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8" r:id="rId8"/>
    <p:sldId id="265" r:id="rId9"/>
    <p:sldId id="269" r:id="rId10"/>
    <p:sldId id="266" r:id="rId11"/>
    <p:sldId id="267" r:id="rId12"/>
    <p:sldId id="260" r:id="rId13"/>
    <p:sldId id="261" r:id="rId14"/>
    <p:sldId id="262" r:id="rId15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FJCTS+PublicSans-Bold" panose="020B0604020202020204"/>
      <p:regular r:id="rId20"/>
    </p:embeddedFont>
    <p:embeddedFont>
      <p:font typeface="ILIIOR+EBGaramond-Bold" panose="020B0604020202020204"/>
      <p:regular r:id="rId21"/>
    </p:embeddedFont>
    <p:embeddedFont>
      <p:font typeface="Impact" panose="020B0806030902050204" pitchFamily="34" charset="0"/>
      <p:regular r:id="rId22"/>
    </p:embeddedFont>
    <p:embeddedFont>
      <p:font typeface="KQGMTU+Arial-BoldMT" panose="020B0604020202020204"/>
      <p:regular r:id="rId23"/>
    </p:embeddedFont>
    <p:embeddedFont>
      <p:font typeface="PVLNNE+ArialMT" panose="020B0604020202020204"/>
      <p:regular r:id="rId24"/>
    </p:embeddedFont>
    <p:embeddedFont>
      <p:font typeface="RMKPBC+PublicSans-BoldItalic" panose="020B06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0" y="31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lamagan/NM-APEC-IT-GROUP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04" y="2499742"/>
            <a:ext cx="5040560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  <a:r>
              <a:rPr lang="en-US" sz="2400" b="1" dirty="0">
                <a:solidFill>
                  <a:schemeClr val="tx2"/>
                </a:solidFill>
                <a:latin typeface="CFJCTS+PublicSans-Bold"/>
                <a:cs typeface="CFJCTS+PublicSans-Bold"/>
              </a:rPr>
              <a:t>”</a:t>
            </a:r>
            <a:endParaRPr sz="2400" b="1" dirty="0">
              <a:solidFill>
                <a:schemeClr val="tx2"/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8897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7"/>
            <a:ext cx="2882668" cy="2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1646B-21B2-448F-A4A6-D6A84857397A}"/>
              </a:ext>
            </a:extLst>
          </p:cNvPr>
          <p:cNvSpPr/>
          <p:nvPr/>
        </p:nvSpPr>
        <p:spPr>
          <a:xfrm>
            <a:off x="93415" y="101065"/>
            <a:ext cx="3096344" cy="432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1A6CCA-A02E-4672-B9BB-9843AE320845}"/>
              </a:ext>
            </a:extLst>
          </p:cNvPr>
          <p:cNvSpPr/>
          <p:nvPr/>
        </p:nvSpPr>
        <p:spPr>
          <a:xfrm>
            <a:off x="58897" y="516421"/>
            <a:ext cx="2337703" cy="3458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 Deployment: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445768-A08B-4F17-995C-C71C47FC6842}"/>
              </a:ext>
            </a:extLst>
          </p:cNvPr>
          <p:cNvSpPr/>
          <p:nvPr/>
        </p:nvSpPr>
        <p:spPr>
          <a:xfrm>
            <a:off x="58897" y="2700264"/>
            <a:ext cx="3130862" cy="30700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8. User Documentation: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AF24DA-F36F-4127-9E6D-84AA0AA6D072}"/>
              </a:ext>
            </a:extLst>
          </p:cNvPr>
          <p:cNvSpPr/>
          <p:nvPr/>
        </p:nvSpPr>
        <p:spPr>
          <a:xfrm>
            <a:off x="97714" y="300129"/>
            <a:ext cx="218374" cy="4712841"/>
          </a:xfrm>
          <a:custGeom>
            <a:avLst/>
            <a:gdLst>
              <a:gd name="connsiteX0" fmla="*/ 109187 w 218374"/>
              <a:gd name="connsiteY0" fmla="*/ 4128671 h 4280578"/>
              <a:gd name="connsiteX1" fmla="*/ 168051 w 218374"/>
              <a:gd name="connsiteY1" fmla="*/ 4204625 h 4280578"/>
              <a:gd name="connsiteX2" fmla="*/ 109187 w 218374"/>
              <a:gd name="connsiteY2" fmla="*/ 4280578 h 4280578"/>
              <a:gd name="connsiteX3" fmla="*/ 50323 w 218374"/>
              <a:gd name="connsiteY3" fmla="*/ 4204625 h 4280578"/>
              <a:gd name="connsiteX4" fmla="*/ 109187 w 218374"/>
              <a:gd name="connsiteY4" fmla="*/ 0 h 4280578"/>
              <a:gd name="connsiteX5" fmla="*/ 218374 w 218374"/>
              <a:gd name="connsiteY5" fmla="*/ 107114 h 4280578"/>
              <a:gd name="connsiteX6" fmla="*/ 109187 w 218374"/>
              <a:gd name="connsiteY6" fmla="*/ 214228 h 4280578"/>
              <a:gd name="connsiteX7" fmla="*/ 109187 w 218374"/>
              <a:gd name="connsiteY7" fmla="*/ 3972636 h 4280578"/>
              <a:gd name="connsiteX8" fmla="*/ 63468 w 218374"/>
              <a:gd name="connsiteY8" fmla="*/ 3972636 h 4280578"/>
              <a:gd name="connsiteX9" fmla="*/ 63468 w 218374"/>
              <a:gd name="connsiteY9" fmla="*/ 203682 h 4280578"/>
              <a:gd name="connsiteX10" fmla="*/ 31980 w 218374"/>
              <a:gd name="connsiteY10" fmla="*/ 182855 h 4280578"/>
              <a:gd name="connsiteX11" fmla="*/ 0 w 218374"/>
              <a:gd name="connsiteY11" fmla="*/ 107114 h 4280578"/>
              <a:gd name="connsiteX12" fmla="*/ 109187 w 218374"/>
              <a:gd name="connsiteY12" fmla="*/ 0 h 428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374" h="4280578">
                <a:moveTo>
                  <a:pt x="109187" y="4128671"/>
                </a:moveTo>
                <a:lnTo>
                  <a:pt x="168051" y="4204625"/>
                </a:lnTo>
                <a:lnTo>
                  <a:pt x="109187" y="4280578"/>
                </a:lnTo>
                <a:lnTo>
                  <a:pt x="50323" y="4204625"/>
                </a:lnTo>
                <a:close/>
                <a:moveTo>
                  <a:pt x="109187" y="0"/>
                </a:moveTo>
                <a:cubicBezTo>
                  <a:pt x="169489" y="0"/>
                  <a:pt x="218374" y="47957"/>
                  <a:pt x="218374" y="107114"/>
                </a:cubicBezTo>
                <a:cubicBezTo>
                  <a:pt x="218374" y="166271"/>
                  <a:pt x="169489" y="214228"/>
                  <a:pt x="109187" y="214228"/>
                </a:cubicBezTo>
                <a:lnTo>
                  <a:pt x="109187" y="3972636"/>
                </a:lnTo>
                <a:lnTo>
                  <a:pt x="63468" y="3972636"/>
                </a:lnTo>
                <a:lnTo>
                  <a:pt x="63468" y="203682"/>
                </a:lnTo>
                <a:lnTo>
                  <a:pt x="31980" y="182855"/>
                </a:lnTo>
                <a:cubicBezTo>
                  <a:pt x="12221" y="163471"/>
                  <a:pt x="0" y="136693"/>
                  <a:pt x="0" y="107114"/>
                </a:cubicBezTo>
                <a:cubicBezTo>
                  <a:pt x="0" y="47957"/>
                  <a:pt x="48885" y="0"/>
                  <a:pt x="10918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B57C9-63C9-42C7-B156-74E6E5CCE2E2}"/>
              </a:ext>
            </a:extLst>
          </p:cNvPr>
          <p:cNvSpPr/>
          <p:nvPr/>
        </p:nvSpPr>
        <p:spPr>
          <a:xfrm>
            <a:off x="316088" y="972705"/>
            <a:ext cx="8667341" cy="1553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the application on a web server or cloud platform.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domain settings and ensure scalability and availability.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monitoring and error logging for maintenance.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34553-5F87-4977-BABE-0EFA5CAFB967}"/>
              </a:ext>
            </a:extLst>
          </p:cNvPr>
          <p:cNvSpPr/>
          <p:nvPr/>
        </p:nvSpPr>
        <p:spPr>
          <a:xfrm>
            <a:off x="316088" y="3072537"/>
            <a:ext cx="8578163" cy="12837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user guides or documentation to help users understand how to use the application effectively.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3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61764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7"/>
            <a:ext cx="2882668" cy="2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1646B-21B2-448F-A4A6-D6A84857397A}"/>
              </a:ext>
            </a:extLst>
          </p:cNvPr>
          <p:cNvSpPr/>
          <p:nvPr/>
        </p:nvSpPr>
        <p:spPr>
          <a:xfrm>
            <a:off x="-19384" y="108010"/>
            <a:ext cx="3096344" cy="432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0CF6C-7666-4FBF-9379-F1C59B5CFF4E}"/>
              </a:ext>
            </a:extLst>
          </p:cNvPr>
          <p:cNvSpPr/>
          <p:nvPr/>
        </p:nvSpPr>
        <p:spPr>
          <a:xfrm>
            <a:off x="-1044624" y="128078"/>
            <a:ext cx="3456384" cy="403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SUMMARY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07F9C02-2822-4823-A3BF-950339A6102D}"/>
              </a:ext>
            </a:extLst>
          </p:cNvPr>
          <p:cNvSpPr/>
          <p:nvPr/>
        </p:nvSpPr>
        <p:spPr>
          <a:xfrm>
            <a:off x="-145708" y="197121"/>
            <a:ext cx="2016224" cy="517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E42EE1-9A50-4972-92A5-AA8DCF627B34}"/>
              </a:ext>
            </a:extLst>
          </p:cNvPr>
          <p:cNvSpPr/>
          <p:nvPr/>
        </p:nvSpPr>
        <p:spPr>
          <a:xfrm>
            <a:off x="0" y="715011"/>
            <a:ext cx="8820472" cy="4163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The Money Transfer Application, developed using Full-Stack Java, is a comprehensive and secure financial management solution. It encompasses front-end and back-end development, offering user registration, authentication, fund transfers, balance checking, and transaction history. Powered by Java, Spring Boot, HTML, CSS, and JavaScript, this application ensures a seamless user experience with robust security measures. Successful implementation requires careful planning, database integration, thorough testing, and continuous maintenance to provide a reliable and convenient platform for efficient financial management</a:t>
            </a:r>
          </a:p>
        </p:txBody>
      </p:sp>
    </p:spTree>
    <p:extLst>
      <p:ext uri="{BB962C8B-B14F-4D97-AF65-F5344CB8AC3E}">
        <p14:creationId xmlns:p14="http://schemas.microsoft.com/office/powerpoint/2010/main" val="345450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9197" y="33455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1989" y="212671"/>
            <a:ext cx="3723562" cy="370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en-IN"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3330" y="961899"/>
            <a:ext cx="1586186" cy="32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3"/>
              </a:lnSpc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 requirements for the</a:t>
            </a:r>
          </a:p>
          <a:p>
            <a:pPr>
              <a:lnSpc>
                <a:spcPts val="1273"/>
              </a:lnSpc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escription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592" y="2189405"/>
            <a:ext cx="1535820" cy="32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3"/>
              </a:lnSpc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Prepare </a:t>
            </a:r>
            <a:r>
              <a:rPr lang="en-IN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databasedesign</a:t>
            </a:r>
            <a:endParaRPr lang="en-IN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73"/>
              </a:lnSpc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941895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hanges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with"first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21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3"/>
              </a:lnSpc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your initial project</a:t>
            </a:r>
          </a:p>
          <a:p>
            <a:pPr>
              <a:lnSpc>
                <a:spcPts val="1273"/>
              </a:lnSpc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ready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3712" y="3363838"/>
            <a:ext cx="1766719" cy="321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3"/>
              </a:lnSpc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arepository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Realted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project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59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3"/>
              </a:lnSpc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Initiate a git repository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60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3"/>
              </a:lnSpc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Push your change to </a:t>
            </a:r>
            <a:r>
              <a:rPr lang="en-IN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5776" y="1491630"/>
            <a:ext cx="4392488" cy="189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https://github.com/Nilamagan/NM-APEC-IT-GROUP4</a:t>
            </a:r>
            <a:endParaRPr sz="1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4503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3617210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50" b="1" spc="-10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Transfer Application</a:t>
            </a:r>
            <a:endParaRPr sz="1850" b="1" spc="-10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3849" y="1331119"/>
            <a:ext cx="4186662" cy="9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 Money Transfer Application offers a secure and user-friendly solution for seamless fund transfers and financial management, empowering developers to create a cutting-edge financial tool.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3" y="264756"/>
            <a:ext cx="1748941" cy="27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9053" y="582795"/>
            <a:ext cx="3292867" cy="25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IN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r>
              <a:rPr lang="en-IN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b="1" dirty="0" err="1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6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621621" cy="67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SRS:“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&amp;Set-up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&amp;Hands-on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IN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491360" cy="215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8427" y="3398259"/>
            <a:ext cx="6263674" cy="67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716" y="4099197"/>
            <a:ext cx="7676021" cy="215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07504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699861-9624-4A5E-B6BA-3E7DDE5F3850}"/>
              </a:ext>
            </a:extLst>
          </p:cNvPr>
          <p:cNvSpPr/>
          <p:nvPr/>
        </p:nvSpPr>
        <p:spPr>
          <a:xfrm>
            <a:off x="107504" y="2787774"/>
            <a:ext cx="429699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B115E-5D30-4D00-8C38-ECEFAC0BA0F6}"/>
              </a:ext>
            </a:extLst>
          </p:cNvPr>
          <p:cNvSpPr/>
          <p:nvPr/>
        </p:nvSpPr>
        <p:spPr>
          <a:xfrm>
            <a:off x="49877" y="182967"/>
            <a:ext cx="429699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70852" y="226339"/>
            <a:ext cx="1748941" cy="27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sz="18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8571B3-A507-4060-A4A7-E1243E59C816}"/>
              </a:ext>
            </a:extLst>
          </p:cNvPr>
          <p:cNvSpPr/>
          <p:nvPr/>
        </p:nvSpPr>
        <p:spPr>
          <a:xfrm>
            <a:off x="49877" y="618180"/>
            <a:ext cx="5467677" cy="12681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Introducing a secure and user-friendly Ecommerce platform, redefining online shopping. With features like seamless browsing, enhanced security, and 24/7 support, we empower users to shop conveniently and confidently. Join us in shaping the future of online retail.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76F147-8414-4DDD-98F4-06A9FB35C3E6}"/>
              </a:ext>
            </a:extLst>
          </p:cNvPr>
          <p:cNvSpPr/>
          <p:nvPr/>
        </p:nvSpPr>
        <p:spPr>
          <a:xfrm>
            <a:off x="70852" y="2474134"/>
            <a:ext cx="7560840" cy="8846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is a renowned e-commerce and technology giant, offering a vast online marketplace where users can shop for a wide range of products, from electronics to books. With a user-friendly interface, secure payment options, and quick delivery services, Amazon provides a seamless online shopping experience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6218D4-ED41-4495-80A2-24BBBF5B951B}"/>
              </a:ext>
            </a:extLst>
          </p:cNvPr>
          <p:cNvSpPr/>
          <p:nvPr/>
        </p:nvSpPr>
        <p:spPr>
          <a:xfrm>
            <a:off x="1387413" y="3923993"/>
            <a:ext cx="7560840" cy="8846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Flipkart is a popular Indian e-commerce platform that offers a diverse range of products, from electronics to fashion items. With its user-friendly interface and reliable delivery services, Flipkart has become a go-to destination for online shopping in India.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06AC3738-4D83-4642-9EFD-CF17FAA989FC}"/>
              </a:ext>
            </a:extLst>
          </p:cNvPr>
          <p:cNvSpPr txBox="1"/>
          <p:nvPr/>
        </p:nvSpPr>
        <p:spPr>
          <a:xfrm>
            <a:off x="130960" y="2042836"/>
            <a:ext cx="1748941" cy="27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sz="18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59F6A-BDEC-377A-F8D6-93C0A0C51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28" y="2229398"/>
            <a:ext cx="1257729" cy="1266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795EAB-3F05-485C-96D4-20C4EB3298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02" y="3668234"/>
            <a:ext cx="1387872" cy="13844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0997C9-077A-932B-DF03-111D71038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25" y="195248"/>
            <a:ext cx="2139751" cy="21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1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7"/>
            <a:ext cx="2882668" cy="2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1646B-21B2-448F-A4A6-D6A84857397A}"/>
              </a:ext>
            </a:extLst>
          </p:cNvPr>
          <p:cNvSpPr/>
          <p:nvPr/>
        </p:nvSpPr>
        <p:spPr>
          <a:xfrm>
            <a:off x="179512" y="0"/>
            <a:ext cx="3096344" cy="432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43F3BD-01FA-4360-884F-96662D0BE98B}"/>
              </a:ext>
            </a:extLst>
          </p:cNvPr>
          <p:cNvSpPr/>
          <p:nvPr/>
        </p:nvSpPr>
        <p:spPr>
          <a:xfrm>
            <a:off x="105155" y="225330"/>
            <a:ext cx="3471559" cy="4347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Steps Involved in Development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1A6CCA-A02E-4672-B9BB-9843AE320845}"/>
              </a:ext>
            </a:extLst>
          </p:cNvPr>
          <p:cNvSpPr/>
          <p:nvPr/>
        </p:nvSpPr>
        <p:spPr>
          <a:xfrm>
            <a:off x="70618" y="999438"/>
            <a:ext cx="3744416" cy="4347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Project Planning and Design: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445768-A08B-4F17-995C-C71C47FC6842}"/>
              </a:ext>
            </a:extLst>
          </p:cNvPr>
          <p:cNvSpPr/>
          <p:nvPr/>
        </p:nvSpPr>
        <p:spPr>
          <a:xfrm>
            <a:off x="70618" y="2785304"/>
            <a:ext cx="3506097" cy="4347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Front-End Development: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AF24DA-F36F-4127-9E6D-84AA0AA6D072}"/>
              </a:ext>
            </a:extLst>
          </p:cNvPr>
          <p:cNvSpPr/>
          <p:nvPr/>
        </p:nvSpPr>
        <p:spPr>
          <a:xfrm>
            <a:off x="115992" y="699542"/>
            <a:ext cx="218374" cy="4280578"/>
          </a:xfrm>
          <a:custGeom>
            <a:avLst/>
            <a:gdLst>
              <a:gd name="connsiteX0" fmla="*/ 109187 w 218374"/>
              <a:gd name="connsiteY0" fmla="*/ 4128671 h 4280578"/>
              <a:gd name="connsiteX1" fmla="*/ 168051 w 218374"/>
              <a:gd name="connsiteY1" fmla="*/ 4204625 h 4280578"/>
              <a:gd name="connsiteX2" fmla="*/ 109187 w 218374"/>
              <a:gd name="connsiteY2" fmla="*/ 4280578 h 4280578"/>
              <a:gd name="connsiteX3" fmla="*/ 50323 w 218374"/>
              <a:gd name="connsiteY3" fmla="*/ 4204625 h 4280578"/>
              <a:gd name="connsiteX4" fmla="*/ 109187 w 218374"/>
              <a:gd name="connsiteY4" fmla="*/ 0 h 4280578"/>
              <a:gd name="connsiteX5" fmla="*/ 218374 w 218374"/>
              <a:gd name="connsiteY5" fmla="*/ 107114 h 4280578"/>
              <a:gd name="connsiteX6" fmla="*/ 109187 w 218374"/>
              <a:gd name="connsiteY6" fmla="*/ 214228 h 4280578"/>
              <a:gd name="connsiteX7" fmla="*/ 109187 w 218374"/>
              <a:gd name="connsiteY7" fmla="*/ 3972636 h 4280578"/>
              <a:gd name="connsiteX8" fmla="*/ 63468 w 218374"/>
              <a:gd name="connsiteY8" fmla="*/ 3972636 h 4280578"/>
              <a:gd name="connsiteX9" fmla="*/ 63468 w 218374"/>
              <a:gd name="connsiteY9" fmla="*/ 203682 h 4280578"/>
              <a:gd name="connsiteX10" fmla="*/ 31980 w 218374"/>
              <a:gd name="connsiteY10" fmla="*/ 182855 h 4280578"/>
              <a:gd name="connsiteX11" fmla="*/ 0 w 218374"/>
              <a:gd name="connsiteY11" fmla="*/ 107114 h 4280578"/>
              <a:gd name="connsiteX12" fmla="*/ 109187 w 218374"/>
              <a:gd name="connsiteY12" fmla="*/ 0 h 428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374" h="4280578">
                <a:moveTo>
                  <a:pt x="109187" y="4128671"/>
                </a:moveTo>
                <a:lnTo>
                  <a:pt x="168051" y="4204625"/>
                </a:lnTo>
                <a:lnTo>
                  <a:pt x="109187" y="4280578"/>
                </a:lnTo>
                <a:lnTo>
                  <a:pt x="50323" y="4204625"/>
                </a:lnTo>
                <a:close/>
                <a:moveTo>
                  <a:pt x="109187" y="0"/>
                </a:moveTo>
                <a:cubicBezTo>
                  <a:pt x="169489" y="0"/>
                  <a:pt x="218374" y="47957"/>
                  <a:pt x="218374" y="107114"/>
                </a:cubicBezTo>
                <a:cubicBezTo>
                  <a:pt x="218374" y="166271"/>
                  <a:pt x="169489" y="214228"/>
                  <a:pt x="109187" y="214228"/>
                </a:cubicBezTo>
                <a:lnTo>
                  <a:pt x="109187" y="3972636"/>
                </a:lnTo>
                <a:lnTo>
                  <a:pt x="63468" y="3972636"/>
                </a:lnTo>
                <a:lnTo>
                  <a:pt x="63468" y="203682"/>
                </a:lnTo>
                <a:lnTo>
                  <a:pt x="31980" y="182855"/>
                </a:lnTo>
                <a:cubicBezTo>
                  <a:pt x="12221" y="163471"/>
                  <a:pt x="0" y="136693"/>
                  <a:pt x="0" y="107114"/>
                </a:cubicBezTo>
                <a:cubicBezTo>
                  <a:pt x="0" y="47957"/>
                  <a:pt x="48885" y="0"/>
                  <a:pt x="10918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B57C9-63C9-42C7-B156-74E6E5CCE2E2}"/>
              </a:ext>
            </a:extLst>
          </p:cNvPr>
          <p:cNvSpPr/>
          <p:nvPr/>
        </p:nvSpPr>
        <p:spPr>
          <a:xfrm>
            <a:off x="413792" y="1434224"/>
            <a:ext cx="8316416" cy="12837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application's scope, features, and target audience.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detailed system design, including data models, user interfaces, and architecture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34553-5F87-4977-BABE-0EFA5CAFB967}"/>
              </a:ext>
            </a:extLst>
          </p:cNvPr>
          <p:cNvSpPr/>
          <p:nvPr/>
        </p:nvSpPr>
        <p:spPr>
          <a:xfrm>
            <a:off x="425345" y="3301494"/>
            <a:ext cx="8316416" cy="12837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user interface using HTML, CSS, and JavaScript.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user registration, login, and account management screens.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APIs or libraries for user interactions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8897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7"/>
            <a:ext cx="2882668" cy="2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1646B-21B2-448F-A4A6-D6A84857397A}"/>
              </a:ext>
            </a:extLst>
          </p:cNvPr>
          <p:cNvSpPr/>
          <p:nvPr/>
        </p:nvSpPr>
        <p:spPr>
          <a:xfrm>
            <a:off x="58897" y="56726"/>
            <a:ext cx="3096344" cy="432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1A6CCA-A02E-4672-B9BB-9843AE320845}"/>
              </a:ext>
            </a:extLst>
          </p:cNvPr>
          <p:cNvSpPr/>
          <p:nvPr/>
        </p:nvSpPr>
        <p:spPr>
          <a:xfrm>
            <a:off x="97714" y="91843"/>
            <a:ext cx="3263545" cy="3458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Back-End Development: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AF24DA-F36F-4127-9E6D-84AA0AA6D072}"/>
              </a:ext>
            </a:extLst>
          </p:cNvPr>
          <p:cNvSpPr/>
          <p:nvPr/>
        </p:nvSpPr>
        <p:spPr>
          <a:xfrm>
            <a:off x="97714" y="300129"/>
            <a:ext cx="218374" cy="4712841"/>
          </a:xfrm>
          <a:custGeom>
            <a:avLst/>
            <a:gdLst>
              <a:gd name="connsiteX0" fmla="*/ 109187 w 218374"/>
              <a:gd name="connsiteY0" fmla="*/ 4128671 h 4280578"/>
              <a:gd name="connsiteX1" fmla="*/ 168051 w 218374"/>
              <a:gd name="connsiteY1" fmla="*/ 4204625 h 4280578"/>
              <a:gd name="connsiteX2" fmla="*/ 109187 w 218374"/>
              <a:gd name="connsiteY2" fmla="*/ 4280578 h 4280578"/>
              <a:gd name="connsiteX3" fmla="*/ 50323 w 218374"/>
              <a:gd name="connsiteY3" fmla="*/ 4204625 h 4280578"/>
              <a:gd name="connsiteX4" fmla="*/ 109187 w 218374"/>
              <a:gd name="connsiteY4" fmla="*/ 0 h 4280578"/>
              <a:gd name="connsiteX5" fmla="*/ 218374 w 218374"/>
              <a:gd name="connsiteY5" fmla="*/ 107114 h 4280578"/>
              <a:gd name="connsiteX6" fmla="*/ 109187 w 218374"/>
              <a:gd name="connsiteY6" fmla="*/ 214228 h 4280578"/>
              <a:gd name="connsiteX7" fmla="*/ 109187 w 218374"/>
              <a:gd name="connsiteY7" fmla="*/ 3972636 h 4280578"/>
              <a:gd name="connsiteX8" fmla="*/ 63468 w 218374"/>
              <a:gd name="connsiteY8" fmla="*/ 3972636 h 4280578"/>
              <a:gd name="connsiteX9" fmla="*/ 63468 w 218374"/>
              <a:gd name="connsiteY9" fmla="*/ 203682 h 4280578"/>
              <a:gd name="connsiteX10" fmla="*/ 31980 w 218374"/>
              <a:gd name="connsiteY10" fmla="*/ 182855 h 4280578"/>
              <a:gd name="connsiteX11" fmla="*/ 0 w 218374"/>
              <a:gd name="connsiteY11" fmla="*/ 107114 h 4280578"/>
              <a:gd name="connsiteX12" fmla="*/ 109187 w 218374"/>
              <a:gd name="connsiteY12" fmla="*/ 0 h 428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374" h="4280578">
                <a:moveTo>
                  <a:pt x="109187" y="4128671"/>
                </a:moveTo>
                <a:lnTo>
                  <a:pt x="168051" y="4204625"/>
                </a:lnTo>
                <a:lnTo>
                  <a:pt x="109187" y="4280578"/>
                </a:lnTo>
                <a:lnTo>
                  <a:pt x="50323" y="4204625"/>
                </a:lnTo>
                <a:close/>
                <a:moveTo>
                  <a:pt x="109187" y="0"/>
                </a:moveTo>
                <a:cubicBezTo>
                  <a:pt x="169489" y="0"/>
                  <a:pt x="218374" y="47957"/>
                  <a:pt x="218374" y="107114"/>
                </a:cubicBezTo>
                <a:cubicBezTo>
                  <a:pt x="218374" y="166271"/>
                  <a:pt x="169489" y="214228"/>
                  <a:pt x="109187" y="214228"/>
                </a:cubicBezTo>
                <a:lnTo>
                  <a:pt x="109187" y="3972636"/>
                </a:lnTo>
                <a:lnTo>
                  <a:pt x="63468" y="3972636"/>
                </a:lnTo>
                <a:lnTo>
                  <a:pt x="63468" y="203682"/>
                </a:lnTo>
                <a:lnTo>
                  <a:pt x="31980" y="182855"/>
                </a:lnTo>
                <a:cubicBezTo>
                  <a:pt x="12221" y="163471"/>
                  <a:pt x="0" y="136693"/>
                  <a:pt x="0" y="107114"/>
                </a:cubicBezTo>
                <a:cubicBezTo>
                  <a:pt x="0" y="47957"/>
                  <a:pt x="48885" y="0"/>
                  <a:pt x="10918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B57C9-63C9-42C7-B156-74E6E5CCE2E2}"/>
              </a:ext>
            </a:extLst>
          </p:cNvPr>
          <p:cNvSpPr/>
          <p:nvPr/>
        </p:nvSpPr>
        <p:spPr>
          <a:xfrm>
            <a:off x="354905" y="686346"/>
            <a:ext cx="8667341" cy="36467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Setup: Set up a backend server environment using Java, ensuring robust and reliable server capabilities.</a:t>
            </a:r>
          </a:p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Utilization: Leverage a versatile framework like Spring Boot to expedite development, enhancing efficiency and scalability.</a:t>
            </a:r>
          </a:p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Security: Implement stringent user authentication and authorization protocols, along with effective session management, to fortify user data and interactions.</a:t>
            </a:r>
          </a:p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Development: Craft RESTful APIs to facilitate secure and seamless financial operations, including money transfers, balance inquiries, and transaction history retrieval</a:t>
            </a:r>
          </a:p>
        </p:txBody>
      </p:sp>
    </p:spTree>
    <p:extLst>
      <p:ext uri="{BB962C8B-B14F-4D97-AF65-F5344CB8AC3E}">
        <p14:creationId xmlns:p14="http://schemas.microsoft.com/office/powerpoint/2010/main" val="345132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8897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7"/>
            <a:ext cx="2882668" cy="2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1646B-21B2-448F-A4A6-D6A84857397A}"/>
              </a:ext>
            </a:extLst>
          </p:cNvPr>
          <p:cNvSpPr/>
          <p:nvPr/>
        </p:nvSpPr>
        <p:spPr>
          <a:xfrm>
            <a:off x="58897" y="56726"/>
            <a:ext cx="3096344" cy="432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1A6CCA-A02E-4672-B9BB-9843AE320845}"/>
              </a:ext>
            </a:extLst>
          </p:cNvPr>
          <p:cNvSpPr/>
          <p:nvPr/>
        </p:nvSpPr>
        <p:spPr>
          <a:xfrm>
            <a:off x="-84782" y="198623"/>
            <a:ext cx="3263545" cy="3458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Database Setup: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AF24DA-F36F-4127-9E6D-84AA0AA6D072}"/>
              </a:ext>
            </a:extLst>
          </p:cNvPr>
          <p:cNvSpPr/>
          <p:nvPr/>
        </p:nvSpPr>
        <p:spPr>
          <a:xfrm>
            <a:off x="97714" y="300129"/>
            <a:ext cx="218374" cy="4712841"/>
          </a:xfrm>
          <a:custGeom>
            <a:avLst/>
            <a:gdLst>
              <a:gd name="connsiteX0" fmla="*/ 109187 w 218374"/>
              <a:gd name="connsiteY0" fmla="*/ 4128671 h 4280578"/>
              <a:gd name="connsiteX1" fmla="*/ 168051 w 218374"/>
              <a:gd name="connsiteY1" fmla="*/ 4204625 h 4280578"/>
              <a:gd name="connsiteX2" fmla="*/ 109187 w 218374"/>
              <a:gd name="connsiteY2" fmla="*/ 4280578 h 4280578"/>
              <a:gd name="connsiteX3" fmla="*/ 50323 w 218374"/>
              <a:gd name="connsiteY3" fmla="*/ 4204625 h 4280578"/>
              <a:gd name="connsiteX4" fmla="*/ 109187 w 218374"/>
              <a:gd name="connsiteY4" fmla="*/ 0 h 4280578"/>
              <a:gd name="connsiteX5" fmla="*/ 218374 w 218374"/>
              <a:gd name="connsiteY5" fmla="*/ 107114 h 4280578"/>
              <a:gd name="connsiteX6" fmla="*/ 109187 w 218374"/>
              <a:gd name="connsiteY6" fmla="*/ 214228 h 4280578"/>
              <a:gd name="connsiteX7" fmla="*/ 109187 w 218374"/>
              <a:gd name="connsiteY7" fmla="*/ 3972636 h 4280578"/>
              <a:gd name="connsiteX8" fmla="*/ 63468 w 218374"/>
              <a:gd name="connsiteY8" fmla="*/ 3972636 h 4280578"/>
              <a:gd name="connsiteX9" fmla="*/ 63468 w 218374"/>
              <a:gd name="connsiteY9" fmla="*/ 203682 h 4280578"/>
              <a:gd name="connsiteX10" fmla="*/ 31980 w 218374"/>
              <a:gd name="connsiteY10" fmla="*/ 182855 h 4280578"/>
              <a:gd name="connsiteX11" fmla="*/ 0 w 218374"/>
              <a:gd name="connsiteY11" fmla="*/ 107114 h 4280578"/>
              <a:gd name="connsiteX12" fmla="*/ 109187 w 218374"/>
              <a:gd name="connsiteY12" fmla="*/ 0 h 428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374" h="4280578">
                <a:moveTo>
                  <a:pt x="109187" y="4128671"/>
                </a:moveTo>
                <a:lnTo>
                  <a:pt x="168051" y="4204625"/>
                </a:lnTo>
                <a:lnTo>
                  <a:pt x="109187" y="4280578"/>
                </a:lnTo>
                <a:lnTo>
                  <a:pt x="50323" y="4204625"/>
                </a:lnTo>
                <a:close/>
                <a:moveTo>
                  <a:pt x="109187" y="0"/>
                </a:moveTo>
                <a:cubicBezTo>
                  <a:pt x="169489" y="0"/>
                  <a:pt x="218374" y="47957"/>
                  <a:pt x="218374" y="107114"/>
                </a:cubicBezTo>
                <a:cubicBezTo>
                  <a:pt x="218374" y="166271"/>
                  <a:pt x="169489" y="214228"/>
                  <a:pt x="109187" y="214228"/>
                </a:cubicBezTo>
                <a:lnTo>
                  <a:pt x="109187" y="3972636"/>
                </a:lnTo>
                <a:lnTo>
                  <a:pt x="63468" y="3972636"/>
                </a:lnTo>
                <a:lnTo>
                  <a:pt x="63468" y="203682"/>
                </a:lnTo>
                <a:lnTo>
                  <a:pt x="31980" y="182855"/>
                </a:lnTo>
                <a:cubicBezTo>
                  <a:pt x="12221" y="163471"/>
                  <a:pt x="0" y="136693"/>
                  <a:pt x="0" y="107114"/>
                </a:cubicBezTo>
                <a:cubicBezTo>
                  <a:pt x="0" y="47957"/>
                  <a:pt x="48885" y="0"/>
                  <a:pt x="10918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B57C9-63C9-42C7-B156-74E6E5CCE2E2}"/>
              </a:ext>
            </a:extLst>
          </p:cNvPr>
          <p:cNvSpPr/>
          <p:nvPr/>
        </p:nvSpPr>
        <p:spPr>
          <a:xfrm>
            <a:off x="251521" y="686346"/>
            <a:ext cx="8770726" cy="36467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Database System: Choose a suitable database system such as MySQL or PostgreSQL and set it up to provide a reliable data storage solution.</a:t>
            </a:r>
          </a:p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and Table Design: Design and create the necessary database schemas and tables to efficiently store user data, account balances, and transaction records.</a:t>
            </a:r>
          </a:p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Integration: Implement seamless database connectivity in your Java application, either by utilizing JDBC (Java Database Connectivity) or an ORM (Object-Relational Mapping) framework. This ensures that your application interacts effectively with the chosen database system, facilitating data retrieval, storage,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4944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8897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7"/>
            <a:ext cx="2882668" cy="2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1646B-21B2-448F-A4A6-D6A84857397A}"/>
              </a:ext>
            </a:extLst>
          </p:cNvPr>
          <p:cNvSpPr/>
          <p:nvPr/>
        </p:nvSpPr>
        <p:spPr>
          <a:xfrm>
            <a:off x="93415" y="101065"/>
            <a:ext cx="3096344" cy="432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1A6CCA-A02E-4672-B9BB-9843AE320845}"/>
              </a:ext>
            </a:extLst>
          </p:cNvPr>
          <p:cNvSpPr/>
          <p:nvPr/>
        </p:nvSpPr>
        <p:spPr>
          <a:xfrm>
            <a:off x="156327" y="485668"/>
            <a:ext cx="3263545" cy="3458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 Security Implementation: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AF24DA-F36F-4127-9E6D-84AA0AA6D072}"/>
              </a:ext>
            </a:extLst>
          </p:cNvPr>
          <p:cNvSpPr/>
          <p:nvPr/>
        </p:nvSpPr>
        <p:spPr>
          <a:xfrm>
            <a:off x="97714" y="300129"/>
            <a:ext cx="218374" cy="4712841"/>
          </a:xfrm>
          <a:custGeom>
            <a:avLst/>
            <a:gdLst>
              <a:gd name="connsiteX0" fmla="*/ 109187 w 218374"/>
              <a:gd name="connsiteY0" fmla="*/ 4128671 h 4280578"/>
              <a:gd name="connsiteX1" fmla="*/ 168051 w 218374"/>
              <a:gd name="connsiteY1" fmla="*/ 4204625 h 4280578"/>
              <a:gd name="connsiteX2" fmla="*/ 109187 w 218374"/>
              <a:gd name="connsiteY2" fmla="*/ 4280578 h 4280578"/>
              <a:gd name="connsiteX3" fmla="*/ 50323 w 218374"/>
              <a:gd name="connsiteY3" fmla="*/ 4204625 h 4280578"/>
              <a:gd name="connsiteX4" fmla="*/ 109187 w 218374"/>
              <a:gd name="connsiteY4" fmla="*/ 0 h 4280578"/>
              <a:gd name="connsiteX5" fmla="*/ 218374 w 218374"/>
              <a:gd name="connsiteY5" fmla="*/ 107114 h 4280578"/>
              <a:gd name="connsiteX6" fmla="*/ 109187 w 218374"/>
              <a:gd name="connsiteY6" fmla="*/ 214228 h 4280578"/>
              <a:gd name="connsiteX7" fmla="*/ 109187 w 218374"/>
              <a:gd name="connsiteY7" fmla="*/ 3972636 h 4280578"/>
              <a:gd name="connsiteX8" fmla="*/ 63468 w 218374"/>
              <a:gd name="connsiteY8" fmla="*/ 3972636 h 4280578"/>
              <a:gd name="connsiteX9" fmla="*/ 63468 w 218374"/>
              <a:gd name="connsiteY9" fmla="*/ 203682 h 4280578"/>
              <a:gd name="connsiteX10" fmla="*/ 31980 w 218374"/>
              <a:gd name="connsiteY10" fmla="*/ 182855 h 4280578"/>
              <a:gd name="connsiteX11" fmla="*/ 0 w 218374"/>
              <a:gd name="connsiteY11" fmla="*/ 107114 h 4280578"/>
              <a:gd name="connsiteX12" fmla="*/ 109187 w 218374"/>
              <a:gd name="connsiteY12" fmla="*/ 0 h 428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374" h="4280578">
                <a:moveTo>
                  <a:pt x="109187" y="4128671"/>
                </a:moveTo>
                <a:lnTo>
                  <a:pt x="168051" y="4204625"/>
                </a:lnTo>
                <a:lnTo>
                  <a:pt x="109187" y="4280578"/>
                </a:lnTo>
                <a:lnTo>
                  <a:pt x="50323" y="4204625"/>
                </a:lnTo>
                <a:close/>
                <a:moveTo>
                  <a:pt x="109187" y="0"/>
                </a:moveTo>
                <a:cubicBezTo>
                  <a:pt x="169489" y="0"/>
                  <a:pt x="218374" y="47957"/>
                  <a:pt x="218374" y="107114"/>
                </a:cubicBezTo>
                <a:cubicBezTo>
                  <a:pt x="218374" y="166271"/>
                  <a:pt x="169489" y="214228"/>
                  <a:pt x="109187" y="214228"/>
                </a:cubicBezTo>
                <a:lnTo>
                  <a:pt x="109187" y="3972636"/>
                </a:lnTo>
                <a:lnTo>
                  <a:pt x="63468" y="3972636"/>
                </a:lnTo>
                <a:lnTo>
                  <a:pt x="63468" y="203682"/>
                </a:lnTo>
                <a:lnTo>
                  <a:pt x="31980" y="182855"/>
                </a:lnTo>
                <a:cubicBezTo>
                  <a:pt x="12221" y="163471"/>
                  <a:pt x="0" y="136693"/>
                  <a:pt x="0" y="107114"/>
                </a:cubicBezTo>
                <a:cubicBezTo>
                  <a:pt x="0" y="47957"/>
                  <a:pt x="48885" y="0"/>
                  <a:pt x="10918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B57C9-63C9-42C7-B156-74E6E5CCE2E2}"/>
              </a:ext>
            </a:extLst>
          </p:cNvPr>
          <p:cNvSpPr/>
          <p:nvPr/>
        </p:nvSpPr>
        <p:spPr>
          <a:xfrm>
            <a:off x="365414" y="1498443"/>
            <a:ext cx="8667341" cy="2146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Encryption: Prioritize data security by implementing encryption mechanisms to safeguard sensitive information like passwords and transaction details.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Communication: Employ secure communication protocols such as HTTPS to protect data during transmission, ensuring privacy and integrity.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Validation: Implement rigorous input validation to mitigate common security vulnerabilities, preventing malicious inputs and enhancing system resilience.</a:t>
            </a:r>
          </a:p>
        </p:txBody>
      </p:sp>
    </p:spTree>
    <p:extLst>
      <p:ext uri="{BB962C8B-B14F-4D97-AF65-F5344CB8AC3E}">
        <p14:creationId xmlns:p14="http://schemas.microsoft.com/office/powerpoint/2010/main" val="351525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8897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7"/>
            <a:ext cx="2882668" cy="2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1646B-21B2-448F-A4A6-D6A84857397A}"/>
              </a:ext>
            </a:extLst>
          </p:cNvPr>
          <p:cNvSpPr/>
          <p:nvPr/>
        </p:nvSpPr>
        <p:spPr>
          <a:xfrm>
            <a:off x="93415" y="101065"/>
            <a:ext cx="3096344" cy="432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1A6CCA-A02E-4672-B9BB-9843AE320845}"/>
              </a:ext>
            </a:extLst>
          </p:cNvPr>
          <p:cNvSpPr/>
          <p:nvPr/>
        </p:nvSpPr>
        <p:spPr>
          <a:xfrm>
            <a:off x="156327" y="485668"/>
            <a:ext cx="3263545" cy="3458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6.TESTING 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AF24DA-F36F-4127-9E6D-84AA0AA6D072}"/>
              </a:ext>
            </a:extLst>
          </p:cNvPr>
          <p:cNvSpPr/>
          <p:nvPr/>
        </p:nvSpPr>
        <p:spPr>
          <a:xfrm>
            <a:off x="97714" y="300129"/>
            <a:ext cx="218374" cy="4712841"/>
          </a:xfrm>
          <a:custGeom>
            <a:avLst/>
            <a:gdLst>
              <a:gd name="connsiteX0" fmla="*/ 109187 w 218374"/>
              <a:gd name="connsiteY0" fmla="*/ 4128671 h 4280578"/>
              <a:gd name="connsiteX1" fmla="*/ 168051 w 218374"/>
              <a:gd name="connsiteY1" fmla="*/ 4204625 h 4280578"/>
              <a:gd name="connsiteX2" fmla="*/ 109187 w 218374"/>
              <a:gd name="connsiteY2" fmla="*/ 4280578 h 4280578"/>
              <a:gd name="connsiteX3" fmla="*/ 50323 w 218374"/>
              <a:gd name="connsiteY3" fmla="*/ 4204625 h 4280578"/>
              <a:gd name="connsiteX4" fmla="*/ 109187 w 218374"/>
              <a:gd name="connsiteY4" fmla="*/ 0 h 4280578"/>
              <a:gd name="connsiteX5" fmla="*/ 218374 w 218374"/>
              <a:gd name="connsiteY5" fmla="*/ 107114 h 4280578"/>
              <a:gd name="connsiteX6" fmla="*/ 109187 w 218374"/>
              <a:gd name="connsiteY6" fmla="*/ 214228 h 4280578"/>
              <a:gd name="connsiteX7" fmla="*/ 109187 w 218374"/>
              <a:gd name="connsiteY7" fmla="*/ 3972636 h 4280578"/>
              <a:gd name="connsiteX8" fmla="*/ 63468 w 218374"/>
              <a:gd name="connsiteY8" fmla="*/ 3972636 h 4280578"/>
              <a:gd name="connsiteX9" fmla="*/ 63468 w 218374"/>
              <a:gd name="connsiteY9" fmla="*/ 203682 h 4280578"/>
              <a:gd name="connsiteX10" fmla="*/ 31980 w 218374"/>
              <a:gd name="connsiteY10" fmla="*/ 182855 h 4280578"/>
              <a:gd name="connsiteX11" fmla="*/ 0 w 218374"/>
              <a:gd name="connsiteY11" fmla="*/ 107114 h 4280578"/>
              <a:gd name="connsiteX12" fmla="*/ 109187 w 218374"/>
              <a:gd name="connsiteY12" fmla="*/ 0 h 428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374" h="4280578">
                <a:moveTo>
                  <a:pt x="109187" y="4128671"/>
                </a:moveTo>
                <a:lnTo>
                  <a:pt x="168051" y="4204625"/>
                </a:lnTo>
                <a:lnTo>
                  <a:pt x="109187" y="4280578"/>
                </a:lnTo>
                <a:lnTo>
                  <a:pt x="50323" y="4204625"/>
                </a:lnTo>
                <a:close/>
                <a:moveTo>
                  <a:pt x="109187" y="0"/>
                </a:moveTo>
                <a:cubicBezTo>
                  <a:pt x="169489" y="0"/>
                  <a:pt x="218374" y="47957"/>
                  <a:pt x="218374" y="107114"/>
                </a:cubicBezTo>
                <a:cubicBezTo>
                  <a:pt x="218374" y="166271"/>
                  <a:pt x="169489" y="214228"/>
                  <a:pt x="109187" y="214228"/>
                </a:cubicBezTo>
                <a:lnTo>
                  <a:pt x="109187" y="3972636"/>
                </a:lnTo>
                <a:lnTo>
                  <a:pt x="63468" y="3972636"/>
                </a:lnTo>
                <a:lnTo>
                  <a:pt x="63468" y="203682"/>
                </a:lnTo>
                <a:lnTo>
                  <a:pt x="31980" y="182855"/>
                </a:lnTo>
                <a:cubicBezTo>
                  <a:pt x="12221" y="163471"/>
                  <a:pt x="0" y="136693"/>
                  <a:pt x="0" y="107114"/>
                </a:cubicBezTo>
                <a:cubicBezTo>
                  <a:pt x="0" y="47957"/>
                  <a:pt x="48885" y="0"/>
                  <a:pt x="10918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B57C9-63C9-42C7-B156-74E6E5CCE2E2}"/>
              </a:ext>
            </a:extLst>
          </p:cNvPr>
          <p:cNvSpPr/>
          <p:nvPr/>
        </p:nvSpPr>
        <p:spPr>
          <a:xfrm>
            <a:off x="338881" y="1216098"/>
            <a:ext cx="8667341" cy="27294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Testing: Validate individual components and functions through rigorous unit testing, addressing isolated issues effectively.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Testing: Ensure seamless interactions between front-end and back-end systems with comprehensive integration testing, verifying the holistic system operation.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Testing: Assess application usability in user acceptance testing before deployment, aligning the system with user expectations and making refinements as required</a:t>
            </a:r>
          </a:p>
        </p:txBody>
      </p:sp>
    </p:spTree>
    <p:extLst>
      <p:ext uri="{BB962C8B-B14F-4D97-AF65-F5344CB8AC3E}">
        <p14:creationId xmlns:p14="http://schemas.microsoft.com/office/powerpoint/2010/main" val="18793746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922</Words>
  <Application>Microsoft Office PowerPoint</Application>
  <PresentationFormat>On-screen Show (16:9)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CFJCTS+PublicSans-Bold</vt:lpstr>
      <vt:lpstr>PVLNNE+ArialMT</vt:lpstr>
      <vt:lpstr>RMKPBC+PublicSans-BoldItalic</vt:lpstr>
      <vt:lpstr>Calibri</vt:lpstr>
      <vt:lpstr>ILIIOR+EBGaramond-Bold</vt:lpstr>
      <vt:lpstr>Times New Roman</vt:lpstr>
      <vt:lpstr>Wingdings</vt:lpstr>
      <vt:lpstr>Impact</vt:lpstr>
      <vt:lpstr>KQGMTU+Arial-BoldMT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NAVEENKUMAR</dc:creator>
  <cp:lastModifiedBy>NILAMAGAN J.V.</cp:lastModifiedBy>
  <cp:revision>29</cp:revision>
  <dcterms:modified xsi:type="dcterms:W3CDTF">2023-09-19T10:18:46Z</dcterms:modified>
</cp:coreProperties>
</file>