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2" r:id="rId1"/>
  </p:sldMasterIdLst>
  <p:notesMasterIdLst>
    <p:notesMasterId r:id="rId13"/>
  </p:notesMasterIdLst>
  <p:sldIdLst>
    <p:sldId id="256" r:id="rId2"/>
    <p:sldId id="260" r:id="rId3"/>
    <p:sldId id="278" r:id="rId4"/>
    <p:sldId id="280" r:id="rId5"/>
    <p:sldId id="279" r:id="rId6"/>
    <p:sldId id="281" r:id="rId7"/>
    <p:sldId id="282" r:id="rId8"/>
    <p:sldId id="283" r:id="rId9"/>
    <p:sldId id="284" r:id="rId10"/>
    <p:sldId id="285" r:id="rId11"/>
    <p:sldId id="269"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alibri Light" panose="020F0302020204030204" pitchFamily="34" charset="0"/>
      <p:regular r:id="rId18"/>
      <p:italic r:id="rId19"/>
    </p:embeddedFont>
    <p:embeddedFont>
      <p:font typeface="Cerebri Bold" pitchFamily="2" charset="77"/>
      <p:regular r:id="rId20"/>
      <p:bold r:id="rId21"/>
    </p:embeddedFont>
    <p:embeddedFont>
      <p:font typeface="Glacial Indifference" pitchFamily="2" charset="0"/>
      <p:regular r:id="rId22"/>
    </p:embeddedFont>
    <p:embeddedFont>
      <p:font typeface="Glacial Indifference Bold" pitchFamily="2" charset="0"/>
      <p:regular r:id="rId23"/>
      <p:bold r:id="rId24"/>
    </p:embeddedFont>
    <p:embeddedFont>
      <p:font typeface="Microsoft Sans Serif" panose="020B0604020202020204" pitchFamily="34" charset="0"/>
      <p:regular r:id="rId25"/>
    </p:embeddedFont>
    <p:embeddedFont>
      <p:font typeface="Montserrat Classic" pitchFamily="2" charset="77"/>
      <p:regular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48" autoAdjust="0"/>
  </p:normalViewPr>
  <p:slideViewPr>
    <p:cSldViewPr>
      <p:cViewPr>
        <p:scale>
          <a:sx n="62" d="100"/>
          <a:sy n="62" d="100"/>
        </p:scale>
        <p:origin x="1320" y="7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9D2F6B-3968-8845-8FA5-58E0D0E6EADF}" type="datetimeFigureOut">
              <a:rPr lang="en-US" smtClean="0"/>
              <a:t>3/5/23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185746-D3E3-D348-86DA-C38BF017098B}" type="slidenum">
              <a:rPr lang="en-US" smtClean="0"/>
              <a:t>‹#›</a:t>
            </a:fld>
            <a:endParaRPr lang="en-US"/>
          </a:p>
        </p:txBody>
      </p:sp>
    </p:spTree>
    <p:extLst>
      <p:ext uri="{BB962C8B-B14F-4D97-AF65-F5344CB8AC3E}">
        <p14:creationId xmlns:p14="http://schemas.microsoft.com/office/powerpoint/2010/main" val="2941150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185746-D3E3-D348-86DA-C38BF017098B}" type="slidenum">
              <a:rPr lang="en-US" smtClean="0"/>
              <a:t>11</a:t>
            </a:fld>
            <a:endParaRPr lang="en-US"/>
          </a:p>
        </p:txBody>
      </p:sp>
    </p:spTree>
    <p:extLst>
      <p:ext uri="{BB962C8B-B14F-4D97-AF65-F5344CB8AC3E}">
        <p14:creationId xmlns:p14="http://schemas.microsoft.com/office/powerpoint/2010/main" val="1079073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683545"/>
            <a:ext cx="13716000" cy="3581400"/>
          </a:xfrm>
        </p:spPr>
        <p:txBody>
          <a:bodyPr anchor="b"/>
          <a:lstStyle>
            <a:lvl1pPr algn="ctr">
              <a:defRPr sz="9000"/>
            </a:lvl1pPr>
          </a:lstStyle>
          <a:p>
            <a:r>
              <a:rPr lang="en-GB"/>
              <a:t>Click to edit Master title style</a:t>
            </a:r>
            <a:endParaRPr lang="en-US" dirty="0"/>
          </a:p>
        </p:txBody>
      </p:sp>
      <p:sp>
        <p:nvSpPr>
          <p:cNvPr id="3" name="Subtitle 2"/>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652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34426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688"/>
            <a:ext cx="3943350" cy="8717757"/>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57300" y="547688"/>
            <a:ext cx="11601450" cy="871775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89600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8436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5" y="2564608"/>
            <a:ext cx="15773400" cy="4279106"/>
          </a:xfrm>
        </p:spPr>
        <p:txBody>
          <a:bodyPr anchor="b"/>
          <a:lstStyle>
            <a:lvl1pPr>
              <a:defRPr sz="9000"/>
            </a:lvl1pPr>
          </a:lstStyle>
          <a:p>
            <a:r>
              <a:rPr lang="en-GB"/>
              <a:t>Click to edit Master title style</a:t>
            </a:r>
            <a:endParaRPr lang="en-US" dirty="0"/>
          </a:p>
        </p:txBody>
      </p:sp>
      <p:sp>
        <p:nvSpPr>
          <p:cNvPr id="3" name="Text Placeholder 2"/>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40492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57300" y="2738438"/>
            <a:ext cx="7772400" cy="65270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9258300" y="2738438"/>
            <a:ext cx="7772400" cy="65270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54609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547688"/>
            <a:ext cx="15773400" cy="1988345"/>
          </a:xfrm>
        </p:spPr>
        <p:txBody>
          <a:bodyPr/>
          <a:lstStyle/>
          <a:p>
            <a:r>
              <a:rPr lang="en-GB"/>
              <a:t>Click to edit Master title style</a:t>
            </a:r>
            <a:endParaRPr lang="en-US" dirty="0"/>
          </a:p>
        </p:txBody>
      </p:sp>
      <p:sp>
        <p:nvSpPr>
          <p:cNvPr id="3" name="Text Placeholder 2"/>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GB"/>
              <a:t>Click to edit Master text styles</a:t>
            </a:r>
          </a:p>
        </p:txBody>
      </p:sp>
      <p:sp>
        <p:nvSpPr>
          <p:cNvPr id="4" name="Content Placeholder 3"/>
          <p:cNvSpPr>
            <a:spLocks noGrp="1"/>
          </p:cNvSpPr>
          <p:nvPr>
            <p:ph sz="half" idx="2"/>
          </p:nvPr>
        </p:nvSpPr>
        <p:spPr>
          <a:xfrm>
            <a:off x="1259683" y="3757613"/>
            <a:ext cx="7736681" cy="55268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GB"/>
              <a:t>Click to edit Master text styles</a:t>
            </a:r>
          </a:p>
        </p:txBody>
      </p:sp>
      <p:sp>
        <p:nvSpPr>
          <p:cNvPr id="6" name="Content Placeholder 5"/>
          <p:cNvSpPr>
            <a:spLocks noGrp="1"/>
          </p:cNvSpPr>
          <p:nvPr>
            <p:ph sz="quarter" idx="4"/>
          </p:nvPr>
        </p:nvSpPr>
        <p:spPr>
          <a:xfrm>
            <a:off x="9258300" y="3757613"/>
            <a:ext cx="7774782" cy="55268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89898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3/4/23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88288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05501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GB"/>
              <a:t>Click to edit Master title style</a:t>
            </a:r>
            <a:endParaRPr lang="en-US" dirty="0"/>
          </a:p>
        </p:txBody>
      </p:sp>
      <p:sp>
        <p:nvSpPr>
          <p:cNvPr id="3" name="Content Placeholder 2"/>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85683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774782" y="1481138"/>
            <a:ext cx="9258300" cy="7310438"/>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GB"/>
              <a:t>Click icon to add picture</a:t>
            </a:r>
            <a:endParaRPr lang="en-US" dirty="0"/>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78744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1D8BD707-D9CF-40AE-B4C6-C98DA3205C09}" type="datetimeFigureOut">
              <a:rPr lang="en-US" smtClean="0"/>
              <a:pPr/>
              <a:t>3/4/23</a:t>
            </a:fld>
            <a:endParaRPr lang="en-US"/>
          </a:p>
        </p:txBody>
      </p:sp>
      <p:sp>
        <p:nvSpPr>
          <p:cNvPr id="5" name="Footer Placeholder 4"/>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5021624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medium.com/mjrobot-org/real-time-face-recognition"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https://towardsdatascience.com/face-recognition-how-lbph-works-90ec258c3d6b" TargetMode="External"/><Relationship Id="rId4" Type="http://schemas.openxmlformats.org/officeDocument/2006/relationships/hyperlink" Target="https://www.analyticsvidhya.com/blog/2021/06/offline-data-augmentation-for-multiple-imag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C2143"/>
        </a:solidFill>
        <a:effectLst/>
      </p:bgPr>
    </p:bg>
    <p:spTree>
      <p:nvGrpSpPr>
        <p:cNvPr id="1" name=""/>
        <p:cNvGrpSpPr/>
        <p:nvPr/>
      </p:nvGrpSpPr>
      <p:grpSpPr>
        <a:xfrm>
          <a:off x="0" y="0"/>
          <a:ext cx="0" cy="0"/>
          <a:chOff x="0" y="0"/>
          <a:chExt cx="0" cy="0"/>
        </a:xfrm>
      </p:grpSpPr>
      <p:grpSp>
        <p:nvGrpSpPr>
          <p:cNvPr id="2" name="Group 2"/>
          <p:cNvGrpSpPr/>
          <p:nvPr/>
        </p:nvGrpSpPr>
        <p:grpSpPr>
          <a:xfrm>
            <a:off x="15789153" y="8167692"/>
            <a:ext cx="3976413" cy="3436430"/>
            <a:chOff x="0" y="0"/>
            <a:chExt cx="5301884" cy="4581907"/>
          </a:xfrm>
        </p:grpSpPr>
        <p:grpSp>
          <p:nvGrpSpPr>
            <p:cNvPr id="3" name="Group 3"/>
            <p:cNvGrpSpPr>
              <a:grpSpLocks noChangeAspect="1"/>
            </p:cNvGrpSpPr>
            <p:nvPr/>
          </p:nvGrpSpPr>
          <p:grpSpPr>
            <a:xfrm rot="-2700000">
              <a:off x="671005" y="671005"/>
              <a:ext cx="3239897" cy="3239897"/>
              <a:chOff x="0" y="0"/>
              <a:chExt cx="2653030" cy="2653030"/>
            </a:xfrm>
          </p:grpSpPr>
          <p:sp>
            <p:nvSpPr>
              <p:cNvPr id="4" name="Freeform 4"/>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id="5" name="Group 5"/>
            <p:cNvGrpSpPr/>
            <p:nvPr/>
          </p:nvGrpSpPr>
          <p:grpSpPr>
            <a:xfrm rot="-2700000">
              <a:off x="1390982" y="671005"/>
              <a:ext cx="3239897" cy="3239897"/>
              <a:chOff x="0" y="0"/>
              <a:chExt cx="1913890" cy="1913890"/>
            </a:xfrm>
          </p:grpSpPr>
          <p:sp>
            <p:nvSpPr>
              <p:cNvPr id="6" name="Freeform 6"/>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grpSp>
      <p:pic>
        <p:nvPicPr>
          <p:cNvPr id="7" name="Picture 7"/>
          <p:cNvPicPr>
            <a:picLocks noChangeAspect="1"/>
          </p:cNvPicPr>
          <p:nvPr/>
        </p:nvPicPr>
        <p:blipFill>
          <a:blip r:embed="rId2"/>
          <a:srcRect/>
          <a:stretch>
            <a:fillRect/>
          </a:stretch>
        </p:blipFill>
        <p:spPr>
          <a:xfrm>
            <a:off x="5715000" y="2338610"/>
            <a:ext cx="7666354" cy="2916409"/>
          </a:xfrm>
          <a:prstGeom prst="rect">
            <a:avLst/>
          </a:prstGeom>
        </p:spPr>
      </p:pic>
      <p:pic>
        <p:nvPicPr>
          <p:cNvPr id="8" name="Picture 8"/>
          <p:cNvPicPr>
            <a:picLocks noChangeAspect="1"/>
          </p:cNvPicPr>
          <p:nvPr/>
        </p:nvPicPr>
        <p:blipFill>
          <a:blip r:embed="rId3"/>
          <a:srcRect/>
          <a:stretch>
            <a:fillRect/>
          </a:stretch>
        </p:blipFill>
        <p:spPr>
          <a:xfrm>
            <a:off x="14481151" y="427731"/>
            <a:ext cx="3134452" cy="1666167"/>
          </a:xfrm>
          <a:prstGeom prst="rect">
            <a:avLst/>
          </a:prstGeom>
        </p:spPr>
      </p:pic>
      <p:pic>
        <p:nvPicPr>
          <p:cNvPr id="9" name="Picture 9"/>
          <p:cNvPicPr>
            <a:picLocks noChangeAspect="1"/>
          </p:cNvPicPr>
          <p:nvPr/>
        </p:nvPicPr>
        <p:blipFill>
          <a:blip r:embed="rId4"/>
          <a:srcRect/>
          <a:stretch>
            <a:fillRect/>
          </a:stretch>
        </p:blipFill>
        <p:spPr>
          <a:xfrm>
            <a:off x="1001770" y="427731"/>
            <a:ext cx="4269141" cy="1404896"/>
          </a:xfrm>
          <a:prstGeom prst="rect">
            <a:avLst/>
          </a:prstGeom>
        </p:spPr>
      </p:pic>
      <p:pic>
        <p:nvPicPr>
          <p:cNvPr id="10" name="Picture 10"/>
          <p:cNvPicPr>
            <a:picLocks noChangeAspect="1"/>
          </p:cNvPicPr>
          <p:nvPr/>
        </p:nvPicPr>
        <p:blipFill>
          <a:blip r:embed="rId5"/>
          <a:srcRect/>
          <a:stretch>
            <a:fillRect/>
          </a:stretch>
        </p:blipFill>
        <p:spPr>
          <a:xfrm>
            <a:off x="7370555" y="427731"/>
            <a:ext cx="4269141" cy="2040237"/>
          </a:xfrm>
          <a:prstGeom prst="rect">
            <a:avLst/>
          </a:prstGeom>
        </p:spPr>
      </p:pic>
      <p:grpSp>
        <p:nvGrpSpPr>
          <p:cNvPr id="11" name="Group 11"/>
          <p:cNvGrpSpPr/>
          <p:nvPr/>
        </p:nvGrpSpPr>
        <p:grpSpPr>
          <a:xfrm>
            <a:off x="1001770" y="5143500"/>
            <a:ext cx="14787383" cy="3392245"/>
            <a:chOff x="0" y="0"/>
            <a:chExt cx="19716511" cy="4522993"/>
          </a:xfrm>
        </p:grpSpPr>
        <p:sp>
          <p:nvSpPr>
            <p:cNvPr id="12" name="TextBox 12"/>
            <p:cNvSpPr txBox="1"/>
            <p:nvPr/>
          </p:nvSpPr>
          <p:spPr>
            <a:xfrm>
              <a:off x="0" y="95250"/>
              <a:ext cx="19716511" cy="1946831"/>
            </a:xfrm>
            <a:prstGeom prst="rect">
              <a:avLst/>
            </a:prstGeom>
          </p:spPr>
          <p:txBody>
            <a:bodyPr lIns="0" tIns="0" rIns="0" bIns="0" rtlCol="0" anchor="t">
              <a:spAutoFit/>
            </a:bodyPr>
            <a:lstStyle/>
            <a:p>
              <a:pPr>
                <a:lnSpc>
                  <a:spcPts val="5547"/>
                </a:lnSpc>
              </a:pPr>
              <a:r>
                <a:rPr lang="en-US" sz="5547" spc="554" dirty="0">
                  <a:solidFill>
                    <a:srgbClr val="F3CD74"/>
                  </a:solidFill>
                  <a:latin typeface="Glacial Indifference Bold"/>
                </a:rPr>
                <a:t>HUMAN FACE RECOGNITION BY USING COMPUTER VISON</a:t>
              </a:r>
            </a:p>
          </p:txBody>
        </p:sp>
        <p:sp>
          <p:nvSpPr>
            <p:cNvPr id="13" name="TextBox 13"/>
            <p:cNvSpPr txBox="1"/>
            <p:nvPr/>
          </p:nvSpPr>
          <p:spPr>
            <a:xfrm>
              <a:off x="0" y="2480514"/>
              <a:ext cx="17404130" cy="2042479"/>
            </a:xfrm>
            <a:prstGeom prst="rect">
              <a:avLst/>
            </a:prstGeom>
          </p:spPr>
          <p:txBody>
            <a:bodyPr lIns="0" tIns="0" rIns="0" bIns="0" rtlCol="0" anchor="t">
              <a:spAutoFit/>
            </a:bodyPr>
            <a:lstStyle/>
            <a:p>
              <a:pPr>
                <a:lnSpc>
                  <a:spcPts val="6260"/>
                </a:lnSpc>
              </a:pPr>
              <a:r>
                <a:rPr lang="en-US" sz="4471" dirty="0">
                  <a:solidFill>
                    <a:srgbClr val="5DCAD1"/>
                  </a:solidFill>
                  <a:latin typeface="Cerebri Bold"/>
                </a:rPr>
                <a:t>Team Name: Abstract Jacks</a:t>
              </a:r>
            </a:p>
            <a:p>
              <a:pPr>
                <a:lnSpc>
                  <a:spcPts val="6260"/>
                </a:lnSpc>
              </a:pPr>
              <a:endParaRPr lang="en-US" sz="4471" dirty="0">
                <a:solidFill>
                  <a:srgbClr val="5DCAD1"/>
                </a:solidFill>
                <a:latin typeface="Cerebri Bold"/>
              </a:endParaRPr>
            </a:p>
          </p:txBody>
        </p:sp>
      </p:grpSp>
      <p:sp>
        <p:nvSpPr>
          <p:cNvPr id="14" name="TextBox 14"/>
          <p:cNvSpPr txBox="1"/>
          <p:nvPr/>
        </p:nvSpPr>
        <p:spPr>
          <a:xfrm>
            <a:off x="1028700" y="7992841"/>
            <a:ext cx="9240964" cy="2073704"/>
          </a:xfrm>
          <a:prstGeom prst="rect">
            <a:avLst/>
          </a:prstGeom>
        </p:spPr>
        <p:txBody>
          <a:bodyPr lIns="0" tIns="0" rIns="0" bIns="0" rtlCol="0" anchor="t">
            <a:spAutoFit/>
          </a:bodyPr>
          <a:lstStyle/>
          <a:p>
            <a:pPr>
              <a:lnSpc>
                <a:spcPts val="3266"/>
              </a:lnSpc>
            </a:pPr>
            <a:r>
              <a:rPr lang="en-US" sz="3266" spc="326" dirty="0">
                <a:solidFill>
                  <a:srgbClr val="F3CD74"/>
                </a:solidFill>
                <a:latin typeface="Cerebri Bold"/>
              </a:rPr>
              <a:t>20BCE071 FENA PATEL</a:t>
            </a:r>
          </a:p>
          <a:p>
            <a:pPr>
              <a:lnSpc>
                <a:spcPts val="3266"/>
              </a:lnSpc>
            </a:pPr>
            <a:r>
              <a:rPr lang="en-US" sz="3266" spc="326" dirty="0">
                <a:solidFill>
                  <a:srgbClr val="F3CD74"/>
                </a:solidFill>
                <a:latin typeface="Cerebri Bold"/>
              </a:rPr>
              <a:t>20BCE172 NILANJAN VYAS</a:t>
            </a:r>
          </a:p>
          <a:p>
            <a:pPr>
              <a:lnSpc>
                <a:spcPts val="3266"/>
              </a:lnSpc>
            </a:pPr>
            <a:r>
              <a:rPr lang="en-US" sz="3266" spc="326" dirty="0">
                <a:solidFill>
                  <a:srgbClr val="F3CD74"/>
                </a:solidFill>
                <a:latin typeface="Cerebri Bold"/>
              </a:rPr>
              <a:t>20BCE175 NISARG SHAH</a:t>
            </a:r>
          </a:p>
          <a:p>
            <a:pPr>
              <a:lnSpc>
                <a:spcPts val="3266"/>
              </a:lnSpc>
            </a:pPr>
            <a:r>
              <a:rPr lang="en-US" sz="3266" spc="326" dirty="0">
                <a:solidFill>
                  <a:srgbClr val="F3CD74"/>
                </a:solidFill>
                <a:latin typeface="Cerebri Bold"/>
              </a:rPr>
              <a:t>20BCE177 NISHANT PUNWANI</a:t>
            </a:r>
          </a:p>
          <a:p>
            <a:pPr>
              <a:lnSpc>
                <a:spcPts val="3266"/>
              </a:lnSpc>
            </a:pPr>
            <a:r>
              <a:rPr lang="en-US" sz="3266" spc="326" dirty="0">
                <a:solidFill>
                  <a:srgbClr val="F3CD74"/>
                </a:solidFill>
                <a:latin typeface="Cerebri Bold"/>
              </a:rPr>
              <a:t>20BCE204 DHYAN PATEL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C2143"/>
        </a:solidFill>
        <a:effectLst/>
      </p:bgPr>
    </p:bg>
    <p:spTree>
      <p:nvGrpSpPr>
        <p:cNvPr id="1" name=""/>
        <p:cNvGrpSpPr/>
        <p:nvPr/>
      </p:nvGrpSpPr>
      <p:grpSpPr>
        <a:xfrm>
          <a:off x="0" y="0"/>
          <a:ext cx="0" cy="0"/>
          <a:chOff x="0" y="0"/>
          <a:chExt cx="0" cy="0"/>
        </a:xfrm>
      </p:grpSpPr>
      <p:grpSp>
        <p:nvGrpSpPr>
          <p:cNvPr id="3" name="Group 3"/>
          <p:cNvGrpSpPr/>
          <p:nvPr/>
        </p:nvGrpSpPr>
        <p:grpSpPr>
          <a:xfrm>
            <a:off x="-2548382" y="-2473012"/>
            <a:ext cx="7430940" cy="6606961"/>
            <a:chOff x="0" y="0"/>
            <a:chExt cx="9907920" cy="8809282"/>
          </a:xfrm>
        </p:grpSpPr>
        <p:grpSp>
          <p:nvGrpSpPr>
            <p:cNvPr id="4" name="Group 4"/>
            <p:cNvGrpSpPr>
              <a:grpSpLocks noChangeAspect="1"/>
            </p:cNvGrpSpPr>
            <p:nvPr/>
          </p:nvGrpSpPr>
          <p:grpSpPr>
            <a:xfrm rot="-2700000">
              <a:off x="1290089" y="1290089"/>
              <a:ext cx="6229103" cy="6229103"/>
              <a:chOff x="0" y="0"/>
              <a:chExt cx="2653030" cy="2653030"/>
            </a:xfrm>
          </p:grpSpPr>
          <p:sp>
            <p:nvSpPr>
              <p:cNvPr id="5" name="Freeform 5"/>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id="6" name="Group 6"/>
            <p:cNvGrpSpPr/>
            <p:nvPr/>
          </p:nvGrpSpPr>
          <p:grpSpPr>
            <a:xfrm rot="-2700000">
              <a:off x="2388727" y="1290089"/>
              <a:ext cx="6229103" cy="6229103"/>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grpSp>
      <p:grpSp>
        <p:nvGrpSpPr>
          <p:cNvPr id="8" name="Group 8"/>
          <p:cNvGrpSpPr/>
          <p:nvPr/>
        </p:nvGrpSpPr>
        <p:grpSpPr>
          <a:xfrm>
            <a:off x="15940011" y="7734300"/>
            <a:ext cx="4097561" cy="3541126"/>
            <a:chOff x="0" y="0"/>
            <a:chExt cx="5463414" cy="4721502"/>
          </a:xfrm>
        </p:grpSpPr>
        <p:grpSp>
          <p:nvGrpSpPr>
            <p:cNvPr id="9" name="Group 9"/>
            <p:cNvGrpSpPr>
              <a:grpSpLocks noChangeAspect="1"/>
            </p:cNvGrpSpPr>
            <p:nvPr/>
          </p:nvGrpSpPr>
          <p:grpSpPr>
            <a:xfrm rot="-2700000">
              <a:off x="691448" y="691448"/>
              <a:ext cx="3338606" cy="3338606"/>
              <a:chOff x="0" y="0"/>
              <a:chExt cx="2653030" cy="2653030"/>
            </a:xfrm>
          </p:grpSpPr>
          <p:sp>
            <p:nvSpPr>
              <p:cNvPr id="10" name="Freeform 10"/>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id="11" name="Group 11"/>
            <p:cNvGrpSpPr/>
            <p:nvPr/>
          </p:nvGrpSpPr>
          <p:grpSpPr>
            <a:xfrm rot="-2700000">
              <a:off x="1433360" y="691448"/>
              <a:ext cx="3338606" cy="3338606"/>
              <a:chOff x="0" y="0"/>
              <a:chExt cx="1913890" cy="1913890"/>
            </a:xfrm>
          </p:grpSpPr>
          <p:sp>
            <p:nvSpPr>
              <p:cNvPr id="12" name="Freeform 12"/>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grpSp>
      <p:sp>
        <p:nvSpPr>
          <p:cNvPr id="13" name="TextBox 13"/>
          <p:cNvSpPr txBox="1"/>
          <p:nvPr/>
        </p:nvSpPr>
        <p:spPr>
          <a:xfrm>
            <a:off x="5706535" y="562488"/>
            <a:ext cx="11819465" cy="693716"/>
          </a:xfrm>
          <a:prstGeom prst="rect">
            <a:avLst/>
          </a:prstGeom>
        </p:spPr>
        <p:txBody>
          <a:bodyPr wrap="square" lIns="0" tIns="0" rIns="0" bIns="0" rtlCol="0" anchor="t">
            <a:spAutoFit/>
          </a:bodyPr>
          <a:lstStyle/>
          <a:p>
            <a:pPr>
              <a:lnSpc>
                <a:spcPts val="5437"/>
              </a:lnSpc>
            </a:pPr>
            <a:r>
              <a:rPr lang="en-US" sz="5437" spc="543" dirty="0">
                <a:solidFill>
                  <a:srgbClr val="F3CD74"/>
                </a:solidFill>
                <a:latin typeface="Glacial Indifference Bold"/>
              </a:rPr>
              <a:t>SCREENSHOTS</a:t>
            </a:r>
          </a:p>
        </p:txBody>
      </p:sp>
      <p:pic>
        <p:nvPicPr>
          <p:cNvPr id="14" name="Picture 13">
            <a:extLst>
              <a:ext uri="{FF2B5EF4-FFF2-40B4-BE49-F238E27FC236}">
                <a16:creationId xmlns:a16="http://schemas.microsoft.com/office/drawing/2014/main" id="{1252BF08-1185-9C0E-BCF1-421D68E6AEDF}"/>
              </a:ext>
            </a:extLst>
          </p:cNvPr>
          <p:cNvPicPr>
            <a:picLocks noChangeAspect="1"/>
          </p:cNvPicPr>
          <p:nvPr/>
        </p:nvPicPr>
        <p:blipFill rotWithShape="1">
          <a:blip r:embed="rId2"/>
          <a:srcRect l="18628" t="18628" b="25599"/>
          <a:stretch/>
        </p:blipFill>
        <p:spPr>
          <a:xfrm>
            <a:off x="2060086" y="2933700"/>
            <a:ext cx="9144000" cy="5073135"/>
          </a:xfrm>
          <a:prstGeom prst="rect">
            <a:avLst/>
          </a:prstGeom>
        </p:spPr>
      </p:pic>
      <p:pic>
        <p:nvPicPr>
          <p:cNvPr id="15" name="Picture 14">
            <a:extLst>
              <a:ext uri="{FF2B5EF4-FFF2-40B4-BE49-F238E27FC236}">
                <a16:creationId xmlns:a16="http://schemas.microsoft.com/office/drawing/2014/main" id="{89C95539-2469-F587-F5AF-C9CD0AA59949}"/>
              </a:ext>
            </a:extLst>
          </p:cNvPr>
          <p:cNvPicPr>
            <a:picLocks noChangeAspect="1"/>
          </p:cNvPicPr>
          <p:nvPr/>
        </p:nvPicPr>
        <p:blipFill>
          <a:blip r:embed="rId3"/>
          <a:stretch>
            <a:fillRect/>
          </a:stretch>
        </p:blipFill>
        <p:spPr>
          <a:xfrm>
            <a:off x="12153048" y="3467100"/>
            <a:ext cx="5331314" cy="2755800"/>
          </a:xfrm>
          <a:prstGeom prst="rect">
            <a:avLst/>
          </a:prstGeom>
        </p:spPr>
      </p:pic>
    </p:spTree>
    <p:extLst>
      <p:ext uri="{BB962C8B-B14F-4D97-AF65-F5344CB8AC3E}">
        <p14:creationId xmlns:p14="http://schemas.microsoft.com/office/powerpoint/2010/main" val="2743018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C2143"/>
        </a:solidFill>
        <a:effectLst/>
      </p:bgPr>
    </p:bg>
    <p:spTree>
      <p:nvGrpSpPr>
        <p:cNvPr id="1" name=""/>
        <p:cNvGrpSpPr/>
        <p:nvPr/>
      </p:nvGrpSpPr>
      <p:grpSpPr>
        <a:xfrm>
          <a:off x="0" y="0"/>
          <a:ext cx="0" cy="0"/>
          <a:chOff x="0" y="0"/>
          <a:chExt cx="0" cy="0"/>
        </a:xfrm>
      </p:grpSpPr>
      <p:grpSp>
        <p:nvGrpSpPr>
          <p:cNvPr id="2" name="Group 2"/>
          <p:cNvGrpSpPr/>
          <p:nvPr/>
        </p:nvGrpSpPr>
        <p:grpSpPr>
          <a:xfrm>
            <a:off x="11839050" y="117318"/>
            <a:ext cx="9720374" cy="10932985"/>
            <a:chOff x="0" y="0"/>
            <a:chExt cx="12960499" cy="14577313"/>
          </a:xfrm>
        </p:grpSpPr>
        <p:grpSp>
          <p:nvGrpSpPr>
            <p:cNvPr id="3" name="Group 3"/>
            <p:cNvGrpSpPr>
              <a:grpSpLocks noChangeAspect="1"/>
            </p:cNvGrpSpPr>
            <p:nvPr/>
          </p:nvGrpSpPr>
          <p:grpSpPr>
            <a:xfrm rot="-2700000">
              <a:off x="1898021" y="3514835"/>
              <a:ext cx="9164456" cy="9164456"/>
              <a:chOff x="0" y="0"/>
              <a:chExt cx="2653030" cy="2653030"/>
            </a:xfrm>
          </p:grpSpPr>
          <p:sp>
            <p:nvSpPr>
              <p:cNvPr id="4" name="Freeform 4"/>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id="5" name="Group 5"/>
            <p:cNvGrpSpPr/>
            <p:nvPr/>
          </p:nvGrpSpPr>
          <p:grpSpPr>
            <a:xfrm rot="-2700000">
              <a:off x="1898021" y="1898021"/>
              <a:ext cx="9164456" cy="9164456"/>
              <a:chOff x="0" y="0"/>
              <a:chExt cx="1913890" cy="1913890"/>
            </a:xfrm>
          </p:grpSpPr>
          <p:sp>
            <p:nvSpPr>
              <p:cNvPr id="6" name="Freeform 6"/>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grpSp>
      <p:grpSp>
        <p:nvGrpSpPr>
          <p:cNvPr id="7" name="Group 7"/>
          <p:cNvGrpSpPr/>
          <p:nvPr/>
        </p:nvGrpSpPr>
        <p:grpSpPr>
          <a:xfrm>
            <a:off x="367081" y="-917241"/>
            <a:ext cx="4646424" cy="3891881"/>
            <a:chOff x="0" y="0"/>
            <a:chExt cx="6195232" cy="5189175"/>
          </a:xfrm>
        </p:grpSpPr>
        <p:grpSp>
          <p:nvGrpSpPr>
            <p:cNvPr id="8" name="Group 8"/>
            <p:cNvGrpSpPr>
              <a:grpSpLocks noChangeAspect="1"/>
            </p:cNvGrpSpPr>
            <p:nvPr/>
          </p:nvGrpSpPr>
          <p:grpSpPr>
            <a:xfrm rot="-2700000">
              <a:off x="759937" y="759937"/>
              <a:ext cx="3669301" cy="3669301"/>
              <a:chOff x="0" y="0"/>
              <a:chExt cx="2653030" cy="2653030"/>
            </a:xfrm>
          </p:grpSpPr>
          <p:sp>
            <p:nvSpPr>
              <p:cNvPr id="9" name="Freeform 9"/>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id="10" name="Group 10"/>
            <p:cNvGrpSpPr/>
            <p:nvPr/>
          </p:nvGrpSpPr>
          <p:grpSpPr>
            <a:xfrm rot="-2700000">
              <a:off x="1765994" y="759937"/>
              <a:ext cx="3669301" cy="3669301"/>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grpSp>
      <p:sp>
        <p:nvSpPr>
          <p:cNvPr id="16" name="TextBox 16"/>
          <p:cNvSpPr txBox="1"/>
          <p:nvPr/>
        </p:nvSpPr>
        <p:spPr>
          <a:xfrm>
            <a:off x="5013506" y="2727261"/>
            <a:ext cx="6102905" cy="4832477"/>
          </a:xfrm>
          <a:prstGeom prst="rect">
            <a:avLst/>
          </a:prstGeom>
          <a:solidFill>
            <a:srgbClr val="1C2143"/>
          </a:solidFill>
        </p:spPr>
        <p:txBody>
          <a:bodyPr wrap="square" lIns="0" tIns="0" rIns="0" bIns="0" rtlCol="0" anchor="t">
            <a:spAutoFit/>
          </a:bodyPr>
          <a:lstStyle/>
          <a:p>
            <a:pPr>
              <a:lnSpc>
                <a:spcPts val="3796"/>
              </a:lnSpc>
            </a:pPr>
            <a:r>
              <a:rPr lang="en-US" sz="2800" dirty="0">
                <a:solidFill>
                  <a:srgbClr val="5DCAD1"/>
                </a:solidFill>
                <a:latin typeface="Glacial Indifference"/>
                <a:hlinkClick r:id="rId3"/>
              </a:rPr>
              <a:t>https://medium.com/mjrobot-org/real-time-face-recognition</a:t>
            </a:r>
            <a:endParaRPr lang="en-US" sz="2800" dirty="0">
              <a:solidFill>
                <a:srgbClr val="5DCAD1"/>
              </a:solidFill>
              <a:latin typeface="Glacial Indifference"/>
            </a:endParaRPr>
          </a:p>
          <a:p>
            <a:pPr>
              <a:lnSpc>
                <a:spcPts val="3796"/>
              </a:lnSpc>
            </a:pPr>
            <a:endParaRPr lang="en-US" sz="2800" dirty="0">
              <a:solidFill>
                <a:srgbClr val="5DCAD1"/>
              </a:solidFill>
              <a:latin typeface="Glacial Indifference"/>
            </a:endParaRPr>
          </a:p>
          <a:p>
            <a:pPr>
              <a:lnSpc>
                <a:spcPts val="3796"/>
              </a:lnSpc>
            </a:pPr>
            <a:r>
              <a:rPr lang="en-US" sz="2800" dirty="0">
                <a:solidFill>
                  <a:srgbClr val="5DCAD1"/>
                </a:solidFill>
                <a:latin typeface="Glacial Indifference"/>
                <a:hlinkClick r:id="rId4"/>
              </a:rPr>
              <a:t>https://www.analyticsvidhya.com/blog/2021/06/offline-data-augmentation-for-multiple-images/</a:t>
            </a:r>
            <a:endParaRPr lang="en-US" sz="2800" dirty="0">
              <a:solidFill>
                <a:srgbClr val="5DCAD1"/>
              </a:solidFill>
              <a:latin typeface="Glacial Indifference"/>
            </a:endParaRPr>
          </a:p>
          <a:p>
            <a:pPr>
              <a:lnSpc>
                <a:spcPts val="3796"/>
              </a:lnSpc>
            </a:pPr>
            <a:endParaRPr lang="en-US" sz="2800" dirty="0">
              <a:solidFill>
                <a:srgbClr val="5DCAD1"/>
              </a:solidFill>
              <a:latin typeface="Glacial Indifference"/>
            </a:endParaRPr>
          </a:p>
          <a:p>
            <a:pPr>
              <a:lnSpc>
                <a:spcPts val="3796"/>
              </a:lnSpc>
            </a:pPr>
            <a:r>
              <a:rPr lang="en-US" sz="2800" dirty="0">
                <a:solidFill>
                  <a:srgbClr val="5DCAD1"/>
                </a:solidFill>
                <a:latin typeface="Glacial Indifference"/>
                <a:hlinkClick r:id="rId5"/>
              </a:rPr>
              <a:t>https://towardsdatascience.com/face-recognition-how-lbph-works-90ec258c3d6b</a:t>
            </a:r>
            <a:endParaRPr lang="en-US" sz="2800" dirty="0">
              <a:solidFill>
                <a:srgbClr val="5DCAD1"/>
              </a:solidFill>
              <a:latin typeface="Glacial Indifference"/>
            </a:endParaRPr>
          </a:p>
        </p:txBody>
      </p:sp>
      <p:sp>
        <p:nvSpPr>
          <p:cNvPr id="19" name="TextBox 19"/>
          <p:cNvSpPr txBox="1"/>
          <p:nvPr/>
        </p:nvSpPr>
        <p:spPr>
          <a:xfrm>
            <a:off x="762000" y="4000500"/>
            <a:ext cx="3733800" cy="602729"/>
          </a:xfrm>
          <a:prstGeom prst="rect">
            <a:avLst/>
          </a:prstGeom>
        </p:spPr>
        <p:txBody>
          <a:bodyPr wrap="square" lIns="0" tIns="0" rIns="0" bIns="0" rtlCol="0" anchor="t">
            <a:spAutoFit/>
          </a:bodyPr>
          <a:lstStyle/>
          <a:p>
            <a:pPr>
              <a:lnSpc>
                <a:spcPts val="4725"/>
              </a:lnSpc>
            </a:pPr>
            <a:r>
              <a:rPr lang="en-US" sz="3937" spc="393" dirty="0">
                <a:solidFill>
                  <a:srgbClr val="F3CD74"/>
                </a:solidFill>
                <a:latin typeface="Glacial Indifference Bold"/>
              </a:rPr>
              <a:t>REFERENCES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C2143"/>
        </a:solidFill>
        <a:effectLst/>
      </p:bgPr>
    </p:bg>
    <p:spTree>
      <p:nvGrpSpPr>
        <p:cNvPr id="1" name=""/>
        <p:cNvGrpSpPr/>
        <p:nvPr/>
      </p:nvGrpSpPr>
      <p:grpSpPr>
        <a:xfrm>
          <a:off x="0" y="0"/>
          <a:ext cx="0" cy="0"/>
          <a:chOff x="0" y="0"/>
          <a:chExt cx="0" cy="0"/>
        </a:xfrm>
      </p:grpSpPr>
      <p:sp>
        <p:nvSpPr>
          <p:cNvPr id="2" name="TextBox 2"/>
          <p:cNvSpPr txBox="1"/>
          <p:nvPr/>
        </p:nvSpPr>
        <p:spPr>
          <a:xfrm>
            <a:off x="745444" y="4991100"/>
            <a:ext cx="17243348" cy="3050963"/>
          </a:xfrm>
          <a:prstGeom prst="rect">
            <a:avLst/>
          </a:prstGeom>
        </p:spPr>
        <p:txBody>
          <a:bodyPr lIns="0" tIns="0" rIns="0" bIns="0" rtlCol="0" anchor="t">
            <a:spAutoFit/>
          </a:bodyPr>
          <a:lstStyle/>
          <a:p>
            <a:pPr algn="just">
              <a:lnSpc>
                <a:spcPts val="3362"/>
              </a:lnSpc>
            </a:pPr>
            <a:r>
              <a:rPr lang="en-US" sz="2802" spc="280" dirty="0">
                <a:solidFill>
                  <a:srgbClr val="5DCAD1"/>
                </a:solidFill>
                <a:latin typeface="Microsoft Sans Serif" panose="020B0604020202020204" pitchFamily="34" charset="0"/>
                <a:ea typeface="Apple Symbols" panose="02000000000000000000" pitchFamily="2" charset="-79"/>
                <a:cs typeface="Microsoft Sans Serif" panose="020B0604020202020204" pitchFamily="34" charset="0"/>
              </a:rPr>
              <a:t>In this project, team task is to identify the human face real time from a CCTV with the help of a computer vision. After recognition of faces developed, software will return the face identity like employee code and date and time of recognition in a csv file. </a:t>
            </a:r>
            <a:br>
              <a:rPr lang="en-US" sz="2802" spc="280" dirty="0">
                <a:solidFill>
                  <a:srgbClr val="5DCAD1"/>
                </a:solidFill>
                <a:latin typeface="Microsoft Sans Serif" panose="020B0604020202020204" pitchFamily="34" charset="0"/>
                <a:ea typeface="Apple Symbols" panose="02000000000000000000" pitchFamily="2" charset="-79"/>
                <a:cs typeface="Microsoft Sans Serif" panose="020B0604020202020204" pitchFamily="34" charset="0"/>
              </a:rPr>
            </a:br>
            <a:r>
              <a:rPr lang="en-US" sz="2802" spc="280" dirty="0">
                <a:solidFill>
                  <a:srgbClr val="5DCAD1"/>
                </a:solidFill>
                <a:latin typeface="Microsoft Sans Serif" panose="020B0604020202020204" pitchFamily="34" charset="0"/>
                <a:ea typeface="Apple Symbols" panose="02000000000000000000" pitchFamily="2" charset="-79"/>
                <a:cs typeface="Microsoft Sans Serif" panose="020B0604020202020204" pitchFamily="34" charset="0"/>
              </a:rPr>
              <a:t>If CCTV camera frame (image from the Video) contains multiple faces, then developed model must have capability to recognize all the faces in frame. </a:t>
            </a:r>
          </a:p>
          <a:p>
            <a:pPr algn="just">
              <a:lnSpc>
                <a:spcPts val="3362"/>
              </a:lnSpc>
            </a:pPr>
            <a:endParaRPr lang="en-US" sz="2802" spc="280" dirty="0">
              <a:solidFill>
                <a:srgbClr val="5DCAD1"/>
              </a:solidFill>
              <a:latin typeface="Palatino" pitchFamily="2" charset="77"/>
              <a:ea typeface="Palatino" pitchFamily="2" charset="77"/>
            </a:endParaRPr>
          </a:p>
          <a:p>
            <a:pPr algn="just">
              <a:lnSpc>
                <a:spcPts val="3362"/>
              </a:lnSpc>
            </a:pPr>
            <a:endParaRPr lang="en-US" sz="2802" spc="280" dirty="0">
              <a:solidFill>
                <a:srgbClr val="5DCAD1"/>
              </a:solidFill>
              <a:latin typeface="Palatino" pitchFamily="2" charset="77"/>
              <a:ea typeface="Palatino" pitchFamily="2" charset="77"/>
            </a:endParaRPr>
          </a:p>
        </p:txBody>
      </p:sp>
      <p:grpSp>
        <p:nvGrpSpPr>
          <p:cNvPr id="3" name="Group 3"/>
          <p:cNvGrpSpPr/>
          <p:nvPr/>
        </p:nvGrpSpPr>
        <p:grpSpPr>
          <a:xfrm>
            <a:off x="13411200" y="-2705100"/>
            <a:ext cx="7430940" cy="6606961"/>
            <a:chOff x="0" y="0"/>
            <a:chExt cx="9907920" cy="8809282"/>
          </a:xfrm>
        </p:grpSpPr>
        <p:grpSp>
          <p:nvGrpSpPr>
            <p:cNvPr id="4" name="Group 4"/>
            <p:cNvGrpSpPr>
              <a:grpSpLocks noChangeAspect="1"/>
            </p:cNvGrpSpPr>
            <p:nvPr/>
          </p:nvGrpSpPr>
          <p:grpSpPr>
            <a:xfrm rot="-2700000">
              <a:off x="1290089" y="1290089"/>
              <a:ext cx="6229103" cy="6229103"/>
              <a:chOff x="0" y="0"/>
              <a:chExt cx="2653030" cy="2653030"/>
            </a:xfrm>
          </p:grpSpPr>
          <p:sp>
            <p:nvSpPr>
              <p:cNvPr id="5" name="Freeform 5"/>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id="6" name="Group 6"/>
            <p:cNvGrpSpPr/>
            <p:nvPr/>
          </p:nvGrpSpPr>
          <p:grpSpPr>
            <a:xfrm rot="-2700000">
              <a:off x="2388727" y="1290089"/>
              <a:ext cx="6229103" cy="6229103"/>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grpSp>
      <p:grpSp>
        <p:nvGrpSpPr>
          <p:cNvPr id="8" name="Group 8"/>
          <p:cNvGrpSpPr/>
          <p:nvPr/>
        </p:nvGrpSpPr>
        <p:grpSpPr>
          <a:xfrm>
            <a:off x="1215624" y="7531203"/>
            <a:ext cx="4097561" cy="3541126"/>
            <a:chOff x="0" y="0"/>
            <a:chExt cx="5463414" cy="4721502"/>
          </a:xfrm>
        </p:grpSpPr>
        <p:grpSp>
          <p:nvGrpSpPr>
            <p:cNvPr id="9" name="Group 9"/>
            <p:cNvGrpSpPr>
              <a:grpSpLocks noChangeAspect="1"/>
            </p:cNvGrpSpPr>
            <p:nvPr/>
          </p:nvGrpSpPr>
          <p:grpSpPr>
            <a:xfrm rot="-2700000">
              <a:off x="691448" y="691448"/>
              <a:ext cx="3338606" cy="3338606"/>
              <a:chOff x="0" y="0"/>
              <a:chExt cx="2653030" cy="2653030"/>
            </a:xfrm>
          </p:grpSpPr>
          <p:sp>
            <p:nvSpPr>
              <p:cNvPr id="10" name="Freeform 10"/>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id="11" name="Group 11"/>
            <p:cNvGrpSpPr/>
            <p:nvPr/>
          </p:nvGrpSpPr>
          <p:grpSpPr>
            <a:xfrm rot="-2700000">
              <a:off x="1433360" y="691448"/>
              <a:ext cx="3338606" cy="3338606"/>
              <a:chOff x="0" y="0"/>
              <a:chExt cx="1913890" cy="1913890"/>
            </a:xfrm>
          </p:grpSpPr>
          <p:sp>
            <p:nvSpPr>
              <p:cNvPr id="12" name="Freeform 12"/>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grpSp>
      <p:sp>
        <p:nvSpPr>
          <p:cNvPr id="13" name="TextBox 13"/>
          <p:cNvSpPr txBox="1"/>
          <p:nvPr/>
        </p:nvSpPr>
        <p:spPr>
          <a:xfrm>
            <a:off x="767215" y="781019"/>
            <a:ext cx="7509274" cy="1414468"/>
          </a:xfrm>
          <a:prstGeom prst="rect">
            <a:avLst/>
          </a:prstGeom>
        </p:spPr>
        <p:txBody>
          <a:bodyPr lIns="0" tIns="0" rIns="0" bIns="0" rtlCol="0" anchor="t">
            <a:spAutoFit/>
          </a:bodyPr>
          <a:lstStyle/>
          <a:p>
            <a:pPr>
              <a:lnSpc>
                <a:spcPts val="5437"/>
              </a:lnSpc>
            </a:pPr>
            <a:r>
              <a:rPr lang="en-US" sz="5437" spc="543" dirty="0">
                <a:solidFill>
                  <a:srgbClr val="F3CD74"/>
                </a:solidFill>
                <a:latin typeface="Glacial Indifference Bold"/>
              </a:rPr>
              <a:t>PROBLEM STATEMENT</a:t>
            </a:r>
          </a:p>
        </p:txBody>
      </p:sp>
      <p:sp>
        <p:nvSpPr>
          <p:cNvPr id="14" name="TextBox 14"/>
          <p:cNvSpPr txBox="1"/>
          <p:nvPr/>
        </p:nvSpPr>
        <p:spPr>
          <a:xfrm>
            <a:off x="767215" y="2701167"/>
            <a:ext cx="10606818" cy="1250086"/>
          </a:xfrm>
          <a:prstGeom prst="rect">
            <a:avLst/>
          </a:prstGeom>
        </p:spPr>
        <p:txBody>
          <a:bodyPr lIns="0" tIns="0" rIns="0" bIns="0" rtlCol="0" anchor="t">
            <a:spAutoFit/>
          </a:bodyPr>
          <a:lstStyle/>
          <a:p>
            <a:pPr algn="just">
              <a:lnSpc>
                <a:spcPts val="5091"/>
              </a:lnSpc>
            </a:pPr>
            <a:r>
              <a:rPr lang="en-US" sz="4242" spc="424" dirty="0">
                <a:solidFill>
                  <a:srgbClr val="5DCAD1"/>
                </a:solidFill>
                <a:latin typeface="Montserrat Classic"/>
              </a:rPr>
              <a:t>HUMAN FACE RECOGNITION BY USING COMPUTER VISION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C2143"/>
        </a:solidFill>
        <a:effectLst/>
      </p:bgPr>
    </p:bg>
    <p:spTree>
      <p:nvGrpSpPr>
        <p:cNvPr id="1" name=""/>
        <p:cNvGrpSpPr/>
        <p:nvPr/>
      </p:nvGrpSpPr>
      <p:grpSpPr>
        <a:xfrm>
          <a:off x="0" y="0"/>
          <a:ext cx="0" cy="0"/>
          <a:chOff x="0" y="0"/>
          <a:chExt cx="0" cy="0"/>
        </a:xfrm>
      </p:grpSpPr>
      <p:sp>
        <p:nvSpPr>
          <p:cNvPr id="2" name="TextBox 2"/>
          <p:cNvSpPr txBox="1"/>
          <p:nvPr/>
        </p:nvSpPr>
        <p:spPr>
          <a:xfrm>
            <a:off x="609600" y="5250552"/>
            <a:ext cx="17243348" cy="4789068"/>
          </a:xfrm>
          <a:prstGeom prst="rect">
            <a:avLst/>
          </a:prstGeom>
        </p:spPr>
        <p:txBody>
          <a:bodyPr lIns="0" tIns="0" rIns="0" bIns="0" rtlCol="0" anchor="t">
            <a:spAutoFit/>
          </a:bodyPr>
          <a:lstStyle/>
          <a:p>
            <a:pPr algn="just">
              <a:lnSpc>
                <a:spcPts val="3362"/>
              </a:lnSpc>
            </a:pPr>
            <a:r>
              <a:rPr lang="en-US" sz="2802" spc="280" dirty="0">
                <a:solidFill>
                  <a:srgbClr val="5DCAD1"/>
                </a:solidFill>
                <a:latin typeface="Microsoft Sans Serif" panose="020B0604020202020204" pitchFamily="34" charset="0"/>
                <a:ea typeface="Apple Symbols" panose="02000000000000000000" pitchFamily="2" charset="-79"/>
                <a:cs typeface="Microsoft Sans Serif" panose="020B0604020202020204" pitchFamily="34" charset="0"/>
              </a:rPr>
              <a:t>Based on assessment of applications in the field today, the majority of facial recognition use case appear to fall into 3 major categories:</a:t>
            </a:r>
          </a:p>
          <a:p>
            <a:pPr algn="just">
              <a:lnSpc>
                <a:spcPts val="3362"/>
              </a:lnSpc>
            </a:pPr>
            <a:endParaRPr lang="en-US" sz="2802" spc="280" dirty="0">
              <a:solidFill>
                <a:srgbClr val="5DCAD1"/>
              </a:solidFill>
              <a:latin typeface="Microsoft Sans Serif" panose="020B0604020202020204" pitchFamily="34" charset="0"/>
              <a:ea typeface="Apple Symbols" panose="02000000000000000000" pitchFamily="2" charset="-79"/>
              <a:cs typeface="Microsoft Sans Serif" panose="020B0604020202020204" pitchFamily="34" charset="0"/>
            </a:endParaRPr>
          </a:p>
          <a:p>
            <a:pPr marL="514350" indent="-514350" algn="just">
              <a:lnSpc>
                <a:spcPts val="3362"/>
              </a:lnSpc>
              <a:buFont typeface="+mj-lt"/>
              <a:buAutoNum type="arabicPeriod"/>
            </a:pPr>
            <a:r>
              <a:rPr lang="en-US" sz="2802" spc="280" dirty="0">
                <a:solidFill>
                  <a:srgbClr val="5DCAD1"/>
                </a:solidFill>
                <a:latin typeface="Microsoft Sans Serif" panose="020B0604020202020204" pitchFamily="34" charset="0"/>
                <a:ea typeface="Apple Symbols" panose="02000000000000000000" pitchFamily="2" charset="-79"/>
                <a:cs typeface="Microsoft Sans Serif" panose="020B0604020202020204" pitchFamily="34" charset="0"/>
              </a:rPr>
              <a:t>Security : Fraud Detection</a:t>
            </a:r>
          </a:p>
          <a:p>
            <a:pPr marL="514350" indent="-514350" algn="just">
              <a:lnSpc>
                <a:spcPts val="3362"/>
              </a:lnSpc>
              <a:buFont typeface="+mj-lt"/>
              <a:buAutoNum type="arabicPeriod"/>
            </a:pPr>
            <a:r>
              <a:rPr lang="en-US" sz="2802" spc="280" dirty="0">
                <a:solidFill>
                  <a:srgbClr val="5DCAD1"/>
                </a:solidFill>
                <a:latin typeface="Microsoft Sans Serif" panose="020B0604020202020204" pitchFamily="34" charset="0"/>
                <a:ea typeface="Apple Symbols" panose="02000000000000000000" pitchFamily="2" charset="-79"/>
                <a:cs typeface="Microsoft Sans Serif" panose="020B0604020202020204" pitchFamily="34" charset="0"/>
              </a:rPr>
              <a:t>Healthcare : In detecting diseases and diagnosis</a:t>
            </a:r>
          </a:p>
          <a:p>
            <a:pPr marL="514350" indent="-514350" algn="just">
              <a:lnSpc>
                <a:spcPts val="3362"/>
              </a:lnSpc>
              <a:buFont typeface="+mj-lt"/>
              <a:buAutoNum type="arabicPeriod"/>
            </a:pPr>
            <a:r>
              <a:rPr lang="en-US" sz="2802" spc="280" dirty="0">
                <a:solidFill>
                  <a:srgbClr val="5DCAD1"/>
                </a:solidFill>
                <a:latin typeface="Microsoft Sans Serif" panose="020B0604020202020204" pitchFamily="34" charset="0"/>
                <a:ea typeface="Apple Symbols" panose="02000000000000000000" pitchFamily="2" charset="-79"/>
                <a:cs typeface="Microsoft Sans Serif" panose="020B0604020202020204" pitchFamily="34" charset="0"/>
              </a:rPr>
              <a:t>Marketing: Conduct Targeted product Promotions</a:t>
            </a:r>
          </a:p>
          <a:p>
            <a:pPr algn="just">
              <a:lnSpc>
                <a:spcPts val="3362"/>
              </a:lnSpc>
            </a:pPr>
            <a:endParaRPr lang="en-US" sz="2802" spc="280" dirty="0">
              <a:solidFill>
                <a:srgbClr val="5DCAD1"/>
              </a:solidFill>
              <a:latin typeface="Microsoft Sans Serif" panose="020B0604020202020204" pitchFamily="34" charset="0"/>
              <a:ea typeface="Apple Symbols" panose="02000000000000000000" pitchFamily="2" charset="-79"/>
              <a:cs typeface="Microsoft Sans Serif" panose="020B0604020202020204" pitchFamily="34" charset="0"/>
            </a:endParaRPr>
          </a:p>
          <a:p>
            <a:pPr algn="just">
              <a:lnSpc>
                <a:spcPts val="3362"/>
              </a:lnSpc>
            </a:pPr>
            <a:r>
              <a:rPr lang="en-US" sz="2802" spc="280" dirty="0">
                <a:solidFill>
                  <a:srgbClr val="5DCAD1"/>
                </a:solidFill>
                <a:latin typeface="Microsoft Sans Serif" panose="020B0604020202020204" pitchFamily="34" charset="0"/>
                <a:ea typeface="Apple Symbols" panose="02000000000000000000" pitchFamily="2" charset="-79"/>
                <a:cs typeface="Microsoft Sans Serif" panose="020B0604020202020204" pitchFamily="34" charset="0"/>
              </a:rPr>
              <a:t>It is also used in detecting persons smoothly in attendance system in which the </a:t>
            </a:r>
          </a:p>
          <a:p>
            <a:pPr>
              <a:lnSpc>
                <a:spcPts val="3362"/>
              </a:lnSpc>
            </a:pPr>
            <a:r>
              <a:rPr lang="en-US" sz="2802" spc="280" dirty="0">
                <a:solidFill>
                  <a:srgbClr val="5DCAD1"/>
                </a:solidFill>
                <a:latin typeface="Microsoft Sans Serif" panose="020B0604020202020204" pitchFamily="34" charset="0"/>
                <a:ea typeface="Apple Symbols" panose="02000000000000000000" pitchFamily="2" charset="-79"/>
                <a:cs typeface="Microsoft Sans Serif" panose="020B0604020202020204" pitchFamily="34" charset="0"/>
              </a:rPr>
              <a:t>faces are detected from the CCTV footage also. The use of face recognition can </a:t>
            </a:r>
          </a:p>
          <a:p>
            <a:pPr>
              <a:lnSpc>
                <a:spcPts val="3362"/>
              </a:lnSpc>
            </a:pPr>
            <a:r>
              <a:rPr lang="en-US" sz="2802" spc="280" dirty="0">
                <a:solidFill>
                  <a:srgbClr val="5DCAD1"/>
                </a:solidFill>
                <a:latin typeface="Microsoft Sans Serif" panose="020B0604020202020204" pitchFamily="34" charset="0"/>
                <a:ea typeface="Apple Symbols" panose="02000000000000000000" pitchFamily="2" charset="-79"/>
                <a:cs typeface="Microsoft Sans Serif" panose="020B0604020202020204" pitchFamily="34" charset="0"/>
              </a:rPr>
              <a:t>save time and can also avoid the occurrence of errors such as human error and </a:t>
            </a:r>
          </a:p>
          <a:p>
            <a:pPr>
              <a:lnSpc>
                <a:spcPts val="3362"/>
              </a:lnSpc>
            </a:pPr>
            <a:r>
              <a:rPr lang="en-US" sz="2802" spc="280" dirty="0">
                <a:solidFill>
                  <a:srgbClr val="5DCAD1"/>
                </a:solidFill>
                <a:latin typeface="Microsoft Sans Serif" panose="020B0604020202020204" pitchFamily="34" charset="0"/>
                <a:ea typeface="Apple Symbols" panose="02000000000000000000" pitchFamily="2" charset="-79"/>
                <a:cs typeface="Microsoft Sans Serif" panose="020B0604020202020204" pitchFamily="34" charset="0"/>
              </a:rPr>
              <a:t>even fraud that may be carried out, such as leaving an absence.</a:t>
            </a:r>
            <a:endParaRPr lang="en-US" sz="2802" spc="280" dirty="0">
              <a:solidFill>
                <a:srgbClr val="5DCAD1"/>
              </a:solidFill>
              <a:latin typeface="Palatino" pitchFamily="2" charset="77"/>
              <a:ea typeface="Palatino" pitchFamily="2" charset="77"/>
            </a:endParaRPr>
          </a:p>
        </p:txBody>
      </p:sp>
      <p:grpSp>
        <p:nvGrpSpPr>
          <p:cNvPr id="3" name="Group 3"/>
          <p:cNvGrpSpPr/>
          <p:nvPr/>
        </p:nvGrpSpPr>
        <p:grpSpPr>
          <a:xfrm>
            <a:off x="-2548382" y="-2473012"/>
            <a:ext cx="7430940" cy="6606961"/>
            <a:chOff x="0" y="0"/>
            <a:chExt cx="9907920" cy="8809282"/>
          </a:xfrm>
        </p:grpSpPr>
        <p:grpSp>
          <p:nvGrpSpPr>
            <p:cNvPr id="4" name="Group 4"/>
            <p:cNvGrpSpPr>
              <a:grpSpLocks noChangeAspect="1"/>
            </p:cNvGrpSpPr>
            <p:nvPr/>
          </p:nvGrpSpPr>
          <p:grpSpPr>
            <a:xfrm rot="-2700000">
              <a:off x="1290089" y="1290089"/>
              <a:ext cx="6229103" cy="6229103"/>
              <a:chOff x="0" y="0"/>
              <a:chExt cx="2653030" cy="2653030"/>
            </a:xfrm>
          </p:grpSpPr>
          <p:sp>
            <p:nvSpPr>
              <p:cNvPr id="5" name="Freeform 5"/>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id="6" name="Group 6"/>
            <p:cNvGrpSpPr/>
            <p:nvPr/>
          </p:nvGrpSpPr>
          <p:grpSpPr>
            <a:xfrm rot="-2700000">
              <a:off x="2388727" y="1290089"/>
              <a:ext cx="6229103" cy="6229103"/>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grpSp>
      <p:grpSp>
        <p:nvGrpSpPr>
          <p:cNvPr id="8" name="Group 8"/>
          <p:cNvGrpSpPr/>
          <p:nvPr/>
        </p:nvGrpSpPr>
        <p:grpSpPr>
          <a:xfrm>
            <a:off x="15940011" y="7734300"/>
            <a:ext cx="4097561" cy="3541126"/>
            <a:chOff x="0" y="0"/>
            <a:chExt cx="5463414" cy="4721502"/>
          </a:xfrm>
        </p:grpSpPr>
        <p:grpSp>
          <p:nvGrpSpPr>
            <p:cNvPr id="9" name="Group 9"/>
            <p:cNvGrpSpPr>
              <a:grpSpLocks noChangeAspect="1"/>
            </p:cNvGrpSpPr>
            <p:nvPr/>
          </p:nvGrpSpPr>
          <p:grpSpPr>
            <a:xfrm rot="-2700000">
              <a:off x="691448" y="691448"/>
              <a:ext cx="3338606" cy="3338606"/>
              <a:chOff x="0" y="0"/>
              <a:chExt cx="2653030" cy="2653030"/>
            </a:xfrm>
          </p:grpSpPr>
          <p:sp>
            <p:nvSpPr>
              <p:cNvPr id="10" name="Freeform 10"/>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id="11" name="Group 11"/>
            <p:cNvGrpSpPr/>
            <p:nvPr/>
          </p:nvGrpSpPr>
          <p:grpSpPr>
            <a:xfrm rot="-2700000">
              <a:off x="1433360" y="691448"/>
              <a:ext cx="3338606" cy="3338606"/>
              <a:chOff x="0" y="0"/>
              <a:chExt cx="1913890" cy="1913890"/>
            </a:xfrm>
          </p:grpSpPr>
          <p:sp>
            <p:nvSpPr>
              <p:cNvPr id="12" name="Freeform 12"/>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grpSp>
      <p:sp>
        <p:nvSpPr>
          <p:cNvPr id="13" name="TextBox 13"/>
          <p:cNvSpPr txBox="1"/>
          <p:nvPr/>
        </p:nvSpPr>
        <p:spPr>
          <a:xfrm>
            <a:off x="5859727" y="852003"/>
            <a:ext cx="7509274" cy="693716"/>
          </a:xfrm>
          <a:prstGeom prst="rect">
            <a:avLst/>
          </a:prstGeom>
        </p:spPr>
        <p:txBody>
          <a:bodyPr lIns="0" tIns="0" rIns="0" bIns="0" rtlCol="0" anchor="t">
            <a:spAutoFit/>
          </a:bodyPr>
          <a:lstStyle/>
          <a:p>
            <a:pPr>
              <a:lnSpc>
                <a:spcPts val="5437"/>
              </a:lnSpc>
            </a:pPr>
            <a:r>
              <a:rPr lang="en-US" sz="5437" spc="543" dirty="0">
                <a:solidFill>
                  <a:srgbClr val="F3CD74"/>
                </a:solidFill>
                <a:latin typeface="Glacial Indifference Bold"/>
              </a:rPr>
              <a:t>INTRODUCTION</a:t>
            </a:r>
          </a:p>
        </p:txBody>
      </p:sp>
      <p:sp>
        <p:nvSpPr>
          <p:cNvPr id="14" name="TextBox 14"/>
          <p:cNvSpPr txBox="1"/>
          <p:nvPr/>
        </p:nvSpPr>
        <p:spPr>
          <a:xfrm>
            <a:off x="5853100" y="1985485"/>
            <a:ext cx="12135691" cy="3016210"/>
          </a:xfrm>
          <a:prstGeom prst="rect">
            <a:avLst/>
          </a:prstGeom>
        </p:spPr>
        <p:txBody>
          <a:bodyPr wrap="square" lIns="0" tIns="0" rIns="0" bIns="0" rtlCol="0" anchor="t">
            <a:spAutoFit/>
          </a:bodyPr>
          <a:lstStyle/>
          <a:p>
            <a:pPr algn="just"/>
            <a:r>
              <a:rPr lang="en-US" sz="2800" spc="424" dirty="0">
                <a:solidFill>
                  <a:srgbClr val="5DCAD1"/>
                </a:solidFill>
                <a:latin typeface="Microsoft Sans Serif" panose="020B0604020202020204" pitchFamily="34" charset="0"/>
                <a:cs typeface="Microsoft Sans Serif" panose="020B0604020202020204" pitchFamily="34" charset="0"/>
              </a:rPr>
              <a:t>Facial recognition allows software to identify other images with same face or confirm an identity in real life. There have been developed many AI algorithms to get accurate results.</a:t>
            </a:r>
          </a:p>
          <a:p>
            <a:pPr algn="just"/>
            <a:endParaRPr lang="en-US" sz="2800" spc="424" dirty="0">
              <a:solidFill>
                <a:srgbClr val="5DCAD1"/>
              </a:solidFill>
              <a:latin typeface="Microsoft Sans Serif" panose="020B0604020202020204" pitchFamily="34" charset="0"/>
              <a:cs typeface="Microsoft Sans Serif" panose="020B0604020202020204" pitchFamily="34" charset="0"/>
            </a:endParaRPr>
          </a:p>
          <a:p>
            <a:pPr algn="just"/>
            <a:r>
              <a:rPr lang="en-US" sz="2800" spc="424" dirty="0">
                <a:solidFill>
                  <a:srgbClr val="5DCAD1"/>
                </a:solidFill>
                <a:latin typeface="Microsoft Sans Serif" panose="020B0604020202020204" pitchFamily="34" charset="0"/>
                <a:cs typeface="Microsoft Sans Serif" panose="020B0604020202020204" pitchFamily="34" charset="0"/>
              </a:rPr>
              <a:t>Some examples of Algos are:</a:t>
            </a:r>
          </a:p>
          <a:p>
            <a:pPr algn="just"/>
            <a:r>
              <a:rPr lang="en-US" sz="2800" spc="424" dirty="0">
                <a:solidFill>
                  <a:srgbClr val="5DCAD1"/>
                </a:solidFill>
                <a:latin typeface="Microsoft Sans Serif" panose="020B0604020202020204" pitchFamily="34" charset="0"/>
                <a:cs typeface="Microsoft Sans Serif" panose="020B0604020202020204" pitchFamily="34" charset="0"/>
              </a:rPr>
              <a:t>CNN, ABPH and SVM.</a:t>
            </a:r>
          </a:p>
        </p:txBody>
      </p:sp>
    </p:spTree>
    <p:extLst>
      <p:ext uri="{BB962C8B-B14F-4D97-AF65-F5344CB8AC3E}">
        <p14:creationId xmlns:p14="http://schemas.microsoft.com/office/powerpoint/2010/main" val="755816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C2143"/>
        </a:solidFill>
        <a:effectLst/>
      </p:bgPr>
    </p:bg>
    <p:spTree>
      <p:nvGrpSpPr>
        <p:cNvPr id="1" name=""/>
        <p:cNvGrpSpPr/>
        <p:nvPr/>
      </p:nvGrpSpPr>
      <p:grpSpPr>
        <a:xfrm>
          <a:off x="0" y="0"/>
          <a:ext cx="0" cy="0"/>
          <a:chOff x="0" y="0"/>
          <a:chExt cx="0" cy="0"/>
        </a:xfrm>
      </p:grpSpPr>
      <p:sp>
        <p:nvSpPr>
          <p:cNvPr id="2" name="TextBox 2"/>
          <p:cNvSpPr txBox="1"/>
          <p:nvPr/>
        </p:nvSpPr>
        <p:spPr>
          <a:xfrm>
            <a:off x="937392" y="4688312"/>
            <a:ext cx="16562104" cy="3023072"/>
          </a:xfrm>
          <a:prstGeom prst="rect">
            <a:avLst/>
          </a:prstGeom>
        </p:spPr>
        <p:txBody>
          <a:bodyPr wrap="square" lIns="0" tIns="0" rIns="0" bIns="0" rtlCol="0" anchor="t">
            <a:spAutoFit/>
          </a:bodyPr>
          <a:lstStyle/>
          <a:p>
            <a:pPr algn="just">
              <a:lnSpc>
                <a:spcPts val="3362"/>
              </a:lnSpc>
            </a:pPr>
            <a:r>
              <a:rPr lang="en-US" sz="2802" spc="280" dirty="0">
                <a:solidFill>
                  <a:srgbClr val="5DCAD1"/>
                </a:solidFill>
                <a:latin typeface="Microsoft Sans Serif" panose="020B0604020202020204" pitchFamily="34" charset="0"/>
                <a:ea typeface="Palatino" pitchFamily="2" charset="77"/>
                <a:cs typeface="Microsoft Sans Serif" panose="020B0604020202020204" pitchFamily="34" charset="0"/>
              </a:rPr>
              <a:t>First of all from the given dataset we converted that image to gray scale and cropped that image such that image mostly contains face.</a:t>
            </a:r>
          </a:p>
          <a:p>
            <a:pPr algn="just">
              <a:lnSpc>
                <a:spcPts val="3362"/>
              </a:lnSpc>
            </a:pPr>
            <a:endParaRPr lang="en-US" sz="2802" spc="280" dirty="0">
              <a:solidFill>
                <a:srgbClr val="5DCAD1"/>
              </a:solidFill>
              <a:latin typeface="Microsoft Sans Serif" panose="020B0604020202020204" pitchFamily="34" charset="0"/>
              <a:ea typeface="Palatino" pitchFamily="2" charset="77"/>
              <a:cs typeface="Microsoft Sans Serif" panose="020B0604020202020204" pitchFamily="34" charset="0"/>
            </a:endParaRPr>
          </a:p>
          <a:p>
            <a:pPr algn="just">
              <a:lnSpc>
                <a:spcPts val="3362"/>
              </a:lnSpc>
            </a:pPr>
            <a:r>
              <a:rPr lang="en-US" sz="2802" spc="280" dirty="0">
                <a:solidFill>
                  <a:srgbClr val="5DCAD1"/>
                </a:solidFill>
                <a:latin typeface="Microsoft Sans Serif" panose="020B0604020202020204" pitchFamily="34" charset="0"/>
                <a:ea typeface="Palatino" pitchFamily="2" charset="77"/>
                <a:cs typeface="Microsoft Sans Serif" panose="020B0604020202020204" pitchFamily="34" charset="0"/>
              </a:rPr>
              <a:t>Then we synthesized the data using python libraries.</a:t>
            </a:r>
          </a:p>
          <a:p>
            <a:pPr algn="just">
              <a:lnSpc>
                <a:spcPts val="3362"/>
              </a:lnSpc>
            </a:pPr>
            <a:endParaRPr lang="en-US" sz="2802" spc="280" dirty="0">
              <a:solidFill>
                <a:srgbClr val="5DCAD1"/>
              </a:solidFill>
              <a:latin typeface="Microsoft Sans Serif" panose="020B0604020202020204" pitchFamily="34" charset="0"/>
              <a:ea typeface="Palatino" pitchFamily="2" charset="77"/>
              <a:cs typeface="Microsoft Sans Serif" panose="020B0604020202020204" pitchFamily="34" charset="0"/>
            </a:endParaRPr>
          </a:p>
          <a:p>
            <a:pPr algn="just">
              <a:lnSpc>
                <a:spcPts val="3362"/>
              </a:lnSpc>
            </a:pPr>
            <a:r>
              <a:rPr lang="en-US" sz="2802" spc="280" dirty="0">
                <a:solidFill>
                  <a:srgbClr val="5DCAD1"/>
                </a:solidFill>
                <a:latin typeface="Microsoft Sans Serif" panose="020B0604020202020204" pitchFamily="34" charset="0"/>
                <a:ea typeface="Palatino" pitchFamily="2" charset="77"/>
                <a:cs typeface="Microsoft Sans Serif" panose="020B0604020202020204" pitchFamily="34" charset="0"/>
              </a:rPr>
              <a:t>After that, we trained the model on this augmented data and used the model for prediction.</a:t>
            </a:r>
          </a:p>
        </p:txBody>
      </p:sp>
      <p:grpSp>
        <p:nvGrpSpPr>
          <p:cNvPr id="3" name="Group 3"/>
          <p:cNvGrpSpPr/>
          <p:nvPr/>
        </p:nvGrpSpPr>
        <p:grpSpPr>
          <a:xfrm>
            <a:off x="13411200" y="-2705100"/>
            <a:ext cx="7430940" cy="6606961"/>
            <a:chOff x="0" y="0"/>
            <a:chExt cx="9907920" cy="8809282"/>
          </a:xfrm>
        </p:grpSpPr>
        <p:grpSp>
          <p:nvGrpSpPr>
            <p:cNvPr id="4" name="Group 4"/>
            <p:cNvGrpSpPr>
              <a:grpSpLocks noChangeAspect="1"/>
            </p:cNvGrpSpPr>
            <p:nvPr/>
          </p:nvGrpSpPr>
          <p:grpSpPr>
            <a:xfrm rot="-2700000">
              <a:off x="1290089" y="1290089"/>
              <a:ext cx="6229103" cy="6229103"/>
              <a:chOff x="0" y="0"/>
              <a:chExt cx="2653030" cy="2653030"/>
            </a:xfrm>
          </p:grpSpPr>
          <p:sp>
            <p:nvSpPr>
              <p:cNvPr id="5" name="Freeform 5"/>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id="6" name="Group 6"/>
            <p:cNvGrpSpPr/>
            <p:nvPr/>
          </p:nvGrpSpPr>
          <p:grpSpPr>
            <a:xfrm rot="-2700000">
              <a:off x="2388727" y="1290089"/>
              <a:ext cx="6229103" cy="6229103"/>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grpSp>
      <p:grpSp>
        <p:nvGrpSpPr>
          <p:cNvPr id="8" name="Group 8"/>
          <p:cNvGrpSpPr/>
          <p:nvPr/>
        </p:nvGrpSpPr>
        <p:grpSpPr>
          <a:xfrm>
            <a:off x="-609600" y="8801100"/>
            <a:ext cx="4097561" cy="3541126"/>
            <a:chOff x="0" y="0"/>
            <a:chExt cx="5463414" cy="4721502"/>
          </a:xfrm>
        </p:grpSpPr>
        <p:grpSp>
          <p:nvGrpSpPr>
            <p:cNvPr id="9" name="Group 9"/>
            <p:cNvGrpSpPr>
              <a:grpSpLocks noChangeAspect="1"/>
            </p:cNvGrpSpPr>
            <p:nvPr/>
          </p:nvGrpSpPr>
          <p:grpSpPr>
            <a:xfrm rot="-2700000">
              <a:off x="691448" y="691448"/>
              <a:ext cx="3338606" cy="3338606"/>
              <a:chOff x="0" y="0"/>
              <a:chExt cx="2653030" cy="2653030"/>
            </a:xfrm>
          </p:grpSpPr>
          <p:sp>
            <p:nvSpPr>
              <p:cNvPr id="10" name="Freeform 10"/>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id="11" name="Group 11"/>
            <p:cNvGrpSpPr/>
            <p:nvPr/>
          </p:nvGrpSpPr>
          <p:grpSpPr>
            <a:xfrm rot="-2700000">
              <a:off x="1433360" y="691448"/>
              <a:ext cx="3338606" cy="3338606"/>
              <a:chOff x="0" y="0"/>
              <a:chExt cx="1913890" cy="1913890"/>
            </a:xfrm>
          </p:grpSpPr>
          <p:sp>
            <p:nvSpPr>
              <p:cNvPr id="12" name="Freeform 12"/>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grpSp>
      <p:sp>
        <p:nvSpPr>
          <p:cNvPr id="13" name="TextBox 13"/>
          <p:cNvSpPr txBox="1"/>
          <p:nvPr/>
        </p:nvSpPr>
        <p:spPr>
          <a:xfrm>
            <a:off x="967209" y="639296"/>
            <a:ext cx="7509274" cy="2078711"/>
          </a:xfrm>
          <a:prstGeom prst="rect">
            <a:avLst/>
          </a:prstGeom>
        </p:spPr>
        <p:txBody>
          <a:bodyPr lIns="0" tIns="0" rIns="0" bIns="0" rtlCol="0" anchor="t">
            <a:spAutoFit/>
          </a:bodyPr>
          <a:lstStyle/>
          <a:p>
            <a:pPr>
              <a:lnSpc>
                <a:spcPts val="5437"/>
              </a:lnSpc>
            </a:pPr>
            <a:r>
              <a:rPr lang="en-US" sz="5437" spc="543" dirty="0">
                <a:solidFill>
                  <a:srgbClr val="F3CD74"/>
                </a:solidFill>
                <a:latin typeface="Glacial Indifference Bold"/>
              </a:rPr>
              <a:t>OUR</a:t>
            </a:r>
          </a:p>
          <a:p>
            <a:pPr>
              <a:lnSpc>
                <a:spcPts val="5437"/>
              </a:lnSpc>
            </a:pPr>
            <a:r>
              <a:rPr lang="en-US" sz="5437" spc="543" dirty="0">
                <a:solidFill>
                  <a:srgbClr val="F3CD74"/>
                </a:solidFill>
                <a:latin typeface="Glacial Indifference Bold"/>
              </a:rPr>
              <a:t>PROPOSED</a:t>
            </a:r>
          </a:p>
          <a:p>
            <a:pPr>
              <a:lnSpc>
                <a:spcPts val="5437"/>
              </a:lnSpc>
            </a:pPr>
            <a:r>
              <a:rPr lang="en-US" sz="5437" spc="543" dirty="0">
                <a:solidFill>
                  <a:srgbClr val="F3CD74"/>
                </a:solidFill>
                <a:latin typeface="Glacial Indifference Bold"/>
              </a:rPr>
              <a:t>APPROACH</a:t>
            </a:r>
          </a:p>
        </p:txBody>
      </p:sp>
      <p:sp>
        <p:nvSpPr>
          <p:cNvPr id="16" name="TextBox 2">
            <a:extLst>
              <a:ext uri="{FF2B5EF4-FFF2-40B4-BE49-F238E27FC236}">
                <a16:creationId xmlns:a16="http://schemas.microsoft.com/office/drawing/2014/main" id="{4EDD1153-0750-E8CC-2B2A-1AB5B9CF8D67}"/>
              </a:ext>
            </a:extLst>
          </p:cNvPr>
          <p:cNvSpPr txBox="1"/>
          <p:nvPr/>
        </p:nvSpPr>
        <p:spPr>
          <a:xfrm>
            <a:off x="937392" y="2854760"/>
            <a:ext cx="14625185" cy="1715021"/>
          </a:xfrm>
          <a:prstGeom prst="rect">
            <a:avLst/>
          </a:prstGeom>
        </p:spPr>
        <p:txBody>
          <a:bodyPr wrap="square" lIns="0" tIns="0" rIns="0" bIns="0" rtlCol="0" anchor="t">
            <a:spAutoFit/>
          </a:bodyPr>
          <a:lstStyle/>
          <a:p>
            <a:pPr algn="just">
              <a:lnSpc>
                <a:spcPts val="3362"/>
              </a:lnSpc>
            </a:pPr>
            <a:r>
              <a:rPr lang="en-US" sz="2802" spc="280" dirty="0">
                <a:solidFill>
                  <a:srgbClr val="5DCAD1"/>
                </a:solidFill>
                <a:latin typeface="Microsoft Sans Serif" panose="020B0604020202020204" pitchFamily="34" charset="0"/>
                <a:ea typeface="Palatino" pitchFamily="2" charset="77"/>
                <a:cs typeface="Microsoft Sans Serif" panose="020B0604020202020204" pitchFamily="34" charset="0"/>
              </a:rPr>
              <a:t>For this project we have implemented LBPH (Local Binary Pattern Histogram) algorithm. It is used to recognize the face of a person both front face and side face.</a:t>
            </a:r>
          </a:p>
          <a:p>
            <a:pPr algn="just">
              <a:lnSpc>
                <a:spcPts val="3362"/>
              </a:lnSpc>
            </a:pPr>
            <a:endParaRPr lang="en-US" sz="2802" spc="280" dirty="0">
              <a:solidFill>
                <a:srgbClr val="5DCAD1"/>
              </a:solidFill>
              <a:latin typeface="Microsoft Sans Serif" panose="020B0604020202020204" pitchFamily="34" charset="0"/>
              <a:ea typeface="Palatino" pitchFamily="2" charset="77"/>
              <a:cs typeface="Microsoft Sans Serif" panose="020B0604020202020204" pitchFamily="34" charset="0"/>
            </a:endParaRPr>
          </a:p>
        </p:txBody>
      </p:sp>
    </p:spTree>
    <p:extLst>
      <p:ext uri="{BB962C8B-B14F-4D97-AF65-F5344CB8AC3E}">
        <p14:creationId xmlns:p14="http://schemas.microsoft.com/office/powerpoint/2010/main" val="2161406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C2143"/>
        </a:solidFill>
        <a:effectLst/>
      </p:bgPr>
    </p:bg>
    <p:spTree>
      <p:nvGrpSpPr>
        <p:cNvPr id="1" name=""/>
        <p:cNvGrpSpPr/>
        <p:nvPr/>
      </p:nvGrpSpPr>
      <p:grpSpPr>
        <a:xfrm>
          <a:off x="0" y="0"/>
          <a:ext cx="0" cy="0"/>
          <a:chOff x="0" y="0"/>
          <a:chExt cx="0" cy="0"/>
        </a:xfrm>
      </p:grpSpPr>
      <p:sp>
        <p:nvSpPr>
          <p:cNvPr id="2" name="TextBox 2"/>
          <p:cNvSpPr txBox="1"/>
          <p:nvPr/>
        </p:nvSpPr>
        <p:spPr>
          <a:xfrm>
            <a:off x="5733039" y="2538639"/>
            <a:ext cx="12032635" cy="2614947"/>
          </a:xfrm>
          <a:prstGeom prst="rect">
            <a:avLst/>
          </a:prstGeom>
        </p:spPr>
        <p:txBody>
          <a:bodyPr wrap="square" lIns="0" tIns="0" rIns="0" bIns="0" rtlCol="0" anchor="t">
            <a:spAutoFit/>
          </a:bodyPr>
          <a:lstStyle/>
          <a:p>
            <a:pPr algn="just">
              <a:lnSpc>
                <a:spcPts val="3362"/>
              </a:lnSpc>
            </a:pPr>
            <a:r>
              <a:rPr lang="en-US" sz="2802" spc="280" dirty="0">
                <a:solidFill>
                  <a:srgbClr val="5DCAD1"/>
                </a:solidFill>
                <a:latin typeface="Microsoft Sans Serif" panose="020B0604020202020204" pitchFamily="34" charset="0"/>
                <a:ea typeface="Apple Symbols" panose="02000000000000000000" pitchFamily="2" charset="-79"/>
                <a:cs typeface="Microsoft Sans Serif" panose="020B0604020202020204" pitchFamily="34" charset="0"/>
              </a:rPr>
              <a:t>We used LBPH algo because </a:t>
            </a:r>
            <a:r>
              <a:rPr lang="en-US" sz="2802" spc="280" dirty="0">
                <a:solidFill>
                  <a:srgbClr val="5DCAD1"/>
                </a:solidFill>
                <a:latin typeface="Microsoft Sans Serif" panose="020B0604020202020204" pitchFamily="34" charset="0"/>
                <a:ea typeface="Palatino" pitchFamily="2" charset="77"/>
                <a:cs typeface="Microsoft Sans Serif" panose="020B0604020202020204" pitchFamily="34" charset="0"/>
              </a:rPr>
              <a:t>it labels the pixels of an image by thresholding the neighborhood of each pixel and considers the result as a binary member. Therefore it becomes robust when it comes to lightning or bright images.</a:t>
            </a:r>
          </a:p>
          <a:p>
            <a:pPr algn="just">
              <a:lnSpc>
                <a:spcPts val="3362"/>
              </a:lnSpc>
            </a:pPr>
            <a:endParaRPr lang="en-US" sz="2802" spc="280" dirty="0">
              <a:solidFill>
                <a:srgbClr val="5DCAD1"/>
              </a:solidFill>
              <a:latin typeface="Palatino" pitchFamily="2" charset="77"/>
              <a:ea typeface="Palatino" pitchFamily="2" charset="77"/>
            </a:endParaRPr>
          </a:p>
          <a:p>
            <a:pPr algn="just">
              <a:lnSpc>
                <a:spcPts val="3362"/>
              </a:lnSpc>
            </a:pPr>
            <a:endParaRPr lang="en-US" sz="2802" spc="280" dirty="0">
              <a:solidFill>
                <a:srgbClr val="5DCAD1"/>
              </a:solidFill>
              <a:latin typeface="Palatino" pitchFamily="2" charset="77"/>
              <a:ea typeface="Palatino" pitchFamily="2" charset="77"/>
            </a:endParaRPr>
          </a:p>
        </p:txBody>
      </p:sp>
      <p:grpSp>
        <p:nvGrpSpPr>
          <p:cNvPr id="3" name="Group 3"/>
          <p:cNvGrpSpPr/>
          <p:nvPr/>
        </p:nvGrpSpPr>
        <p:grpSpPr>
          <a:xfrm>
            <a:off x="-2548382" y="-2473012"/>
            <a:ext cx="7430940" cy="6606961"/>
            <a:chOff x="0" y="0"/>
            <a:chExt cx="9907920" cy="8809282"/>
          </a:xfrm>
        </p:grpSpPr>
        <p:grpSp>
          <p:nvGrpSpPr>
            <p:cNvPr id="4" name="Group 4"/>
            <p:cNvGrpSpPr>
              <a:grpSpLocks noChangeAspect="1"/>
            </p:cNvGrpSpPr>
            <p:nvPr/>
          </p:nvGrpSpPr>
          <p:grpSpPr>
            <a:xfrm rot="-2700000">
              <a:off x="1290089" y="1290089"/>
              <a:ext cx="6229103" cy="6229103"/>
              <a:chOff x="0" y="0"/>
              <a:chExt cx="2653030" cy="2653030"/>
            </a:xfrm>
          </p:grpSpPr>
          <p:sp>
            <p:nvSpPr>
              <p:cNvPr id="5" name="Freeform 5"/>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id="6" name="Group 6"/>
            <p:cNvGrpSpPr/>
            <p:nvPr/>
          </p:nvGrpSpPr>
          <p:grpSpPr>
            <a:xfrm rot="-2700000">
              <a:off x="2388727" y="1290089"/>
              <a:ext cx="6229103" cy="6229103"/>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grpSp>
      <p:grpSp>
        <p:nvGrpSpPr>
          <p:cNvPr id="8" name="Group 8"/>
          <p:cNvGrpSpPr/>
          <p:nvPr/>
        </p:nvGrpSpPr>
        <p:grpSpPr>
          <a:xfrm>
            <a:off x="15940011" y="7734300"/>
            <a:ext cx="4097561" cy="3541126"/>
            <a:chOff x="0" y="0"/>
            <a:chExt cx="5463414" cy="4721502"/>
          </a:xfrm>
        </p:grpSpPr>
        <p:grpSp>
          <p:nvGrpSpPr>
            <p:cNvPr id="9" name="Group 9"/>
            <p:cNvGrpSpPr>
              <a:grpSpLocks noChangeAspect="1"/>
            </p:cNvGrpSpPr>
            <p:nvPr/>
          </p:nvGrpSpPr>
          <p:grpSpPr>
            <a:xfrm rot="-2700000">
              <a:off x="691448" y="691448"/>
              <a:ext cx="3338606" cy="3338606"/>
              <a:chOff x="0" y="0"/>
              <a:chExt cx="2653030" cy="2653030"/>
            </a:xfrm>
          </p:grpSpPr>
          <p:sp>
            <p:nvSpPr>
              <p:cNvPr id="10" name="Freeform 10"/>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id="11" name="Group 11"/>
            <p:cNvGrpSpPr/>
            <p:nvPr/>
          </p:nvGrpSpPr>
          <p:grpSpPr>
            <a:xfrm rot="-2700000">
              <a:off x="1433360" y="691448"/>
              <a:ext cx="3338606" cy="3338606"/>
              <a:chOff x="0" y="0"/>
              <a:chExt cx="1913890" cy="1913890"/>
            </a:xfrm>
          </p:grpSpPr>
          <p:sp>
            <p:nvSpPr>
              <p:cNvPr id="12" name="Freeform 12"/>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grpSp>
      <p:sp>
        <p:nvSpPr>
          <p:cNvPr id="13" name="TextBox 13"/>
          <p:cNvSpPr txBox="1"/>
          <p:nvPr/>
        </p:nvSpPr>
        <p:spPr>
          <a:xfrm>
            <a:off x="5706535" y="562488"/>
            <a:ext cx="11819465" cy="1386213"/>
          </a:xfrm>
          <a:prstGeom prst="rect">
            <a:avLst/>
          </a:prstGeom>
        </p:spPr>
        <p:txBody>
          <a:bodyPr wrap="square" lIns="0" tIns="0" rIns="0" bIns="0" rtlCol="0" anchor="t">
            <a:spAutoFit/>
          </a:bodyPr>
          <a:lstStyle/>
          <a:p>
            <a:pPr>
              <a:lnSpc>
                <a:spcPts val="5437"/>
              </a:lnSpc>
            </a:pPr>
            <a:r>
              <a:rPr lang="en-US" sz="5437" spc="543" dirty="0">
                <a:solidFill>
                  <a:srgbClr val="F3CD74"/>
                </a:solidFill>
                <a:latin typeface="Glacial Indifference Bold"/>
              </a:rPr>
              <a:t>WHY SHOULD ONE CHOOSE YOUR SOLUTION? </a:t>
            </a:r>
          </a:p>
        </p:txBody>
      </p:sp>
      <p:sp>
        <p:nvSpPr>
          <p:cNvPr id="15" name="TextBox 2">
            <a:extLst>
              <a:ext uri="{FF2B5EF4-FFF2-40B4-BE49-F238E27FC236}">
                <a16:creationId xmlns:a16="http://schemas.microsoft.com/office/drawing/2014/main" id="{39D30AD0-26EB-32A8-E0F4-753B7D793DBF}"/>
              </a:ext>
            </a:extLst>
          </p:cNvPr>
          <p:cNvSpPr txBox="1"/>
          <p:nvPr/>
        </p:nvSpPr>
        <p:spPr>
          <a:xfrm>
            <a:off x="504093" y="5128591"/>
            <a:ext cx="17243348" cy="4786247"/>
          </a:xfrm>
          <a:prstGeom prst="rect">
            <a:avLst/>
          </a:prstGeom>
        </p:spPr>
        <p:txBody>
          <a:bodyPr lIns="0" tIns="0" rIns="0" bIns="0" rtlCol="0" anchor="t">
            <a:spAutoFit/>
          </a:bodyPr>
          <a:lstStyle/>
          <a:p>
            <a:pPr algn="just">
              <a:lnSpc>
                <a:spcPts val="3362"/>
              </a:lnSpc>
            </a:pPr>
            <a:r>
              <a:rPr lang="en-US" sz="2802" spc="280" dirty="0">
                <a:solidFill>
                  <a:srgbClr val="5DCAD1"/>
                </a:solidFill>
                <a:latin typeface="Microsoft Sans Serif" panose="020B0604020202020204" pitchFamily="34" charset="0"/>
                <a:ea typeface="Palatino" pitchFamily="2" charset="77"/>
                <a:cs typeface="Microsoft Sans Serif" panose="020B0604020202020204" pitchFamily="34" charset="0"/>
              </a:rPr>
              <a:t>When the image becomes lighter or darker all the pixels in the neighborhood will be changed. Once, we will have enough dataset to train our model then the accuracy can be increased.</a:t>
            </a:r>
          </a:p>
          <a:p>
            <a:pPr algn="just">
              <a:lnSpc>
                <a:spcPts val="3362"/>
              </a:lnSpc>
            </a:pPr>
            <a:endParaRPr lang="en-US" sz="2802" spc="280" dirty="0">
              <a:solidFill>
                <a:srgbClr val="5DCAD1"/>
              </a:solidFill>
              <a:latin typeface="Microsoft Sans Serif" panose="020B0604020202020204" pitchFamily="34" charset="0"/>
              <a:ea typeface="Palatino" pitchFamily="2" charset="77"/>
              <a:cs typeface="Microsoft Sans Serif" panose="020B0604020202020204" pitchFamily="34" charset="0"/>
            </a:endParaRPr>
          </a:p>
          <a:p>
            <a:pPr algn="just">
              <a:lnSpc>
                <a:spcPts val="3362"/>
              </a:lnSpc>
            </a:pPr>
            <a:r>
              <a:rPr lang="en-US" sz="2802" spc="280" dirty="0">
                <a:solidFill>
                  <a:srgbClr val="5DCAD1"/>
                </a:solidFill>
                <a:latin typeface="Microsoft Sans Serif" panose="020B0604020202020204" pitchFamily="34" charset="0"/>
                <a:ea typeface="Palatino" pitchFamily="2" charset="77"/>
                <a:cs typeface="Microsoft Sans Serif" panose="020B0604020202020204" pitchFamily="34" charset="0"/>
              </a:rPr>
              <a:t>The LPBH Algo is easy to implement and easy to understand as local feature can be represented. It takes less time than the Convolution Neural Network (CNN) algorithm.</a:t>
            </a:r>
          </a:p>
          <a:p>
            <a:pPr algn="just">
              <a:lnSpc>
                <a:spcPts val="3362"/>
              </a:lnSpc>
            </a:pPr>
            <a:endParaRPr lang="en-US" sz="2802" spc="280" dirty="0">
              <a:solidFill>
                <a:srgbClr val="5DCAD1"/>
              </a:solidFill>
              <a:latin typeface="Microsoft Sans Serif" panose="020B0604020202020204" pitchFamily="34" charset="0"/>
              <a:ea typeface="Palatino" pitchFamily="2" charset="77"/>
              <a:cs typeface="Microsoft Sans Serif" panose="020B0604020202020204" pitchFamily="34" charset="0"/>
            </a:endParaRPr>
          </a:p>
          <a:p>
            <a:pPr algn="just">
              <a:lnSpc>
                <a:spcPts val="3362"/>
              </a:lnSpc>
            </a:pPr>
            <a:r>
              <a:rPr lang="en-US" sz="2802" spc="280" dirty="0">
                <a:solidFill>
                  <a:srgbClr val="5DCAD1"/>
                </a:solidFill>
                <a:latin typeface="Microsoft Sans Serif" panose="020B0604020202020204" pitchFamily="34" charset="0"/>
                <a:ea typeface="Palatino" pitchFamily="2" charset="77"/>
                <a:cs typeface="Microsoft Sans Serif" panose="020B0604020202020204" pitchFamily="34" charset="0"/>
              </a:rPr>
              <a:t>It has less computational cost and low complexity.</a:t>
            </a:r>
          </a:p>
          <a:p>
            <a:pPr algn="just">
              <a:lnSpc>
                <a:spcPts val="3362"/>
              </a:lnSpc>
            </a:pPr>
            <a:endParaRPr lang="en-US" sz="2802" spc="280" dirty="0">
              <a:solidFill>
                <a:srgbClr val="5DCAD1"/>
              </a:solidFill>
              <a:latin typeface="Microsoft Sans Serif" panose="020B0604020202020204" pitchFamily="34" charset="0"/>
              <a:ea typeface="Palatino" pitchFamily="2" charset="77"/>
              <a:cs typeface="Microsoft Sans Serif" panose="020B0604020202020204" pitchFamily="34" charset="0"/>
            </a:endParaRPr>
          </a:p>
          <a:p>
            <a:br>
              <a:rPr lang="en-IN" sz="2800" dirty="0"/>
            </a:br>
            <a:endParaRPr lang="en-US" sz="2802" spc="280" dirty="0">
              <a:solidFill>
                <a:srgbClr val="5DCAD1"/>
              </a:solidFill>
              <a:latin typeface="Palatino" pitchFamily="2" charset="77"/>
              <a:ea typeface="Palatino" pitchFamily="2" charset="77"/>
            </a:endParaRPr>
          </a:p>
        </p:txBody>
      </p:sp>
    </p:spTree>
    <p:extLst>
      <p:ext uri="{BB962C8B-B14F-4D97-AF65-F5344CB8AC3E}">
        <p14:creationId xmlns:p14="http://schemas.microsoft.com/office/powerpoint/2010/main" val="149675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C2143"/>
        </a:solidFill>
        <a:effectLst/>
      </p:bgPr>
    </p:bg>
    <p:spTree>
      <p:nvGrpSpPr>
        <p:cNvPr id="1" name=""/>
        <p:cNvGrpSpPr/>
        <p:nvPr/>
      </p:nvGrpSpPr>
      <p:grpSpPr>
        <a:xfrm>
          <a:off x="0" y="0"/>
          <a:ext cx="0" cy="0"/>
          <a:chOff x="0" y="0"/>
          <a:chExt cx="0" cy="0"/>
        </a:xfrm>
      </p:grpSpPr>
      <p:grpSp>
        <p:nvGrpSpPr>
          <p:cNvPr id="3" name="Group 3"/>
          <p:cNvGrpSpPr/>
          <p:nvPr/>
        </p:nvGrpSpPr>
        <p:grpSpPr>
          <a:xfrm>
            <a:off x="13411200" y="-2705100"/>
            <a:ext cx="7430940" cy="6606961"/>
            <a:chOff x="0" y="0"/>
            <a:chExt cx="9907920" cy="8809282"/>
          </a:xfrm>
        </p:grpSpPr>
        <p:grpSp>
          <p:nvGrpSpPr>
            <p:cNvPr id="4" name="Group 4"/>
            <p:cNvGrpSpPr>
              <a:grpSpLocks noChangeAspect="1"/>
            </p:cNvGrpSpPr>
            <p:nvPr/>
          </p:nvGrpSpPr>
          <p:grpSpPr>
            <a:xfrm rot="-2700000">
              <a:off x="1290089" y="1290089"/>
              <a:ext cx="6229103" cy="6229103"/>
              <a:chOff x="0" y="0"/>
              <a:chExt cx="2653030" cy="2653030"/>
            </a:xfrm>
          </p:grpSpPr>
          <p:sp>
            <p:nvSpPr>
              <p:cNvPr id="5" name="Freeform 5"/>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id="6" name="Group 6"/>
            <p:cNvGrpSpPr/>
            <p:nvPr/>
          </p:nvGrpSpPr>
          <p:grpSpPr>
            <a:xfrm rot="-2700000">
              <a:off x="2388727" y="1290089"/>
              <a:ext cx="6229103" cy="6229103"/>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grpSp>
      <p:grpSp>
        <p:nvGrpSpPr>
          <p:cNvPr id="8" name="Group 8"/>
          <p:cNvGrpSpPr/>
          <p:nvPr/>
        </p:nvGrpSpPr>
        <p:grpSpPr>
          <a:xfrm>
            <a:off x="-609600" y="8801100"/>
            <a:ext cx="4097561" cy="3541126"/>
            <a:chOff x="0" y="0"/>
            <a:chExt cx="5463414" cy="4721502"/>
          </a:xfrm>
        </p:grpSpPr>
        <p:grpSp>
          <p:nvGrpSpPr>
            <p:cNvPr id="9" name="Group 9"/>
            <p:cNvGrpSpPr>
              <a:grpSpLocks noChangeAspect="1"/>
            </p:cNvGrpSpPr>
            <p:nvPr/>
          </p:nvGrpSpPr>
          <p:grpSpPr>
            <a:xfrm rot="-2700000">
              <a:off x="691448" y="691448"/>
              <a:ext cx="3338606" cy="3338606"/>
              <a:chOff x="0" y="0"/>
              <a:chExt cx="2653030" cy="2653030"/>
            </a:xfrm>
          </p:grpSpPr>
          <p:sp>
            <p:nvSpPr>
              <p:cNvPr id="10" name="Freeform 10"/>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id="11" name="Group 11"/>
            <p:cNvGrpSpPr/>
            <p:nvPr/>
          </p:nvGrpSpPr>
          <p:grpSpPr>
            <a:xfrm rot="-2700000">
              <a:off x="1433360" y="691448"/>
              <a:ext cx="3338606" cy="3338606"/>
              <a:chOff x="0" y="0"/>
              <a:chExt cx="1913890" cy="1913890"/>
            </a:xfrm>
          </p:grpSpPr>
          <p:sp>
            <p:nvSpPr>
              <p:cNvPr id="12" name="Freeform 12"/>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grpSp>
      <p:sp>
        <p:nvSpPr>
          <p:cNvPr id="13" name="TextBox 13"/>
          <p:cNvSpPr txBox="1"/>
          <p:nvPr/>
        </p:nvSpPr>
        <p:spPr>
          <a:xfrm>
            <a:off x="937392" y="1181100"/>
            <a:ext cx="7509274" cy="693716"/>
          </a:xfrm>
          <a:prstGeom prst="rect">
            <a:avLst/>
          </a:prstGeom>
        </p:spPr>
        <p:txBody>
          <a:bodyPr lIns="0" tIns="0" rIns="0" bIns="0" rtlCol="0" anchor="t">
            <a:spAutoFit/>
          </a:bodyPr>
          <a:lstStyle/>
          <a:p>
            <a:pPr>
              <a:lnSpc>
                <a:spcPts val="5437"/>
              </a:lnSpc>
            </a:pPr>
            <a:r>
              <a:rPr lang="en-US" sz="5437" spc="543" dirty="0">
                <a:solidFill>
                  <a:srgbClr val="F3CD74"/>
                </a:solidFill>
                <a:latin typeface="Glacial Indifference Bold"/>
              </a:rPr>
              <a:t>LIMITATIONS</a:t>
            </a:r>
          </a:p>
        </p:txBody>
      </p:sp>
      <p:sp>
        <p:nvSpPr>
          <p:cNvPr id="16" name="TextBox 2">
            <a:extLst>
              <a:ext uri="{FF2B5EF4-FFF2-40B4-BE49-F238E27FC236}">
                <a16:creationId xmlns:a16="http://schemas.microsoft.com/office/drawing/2014/main" id="{4EDD1153-0750-E8CC-2B2A-1AB5B9CF8D67}"/>
              </a:ext>
            </a:extLst>
          </p:cNvPr>
          <p:cNvSpPr txBox="1"/>
          <p:nvPr/>
        </p:nvSpPr>
        <p:spPr>
          <a:xfrm>
            <a:off x="937392" y="2854760"/>
            <a:ext cx="15064608" cy="5639172"/>
          </a:xfrm>
          <a:prstGeom prst="rect">
            <a:avLst/>
          </a:prstGeom>
        </p:spPr>
        <p:txBody>
          <a:bodyPr wrap="square" lIns="0" tIns="0" rIns="0" bIns="0" rtlCol="0" anchor="t">
            <a:spAutoFit/>
          </a:bodyPr>
          <a:lstStyle/>
          <a:p>
            <a:pPr algn="just">
              <a:lnSpc>
                <a:spcPts val="3362"/>
              </a:lnSpc>
            </a:pPr>
            <a:r>
              <a:rPr lang="en-US" sz="2802" spc="280" dirty="0">
                <a:solidFill>
                  <a:srgbClr val="5DCAD1"/>
                </a:solidFill>
                <a:latin typeface="Microsoft Sans Serif" panose="020B0604020202020204" pitchFamily="34" charset="0"/>
                <a:ea typeface="Palatino" pitchFamily="2" charset="77"/>
                <a:cs typeface="Microsoft Sans Serif" panose="020B0604020202020204" pitchFamily="34" charset="0"/>
              </a:rPr>
              <a:t>It has less accuracy than Convolution Neural Network (CNN) Algorithm as </a:t>
            </a:r>
          </a:p>
          <a:p>
            <a:pPr algn="just">
              <a:lnSpc>
                <a:spcPts val="3362"/>
              </a:lnSpc>
            </a:pPr>
            <a:r>
              <a:rPr lang="en-US" sz="2802" spc="280" dirty="0">
                <a:solidFill>
                  <a:srgbClr val="5DCAD1"/>
                </a:solidFill>
                <a:latin typeface="Microsoft Sans Serif" panose="020B0604020202020204" pitchFamily="34" charset="0"/>
                <a:ea typeface="Palatino" pitchFamily="2" charset="77"/>
                <a:cs typeface="Microsoft Sans Serif" panose="020B0604020202020204" pitchFamily="34" charset="0"/>
              </a:rPr>
              <a:t>in LBPH we had worked on less datasets in comparison to CNN.</a:t>
            </a:r>
          </a:p>
          <a:p>
            <a:pPr algn="just">
              <a:lnSpc>
                <a:spcPts val="3362"/>
              </a:lnSpc>
            </a:pPr>
            <a:endParaRPr lang="en-US" sz="2802" spc="280" dirty="0">
              <a:solidFill>
                <a:srgbClr val="5DCAD1"/>
              </a:solidFill>
              <a:latin typeface="Microsoft Sans Serif" panose="020B0604020202020204" pitchFamily="34" charset="0"/>
              <a:ea typeface="Palatino" pitchFamily="2" charset="77"/>
              <a:cs typeface="Microsoft Sans Serif" panose="020B0604020202020204" pitchFamily="34" charset="0"/>
            </a:endParaRPr>
          </a:p>
          <a:p>
            <a:pPr algn="just">
              <a:lnSpc>
                <a:spcPts val="3362"/>
              </a:lnSpc>
            </a:pPr>
            <a:r>
              <a:rPr lang="en-US" sz="2802" spc="280" dirty="0">
                <a:solidFill>
                  <a:srgbClr val="5DCAD1"/>
                </a:solidFill>
                <a:latin typeface="Microsoft Sans Serif" panose="020B0604020202020204" pitchFamily="34" charset="0"/>
                <a:ea typeface="Palatino" pitchFamily="2" charset="77"/>
                <a:cs typeface="Microsoft Sans Serif" panose="020B0604020202020204" pitchFamily="34" charset="0"/>
              </a:rPr>
              <a:t>It has high false positive rate.</a:t>
            </a:r>
          </a:p>
          <a:p>
            <a:pPr algn="just">
              <a:lnSpc>
                <a:spcPts val="3362"/>
              </a:lnSpc>
            </a:pPr>
            <a:endParaRPr lang="en-US" sz="2802" spc="280" dirty="0">
              <a:solidFill>
                <a:srgbClr val="5DCAD1"/>
              </a:solidFill>
              <a:latin typeface="Microsoft Sans Serif" panose="020B0604020202020204" pitchFamily="34" charset="0"/>
              <a:ea typeface="Palatino" pitchFamily="2" charset="77"/>
              <a:cs typeface="Microsoft Sans Serif" panose="020B0604020202020204" pitchFamily="34" charset="0"/>
            </a:endParaRPr>
          </a:p>
          <a:p>
            <a:pPr algn="just">
              <a:lnSpc>
                <a:spcPts val="3362"/>
              </a:lnSpc>
            </a:pPr>
            <a:r>
              <a:rPr lang="en-US" sz="2802" spc="280" dirty="0">
                <a:solidFill>
                  <a:srgbClr val="5DCAD1"/>
                </a:solidFill>
                <a:latin typeface="Microsoft Sans Serif" panose="020B0604020202020204" pitchFamily="34" charset="0"/>
                <a:ea typeface="Palatino" pitchFamily="2" charset="77"/>
                <a:cs typeface="Microsoft Sans Serif" panose="020B0604020202020204" pitchFamily="34" charset="0"/>
              </a:rPr>
              <a:t>The person should be close to the camera for detection. The head pose of the person should straight to the camera.</a:t>
            </a:r>
          </a:p>
          <a:p>
            <a:pPr algn="just">
              <a:lnSpc>
                <a:spcPts val="3362"/>
              </a:lnSpc>
            </a:pPr>
            <a:endParaRPr lang="en-US" sz="2802" spc="280" dirty="0">
              <a:solidFill>
                <a:srgbClr val="5DCAD1"/>
              </a:solidFill>
              <a:latin typeface="Microsoft Sans Serif" panose="020B0604020202020204" pitchFamily="34" charset="0"/>
              <a:ea typeface="Palatino" pitchFamily="2" charset="77"/>
              <a:cs typeface="Microsoft Sans Serif" panose="020B0604020202020204" pitchFamily="34" charset="0"/>
            </a:endParaRPr>
          </a:p>
          <a:p>
            <a:pPr algn="just">
              <a:lnSpc>
                <a:spcPts val="3362"/>
              </a:lnSpc>
            </a:pPr>
            <a:r>
              <a:rPr lang="en-US" sz="2802" spc="280" dirty="0">
                <a:solidFill>
                  <a:srgbClr val="5DCAD1"/>
                </a:solidFill>
                <a:latin typeface="Microsoft Sans Serif" panose="020B0604020202020204" pitchFamily="34" charset="0"/>
                <a:ea typeface="Palatino" pitchFamily="2" charset="77"/>
                <a:cs typeface="Microsoft Sans Serif" panose="020B0604020202020204" pitchFamily="34" charset="0"/>
              </a:rPr>
              <a:t>Due to illumination, some part of the face may become invisible.</a:t>
            </a:r>
          </a:p>
          <a:p>
            <a:pPr algn="just">
              <a:lnSpc>
                <a:spcPts val="3362"/>
              </a:lnSpc>
            </a:pPr>
            <a:endParaRPr lang="en-US" sz="2802" spc="280" dirty="0">
              <a:solidFill>
                <a:srgbClr val="5DCAD1"/>
              </a:solidFill>
              <a:latin typeface="Microsoft Sans Serif" panose="020B0604020202020204" pitchFamily="34" charset="0"/>
              <a:ea typeface="Palatino" pitchFamily="2" charset="77"/>
              <a:cs typeface="Microsoft Sans Serif" panose="020B0604020202020204" pitchFamily="34" charset="0"/>
            </a:endParaRPr>
          </a:p>
          <a:p>
            <a:pPr algn="just">
              <a:lnSpc>
                <a:spcPts val="3362"/>
              </a:lnSpc>
            </a:pPr>
            <a:r>
              <a:rPr lang="en-US" sz="2802" spc="280" dirty="0">
                <a:solidFill>
                  <a:srgbClr val="5DCAD1"/>
                </a:solidFill>
                <a:latin typeface="Microsoft Sans Serif" panose="020B0604020202020204" pitchFamily="34" charset="0"/>
                <a:ea typeface="Palatino" pitchFamily="2" charset="77"/>
                <a:cs typeface="Microsoft Sans Serif" panose="020B0604020202020204" pitchFamily="34" charset="0"/>
              </a:rPr>
              <a:t>It does not perform well when the person is wearing accessories like sunglasses, jewelry or having changes  in facial makeup or hair.</a:t>
            </a:r>
          </a:p>
          <a:p>
            <a:pPr algn="just">
              <a:lnSpc>
                <a:spcPts val="3362"/>
              </a:lnSpc>
            </a:pPr>
            <a:endParaRPr lang="en-US" sz="2802" spc="280" dirty="0">
              <a:solidFill>
                <a:srgbClr val="5DCAD1"/>
              </a:solidFill>
              <a:latin typeface="Microsoft Sans Serif" panose="020B0604020202020204" pitchFamily="34" charset="0"/>
              <a:ea typeface="Palatino" pitchFamily="2" charset="77"/>
              <a:cs typeface="Microsoft Sans Serif" panose="020B0604020202020204" pitchFamily="34" charset="0"/>
            </a:endParaRPr>
          </a:p>
        </p:txBody>
      </p:sp>
    </p:spTree>
    <p:extLst>
      <p:ext uri="{BB962C8B-B14F-4D97-AF65-F5344CB8AC3E}">
        <p14:creationId xmlns:p14="http://schemas.microsoft.com/office/powerpoint/2010/main" val="1884636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C2143"/>
        </a:solidFill>
        <a:effectLst/>
      </p:bgPr>
    </p:bg>
    <p:spTree>
      <p:nvGrpSpPr>
        <p:cNvPr id="1" name=""/>
        <p:cNvGrpSpPr/>
        <p:nvPr/>
      </p:nvGrpSpPr>
      <p:grpSpPr>
        <a:xfrm>
          <a:off x="0" y="0"/>
          <a:ext cx="0" cy="0"/>
          <a:chOff x="0" y="0"/>
          <a:chExt cx="0" cy="0"/>
        </a:xfrm>
      </p:grpSpPr>
      <p:grpSp>
        <p:nvGrpSpPr>
          <p:cNvPr id="3" name="Group 3"/>
          <p:cNvGrpSpPr/>
          <p:nvPr/>
        </p:nvGrpSpPr>
        <p:grpSpPr>
          <a:xfrm>
            <a:off x="-2548382" y="-2473012"/>
            <a:ext cx="7430940" cy="6606961"/>
            <a:chOff x="0" y="0"/>
            <a:chExt cx="9907920" cy="8809282"/>
          </a:xfrm>
        </p:grpSpPr>
        <p:grpSp>
          <p:nvGrpSpPr>
            <p:cNvPr id="4" name="Group 4"/>
            <p:cNvGrpSpPr>
              <a:grpSpLocks noChangeAspect="1"/>
            </p:cNvGrpSpPr>
            <p:nvPr/>
          </p:nvGrpSpPr>
          <p:grpSpPr>
            <a:xfrm rot="-2700000">
              <a:off x="1290089" y="1290089"/>
              <a:ext cx="6229103" cy="6229103"/>
              <a:chOff x="0" y="0"/>
              <a:chExt cx="2653030" cy="2653030"/>
            </a:xfrm>
          </p:grpSpPr>
          <p:sp>
            <p:nvSpPr>
              <p:cNvPr id="5" name="Freeform 5"/>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id="6" name="Group 6"/>
            <p:cNvGrpSpPr/>
            <p:nvPr/>
          </p:nvGrpSpPr>
          <p:grpSpPr>
            <a:xfrm rot="-2700000">
              <a:off x="2388727" y="1290089"/>
              <a:ext cx="6229103" cy="6229103"/>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grpSp>
      <p:grpSp>
        <p:nvGrpSpPr>
          <p:cNvPr id="8" name="Group 8"/>
          <p:cNvGrpSpPr/>
          <p:nvPr/>
        </p:nvGrpSpPr>
        <p:grpSpPr>
          <a:xfrm>
            <a:off x="15940011" y="7734300"/>
            <a:ext cx="4097561" cy="3541126"/>
            <a:chOff x="0" y="0"/>
            <a:chExt cx="5463414" cy="4721502"/>
          </a:xfrm>
        </p:grpSpPr>
        <p:grpSp>
          <p:nvGrpSpPr>
            <p:cNvPr id="9" name="Group 9"/>
            <p:cNvGrpSpPr>
              <a:grpSpLocks noChangeAspect="1"/>
            </p:cNvGrpSpPr>
            <p:nvPr/>
          </p:nvGrpSpPr>
          <p:grpSpPr>
            <a:xfrm rot="-2700000">
              <a:off x="691448" y="691448"/>
              <a:ext cx="3338606" cy="3338606"/>
              <a:chOff x="0" y="0"/>
              <a:chExt cx="2653030" cy="2653030"/>
            </a:xfrm>
          </p:grpSpPr>
          <p:sp>
            <p:nvSpPr>
              <p:cNvPr id="10" name="Freeform 10"/>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id="11" name="Group 11"/>
            <p:cNvGrpSpPr/>
            <p:nvPr/>
          </p:nvGrpSpPr>
          <p:grpSpPr>
            <a:xfrm rot="-2700000">
              <a:off x="1433360" y="691448"/>
              <a:ext cx="3338606" cy="3338606"/>
              <a:chOff x="0" y="0"/>
              <a:chExt cx="1913890" cy="1913890"/>
            </a:xfrm>
          </p:grpSpPr>
          <p:sp>
            <p:nvSpPr>
              <p:cNvPr id="12" name="Freeform 12"/>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grpSp>
      <p:sp>
        <p:nvSpPr>
          <p:cNvPr id="13" name="TextBox 13"/>
          <p:cNvSpPr txBox="1"/>
          <p:nvPr/>
        </p:nvSpPr>
        <p:spPr>
          <a:xfrm>
            <a:off x="5706535" y="562488"/>
            <a:ext cx="11819465" cy="693716"/>
          </a:xfrm>
          <a:prstGeom prst="rect">
            <a:avLst/>
          </a:prstGeom>
        </p:spPr>
        <p:txBody>
          <a:bodyPr wrap="square" lIns="0" tIns="0" rIns="0" bIns="0" rtlCol="0" anchor="t">
            <a:spAutoFit/>
          </a:bodyPr>
          <a:lstStyle/>
          <a:p>
            <a:pPr>
              <a:lnSpc>
                <a:spcPts val="5437"/>
              </a:lnSpc>
            </a:pPr>
            <a:r>
              <a:rPr lang="en-US" sz="5437" spc="543" dirty="0">
                <a:solidFill>
                  <a:srgbClr val="F3CD74"/>
                </a:solidFill>
                <a:latin typeface="Glacial Indifference Bold"/>
              </a:rPr>
              <a:t>SCREENSHOTS</a:t>
            </a:r>
          </a:p>
        </p:txBody>
      </p:sp>
      <p:pic>
        <p:nvPicPr>
          <p:cNvPr id="16" name="Picture 15">
            <a:extLst>
              <a:ext uri="{FF2B5EF4-FFF2-40B4-BE49-F238E27FC236}">
                <a16:creationId xmlns:a16="http://schemas.microsoft.com/office/drawing/2014/main" id="{A779A397-AF0F-4297-E5F8-95CDCDFDBEA7}"/>
              </a:ext>
            </a:extLst>
          </p:cNvPr>
          <p:cNvPicPr>
            <a:picLocks noChangeAspect="1"/>
          </p:cNvPicPr>
          <p:nvPr/>
        </p:nvPicPr>
        <p:blipFill rotWithShape="1">
          <a:blip r:embed="rId2"/>
          <a:srcRect l="11649" t="16747" r="14484" b="6427"/>
          <a:stretch/>
        </p:blipFill>
        <p:spPr>
          <a:xfrm>
            <a:off x="2819400" y="1943100"/>
            <a:ext cx="11653777" cy="7297200"/>
          </a:xfrm>
          <a:prstGeom prst="rect">
            <a:avLst/>
          </a:prstGeom>
        </p:spPr>
      </p:pic>
    </p:spTree>
    <p:extLst>
      <p:ext uri="{BB962C8B-B14F-4D97-AF65-F5344CB8AC3E}">
        <p14:creationId xmlns:p14="http://schemas.microsoft.com/office/powerpoint/2010/main" val="785187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C2143"/>
        </a:solidFill>
        <a:effectLst/>
      </p:bgPr>
    </p:bg>
    <p:spTree>
      <p:nvGrpSpPr>
        <p:cNvPr id="1" name=""/>
        <p:cNvGrpSpPr/>
        <p:nvPr/>
      </p:nvGrpSpPr>
      <p:grpSpPr>
        <a:xfrm>
          <a:off x="0" y="0"/>
          <a:ext cx="0" cy="0"/>
          <a:chOff x="0" y="0"/>
          <a:chExt cx="0" cy="0"/>
        </a:xfrm>
      </p:grpSpPr>
      <p:grpSp>
        <p:nvGrpSpPr>
          <p:cNvPr id="3" name="Group 3"/>
          <p:cNvGrpSpPr/>
          <p:nvPr/>
        </p:nvGrpSpPr>
        <p:grpSpPr>
          <a:xfrm>
            <a:off x="-2548382" y="-2473012"/>
            <a:ext cx="7430940" cy="6606961"/>
            <a:chOff x="0" y="0"/>
            <a:chExt cx="9907920" cy="8809282"/>
          </a:xfrm>
        </p:grpSpPr>
        <p:grpSp>
          <p:nvGrpSpPr>
            <p:cNvPr id="4" name="Group 4"/>
            <p:cNvGrpSpPr>
              <a:grpSpLocks noChangeAspect="1"/>
            </p:cNvGrpSpPr>
            <p:nvPr/>
          </p:nvGrpSpPr>
          <p:grpSpPr>
            <a:xfrm rot="-2700000">
              <a:off x="1290089" y="1290089"/>
              <a:ext cx="6229103" cy="6229103"/>
              <a:chOff x="0" y="0"/>
              <a:chExt cx="2653030" cy="2653030"/>
            </a:xfrm>
          </p:grpSpPr>
          <p:sp>
            <p:nvSpPr>
              <p:cNvPr id="5" name="Freeform 5"/>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id="6" name="Group 6"/>
            <p:cNvGrpSpPr/>
            <p:nvPr/>
          </p:nvGrpSpPr>
          <p:grpSpPr>
            <a:xfrm rot="-2700000">
              <a:off x="2388727" y="1290089"/>
              <a:ext cx="6229103" cy="6229103"/>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grpSp>
      <p:grpSp>
        <p:nvGrpSpPr>
          <p:cNvPr id="8" name="Group 8"/>
          <p:cNvGrpSpPr/>
          <p:nvPr/>
        </p:nvGrpSpPr>
        <p:grpSpPr>
          <a:xfrm>
            <a:off x="15940011" y="7734300"/>
            <a:ext cx="4097561" cy="3541126"/>
            <a:chOff x="0" y="0"/>
            <a:chExt cx="5463414" cy="4721502"/>
          </a:xfrm>
        </p:grpSpPr>
        <p:grpSp>
          <p:nvGrpSpPr>
            <p:cNvPr id="9" name="Group 9"/>
            <p:cNvGrpSpPr>
              <a:grpSpLocks noChangeAspect="1"/>
            </p:cNvGrpSpPr>
            <p:nvPr/>
          </p:nvGrpSpPr>
          <p:grpSpPr>
            <a:xfrm rot="-2700000">
              <a:off x="691448" y="691448"/>
              <a:ext cx="3338606" cy="3338606"/>
              <a:chOff x="0" y="0"/>
              <a:chExt cx="2653030" cy="2653030"/>
            </a:xfrm>
          </p:grpSpPr>
          <p:sp>
            <p:nvSpPr>
              <p:cNvPr id="10" name="Freeform 10"/>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id="11" name="Group 11"/>
            <p:cNvGrpSpPr/>
            <p:nvPr/>
          </p:nvGrpSpPr>
          <p:grpSpPr>
            <a:xfrm rot="-2700000">
              <a:off x="1433360" y="691448"/>
              <a:ext cx="3338606" cy="3338606"/>
              <a:chOff x="0" y="0"/>
              <a:chExt cx="1913890" cy="1913890"/>
            </a:xfrm>
          </p:grpSpPr>
          <p:sp>
            <p:nvSpPr>
              <p:cNvPr id="12" name="Freeform 12"/>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grpSp>
      <p:sp>
        <p:nvSpPr>
          <p:cNvPr id="13" name="TextBox 13"/>
          <p:cNvSpPr txBox="1"/>
          <p:nvPr/>
        </p:nvSpPr>
        <p:spPr>
          <a:xfrm>
            <a:off x="5706535" y="562488"/>
            <a:ext cx="11819465" cy="693716"/>
          </a:xfrm>
          <a:prstGeom prst="rect">
            <a:avLst/>
          </a:prstGeom>
        </p:spPr>
        <p:txBody>
          <a:bodyPr wrap="square" lIns="0" tIns="0" rIns="0" bIns="0" rtlCol="0" anchor="t">
            <a:spAutoFit/>
          </a:bodyPr>
          <a:lstStyle/>
          <a:p>
            <a:pPr>
              <a:lnSpc>
                <a:spcPts val="5437"/>
              </a:lnSpc>
            </a:pPr>
            <a:r>
              <a:rPr lang="en-US" sz="5437" spc="543" dirty="0">
                <a:solidFill>
                  <a:srgbClr val="F3CD74"/>
                </a:solidFill>
                <a:latin typeface="Glacial Indifference Bold"/>
              </a:rPr>
              <a:t>SCREENSHOTS</a:t>
            </a:r>
          </a:p>
        </p:txBody>
      </p:sp>
      <p:pic>
        <p:nvPicPr>
          <p:cNvPr id="14" name="Picture 13">
            <a:extLst>
              <a:ext uri="{FF2B5EF4-FFF2-40B4-BE49-F238E27FC236}">
                <a16:creationId xmlns:a16="http://schemas.microsoft.com/office/drawing/2014/main" id="{C0779B1E-8C79-BDE5-6C86-34ADA9A11767}"/>
              </a:ext>
            </a:extLst>
          </p:cNvPr>
          <p:cNvPicPr>
            <a:picLocks noChangeAspect="1"/>
          </p:cNvPicPr>
          <p:nvPr/>
        </p:nvPicPr>
        <p:blipFill rotWithShape="1">
          <a:blip r:embed="rId2"/>
          <a:srcRect l="16793" t="50774" r="36236" b="22067"/>
          <a:stretch/>
        </p:blipFill>
        <p:spPr>
          <a:xfrm>
            <a:off x="4060160" y="4991100"/>
            <a:ext cx="6285011" cy="2044136"/>
          </a:xfrm>
          <a:prstGeom prst="rect">
            <a:avLst/>
          </a:prstGeom>
        </p:spPr>
      </p:pic>
      <p:pic>
        <p:nvPicPr>
          <p:cNvPr id="15" name="Picture 14">
            <a:extLst>
              <a:ext uri="{FF2B5EF4-FFF2-40B4-BE49-F238E27FC236}">
                <a16:creationId xmlns:a16="http://schemas.microsoft.com/office/drawing/2014/main" id="{39D1247B-735D-FACF-6DCC-2E9C8F517A78}"/>
              </a:ext>
            </a:extLst>
          </p:cNvPr>
          <p:cNvPicPr>
            <a:picLocks noChangeAspect="1"/>
          </p:cNvPicPr>
          <p:nvPr/>
        </p:nvPicPr>
        <p:blipFill>
          <a:blip r:embed="rId3"/>
          <a:stretch>
            <a:fillRect/>
          </a:stretch>
        </p:blipFill>
        <p:spPr>
          <a:xfrm>
            <a:off x="4060160" y="7434489"/>
            <a:ext cx="6285011" cy="2433411"/>
          </a:xfrm>
          <a:prstGeom prst="rect">
            <a:avLst/>
          </a:prstGeom>
        </p:spPr>
      </p:pic>
      <p:pic>
        <p:nvPicPr>
          <p:cNvPr id="18" name="Picture 17">
            <a:extLst>
              <a:ext uri="{FF2B5EF4-FFF2-40B4-BE49-F238E27FC236}">
                <a16:creationId xmlns:a16="http://schemas.microsoft.com/office/drawing/2014/main" id="{2AD736CE-3AA2-4621-ED28-2A8709C4A16A}"/>
              </a:ext>
            </a:extLst>
          </p:cNvPr>
          <p:cNvPicPr>
            <a:picLocks noChangeAspect="1"/>
          </p:cNvPicPr>
          <p:nvPr/>
        </p:nvPicPr>
        <p:blipFill>
          <a:blip r:embed="rId4"/>
          <a:stretch>
            <a:fillRect/>
          </a:stretch>
        </p:blipFill>
        <p:spPr>
          <a:xfrm>
            <a:off x="3786117" y="1962688"/>
            <a:ext cx="6931955" cy="2532563"/>
          </a:xfrm>
          <a:prstGeom prst="rect">
            <a:avLst/>
          </a:prstGeom>
        </p:spPr>
      </p:pic>
    </p:spTree>
    <p:extLst>
      <p:ext uri="{BB962C8B-B14F-4D97-AF65-F5344CB8AC3E}">
        <p14:creationId xmlns:p14="http://schemas.microsoft.com/office/powerpoint/2010/main" val="1025737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C2143"/>
        </a:solidFill>
        <a:effectLst/>
      </p:bgPr>
    </p:bg>
    <p:spTree>
      <p:nvGrpSpPr>
        <p:cNvPr id="1" name=""/>
        <p:cNvGrpSpPr/>
        <p:nvPr/>
      </p:nvGrpSpPr>
      <p:grpSpPr>
        <a:xfrm>
          <a:off x="0" y="0"/>
          <a:ext cx="0" cy="0"/>
          <a:chOff x="0" y="0"/>
          <a:chExt cx="0" cy="0"/>
        </a:xfrm>
      </p:grpSpPr>
      <p:grpSp>
        <p:nvGrpSpPr>
          <p:cNvPr id="3" name="Group 3"/>
          <p:cNvGrpSpPr/>
          <p:nvPr/>
        </p:nvGrpSpPr>
        <p:grpSpPr>
          <a:xfrm>
            <a:off x="-2548382" y="-2473012"/>
            <a:ext cx="7430940" cy="6606961"/>
            <a:chOff x="0" y="0"/>
            <a:chExt cx="9907920" cy="8809282"/>
          </a:xfrm>
        </p:grpSpPr>
        <p:grpSp>
          <p:nvGrpSpPr>
            <p:cNvPr id="4" name="Group 4"/>
            <p:cNvGrpSpPr>
              <a:grpSpLocks noChangeAspect="1"/>
            </p:cNvGrpSpPr>
            <p:nvPr/>
          </p:nvGrpSpPr>
          <p:grpSpPr>
            <a:xfrm rot="-2700000">
              <a:off x="1290089" y="1290089"/>
              <a:ext cx="6229103" cy="6229103"/>
              <a:chOff x="0" y="0"/>
              <a:chExt cx="2653030" cy="2653030"/>
            </a:xfrm>
          </p:grpSpPr>
          <p:sp>
            <p:nvSpPr>
              <p:cNvPr id="5" name="Freeform 5"/>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id="6" name="Group 6"/>
            <p:cNvGrpSpPr/>
            <p:nvPr/>
          </p:nvGrpSpPr>
          <p:grpSpPr>
            <a:xfrm rot="-2700000">
              <a:off x="2388727" y="1290089"/>
              <a:ext cx="6229103" cy="6229103"/>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grpSp>
      <p:grpSp>
        <p:nvGrpSpPr>
          <p:cNvPr id="8" name="Group 8"/>
          <p:cNvGrpSpPr/>
          <p:nvPr/>
        </p:nvGrpSpPr>
        <p:grpSpPr>
          <a:xfrm>
            <a:off x="15940011" y="7734300"/>
            <a:ext cx="4097561" cy="3541126"/>
            <a:chOff x="0" y="0"/>
            <a:chExt cx="5463414" cy="4721502"/>
          </a:xfrm>
        </p:grpSpPr>
        <p:grpSp>
          <p:nvGrpSpPr>
            <p:cNvPr id="9" name="Group 9"/>
            <p:cNvGrpSpPr>
              <a:grpSpLocks noChangeAspect="1"/>
            </p:cNvGrpSpPr>
            <p:nvPr/>
          </p:nvGrpSpPr>
          <p:grpSpPr>
            <a:xfrm rot="-2700000">
              <a:off x="691448" y="691448"/>
              <a:ext cx="3338606" cy="3338606"/>
              <a:chOff x="0" y="0"/>
              <a:chExt cx="2653030" cy="2653030"/>
            </a:xfrm>
          </p:grpSpPr>
          <p:sp>
            <p:nvSpPr>
              <p:cNvPr id="10" name="Freeform 10"/>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id="11" name="Group 11"/>
            <p:cNvGrpSpPr/>
            <p:nvPr/>
          </p:nvGrpSpPr>
          <p:grpSpPr>
            <a:xfrm rot="-2700000">
              <a:off x="1433360" y="691448"/>
              <a:ext cx="3338606" cy="3338606"/>
              <a:chOff x="0" y="0"/>
              <a:chExt cx="1913890" cy="1913890"/>
            </a:xfrm>
          </p:grpSpPr>
          <p:sp>
            <p:nvSpPr>
              <p:cNvPr id="12" name="Freeform 12"/>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grpSp>
      <p:sp>
        <p:nvSpPr>
          <p:cNvPr id="13" name="TextBox 13"/>
          <p:cNvSpPr txBox="1"/>
          <p:nvPr/>
        </p:nvSpPr>
        <p:spPr>
          <a:xfrm>
            <a:off x="5706535" y="562488"/>
            <a:ext cx="11819465" cy="693716"/>
          </a:xfrm>
          <a:prstGeom prst="rect">
            <a:avLst/>
          </a:prstGeom>
        </p:spPr>
        <p:txBody>
          <a:bodyPr wrap="square" lIns="0" tIns="0" rIns="0" bIns="0" rtlCol="0" anchor="t">
            <a:spAutoFit/>
          </a:bodyPr>
          <a:lstStyle/>
          <a:p>
            <a:pPr>
              <a:lnSpc>
                <a:spcPts val="5437"/>
              </a:lnSpc>
            </a:pPr>
            <a:r>
              <a:rPr lang="en-US" sz="5437" spc="543" dirty="0">
                <a:solidFill>
                  <a:srgbClr val="F3CD74"/>
                </a:solidFill>
                <a:latin typeface="Glacial Indifference Bold"/>
              </a:rPr>
              <a:t>SCREENSHOTS</a:t>
            </a:r>
          </a:p>
        </p:txBody>
      </p:sp>
      <p:pic>
        <p:nvPicPr>
          <p:cNvPr id="2" name="Picture 1">
            <a:extLst>
              <a:ext uri="{FF2B5EF4-FFF2-40B4-BE49-F238E27FC236}">
                <a16:creationId xmlns:a16="http://schemas.microsoft.com/office/drawing/2014/main" id="{4552E084-178C-116A-69E5-F38B810E75F1}"/>
              </a:ext>
            </a:extLst>
          </p:cNvPr>
          <p:cNvPicPr>
            <a:picLocks noChangeAspect="1"/>
          </p:cNvPicPr>
          <p:nvPr/>
        </p:nvPicPr>
        <p:blipFill rotWithShape="1">
          <a:blip r:embed="rId2"/>
          <a:srcRect l="10762" t="16111" r="4846" b="18439"/>
          <a:stretch/>
        </p:blipFill>
        <p:spPr>
          <a:xfrm>
            <a:off x="3505200" y="2781300"/>
            <a:ext cx="11353800" cy="4952999"/>
          </a:xfrm>
          <a:prstGeom prst="rect">
            <a:avLst/>
          </a:prstGeom>
        </p:spPr>
      </p:pic>
    </p:spTree>
    <p:extLst>
      <p:ext uri="{BB962C8B-B14F-4D97-AF65-F5344CB8AC3E}">
        <p14:creationId xmlns:p14="http://schemas.microsoft.com/office/powerpoint/2010/main" val="1460524479"/>
      </p:ext>
    </p:extLst>
  </p:cSld>
  <p:clrMapOvr>
    <a:masterClrMapping/>
  </p:clrMapOvr>
</p:sld>
</file>

<file path=ppt/theme/theme1.xml><?xml version="1.0" encoding="utf-8"?>
<a:theme xmlns:a="http://schemas.openxmlformats.org/drawingml/2006/main" name="Office Theme 2013 - 2022">
  <a:themeElements>
    <a:clrScheme name="Custom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3E7D1"/>
      </a:hlink>
      <a:folHlink>
        <a:srgbClr val="954F72"/>
      </a:folHlink>
    </a:clrScheme>
    <a:fontScheme name="Office Them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1097</TotalTime>
  <Words>602</Words>
  <Application>Microsoft Macintosh PowerPoint</Application>
  <PresentationFormat>Custom</PresentationFormat>
  <Paragraphs>65</Paragraphs>
  <Slides>11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Glacial Indifference Bold</vt:lpstr>
      <vt:lpstr>Calibri</vt:lpstr>
      <vt:lpstr>Palatino</vt:lpstr>
      <vt:lpstr>Cerebri Bold</vt:lpstr>
      <vt:lpstr>Glacial Indifference</vt:lpstr>
      <vt:lpstr>Montserrat Classic</vt:lpstr>
      <vt:lpstr>Calibri Light</vt:lpstr>
      <vt:lpstr>Microsoft Sans Serif</vt:lpstr>
      <vt:lpstr>Arial</vt:lpstr>
      <vt:lpstr>Office Theme 2013 - 2022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 Blue Coworking Simple Presentation</dc:title>
  <cp:lastModifiedBy>Dhyan Patel</cp:lastModifiedBy>
  <cp:revision>6</cp:revision>
  <dcterms:created xsi:type="dcterms:W3CDTF">2006-08-16T00:00:00Z</dcterms:created>
  <dcterms:modified xsi:type="dcterms:W3CDTF">2023-03-05T06:46:36Z</dcterms:modified>
  <dc:identifier>DAFcNxl74q0</dc:identifier>
</cp:coreProperties>
</file>