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Old Standard TT" panose="020B0604020202020204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ill San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1" autoAdjust="0"/>
  </p:normalViewPr>
  <p:slideViewPr>
    <p:cSldViewPr snapToGrid="0">
      <p:cViewPr varScale="1">
        <p:scale>
          <a:sx n="63" d="100"/>
          <a:sy n="63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05e395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05e3956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Copyright Showeet.com – Creative &amp; Free PowerPoint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-. After unit testing, there are lots issues left in the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have to run all test case and scenarios.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-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By unit test testing we run few modules on few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-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Therefore, it will not catch integration errors or broader system-level errors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Google Shape;386;g4e05e395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05e395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05e3956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95" name="Google Shape;395;g4e05e3956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26a77e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b26a77e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03" name="Google Shape;403;g4b26a77e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26a77e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b26a77e2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14" name="Google Shape;414;g4b26a77e2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26a77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b26a77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23" name="Google Shape;423;g4b26a77e2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b007c2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b007c2a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32" name="Google Shape;432;g4eb007c2a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b007c2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4eb007c2a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43" name="Google Shape;443;g4eb007c2a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40c7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4f40c7a35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2" name="Google Shape;452;g4f40c7a35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4" name="Google Shape;4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05e395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4e05e395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72" name="Google Shape;472;g4e05e3956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05e395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4e05e3956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0" name="Google Shape;480;g4e05e39560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40c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4f40c7a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9" name="Google Shape;489;g4f40c7a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98" name="Google Shape;4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8" name="Google Shape;5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34" name="Google Shape;3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3" name="Google Shape;3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05e395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e05e3956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9" name="Google Shape;369;g4e05e3956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endParaRPr sz="225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002560" y="1879259"/>
            <a:ext cx="7590438" cy="4978741"/>
          </a:xfrm>
          <a:custGeom>
            <a:avLst/>
            <a:gdLst/>
            <a:ahLst/>
            <a:cxnLst/>
            <a:rect l="l" t="t" r="r" b="b"/>
            <a:pathLst>
              <a:path w="7590438" h="4978741" extrusionOk="0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69090" y="1050968"/>
            <a:ext cx="8974910" cy="5807033"/>
          </a:xfrm>
          <a:custGeom>
            <a:avLst/>
            <a:gdLst/>
            <a:ahLst/>
            <a:cxnLst/>
            <a:rect l="l" t="t" r="r" b="b"/>
            <a:pathLst>
              <a:path w="8974910" h="5807033" extrusionOk="0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533976"/>
            <a:ext cx="9144001" cy="6324024"/>
          </a:xfrm>
          <a:custGeom>
            <a:avLst/>
            <a:gdLst/>
            <a:ahLst/>
            <a:cxnLst/>
            <a:rect l="l" t="t" r="r" b="b"/>
            <a:pathLst>
              <a:path w="9144001" h="6324024" extrusionOk="0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37574" y="1988719"/>
            <a:ext cx="7128886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2106995" y="5880905"/>
            <a:ext cx="4390044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85" name="Google Shape;185;p1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 rot="5400000">
            <a:off x="2261915" y="-76473"/>
            <a:ext cx="462017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42" name="Google Shape;42;p5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52" name="Google Shape;52;p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70" name="Google Shape;70;p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84" name="Google Shape;84;p9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None/>
              <a:defRPr sz="36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ED9E5"/>
              </a:buClr>
              <a:buSzPts val="2700"/>
              <a:buFont typeface="Calibri"/>
              <a:buChar char="•"/>
              <a:defRPr sz="2700">
                <a:solidFill>
                  <a:srgbClr val="DED9E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100"/>
              <a:buFont typeface="Calibri"/>
              <a:buChar char="•"/>
              <a:defRPr sz="2100">
                <a:solidFill>
                  <a:srgbClr val="DED9E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fryan/2018/03/26/a-look-at-unit-testing-frameworks/" TargetMode="External"/><Relationship Id="rId7" Type="http://schemas.openxmlformats.org/officeDocument/2006/relationships/hyperlink" Target="https://en.wikipedia.org/wiki/Code_covera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ub3P8c87cwk" TargetMode="External"/><Relationship Id="rId5" Type="http://schemas.openxmlformats.org/officeDocument/2006/relationships/hyperlink" Target="https://xunit.github.io/" TargetMode="External"/><Relationship Id="rId4" Type="http://schemas.openxmlformats.org/officeDocument/2006/relationships/hyperlink" Target="https://nuni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95288" y="22431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Team Raptors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71488" y="4970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Anurag Kumar | Keerthi Sree Kukunoor | Meghana Putta |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Nilantha Dambadeniya | Ujjawal Kumar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838200"/>
            <a:ext cx="1890924" cy="14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24650" y="2422213"/>
            <a:ext cx="8734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testing with C#</a:t>
            </a:r>
            <a:endParaRPr sz="4800" b="1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Disadvantages of Unit Testing</a:t>
            </a:r>
            <a:endParaRPr sz="4000"/>
          </a:p>
        </p:txBody>
      </p:sp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074150" y="900964"/>
            <a:ext cx="69957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cannot catch each and every bug in an application</a:t>
            </a:r>
          </a:p>
          <a:p>
            <a:pPr marL="457200" lvl="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does not show the absence of errors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Every </a:t>
            </a:r>
            <a:r>
              <a:rPr lang="en-US" sz="2400" dirty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execution path is impossible to </a:t>
            </a:r>
            <a:r>
              <a:rPr lang="en-US" sz="2400" dirty="0" smtClean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evaluate</a:t>
            </a:r>
          </a:p>
          <a:p>
            <a:pPr marL="45720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Tests only the functionality of units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Testers needs to understand complete code</a:t>
            </a:r>
            <a:endParaRPr sz="2400" dirty="0">
              <a:solidFill>
                <a:srgbClr val="434343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2144228" y="30937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Unit Testing Frameworks</a:t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MSTest</a:t>
            </a:r>
            <a:endParaRPr sz="400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628650" y="1467075"/>
            <a:ext cx="77289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Visual Studio Unit Testing Framework.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Unit tests created with the unit testing framework can be executed in visual studio or, using MSTest.exe, from a command line.</a:t>
            </a: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Elements : Test class, Test method, Assertions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51" y="3205063"/>
            <a:ext cx="5162074" cy="26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731875" y="5976446"/>
            <a:ext cx="300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https://en.wikipedia.org/wiki/Visual_Studio_Unit_Testing_Framework</a:t>
            </a:r>
            <a:endParaRPr sz="800"/>
          </a:p>
        </p:txBody>
      </p:sp>
      <p:sp>
        <p:nvSpPr>
          <p:cNvPr id="410" name="Google Shape;4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4708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NUnit</a:t>
            </a:r>
            <a:endParaRPr sz="4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628650" y="1543275"/>
            <a:ext cx="7728900" cy="4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Web: </a:t>
            </a:r>
            <a:r>
              <a:rPr lang="en-US" u="sng">
                <a:solidFill>
                  <a:schemeClr val="accent6"/>
                </a:solidFill>
                <a:hlinkClick r:id="rId3"/>
              </a:rPr>
              <a:t>https://nunit.org/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NUnit is a unit-testing framework for all .Net languages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from a console runner, within Visual Studio through a Test Adapter,or through 3rd party runners</a:t>
            </a:r>
            <a:endParaRPr>
              <a:solidFill>
                <a:srgbClr val="434343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in parallel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If an assertion fails, the method call does not return and an error is reported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XUnit</a:t>
            </a:r>
            <a:endParaRPr sz="4000"/>
          </a:p>
        </p:txBody>
      </p:sp>
      <p:sp>
        <p:nvSpPr>
          <p:cNvPr id="426" name="Google Shape;42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1272150" y="1590925"/>
            <a:ext cx="65997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XUnit is a collective name for several unit testing frameworks.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a part of the .NET foundation and operates under their code of conduct.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attributes can be created to control tests or default methods can be extended to provide custom functionality.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excellent extensibility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Modern unique style of testing using new fancy tags such as facts and theories.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Code Coverage</a:t>
            </a:r>
            <a:endParaRPr sz="40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628650" y="1783675"/>
            <a:ext cx="45669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 dirty="0" smtClean="0"/>
              <a:t>Code</a:t>
            </a:r>
            <a:r>
              <a:rPr lang="en-US" b="1" dirty="0" smtClean="0"/>
              <a:t> </a:t>
            </a:r>
            <a:r>
              <a:rPr lang="en-US" b="1" dirty="0"/>
              <a:t>coverage</a:t>
            </a:r>
            <a:r>
              <a:rPr lang="en-US" dirty="0"/>
              <a:t> is a measure used to describe the degree to which the source code of a program is executed when a particular test suite runs - (Wikipedia)</a:t>
            </a:r>
            <a:endParaRPr dirty="0"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program with high </a:t>
            </a:r>
            <a:r>
              <a:rPr lang="en-US" dirty="0" smtClean="0"/>
              <a:t>code</a:t>
            </a:r>
            <a:r>
              <a:rPr lang="en-US" dirty="0" smtClean="0"/>
              <a:t> </a:t>
            </a:r>
            <a:r>
              <a:rPr lang="en-US" dirty="0"/>
              <a:t>coverage, measured as a percentage, has lower chance of undetected bugs.</a:t>
            </a:r>
            <a:endParaRPr dirty="0"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25" y="2466714"/>
            <a:ext cx="3333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643075" y="5003625"/>
            <a:ext cx="3000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https://www.getfilecloud.com/blog/2015/01/how-to-perform-code-coverage-in-netbeans-ide-for-php-projects/#.XFfTcVxKjIU</a:t>
            </a:r>
            <a:endParaRPr sz="900"/>
          </a:p>
        </p:txBody>
      </p:sp>
      <p:sp>
        <p:nvSpPr>
          <p:cNvPr id="439" name="Google Shape;4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Meghana Putta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Basic coverage criteria</a:t>
            </a:r>
            <a:endParaRPr sz="400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Function coverage </a:t>
            </a:r>
            <a:r>
              <a:rPr lang="en-US"/>
              <a:t>- Has each function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Statement coverage  </a:t>
            </a:r>
            <a:r>
              <a:rPr lang="en-US"/>
              <a:t>- Has each statement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Branches coverage </a:t>
            </a:r>
            <a:r>
              <a:rPr lang="en-US"/>
              <a:t>- has every branch in the Control flow graph been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Condition coverage (or predicate coverage) </a:t>
            </a:r>
            <a:r>
              <a:rPr lang="en-US"/>
              <a:t>- Has each Boolean sub-expression evaluated both to true and false?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Line coverage</a:t>
            </a:r>
            <a:r>
              <a:rPr lang="en-US"/>
              <a:t> - how many of lines of source code have been tested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Continuous Integration (CI)</a:t>
            </a:r>
            <a:endParaRPr sz="4000"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Practice of developers integrate code into a shared repository frequently (preferably several times a day)</a:t>
            </a:r>
            <a:endParaRPr sz="1800"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536775"/>
            <a:ext cx="4513824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4977125" y="5419875"/>
            <a:ext cx="3462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https://journal.missiondata.com/improving-delivery-with-continuous-integration-72a9ffea2117</a:t>
            </a:r>
            <a:endParaRPr sz="600"/>
          </a:p>
        </p:txBody>
      </p:sp>
      <p:sp>
        <p:nvSpPr>
          <p:cNvPr id="459" name="Google Shape;459;p40"/>
          <p:cNvSpPr txBox="1">
            <a:spLocks noGrp="1"/>
          </p:cNvSpPr>
          <p:nvPr>
            <p:ph type="body" idx="1"/>
          </p:nvPr>
        </p:nvSpPr>
        <p:spPr>
          <a:xfrm>
            <a:off x="771400" y="2337775"/>
            <a:ext cx="31062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Each integration can be verified by automated build and automated test. 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to catch errors quickly and locate them more easily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principles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revision control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automation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automated testing</a:t>
            </a:r>
            <a:endParaRPr sz="1800"/>
          </a:p>
        </p:txBody>
      </p:sp>
      <p:sp>
        <p:nvSpPr>
          <p:cNvPr id="460" name="Google Shape;46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ctrTitle"/>
          </p:nvPr>
        </p:nvSpPr>
        <p:spPr>
          <a:xfrm>
            <a:off x="2068028" y="3566160"/>
            <a:ext cx="5007944" cy="80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dt" idx="10"/>
          </p:nvPr>
        </p:nvSpPr>
        <p:spPr>
          <a:xfrm>
            <a:off x="628649" y="6356351"/>
            <a:ext cx="23500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38C97"/>
                </a:solidFill>
              </a:rPr>
              <a:t>Nilantha Dambadeniya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ctrTitle"/>
          </p:nvPr>
        </p:nvSpPr>
        <p:spPr>
          <a:xfrm>
            <a:off x="2144228" y="24079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Team Members</a:t>
            </a:r>
            <a:endParaRPr sz="4000"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82" y="1516962"/>
            <a:ext cx="2109249" cy="21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353247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Ujjawal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797723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Anurag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384" y="5305217"/>
            <a:ext cx="45898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3527651" y="3708463"/>
            <a:ext cx="2571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Nilantha Dambadeniya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450" y="4086887"/>
            <a:ext cx="1852976" cy="22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250000" y="6534000"/>
            <a:ext cx="1583700" cy="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946788" y="6356350"/>
            <a:ext cx="230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Keerthi sree Kukunoor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525" y="4098775"/>
            <a:ext cx="1843849" cy="2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117650" y="6363950"/>
            <a:ext cx="2109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Meghana Putta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6.googleusercontent.com/ayTbjNRaPpIMUMtx0cGvqAh1thMD5Lq_W5cQwC4D6z7ZHpwdoNSsBtyh6o9sh04hw-fsGLccfkbq5KypzM9uEv8XjCauT-Lzl13KlDTh-6eg_-CxH8BzC1IXYRA5YSbkqc84iJ1x_T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52" y="1501040"/>
            <a:ext cx="3039471" cy="20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4bWPw_OQTrT9ocdhUeaBOVaD2TKEsPDFKtpCDyiGXSmsOUbQ52FFkjaMic5fx7FxMVgTCeMkgiNjAuadoVwvdVr86nvnjvySmAg4ejZY4RztVrRIsmzEIYouuXBQP1PO7tSVjFoh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4" y="1242042"/>
            <a:ext cx="1750182" cy="23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Summary</a:t>
            </a:r>
            <a:endParaRPr sz="40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lang="en-US" dirty="0"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Testing is perhaps the most frequently spoken about, but most often ignored aspect of software development.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tests are the most basic level of testing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can be done manual or automated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Advantages and disadvantages of unit testing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frameworks (MST,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)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Code coverage / test coverage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 Continuous Integration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Resources</a:t>
            </a:r>
            <a:endParaRPr sz="400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lang="en-US" dirty="0"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https://redmonk.com/fryan/2018/03/26/a-look-at-unit-testing-frameworks/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https://nunit.org/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https://xunit.github.io/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https://www.youtube.com/watch?v=ub3P8c87cwk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https://en.wikipedia.org/wiki/Code_coverage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61125" y="568585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Questions and Comments… </a:t>
            </a:r>
            <a:endParaRPr sz="4000"/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Nilantha Dambadeniya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1939985"/>
            <a:ext cx="733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/>
        </p:nvSpPr>
        <p:spPr>
          <a:xfrm>
            <a:off x="4554200" y="5749975"/>
            <a:ext cx="3829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https://www.machinedesign.com/community/what-questions-should-you-ask-during-product-lifecycle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6"/>
          <p:cNvGrpSpPr/>
          <p:nvPr/>
        </p:nvGrpSpPr>
        <p:grpSpPr>
          <a:xfrm>
            <a:off x="628654" y="2744231"/>
            <a:ext cx="1100569" cy="899677"/>
            <a:chOff x="1921112" y="114053"/>
            <a:chExt cx="8110307" cy="6629895"/>
          </a:xfrm>
        </p:grpSpPr>
        <p:sp>
          <p:nvSpPr>
            <p:cNvPr id="265" name="Google Shape;265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628654" y="3868967"/>
            <a:ext cx="1100569" cy="899677"/>
            <a:chOff x="1921112" y="114053"/>
            <a:chExt cx="8110307" cy="6629895"/>
          </a:xfrm>
        </p:grpSpPr>
        <p:sp>
          <p:nvSpPr>
            <p:cNvPr id="272" name="Google Shape;272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628654" y="1619496"/>
            <a:ext cx="1100569" cy="899677"/>
            <a:chOff x="1921112" y="114053"/>
            <a:chExt cx="8110307" cy="6629895"/>
          </a:xfrm>
        </p:grpSpPr>
        <p:sp>
          <p:nvSpPr>
            <p:cNvPr id="279" name="Google Shape;279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Outline</a:t>
            </a:r>
            <a:endParaRPr sz="4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733341" y="17719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733341" y="2899185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Use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733341" y="4331236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Advantages &amp; disadvantages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968393" y="19243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12793" y="5050548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120768" y="3948461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4944046" y="3734831"/>
            <a:ext cx="1100569" cy="899677"/>
            <a:chOff x="1921112" y="114053"/>
            <a:chExt cx="8110307" cy="6629895"/>
          </a:xfrm>
        </p:grpSpPr>
        <p:sp>
          <p:nvSpPr>
            <p:cNvPr id="293" name="Google Shape;293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4944046" y="4859567"/>
            <a:ext cx="1100569" cy="899677"/>
            <a:chOff x="1921112" y="114053"/>
            <a:chExt cx="8110307" cy="6629895"/>
          </a:xfrm>
        </p:grpSpPr>
        <p:sp>
          <p:nvSpPr>
            <p:cNvPr id="300" name="Google Shape;300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4867846" y="1619496"/>
            <a:ext cx="1100569" cy="899677"/>
            <a:chOff x="1921112" y="114053"/>
            <a:chExt cx="8110307" cy="6629895"/>
          </a:xfrm>
        </p:grpSpPr>
        <p:sp>
          <p:nvSpPr>
            <p:cNvPr id="307" name="Google Shape;307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777393" y="52771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Unit testing frameworks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76846" y="4972296"/>
            <a:ext cx="1100567" cy="899676"/>
            <a:chOff x="1921112" y="114053"/>
            <a:chExt cx="8110291" cy="6629893"/>
          </a:xfrm>
        </p:grpSpPr>
        <p:sp>
          <p:nvSpPr>
            <p:cNvPr id="317" name="Google Shape;317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26"/>
          <p:cNvSpPr txBox="1"/>
          <p:nvPr/>
        </p:nvSpPr>
        <p:spPr>
          <a:xfrm>
            <a:off x="6044575" y="2881650"/>
            <a:ext cx="247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4867846" y="2668031"/>
            <a:ext cx="1100567" cy="899676"/>
            <a:chOff x="1921112" y="114053"/>
            <a:chExt cx="8110291" cy="6629893"/>
          </a:xfrm>
        </p:grpSpPr>
        <p:sp>
          <p:nvSpPr>
            <p:cNvPr id="325" name="Google Shape;325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Introduction</a:t>
            </a:r>
            <a:endParaRPr sz="4000"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72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can increase confidence and certainty in changing and maintaining code in the development process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always has the ability to find problems in early stages in the development cycle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Codes are more reusable, reliable and clean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Development becomes faster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 dirty="0"/>
              <a:t>Easy to automate</a:t>
            </a:r>
            <a:endParaRPr dirty="0"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ctrTitle"/>
          </p:nvPr>
        </p:nvSpPr>
        <p:spPr>
          <a:xfrm>
            <a:off x="2068028" y="26365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Use of Unit Testing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What is Unit Testing?</a:t>
            </a:r>
            <a:endParaRPr sz="4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7289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Unit testing involves breaking your program into pieces, and subjecting each piece to a series of tests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Usually tests are run as separate programs, but the method of testing varies, depending on the language, and type of software (GUI, command-line, library)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languages have unit testing frameworks, you should look into one for yours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Tests are usually run periodically, often after every change to the source code. The more often the better, because the sooner you will catch problems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28650" y="251737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Why we do Unit testing?</a:t>
            </a:r>
            <a:endParaRPr sz="4000"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1"/>
          </p:nvPr>
        </p:nvSpPr>
        <p:spPr>
          <a:xfrm>
            <a:off x="628650" y="1867188"/>
            <a:ext cx="7728966" cy="478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Makes the Process Agile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Quality of Code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Finds Software Bugs Early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Facilitates Changes and Simplifies Integration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Provides Documentation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Debugging Process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Design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Reduce Costs</a:t>
            </a: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ctrTitle"/>
          </p:nvPr>
        </p:nvSpPr>
        <p:spPr>
          <a:xfrm>
            <a:off x="2144228" y="32461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Advantages &amp; disadvantages of Unit Testing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Advantages of Unit Testing</a:t>
            </a:r>
            <a:endParaRPr sz="400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723700" y="1664150"/>
            <a:ext cx="7795200" cy="4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Early Detection/Bugs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Prevention</a:t>
            </a: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Improves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Teamwork</a:t>
            </a: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Inspires Confidence and is Fun</a:t>
            </a: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and Money </a:t>
            </a:r>
            <a:r>
              <a:rPr lang="en-US" sz="24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Saving</a:t>
            </a:r>
          </a:p>
          <a:p>
            <a:pPr marL="45720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testing pyram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47" y="3132003"/>
            <a:ext cx="3612861" cy="27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35191" y="59912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https://medium.com/android-testing-daily/the-3-tiers-of-the-android-test-pyramid-c1211b359acd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6058" y="2978113"/>
            <a:ext cx="1276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pyramid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1098</Words>
  <Application>Microsoft Office PowerPoint</Application>
  <PresentationFormat>On-screen Show 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Old Standard TT</vt:lpstr>
      <vt:lpstr>Calibri</vt:lpstr>
      <vt:lpstr>Gill Sans</vt:lpstr>
      <vt:lpstr>Custom Design</vt:lpstr>
      <vt:lpstr>Team Raptors</vt:lpstr>
      <vt:lpstr>Team Members</vt:lpstr>
      <vt:lpstr>Outline</vt:lpstr>
      <vt:lpstr>Introduction</vt:lpstr>
      <vt:lpstr>Use of Unit Testing</vt:lpstr>
      <vt:lpstr>What is Unit Testing?</vt:lpstr>
      <vt:lpstr>Why we do Unit testing?</vt:lpstr>
      <vt:lpstr>Advantages &amp; disadvantages of Unit Testing</vt:lpstr>
      <vt:lpstr>Advantages of Unit Testing</vt:lpstr>
      <vt:lpstr>Disadvantages of Unit Testing</vt:lpstr>
      <vt:lpstr>Unit Testing Frameworks</vt:lpstr>
      <vt:lpstr>MSTest</vt:lpstr>
      <vt:lpstr>NUnit</vt:lpstr>
      <vt:lpstr>XUnit</vt:lpstr>
      <vt:lpstr>Code Coverage</vt:lpstr>
      <vt:lpstr>Basic coverage criteria</vt:lpstr>
      <vt:lpstr>Continuous Integration (CI)</vt:lpstr>
      <vt:lpstr>DEMONSTRATION</vt:lpstr>
      <vt:lpstr>Summary</vt:lpstr>
      <vt:lpstr>Summary</vt:lpstr>
      <vt:lpstr>Resources</vt:lpstr>
      <vt:lpstr>Questions and Comments…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Raptors</dc:title>
  <dc:creator>Dambadeni Kalu Achchillage,Nilantha P</dc:creator>
  <cp:lastModifiedBy>Putta,Meghana</cp:lastModifiedBy>
  <cp:revision>11</cp:revision>
  <dcterms:modified xsi:type="dcterms:W3CDTF">2019-02-06T14:15:13Z</dcterms:modified>
</cp:coreProperties>
</file>