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Old Standard TT" panose="020B0604020202020204" charset="0"/>
      <p:regular r:id="rId26"/>
      <p:bold r:id="rId27"/>
      <p:italic r:id="rId28"/>
    </p:embeddedFont>
    <p:embeddedFont>
      <p:font typeface="Gill Sans" panose="020B0604020202020204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34" name="Google Shape;2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e05e395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4e05e3956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86" name="Google Shape;386;g4e05e3956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e05e3956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4e05e3956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95" name="Google Shape;395;g4e05e3956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b26a77e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4b26a77e2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03" name="Google Shape;403;g4b26a77e2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b26a77e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4b26a77e27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14" name="Google Shape;414;g4b26a77e27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b26a77e2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4b26a77e2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23" name="Google Shape;423;g4b26a77e2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eb007c2a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4eb007c2a6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32" name="Google Shape;432;g4eb007c2a6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eb007c2a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4eb007c2a6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43" name="Google Shape;443;g4eb007c2a6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f40c7a35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g4f40c7a354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52" name="Google Shape;452;g4f40c7a354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64" name="Google Shape;46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e05e3956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4e05e39560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72" name="Google Shape;472;g4e05e39560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43" name="Google Shape;2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e05e3956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4e05e39560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80" name="Google Shape;480;g4e05e39560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f40c7a3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4f40c7a35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89" name="Google Shape;489;g4f40c7a35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98" name="Google Shape;49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508" name="Google Shape;50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62" name="Google Shape;26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34" name="Google Shape;33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43" name="Google Shape;34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51" name="Google Shape;3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60" name="Google Shape;36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e05e3956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4e05e39560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69" name="Google Shape;369;g4e05e39560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77" name="Google Shape;37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pic" idx="2"/>
          </p:nvPr>
        </p:nvSpPr>
        <p:spPr>
          <a:xfrm>
            <a:off x="3689362" y="0"/>
            <a:ext cx="5454639" cy="355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CB2BA"/>
              </a:buClr>
              <a:buSzPts val="2000"/>
              <a:buNone/>
              <a:defRPr sz="20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CB2BA"/>
              </a:buClr>
              <a:buSzPts val="2000"/>
              <a:buNone/>
              <a:defRPr sz="20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2"/>
          <p:cNvSpPr>
            <a:spLocks noGrp="1"/>
          </p:cNvSpPr>
          <p:nvPr>
            <p:ph type="pic" idx="2"/>
          </p:nvPr>
        </p:nvSpPr>
        <p:spPr>
          <a:xfrm>
            <a:off x="3689362" y="0"/>
            <a:ext cx="5454639" cy="355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None/>
            </a:pPr>
            <a:endParaRPr sz="225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623888" y="43755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623888" y="126843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1002560" y="1879259"/>
            <a:ext cx="7590438" cy="4978741"/>
          </a:xfrm>
          <a:custGeom>
            <a:avLst/>
            <a:gdLst/>
            <a:ahLst/>
            <a:cxnLst/>
            <a:rect l="l" t="t" r="r" b="b"/>
            <a:pathLst>
              <a:path w="7590438" h="4978741" extrusionOk="0">
                <a:moveTo>
                  <a:pt x="6341668" y="994"/>
                </a:moveTo>
                <a:cubicBezTo>
                  <a:pt x="7280836" y="33740"/>
                  <a:pt x="7590438" y="870991"/>
                  <a:pt x="7590438" y="1946720"/>
                </a:cubicBezTo>
                <a:cubicBezTo>
                  <a:pt x="7590438" y="3120243"/>
                  <a:pt x="6651715" y="4374239"/>
                  <a:pt x="5527381" y="4927891"/>
                </a:cubicBezTo>
                <a:lnTo>
                  <a:pt x="5417570" y="4978741"/>
                </a:lnTo>
                <a:lnTo>
                  <a:pt x="3171206" y="4978741"/>
                </a:lnTo>
                <a:lnTo>
                  <a:pt x="3031431" y="4927891"/>
                </a:lnTo>
                <a:cubicBezTo>
                  <a:pt x="1584307" y="4374239"/>
                  <a:pt x="0" y="3120243"/>
                  <a:pt x="0" y="1946720"/>
                </a:cubicBezTo>
                <a:cubicBezTo>
                  <a:pt x="0" y="382024"/>
                  <a:pt x="3262834" y="1223755"/>
                  <a:pt x="4640710" y="508161"/>
                </a:cubicBezTo>
                <a:cubicBezTo>
                  <a:pt x="5357804" y="137446"/>
                  <a:pt x="5914774" y="-13890"/>
                  <a:pt x="6341668" y="99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1" y="-27908"/>
                  <a:pt x="7215683" y="546491"/>
                  <a:pt x="7497992" y="1104988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623888" y="43755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623888" y="126843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4"/>
          <p:cNvSpPr>
            <a:spLocks noGrp="1"/>
          </p:cNvSpPr>
          <p:nvPr>
            <p:ph type="pic" idx="2"/>
          </p:nvPr>
        </p:nvSpPr>
        <p:spPr>
          <a:xfrm>
            <a:off x="1002560" y="1879258"/>
            <a:ext cx="7590438" cy="4978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16459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623888" y="405910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623888" y="163058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5"/>
          <p:cNvSpPr>
            <a:spLocks noGrp="1"/>
          </p:cNvSpPr>
          <p:nvPr>
            <p:ph type="pic" idx="2"/>
          </p:nvPr>
        </p:nvSpPr>
        <p:spPr>
          <a:xfrm>
            <a:off x="1002560" y="1879258"/>
            <a:ext cx="7590438" cy="4978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16459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169090" y="1050968"/>
            <a:ext cx="8974910" cy="5807033"/>
          </a:xfrm>
          <a:custGeom>
            <a:avLst/>
            <a:gdLst/>
            <a:ahLst/>
            <a:cxnLst/>
            <a:rect l="l" t="t" r="r" b="b"/>
            <a:pathLst>
              <a:path w="8974910" h="5807033" extrusionOk="0">
                <a:moveTo>
                  <a:pt x="7194434" y="705"/>
                </a:moveTo>
                <a:cubicBezTo>
                  <a:pt x="7902295" y="11938"/>
                  <a:pt x="8453953" y="156693"/>
                  <a:pt x="8881036" y="375319"/>
                </a:cubicBezTo>
                <a:lnTo>
                  <a:pt x="8974910" y="426432"/>
                </a:lnTo>
                <a:lnTo>
                  <a:pt x="8974910" y="5220352"/>
                </a:lnTo>
                <a:lnTo>
                  <a:pt x="8963281" y="5230884"/>
                </a:lnTo>
                <a:cubicBezTo>
                  <a:pt x="8758911" y="5406230"/>
                  <a:pt x="8538043" y="5567904"/>
                  <a:pt x="8306503" y="5715951"/>
                </a:cubicBezTo>
                <a:lnTo>
                  <a:pt x="8152171" y="5807033"/>
                </a:lnTo>
                <a:lnTo>
                  <a:pt x="246528" y="5807033"/>
                </a:lnTo>
                <a:lnTo>
                  <a:pt x="186184" y="5714765"/>
                </a:lnTo>
                <a:cubicBezTo>
                  <a:pt x="165051" y="5678881"/>
                  <a:pt x="145765" y="5642213"/>
                  <a:pt x="128400" y="5604760"/>
                </a:cubicBezTo>
                <a:cubicBezTo>
                  <a:pt x="-640431" y="3950666"/>
                  <a:pt x="2195551" y="1137250"/>
                  <a:pt x="4583223" y="423448"/>
                </a:cubicBezTo>
                <a:cubicBezTo>
                  <a:pt x="5524377" y="142177"/>
                  <a:pt x="6314838" y="15797"/>
                  <a:pt x="6977357" y="1400"/>
                </a:cubicBezTo>
                <a:cubicBezTo>
                  <a:pt x="7051299" y="-207"/>
                  <a:pt x="7123647" y="-419"/>
                  <a:pt x="7194434" y="705"/>
                </a:cubicBezTo>
                <a:close/>
              </a:path>
            </a:pathLst>
          </a:custGeom>
          <a:solidFill>
            <a:srgbClr val="8DB1C4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0" y="533976"/>
            <a:ext cx="9144001" cy="6324024"/>
          </a:xfrm>
          <a:custGeom>
            <a:avLst/>
            <a:gdLst/>
            <a:ahLst/>
            <a:cxnLst/>
            <a:rect l="l" t="t" r="r" b="b"/>
            <a:pathLst>
              <a:path w="9144001" h="6324024" extrusionOk="0">
                <a:moveTo>
                  <a:pt x="7806349" y="1324"/>
                </a:moveTo>
                <a:cubicBezTo>
                  <a:pt x="8431661" y="23127"/>
                  <a:pt x="8847385" y="312755"/>
                  <a:pt x="9106782" y="775992"/>
                </a:cubicBezTo>
                <a:lnTo>
                  <a:pt x="9144001" y="851077"/>
                </a:lnTo>
                <a:lnTo>
                  <a:pt x="9144001" y="4028565"/>
                </a:lnTo>
                <a:lnTo>
                  <a:pt x="9100919" y="4128469"/>
                </a:lnTo>
                <a:cubicBezTo>
                  <a:pt x="8711348" y="4960307"/>
                  <a:pt x="8046342" y="5722158"/>
                  <a:pt x="7269925" y="6243966"/>
                </a:cubicBezTo>
                <a:lnTo>
                  <a:pt x="7145095" y="6324024"/>
                </a:lnTo>
                <a:lnTo>
                  <a:pt x="2840405" y="6324024"/>
                </a:lnTo>
                <a:lnTo>
                  <a:pt x="2671618" y="6243966"/>
                </a:lnTo>
                <a:cubicBezTo>
                  <a:pt x="1718308" y="5774339"/>
                  <a:pt x="790161" y="5110277"/>
                  <a:pt x="160501" y="4375751"/>
                </a:cubicBezTo>
                <a:lnTo>
                  <a:pt x="0" y="4175762"/>
                </a:lnTo>
                <a:lnTo>
                  <a:pt x="0" y="1584310"/>
                </a:lnTo>
                <a:lnTo>
                  <a:pt x="69156" y="1547978"/>
                </a:lnTo>
                <a:cubicBezTo>
                  <a:pt x="1377162" y="939540"/>
                  <a:pt x="4165189" y="1391361"/>
                  <a:pt x="5541303" y="676681"/>
                </a:cubicBezTo>
                <a:cubicBezTo>
                  <a:pt x="6496207" y="183027"/>
                  <a:pt x="7237884" y="-18496"/>
                  <a:pt x="7806349" y="13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737574" y="1988719"/>
            <a:ext cx="7128886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2"/>
          </p:nvPr>
        </p:nvSpPr>
        <p:spPr>
          <a:xfrm>
            <a:off x="2106995" y="5880905"/>
            <a:ext cx="4390044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28024" y="1195730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 rot="10800000">
            <a:off x="1712283" y="1217977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416413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Calibri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8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185" name="Google Shape;185;p18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body" idx="1"/>
          </p:nvPr>
        </p:nvSpPr>
        <p:spPr>
          <a:xfrm rot="5400000">
            <a:off x="2261915" y="-76473"/>
            <a:ext cx="4620171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6246186" y="6356351"/>
            <a:ext cx="22691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42" name="Google Shape;42;p5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8" name="Google Shape;48;p5"/>
          <p:cNvSpPr txBox="1"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52" name="Google Shape;52;p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8" name="Google Shape;58;p6"/>
          <p:cNvSpPr txBox="1"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6246186" y="6356351"/>
            <a:ext cx="22691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70" name="Google Shape;70;p8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1"/>
          </p:nvPr>
        </p:nvSpPr>
        <p:spPr>
          <a:xfrm>
            <a:off x="628650" y="2060849"/>
            <a:ext cx="78867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•"/>
              <a:defRPr sz="2100"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2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84" name="Google Shape;84;p9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None/>
              <a:defRPr sz="36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2060849"/>
            <a:ext cx="78867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ED9E5"/>
              </a:buClr>
              <a:buSzPts val="2700"/>
              <a:buFont typeface="Calibri"/>
              <a:buChar char="•"/>
              <a:defRPr sz="2700">
                <a:solidFill>
                  <a:srgbClr val="DED9E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2pPr>
            <a:lvl3pPr marL="1371600" lvl="2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2100"/>
              <a:buFont typeface="Calibri"/>
              <a:buChar char="•"/>
              <a:defRPr sz="2100">
                <a:solidFill>
                  <a:srgbClr val="DED9E5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1800"/>
              <a:buFont typeface="Calibri"/>
              <a:buChar char="•"/>
              <a:defRPr sz="1800">
                <a:solidFill>
                  <a:srgbClr val="DED9E5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1800"/>
              <a:buFont typeface="Calibri"/>
              <a:buChar char="•"/>
              <a:defRPr sz="18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unit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onk.com/fryan/2018/03/26/a-look-at-unit-testing-frameworks/" TargetMode="External"/><Relationship Id="rId7" Type="http://schemas.openxmlformats.org/officeDocument/2006/relationships/hyperlink" Target="https://en.wikipedia.org/wiki/Code_coverag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ub3P8c87cwk" TargetMode="External"/><Relationship Id="rId5" Type="http://schemas.openxmlformats.org/officeDocument/2006/relationships/hyperlink" Target="https://xunit.github.io/" TargetMode="External"/><Relationship Id="rId4" Type="http://schemas.openxmlformats.org/officeDocument/2006/relationships/hyperlink" Target="https://nunit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395288" y="22431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Team Raptors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471488" y="4970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</a:rPr>
              <a:t>Anurag Kumar | Keerthi Sree Kukunoor | Meghana Putta |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</a:rPr>
              <a:t>Nilantha Dambadeniya | Ujjawal Kumar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75" y="838200"/>
            <a:ext cx="1890924" cy="140493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124650" y="2422213"/>
            <a:ext cx="8734800" cy="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Unit testing with C#</a:t>
            </a:r>
            <a:endParaRPr sz="4800" b="1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Disadvantages of Unit Testing</a:t>
            </a:r>
            <a:endParaRPr sz="4000"/>
          </a:p>
        </p:txBody>
      </p:sp>
      <p:sp>
        <p:nvSpPr>
          <p:cNvPr id="389" name="Google Shape;389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90" name="Google Shape;390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  <p:sp>
        <p:nvSpPr>
          <p:cNvPr id="391" name="Google Shape;391;p33"/>
          <p:cNvSpPr txBox="1"/>
          <p:nvPr/>
        </p:nvSpPr>
        <p:spPr>
          <a:xfrm>
            <a:off x="1120025" y="1802000"/>
            <a:ext cx="6995700" cy="4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Shows just the presence of errors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Tests only the functionality of units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Every execution path is impossible to evaluate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Combinatorial Problem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Version Control System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>
            <a:spLocks noGrp="1"/>
          </p:cNvSpPr>
          <p:nvPr>
            <p:ph type="ctrTitle"/>
          </p:nvPr>
        </p:nvSpPr>
        <p:spPr>
          <a:xfrm>
            <a:off x="2144228" y="30937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Unit Testing Frameworks</a:t>
            </a:r>
            <a:endParaRPr/>
          </a:p>
        </p:txBody>
      </p:sp>
      <p:sp>
        <p:nvSpPr>
          <p:cNvPr id="398" name="Google Shape;398;p34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MSTest</a:t>
            </a:r>
            <a:endParaRPr sz="4000"/>
          </a:p>
        </p:txBody>
      </p:sp>
      <p:sp>
        <p:nvSpPr>
          <p:cNvPr id="406" name="Google Shape;406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628650" y="1467075"/>
            <a:ext cx="7728900" cy="1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Visual Studio Unit Testing Framework.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Unit tests created with the unit testing framework can be executed in visual studio or, using MSTest.exe, from a command line.</a:t>
            </a: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r>
              <a:rPr lang="en-US"/>
              <a:t>Elements : Test class, Test method, Assertions</a:t>
            </a:r>
            <a:endParaRPr/>
          </a:p>
        </p:txBody>
      </p:sp>
      <p:pic>
        <p:nvPicPr>
          <p:cNvPr id="408" name="Google Shape;4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51" y="3205063"/>
            <a:ext cx="5162074" cy="26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5"/>
          <p:cNvSpPr txBox="1"/>
          <p:nvPr/>
        </p:nvSpPr>
        <p:spPr>
          <a:xfrm>
            <a:off x="4731875" y="5976446"/>
            <a:ext cx="30000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https://en.wikipedia.org/wiki/Visual_Studio_Unit_Testing_Framework</a:t>
            </a:r>
            <a:endParaRPr sz="800"/>
          </a:p>
        </p:txBody>
      </p:sp>
      <p:sp>
        <p:nvSpPr>
          <p:cNvPr id="410" name="Google Shape;410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17" name="Google Shape;417;p36"/>
          <p:cNvSpPr txBox="1">
            <a:spLocks noGrp="1"/>
          </p:cNvSpPr>
          <p:nvPr>
            <p:ph type="title"/>
          </p:nvPr>
        </p:nvSpPr>
        <p:spPr>
          <a:xfrm>
            <a:off x="4708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NUnit</a:t>
            </a:r>
            <a:endParaRPr sz="4000"/>
          </a:p>
        </p:txBody>
      </p:sp>
      <p:sp>
        <p:nvSpPr>
          <p:cNvPr id="418" name="Google Shape;418;p36"/>
          <p:cNvSpPr txBox="1">
            <a:spLocks noGrp="1"/>
          </p:cNvSpPr>
          <p:nvPr>
            <p:ph type="body" idx="1"/>
          </p:nvPr>
        </p:nvSpPr>
        <p:spPr>
          <a:xfrm>
            <a:off x="628650" y="1543275"/>
            <a:ext cx="7728900" cy="4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Web: </a:t>
            </a:r>
            <a:r>
              <a:rPr lang="en-US" u="sng">
                <a:solidFill>
                  <a:schemeClr val="accent6"/>
                </a:solidFill>
                <a:hlinkClick r:id="rId3"/>
              </a:rPr>
              <a:t>https://nunit.org/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NUnit is a unit-testing framework for all .Net languages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Tests can be run from a console runner, within Visual Studio through a Test Adapter,or through 3rd party runners</a:t>
            </a:r>
            <a:endParaRPr>
              <a:solidFill>
                <a:srgbClr val="434343"/>
              </a:solidFill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Tests can be run in parallel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If an assertion fails, the method call does not return and an error is reported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17145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XUnit</a:t>
            </a:r>
            <a:endParaRPr sz="4000"/>
          </a:p>
        </p:txBody>
      </p:sp>
      <p:sp>
        <p:nvSpPr>
          <p:cNvPr id="426" name="Google Shape;426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1272150" y="1590925"/>
            <a:ext cx="65997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XUnit is a collective name for several unit testing frameworks.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It is a part of the .NET foundation and operates under their code of conduct.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New attributes can be created to control tests or default methods can be extended to provide custom functionality.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excellent extensibility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Modern unique style of testing using new fancy tags such as facts and theories.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Code Coverage</a:t>
            </a:r>
            <a:endParaRPr sz="4000"/>
          </a:p>
        </p:txBody>
      </p:sp>
      <p:sp>
        <p:nvSpPr>
          <p:cNvPr id="435" name="Google Shape;435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body" idx="1"/>
          </p:nvPr>
        </p:nvSpPr>
        <p:spPr>
          <a:xfrm>
            <a:off x="628650" y="1783675"/>
            <a:ext cx="4566900" cy="4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 </a:t>
            </a:r>
            <a:r>
              <a:rPr lang="en-US" b="1"/>
              <a:t>Test coverage</a:t>
            </a:r>
            <a:r>
              <a:rPr lang="en-US"/>
              <a:t> is a measure used to describe the degree to which the source code of a program is executed when a particular test suite runs - (Wikipedia)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program with high test coverage, measured as a percentage, has lower chance of undetected bugs.</a:t>
            </a:r>
            <a:endParaRPr/>
          </a:p>
        </p:txBody>
      </p:sp>
      <p:pic>
        <p:nvPicPr>
          <p:cNvPr id="437" name="Google Shape;4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825" y="2466714"/>
            <a:ext cx="33337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8"/>
          <p:cNvSpPr txBox="1"/>
          <p:nvPr/>
        </p:nvSpPr>
        <p:spPr>
          <a:xfrm>
            <a:off x="5643075" y="5003625"/>
            <a:ext cx="30000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https://www.getfilecloud.com/blog/2015/01/how-to-perform-code-coverage-in-netbeans-ide-for-php-projects/#.XFfTcVxKjIU</a:t>
            </a:r>
            <a:endParaRPr sz="900"/>
          </a:p>
        </p:txBody>
      </p:sp>
      <p:sp>
        <p:nvSpPr>
          <p:cNvPr id="439" name="Google Shape;439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Basic coverage criteria</a:t>
            </a:r>
            <a:endParaRPr sz="4000"/>
          </a:p>
        </p:txBody>
      </p:sp>
      <p:sp>
        <p:nvSpPr>
          <p:cNvPr id="446" name="Google Shape;446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3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 </a:t>
            </a:r>
            <a:r>
              <a:rPr lang="en-US" b="1"/>
              <a:t>Function coverage </a:t>
            </a:r>
            <a:r>
              <a:rPr lang="en-US"/>
              <a:t>- Has each function is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Statement coverage  </a:t>
            </a:r>
            <a:r>
              <a:rPr lang="en-US"/>
              <a:t>- Has each statement is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Branches coverage </a:t>
            </a:r>
            <a:r>
              <a:rPr lang="en-US"/>
              <a:t>- has every branch in the Control flow graph been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Condition coverage (or predicate coverage) </a:t>
            </a:r>
            <a:r>
              <a:rPr lang="en-US"/>
              <a:t>- Has each Boolean sub-expression evaluated both to true and false?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b="1"/>
              <a:t>Line coverage</a:t>
            </a:r>
            <a:r>
              <a:rPr lang="en-US"/>
              <a:t> - how many of lines of source code have been tested</a:t>
            </a:r>
            <a:endParaRPr/>
          </a:p>
        </p:txBody>
      </p:sp>
      <p:sp>
        <p:nvSpPr>
          <p:cNvPr id="448" name="Google Shape;448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Continuous Integration (CI)</a:t>
            </a:r>
            <a:endParaRPr sz="4000"/>
          </a:p>
        </p:txBody>
      </p:sp>
      <p:sp>
        <p:nvSpPr>
          <p:cNvPr id="455" name="Google Shape;455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/>
              <a:t>Practice of developers integrate code into a shared repository frequently (preferably several times a day)</a:t>
            </a:r>
            <a:endParaRPr sz="1800"/>
          </a:p>
        </p:txBody>
      </p:sp>
      <p:pic>
        <p:nvPicPr>
          <p:cNvPr id="457" name="Google Shape;4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200" y="2536775"/>
            <a:ext cx="4513824" cy="29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0"/>
          <p:cNvSpPr txBox="1"/>
          <p:nvPr/>
        </p:nvSpPr>
        <p:spPr>
          <a:xfrm>
            <a:off x="4977125" y="5419875"/>
            <a:ext cx="34626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https://journal.missiondata.com/improving-delivery-with-continuous-integration-72a9ffea2117</a:t>
            </a:r>
            <a:endParaRPr sz="600"/>
          </a:p>
        </p:txBody>
      </p:sp>
      <p:sp>
        <p:nvSpPr>
          <p:cNvPr id="459" name="Google Shape;459;p40"/>
          <p:cNvSpPr txBox="1">
            <a:spLocks noGrp="1"/>
          </p:cNvSpPr>
          <p:nvPr>
            <p:ph type="body" idx="1"/>
          </p:nvPr>
        </p:nvSpPr>
        <p:spPr>
          <a:xfrm>
            <a:off x="771400" y="2337775"/>
            <a:ext cx="3106200" cy="3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/>
              <a:t>Each integration can be verified by automated build and automated test. </a:t>
            </a:r>
            <a:endParaRPr sz="1800"/>
          </a:p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Helps to catch errors quickly and locate them more easily</a:t>
            </a:r>
            <a:endParaRPr sz="1800"/>
          </a:p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Key principles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revision control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build automation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automated testing</a:t>
            </a:r>
            <a:endParaRPr sz="1800"/>
          </a:p>
        </p:txBody>
      </p:sp>
      <p:sp>
        <p:nvSpPr>
          <p:cNvPr id="460" name="Google Shape;460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ctrTitle"/>
          </p:nvPr>
        </p:nvSpPr>
        <p:spPr>
          <a:xfrm>
            <a:off x="2068028" y="3566160"/>
            <a:ext cx="5007944" cy="802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DEMONSTRATION</a:t>
            </a:r>
            <a:endParaRPr/>
          </a:p>
        </p:txBody>
      </p:sp>
      <p:sp>
        <p:nvSpPr>
          <p:cNvPr id="467" name="Google Shape;467;p41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1"/>
          <p:cNvSpPr txBox="1">
            <a:spLocks noGrp="1"/>
          </p:cNvSpPr>
          <p:nvPr>
            <p:ph type="dt" idx="10"/>
          </p:nvPr>
        </p:nvSpPr>
        <p:spPr>
          <a:xfrm>
            <a:off x="628649" y="6356351"/>
            <a:ext cx="23500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838C97"/>
                </a:solidFill>
              </a:rPr>
              <a:t>Nilantha Dambadeniya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>
            <a:spLocks noGrp="1"/>
          </p:cNvSpPr>
          <p:nvPr>
            <p:ph type="ctrTitle"/>
          </p:nvPr>
        </p:nvSpPr>
        <p:spPr>
          <a:xfrm>
            <a:off x="2144228" y="24079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75" name="Google Shape;475;p42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/>
              <a:t>N.Dambadeniya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Team Members</a:t>
            </a:r>
            <a:endParaRPr sz="4000"/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082" y="1516962"/>
            <a:ext cx="2109249" cy="211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353247" y="3724668"/>
            <a:ext cx="2136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Ujjawal Kumar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6797723" y="3724668"/>
            <a:ext cx="2136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Anurag Kumar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384" y="5305217"/>
            <a:ext cx="458986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3527651" y="3708463"/>
            <a:ext cx="2571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Nilantha Dambadeniya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2450" y="4086887"/>
            <a:ext cx="1852976" cy="2265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/>
        </p:nvSpPr>
        <p:spPr>
          <a:xfrm>
            <a:off x="2250000" y="6534000"/>
            <a:ext cx="1583700" cy="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1946788" y="6356350"/>
            <a:ext cx="23043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Keerthi sree Kukunoor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0525" y="4098775"/>
            <a:ext cx="1843849" cy="22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 txBox="1"/>
          <p:nvPr/>
        </p:nvSpPr>
        <p:spPr>
          <a:xfrm>
            <a:off x="5117650" y="6363950"/>
            <a:ext cx="2109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Meghana Putta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lh6.googleusercontent.com/ayTbjNRaPpIMUMtx0cGvqAh1thMD5Lq_W5cQwC4D6z7ZHpwdoNSsBtyh6o9sh04hw-fsGLccfkbq5KypzM9uEv8XjCauT-Lzl13KlDTh-6eg_-CxH8BzC1IXYRA5YSbkqc84iJ1x_T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152" y="1501040"/>
            <a:ext cx="3039471" cy="202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e4bWPw_OQTrT9ocdhUeaBOVaD2TKEsPDFKtpCDyiGXSmsOUbQ52FFkjaMic5fx7FxMVgTCeMkgiNjAuadoVwvdVr86nvnjvySmAg4ejZY4RztVrRIsmzEIYouuXBQP1PO7tSVjFoh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444" y="1242042"/>
            <a:ext cx="1750182" cy="23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Summary</a:t>
            </a:r>
            <a:endParaRPr sz="4000"/>
          </a:p>
        </p:txBody>
      </p:sp>
      <p:sp>
        <p:nvSpPr>
          <p:cNvPr id="483" name="Google Shape;483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84" name="Google Shape;484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N.Dambadeniya</a:t>
            </a:r>
            <a:endParaRPr/>
          </a:p>
        </p:txBody>
      </p:sp>
      <p:sp>
        <p:nvSpPr>
          <p:cNvPr id="485" name="Google Shape;485;p43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5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Testing is perhaps the most frequently spoken about, but most often ignored aspect of software development.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tests are the most basic level of testing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 can be done manual or automated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Advantages and disadvantages of unit testing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 frameworks (MST, NUnit, XUnit)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Code coverage / test coverage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 Continuous Integration</a:t>
            </a: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Resources</a:t>
            </a:r>
            <a:endParaRPr sz="4000"/>
          </a:p>
        </p:txBody>
      </p:sp>
      <p:sp>
        <p:nvSpPr>
          <p:cNvPr id="492" name="Google Shape;492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93" name="Google Shape;493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N.Dambadeniya</a:t>
            </a:r>
            <a:endParaRPr dirty="0"/>
          </a:p>
        </p:txBody>
      </p:sp>
      <p:sp>
        <p:nvSpPr>
          <p:cNvPr id="494" name="Google Shape;494;p44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5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https://redmonk.com/fryan/2018/03/26/a-look-at-unit-testing-frameworks/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https://nunit.org/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https://xunit.github.io/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https://www.youtube.com/watch?v=ub3P8c87cwk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https://en.wikipedia.org/wiki/Code_coverage</a:t>
            </a: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"/>
          <p:cNvSpPr txBox="1">
            <a:spLocks noGrp="1"/>
          </p:cNvSpPr>
          <p:nvPr>
            <p:ph type="title"/>
          </p:nvPr>
        </p:nvSpPr>
        <p:spPr>
          <a:xfrm>
            <a:off x="561125" y="568585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Questions and Comments… </a:t>
            </a:r>
            <a:endParaRPr sz="4000"/>
          </a:p>
        </p:txBody>
      </p:sp>
      <p:sp>
        <p:nvSpPr>
          <p:cNvPr id="501" name="Google Shape;501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02" name="Google Shape;502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Nilantha Dambadeniya</a:t>
            </a:r>
            <a:endParaRPr/>
          </a:p>
        </p:txBody>
      </p:sp>
      <p:pic>
        <p:nvPicPr>
          <p:cNvPr id="503" name="Google Shape;5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50" y="1939985"/>
            <a:ext cx="733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5"/>
          <p:cNvSpPr txBox="1"/>
          <p:nvPr/>
        </p:nvSpPr>
        <p:spPr>
          <a:xfrm>
            <a:off x="4554200" y="5749975"/>
            <a:ext cx="3829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https://www.machinedesign.com/community/what-questions-should-you-ask-during-product-lifecycle</a:t>
            </a:r>
            <a:endParaRPr sz="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Thank You!</a:t>
            </a:r>
            <a:endParaRPr/>
          </a:p>
        </p:txBody>
      </p:sp>
      <p:sp>
        <p:nvSpPr>
          <p:cNvPr id="511" name="Google Shape;511;p4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  <p:sp>
        <p:nvSpPr>
          <p:cNvPr id="512" name="Google Shape;512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13" name="Google Shape;513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Nilantha Dambadeniya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26"/>
          <p:cNvGrpSpPr/>
          <p:nvPr/>
        </p:nvGrpSpPr>
        <p:grpSpPr>
          <a:xfrm>
            <a:off x="628654" y="2744231"/>
            <a:ext cx="1100569" cy="899677"/>
            <a:chOff x="1921112" y="114053"/>
            <a:chExt cx="8110307" cy="6629895"/>
          </a:xfrm>
        </p:grpSpPr>
        <p:sp>
          <p:nvSpPr>
            <p:cNvPr id="265" name="Google Shape;265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1" name="Google Shape;271;p26"/>
          <p:cNvGrpSpPr/>
          <p:nvPr/>
        </p:nvGrpSpPr>
        <p:grpSpPr>
          <a:xfrm>
            <a:off x="628654" y="3868967"/>
            <a:ext cx="1100569" cy="899677"/>
            <a:chOff x="1921112" y="114053"/>
            <a:chExt cx="8110307" cy="6629895"/>
          </a:xfrm>
        </p:grpSpPr>
        <p:sp>
          <p:nvSpPr>
            <p:cNvPr id="272" name="Google Shape;272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8" name="Google Shape;278;p26"/>
          <p:cNvGrpSpPr/>
          <p:nvPr/>
        </p:nvGrpSpPr>
        <p:grpSpPr>
          <a:xfrm>
            <a:off x="628654" y="1619496"/>
            <a:ext cx="1100569" cy="899677"/>
            <a:chOff x="1921112" y="114053"/>
            <a:chExt cx="8110307" cy="6629895"/>
          </a:xfrm>
        </p:grpSpPr>
        <p:sp>
          <p:nvSpPr>
            <p:cNvPr id="279" name="Google Shape;279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5" name="Google Shape;285;p26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Outline</a:t>
            </a:r>
            <a:endParaRPr sz="4000"/>
          </a:p>
        </p:txBody>
      </p:sp>
      <p:sp>
        <p:nvSpPr>
          <p:cNvPr id="286" name="Google Shape;286;p26"/>
          <p:cNvSpPr txBox="1"/>
          <p:nvPr/>
        </p:nvSpPr>
        <p:spPr>
          <a:xfrm>
            <a:off x="1733341" y="17719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1733341" y="2899185"/>
            <a:ext cx="259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Use of unit testing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1733341" y="4331236"/>
            <a:ext cx="259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Advantages &amp; disadvantages of unit testing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5968393" y="19243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Code coverage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6112793" y="5050548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6120768" y="3948461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4944046" y="3734831"/>
            <a:ext cx="1100569" cy="899677"/>
            <a:chOff x="1921112" y="114053"/>
            <a:chExt cx="8110307" cy="6629895"/>
          </a:xfrm>
        </p:grpSpPr>
        <p:sp>
          <p:nvSpPr>
            <p:cNvPr id="293" name="Google Shape;293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07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99" name="Google Shape;299;p26"/>
          <p:cNvGrpSpPr/>
          <p:nvPr/>
        </p:nvGrpSpPr>
        <p:grpSpPr>
          <a:xfrm>
            <a:off x="4944046" y="4859567"/>
            <a:ext cx="1100569" cy="899677"/>
            <a:chOff x="1921112" y="114053"/>
            <a:chExt cx="8110307" cy="6629895"/>
          </a:xfrm>
        </p:grpSpPr>
        <p:sp>
          <p:nvSpPr>
            <p:cNvPr id="300" name="Google Shape;300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08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06" name="Google Shape;306;p26"/>
          <p:cNvGrpSpPr/>
          <p:nvPr/>
        </p:nvGrpSpPr>
        <p:grpSpPr>
          <a:xfrm>
            <a:off x="4867846" y="1619496"/>
            <a:ext cx="1100569" cy="899677"/>
            <a:chOff x="1921112" y="114053"/>
            <a:chExt cx="8110307" cy="6629895"/>
          </a:xfrm>
        </p:grpSpPr>
        <p:sp>
          <p:nvSpPr>
            <p:cNvPr id="307" name="Google Shape;307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3" name="Google Shape;31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1777393" y="52771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Unit testing frameworks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26"/>
          <p:cNvGrpSpPr/>
          <p:nvPr/>
        </p:nvGrpSpPr>
        <p:grpSpPr>
          <a:xfrm>
            <a:off x="676846" y="4972296"/>
            <a:ext cx="1100567" cy="899676"/>
            <a:chOff x="1921112" y="114053"/>
            <a:chExt cx="8110291" cy="6629893"/>
          </a:xfrm>
        </p:grpSpPr>
        <p:sp>
          <p:nvSpPr>
            <p:cNvPr id="317" name="Google Shape;317;p26"/>
            <p:cNvSpPr/>
            <p:nvPr/>
          </p:nvSpPr>
          <p:spPr>
            <a:xfrm>
              <a:off x="3867079" y="785076"/>
              <a:ext cx="4801966" cy="5958870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927648" y="1746876"/>
              <a:ext cx="7103755" cy="4829617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368461" y="1388997"/>
              <a:ext cx="6998778" cy="4812310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6730112" y="114053"/>
              <a:ext cx="1313864" cy="1186199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921112" y="4207292"/>
              <a:ext cx="875662" cy="892138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8765547" y="1031118"/>
              <a:ext cx="604479" cy="57574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3" name="Google Shape;323;p26"/>
          <p:cNvSpPr txBox="1"/>
          <p:nvPr/>
        </p:nvSpPr>
        <p:spPr>
          <a:xfrm>
            <a:off x="6044575" y="2881650"/>
            <a:ext cx="247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Continuous integration</a:t>
            </a:r>
            <a:endParaRPr/>
          </a:p>
        </p:txBody>
      </p:sp>
      <p:grpSp>
        <p:nvGrpSpPr>
          <p:cNvPr id="324" name="Google Shape;324;p26"/>
          <p:cNvGrpSpPr/>
          <p:nvPr/>
        </p:nvGrpSpPr>
        <p:grpSpPr>
          <a:xfrm>
            <a:off x="4867846" y="2668031"/>
            <a:ext cx="1100567" cy="899676"/>
            <a:chOff x="1921112" y="114053"/>
            <a:chExt cx="8110291" cy="6629893"/>
          </a:xfrm>
        </p:grpSpPr>
        <p:sp>
          <p:nvSpPr>
            <p:cNvPr id="325" name="Google Shape;325;p26"/>
            <p:cNvSpPr/>
            <p:nvPr/>
          </p:nvSpPr>
          <p:spPr>
            <a:xfrm>
              <a:off x="3867079" y="785076"/>
              <a:ext cx="4801966" cy="5958870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927648" y="1746876"/>
              <a:ext cx="7103755" cy="4829617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368461" y="1388997"/>
              <a:ext cx="6998778" cy="4812310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06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6730112" y="114053"/>
              <a:ext cx="1313864" cy="1186199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1921112" y="4207292"/>
              <a:ext cx="875662" cy="892138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8765547" y="1031118"/>
              <a:ext cx="604479" cy="57574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Introduction</a:t>
            </a:r>
            <a:endParaRPr sz="4000"/>
          </a:p>
        </p:txBody>
      </p:sp>
      <p:sp>
        <p:nvSpPr>
          <p:cNvPr id="337" name="Google Shape;337;p27"/>
          <p:cNvSpPr txBox="1">
            <a:spLocks noGrp="1"/>
          </p:cNvSpPr>
          <p:nvPr>
            <p:ph type="body" idx="1"/>
          </p:nvPr>
        </p:nvSpPr>
        <p:spPr>
          <a:xfrm>
            <a:off x="628650" y="1520825"/>
            <a:ext cx="7728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 can increase confidence and certainty in changing and maintaining code in the development process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 always has the ability to find problems in early stages in the development cycle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Codes are more reusable, reliable and clean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Development becomes faster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•"/>
            </a:pPr>
            <a:r>
              <a:rPr lang="en-US"/>
              <a:t>Easy to automate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>
            <a:spLocks noGrp="1"/>
          </p:cNvSpPr>
          <p:nvPr>
            <p:ph type="ctrTitle"/>
          </p:nvPr>
        </p:nvSpPr>
        <p:spPr>
          <a:xfrm>
            <a:off x="2068028" y="26365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Use of Unit Testing</a:t>
            </a:r>
            <a:endParaRPr/>
          </a:p>
        </p:txBody>
      </p:sp>
      <p:sp>
        <p:nvSpPr>
          <p:cNvPr id="346" name="Google Shape;346;p28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What is Unit Testing?</a:t>
            </a:r>
            <a:endParaRPr sz="4000"/>
          </a:p>
        </p:txBody>
      </p:sp>
      <p:sp>
        <p:nvSpPr>
          <p:cNvPr id="354" name="Google Shape;354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72896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Unit testing involves breaking your program into pieces, and subjecting each piece to a series of tests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Usually tests are run as separate programs, but the method of testing varies, depending on the language, and type of software (GUI, command-line, library)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Most languages have unit testing frameworks, you should look into one for yours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Tests are usually run periodically, often after every change to the source code. The more often the better, because the sooner you will catch problems 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628650" y="251737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Why we do Unit testing?</a:t>
            </a:r>
            <a:endParaRPr sz="4000"/>
          </a:p>
        </p:txBody>
      </p:sp>
      <p:sp>
        <p:nvSpPr>
          <p:cNvPr id="363" name="Google Shape;363;p30"/>
          <p:cNvSpPr txBox="1">
            <a:spLocks noGrp="1"/>
          </p:cNvSpPr>
          <p:nvPr>
            <p:ph type="body" idx="1"/>
          </p:nvPr>
        </p:nvSpPr>
        <p:spPr>
          <a:xfrm>
            <a:off x="628650" y="1867188"/>
            <a:ext cx="7728966" cy="4782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Makes the Process Agile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Quality of Code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Finds Software Bugs Early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Facilitates Changes and Simplifies Integration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Provides Documentation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Debugging Process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Design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Reduce Costs</a:t>
            </a:r>
            <a:endParaRPr/>
          </a:p>
          <a:p>
            <a:pPr marL="171450" lvl="0" indent="-190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  <a:p>
            <a:pPr marL="171450" lvl="0" indent="-190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</p:txBody>
      </p:sp>
      <p:sp>
        <p:nvSpPr>
          <p:cNvPr id="364" name="Google Shape;364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65" name="Google Shape;365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>
            <a:spLocks noGrp="1"/>
          </p:cNvSpPr>
          <p:nvPr>
            <p:ph type="ctrTitle"/>
          </p:nvPr>
        </p:nvSpPr>
        <p:spPr>
          <a:xfrm>
            <a:off x="2144228" y="32461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Advantages &amp; disadvantages of Unit Testing</a:t>
            </a:r>
            <a:endParaRPr/>
          </a:p>
        </p:txBody>
      </p:sp>
      <p:sp>
        <p:nvSpPr>
          <p:cNvPr id="372" name="Google Shape;372;p31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Advantages of Unit Testing</a:t>
            </a:r>
            <a:endParaRPr sz="4000"/>
          </a:p>
        </p:txBody>
      </p:sp>
      <p:sp>
        <p:nvSpPr>
          <p:cNvPr id="380" name="Google Shape;380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81" name="Google Shape;38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723700" y="1664150"/>
            <a:ext cx="7795200" cy="4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Bugs Prevention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Automated Tests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Improves Teamwork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Inspires Confidence and is Fun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Time and Money Saving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1025</Words>
  <Application>Microsoft Office PowerPoint</Application>
  <PresentationFormat>On-screen Show (4:3)</PresentationFormat>
  <Paragraphs>207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Old Standard TT</vt:lpstr>
      <vt:lpstr>Gill Sans</vt:lpstr>
      <vt:lpstr>Calibri</vt:lpstr>
      <vt:lpstr>Custom Design</vt:lpstr>
      <vt:lpstr>Team Raptors</vt:lpstr>
      <vt:lpstr>Team Members</vt:lpstr>
      <vt:lpstr>Outline</vt:lpstr>
      <vt:lpstr>Introduction</vt:lpstr>
      <vt:lpstr>Use of Unit Testing</vt:lpstr>
      <vt:lpstr>What is Unit Testing?</vt:lpstr>
      <vt:lpstr>Why we do Unit testing?</vt:lpstr>
      <vt:lpstr>Advantages &amp; disadvantages of Unit Testing</vt:lpstr>
      <vt:lpstr>Advantages of Unit Testing</vt:lpstr>
      <vt:lpstr>Disadvantages of Unit Testing</vt:lpstr>
      <vt:lpstr>Unit Testing Frameworks</vt:lpstr>
      <vt:lpstr>MSTest</vt:lpstr>
      <vt:lpstr>NUnit</vt:lpstr>
      <vt:lpstr>XUnit</vt:lpstr>
      <vt:lpstr>Code Coverage</vt:lpstr>
      <vt:lpstr>Basic coverage criteria</vt:lpstr>
      <vt:lpstr>Continuous Integration (CI)</vt:lpstr>
      <vt:lpstr>DEMONSTRATION</vt:lpstr>
      <vt:lpstr>Summary</vt:lpstr>
      <vt:lpstr>Summary</vt:lpstr>
      <vt:lpstr>Resources</vt:lpstr>
      <vt:lpstr>Questions and Comments…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Raptors</dc:title>
  <cp:lastModifiedBy>Putta,Meghana</cp:lastModifiedBy>
  <cp:revision>2</cp:revision>
  <dcterms:modified xsi:type="dcterms:W3CDTF">2019-02-05T23:21:16Z</dcterms:modified>
</cp:coreProperties>
</file>