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1" r:id="rId17"/>
    <p:sldId id="283" r:id="rId18"/>
    <p:sldId id="287" r:id="rId19"/>
    <p:sldId id="288" r:id="rId20"/>
    <p:sldId id="271" r:id="rId21"/>
    <p:sldId id="272" r:id="rId22"/>
    <p:sldId id="273" r:id="rId23"/>
    <p:sldId id="282" r:id="rId24"/>
    <p:sldId id="284" r:id="rId25"/>
    <p:sldId id="285" r:id="rId26"/>
    <p:sldId id="286" r:id="rId27"/>
    <p:sldId id="289" r:id="rId28"/>
    <p:sldId id="274" r:id="rId29"/>
    <p:sldId id="275" r:id="rId30"/>
    <p:sldId id="276" r:id="rId31"/>
    <p:sldId id="277" r:id="rId32"/>
    <p:sldId id="278" r:id="rId33"/>
    <p:sldId id="279" r:id="rId34"/>
    <p:sldId id="280" r:id="rId35"/>
  </p:sldIdLst>
  <p:sldSz cx="9144000" cy="5143500" type="screen16x9"/>
  <p:notesSz cx="6858000" cy="9144000"/>
  <p:embeddedFontLst>
    <p:embeddedFont>
      <p:font typeface="Average" panose="020B0604020202020204" charset="0"/>
      <p:regular r:id="rId37"/>
    </p:embeddedFont>
    <p:embeddedFont>
      <p:font typeface="Oswald"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AB8225-7536-46A1-A768-33560E832FAF}">
  <a:tblStyle styleId="{A1AB8225-7536-46A1-A768-33560E832FAF}"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03165f61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03165f61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880ca1b14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880ca1b14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45bdd84e7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45bdd84e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03165f610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03165f610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44580142e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44580142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4580142e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4580142e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03165f610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03165f610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03165f610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03165f610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03165f610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03165f610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03165f610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03165f610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45bdd84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45bdd84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03165f610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03165f610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4580142e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4580142e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4580142e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4580142e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4580142e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4580142e2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882ff9af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882ff9af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46bd00d93_5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446bd00d93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03165f610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03165f610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45bdd84e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45bdd84e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45bdd84e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45bdd84e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46bd00d93_2_2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46bd00d93_2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scope of the project: Develop a mobile app for android devices. Vendor (Admin) should be able to publish a list of items that he is looking for to purchase. User can make request to admin to supplying those items. Then admin can accept and upload shipping labels to ship the items. Once the admin receive the items, he can verify and make payments to the user.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03165f61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03165f61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03165f610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03165f61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02bc5b6f0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02bc5b6f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15700" y="992850"/>
            <a:ext cx="3296100" cy="157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SMART INVENTORY</a:t>
            </a:r>
            <a:endParaRPr/>
          </a:p>
        </p:txBody>
      </p:sp>
      <p:sp>
        <p:nvSpPr>
          <p:cNvPr id="60" name="Google Shape;60;p13"/>
          <p:cNvSpPr txBox="1">
            <a:spLocks noGrp="1"/>
          </p:cNvSpPr>
          <p:nvPr>
            <p:ph type="subTitle" idx="1"/>
          </p:nvPr>
        </p:nvSpPr>
        <p:spPr>
          <a:xfrm>
            <a:off x="260800" y="32133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GDP 02 - Android Team</a:t>
            </a:r>
            <a:endParaRPr/>
          </a:p>
          <a:p>
            <a:pPr marL="0" lvl="0" indent="0" algn="ctr" rtl="0">
              <a:spcBef>
                <a:spcPts val="0"/>
              </a:spcBef>
              <a:spcAft>
                <a:spcPts val="0"/>
              </a:spcAft>
              <a:buNone/>
            </a:pPr>
            <a:r>
              <a:rPr lang="en"/>
              <a:t>Mid Term Presentation</a:t>
            </a:r>
            <a:endParaRPr/>
          </a:p>
        </p:txBody>
      </p:sp>
      <p:pic>
        <p:nvPicPr>
          <p:cNvPr id="61" name="Google Shape;61;p13"/>
          <p:cNvPicPr preferRelativeResize="0"/>
          <p:nvPr/>
        </p:nvPicPr>
        <p:blipFill>
          <a:blip r:embed="rId3">
            <a:alphaModFix/>
          </a:blip>
          <a:stretch>
            <a:fillRect/>
          </a:stretch>
        </p:blipFill>
        <p:spPr>
          <a:xfrm>
            <a:off x="6111700" y="1768225"/>
            <a:ext cx="2605675" cy="260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341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Technologies</a:t>
            </a:r>
            <a:endParaRPr sz="3600">
              <a:latin typeface="Times New Roman"/>
              <a:ea typeface="Times New Roman"/>
              <a:cs typeface="Times New Roman"/>
              <a:sym typeface="Times New Roman"/>
            </a:endParaRPr>
          </a:p>
        </p:txBody>
      </p:sp>
      <p:sp>
        <p:nvSpPr>
          <p:cNvPr id="144" name="Google Shape;144;p22"/>
          <p:cNvSpPr txBox="1">
            <a:spLocks noGrp="1"/>
          </p:cNvSpPr>
          <p:nvPr>
            <p:ph type="body" idx="1"/>
          </p:nvPr>
        </p:nvSpPr>
        <p:spPr>
          <a:xfrm>
            <a:off x="311700" y="1141163"/>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Moqups</a:t>
            </a:r>
            <a:endParaRPr sz="2400">
              <a:solidFill>
                <a:srgbClr val="FFFFFF"/>
              </a:solidFill>
              <a:latin typeface="Times New Roman"/>
              <a:ea typeface="Times New Roman"/>
              <a:cs typeface="Times New Roman"/>
              <a:sym typeface="Times New Roman"/>
            </a:endParaRPr>
          </a:p>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MS Office (Word, Excel, PowerPoint)</a:t>
            </a:r>
            <a:endParaRPr sz="2400">
              <a:solidFill>
                <a:srgbClr val="FFFFFF"/>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sp>
        <p:nvSpPr>
          <p:cNvPr id="145" name="Google Shape;145;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10</a:t>
            </a:fld>
            <a:endParaRPr sz="18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rgbClr val="000000"/>
              </a:buClr>
              <a:buSzPts val="1100"/>
              <a:buFont typeface="Arial"/>
              <a:buNone/>
            </a:pPr>
            <a:endParaRPr/>
          </a:p>
        </p:txBody>
      </p:sp>
      <p:pic>
        <p:nvPicPr>
          <p:cNvPr id="146" name="Google Shape;146;p22"/>
          <p:cNvPicPr preferRelativeResize="0"/>
          <p:nvPr/>
        </p:nvPicPr>
        <p:blipFill>
          <a:blip r:embed="rId3">
            <a:alphaModFix/>
          </a:blip>
          <a:stretch>
            <a:fillRect/>
          </a:stretch>
        </p:blipFill>
        <p:spPr>
          <a:xfrm>
            <a:off x="4780200" y="2993900"/>
            <a:ext cx="3805049" cy="1364975"/>
          </a:xfrm>
          <a:prstGeom prst="rect">
            <a:avLst/>
          </a:prstGeom>
          <a:noFill/>
          <a:ln>
            <a:noFill/>
          </a:ln>
        </p:spPr>
      </p:pic>
      <p:sp>
        <p:nvSpPr>
          <p:cNvPr id="147" name="Google Shape;147;p22"/>
          <p:cNvSpPr txBox="1"/>
          <p:nvPr/>
        </p:nvSpPr>
        <p:spPr>
          <a:xfrm>
            <a:off x="0" y="1078800"/>
            <a:ext cx="98748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rage"/>
              <a:ea typeface="Average"/>
              <a:cs typeface="Average"/>
              <a:sym typeface="Average"/>
            </a:endParaRPr>
          </a:p>
        </p:txBody>
      </p:sp>
      <p:pic>
        <p:nvPicPr>
          <p:cNvPr id="148" name="Google Shape;148;p22"/>
          <p:cNvPicPr preferRelativeResize="0"/>
          <p:nvPr/>
        </p:nvPicPr>
        <p:blipFill>
          <a:blip r:embed="rId4">
            <a:alphaModFix/>
          </a:blip>
          <a:stretch>
            <a:fillRect/>
          </a:stretch>
        </p:blipFill>
        <p:spPr>
          <a:xfrm>
            <a:off x="1185500" y="2772525"/>
            <a:ext cx="3059326" cy="1586350"/>
          </a:xfrm>
          <a:prstGeom prst="rect">
            <a:avLst/>
          </a:prstGeom>
          <a:noFill/>
          <a:ln>
            <a:noFill/>
          </a:ln>
        </p:spPr>
      </p:pic>
      <p:sp>
        <p:nvSpPr>
          <p:cNvPr id="149" name="Google Shape;149;p22"/>
          <p:cNvSpPr txBox="1"/>
          <p:nvPr/>
        </p:nvSpPr>
        <p:spPr>
          <a:xfrm>
            <a:off x="5774475" y="4608125"/>
            <a:ext cx="2925600" cy="4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Snohitha Rakashi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991950" y="1920950"/>
            <a:ext cx="68715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3600" b="1">
                <a:latin typeface="Times New Roman"/>
                <a:ea typeface="Times New Roman"/>
                <a:cs typeface="Times New Roman"/>
                <a:sym typeface="Times New Roman"/>
              </a:rPr>
              <a:t>User Interface Design-Client</a:t>
            </a:r>
            <a:endParaRPr sz="3600" b="1">
              <a:latin typeface="Times New Roman"/>
              <a:ea typeface="Times New Roman"/>
              <a:cs typeface="Times New Roman"/>
              <a:sym typeface="Times New Roman"/>
            </a:endParaRPr>
          </a:p>
        </p:txBody>
      </p:sp>
      <p:sp>
        <p:nvSpPr>
          <p:cNvPr id="155" name="Google Shape;155;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chemeClr val="dk1"/>
                </a:solidFill>
                <a:latin typeface="Times New Roman"/>
                <a:ea typeface="Times New Roman"/>
                <a:cs typeface="Times New Roman"/>
                <a:sym typeface="Times New Roman"/>
              </a:rPr>
              <a:t>11</a:t>
            </a:fld>
            <a:endParaRPr sz="1800">
              <a:solidFill>
                <a:schemeClr val="dk1"/>
              </a:solidFill>
              <a:latin typeface="Times New Roman"/>
              <a:ea typeface="Times New Roman"/>
              <a:cs typeface="Times New Roman"/>
              <a:sym typeface="Times New Roman"/>
            </a:endParaRPr>
          </a:p>
        </p:txBody>
      </p:sp>
      <p:sp>
        <p:nvSpPr>
          <p:cNvPr id="156" name="Google Shape;156;p23"/>
          <p:cNvSpPr txBox="1"/>
          <p:nvPr/>
        </p:nvSpPr>
        <p:spPr>
          <a:xfrm>
            <a:off x="5746475" y="4528988"/>
            <a:ext cx="7747200" cy="10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mes New Roman"/>
                <a:ea typeface="Times New Roman"/>
                <a:cs typeface="Times New Roman"/>
                <a:sym typeface="Times New Roman"/>
              </a:rPr>
              <a:t>Niharika Gundala</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649625" y="360525"/>
            <a:ext cx="7030500" cy="6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UI design</a:t>
            </a:r>
            <a:endParaRPr sz="3600">
              <a:latin typeface="Times New Roman"/>
              <a:ea typeface="Times New Roman"/>
              <a:cs typeface="Times New Roman"/>
              <a:sym typeface="Times New Roman"/>
            </a:endParaRPr>
          </a:p>
        </p:txBody>
      </p:sp>
      <p:sp>
        <p:nvSpPr>
          <p:cNvPr id="162" name="Google Shape;162;p24"/>
          <p:cNvSpPr txBox="1"/>
          <p:nvPr/>
        </p:nvSpPr>
        <p:spPr>
          <a:xfrm>
            <a:off x="6806300" y="4572963"/>
            <a:ext cx="3838200" cy="4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a:solidFill>
                  <a:srgbClr val="FFFFFF"/>
                </a:solidFill>
                <a:latin typeface="Times New Roman"/>
                <a:ea typeface="Times New Roman"/>
                <a:cs typeface="Times New Roman"/>
                <a:sym typeface="Times New Roman"/>
              </a:rPr>
              <a:t>Niharika Gundala	   12</a:t>
            </a:r>
            <a:endParaRPr sz="1800">
              <a:solidFill>
                <a:srgbClr val="FFFFFF"/>
              </a:solidFill>
              <a:latin typeface="Times New Roman"/>
              <a:ea typeface="Times New Roman"/>
              <a:cs typeface="Times New Roman"/>
              <a:sym typeface="Times New Roman"/>
            </a:endParaRPr>
          </a:p>
        </p:txBody>
      </p:sp>
      <p:sp>
        <p:nvSpPr>
          <p:cNvPr id="163" name="Google Shape;163;p24"/>
          <p:cNvSpPr txBox="1">
            <a:spLocks noGrp="1"/>
          </p:cNvSpPr>
          <p:nvPr>
            <p:ph type="sldNum" idx="12"/>
          </p:nvPr>
        </p:nvSpPr>
        <p:spPr>
          <a:xfrm>
            <a:off x="8451046" y="511797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64" name="Google Shape;164;p24"/>
          <p:cNvPicPr preferRelativeResize="0"/>
          <p:nvPr/>
        </p:nvPicPr>
        <p:blipFill>
          <a:blip r:embed="rId3">
            <a:alphaModFix/>
          </a:blip>
          <a:stretch>
            <a:fillRect/>
          </a:stretch>
        </p:blipFill>
        <p:spPr>
          <a:xfrm>
            <a:off x="4433875" y="1179525"/>
            <a:ext cx="1887975" cy="3393450"/>
          </a:xfrm>
          <a:prstGeom prst="rect">
            <a:avLst/>
          </a:prstGeom>
          <a:noFill/>
          <a:ln>
            <a:noFill/>
          </a:ln>
        </p:spPr>
      </p:pic>
      <p:pic>
        <p:nvPicPr>
          <p:cNvPr id="165" name="Google Shape;165;p24"/>
          <p:cNvPicPr preferRelativeResize="0"/>
          <p:nvPr/>
        </p:nvPicPr>
        <p:blipFill>
          <a:blip r:embed="rId4">
            <a:alphaModFix/>
          </a:blip>
          <a:stretch>
            <a:fillRect/>
          </a:stretch>
        </p:blipFill>
        <p:spPr>
          <a:xfrm>
            <a:off x="1598700" y="1179525"/>
            <a:ext cx="1775050" cy="34468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1865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a:latin typeface="Times New Roman"/>
                <a:ea typeface="Times New Roman"/>
                <a:cs typeface="Times New Roman"/>
                <a:sym typeface="Times New Roman"/>
              </a:rPr>
              <a:t>UI design</a:t>
            </a:r>
            <a:endParaRPr/>
          </a:p>
        </p:txBody>
      </p:sp>
      <p:sp>
        <p:nvSpPr>
          <p:cNvPr id="171" name="Google Shape;171;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13</a:t>
            </a:fld>
            <a:endParaRPr sz="1800">
              <a:solidFill>
                <a:schemeClr val="dk1"/>
              </a:solidFill>
              <a:latin typeface="Times New Roman"/>
              <a:ea typeface="Times New Roman"/>
              <a:cs typeface="Times New Roman"/>
              <a:sym typeface="Times New Roman"/>
            </a:endParaRPr>
          </a:p>
        </p:txBody>
      </p:sp>
      <p:pic>
        <p:nvPicPr>
          <p:cNvPr id="172" name="Google Shape;172;p25"/>
          <p:cNvPicPr preferRelativeResize="0"/>
          <p:nvPr/>
        </p:nvPicPr>
        <p:blipFill>
          <a:blip r:embed="rId3">
            <a:alphaModFix/>
          </a:blip>
          <a:stretch>
            <a:fillRect/>
          </a:stretch>
        </p:blipFill>
        <p:spPr>
          <a:xfrm>
            <a:off x="1536150" y="1123986"/>
            <a:ext cx="2004000" cy="3501201"/>
          </a:xfrm>
          <a:prstGeom prst="rect">
            <a:avLst/>
          </a:prstGeom>
          <a:noFill/>
          <a:ln>
            <a:noFill/>
          </a:ln>
        </p:spPr>
      </p:pic>
      <p:pic>
        <p:nvPicPr>
          <p:cNvPr id="173" name="Google Shape;173;p25"/>
          <p:cNvPicPr preferRelativeResize="0"/>
          <p:nvPr/>
        </p:nvPicPr>
        <p:blipFill>
          <a:blip r:embed="rId4">
            <a:alphaModFix/>
          </a:blip>
          <a:stretch>
            <a:fillRect/>
          </a:stretch>
        </p:blipFill>
        <p:spPr>
          <a:xfrm>
            <a:off x="4572000" y="1166800"/>
            <a:ext cx="2004000" cy="3415550"/>
          </a:xfrm>
          <a:prstGeom prst="rect">
            <a:avLst/>
          </a:prstGeom>
          <a:noFill/>
          <a:ln>
            <a:noFill/>
          </a:ln>
        </p:spPr>
      </p:pic>
      <p:sp>
        <p:nvSpPr>
          <p:cNvPr id="174" name="Google Shape;174;p25"/>
          <p:cNvSpPr txBox="1"/>
          <p:nvPr/>
        </p:nvSpPr>
        <p:spPr>
          <a:xfrm>
            <a:off x="5951750" y="4681000"/>
            <a:ext cx="73479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Niharika Gundala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382625" y="217400"/>
            <a:ext cx="7030500" cy="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UI design : Make a supply request</a:t>
            </a:r>
            <a:endParaRPr sz="3600">
              <a:latin typeface="Times New Roman"/>
              <a:ea typeface="Times New Roman"/>
              <a:cs typeface="Times New Roman"/>
              <a:sym typeface="Times New Roman"/>
            </a:endParaRPr>
          </a:p>
        </p:txBody>
      </p:sp>
      <p:sp>
        <p:nvSpPr>
          <p:cNvPr id="180" name="Google Shape;180;p26"/>
          <p:cNvSpPr txBox="1"/>
          <p:nvPr/>
        </p:nvSpPr>
        <p:spPr>
          <a:xfrm>
            <a:off x="6649800" y="4552725"/>
            <a:ext cx="2112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a:solidFill>
                  <a:srgbClr val="FFFFFF"/>
                </a:solidFill>
                <a:latin typeface="Times New Roman"/>
                <a:ea typeface="Times New Roman"/>
                <a:cs typeface="Times New Roman"/>
                <a:sym typeface="Times New Roman"/>
              </a:rPr>
              <a:t>Niharika Gundala</a:t>
            </a:r>
            <a:endParaRPr sz="180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200"/>
          </a:p>
        </p:txBody>
      </p:sp>
      <p:sp>
        <p:nvSpPr>
          <p:cNvPr id="181" name="Google Shape;181;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chemeClr val="dk1"/>
                </a:solidFill>
                <a:latin typeface="Times New Roman"/>
                <a:ea typeface="Times New Roman"/>
                <a:cs typeface="Times New Roman"/>
                <a:sym typeface="Times New Roman"/>
              </a:rPr>
              <a:t>14</a:t>
            </a:fld>
            <a:endParaRPr sz="1800">
              <a:solidFill>
                <a:schemeClr val="dk1"/>
              </a:solidFill>
              <a:latin typeface="Times New Roman"/>
              <a:ea typeface="Times New Roman"/>
              <a:cs typeface="Times New Roman"/>
              <a:sym typeface="Times New Roman"/>
            </a:endParaRPr>
          </a:p>
        </p:txBody>
      </p:sp>
      <p:pic>
        <p:nvPicPr>
          <p:cNvPr id="182" name="Google Shape;182;p26"/>
          <p:cNvPicPr preferRelativeResize="0"/>
          <p:nvPr/>
        </p:nvPicPr>
        <p:blipFill>
          <a:blip r:embed="rId3">
            <a:alphaModFix/>
          </a:blip>
          <a:stretch>
            <a:fillRect/>
          </a:stretch>
        </p:blipFill>
        <p:spPr>
          <a:xfrm>
            <a:off x="1493275" y="1079150"/>
            <a:ext cx="1941805" cy="3759550"/>
          </a:xfrm>
          <a:prstGeom prst="rect">
            <a:avLst/>
          </a:prstGeom>
          <a:noFill/>
          <a:ln>
            <a:noFill/>
          </a:ln>
        </p:spPr>
      </p:pic>
      <p:pic>
        <p:nvPicPr>
          <p:cNvPr id="183" name="Google Shape;183;p26"/>
          <p:cNvPicPr preferRelativeResize="0"/>
          <p:nvPr/>
        </p:nvPicPr>
        <p:blipFill>
          <a:blip r:embed="rId4">
            <a:alphaModFix/>
          </a:blip>
          <a:stretch>
            <a:fillRect/>
          </a:stretch>
        </p:blipFill>
        <p:spPr>
          <a:xfrm>
            <a:off x="4443330" y="1079150"/>
            <a:ext cx="1946814" cy="3759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700700" y="341225"/>
            <a:ext cx="7030500" cy="5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a:ea typeface="Times New Roman"/>
                <a:cs typeface="Times New Roman"/>
                <a:sym typeface="Times New Roman"/>
              </a:rPr>
              <a:t>UI design : Supply history</a:t>
            </a:r>
            <a:endParaRPr sz="3600" dirty="0">
              <a:latin typeface="Times New Roman"/>
              <a:ea typeface="Times New Roman"/>
              <a:cs typeface="Times New Roman"/>
              <a:sym typeface="Times New Roman"/>
            </a:endParaRPr>
          </a:p>
        </p:txBody>
      </p:sp>
      <p:sp>
        <p:nvSpPr>
          <p:cNvPr id="189" name="Google Shape;189;p27"/>
          <p:cNvSpPr txBox="1"/>
          <p:nvPr/>
        </p:nvSpPr>
        <p:spPr>
          <a:xfrm>
            <a:off x="5258525" y="4681000"/>
            <a:ext cx="1664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p:txBody>
      </p:sp>
      <p:sp>
        <p:nvSpPr>
          <p:cNvPr id="190" name="Google Shape;190;p27"/>
          <p:cNvSpPr txBox="1"/>
          <p:nvPr/>
        </p:nvSpPr>
        <p:spPr>
          <a:xfrm>
            <a:off x="6642850" y="4681000"/>
            <a:ext cx="2396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dirty="0">
                <a:solidFill>
                  <a:srgbClr val="FFFFFF"/>
                </a:solidFill>
                <a:latin typeface="Times New Roman"/>
                <a:ea typeface="Times New Roman"/>
                <a:cs typeface="Times New Roman"/>
                <a:sym typeface="Times New Roman"/>
              </a:rPr>
              <a:t>Niharika Gundala</a:t>
            </a:r>
            <a:endParaRPr sz="18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200" dirty="0"/>
          </a:p>
        </p:txBody>
      </p:sp>
      <p:sp>
        <p:nvSpPr>
          <p:cNvPr id="191" name="Google Shape;191;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chemeClr val="dk1"/>
                </a:solidFill>
                <a:latin typeface="Times New Roman"/>
                <a:ea typeface="Times New Roman"/>
                <a:cs typeface="Times New Roman"/>
                <a:sym typeface="Times New Roman"/>
              </a:rPr>
              <a:t>15</a:t>
            </a:fld>
            <a:endParaRPr sz="1800">
              <a:solidFill>
                <a:schemeClr val="dk1"/>
              </a:solidFill>
              <a:latin typeface="Times New Roman"/>
              <a:ea typeface="Times New Roman"/>
              <a:cs typeface="Times New Roman"/>
              <a:sym typeface="Times New Roman"/>
            </a:endParaRPr>
          </a:p>
        </p:txBody>
      </p:sp>
      <p:pic>
        <p:nvPicPr>
          <p:cNvPr id="192" name="Google Shape;192;p27"/>
          <p:cNvPicPr preferRelativeResize="0"/>
          <p:nvPr/>
        </p:nvPicPr>
        <p:blipFill>
          <a:blip r:embed="rId3">
            <a:alphaModFix/>
          </a:blip>
          <a:stretch>
            <a:fillRect/>
          </a:stretch>
        </p:blipFill>
        <p:spPr>
          <a:xfrm>
            <a:off x="4414150" y="1141600"/>
            <a:ext cx="1917015" cy="3697101"/>
          </a:xfrm>
          <a:prstGeom prst="rect">
            <a:avLst/>
          </a:prstGeom>
          <a:noFill/>
          <a:ln>
            <a:noFill/>
          </a:ln>
        </p:spPr>
      </p:pic>
      <p:pic>
        <p:nvPicPr>
          <p:cNvPr id="193" name="Google Shape;193;p27"/>
          <p:cNvPicPr preferRelativeResize="0"/>
          <p:nvPr/>
        </p:nvPicPr>
        <p:blipFill>
          <a:blip r:embed="rId4">
            <a:alphaModFix/>
          </a:blip>
          <a:stretch>
            <a:fillRect/>
          </a:stretch>
        </p:blipFill>
        <p:spPr>
          <a:xfrm>
            <a:off x="1178875" y="1096959"/>
            <a:ext cx="1946825" cy="37863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Times New Roman"/>
                <a:ea typeface="Times New Roman"/>
                <a:cs typeface="Times New Roman"/>
                <a:sym typeface="Times New Roman"/>
              </a:rPr>
              <a:t>UI design : </a:t>
            </a:r>
            <a:r>
              <a:rPr lang="en" sz="3200" dirty="0" smtClean="0">
                <a:latin typeface="Times New Roman"/>
                <a:ea typeface="Times New Roman"/>
                <a:cs typeface="Times New Roman"/>
                <a:sym typeface="Times New Roman"/>
              </a:rPr>
              <a:t>Supply history-Approved</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2"/>
          <a:stretch>
            <a:fillRect/>
          </a:stretch>
        </p:blipFill>
        <p:spPr>
          <a:xfrm>
            <a:off x="1092748" y="1187668"/>
            <a:ext cx="1887733" cy="3645097"/>
          </a:xfrm>
          <a:prstGeom prst="rect">
            <a:avLst/>
          </a:prstGeom>
        </p:spPr>
      </p:pic>
      <p:pic>
        <p:nvPicPr>
          <p:cNvPr id="6" name="Picture 5"/>
          <p:cNvPicPr>
            <a:picLocks noChangeAspect="1"/>
          </p:cNvPicPr>
          <p:nvPr/>
        </p:nvPicPr>
        <p:blipFill>
          <a:blip r:embed="rId3"/>
          <a:stretch>
            <a:fillRect/>
          </a:stretch>
        </p:blipFill>
        <p:spPr>
          <a:xfrm>
            <a:off x="5140865" y="1187668"/>
            <a:ext cx="1890556" cy="3645701"/>
          </a:xfrm>
          <a:prstGeom prst="rect">
            <a:avLst/>
          </a:prstGeom>
        </p:spPr>
      </p:pic>
      <p:sp>
        <p:nvSpPr>
          <p:cNvPr id="7" name="Google Shape;190;p27"/>
          <p:cNvSpPr txBox="1"/>
          <p:nvPr/>
        </p:nvSpPr>
        <p:spPr>
          <a:xfrm>
            <a:off x="6642850" y="4681000"/>
            <a:ext cx="2396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dirty="0" smtClean="0">
                <a:solidFill>
                  <a:srgbClr val="FFFFFF"/>
                </a:solidFill>
                <a:latin typeface="Times New Roman"/>
                <a:ea typeface="Times New Roman"/>
                <a:cs typeface="Times New Roman"/>
                <a:sym typeface="Times New Roman"/>
              </a:rPr>
              <a:t>Nilantha Dambadeniya</a:t>
            </a:r>
            <a:endParaRPr sz="18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200" dirty="0"/>
          </a:p>
        </p:txBody>
      </p:sp>
    </p:spTree>
    <p:extLst>
      <p:ext uri="{BB962C8B-B14F-4D97-AF65-F5344CB8AC3E}">
        <p14:creationId xmlns:p14="http://schemas.microsoft.com/office/powerpoint/2010/main" val="3338748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3200" dirty="0">
                <a:latin typeface="Times New Roman"/>
                <a:ea typeface="Times New Roman"/>
                <a:cs typeface="Times New Roman"/>
                <a:sym typeface="Times New Roman"/>
              </a:rPr>
              <a:t>UI design : </a:t>
            </a:r>
            <a:r>
              <a:rPr lang="en" sz="3200" dirty="0" smtClean="0">
                <a:latin typeface="Times New Roman"/>
                <a:ea typeface="Times New Roman"/>
                <a:cs typeface="Times New Roman"/>
                <a:sym typeface="Times New Roman"/>
              </a:rPr>
              <a:t>Supply history-Payment Request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3" name="Picture 2"/>
          <p:cNvPicPr>
            <a:picLocks noChangeAspect="1"/>
          </p:cNvPicPr>
          <p:nvPr/>
        </p:nvPicPr>
        <p:blipFill>
          <a:blip r:embed="rId2"/>
          <a:stretch>
            <a:fillRect/>
          </a:stretch>
        </p:blipFill>
        <p:spPr>
          <a:xfrm>
            <a:off x="1127861" y="1103585"/>
            <a:ext cx="2048398" cy="3885849"/>
          </a:xfrm>
          <a:prstGeom prst="rect">
            <a:avLst/>
          </a:prstGeom>
        </p:spPr>
      </p:pic>
      <p:pic>
        <p:nvPicPr>
          <p:cNvPr id="7" name="Picture 6"/>
          <p:cNvPicPr>
            <a:picLocks noChangeAspect="1"/>
          </p:cNvPicPr>
          <p:nvPr/>
        </p:nvPicPr>
        <p:blipFill>
          <a:blip r:embed="rId3"/>
          <a:stretch>
            <a:fillRect/>
          </a:stretch>
        </p:blipFill>
        <p:spPr>
          <a:xfrm>
            <a:off x="4509250" y="1103585"/>
            <a:ext cx="2035547" cy="3958322"/>
          </a:xfrm>
          <a:prstGeom prst="rect">
            <a:avLst/>
          </a:prstGeom>
        </p:spPr>
      </p:pic>
      <p:sp>
        <p:nvSpPr>
          <p:cNvPr id="8" name="Google Shape;190;p27"/>
          <p:cNvSpPr txBox="1"/>
          <p:nvPr/>
        </p:nvSpPr>
        <p:spPr>
          <a:xfrm>
            <a:off x="6642850" y="4681000"/>
            <a:ext cx="2396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dirty="0" smtClean="0">
                <a:solidFill>
                  <a:srgbClr val="FFFFFF"/>
                </a:solidFill>
                <a:latin typeface="Times New Roman"/>
                <a:ea typeface="Times New Roman"/>
                <a:cs typeface="Times New Roman"/>
                <a:sym typeface="Times New Roman"/>
              </a:rPr>
              <a:t>Nilantha Dambadeniya</a:t>
            </a:r>
            <a:endParaRPr sz="18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1200" dirty="0"/>
          </a:p>
        </p:txBody>
      </p:sp>
    </p:spTree>
    <p:extLst>
      <p:ext uri="{BB962C8B-B14F-4D97-AF65-F5344CB8AC3E}">
        <p14:creationId xmlns:p14="http://schemas.microsoft.com/office/powerpoint/2010/main" val="197101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5" name="Picture 4"/>
          <p:cNvPicPr>
            <a:picLocks noChangeAspect="1"/>
          </p:cNvPicPr>
          <p:nvPr/>
        </p:nvPicPr>
        <p:blipFill>
          <a:blip r:embed="rId2"/>
          <a:stretch>
            <a:fillRect/>
          </a:stretch>
        </p:blipFill>
        <p:spPr>
          <a:xfrm>
            <a:off x="3582468" y="728259"/>
            <a:ext cx="2196754" cy="4242216"/>
          </a:xfrm>
          <a:prstGeom prst="rect">
            <a:avLst/>
          </a:prstGeom>
        </p:spPr>
      </p:pic>
      <p:sp>
        <p:nvSpPr>
          <p:cNvPr id="3" name="Rectangle 2"/>
          <p:cNvSpPr/>
          <p:nvPr/>
        </p:nvSpPr>
        <p:spPr>
          <a:xfrm>
            <a:off x="6223592" y="4662698"/>
            <a:ext cx="2414444" cy="307777"/>
          </a:xfrm>
          <a:prstGeom prst="rect">
            <a:avLst/>
          </a:prstGeom>
        </p:spPr>
        <p:txBody>
          <a:bodyPr wrap="none">
            <a:spAutoFit/>
          </a:bodyPr>
          <a:lstStyle/>
          <a:p>
            <a:r>
              <a:rPr lang="en-US" dirty="0">
                <a:solidFill>
                  <a:schemeClr val="tx1"/>
                </a:solidFill>
              </a:rPr>
              <a:t>Rakesh Varma </a:t>
            </a:r>
            <a:r>
              <a:rPr lang="en-US" dirty="0" err="1">
                <a:solidFill>
                  <a:schemeClr val="tx1"/>
                </a:solidFill>
              </a:rPr>
              <a:t>Nadakudhiti</a:t>
            </a:r>
            <a:r>
              <a:rPr lang="en-US" dirty="0">
                <a:solidFill>
                  <a:schemeClr val="tx1"/>
                </a:solidFill>
              </a:rPr>
              <a:t> </a:t>
            </a:r>
          </a:p>
        </p:txBody>
      </p:sp>
    </p:spTree>
    <p:extLst>
      <p:ext uri="{BB962C8B-B14F-4D97-AF65-F5344CB8AC3E}">
        <p14:creationId xmlns:p14="http://schemas.microsoft.com/office/powerpoint/2010/main" val="66296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5" name="Picture 4"/>
          <p:cNvPicPr>
            <a:picLocks noChangeAspect="1"/>
          </p:cNvPicPr>
          <p:nvPr/>
        </p:nvPicPr>
        <p:blipFill>
          <a:blip r:embed="rId2"/>
          <a:stretch>
            <a:fillRect/>
          </a:stretch>
        </p:blipFill>
        <p:spPr>
          <a:xfrm>
            <a:off x="3336618" y="268097"/>
            <a:ext cx="2470763" cy="4806512"/>
          </a:xfrm>
          <a:prstGeom prst="rect">
            <a:avLst/>
          </a:prstGeom>
        </p:spPr>
      </p:pic>
      <p:sp>
        <p:nvSpPr>
          <p:cNvPr id="6" name="Rectangle 5"/>
          <p:cNvSpPr/>
          <p:nvPr/>
        </p:nvSpPr>
        <p:spPr>
          <a:xfrm>
            <a:off x="6223592" y="4662698"/>
            <a:ext cx="2414444" cy="307777"/>
          </a:xfrm>
          <a:prstGeom prst="rect">
            <a:avLst/>
          </a:prstGeom>
        </p:spPr>
        <p:txBody>
          <a:bodyPr wrap="none">
            <a:spAutoFit/>
          </a:bodyPr>
          <a:lstStyle/>
          <a:p>
            <a:r>
              <a:rPr lang="en-US" dirty="0">
                <a:solidFill>
                  <a:schemeClr val="tx1"/>
                </a:solidFill>
              </a:rPr>
              <a:t>Rakesh Varma </a:t>
            </a:r>
            <a:r>
              <a:rPr lang="en-US" dirty="0" err="1">
                <a:solidFill>
                  <a:schemeClr val="tx1"/>
                </a:solidFill>
              </a:rPr>
              <a:t>Nadakudhiti</a:t>
            </a:r>
            <a:r>
              <a:rPr lang="en-US" dirty="0">
                <a:solidFill>
                  <a:schemeClr val="tx1"/>
                </a:solidFill>
              </a:rPr>
              <a:t> </a:t>
            </a:r>
          </a:p>
        </p:txBody>
      </p:sp>
    </p:spTree>
    <p:extLst>
      <p:ext uri="{BB962C8B-B14F-4D97-AF65-F5344CB8AC3E}">
        <p14:creationId xmlns:p14="http://schemas.microsoft.com/office/powerpoint/2010/main" val="2541597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0030" y="106900"/>
            <a:ext cx="90039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r>
              <a:rPr lang="en" sz="3200" dirty="0">
                <a:latin typeface="Times New Roman"/>
                <a:ea typeface="Times New Roman"/>
                <a:cs typeface="Times New Roman"/>
                <a:sym typeface="Times New Roman"/>
              </a:rPr>
              <a:t>     Stakeholders and Team Members</a:t>
            </a:r>
            <a:endParaRPr sz="3200" dirty="0">
              <a:latin typeface="Times New Roman"/>
              <a:ea typeface="Times New Roman"/>
              <a:cs typeface="Times New Roman"/>
              <a:sym typeface="Times New Roman"/>
            </a:endParaRPr>
          </a:p>
        </p:txBody>
      </p:sp>
      <p:pic>
        <p:nvPicPr>
          <p:cNvPr id="67" name="Google Shape;67;p14"/>
          <p:cNvPicPr preferRelativeResize="0"/>
          <p:nvPr/>
        </p:nvPicPr>
        <p:blipFill rotWithShape="1">
          <a:blip r:embed="rId3">
            <a:alphaModFix/>
          </a:blip>
          <a:srcRect l="29879" r="23951"/>
          <a:stretch/>
        </p:blipFill>
        <p:spPr>
          <a:xfrm>
            <a:off x="1043925" y="3162700"/>
            <a:ext cx="1391700" cy="1518300"/>
          </a:xfrm>
          <a:prstGeom prst="ellipse">
            <a:avLst/>
          </a:prstGeom>
          <a:noFill/>
          <a:ln>
            <a:noFill/>
          </a:ln>
        </p:spPr>
      </p:pic>
      <p:pic>
        <p:nvPicPr>
          <p:cNvPr id="68" name="Google Shape;68;p14"/>
          <p:cNvPicPr preferRelativeResize="0"/>
          <p:nvPr/>
        </p:nvPicPr>
        <p:blipFill>
          <a:blip r:embed="rId4">
            <a:alphaModFix/>
          </a:blip>
          <a:stretch>
            <a:fillRect/>
          </a:stretch>
        </p:blipFill>
        <p:spPr>
          <a:xfrm>
            <a:off x="1043925" y="965100"/>
            <a:ext cx="1275600" cy="1536000"/>
          </a:xfrm>
          <a:prstGeom prst="ellipse">
            <a:avLst/>
          </a:prstGeom>
          <a:noFill/>
          <a:ln>
            <a:noFill/>
          </a:ln>
        </p:spPr>
      </p:pic>
      <p:pic>
        <p:nvPicPr>
          <p:cNvPr id="69" name="Google Shape;69;p14"/>
          <p:cNvPicPr preferRelativeResize="0"/>
          <p:nvPr/>
        </p:nvPicPr>
        <p:blipFill>
          <a:blip r:embed="rId5">
            <a:alphaModFix/>
          </a:blip>
          <a:stretch>
            <a:fillRect/>
          </a:stretch>
        </p:blipFill>
        <p:spPr>
          <a:xfrm>
            <a:off x="2869900" y="3146350"/>
            <a:ext cx="1391700" cy="1533300"/>
          </a:xfrm>
          <a:prstGeom prst="ellipse">
            <a:avLst/>
          </a:prstGeom>
          <a:noFill/>
          <a:ln>
            <a:noFill/>
          </a:ln>
        </p:spPr>
      </p:pic>
      <p:pic>
        <p:nvPicPr>
          <p:cNvPr id="70" name="Google Shape;70;p14"/>
          <p:cNvPicPr preferRelativeResize="0"/>
          <p:nvPr/>
        </p:nvPicPr>
        <p:blipFill>
          <a:blip r:embed="rId6">
            <a:alphaModFix/>
          </a:blip>
          <a:stretch>
            <a:fillRect/>
          </a:stretch>
        </p:blipFill>
        <p:spPr>
          <a:xfrm>
            <a:off x="4495950" y="896675"/>
            <a:ext cx="1455000" cy="1536000"/>
          </a:xfrm>
          <a:prstGeom prst="ellipse">
            <a:avLst/>
          </a:prstGeom>
          <a:noFill/>
          <a:ln>
            <a:noFill/>
          </a:ln>
        </p:spPr>
      </p:pic>
      <p:sp>
        <p:nvSpPr>
          <p:cNvPr id="71" name="Google Shape;71;p14"/>
          <p:cNvSpPr txBox="1"/>
          <p:nvPr/>
        </p:nvSpPr>
        <p:spPr>
          <a:xfrm>
            <a:off x="4572000" y="1051800"/>
            <a:ext cx="7200" cy="1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2" name="Google Shape;72;p14"/>
          <p:cNvPicPr preferRelativeResize="0"/>
          <p:nvPr/>
        </p:nvPicPr>
        <p:blipFill>
          <a:blip r:embed="rId7">
            <a:alphaModFix/>
          </a:blip>
          <a:stretch>
            <a:fillRect/>
          </a:stretch>
        </p:blipFill>
        <p:spPr>
          <a:xfrm>
            <a:off x="6561625" y="3145000"/>
            <a:ext cx="1455000" cy="1536000"/>
          </a:xfrm>
          <a:prstGeom prst="ellipse">
            <a:avLst/>
          </a:prstGeom>
          <a:noFill/>
          <a:ln>
            <a:noFill/>
          </a:ln>
        </p:spPr>
      </p:pic>
      <p:pic>
        <p:nvPicPr>
          <p:cNvPr id="73" name="Google Shape;73;p14"/>
          <p:cNvPicPr preferRelativeResize="0"/>
          <p:nvPr/>
        </p:nvPicPr>
        <p:blipFill>
          <a:blip r:embed="rId8">
            <a:alphaModFix/>
          </a:blip>
          <a:stretch>
            <a:fillRect/>
          </a:stretch>
        </p:blipFill>
        <p:spPr>
          <a:xfrm>
            <a:off x="6561625" y="908100"/>
            <a:ext cx="1275600" cy="1492500"/>
          </a:xfrm>
          <a:prstGeom prst="ellipse">
            <a:avLst/>
          </a:prstGeom>
          <a:noFill/>
          <a:ln>
            <a:noFill/>
          </a:ln>
        </p:spPr>
      </p:pic>
      <p:pic>
        <p:nvPicPr>
          <p:cNvPr id="74" name="Google Shape;74;p14"/>
          <p:cNvPicPr preferRelativeResize="0"/>
          <p:nvPr/>
        </p:nvPicPr>
        <p:blipFill>
          <a:blip r:embed="rId9">
            <a:alphaModFix/>
          </a:blip>
          <a:stretch>
            <a:fillRect/>
          </a:stretch>
        </p:blipFill>
        <p:spPr>
          <a:xfrm>
            <a:off x="2709375" y="896675"/>
            <a:ext cx="1391700" cy="1536000"/>
          </a:xfrm>
          <a:prstGeom prst="ellipse">
            <a:avLst/>
          </a:prstGeom>
          <a:noFill/>
          <a:ln>
            <a:noFill/>
          </a:ln>
        </p:spPr>
      </p:pic>
      <p:pic>
        <p:nvPicPr>
          <p:cNvPr id="75" name="Google Shape;75;p14"/>
          <p:cNvPicPr preferRelativeResize="0"/>
          <p:nvPr/>
        </p:nvPicPr>
        <p:blipFill>
          <a:blip r:embed="rId10">
            <a:alphaModFix/>
          </a:blip>
          <a:stretch>
            <a:fillRect/>
          </a:stretch>
        </p:blipFill>
        <p:spPr>
          <a:xfrm>
            <a:off x="4680538" y="3153850"/>
            <a:ext cx="1564800" cy="1536000"/>
          </a:xfrm>
          <a:prstGeom prst="ellipse">
            <a:avLst/>
          </a:prstGeom>
          <a:noFill/>
          <a:ln>
            <a:noFill/>
          </a:ln>
        </p:spPr>
      </p:pic>
      <p:sp>
        <p:nvSpPr>
          <p:cNvPr id="76" name="Google Shape;76;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p:txBody>
      </p:sp>
      <p:sp>
        <p:nvSpPr>
          <p:cNvPr id="15" name="Rectangle 14"/>
          <p:cNvSpPr/>
          <p:nvPr/>
        </p:nvSpPr>
        <p:spPr>
          <a:xfrm>
            <a:off x="953000" y="2583012"/>
            <a:ext cx="1457450" cy="307777"/>
          </a:xfrm>
          <a:prstGeom prst="rect">
            <a:avLst/>
          </a:prstGeom>
        </p:spPr>
        <p:txBody>
          <a:bodyPr wrap="none">
            <a:spAutoFit/>
          </a:bodyPr>
          <a:lstStyle/>
          <a:p>
            <a:r>
              <a:rPr lang="en" dirty="0">
                <a:solidFill>
                  <a:srgbClr val="FFFFFF"/>
                </a:solidFill>
              </a:rPr>
              <a:t>Dr.Qin Zhengrui</a:t>
            </a:r>
            <a:endParaRPr lang="en-US" dirty="0"/>
          </a:p>
        </p:txBody>
      </p:sp>
      <p:sp>
        <p:nvSpPr>
          <p:cNvPr id="16" name="Rectangle 15"/>
          <p:cNvSpPr/>
          <p:nvPr/>
        </p:nvSpPr>
        <p:spPr>
          <a:xfrm>
            <a:off x="2414738" y="2556852"/>
            <a:ext cx="2116285" cy="307777"/>
          </a:xfrm>
          <a:prstGeom prst="rect">
            <a:avLst/>
          </a:prstGeom>
        </p:spPr>
        <p:txBody>
          <a:bodyPr wrap="none">
            <a:spAutoFit/>
          </a:bodyPr>
          <a:lstStyle/>
          <a:p>
            <a:r>
              <a:rPr lang="en" dirty="0">
                <a:solidFill>
                  <a:srgbClr val="FFFFFF"/>
                </a:solidFill>
              </a:rPr>
              <a:t>Rakesh </a:t>
            </a:r>
            <a:r>
              <a:rPr lang="en" dirty="0" smtClean="0">
                <a:solidFill>
                  <a:srgbClr val="FFFFFF"/>
                </a:solidFill>
              </a:rPr>
              <a:t>Varma </a:t>
            </a:r>
            <a:r>
              <a:rPr lang="en" dirty="0">
                <a:solidFill>
                  <a:srgbClr val="FFFFFF"/>
                </a:solidFill>
              </a:rPr>
              <a:t>Rakashi</a:t>
            </a:r>
            <a:r>
              <a:rPr lang="en" dirty="0" smtClean="0">
                <a:solidFill>
                  <a:srgbClr val="FFFFFF"/>
                </a:solidFill>
              </a:rPr>
              <a:t> </a:t>
            </a:r>
            <a:endParaRPr lang="en-US" dirty="0"/>
          </a:p>
        </p:txBody>
      </p:sp>
      <p:sp>
        <p:nvSpPr>
          <p:cNvPr id="17" name="Rectangle 16"/>
          <p:cNvSpPr/>
          <p:nvPr/>
        </p:nvSpPr>
        <p:spPr>
          <a:xfrm>
            <a:off x="4425225" y="2528640"/>
            <a:ext cx="2031325" cy="307777"/>
          </a:xfrm>
          <a:prstGeom prst="rect">
            <a:avLst/>
          </a:prstGeom>
        </p:spPr>
        <p:txBody>
          <a:bodyPr wrap="none">
            <a:spAutoFit/>
          </a:bodyPr>
          <a:lstStyle/>
          <a:p>
            <a:r>
              <a:rPr lang="en" dirty="0" smtClean="0">
                <a:solidFill>
                  <a:srgbClr val="FFFFFF"/>
                </a:solidFill>
              </a:rPr>
              <a:t>Snohitha </a:t>
            </a:r>
            <a:r>
              <a:rPr lang="en" dirty="0">
                <a:solidFill>
                  <a:srgbClr val="FFFFFF"/>
                </a:solidFill>
              </a:rPr>
              <a:t>Nadakudhiti 	</a:t>
            </a:r>
            <a:endParaRPr lang="en-US" dirty="0"/>
          </a:p>
        </p:txBody>
      </p:sp>
      <p:sp>
        <p:nvSpPr>
          <p:cNvPr id="18" name="Rectangle 17"/>
          <p:cNvSpPr/>
          <p:nvPr/>
        </p:nvSpPr>
        <p:spPr>
          <a:xfrm>
            <a:off x="6742521" y="2464261"/>
            <a:ext cx="1548822" cy="307777"/>
          </a:xfrm>
          <a:prstGeom prst="rect">
            <a:avLst/>
          </a:prstGeom>
        </p:spPr>
        <p:txBody>
          <a:bodyPr wrap="none">
            <a:spAutoFit/>
          </a:bodyPr>
          <a:lstStyle/>
          <a:p>
            <a:r>
              <a:rPr lang="en-US" dirty="0" err="1" smtClean="0">
                <a:solidFill>
                  <a:srgbClr val="FFFFFF"/>
                </a:solidFill>
              </a:rPr>
              <a:t>Lokeshwari</a:t>
            </a:r>
            <a:r>
              <a:rPr lang="en-US" dirty="0" smtClean="0">
                <a:solidFill>
                  <a:srgbClr val="FFFFFF"/>
                </a:solidFill>
              </a:rPr>
              <a:t> </a:t>
            </a:r>
            <a:r>
              <a:rPr lang="en-US" dirty="0" err="1" smtClean="0">
                <a:solidFill>
                  <a:srgbClr val="FFFFFF"/>
                </a:solidFill>
              </a:rPr>
              <a:t>Pittu</a:t>
            </a:r>
            <a:r>
              <a:rPr lang="en-US" dirty="0" smtClean="0">
                <a:solidFill>
                  <a:srgbClr val="FFFFFF"/>
                </a:solidFill>
              </a:rPr>
              <a:t> </a:t>
            </a:r>
            <a:endParaRPr lang="en-US" dirty="0">
              <a:solidFill>
                <a:srgbClr val="FFFFFF"/>
              </a:solidFill>
            </a:endParaRPr>
          </a:p>
        </p:txBody>
      </p:sp>
      <p:sp>
        <p:nvSpPr>
          <p:cNvPr id="19" name="Rectangle 18"/>
          <p:cNvSpPr/>
          <p:nvPr/>
        </p:nvSpPr>
        <p:spPr>
          <a:xfrm>
            <a:off x="555947" y="4723920"/>
            <a:ext cx="2031325" cy="307777"/>
          </a:xfrm>
          <a:prstGeom prst="rect">
            <a:avLst/>
          </a:prstGeom>
        </p:spPr>
        <p:txBody>
          <a:bodyPr wrap="none">
            <a:spAutoFit/>
          </a:bodyPr>
          <a:lstStyle/>
          <a:p>
            <a:r>
              <a:rPr lang="en" dirty="0">
                <a:solidFill>
                  <a:srgbClr val="FFFFFF"/>
                </a:solidFill>
              </a:rPr>
              <a:t>Nilantha </a:t>
            </a:r>
            <a:r>
              <a:rPr lang="en" dirty="0" smtClean="0">
                <a:solidFill>
                  <a:srgbClr val="FFFFFF"/>
                </a:solidFill>
              </a:rPr>
              <a:t>Dambadeniya</a:t>
            </a:r>
            <a:r>
              <a:rPr lang="en" dirty="0">
                <a:solidFill>
                  <a:srgbClr val="FFFFFF"/>
                </a:solidFill>
              </a:rPr>
              <a:t>	</a:t>
            </a:r>
            <a:endParaRPr lang="en-US" dirty="0"/>
          </a:p>
        </p:txBody>
      </p:sp>
      <p:sp>
        <p:nvSpPr>
          <p:cNvPr id="20" name="Rectangle 19"/>
          <p:cNvSpPr/>
          <p:nvPr/>
        </p:nvSpPr>
        <p:spPr>
          <a:xfrm>
            <a:off x="6742521" y="4723920"/>
            <a:ext cx="1818126" cy="523220"/>
          </a:xfrm>
          <a:prstGeom prst="rect">
            <a:avLst/>
          </a:prstGeom>
        </p:spPr>
        <p:txBody>
          <a:bodyPr wrap="none">
            <a:spAutoFit/>
          </a:bodyPr>
          <a:lstStyle/>
          <a:p>
            <a:r>
              <a:rPr lang="en" dirty="0">
                <a:solidFill>
                  <a:srgbClr val="FFFFFF"/>
                </a:solidFill>
              </a:rPr>
              <a:t>Karthik </a:t>
            </a:r>
            <a:r>
              <a:rPr lang="en" dirty="0" smtClean="0">
                <a:solidFill>
                  <a:srgbClr val="FFFFFF"/>
                </a:solidFill>
              </a:rPr>
              <a:t>Raja </a:t>
            </a:r>
            <a:r>
              <a:rPr lang="en-US" dirty="0" err="1">
                <a:solidFill>
                  <a:srgbClr val="FFFFFF"/>
                </a:solidFill>
              </a:rPr>
              <a:t>Vemula</a:t>
            </a:r>
            <a:endParaRPr lang="en-US" dirty="0">
              <a:solidFill>
                <a:srgbClr val="FFFFFF"/>
              </a:solidFill>
            </a:endParaRPr>
          </a:p>
          <a:p>
            <a:r>
              <a:rPr lang="en" dirty="0" smtClean="0">
                <a:solidFill>
                  <a:srgbClr val="FFFFFF"/>
                </a:solidFill>
              </a:rPr>
              <a:t> </a:t>
            </a:r>
            <a:endParaRPr lang="en-US" dirty="0"/>
          </a:p>
        </p:txBody>
      </p:sp>
      <p:sp>
        <p:nvSpPr>
          <p:cNvPr id="21" name="Rectangle 20"/>
          <p:cNvSpPr/>
          <p:nvPr/>
        </p:nvSpPr>
        <p:spPr>
          <a:xfrm>
            <a:off x="2769567" y="4689078"/>
            <a:ext cx="1669047" cy="307777"/>
          </a:xfrm>
          <a:prstGeom prst="rect">
            <a:avLst/>
          </a:prstGeom>
        </p:spPr>
        <p:txBody>
          <a:bodyPr wrap="none">
            <a:spAutoFit/>
          </a:bodyPr>
          <a:lstStyle/>
          <a:p>
            <a:r>
              <a:rPr lang="en" dirty="0" smtClean="0">
                <a:solidFill>
                  <a:srgbClr val="FFFFFF"/>
                </a:solidFill>
              </a:rPr>
              <a:t>Shivani </a:t>
            </a:r>
            <a:r>
              <a:rPr lang="en" dirty="0">
                <a:solidFill>
                  <a:srgbClr val="FFFFFF"/>
                </a:solidFill>
              </a:rPr>
              <a:t>Busireddy</a:t>
            </a:r>
            <a:r>
              <a:rPr lang="en" dirty="0" smtClean="0">
                <a:solidFill>
                  <a:srgbClr val="FFFFFF"/>
                </a:solidFill>
              </a:rPr>
              <a:t> </a:t>
            </a:r>
            <a:endParaRPr lang="en-US" dirty="0"/>
          </a:p>
        </p:txBody>
      </p:sp>
      <p:sp>
        <p:nvSpPr>
          <p:cNvPr id="22" name="Rectangle 21"/>
          <p:cNvSpPr/>
          <p:nvPr/>
        </p:nvSpPr>
        <p:spPr>
          <a:xfrm>
            <a:off x="4620910" y="4689850"/>
            <a:ext cx="2031325" cy="307777"/>
          </a:xfrm>
          <a:prstGeom prst="rect">
            <a:avLst/>
          </a:prstGeom>
        </p:spPr>
        <p:txBody>
          <a:bodyPr wrap="none">
            <a:spAutoFit/>
          </a:bodyPr>
          <a:lstStyle/>
          <a:p>
            <a:r>
              <a:rPr lang="en" dirty="0" smtClean="0">
                <a:solidFill>
                  <a:srgbClr val="FFFFFF"/>
                </a:solidFill>
              </a:rPr>
              <a:t>Niharika </a:t>
            </a:r>
            <a:r>
              <a:rPr lang="en" dirty="0">
                <a:solidFill>
                  <a:srgbClr val="FFFFFF"/>
                </a:solidFill>
              </a:rPr>
              <a:t>Gundala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457200" algn="l" rtl="0">
              <a:lnSpc>
                <a:spcPct val="100000"/>
              </a:lnSpc>
              <a:spcBef>
                <a:spcPts val="0"/>
              </a:spcBef>
              <a:spcAft>
                <a:spcPts val="0"/>
              </a:spcAft>
              <a:buNone/>
            </a:pPr>
            <a:endParaRPr sz="3600" b="1">
              <a:solidFill>
                <a:schemeClr val="dk1"/>
              </a:solidFill>
              <a:latin typeface="Times New Roman"/>
              <a:ea typeface="Times New Roman"/>
              <a:cs typeface="Times New Roman"/>
              <a:sym typeface="Times New Roman"/>
            </a:endParaRPr>
          </a:p>
          <a:p>
            <a:pPr marL="457200" lvl="0" indent="457200" algn="l" rtl="0">
              <a:lnSpc>
                <a:spcPct val="100000"/>
              </a:lnSpc>
              <a:spcBef>
                <a:spcPts val="0"/>
              </a:spcBef>
              <a:spcAft>
                <a:spcPts val="0"/>
              </a:spcAft>
              <a:buNone/>
            </a:pPr>
            <a:endParaRPr sz="3600" b="1">
              <a:solidFill>
                <a:schemeClr val="dk1"/>
              </a:solidFill>
              <a:latin typeface="Times New Roman"/>
              <a:ea typeface="Times New Roman"/>
              <a:cs typeface="Times New Roman"/>
              <a:sym typeface="Times New Roman"/>
            </a:endParaRPr>
          </a:p>
          <a:p>
            <a:pPr marL="457200" lvl="0" indent="457200" algn="l" rtl="0">
              <a:lnSpc>
                <a:spcPct val="100000"/>
              </a:lnSpc>
              <a:spcBef>
                <a:spcPts val="0"/>
              </a:spcBef>
              <a:spcAft>
                <a:spcPts val="0"/>
              </a:spcAft>
              <a:buClr>
                <a:srgbClr val="000000"/>
              </a:buClr>
              <a:buSzPts val="1100"/>
              <a:buFont typeface="Arial"/>
              <a:buNone/>
            </a:pPr>
            <a:r>
              <a:rPr lang="en" sz="3600" b="1">
                <a:solidFill>
                  <a:schemeClr val="dk1"/>
                </a:solidFill>
                <a:latin typeface="Times New Roman"/>
                <a:ea typeface="Times New Roman"/>
                <a:cs typeface="Times New Roman"/>
                <a:sym typeface="Times New Roman"/>
              </a:rPr>
              <a:t>User Interface Design-Admin</a:t>
            </a:r>
            <a:endParaRPr/>
          </a:p>
        </p:txBody>
      </p:sp>
      <p:sp>
        <p:nvSpPr>
          <p:cNvPr id="200" name="Google Shape;200;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20</a:t>
            </a:fld>
            <a:endParaRPr sz="1800">
              <a:solidFill>
                <a:schemeClr val="dk1"/>
              </a:solidFill>
              <a:latin typeface="Times New Roman"/>
              <a:ea typeface="Times New Roman"/>
              <a:cs typeface="Times New Roman"/>
              <a:sym typeface="Times New Roman"/>
            </a:endParaRPr>
          </a:p>
        </p:txBody>
      </p:sp>
      <p:sp>
        <p:nvSpPr>
          <p:cNvPr id="2" name="Rectangle 1"/>
          <p:cNvSpPr/>
          <p:nvPr/>
        </p:nvSpPr>
        <p:spPr>
          <a:xfrm>
            <a:off x="6759662" y="4570032"/>
            <a:ext cx="1867819" cy="307777"/>
          </a:xfrm>
          <a:prstGeom prst="rect">
            <a:avLst/>
          </a:prstGeom>
        </p:spPr>
        <p:txBody>
          <a:bodyPr wrap="none">
            <a:spAutoFit/>
          </a:bodyPr>
          <a:lstStyle/>
          <a:p>
            <a:r>
              <a:rPr lang="en-US" dirty="0" err="1">
                <a:solidFill>
                  <a:schemeClr val="tx1"/>
                </a:solidFill>
              </a:rPr>
              <a:t>Karthik</a:t>
            </a:r>
            <a:r>
              <a:rPr lang="en-US" dirty="0">
                <a:solidFill>
                  <a:schemeClr val="tx1"/>
                </a:solidFill>
              </a:rPr>
              <a:t> Raja </a:t>
            </a:r>
            <a:r>
              <a:rPr lang="en-US" dirty="0" err="1">
                <a:solidFill>
                  <a:schemeClr val="tx1"/>
                </a:solidFill>
              </a:rPr>
              <a:t>Vemula</a:t>
            </a:r>
            <a:r>
              <a:rPr lang="en-US" dirty="0">
                <a:solidFill>
                  <a:schemeClr val="tx1"/>
                </a:solid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smtClean="0">
                <a:latin typeface="Times New Roman"/>
                <a:ea typeface="Times New Roman"/>
                <a:cs typeface="Times New Roman"/>
                <a:sym typeface="Times New Roman"/>
              </a:rPr>
              <a:t>Sign up and Login</a:t>
            </a:r>
            <a:endParaRPr sz="3600" dirty="0">
              <a:latin typeface="Times New Roman"/>
              <a:ea typeface="Times New Roman"/>
              <a:cs typeface="Times New Roman"/>
              <a:sym typeface="Times New Roman"/>
            </a:endParaRPr>
          </a:p>
        </p:txBody>
      </p:sp>
      <p:sp>
        <p:nvSpPr>
          <p:cNvPr id="207" name="Google Shape;207;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21</a:t>
            </a:fld>
            <a:endParaRPr sz="1800">
              <a:solidFill>
                <a:schemeClr val="dk1"/>
              </a:solidFill>
              <a:latin typeface="Times New Roman"/>
              <a:ea typeface="Times New Roman"/>
              <a:cs typeface="Times New Roman"/>
              <a:sym typeface="Times New Roman"/>
            </a:endParaRPr>
          </a:p>
        </p:txBody>
      </p:sp>
      <p:pic>
        <p:nvPicPr>
          <p:cNvPr id="208" name="Google Shape;208;p29"/>
          <p:cNvPicPr preferRelativeResize="0"/>
          <p:nvPr/>
        </p:nvPicPr>
        <p:blipFill>
          <a:blip r:embed="rId3">
            <a:alphaModFix/>
          </a:blip>
          <a:stretch>
            <a:fillRect/>
          </a:stretch>
        </p:blipFill>
        <p:spPr>
          <a:xfrm>
            <a:off x="1491075" y="1350150"/>
            <a:ext cx="1685925" cy="3021025"/>
          </a:xfrm>
          <a:prstGeom prst="rect">
            <a:avLst/>
          </a:prstGeom>
          <a:noFill/>
          <a:ln>
            <a:noFill/>
          </a:ln>
        </p:spPr>
      </p:pic>
      <p:pic>
        <p:nvPicPr>
          <p:cNvPr id="209" name="Google Shape;209;p29"/>
          <p:cNvPicPr preferRelativeResize="0"/>
          <p:nvPr/>
        </p:nvPicPr>
        <p:blipFill>
          <a:blip r:embed="rId4">
            <a:alphaModFix/>
          </a:blip>
          <a:stretch>
            <a:fillRect/>
          </a:stretch>
        </p:blipFill>
        <p:spPr>
          <a:xfrm>
            <a:off x="6198200" y="1350150"/>
            <a:ext cx="1819275" cy="3021025"/>
          </a:xfrm>
          <a:prstGeom prst="rect">
            <a:avLst/>
          </a:prstGeom>
          <a:noFill/>
          <a:ln>
            <a:noFill/>
          </a:ln>
        </p:spPr>
      </p:pic>
      <p:sp>
        <p:nvSpPr>
          <p:cNvPr id="7" name="Rectangle 6"/>
          <p:cNvSpPr/>
          <p:nvPr/>
        </p:nvSpPr>
        <p:spPr>
          <a:xfrm>
            <a:off x="6759662" y="4570032"/>
            <a:ext cx="1867819" cy="307777"/>
          </a:xfrm>
          <a:prstGeom prst="rect">
            <a:avLst/>
          </a:prstGeom>
        </p:spPr>
        <p:txBody>
          <a:bodyPr wrap="none">
            <a:spAutoFit/>
          </a:bodyPr>
          <a:lstStyle/>
          <a:p>
            <a:r>
              <a:rPr lang="en-US" dirty="0" err="1">
                <a:solidFill>
                  <a:schemeClr val="tx1"/>
                </a:solidFill>
              </a:rPr>
              <a:t>Karthik</a:t>
            </a:r>
            <a:r>
              <a:rPr lang="en-US" dirty="0">
                <a:solidFill>
                  <a:schemeClr val="tx1"/>
                </a:solidFill>
              </a:rPr>
              <a:t> Raja </a:t>
            </a:r>
            <a:r>
              <a:rPr lang="en-US" dirty="0" err="1">
                <a:solidFill>
                  <a:schemeClr val="tx1"/>
                </a:solidFill>
              </a:rPr>
              <a:t>Vemula</a:t>
            </a:r>
            <a:r>
              <a:rPr lang="en-US" dirty="0">
                <a:solidFill>
                  <a:schemeClr val="tx1"/>
                </a:solid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dirty="0" smtClean="0">
                <a:latin typeface="Times New Roman"/>
                <a:ea typeface="Times New Roman"/>
                <a:cs typeface="Times New Roman"/>
                <a:sym typeface="Times New Roman"/>
              </a:rPr>
              <a:t>Log in and Admin dashboard</a:t>
            </a:r>
            <a:endParaRPr dirty="0"/>
          </a:p>
        </p:txBody>
      </p:sp>
      <p:sp>
        <p:nvSpPr>
          <p:cNvPr id="216" name="Google Shape;216;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22</a:t>
            </a:fld>
            <a:endParaRPr sz="1800">
              <a:solidFill>
                <a:schemeClr val="dk1"/>
              </a:solidFill>
              <a:latin typeface="Times New Roman"/>
              <a:ea typeface="Times New Roman"/>
              <a:cs typeface="Times New Roman"/>
              <a:sym typeface="Times New Roman"/>
            </a:endParaRPr>
          </a:p>
        </p:txBody>
      </p:sp>
      <p:pic>
        <p:nvPicPr>
          <p:cNvPr id="217" name="Google Shape;217;p30"/>
          <p:cNvPicPr preferRelativeResize="0"/>
          <p:nvPr/>
        </p:nvPicPr>
        <p:blipFill>
          <a:blip r:embed="rId3">
            <a:alphaModFix/>
          </a:blip>
          <a:stretch>
            <a:fillRect/>
          </a:stretch>
        </p:blipFill>
        <p:spPr>
          <a:xfrm>
            <a:off x="1438925" y="1367750"/>
            <a:ext cx="1762125" cy="3201125"/>
          </a:xfrm>
          <a:prstGeom prst="rect">
            <a:avLst/>
          </a:prstGeom>
          <a:noFill/>
          <a:ln>
            <a:noFill/>
          </a:ln>
        </p:spPr>
      </p:pic>
      <p:pic>
        <p:nvPicPr>
          <p:cNvPr id="2" name="Picture 1"/>
          <p:cNvPicPr>
            <a:picLocks noChangeAspect="1"/>
          </p:cNvPicPr>
          <p:nvPr/>
        </p:nvPicPr>
        <p:blipFill>
          <a:blip r:embed="rId4"/>
          <a:stretch>
            <a:fillRect/>
          </a:stretch>
        </p:blipFill>
        <p:spPr>
          <a:xfrm>
            <a:off x="5474150" y="1313037"/>
            <a:ext cx="1685976" cy="3255838"/>
          </a:xfrm>
          <a:prstGeom prst="rect">
            <a:avLst/>
          </a:prstGeom>
        </p:spPr>
      </p:pic>
      <p:sp>
        <p:nvSpPr>
          <p:cNvPr id="7" name="Rectangle 6"/>
          <p:cNvSpPr/>
          <p:nvPr/>
        </p:nvSpPr>
        <p:spPr>
          <a:xfrm>
            <a:off x="6759662" y="4570032"/>
            <a:ext cx="1867819" cy="307777"/>
          </a:xfrm>
          <a:prstGeom prst="rect">
            <a:avLst/>
          </a:prstGeom>
        </p:spPr>
        <p:txBody>
          <a:bodyPr wrap="none">
            <a:spAutoFit/>
          </a:bodyPr>
          <a:lstStyle/>
          <a:p>
            <a:r>
              <a:rPr lang="en-US" dirty="0" err="1">
                <a:solidFill>
                  <a:schemeClr val="tx1"/>
                </a:solidFill>
              </a:rPr>
              <a:t>Karthik</a:t>
            </a:r>
            <a:r>
              <a:rPr lang="en-US" dirty="0">
                <a:solidFill>
                  <a:schemeClr val="tx1"/>
                </a:solidFill>
              </a:rPr>
              <a:t> Raja </a:t>
            </a:r>
            <a:r>
              <a:rPr lang="en-US" dirty="0" err="1">
                <a:solidFill>
                  <a:schemeClr val="tx1"/>
                </a:solidFill>
              </a:rPr>
              <a:t>Vemula</a:t>
            </a:r>
            <a:r>
              <a:rPr lang="en-US" dirty="0">
                <a:solidFill>
                  <a:schemeClr val="tx1"/>
                </a:solid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Request – Approving supply request</a:t>
            </a:r>
            <a:endParaRPr lang="en-US" dirty="0"/>
          </a:p>
        </p:txBody>
      </p:sp>
      <p:pic>
        <p:nvPicPr>
          <p:cNvPr id="5" name="Picture 4"/>
          <p:cNvPicPr>
            <a:picLocks noChangeAspect="1"/>
          </p:cNvPicPr>
          <p:nvPr/>
        </p:nvPicPr>
        <p:blipFill>
          <a:blip r:embed="rId2"/>
          <a:stretch>
            <a:fillRect/>
          </a:stretch>
        </p:blipFill>
        <p:spPr>
          <a:xfrm>
            <a:off x="951171" y="1492469"/>
            <a:ext cx="1697107" cy="3272658"/>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p:cNvPicPr>
            <a:picLocks noChangeAspect="1"/>
          </p:cNvPicPr>
          <p:nvPr/>
        </p:nvPicPr>
        <p:blipFill>
          <a:blip r:embed="rId3"/>
          <a:stretch>
            <a:fillRect/>
          </a:stretch>
        </p:blipFill>
        <p:spPr>
          <a:xfrm>
            <a:off x="5200036" y="1250484"/>
            <a:ext cx="1961615" cy="3756627"/>
          </a:xfrm>
          <a:prstGeom prst="rect">
            <a:avLst/>
          </a:prstGeom>
        </p:spPr>
      </p:pic>
      <p:sp>
        <p:nvSpPr>
          <p:cNvPr id="7" name="Rectangle 6"/>
          <p:cNvSpPr/>
          <p:nvPr/>
        </p:nvSpPr>
        <p:spPr>
          <a:xfrm>
            <a:off x="6759662" y="4570032"/>
            <a:ext cx="1867819" cy="307777"/>
          </a:xfrm>
          <a:prstGeom prst="rect">
            <a:avLst/>
          </a:prstGeom>
        </p:spPr>
        <p:txBody>
          <a:bodyPr wrap="none">
            <a:spAutoFit/>
          </a:bodyPr>
          <a:lstStyle/>
          <a:p>
            <a:r>
              <a:rPr lang="en-US" dirty="0" err="1">
                <a:solidFill>
                  <a:schemeClr val="tx1"/>
                </a:solidFill>
              </a:rPr>
              <a:t>Karthik</a:t>
            </a:r>
            <a:r>
              <a:rPr lang="en-US" dirty="0">
                <a:solidFill>
                  <a:schemeClr val="tx1"/>
                </a:solidFill>
              </a:rPr>
              <a:t> Raja </a:t>
            </a:r>
            <a:r>
              <a:rPr lang="en-US" dirty="0" err="1">
                <a:solidFill>
                  <a:schemeClr val="tx1"/>
                </a:solidFill>
              </a:rPr>
              <a:t>Vemula</a:t>
            </a:r>
            <a:r>
              <a:rPr lang="en-US" dirty="0">
                <a:solidFill>
                  <a:schemeClr val="tx1"/>
                </a:solidFill>
              </a:rPr>
              <a:t> </a:t>
            </a:r>
          </a:p>
        </p:txBody>
      </p:sp>
    </p:spTree>
    <p:extLst>
      <p:ext uri="{BB962C8B-B14F-4D97-AF65-F5344CB8AC3E}">
        <p14:creationId xmlns:p14="http://schemas.microsoft.com/office/powerpoint/2010/main" val="2359574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Request – conform delivery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p:cNvPicPr>
            <a:picLocks noChangeAspect="1"/>
          </p:cNvPicPr>
          <p:nvPr/>
        </p:nvPicPr>
        <p:blipFill>
          <a:blip r:embed="rId2"/>
          <a:stretch>
            <a:fillRect/>
          </a:stretch>
        </p:blipFill>
        <p:spPr>
          <a:xfrm>
            <a:off x="1460610" y="1528136"/>
            <a:ext cx="1618922" cy="3152873"/>
          </a:xfrm>
          <a:prstGeom prst="rect">
            <a:avLst/>
          </a:prstGeom>
        </p:spPr>
      </p:pic>
      <p:sp>
        <p:nvSpPr>
          <p:cNvPr id="6" name="Rectangle 5"/>
          <p:cNvSpPr/>
          <p:nvPr/>
        </p:nvSpPr>
        <p:spPr>
          <a:xfrm>
            <a:off x="6759662" y="4570032"/>
            <a:ext cx="1867819" cy="307777"/>
          </a:xfrm>
          <a:prstGeom prst="rect">
            <a:avLst/>
          </a:prstGeom>
        </p:spPr>
        <p:txBody>
          <a:bodyPr wrap="none">
            <a:spAutoFit/>
          </a:bodyPr>
          <a:lstStyle/>
          <a:p>
            <a:r>
              <a:rPr lang="en-US" dirty="0" err="1">
                <a:solidFill>
                  <a:schemeClr val="tx1"/>
                </a:solidFill>
              </a:rPr>
              <a:t>Karthik</a:t>
            </a:r>
            <a:r>
              <a:rPr lang="en-US" dirty="0">
                <a:solidFill>
                  <a:schemeClr val="tx1"/>
                </a:solidFill>
              </a:rPr>
              <a:t> Raja </a:t>
            </a:r>
            <a:r>
              <a:rPr lang="en-US" dirty="0" err="1">
                <a:solidFill>
                  <a:schemeClr val="tx1"/>
                </a:solidFill>
              </a:rPr>
              <a:t>Vemula</a:t>
            </a:r>
            <a:r>
              <a:rPr lang="en-US" dirty="0">
                <a:solidFill>
                  <a:schemeClr val="tx1"/>
                </a:solidFill>
              </a:rPr>
              <a:t> </a:t>
            </a:r>
          </a:p>
        </p:txBody>
      </p:sp>
    </p:spTree>
    <p:extLst>
      <p:ext uri="{BB962C8B-B14F-4D97-AF65-F5344CB8AC3E}">
        <p14:creationId xmlns:p14="http://schemas.microsoft.com/office/powerpoint/2010/main" val="118958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Requests and Upload payment details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5" name="Picture 4"/>
          <p:cNvPicPr>
            <a:picLocks noChangeAspect="1"/>
          </p:cNvPicPr>
          <p:nvPr/>
        </p:nvPicPr>
        <p:blipFill>
          <a:blip r:embed="rId2"/>
          <a:stretch>
            <a:fillRect/>
          </a:stretch>
        </p:blipFill>
        <p:spPr>
          <a:xfrm>
            <a:off x="775009" y="1298791"/>
            <a:ext cx="1936179" cy="3775818"/>
          </a:xfrm>
          <a:prstGeom prst="rect">
            <a:avLst/>
          </a:prstGeom>
        </p:spPr>
      </p:pic>
      <p:pic>
        <p:nvPicPr>
          <p:cNvPr id="6" name="Picture 5"/>
          <p:cNvPicPr>
            <a:picLocks noChangeAspect="1"/>
          </p:cNvPicPr>
          <p:nvPr/>
        </p:nvPicPr>
        <p:blipFill>
          <a:blip r:embed="rId3"/>
          <a:stretch>
            <a:fillRect/>
          </a:stretch>
        </p:blipFill>
        <p:spPr>
          <a:xfrm>
            <a:off x="4009860" y="1193829"/>
            <a:ext cx="2003874" cy="3880780"/>
          </a:xfrm>
          <a:prstGeom prst="rect">
            <a:avLst/>
          </a:prstGeom>
        </p:spPr>
      </p:pic>
      <p:pic>
        <p:nvPicPr>
          <p:cNvPr id="7" name="Picture 6"/>
          <p:cNvPicPr>
            <a:picLocks noChangeAspect="1"/>
          </p:cNvPicPr>
          <p:nvPr/>
        </p:nvPicPr>
        <p:blipFill>
          <a:blip r:embed="rId4"/>
          <a:stretch>
            <a:fillRect/>
          </a:stretch>
        </p:blipFill>
        <p:spPr>
          <a:xfrm>
            <a:off x="7049174" y="649694"/>
            <a:ext cx="1862571" cy="3586984"/>
          </a:xfrm>
          <a:prstGeom prst="rect">
            <a:avLst/>
          </a:prstGeom>
        </p:spPr>
      </p:pic>
      <p:sp>
        <p:nvSpPr>
          <p:cNvPr id="3" name="Rectangle 2"/>
          <p:cNvSpPr/>
          <p:nvPr/>
        </p:nvSpPr>
        <p:spPr>
          <a:xfrm>
            <a:off x="7375799" y="4537716"/>
            <a:ext cx="1370888" cy="340093"/>
          </a:xfrm>
          <a:prstGeom prst="rect">
            <a:avLst/>
          </a:prstGeom>
        </p:spPr>
        <p:txBody>
          <a:bodyPr wrap="none">
            <a:spAutoFit/>
          </a:bodyPr>
          <a:lstStyle/>
          <a:p>
            <a:pPr lvl="0" algn="just">
              <a:lnSpc>
                <a:spcPct val="115000"/>
              </a:lnSpc>
            </a:pPr>
            <a:r>
              <a:rPr lang="en-US" dirty="0" err="1">
                <a:solidFill>
                  <a:srgbClr val="FFFFFF"/>
                </a:solidFill>
                <a:latin typeface="Times New Roman"/>
                <a:ea typeface="Times New Roman"/>
                <a:cs typeface="Times New Roman"/>
                <a:sym typeface="Times New Roman"/>
              </a:rPr>
              <a:t>Lokeswari</a:t>
            </a:r>
            <a:r>
              <a:rPr lang="en-US" dirty="0">
                <a:solidFill>
                  <a:srgbClr val="FFFFFF"/>
                </a:solidFill>
                <a:latin typeface="Times New Roman"/>
                <a:ea typeface="Times New Roman"/>
                <a:cs typeface="Times New Roman"/>
                <a:sym typeface="Times New Roman"/>
              </a:rPr>
              <a:t> </a:t>
            </a:r>
            <a:r>
              <a:rPr lang="en-US" dirty="0" err="1">
                <a:solidFill>
                  <a:srgbClr val="FFFFFF"/>
                </a:solidFill>
                <a:latin typeface="Times New Roman"/>
                <a:ea typeface="Times New Roman"/>
                <a:cs typeface="Times New Roman"/>
                <a:sym typeface="Times New Roman"/>
              </a:rPr>
              <a:t>Pittu</a:t>
            </a:r>
            <a:r>
              <a:rPr lang="en-US" dirty="0">
                <a:solidFill>
                  <a:srgbClr val="FFFFFF"/>
                </a:solidFill>
                <a:latin typeface="Times New Roman"/>
                <a:ea typeface="Times New Roman"/>
                <a:cs typeface="Times New Roman"/>
                <a:sym typeface="Times New Roman"/>
              </a:rPr>
              <a:t> </a:t>
            </a:r>
            <a:endParaRPr lang="en-US"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67723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Completed</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Picture 4"/>
          <p:cNvPicPr>
            <a:picLocks noChangeAspect="1"/>
          </p:cNvPicPr>
          <p:nvPr/>
        </p:nvPicPr>
        <p:blipFill>
          <a:blip r:embed="rId2"/>
          <a:stretch>
            <a:fillRect/>
          </a:stretch>
        </p:blipFill>
        <p:spPr>
          <a:xfrm>
            <a:off x="4157007" y="530514"/>
            <a:ext cx="2306856" cy="4454838"/>
          </a:xfrm>
          <a:prstGeom prst="rect">
            <a:avLst/>
          </a:prstGeom>
        </p:spPr>
      </p:pic>
      <p:sp>
        <p:nvSpPr>
          <p:cNvPr id="6" name="Rectangle 5"/>
          <p:cNvSpPr/>
          <p:nvPr/>
        </p:nvSpPr>
        <p:spPr>
          <a:xfrm>
            <a:off x="7375799" y="4537716"/>
            <a:ext cx="1370888" cy="340093"/>
          </a:xfrm>
          <a:prstGeom prst="rect">
            <a:avLst/>
          </a:prstGeom>
        </p:spPr>
        <p:txBody>
          <a:bodyPr wrap="none">
            <a:spAutoFit/>
          </a:bodyPr>
          <a:lstStyle/>
          <a:p>
            <a:pPr lvl="0" algn="just">
              <a:lnSpc>
                <a:spcPct val="115000"/>
              </a:lnSpc>
            </a:pPr>
            <a:r>
              <a:rPr lang="en-US" dirty="0" err="1">
                <a:solidFill>
                  <a:srgbClr val="FFFFFF"/>
                </a:solidFill>
                <a:latin typeface="Times New Roman"/>
                <a:ea typeface="Times New Roman"/>
                <a:cs typeface="Times New Roman"/>
                <a:sym typeface="Times New Roman"/>
              </a:rPr>
              <a:t>Lokeswari</a:t>
            </a:r>
            <a:r>
              <a:rPr lang="en-US" dirty="0">
                <a:solidFill>
                  <a:srgbClr val="FFFFFF"/>
                </a:solidFill>
                <a:latin typeface="Times New Roman"/>
                <a:ea typeface="Times New Roman"/>
                <a:cs typeface="Times New Roman"/>
                <a:sym typeface="Times New Roman"/>
              </a:rPr>
              <a:t> </a:t>
            </a:r>
            <a:r>
              <a:rPr lang="en-US" dirty="0" err="1">
                <a:solidFill>
                  <a:srgbClr val="FFFFFF"/>
                </a:solidFill>
                <a:latin typeface="Times New Roman"/>
                <a:ea typeface="Times New Roman"/>
                <a:cs typeface="Times New Roman"/>
                <a:sym typeface="Times New Roman"/>
              </a:rPr>
              <a:t>Pittu</a:t>
            </a:r>
            <a:r>
              <a:rPr lang="en-US" dirty="0">
                <a:solidFill>
                  <a:srgbClr val="FFFFFF"/>
                </a:solidFill>
                <a:latin typeface="Times New Roman"/>
                <a:ea typeface="Times New Roman"/>
                <a:cs typeface="Times New Roman"/>
                <a:sym typeface="Times New Roman"/>
              </a:rPr>
              <a:t> </a:t>
            </a:r>
            <a:endParaRPr lang="en-US"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68070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5" name="Picture 4"/>
          <p:cNvPicPr>
            <a:picLocks noChangeAspect="1"/>
          </p:cNvPicPr>
          <p:nvPr/>
        </p:nvPicPr>
        <p:blipFill>
          <a:blip r:embed="rId2"/>
          <a:stretch>
            <a:fillRect/>
          </a:stretch>
        </p:blipFill>
        <p:spPr>
          <a:xfrm>
            <a:off x="2994459" y="304800"/>
            <a:ext cx="2491941" cy="4859629"/>
          </a:xfrm>
          <a:prstGeom prst="rect">
            <a:avLst/>
          </a:prstGeom>
        </p:spPr>
      </p:pic>
      <p:sp>
        <p:nvSpPr>
          <p:cNvPr id="6" name="Rectangle 5"/>
          <p:cNvSpPr/>
          <p:nvPr/>
        </p:nvSpPr>
        <p:spPr>
          <a:xfrm>
            <a:off x="7375799" y="4537716"/>
            <a:ext cx="1370888" cy="340093"/>
          </a:xfrm>
          <a:prstGeom prst="rect">
            <a:avLst/>
          </a:prstGeom>
        </p:spPr>
        <p:txBody>
          <a:bodyPr wrap="none">
            <a:spAutoFit/>
          </a:bodyPr>
          <a:lstStyle/>
          <a:p>
            <a:pPr lvl="0" algn="just">
              <a:lnSpc>
                <a:spcPct val="115000"/>
              </a:lnSpc>
            </a:pPr>
            <a:r>
              <a:rPr lang="en-US" dirty="0" err="1">
                <a:solidFill>
                  <a:srgbClr val="FFFFFF"/>
                </a:solidFill>
                <a:latin typeface="Times New Roman"/>
                <a:ea typeface="Times New Roman"/>
                <a:cs typeface="Times New Roman"/>
                <a:sym typeface="Times New Roman"/>
              </a:rPr>
              <a:t>Lokeswari</a:t>
            </a:r>
            <a:r>
              <a:rPr lang="en-US" dirty="0">
                <a:solidFill>
                  <a:srgbClr val="FFFFFF"/>
                </a:solidFill>
                <a:latin typeface="Times New Roman"/>
                <a:ea typeface="Times New Roman"/>
                <a:cs typeface="Times New Roman"/>
                <a:sym typeface="Times New Roman"/>
              </a:rPr>
              <a:t> </a:t>
            </a:r>
            <a:r>
              <a:rPr lang="en-US" dirty="0" err="1">
                <a:solidFill>
                  <a:srgbClr val="FFFFFF"/>
                </a:solidFill>
                <a:latin typeface="Times New Roman"/>
                <a:ea typeface="Times New Roman"/>
                <a:cs typeface="Times New Roman"/>
                <a:sym typeface="Times New Roman"/>
              </a:rPr>
              <a:t>Pittu</a:t>
            </a:r>
            <a:r>
              <a:rPr lang="en-US" dirty="0">
                <a:solidFill>
                  <a:srgbClr val="FFFFFF"/>
                </a:solidFill>
                <a:latin typeface="Times New Roman"/>
                <a:ea typeface="Times New Roman"/>
                <a:cs typeface="Times New Roman"/>
                <a:sym typeface="Times New Roman"/>
              </a:rPr>
              <a:t> </a:t>
            </a:r>
            <a:endParaRPr lang="en-US"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11683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Testing</a:t>
            </a:r>
            <a:endParaRPr sz="3600">
              <a:latin typeface="Times New Roman"/>
              <a:ea typeface="Times New Roman"/>
              <a:cs typeface="Times New Roman"/>
              <a:sym typeface="Times New Roman"/>
            </a:endParaRPr>
          </a:p>
        </p:txBody>
      </p:sp>
      <p:sp>
        <p:nvSpPr>
          <p:cNvPr id="225" name="Google Shape;225;p31"/>
          <p:cNvSpPr txBox="1">
            <a:spLocks noGrp="1"/>
          </p:cNvSpPr>
          <p:nvPr>
            <p:ph type="body" idx="1"/>
          </p:nvPr>
        </p:nvSpPr>
        <p:spPr>
          <a:xfrm>
            <a:off x="311700" y="1264600"/>
            <a:ext cx="8520600" cy="34164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White Box Testing</a:t>
            </a:r>
            <a:endParaRPr sz="2400">
              <a:solidFill>
                <a:srgbClr val="FFFFFF"/>
              </a:solidFill>
              <a:latin typeface="Times New Roman"/>
              <a:ea typeface="Times New Roman"/>
              <a:cs typeface="Times New Roman"/>
              <a:sym typeface="Times New Roman"/>
            </a:endParaRPr>
          </a:p>
          <a:p>
            <a:pPr marL="457200" lvl="0" indent="-381000" algn="l" rtl="0">
              <a:lnSpc>
                <a:spcPct val="20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Black Box Testing</a:t>
            </a:r>
            <a:endParaRPr sz="2400">
              <a:solidFill>
                <a:srgbClr val="FFFFFF"/>
              </a:solidFill>
              <a:latin typeface="Times New Roman"/>
              <a:ea typeface="Times New Roman"/>
              <a:cs typeface="Times New Roman"/>
              <a:sym typeface="Times New Roman"/>
            </a:endParaRPr>
          </a:p>
        </p:txBody>
      </p:sp>
      <p:sp>
        <p:nvSpPr>
          <p:cNvPr id="226" name="Google Shape;226;p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28</a:t>
            </a:fld>
            <a:endParaRPr sz="1800">
              <a:solidFill>
                <a:schemeClr val="dk1"/>
              </a:solidFill>
              <a:latin typeface="Times New Roman"/>
              <a:ea typeface="Times New Roman"/>
              <a:cs typeface="Times New Roman"/>
              <a:sym typeface="Times New Roman"/>
            </a:endParaRPr>
          </a:p>
        </p:txBody>
      </p:sp>
      <p:sp>
        <p:nvSpPr>
          <p:cNvPr id="227" name="Google Shape;227;p31"/>
          <p:cNvSpPr txBox="1">
            <a:spLocks noGrp="1"/>
          </p:cNvSpPr>
          <p:nvPr>
            <p:ph type="title"/>
          </p:nvPr>
        </p:nvSpPr>
        <p:spPr>
          <a:xfrm>
            <a:off x="518350" y="3080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Test Management tool:</a:t>
            </a:r>
            <a:endParaRPr sz="2400" b="1">
              <a:latin typeface="Times New Roman"/>
              <a:ea typeface="Times New Roman"/>
              <a:cs typeface="Times New Roman"/>
              <a:sym typeface="Times New Roman"/>
            </a:endParaRPr>
          </a:p>
          <a:p>
            <a:pPr marL="0" lvl="0" indent="0" algn="l" rtl="0">
              <a:spcBef>
                <a:spcPts val="0"/>
              </a:spcBef>
              <a:spcAft>
                <a:spcPts val="0"/>
              </a:spcAft>
              <a:buNone/>
            </a:pPr>
            <a:endParaRPr sz="2400" b="1">
              <a:latin typeface="Times New Roman"/>
              <a:ea typeface="Times New Roman"/>
              <a:cs typeface="Times New Roman"/>
              <a:sym typeface="Times New Roman"/>
            </a:endParaRPr>
          </a:p>
          <a:p>
            <a:pPr marL="457200" lvl="0" indent="-381000" algn="l" rtl="0">
              <a:spcBef>
                <a:spcPts val="0"/>
              </a:spcBef>
              <a:spcAft>
                <a:spcPts val="0"/>
              </a:spcAft>
              <a:buSzPts val="2400"/>
              <a:buFont typeface="Times New Roman"/>
              <a:buChar char="●"/>
            </a:pPr>
            <a:r>
              <a:rPr lang="en" sz="2400" b="1">
                <a:latin typeface="Times New Roman"/>
                <a:ea typeface="Times New Roman"/>
                <a:cs typeface="Times New Roman"/>
                <a:sym typeface="Times New Roman"/>
              </a:rPr>
              <a:t>JiRA</a:t>
            </a:r>
            <a:endParaRPr sz="2400" b="1">
              <a:latin typeface="Times New Roman"/>
              <a:ea typeface="Times New Roman"/>
              <a:cs typeface="Times New Roman"/>
              <a:sym typeface="Times New Roman"/>
            </a:endParaRPr>
          </a:p>
        </p:txBody>
      </p:sp>
      <p:sp>
        <p:nvSpPr>
          <p:cNvPr id="7" name="Rectangle 6"/>
          <p:cNvSpPr/>
          <p:nvPr/>
        </p:nvSpPr>
        <p:spPr>
          <a:xfrm>
            <a:off x="7375799" y="4537716"/>
            <a:ext cx="1370888" cy="340093"/>
          </a:xfrm>
          <a:prstGeom prst="rect">
            <a:avLst/>
          </a:prstGeom>
        </p:spPr>
        <p:txBody>
          <a:bodyPr wrap="none">
            <a:spAutoFit/>
          </a:bodyPr>
          <a:lstStyle/>
          <a:p>
            <a:pPr lvl="0" algn="just">
              <a:lnSpc>
                <a:spcPct val="115000"/>
              </a:lnSpc>
            </a:pPr>
            <a:r>
              <a:rPr lang="en-US" dirty="0" err="1">
                <a:solidFill>
                  <a:srgbClr val="FFFFFF"/>
                </a:solidFill>
                <a:latin typeface="Times New Roman"/>
                <a:ea typeface="Times New Roman"/>
                <a:cs typeface="Times New Roman"/>
                <a:sym typeface="Times New Roman"/>
              </a:rPr>
              <a:t>Lokeswari</a:t>
            </a:r>
            <a:r>
              <a:rPr lang="en-US" dirty="0">
                <a:solidFill>
                  <a:srgbClr val="FFFFFF"/>
                </a:solidFill>
                <a:latin typeface="Times New Roman"/>
                <a:ea typeface="Times New Roman"/>
                <a:cs typeface="Times New Roman"/>
                <a:sym typeface="Times New Roman"/>
              </a:rPr>
              <a:t> </a:t>
            </a:r>
            <a:r>
              <a:rPr lang="en-US" dirty="0" err="1">
                <a:solidFill>
                  <a:srgbClr val="FFFFFF"/>
                </a:solidFill>
                <a:latin typeface="Times New Roman"/>
                <a:ea typeface="Times New Roman"/>
                <a:cs typeface="Times New Roman"/>
                <a:sym typeface="Times New Roman"/>
              </a:rPr>
              <a:t>Pittu</a:t>
            </a:r>
            <a:r>
              <a:rPr lang="en-US" dirty="0">
                <a:solidFill>
                  <a:srgbClr val="FFFFFF"/>
                </a:solidFill>
                <a:latin typeface="Times New Roman"/>
                <a:ea typeface="Times New Roman"/>
                <a:cs typeface="Times New Roman"/>
                <a:sym typeface="Times New Roman"/>
              </a:rPr>
              <a:t> </a:t>
            </a:r>
            <a:endParaRPr lang="en-US" dirty="0">
              <a:solidFill>
                <a:srgbClr val="FFFFF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Challenges and obstacles</a:t>
            </a:r>
            <a:endParaRPr sz="3600">
              <a:latin typeface="Times New Roman"/>
              <a:ea typeface="Times New Roman"/>
              <a:cs typeface="Times New Roman"/>
              <a:sym typeface="Times New Roman"/>
            </a:endParaRPr>
          </a:p>
        </p:txBody>
      </p:sp>
      <p:sp>
        <p:nvSpPr>
          <p:cNvPr id="234" name="Google Shape;234;p32"/>
          <p:cNvSpPr txBox="1">
            <a:spLocks noGrp="1"/>
          </p:cNvSpPr>
          <p:nvPr>
            <p:ph type="body" idx="1"/>
          </p:nvPr>
        </p:nvSpPr>
        <p:spPr>
          <a:xfrm>
            <a:off x="311700" y="1501400"/>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Understanding the user and user requirements</a:t>
            </a:r>
            <a:endParaRPr sz="2400">
              <a:solidFill>
                <a:srgbClr val="FFFFFF"/>
              </a:solidFill>
              <a:latin typeface="Times New Roman"/>
              <a:ea typeface="Times New Roman"/>
              <a:cs typeface="Times New Roman"/>
              <a:sym typeface="Times New Roman"/>
            </a:endParaRPr>
          </a:p>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Learn and use new technologies</a:t>
            </a:r>
            <a:endParaRPr sz="2400">
              <a:solidFill>
                <a:srgbClr val="FFFFFF"/>
              </a:solidFill>
              <a:latin typeface="Times New Roman"/>
              <a:ea typeface="Times New Roman"/>
              <a:cs typeface="Times New Roman"/>
              <a:sym typeface="Times New Roman"/>
            </a:endParaRPr>
          </a:p>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Communication</a:t>
            </a:r>
            <a:endParaRPr sz="2400">
              <a:solidFill>
                <a:srgbClr val="FFFFFF"/>
              </a:solidFill>
              <a:latin typeface="Times New Roman"/>
              <a:ea typeface="Times New Roman"/>
              <a:cs typeface="Times New Roman"/>
              <a:sym typeface="Times New Roman"/>
            </a:endParaRPr>
          </a:p>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Working on the same code as a team</a:t>
            </a:r>
            <a:endParaRPr sz="2400">
              <a:solidFill>
                <a:srgbClr val="FFFFFF"/>
              </a:solidFill>
              <a:latin typeface="Times New Roman"/>
              <a:ea typeface="Times New Roman"/>
              <a:cs typeface="Times New Roman"/>
              <a:sym typeface="Times New Roman"/>
            </a:endParaRPr>
          </a:p>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Conflicts in planings/ designs and implementing</a:t>
            </a:r>
            <a:endParaRPr sz="2400">
              <a:solidFill>
                <a:srgbClr val="FFFFFF"/>
              </a:solidFill>
              <a:latin typeface="Times New Roman"/>
              <a:ea typeface="Times New Roman"/>
              <a:cs typeface="Times New Roman"/>
              <a:sym typeface="Times New Roman"/>
            </a:endParaRPr>
          </a:p>
          <a:p>
            <a:pPr marL="457200" lvl="0" indent="-381000" algn="l" rtl="0">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Meeting goals and deadlines </a:t>
            </a:r>
            <a:endParaRPr sz="2400">
              <a:solidFill>
                <a:srgbClr val="FFFFFF"/>
              </a:solidFill>
              <a:latin typeface="Times New Roman"/>
              <a:ea typeface="Times New Roman"/>
              <a:cs typeface="Times New Roman"/>
              <a:sym typeface="Times New Roman"/>
            </a:endParaRPr>
          </a:p>
        </p:txBody>
      </p:sp>
      <p:sp>
        <p:nvSpPr>
          <p:cNvPr id="235" name="Google Shape;235;p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29</a:t>
            </a:fld>
            <a:endParaRPr sz="1800">
              <a:solidFill>
                <a:schemeClr val="dk1"/>
              </a:solidFill>
              <a:latin typeface="Times New Roman"/>
              <a:ea typeface="Times New Roman"/>
              <a:cs typeface="Times New Roman"/>
              <a:sym typeface="Times New Roman"/>
            </a:endParaRPr>
          </a:p>
        </p:txBody>
      </p:sp>
      <p:sp>
        <p:nvSpPr>
          <p:cNvPr id="6" name="Rectangle 5"/>
          <p:cNvSpPr/>
          <p:nvPr/>
        </p:nvSpPr>
        <p:spPr>
          <a:xfrm>
            <a:off x="7375799" y="4537716"/>
            <a:ext cx="1370888" cy="340093"/>
          </a:xfrm>
          <a:prstGeom prst="rect">
            <a:avLst/>
          </a:prstGeom>
        </p:spPr>
        <p:txBody>
          <a:bodyPr wrap="none">
            <a:spAutoFit/>
          </a:bodyPr>
          <a:lstStyle/>
          <a:p>
            <a:pPr lvl="0" algn="just">
              <a:lnSpc>
                <a:spcPct val="115000"/>
              </a:lnSpc>
            </a:pPr>
            <a:r>
              <a:rPr lang="en-US" dirty="0" err="1">
                <a:solidFill>
                  <a:srgbClr val="FFFFFF"/>
                </a:solidFill>
                <a:latin typeface="Times New Roman"/>
                <a:ea typeface="Times New Roman"/>
                <a:cs typeface="Times New Roman"/>
                <a:sym typeface="Times New Roman"/>
              </a:rPr>
              <a:t>Lokeswari</a:t>
            </a:r>
            <a:r>
              <a:rPr lang="en-US" dirty="0">
                <a:solidFill>
                  <a:srgbClr val="FFFFFF"/>
                </a:solidFill>
                <a:latin typeface="Times New Roman"/>
                <a:ea typeface="Times New Roman"/>
                <a:cs typeface="Times New Roman"/>
                <a:sym typeface="Times New Roman"/>
              </a:rPr>
              <a:t> </a:t>
            </a:r>
            <a:r>
              <a:rPr lang="en-US" dirty="0" err="1">
                <a:solidFill>
                  <a:srgbClr val="FFFFFF"/>
                </a:solidFill>
                <a:latin typeface="Times New Roman"/>
                <a:ea typeface="Times New Roman"/>
                <a:cs typeface="Times New Roman"/>
                <a:sym typeface="Times New Roman"/>
              </a:rPr>
              <a:t>Pittu</a:t>
            </a:r>
            <a:r>
              <a:rPr lang="en-US" dirty="0">
                <a:solidFill>
                  <a:srgbClr val="FFFFFF"/>
                </a:solidFill>
                <a:latin typeface="Times New Roman"/>
                <a:ea typeface="Times New Roman"/>
                <a:cs typeface="Times New Roman"/>
                <a:sym typeface="Times New Roman"/>
              </a:rPr>
              <a:t> </a:t>
            </a:r>
            <a:endParaRPr lang="en-US" dirty="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Team members and Abbreviations</a:t>
            </a:r>
            <a:endParaRPr>
              <a:latin typeface="Times New Roman"/>
              <a:ea typeface="Times New Roman"/>
              <a:cs typeface="Times New Roman"/>
              <a:sym typeface="Times New Roman"/>
            </a:endParaRPr>
          </a:p>
        </p:txBody>
      </p:sp>
      <p:sp>
        <p:nvSpPr>
          <p:cNvPr id="84" name="Google Shape;84;p15"/>
          <p:cNvSpPr txBox="1">
            <a:spLocks noGrp="1"/>
          </p:cNvSpPr>
          <p:nvPr>
            <p:ph type="sldNum" idx="12"/>
          </p:nvPr>
        </p:nvSpPr>
        <p:spPr>
          <a:xfrm>
            <a:off x="6080350" y="4501900"/>
            <a:ext cx="2958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800">
                <a:solidFill>
                  <a:schemeClr val="dk1"/>
                </a:solidFill>
                <a:latin typeface="Times New Roman"/>
                <a:ea typeface="Times New Roman"/>
                <a:cs typeface="Times New Roman"/>
                <a:sym typeface="Times New Roman"/>
              </a:rPr>
              <a:t>Snohitha Rakashi		3		</a:t>
            </a:r>
            <a:r>
              <a:rPr lang="en" sz="1800">
                <a:solidFill>
                  <a:schemeClr val="dk1"/>
                </a:solidFill>
              </a:rPr>
              <a:t>		</a:t>
            </a:r>
            <a:r>
              <a:rPr lang="en"/>
              <a:t>	</a:t>
            </a:r>
            <a:endParaRPr/>
          </a:p>
        </p:txBody>
      </p:sp>
      <p:graphicFrame>
        <p:nvGraphicFramePr>
          <p:cNvPr id="85" name="Google Shape;85;p15"/>
          <p:cNvGraphicFramePr/>
          <p:nvPr/>
        </p:nvGraphicFramePr>
        <p:xfrm>
          <a:off x="1329938" y="1459875"/>
          <a:ext cx="6458300" cy="2578750"/>
        </p:xfrm>
        <a:graphic>
          <a:graphicData uri="http://schemas.openxmlformats.org/drawingml/2006/table">
            <a:tbl>
              <a:tblPr>
                <a:noFill/>
                <a:tableStyleId>{A1AB8225-7536-46A1-A768-33560E832FAF}</a:tableStyleId>
              </a:tblPr>
              <a:tblGrid>
                <a:gridCol w="1615025">
                  <a:extLst>
                    <a:ext uri="{9D8B030D-6E8A-4147-A177-3AD203B41FA5}">
                      <a16:colId xmlns:a16="http://schemas.microsoft.com/office/drawing/2014/main" val="20000"/>
                    </a:ext>
                  </a:extLst>
                </a:gridCol>
                <a:gridCol w="2577125">
                  <a:extLst>
                    <a:ext uri="{9D8B030D-6E8A-4147-A177-3AD203B41FA5}">
                      <a16:colId xmlns:a16="http://schemas.microsoft.com/office/drawing/2014/main" val="20001"/>
                    </a:ext>
                  </a:extLst>
                </a:gridCol>
                <a:gridCol w="2266150">
                  <a:extLst>
                    <a:ext uri="{9D8B030D-6E8A-4147-A177-3AD203B41FA5}">
                      <a16:colId xmlns:a16="http://schemas.microsoft.com/office/drawing/2014/main" val="20002"/>
                    </a:ext>
                  </a:extLst>
                </a:gridCol>
              </a:tblGrid>
              <a:tr h="422250">
                <a:tc>
                  <a:txBody>
                    <a:bodyPr/>
                    <a:lstStyle/>
                    <a:p>
                      <a:pPr marL="0" lvl="0" indent="0" algn="l"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Project Name:</a:t>
                      </a:r>
                      <a:endParaRPr sz="1200" b="1">
                        <a:solidFill>
                          <a:srgbClr val="FFFFFF"/>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gridSpan="2">
                  <a:txBody>
                    <a:bodyPr/>
                    <a:lstStyle/>
                    <a:p>
                      <a:pPr marL="0" lvl="0" indent="0" algn="l"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Smart Inventory - Android</a:t>
                      </a:r>
                      <a:endParaRPr sz="1200">
                        <a:solidFill>
                          <a:srgbClr val="FFFFFF"/>
                        </a:solidFill>
                        <a:latin typeface="Times New Roman"/>
                        <a:ea typeface="Times New Roman"/>
                        <a:cs typeface="Times New Roman"/>
                        <a:sym typeface="Times New Roman"/>
                      </a:endParaRPr>
                    </a:p>
                  </a:txBody>
                  <a:tcPr marL="63500" marR="63500" marT="63500" marB="63500" anchor="b">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22250">
                <a:tc>
                  <a:txBody>
                    <a:bodyPr/>
                    <a:lstStyle/>
                    <a:p>
                      <a:pPr marL="0" lvl="0" indent="0" algn="l"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Trimester</a:t>
                      </a:r>
                      <a:endParaRPr sz="1200" b="1">
                        <a:solidFill>
                          <a:srgbClr val="FFFFFF"/>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FFFFFF"/>
                          </a:solidFill>
                          <a:latin typeface="Times New Roman"/>
                          <a:ea typeface="Times New Roman"/>
                          <a:cs typeface="Times New Roman"/>
                          <a:sym typeface="Times New Roman"/>
                        </a:rPr>
                        <a:t>Spring 2019</a:t>
                      </a:r>
                      <a:endParaRPr sz="1200">
                        <a:solidFill>
                          <a:srgbClr val="FFFFFF"/>
                        </a:solidFill>
                        <a:latin typeface="Times New Roman"/>
                        <a:ea typeface="Times New Roman"/>
                        <a:cs typeface="Times New Roman"/>
                        <a:sym typeface="Times New Roman"/>
                      </a:endParaRPr>
                    </a:p>
                  </a:txBody>
                  <a:tcPr marL="63500" marR="635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200">
                        <a:solidFill>
                          <a:srgbClr val="FFFFFF"/>
                        </a:solidFill>
                        <a:latin typeface="Times New Roman"/>
                        <a:ea typeface="Times New Roman"/>
                        <a:cs typeface="Times New Roman"/>
                        <a:sym typeface="Times New Roman"/>
                      </a:endParaRPr>
                    </a:p>
                  </a:txBody>
                  <a:tcPr marL="63500" marR="63500" marT="63500" marB="63500" anchor="b">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734250">
                <a:tc>
                  <a:txBody>
                    <a:bodyPr/>
                    <a:lstStyle/>
                    <a:p>
                      <a:pPr marL="0" lvl="0" indent="0" algn="l" rtl="0">
                        <a:lnSpc>
                          <a:spcPct val="115000"/>
                        </a:lnSpc>
                        <a:spcBef>
                          <a:spcPts val="0"/>
                        </a:spcBef>
                        <a:spcAft>
                          <a:spcPts val="0"/>
                        </a:spcAft>
                        <a:buNone/>
                      </a:pPr>
                      <a:r>
                        <a:rPr lang="en" sz="1200" b="1">
                          <a:solidFill>
                            <a:srgbClr val="FFFFFF"/>
                          </a:solidFill>
                          <a:latin typeface="Times New Roman"/>
                          <a:ea typeface="Times New Roman"/>
                          <a:cs typeface="Times New Roman"/>
                          <a:sym typeface="Times New Roman"/>
                        </a:rPr>
                        <a:t>Team Members:</a:t>
                      </a:r>
                      <a:endParaRPr sz="1200" b="1">
                        <a:solidFill>
                          <a:srgbClr val="FFFFFF"/>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Rakesh Varma Nadakudhiti </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Snohitha Rakashi </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Lokeswari Pittu </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Nilantha Dambadeni Kalu Achchillage </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Shivani Busireddy </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Niharika Gundala </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Karthik Raja Vemula </a:t>
                      </a:r>
                      <a:endParaRPr sz="1200" dirty="0">
                        <a:solidFill>
                          <a:srgbClr val="FFFFFF"/>
                        </a:solidFill>
                        <a:latin typeface="Times New Roman"/>
                        <a:ea typeface="Times New Roman"/>
                        <a:cs typeface="Times New Roman"/>
                        <a:sym typeface="Times New Roman"/>
                      </a:endParaRPr>
                    </a:p>
                  </a:txBody>
                  <a:tcPr marL="63500" marR="63500" marT="63500" marB="63500" anchor="b">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RVN</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SR</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LP</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ND</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SB</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NG</a:t>
                      </a:r>
                      <a:endParaRPr sz="1200" dirty="0">
                        <a:solidFill>
                          <a:srgbClr val="FFFFFF"/>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200" dirty="0">
                          <a:solidFill>
                            <a:srgbClr val="FFFFFF"/>
                          </a:solidFill>
                          <a:latin typeface="Times New Roman"/>
                          <a:ea typeface="Times New Roman"/>
                          <a:cs typeface="Times New Roman"/>
                          <a:sym typeface="Times New Roman"/>
                        </a:rPr>
                        <a:t>KRV</a:t>
                      </a:r>
                      <a:endParaRPr sz="1200" dirty="0">
                        <a:solidFill>
                          <a:srgbClr val="FFFFFF"/>
                        </a:solidFill>
                        <a:latin typeface="Times New Roman"/>
                        <a:ea typeface="Times New Roman"/>
                        <a:cs typeface="Times New Roman"/>
                        <a:sym typeface="Times New Roman"/>
                      </a:endParaRPr>
                    </a:p>
                  </a:txBody>
                  <a:tcPr marL="63500" marR="63500" marT="63500" marB="63500" anchor="b">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Live demo</a:t>
            </a:r>
            <a:endParaRPr sz="3600">
              <a:latin typeface="Times New Roman"/>
              <a:ea typeface="Times New Roman"/>
              <a:cs typeface="Times New Roman"/>
              <a:sym typeface="Times New Roman"/>
            </a:endParaRPr>
          </a:p>
        </p:txBody>
      </p:sp>
      <p:pic>
        <p:nvPicPr>
          <p:cNvPr id="242" name="Google Shape;242;p33"/>
          <p:cNvPicPr preferRelativeResize="0"/>
          <p:nvPr/>
        </p:nvPicPr>
        <p:blipFill>
          <a:blip r:embed="rId3">
            <a:alphaModFix/>
          </a:blip>
          <a:stretch>
            <a:fillRect/>
          </a:stretch>
        </p:blipFill>
        <p:spPr>
          <a:xfrm>
            <a:off x="1745575" y="1654650"/>
            <a:ext cx="4813050" cy="2571025"/>
          </a:xfrm>
          <a:prstGeom prst="rect">
            <a:avLst/>
          </a:prstGeom>
          <a:noFill/>
          <a:ln>
            <a:noFill/>
          </a:ln>
        </p:spPr>
      </p:pic>
      <p:sp>
        <p:nvSpPr>
          <p:cNvPr id="243" name="Google Shape;243;p33"/>
          <p:cNvSpPr txBox="1"/>
          <p:nvPr/>
        </p:nvSpPr>
        <p:spPr>
          <a:xfrm>
            <a:off x="5002400" y="4104550"/>
            <a:ext cx="3000000" cy="37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a:t>http://www.infowan.net/Demo.html</a:t>
            </a:r>
            <a:endParaRPr sz="600"/>
          </a:p>
        </p:txBody>
      </p:sp>
      <p:sp>
        <p:nvSpPr>
          <p:cNvPr id="244" name="Google Shape;244;p33"/>
          <p:cNvSpPr txBox="1"/>
          <p:nvPr/>
        </p:nvSpPr>
        <p:spPr>
          <a:xfrm>
            <a:off x="5621125" y="4727200"/>
            <a:ext cx="3134400" cy="3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Times New Roman"/>
                <a:ea typeface="Times New Roman"/>
                <a:cs typeface="Times New Roman"/>
                <a:sym typeface="Times New Roman"/>
              </a:rPr>
              <a:t>Shivani Busireddy</a:t>
            </a:r>
            <a:endParaRPr sz="1800">
              <a:solidFill>
                <a:srgbClr val="FFFFFF"/>
              </a:solidFill>
              <a:latin typeface="Times New Roman"/>
              <a:ea typeface="Times New Roman"/>
              <a:cs typeface="Times New Roman"/>
              <a:sym typeface="Times New Roman"/>
            </a:endParaRPr>
          </a:p>
        </p:txBody>
      </p:sp>
      <p:sp>
        <p:nvSpPr>
          <p:cNvPr id="245" name="Google Shape;245;p3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chemeClr val="dk1"/>
                </a:solidFill>
                <a:latin typeface="Times New Roman"/>
                <a:ea typeface="Times New Roman"/>
                <a:cs typeface="Times New Roman"/>
                <a:sym typeface="Times New Roman"/>
              </a:rPr>
              <a:t>30</a:t>
            </a:fld>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body" idx="1"/>
          </p:nvPr>
        </p:nvSpPr>
        <p:spPr>
          <a:xfrm>
            <a:off x="1072750" y="1447200"/>
            <a:ext cx="7417500" cy="356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FFFFFF"/>
              </a:solidFill>
              <a:latin typeface="Times New Roman"/>
              <a:ea typeface="Times New Roman"/>
              <a:cs typeface="Times New Roman"/>
              <a:sym typeface="Times New Roman"/>
            </a:endParaRPr>
          </a:p>
          <a:p>
            <a:pPr marL="457200" lvl="0" indent="-381000" algn="l" rtl="0">
              <a:lnSpc>
                <a:spcPct val="150000"/>
              </a:lnSpc>
              <a:spcBef>
                <a:spcPts val="1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Project Discussion</a:t>
            </a:r>
            <a:endParaRPr sz="2400">
              <a:solidFill>
                <a:srgbClr val="FFFFFF"/>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User client meeting</a:t>
            </a:r>
            <a:endParaRPr sz="2400">
              <a:solidFill>
                <a:srgbClr val="FFFFFF"/>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Standup meetings</a:t>
            </a:r>
            <a:endParaRPr sz="2400">
              <a:solidFill>
                <a:srgbClr val="FFFFFF"/>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Code Implementation</a:t>
            </a:r>
            <a:endParaRPr sz="2400">
              <a:solidFill>
                <a:srgbClr val="FFFFFF"/>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Testing of every functionality</a:t>
            </a:r>
            <a:endParaRPr sz="2400">
              <a:solidFill>
                <a:srgbClr val="FFFFFF"/>
              </a:solidFill>
              <a:latin typeface="Times New Roman"/>
              <a:ea typeface="Times New Roman"/>
              <a:cs typeface="Times New Roman"/>
              <a:sym typeface="Times New Roman"/>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251" name="Google Shape;251;p34"/>
          <p:cNvSpPr txBox="1"/>
          <p:nvPr/>
        </p:nvSpPr>
        <p:spPr>
          <a:xfrm>
            <a:off x="6849450" y="4606600"/>
            <a:ext cx="1884900" cy="4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FFFFFF"/>
              </a:solidFill>
            </a:endParaRPr>
          </a:p>
        </p:txBody>
      </p:sp>
      <p:pic>
        <p:nvPicPr>
          <p:cNvPr id="252" name="Google Shape;252;p34"/>
          <p:cNvPicPr preferRelativeResize="0"/>
          <p:nvPr/>
        </p:nvPicPr>
        <p:blipFill rotWithShape="1">
          <a:blip r:embed="rId3">
            <a:alphaModFix/>
          </a:blip>
          <a:srcRect b="21978"/>
          <a:stretch/>
        </p:blipFill>
        <p:spPr>
          <a:xfrm>
            <a:off x="2898025" y="193950"/>
            <a:ext cx="2857500" cy="1486325"/>
          </a:xfrm>
          <a:prstGeom prst="rect">
            <a:avLst/>
          </a:prstGeom>
          <a:noFill/>
          <a:ln>
            <a:noFill/>
          </a:ln>
        </p:spPr>
      </p:pic>
      <p:sp>
        <p:nvSpPr>
          <p:cNvPr id="253" name="Google Shape;253;p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chemeClr val="dk1"/>
                </a:solidFill>
                <a:latin typeface="Times New Roman"/>
                <a:ea typeface="Times New Roman"/>
                <a:cs typeface="Times New Roman"/>
                <a:sym typeface="Times New Roman"/>
              </a:rPr>
              <a:t>31</a:t>
            </a:fld>
            <a:endParaRPr sz="1800">
              <a:solidFill>
                <a:schemeClr val="dk1"/>
              </a:solidFill>
              <a:latin typeface="Times New Roman"/>
              <a:ea typeface="Times New Roman"/>
              <a:cs typeface="Times New Roman"/>
              <a:sym typeface="Times New Roman"/>
            </a:endParaRPr>
          </a:p>
        </p:txBody>
      </p:sp>
      <p:sp>
        <p:nvSpPr>
          <p:cNvPr id="254" name="Google Shape;254;p34"/>
          <p:cNvSpPr txBox="1"/>
          <p:nvPr/>
        </p:nvSpPr>
        <p:spPr>
          <a:xfrm>
            <a:off x="5755525" y="4449100"/>
            <a:ext cx="7347900" cy="85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Shivani Busireddy</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35"/>
          <p:cNvPicPr preferRelativeResize="0"/>
          <p:nvPr/>
        </p:nvPicPr>
        <p:blipFill>
          <a:blip r:embed="rId3">
            <a:alphaModFix/>
          </a:blip>
          <a:stretch>
            <a:fillRect/>
          </a:stretch>
        </p:blipFill>
        <p:spPr>
          <a:xfrm>
            <a:off x="1420825" y="838725"/>
            <a:ext cx="6896100" cy="3874725"/>
          </a:xfrm>
          <a:prstGeom prst="rect">
            <a:avLst/>
          </a:prstGeom>
          <a:noFill/>
          <a:ln>
            <a:noFill/>
          </a:ln>
        </p:spPr>
      </p:pic>
      <p:sp>
        <p:nvSpPr>
          <p:cNvPr id="260" name="Google Shape;260;p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chemeClr val="dk1"/>
                </a:solidFill>
                <a:latin typeface="Times New Roman"/>
                <a:ea typeface="Times New Roman"/>
                <a:cs typeface="Times New Roman"/>
                <a:sym typeface="Times New Roman"/>
              </a:rPr>
              <a:t>32</a:t>
            </a:fld>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166125" y="117850"/>
            <a:ext cx="851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sz="3600">
                <a:latin typeface="Times New Roman"/>
                <a:ea typeface="Times New Roman"/>
                <a:cs typeface="Times New Roman"/>
                <a:sym typeface="Times New Roman"/>
              </a:rPr>
              <a:t> Stakeholders and Team Members</a:t>
            </a:r>
            <a:endParaRPr sz="3600">
              <a:latin typeface="Times New Roman"/>
              <a:ea typeface="Times New Roman"/>
              <a:cs typeface="Times New Roman"/>
              <a:sym typeface="Times New Roman"/>
            </a:endParaRPr>
          </a:p>
        </p:txBody>
      </p:sp>
      <p:pic>
        <p:nvPicPr>
          <p:cNvPr id="266" name="Google Shape;266;p36"/>
          <p:cNvPicPr preferRelativeResize="0"/>
          <p:nvPr/>
        </p:nvPicPr>
        <p:blipFill rotWithShape="1">
          <a:blip r:embed="rId3">
            <a:alphaModFix/>
          </a:blip>
          <a:srcRect l="29879" r="23951"/>
          <a:stretch/>
        </p:blipFill>
        <p:spPr>
          <a:xfrm>
            <a:off x="1043925" y="3162700"/>
            <a:ext cx="1391700" cy="1518300"/>
          </a:xfrm>
          <a:prstGeom prst="ellipse">
            <a:avLst/>
          </a:prstGeom>
          <a:noFill/>
          <a:ln>
            <a:noFill/>
          </a:ln>
        </p:spPr>
      </p:pic>
      <p:pic>
        <p:nvPicPr>
          <p:cNvPr id="267" name="Google Shape;267;p36"/>
          <p:cNvPicPr preferRelativeResize="0"/>
          <p:nvPr/>
        </p:nvPicPr>
        <p:blipFill>
          <a:blip r:embed="rId4">
            <a:alphaModFix/>
          </a:blip>
          <a:stretch>
            <a:fillRect/>
          </a:stretch>
        </p:blipFill>
        <p:spPr>
          <a:xfrm>
            <a:off x="1043925" y="965100"/>
            <a:ext cx="1275600" cy="1536000"/>
          </a:xfrm>
          <a:prstGeom prst="ellipse">
            <a:avLst/>
          </a:prstGeom>
          <a:noFill/>
          <a:ln>
            <a:noFill/>
          </a:ln>
        </p:spPr>
      </p:pic>
      <p:pic>
        <p:nvPicPr>
          <p:cNvPr id="268" name="Google Shape;268;p36"/>
          <p:cNvPicPr preferRelativeResize="0"/>
          <p:nvPr/>
        </p:nvPicPr>
        <p:blipFill>
          <a:blip r:embed="rId5">
            <a:alphaModFix/>
          </a:blip>
          <a:stretch>
            <a:fillRect/>
          </a:stretch>
        </p:blipFill>
        <p:spPr>
          <a:xfrm>
            <a:off x="2869900" y="3146350"/>
            <a:ext cx="1391700" cy="1533300"/>
          </a:xfrm>
          <a:prstGeom prst="ellipse">
            <a:avLst/>
          </a:prstGeom>
          <a:noFill/>
          <a:ln>
            <a:noFill/>
          </a:ln>
        </p:spPr>
      </p:pic>
      <p:pic>
        <p:nvPicPr>
          <p:cNvPr id="269" name="Google Shape;269;p36"/>
          <p:cNvPicPr preferRelativeResize="0"/>
          <p:nvPr/>
        </p:nvPicPr>
        <p:blipFill>
          <a:blip r:embed="rId6">
            <a:alphaModFix/>
          </a:blip>
          <a:stretch>
            <a:fillRect/>
          </a:stretch>
        </p:blipFill>
        <p:spPr>
          <a:xfrm>
            <a:off x="4495950" y="896675"/>
            <a:ext cx="1455000" cy="1536000"/>
          </a:xfrm>
          <a:prstGeom prst="ellipse">
            <a:avLst/>
          </a:prstGeom>
          <a:noFill/>
          <a:ln>
            <a:noFill/>
          </a:ln>
        </p:spPr>
      </p:pic>
      <p:sp>
        <p:nvSpPr>
          <p:cNvPr id="270" name="Google Shape;270;p36"/>
          <p:cNvSpPr txBox="1"/>
          <p:nvPr/>
        </p:nvSpPr>
        <p:spPr>
          <a:xfrm>
            <a:off x="4572000" y="1051800"/>
            <a:ext cx="7200" cy="1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71" name="Google Shape;271;p36"/>
          <p:cNvPicPr preferRelativeResize="0"/>
          <p:nvPr/>
        </p:nvPicPr>
        <p:blipFill>
          <a:blip r:embed="rId7">
            <a:alphaModFix/>
          </a:blip>
          <a:stretch>
            <a:fillRect/>
          </a:stretch>
        </p:blipFill>
        <p:spPr>
          <a:xfrm>
            <a:off x="6561625" y="3145000"/>
            <a:ext cx="1455000" cy="1536000"/>
          </a:xfrm>
          <a:prstGeom prst="ellipse">
            <a:avLst/>
          </a:prstGeom>
          <a:noFill/>
          <a:ln>
            <a:noFill/>
          </a:ln>
        </p:spPr>
      </p:pic>
      <p:pic>
        <p:nvPicPr>
          <p:cNvPr id="272" name="Google Shape;272;p36"/>
          <p:cNvPicPr preferRelativeResize="0"/>
          <p:nvPr/>
        </p:nvPicPr>
        <p:blipFill>
          <a:blip r:embed="rId8">
            <a:alphaModFix/>
          </a:blip>
          <a:stretch>
            <a:fillRect/>
          </a:stretch>
        </p:blipFill>
        <p:spPr>
          <a:xfrm>
            <a:off x="6561625" y="908100"/>
            <a:ext cx="1275600" cy="1492500"/>
          </a:xfrm>
          <a:prstGeom prst="ellipse">
            <a:avLst/>
          </a:prstGeom>
          <a:noFill/>
          <a:ln>
            <a:noFill/>
          </a:ln>
        </p:spPr>
      </p:pic>
      <p:pic>
        <p:nvPicPr>
          <p:cNvPr id="273" name="Google Shape;273;p36"/>
          <p:cNvPicPr preferRelativeResize="0"/>
          <p:nvPr/>
        </p:nvPicPr>
        <p:blipFill>
          <a:blip r:embed="rId9">
            <a:alphaModFix/>
          </a:blip>
          <a:stretch>
            <a:fillRect/>
          </a:stretch>
        </p:blipFill>
        <p:spPr>
          <a:xfrm>
            <a:off x="2709375" y="896675"/>
            <a:ext cx="1391700" cy="1536000"/>
          </a:xfrm>
          <a:prstGeom prst="ellipse">
            <a:avLst/>
          </a:prstGeom>
          <a:noFill/>
          <a:ln>
            <a:noFill/>
          </a:ln>
        </p:spPr>
      </p:pic>
      <p:pic>
        <p:nvPicPr>
          <p:cNvPr id="274" name="Google Shape;274;p36"/>
          <p:cNvPicPr preferRelativeResize="0"/>
          <p:nvPr/>
        </p:nvPicPr>
        <p:blipFill>
          <a:blip r:embed="rId10">
            <a:alphaModFix/>
          </a:blip>
          <a:stretch>
            <a:fillRect/>
          </a:stretch>
        </p:blipFill>
        <p:spPr>
          <a:xfrm>
            <a:off x="4680538" y="3153850"/>
            <a:ext cx="1564800" cy="1536000"/>
          </a:xfrm>
          <a:prstGeom prst="ellipse">
            <a:avLst/>
          </a:prstGeom>
          <a:noFill/>
          <a:ln>
            <a:noFill/>
          </a:ln>
        </p:spPr>
      </p:pic>
      <p:sp>
        <p:nvSpPr>
          <p:cNvPr id="275" name="Google Shape;275;p3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chemeClr val="dk1"/>
                </a:solidFill>
                <a:latin typeface="Times New Roman"/>
                <a:ea typeface="Times New Roman"/>
                <a:cs typeface="Times New Roman"/>
                <a:sym typeface="Times New Roman"/>
              </a:rPr>
              <a:t>33</a:t>
            </a:fld>
            <a:endParaRPr sz="1800">
              <a:solidFill>
                <a:schemeClr val="dk1"/>
              </a:solidFill>
              <a:latin typeface="Times New Roman"/>
              <a:ea typeface="Times New Roman"/>
              <a:cs typeface="Times New Roman"/>
              <a:sym typeface="Times New Roman"/>
            </a:endParaRPr>
          </a:p>
        </p:txBody>
      </p:sp>
      <p:sp>
        <p:nvSpPr>
          <p:cNvPr id="2" name="Rectangle 1"/>
          <p:cNvSpPr/>
          <p:nvPr/>
        </p:nvSpPr>
        <p:spPr>
          <a:xfrm>
            <a:off x="953000" y="2583012"/>
            <a:ext cx="1457450" cy="307777"/>
          </a:xfrm>
          <a:prstGeom prst="rect">
            <a:avLst/>
          </a:prstGeom>
        </p:spPr>
        <p:txBody>
          <a:bodyPr wrap="none">
            <a:spAutoFit/>
          </a:bodyPr>
          <a:lstStyle/>
          <a:p>
            <a:r>
              <a:rPr lang="en" dirty="0">
                <a:solidFill>
                  <a:srgbClr val="FFFFFF"/>
                </a:solidFill>
              </a:rPr>
              <a:t>Dr.Qin Zhengrui</a:t>
            </a:r>
            <a:endParaRPr lang="en-US" dirty="0"/>
          </a:p>
        </p:txBody>
      </p:sp>
      <p:sp>
        <p:nvSpPr>
          <p:cNvPr id="3" name="Rectangle 2"/>
          <p:cNvSpPr/>
          <p:nvPr/>
        </p:nvSpPr>
        <p:spPr>
          <a:xfrm>
            <a:off x="2414738" y="2556852"/>
            <a:ext cx="2116285" cy="307777"/>
          </a:xfrm>
          <a:prstGeom prst="rect">
            <a:avLst/>
          </a:prstGeom>
        </p:spPr>
        <p:txBody>
          <a:bodyPr wrap="none">
            <a:spAutoFit/>
          </a:bodyPr>
          <a:lstStyle/>
          <a:p>
            <a:r>
              <a:rPr lang="en" dirty="0">
                <a:solidFill>
                  <a:srgbClr val="FFFFFF"/>
                </a:solidFill>
              </a:rPr>
              <a:t>Rakesh </a:t>
            </a:r>
            <a:r>
              <a:rPr lang="en" dirty="0" smtClean="0">
                <a:solidFill>
                  <a:srgbClr val="FFFFFF"/>
                </a:solidFill>
              </a:rPr>
              <a:t>Varma </a:t>
            </a:r>
            <a:r>
              <a:rPr lang="en" dirty="0">
                <a:solidFill>
                  <a:srgbClr val="FFFFFF"/>
                </a:solidFill>
              </a:rPr>
              <a:t>Rakashi</a:t>
            </a:r>
            <a:r>
              <a:rPr lang="en" dirty="0" smtClean="0">
                <a:solidFill>
                  <a:srgbClr val="FFFFFF"/>
                </a:solidFill>
              </a:rPr>
              <a:t> </a:t>
            </a:r>
            <a:endParaRPr lang="en-US" dirty="0"/>
          </a:p>
        </p:txBody>
      </p:sp>
      <p:sp>
        <p:nvSpPr>
          <p:cNvPr id="4" name="Rectangle 3"/>
          <p:cNvSpPr/>
          <p:nvPr/>
        </p:nvSpPr>
        <p:spPr>
          <a:xfrm>
            <a:off x="4425225" y="2528640"/>
            <a:ext cx="2031325" cy="307777"/>
          </a:xfrm>
          <a:prstGeom prst="rect">
            <a:avLst/>
          </a:prstGeom>
        </p:spPr>
        <p:txBody>
          <a:bodyPr wrap="none">
            <a:spAutoFit/>
          </a:bodyPr>
          <a:lstStyle/>
          <a:p>
            <a:r>
              <a:rPr lang="en" dirty="0" smtClean="0">
                <a:solidFill>
                  <a:srgbClr val="FFFFFF"/>
                </a:solidFill>
              </a:rPr>
              <a:t>Snohitha </a:t>
            </a:r>
            <a:r>
              <a:rPr lang="en" dirty="0">
                <a:solidFill>
                  <a:srgbClr val="FFFFFF"/>
                </a:solidFill>
              </a:rPr>
              <a:t>Nadakudhiti 	</a:t>
            </a:r>
            <a:endParaRPr lang="en-US" dirty="0"/>
          </a:p>
        </p:txBody>
      </p:sp>
      <p:sp>
        <p:nvSpPr>
          <p:cNvPr id="6" name="Rectangle 5"/>
          <p:cNvSpPr/>
          <p:nvPr/>
        </p:nvSpPr>
        <p:spPr>
          <a:xfrm>
            <a:off x="6742521" y="2464261"/>
            <a:ext cx="1548822" cy="307777"/>
          </a:xfrm>
          <a:prstGeom prst="rect">
            <a:avLst/>
          </a:prstGeom>
        </p:spPr>
        <p:txBody>
          <a:bodyPr wrap="none">
            <a:spAutoFit/>
          </a:bodyPr>
          <a:lstStyle/>
          <a:p>
            <a:r>
              <a:rPr lang="en-US" dirty="0" err="1" smtClean="0">
                <a:solidFill>
                  <a:srgbClr val="FFFFFF"/>
                </a:solidFill>
              </a:rPr>
              <a:t>Lokeshwari</a:t>
            </a:r>
            <a:r>
              <a:rPr lang="en-US" dirty="0" smtClean="0">
                <a:solidFill>
                  <a:srgbClr val="FFFFFF"/>
                </a:solidFill>
              </a:rPr>
              <a:t> </a:t>
            </a:r>
            <a:r>
              <a:rPr lang="en-US" dirty="0" err="1" smtClean="0">
                <a:solidFill>
                  <a:srgbClr val="FFFFFF"/>
                </a:solidFill>
              </a:rPr>
              <a:t>Pittu</a:t>
            </a:r>
            <a:r>
              <a:rPr lang="en-US" dirty="0" smtClean="0">
                <a:solidFill>
                  <a:srgbClr val="FFFFFF"/>
                </a:solidFill>
              </a:rPr>
              <a:t> </a:t>
            </a:r>
            <a:endParaRPr lang="en-US" dirty="0">
              <a:solidFill>
                <a:srgbClr val="FFFFFF"/>
              </a:solidFill>
            </a:endParaRPr>
          </a:p>
        </p:txBody>
      </p:sp>
      <p:sp>
        <p:nvSpPr>
          <p:cNvPr id="8" name="Rectangle 7"/>
          <p:cNvSpPr/>
          <p:nvPr/>
        </p:nvSpPr>
        <p:spPr>
          <a:xfrm>
            <a:off x="555947" y="4723920"/>
            <a:ext cx="2031325" cy="307777"/>
          </a:xfrm>
          <a:prstGeom prst="rect">
            <a:avLst/>
          </a:prstGeom>
        </p:spPr>
        <p:txBody>
          <a:bodyPr wrap="none">
            <a:spAutoFit/>
          </a:bodyPr>
          <a:lstStyle/>
          <a:p>
            <a:r>
              <a:rPr lang="en" dirty="0">
                <a:solidFill>
                  <a:srgbClr val="FFFFFF"/>
                </a:solidFill>
              </a:rPr>
              <a:t>Nilantha </a:t>
            </a:r>
            <a:r>
              <a:rPr lang="en" dirty="0" smtClean="0">
                <a:solidFill>
                  <a:srgbClr val="FFFFFF"/>
                </a:solidFill>
              </a:rPr>
              <a:t>Dambadeniya</a:t>
            </a:r>
            <a:r>
              <a:rPr lang="en" dirty="0">
                <a:solidFill>
                  <a:srgbClr val="FFFFFF"/>
                </a:solidFill>
              </a:rPr>
              <a:t>	</a:t>
            </a:r>
            <a:endParaRPr lang="en-US" dirty="0"/>
          </a:p>
        </p:txBody>
      </p:sp>
      <p:sp>
        <p:nvSpPr>
          <p:cNvPr id="9" name="Rectangle 8"/>
          <p:cNvSpPr/>
          <p:nvPr/>
        </p:nvSpPr>
        <p:spPr>
          <a:xfrm>
            <a:off x="6742521" y="4723920"/>
            <a:ext cx="1818126" cy="523220"/>
          </a:xfrm>
          <a:prstGeom prst="rect">
            <a:avLst/>
          </a:prstGeom>
        </p:spPr>
        <p:txBody>
          <a:bodyPr wrap="none">
            <a:spAutoFit/>
          </a:bodyPr>
          <a:lstStyle/>
          <a:p>
            <a:r>
              <a:rPr lang="en" dirty="0">
                <a:solidFill>
                  <a:srgbClr val="FFFFFF"/>
                </a:solidFill>
              </a:rPr>
              <a:t>Karthik </a:t>
            </a:r>
            <a:r>
              <a:rPr lang="en" dirty="0" smtClean="0">
                <a:solidFill>
                  <a:srgbClr val="FFFFFF"/>
                </a:solidFill>
              </a:rPr>
              <a:t>Raja </a:t>
            </a:r>
            <a:r>
              <a:rPr lang="en-US" dirty="0" err="1">
                <a:solidFill>
                  <a:srgbClr val="FFFFFF"/>
                </a:solidFill>
              </a:rPr>
              <a:t>Vemula</a:t>
            </a:r>
            <a:endParaRPr lang="en-US" dirty="0">
              <a:solidFill>
                <a:srgbClr val="FFFFFF"/>
              </a:solidFill>
            </a:endParaRPr>
          </a:p>
          <a:p>
            <a:r>
              <a:rPr lang="en" dirty="0" smtClean="0">
                <a:solidFill>
                  <a:srgbClr val="FFFFFF"/>
                </a:solidFill>
              </a:rPr>
              <a:t> </a:t>
            </a:r>
            <a:endParaRPr lang="en-US" dirty="0"/>
          </a:p>
        </p:txBody>
      </p:sp>
      <p:sp>
        <p:nvSpPr>
          <p:cNvPr id="10" name="Rectangle 9"/>
          <p:cNvSpPr/>
          <p:nvPr/>
        </p:nvSpPr>
        <p:spPr>
          <a:xfrm>
            <a:off x="2769567" y="4689078"/>
            <a:ext cx="1669047" cy="307777"/>
          </a:xfrm>
          <a:prstGeom prst="rect">
            <a:avLst/>
          </a:prstGeom>
        </p:spPr>
        <p:txBody>
          <a:bodyPr wrap="none">
            <a:spAutoFit/>
          </a:bodyPr>
          <a:lstStyle/>
          <a:p>
            <a:r>
              <a:rPr lang="en" dirty="0" smtClean="0">
                <a:solidFill>
                  <a:srgbClr val="FFFFFF"/>
                </a:solidFill>
              </a:rPr>
              <a:t>Shivani </a:t>
            </a:r>
            <a:r>
              <a:rPr lang="en" dirty="0">
                <a:solidFill>
                  <a:srgbClr val="FFFFFF"/>
                </a:solidFill>
              </a:rPr>
              <a:t>Busireddy</a:t>
            </a:r>
            <a:r>
              <a:rPr lang="en" dirty="0" smtClean="0">
                <a:solidFill>
                  <a:srgbClr val="FFFFFF"/>
                </a:solidFill>
              </a:rPr>
              <a:t> </a:t>
            </a:r>
            <a:endParaRPr lang="en-US" dirty="0"/>
          </a:p>
        </p:txBody>
      </p:sp>
      <p:sp>
        <p:nvSpPr>
          <p:cNvPr id="11" name="Rectangle 10"/>
          <p:cNvSpPr/>
          <p:nvPr/>
        </p:nvSpPr>
        <p:spPr>
          <a:xfrm>
            <a:off x="4620910" y="4689850"/>
            <a:ext cx="2031325" cy="307777"/>
          </a:xfrm>
          <a:prstGeom prst="rect">
            <a:avLst/>
          </a:prstGeom>
        </p:spPr>
        <p:txBody>
          <a:bodyPr wrap="none">
            <a:spAutoFit/>
          </a:bodyPr>
          <a:lstStyle/>
          <a:p>
            <a:r>
              <a:rPr lang="en" dirty="0" smtClean="0">
                <a:solidFill>
                  <a:srgbClr val="FFFFFF"/>
                </a:solidFill>
              </a:rPr>
              <a:t>Niharika </a:t>
            </a:r>
            <a:r>
              <a:rPr lang="en" dirty="0">
                <a:solidFill>
                  <a:srgbClr val="FFFFFF"/>
                </a:solidFill>
              </a:rPr>
              <a:t>Gundala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2265775" y="1714475"/>
            <a:ext cx="5083800" cy="11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p:txBody>
      </p:sp>
      <p:sp>
        <p:nvSpPr>
          <p:cNvPr id="283" name="Google Shape;283;p37"/>
          <p:cNvSpPr txBox="1">
            <a:spLocks noGrp="1"/>
          </p:cNvSpPr>
          <p:nvPr>
            <p:ph type="sldNum" idx="12"/>
          </p:nvPr>
        </p:nvSpPr>
        <p:spPr>
          <a:xfrm>
            <a:off x="8490250" y="46048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chemeClr val="dk1"/>
                </a:solidFill>
                <a:latin typeface="Times New Roman"/>
                <a:ea typeface="Times New Roman"/>
                <a:cs typeface="Times New Roman"/>
                <a:sym typeface="Times New Roman"/>
              </a:rPr>
              <a:t>34</a:t>
            </a:fld>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166150" y="415225"/>
            <a:ext cx="7030500" cy="56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Contents</a:t>
            </a:r>
            <a:endParaRPr sz="3600">
              <a:latin typeface="Times New Roman"/>
              <a:ea typeface="Times New Roman"/>
              <a:cs typeface="Times New Roman"/>
              <a:sym typeface="Times New Roman"/>
            </a:endParaRPr>
          </a:p>
        </p:txBody>
      </p:sp>
      <p:sp>
        <p:nvSpPr>
          <p:cNvPr id="91" name="Google Shape;91;p16"/>
          <p:cNvSpPr txBox="1">
            <a:spLocks noGrp="1"/>
          </p:cNvSpPr>
          <p:nvPr>
            <p:ph type="body" idx="1"/>
          </p:nvPr>
        </p:nvSpPr>
        <p:spPr>
          <a:xfrm>
            <a:off x="685250" y="1188700"/>
            <a:ext cx="6899100" cy="3885900"/>
          </a:xfrm>
          <a:prstGeom prst="rect">
            <a:avLst/>
          </a:prstGeom>
        </p:spPr>
        <p:txBody>
          <a:bodyPr spcFirstLastPara="1" wrap="square" lIns="91425" tIns="91425" rIns="91425" bIns="91425" anchor="t" anchorCtr="0">
            <a:noAutofit/>
          </a:bodyPr>
          <a:lstStyle/>
          <a:p>
            <a:pPr marL="457200" lvl="0" indent="-381000" algn="just" rtl="0">
              <a:lnSpc>
                <a:spcPct val="100000"/>
              </a:lnSpc>
              <a:spcBef>
                <a:spcPts val="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Introduction</a:t>
            </a:r>
            <a:endParaRPr sz="2400">
              <a:solidFill>
                <a:srgbClr val="FFFFFF"/>
              </a:solidFill>
              <a:latin typeface="Times New Roman"/>
              <a:ea typeface="Times New Roman"/>
              <a:cs typeface="Times New Roman"/>
              <a:sym typeface="Times New Roman"/>
            </a:endParaRPr>
          </a:p>
          <a:p>
            <a:pPr marL="457200" lvl="0" indent="-381000" algn="just" rtl="0">
              <a:lnSpc>
                <a:spcPct val="100000"/>
              </a:lnSpc>
              <a:spcBef>
                <a:spcPts val="100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Scope of the project</a:t>
            </a:r>
            <a:endParaRPr sz="2400">
              <a:solidFill>
                <a:srgbClr val="FFFFFF"/>
              </a:solidFill>
              <a:latin typeface="Times New Roman"/>
              <a:ea typeface="Times New Roman"/>
              <a:cs typeface="Times New Roman"/>
              <a:sym typeface="Times New Roman"/>
            </a:endParaRPr>
          </a:p>
          <a:p>
            <a:pPr marL="457200" lvl="0" indent="-381000" algn="just" rtl="0">
              <a:lnSpc>
                <a:spcPct val="100000"/>
              </a:lnSpc>
              <a:spcBef>
                <a:spcPts val="100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Timeline</a:t>
            </a:r>
            <a:endParaRPr sz="2400">
              <a:solidFill>
                <a:srgbClr val="FFFFFF"/>
              </a:solidFill>
              <a:latin typeface="Times New Roman"/>
              <a:ea typeface="Times New Roman"/>
              <a:cs typeface="Times New Roman"/>
              <a:sym typeface="Times New Roman"/>
            </a:endParaRPr>
          </a:p>
          <a:p>
            <a:pPr marL="457200" lvl="0" indent="-381000" algn="just" rtl="0">
              <a:lnSpc>
                <a:spcPct val="100000"/>
              </a:lnSpc>
              <a:spcBef>
                <a:spcPts val="100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Technologies</a:t>
            </a:r>
            <a:endParaRPr sz="2400">
              <a:solidFill>
                <a:srgbClr val="FFFFFF"/>
              </a:solidFill>
              <a:latin typeface="Times New Roman"/>
              <a:ea typeface="Times New Roman"/>
              <a:cs typeface="Times New Roman"/>
              <a:sym typeface="Times New Roman"/>
            </a:endParaRPr>
          </a:p>
          <a:p>
            <a:pPr marL="457200" lvl="0" indent="-381000" algn="just" rtl="0">
              <a:lnSpc>
                <a:spcPct val="100000"/>
              </a:lnSpc>
              <a:spcBef>
                <a:spcPts val="100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Development</a:t>
            </a:r>
            <a:endParaRPr sz="2400">
              <a:solidFill>
                <a:srgbClr val="FFFFFF"/>
              </a:solidFill>
              <a:latin typeface="Times New Roman"/>
              <a:ea typeface="Times New Roman"/>
              <a:cs typeface="Times New Roman"/>
              <a:sym typeface="Times New Roman"/>
            </a:endParaRPr>
          </a:p>
          <a:p>
            <a:pPr marL="457200" lvl="0" indent="-381000" algn="just" rtl="0">
              <a:lnSpc>
                <a:spcPct val="100000"/>
              </a:lnSpc>
              <a:spcBef>
                <a:spcPts val="100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Testing</a:t>
            </a:r>
            <a:endParaRPr sz="2400">
              <a:solidFill>
                <a:srgbClr val="FFFFFF"/>
              </a:solidFill>
              <a:latin typeface="Times New Roman"/>
              <a:ea typeface="Times New Roman"/>
              <a:cs typeface="Times New Roman"/>
              <a:sym typeface="Times New Roman"/>
            </a:endParaRPr>
          </a:p>
          <a:p>
            <a:pPr marL="457200" lvl="0" indent="-381000" algn="just" rtl="0">
              <a:lnSpc>
                <a:spcPct val="100000"/>
              </a:lnSpc>
              <a:spcBef>
                <a:spcPts val="1000"/>
              </a:spcBef>
              <a:spcAft>
                <a:spcPts val="0"/>
              </a:spcAft>
              <a:buClr>
                <a:srgbClr val="FFFFFF"/>
              </a:buClr>
              <a:buSzPts val="2400"/>
              <a:buFont typeface="Times New Roman"/>
              <a:buAutoNum type="arabicPeriod"/>
            </a:pPr>
            <a:r>
              <a:rPr lang="en" sz="2400">
                <a:solidFill>
                  <a:srgbClr val="FFFFFF"/>
                </a:solidFill>
                <a:latin typeface="Times New Roman"/>
                <a:ea typeface="Times New Roman"/>
                <a:cs typeface="Times New Roman"/>
                <a:sym typeface="Times New Roman"/>
              </a:rPr>
              <a:t>Difficulties faced</a:t>
            </a:r>
            <a:endParaRPr sz="2400">
              <a:solidFill>
                <a:srgbClr val="FFFFFF"/>
              </a:solidFill>
              <a:latin typeface="Times New Roman"/>
              <a:ea typeface="Times New Roman"/>
              <a:cs typeface="Times New Roman"/>
              <a:sym typeface="Times New Roman"/>
            </a:endParaRPr>
          </a:p>
          <a:p>
            <a:pPr marL="457200" lvl="0" indent="0" algn="l" rtl="0">
              <a:lnSpc>
                <a:spcPct val="100000"/>
              </a:lnSpc>
              <a:spcBef>
                <a:spcPts val="1600"/>
              </a:spcBef>
              <a:spcAft>
                <a:spcPts val="0"/>
              </a:spcAft>
              <a:buNone/>
            </a:pPr>
            <a:endParaRPr/>
          </a:p>
        </p:txBody>
      </p:sp>
      <p:sp>
        <p:nvSpPr>
          <p:cNvPr id="92" name="Google Shape;92;p16"/>
          <p:cNvSpPr txBox="1">
            <a:spLocks noGrp="1"/>
          </p:cNvSpPr>
          <p:nvPr>
            <p:ph type="sldNum" idx="12"/>
          </p:nvPr>
        </p:nvSpPr>
        <p:spPr>
          <a:xfrm>
            <a:off x="10547650" y="44789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93" name="Google Shape;93;p16"/>
          <p:cNvSpPr txBox="1"/>
          <p:nvPr/>
        </p:nvSpPr>
        <p:spPr>
          <a:xfrm>
            <a:off x="5978950" y="4602250"/>
            <a:ext cx="8106300" cy="69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Snohitha Rakashi		4</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850" y="561850"/>
            <a:ext cx="7030500" cy="6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99" name="Google Shape;99;p17"/>
          <p:cNvSpPr txBox="1">
            <a:spLocks noGrp="1"/>
          </p:cNvSpPr>
          <p:nvPr>
            <p:ph type="body" idx="1"/>
          </p:nvPr>
        </p:nvSpPr>
        <p:spPr>
          <a:xfrm>
            <a:off x="1303800" y="1615200"/>
            <a:ext cx="7030500" cy="29166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Background of the project</a:t>
            </a:r>
            <a:endParaRPr sz="2400">
              <a:solidFill>
                <a:srgbClr val="FFFFFF"/>
              </a:solidFill>
              <a:latin typeface="Times New Roman"/>
              <a:ea typeface="Times New Roman"/>
              <a:cs typeface="Times New Roman"/>
              <a:sym typeface="Times New Roman"/>
            </a:endParaRPr>
          </a:p>
          <a:p>
            <a:pPr marL="457200" lvl="0" indent="-381000" algn="l" rtl="0">
              <a:spcBef>
                <a:spcPts val="1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Purpose of the project</a:t>
            </a:r>
            <a:endParaRPr sz="2400">
              <a:solidFill>
                <a:srgbClr val="FFFFFF"/>
              </a:solidFill>
              <a:latin typeface="Times New Roman"/>
              <a:ea typeface="Times New Roman"/>
              <a:cs typeface="Times New Roman"/>
              <a:sym typeface="Times New Roman"/>
            </a:endParaRPr>
          </a:p>
          <a:p>
            <a:pPr marL="457200" lvl="0" indent="-381000" algn="l" rtl="0">
              <a:spcBef>
                <a:spcPts val="1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Scope of the project</a:t>
            </a:r>
            <a:endParaRPr sz="2400">
              <a:solidFill>
                <a:srgbClr val="FFFFFF"/>
              </a:solidFill>
              <a:latin typeface="Times New Roman"/>
              <a:ea typeface="Times New Roman"/>
              <a:cs typeface="Times New Roman"/>
              <a:sym typeface="Times New Roman"/>
            </a:endParaRPr>
          </a:p>
          <a:p>
            <a:pPr marL="457200" lvl="0" indent="-381000" algn="l" rtl="0">
              <a:spcBef>
                <a:spcPts val="160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Main goal achieved</a:t>
            </a:r>
            <a:endParaRPr sz="2400">
              <a:solidFill>
                <a:srgbClr val="FFFFFF"/>
              </a:solidFill>
              <a:latin typeface="Times New Roman"/>
              <a:ea typeface="Times New Roman"/>
              <a:cs typeface="Times New Roman"/>
              <a:sym typeface="Times New Roman"/>
            </a:endParaRPr>
          </a:p>
          <a:p>
            <a:pPr marL="457200" lvl="0" indent="0" algn="l" rtl="0">
              <a:spcBef>
                <a:spcPts val="1600"/>
              </a:spcBef>
              <a:spcAft>
                <a:spcPts val="0"/>
              </a:spcAft>
              <a:buNone/>
            </a:pPr>
            <a:endParaRPr>
              <a:latin typeface="Times New Roman"/>
              <a:ea typeface="Times New Roman"/>
              <a:cs typeface="Times New Roman"/>
              <a:sym typeface="Times New Roman"/>
            </a:endParaRPr>
          </a:p>
          <a:p>
            <a:pPr marL="0" lvl="0" indent="0" algn="l" rtl="0">
              <a:spcBef>
                <a:spcPts val="1600"/>
              </a:spcBef>
              <a:spcAft>
                <a:spcPts val="1600"/>
              </a:spcAft>
              <a:buNone/>
            </a:pPr>
            <a:endParaRPr/>
          </a:p>
        </p:txBody>
      </p:sp>
      <p:sp>
        <p:nvSpPr>
          <p:cNvPr id="100" name="Google Shape;100;p17"/>
          <p:cNvSpPr txBox="1"/>
          <p:nvPr/>
        </p:nvSpPr>
        <p:spPr>
          <a:xfrm>
            <a:off x="6382175" y="4531800"/>
            <a:ext cx="2886000" cy="39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a:solidFill>
                  <a:srgbClr val="FFFFFF"/>
                </a:solidFill>
                <a:latin typeface="Times New Roman"/>
                <a:ea typeface="Times New Roman"/>
                <a:cs typeface="Times New Roman"/>
                <a:sym typeface="Times New Roman"/>
              </a:rPr>
              <a:t>Snohitha Rakashi</a:t>
            </a:r>
            <a:endParaRPr sz="1800">
              <a:solidFill>
                <a:srgbClr val="FFFFFF"/>
              </a:solidFill>
              <a:latin typeface="Times New Roman"/>
              <a:ea typeface="Times New Roman"/>
              <a:cs typeface="Times New Roman"/>
              <a:sym typeface="Times New Roman"/>
            </a:endParaRPr>
          </a:p>
        </p:txBody>
      </p:sp>
      <p:sp>
        <p:nvSpPr>
          <p:cNvPr id="101" name="Google Shape;101;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5</a:t>
            </a:fld>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82775" y="472800"/>
            <a:ext cx="70305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Scope Of the Project</a:t>
            </a:r>
            <a:endParaRPr sz="3600">
              <a:latin typeface="Times New Roman"/>
              <a:ea typeface="Times New Roman"/>
              <a:cs typeface="Times New Roman"/>
              <a:sym typeface="Times New Roman"/>
            </a:endParaRPr>
          </a:p>
        </p:txBody>
      </p:sp>
      <p:sp>
        <p:nvSpPr>
          <p:cNvPr id="107" name="Google Shape;107;p18"/>
          <p:cNvSpPr txBox="1">
            <a:spLocks noGrp="1"/>
          </p:cNvSpPr>
          <p:nvPr>
            <p:ph type="body" idx="1"/>
          </p:nvPr>
        </p:nvSpPr>
        <p:spPr>
          <a:xfrm>
            <a:off x="736925" y="1237375"/>
            <a:ext cx="5722200" cy="37593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Vendor should publish the list of items</a:t>
            </a:r>
            <a:endParaRPr sz="2400">
              <a:solidFill>
                <a:srgbClr val="FFFFFF"/>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Users  request admin to supply for items</a:t>
            </a:r>
            <a:endParaRPr sz="2400">
              <a:solidFill>
                <a:srgbClr val="FFFFFF"/>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Admin accepts and uploads the shipping label</a:t>
            </a:r>
            <a:endParaRPr sz="2400">
              <a:solidFill>
                <a:srgbClr val="FFFFFF"/>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After admin receives the items,  he can make payment to the user</a:t>
            </a:r>
            <a:endParaRPr sz="2400">
              <a:solidFill>
                <a:srgbClr val="FFFFFF"/>
              </a:solidFill>
              <a:latin typeface="Times New Roman"/>
              <a:ea typeface="Times New Roman"/>
              <a:cs typeface="Times New Roman"/>
              <a:sym typeface="Times New Roman"/>
            </a:endParaRPr>
          </a:p>
          <a:p>
            <a:pPr marL="457200" lvl="0" indent="0" algn="l" rtl="0">
              <a:spcBef>
                <a:spcPts val="1600"/>
              </a:spcBef>
              <a:spcAft>
                <a:spcPts val="0"/>
              </a:spcAft>
              <a:buNone/>
            </a:pPr>
            <a:endParaRPr/>
          </a:p>
          <a:p>
            <a:pPr marL="0" lvl="0" indent="0" algn="l" rtl="0">
              <a:spcBef>
                <a:spcPts val="1600"/>
              </a:spcBef>
              <a:spcAft>
                <a:spcPts val="0"/>
              </a:spcAft>
              <a:buNone/>
            </a:pPr>
            <a:endParaRPr sz="2400"/>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8" name="Google Shape;108;p18"/>
          <p:cNvPicPr preferRelativeResize="0"/>
          <p:nvPr/>
        </p:nvPicPr>
        <p:blipFill>
          <a:blip r:embed="rId3">
            <a:alphaModFix/>
          </a:blip>
          <a:stretch>
            <a:fillRect/>
          </a:stretch>
        </p:blipFill>
        <p:spPr>
          <a:xfrm>
            <a:off x="6459125" y="1791763"/>
            <a:ext cx="2170951" cy="1834201"/>
          </a:xfrm>
          <a:prstGeom prst="rect">
            <a:avLst/>
          </a:prstGeom>
          <a:noFill/>
          <a:ln>
            <a:noFill/>
          </a:ln>
        </p:spPr>
      </p:pic>
      <p:sp>
        <p:nvSpPr>
          <p:cNvPr id="109" name="Google Shape;109;p18"/>
          <p:cNvSpPr txBox="1"/>
          <p:nvPr/>
        </p:nvSpPr>
        <p:spPr>
          <a:xfrm>
            <a:off x="6867850" y="4681000"/>
            <a:ext cx="21711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a:solidFill>
                  <a:srgbClr val="FFFFFF"/>
                </a:solidFill>
                <a:latin typeface="Times New Roman"/>
                <a:ea typeface="Times New Roman"/>
                <a:cs typeface="Times New Roman"/>
                <a:sym typeface="Times New Roman"/>
              </a:rPr>
              <a:t>Snohitha Rakashi</a:t>
            </a:r>
            <a:endParaRPr sz="1800">
              <a:solidFill>
                <a:srgbClr val="FFFFFF"/>
              </a:solidFill>
              <a:latin typeface="Times New Roman"/>
              <a:ea typeface="Times New Roman"/>
              <a:cs typeface="Times New Roman"/>
              <a:sym typeface="Times New Roman"/>
            </a:endParaRPr>
          </a:p>
        </p:txBody>
      </p:sp>
      <p:sp>
        <p:nvSpPr>
          <p:cNvPr id="110" name="Google Shape;110;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solidFill>
                  <a:schemeClr val="dk1"/>
                </a:solidFill>
                <a:latin typeface="Times New Roman"/>
                <a:ea typeface="Times New Roman"/>
                <a:cs typeface="Times New Roman"/>
                <a:sym typeface="Times New Roman"/>
              </a:rPr>
              <a:t>6</a:t>
            </a:fld>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sldNum" idx="12"/>
          </p:nvPr>
        </p:nvSpPr>
        <p:spPr>
          <a:xfrm>
            <a:off x="8490250" y="4639778"/>
            <a:ext cx="548700" cy="43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endParaRPr/>
          </a:p>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7</a:t>
            </a:fld>
            <a:endParaRPr sz="1800">
              <a:solidFill>
                <a:schemeClr val="dk1"/>
              </a:solidFill>
              <a:latin typeface="Times New Roman"/>
              <a:ea typeface="Times New Roman"/>
              <a:cs typeface="Times New Roman"/>
              <a:sym typeface="Times New Roman"/>
            </a:endParaRPr>
          </a:p>
        </p:txBody>
      </p:sp>
      <p:graphicFrame>
        <p:nvGraphicFramePr>
          <p:cNvPr id="116" name="Google Shape;116;p19"/>
          <p:cNvGraphicFramePr/>
          <p:nvPr/>
        </p:nvGraphicFramePr>
        <p:xfrm>
          <a:off x="921200" y="1252000"/>
          <a:ext cx="7035075" cy="3567684"/>
        </p:xfrm>
        <a:graphic>
          <a:graphicData uri="http://schemas.openxmlformats.org/drawingml/2006/table">
            <a:tbl>
              <a:tblPr>
                <a:noFill/>
                <a:tableStyleId>{A1AB8225-7536-46A1-A768-33560E832FAF}</a:tableStyleId>
              </a:tblPr>
              <a:tblGrid>
                <a:gridCol w="3589925">
                  <a:extLst>
                    <a:ext uri="{9D8B030D-6E8A-4147-A177-3AD203B41FA5}">
                      <a16:colId xmlns:a16="http://schemas.microsoft.com/office/drawing/2014/main" val="20000"/>
                    </a:ext>
                  </a:extLst>
                </a:gridCol>
                <a:gridCol w="1540275">
                  <a:extLst>
                    <a:ext uri="{9D8B030D-6E8A-4147-A177-3AD203B41FA5}">
                      <a16:colId xmlns:a16="http://schemas.microsoft.com/office/drawing/2014/main" val="20001"/>
                    </a:ext>
                  </a:extLst>
                </a:gridCol>
                <a:gridCol w="1904875">
                  <a:extLst>
                    <a:ext uri="{9D8B030D-6E8A-4147-A177-3AD203B41FA5}">
                      <a16:colId xmlns:a16="http://schemas.microsoft.com/office/drawing/2014/main" val="20002"/>
                    </a:ext>
                  </a:extLst>
                </a:gridCol>
              </a:tblGrid>
              <a:tr h="431800">
                <a:tc>
                  <a:txBody>
                    <a:bodyPr/>
                    <a:lstStyle/>
                    <a:p>
                      <a:pPr marL="0" lvl="0" indent="0" algn="just" rtl="0">
                        <a:lnSpc>
                          <a:spcPct val="115000"/>
                        </a:lnSpc>
                        <a:spcBef>
                          <a:spcPts val="0"/>
                        </a:spcBef>
                        <a:spcAft>
                          <a:spcPts val="0"/>
                        </a:spcAft>
                        <a:buNone/>
                      </a:pPr>
                      <a:r>
                        <a:rPr lang="en" sz="1200" b="1">
                          <a:solidFill>
                            <a:schemeClr val="accent6"/>
                          </a:solidFill>
                          <a:latin typeface="Times New Roman"/>
                          <a:ea typeface="Times New Roman"/>
                          <a:cs typeface="Times New Roman"/>
                          <a:sym typeface="Times New Roman"/>
                        </a:rPr>
                        <a:t>Function</a:t>
                      </a:r>
                      <a:endParaRPr sz="1200" b="1">
                        <a:solidFill>
                          <a:schemeClr val="accent6"/>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Week Number</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Team Members</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31800">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Admin user interface and Signup/login functionality</a:t>
                      </a:r>
                      <a:endParaRPr sz="1200" b="1">
                        <a:solidFill>
                          <a:schemeClr val="accent6"/>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1, 2</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LP,SB,SR,NG</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9900">
                <a:tc>
                  <a:txBody>
                    <a:bodyPr/>
                    <a:lstStyle/>
                    <a:p>
                      <a:pPr marL="0" lvl="0" indent="0" algn="l"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Post/Cancel Announcement (Add/Edit/Delete items from the list)</a:t>
                      </a:r>
                      <a:endParaRPr sz="1200">
                        <a:solidFill>
                          <a:schemeClr val="accent6"/>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 3,4</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 SB, LP,SR</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4800">
                <a:tc>
                  <a:txBody>
                    <a:bodyPr/>
                    <a:lstStyle/>
                    <a:p>
                      <a:pPr marL="0" lvl="0" indent="0" algn="l"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Approve/deny user supply request</a:t>
                      </a:r>
                      <a:endParaRPr sz="1200">
                        <a:solidFill>
                          <a:schemeClr val="accent6"/>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 5,6</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SB, LP, NG</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9900">
                <a:tc>
                  <a:txBody>
                    <a:bodyPr/>
                    <a:lstStyle/>
                    <a:p>
                      <a:pPr marL="0" lvl="0" indent="0" algn="l"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Generate and post shipping labels to the Client/User</a:t>
                      </a:r>
                      <a:endParaRPr sz="1200">
                        <a:solidFill>
                          <a:schemeClr val="accent6"/>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 7,8</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SB, LP, NG,SR</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04800">
                <a:tc>
                  <a:txBody>
                    <a:bodyPr/>
                    <a:lstStyle/>
                    <a:p>
                      <a:pPr marL="0" lvl="0" indent="0" algn="l"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Check and confirm user supply items</a:t>
                      </a:r>
                      <a:endParaRPr sz="1200">
                        <a:solidFill>
                          <a:schemeClr val="accent6"/>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 10</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SB, LP</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04800">
                <a:tc>
                  <a:txBody>
                    <a:bodyPr/>
                    <a:lstStyle/>
                    <a:p>
                      <a:pPr marL="0" lvl="0" indent="0" algn="l"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Make the payments to user</a:t>
                      </a:r>
                      <a:endParaRPr sz="1200">
                        <a:solidFill>
                          <a:schemeClr val="accent6"/>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 11</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SB, NG, LP</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04800">
                <a:tc>
                  <a:txBody>
                    <a:bodyPr/>
                    <a:lstStyle/>
                    <a:p>
                      <a:pPr marL="0" lvl="0" indent="0" algn="l"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Update the inventory</a:t>
                      </a:r>
                      <a:endParaRPr sz="1200">
                        <a:solidFill>
                          <a:schemeClr val="accent6"/>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 12</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SB, LP,SR</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04800">
                <a:tc>
                  <a:txBody>
                    <a:bodyPr/>
                    <a:lstStyle/>
                    <a:p>
                      <a:pPr marL="0" lvl="0" indent="0" algn="l"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Testing the admin/vendor app and Documentation</a:t>
                      </a:r>
                      <a:endParaRPr sz="1200">
                        <a:solidFill>
                          <a:schemeClr val="accent6"/>
                        </a:solidFill>
                        <a:latin typeface="Times New Roman"/>
                        <a:ea typeface="Times New Roman"/>
                        <a:cs typeface="Times New Roman"/>
                        <a:sym typeface="Times New Roman"/>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2-13</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200">
                          <a:solidFill>
                            <a:schemeClr val="accent6"/>
                          </a:solidFill>
                          <a:latin typeface="Times New Roman"/>
                          <a:ea typeface="Times New Roman"/>
                          <a:cs typeface="Times New Roman"/>
                          <a:sym typeface="Times New Roman"/>
                        </a:rPr>
                        <a:t>ND,NG,SR</a:t>
                      </a:r>
                      <a:endParaRPr sz="1200">
                        <a:solidFill>
                          <a:schemeClr val="accent6"/>
                        </a:solidFill>
                        <a:latin typeface="Times New Roman"/>
                        <a:ea typeface="Times New Roman"/>
                        <a:cs typeface="Times New Roman"/>
                        <a:sym typeface="Times New Roman"/>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7" name="Google Shape;117;p19"/>
          <p:cNvSpPr txBox="1">
            <a:spLocks noGrp="1"/>
          </p:cNvSpPr>
          <p:nvPr>
            <p:ph type="title"/>
          </p:nvPr>
        </p:nvSpPr>
        <p:spPr>
          <a:xfrm>
            <a:off x="0" y="287150"/>
            <a:ext cx="815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Timeline for Admin module development</a:t>
            </a:r>
            <a:r>
              <a:rPr lang="en"/>
              <a:t/>
            </a:r>
            <a:br>
              <a:rPr lang="en"/>
            </a:br>
            <a:endParaRPr/>
          </a:p>
        </p:txBody>
      </p:sp>
      <p:sp>
        <p:nvSpPr>
          <p:cNvPr id="118" name="Google Shape;118;p19"/>
          <p:cNvSpPr txBox="1"/>
          <p:nvPr/>
        </p:nvSpPr>
        <p:spPr>
          <a:xfrm>
            <a:off x="6576325" y="4708800"/>
            <a:ext cx="2076900" cy="4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Snohitha Rakashi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445025"/>
            <a:ext cx="8832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Timeline for Client/User module development</a:t>
            </a:r>
            <a:endParaRPr sz="3600">
              <a:latin typeface="Times New Roman"/>
              <a:ea typeface="Times New Roman"/>
              <a:cs typeface="Times New Roman"/>
              <a:sym typeface="Times New Roman"/>
            </a:endParaRPr>
          </a:p>
        </p:txBody>
      </p:sp>
      <p:sp>
        <p:nvSpPr>
          <p:cNvPr id="124" name="Google Shape;124;p20"/>
          <p:cNvSpPr txBox="1">
            <a:spLocks noGrp="1"/>
          </p:cNvSpPr>
          <p:nvPr>
            <p:ph type="sldNum" idx="12"/>
          </p:nvPr>
        </p:nvSpPr>
        <p:spPr>
          <a:xfrm>
            <a:off x="8490250" y="4607534"/>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8</a:t>
            </a:fld>
            <a:endParaRPr sz="1800">
              <a:solidFill>
                <a:schemeClr val="dk1"/>
              </a:solidFill>
              <a:latin typeface="Times New Roman"/>
              <a:ea typeface="Times New Roman"/>
              <a:cs typeface="Times New Roman"/>
              <a:sym typeface="Times New Roman"/>
            </a:endParaRPr>
          </a:p>
        </p:txBody>
      </p:sp>
      <p:graphicFrame>
        <p:nvGraphicFramePr>
          <p:cNvPr id="125" name="Google Shape;125;p20"/>
          <p:cNvGraphicFramePr/>
          <p:nvPr/>
        </p:nvGraphicFramePr>
        <p:xfrm>
          <a:off x="915050" y="1445263"/>
          <a:ext cx="7477050" cy="3036918"/>
        </p:xfrm>
        <a:graphic>
          <a:graphicData uri="http://schemas.openxmlformats.org/drawingml/2006/table">
            <a:tbl>
              <a:tblPr>
                <a:noFill/>
                <a:tableStyleId>{A1AB8225-7536-46A1-A768-33560E832FAF}</a:tableStyleId>
              </a:tblPr>
              <a:tblGrid>
                <a:gridCol w="3592875">
                  <a:extLst>
                    <a:ext uri="{9D8B030D-6E8A-4147-A177-3AD203B41FA5}">
                      <a16:colId xmlns:a16="http://schemas.microsoft.com/office/drawing/2014/main" val="20000"/>
                    </a:ext>
                  </a:extLst>
                </a:gridCol>
                <a:gridCol w="1541550">
                  <a:extLst>
                    <a:ext uri="{9D8B030D-6E8A-4147-A177-3AD203B41FA5}">
                      <a16:colId xmlns:a16="http://schemas.microsoft.com/office/drawing/2014/main" val="20001"/>
                    </a:ext>
                  </a:extLst>
                </a:gridCol>
                <a:gridCol w="2342625">
                  <a:extLst>
                    <a:ext uri="{9D8B030D-6E8A-4147-A177-3AD203B41FA5}">
                      <a16:colId xmlns:a16="http://schemas.microsoft.com/office/drawing/2014/main" val="20002"/>
                    </a:ext>
                  </a:extLst>
                </a:gridCol>
              </a:tblGrid>
              <a:tr h="414475">
                <a:tc>
                  <a:txBody>
                    <a:bodyPr/>
                    <a:lstStyle/>
                    <a:p>
                      <a:pPr marL="0" lvl="0" indent="0" algn="just" rtl="0">
                        <a:lnSpc>
                          <a:spcPct val="115000"/>
                        </a:lnSpc>
                        <a:spcBef>
                          <a:spcPts val="0"/>
                        </a:spcBef>
                        <a:spcAft>
                          <a:spcPts val="0"/>
                        </a:spcAft>
                        <a:buNone/>
                      </a:pPr>
                      <a:r>
                        <a:rPr lang="en" sz="1100" b="1">
                          <a:solidFill>
                            <a:schemeClr val="accent6"/>
                          </a:solidFill>
                          <a:latin typeface="Average"/>
                          <a:ea typeface="Average"/>
                          <a:cs typeface="Average"/>
                          <a:sym typeface="Average"/>
                        </a:rPr>
                        <a:t>Function</a:t>
                      </a:r>
                      <a:endParaRPr sz="1100" b="1">
                        <a:solidFill>
                          <a:schemeClr val="accent6"/>
                        </a:solidFill>
                        <a:latin typeface="Average"/>
                        <a:ea typeface="Average"/>
                        <a:cs typeface="Average"/>
                        <a:sym typeface="Average"/>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Week Number</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Team Members</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4475">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View the list of items</a:t>
                      </a:r>
                      <a:endParaRPr sz="1100" b="1">
                        <a:solidFill>
                          <a:schemeClr val="accent6"/>
                        </a:solidFill>
                        <a:latin typeface="Average"/>
                        <a:ea typeface="Average"/>
                        <a:cs typeface="Average"/>
                        <a:sym typeface="Average"/>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1, 2, 3</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ND, RVN,KRV</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1050">
                <a:tc>
                  <a:txBody>
                    <a:bodyPr/>
                    <a:lstStyle/>
                    <a:p>
                      <a:pPr marL="0" lvl="0" indent="0" algn="l" rtl="0">
                        <a:lnSpc>
                          <a:spcPct val="115000"/>
                        </a:lnSpc>
                        <a:spcBef>
                          <a:spcPts val="0"/>
                        </a:spcBef>
                        <a:spcAft>
                          <a:spcPts val="0"/>
                        </a:spcAft>
                        <a:buNone/>
                      </a:pPr>
                      <a:r>
                        <a:rPr lang="en" sz="1100">
                          <a:solidFill>
                            <a:schemeClr val="accent6"/>
                          </a:solidFill>
                          <a:latin typeface="Average"/>
                          <a:ea typeface="Average"/>
                          <a:cs typeface="Average"/>
                          <a:sym typeface="Average"/>
                        </a:rPr>
                        <a:t>Clam/submit request for supply &amp; shipping label</a:t>
                      </a:r>
                      <a:endParaRPr sz="1100">
                        <a:solidFill>
                          <a:schemeClr val="accent6"/>
                        </a:solidFill>
                        <a:latin typeface="Average"/>
                        <a:ea typeface="Average"/>
                        <a:cs typeface="Average"/>
                        <a:sym typeface="Average"/>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 4,5, 6</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 ND,KRV</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4750">
                <a:tc>
                  <a:txBody>
                    <a:bodyPr/>
                    <a:lstStyle/>
                    <a:p>
                      <a:pPr marL="0" lvl="0" indent="0" algn="l" rtl="0">
                        <a:lnSpc>
                          <a:spcPct val="115000"/>
                        </a:lnSpc>
                        <a:spcBef>
                          <a:spcPts val="0"/>
                        </a:spcBef>
                        <a:spcAft>
                          <a:spcPts val="0"/>
                        </a:spcAft>
                        <a:buNone/>
                      </a:pPr>
                      <a:r>
                        <a:rPr lang="en" sz="1100">
                          <a:solidFill>
                            <a:schemeClr val="accent6"/>
                          </a:solidFill>
                          <a:latin typeface="Average"/>
                          <a:ea typeface="Average"/>
                          <a:cs typeface="Average"/>
                          <a:sym typeface="Average"/>
                        </a:rPr>
                        <a:t>Update/edit request for supply &amp; shipping label</a:t>
                      </a:r>
                      <a:endParaRPr sz="1100">
                        <a:solidFill>
                          <a:schemeClr val="accent6"/>
                        </a:solidFill>
                        <a:latin typeface="Average"/>
                        <a:ea typeface="Average"/>
                        <a:cs typeface="Average"/>
                        <a:sym typeface="Average"/>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 7, 9, 10</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ND,KRV</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87625">
                <a:tc>
                  <a:txBody>
                    <a:bodyPr/>
                    <a:lstStyle/>
                    <a:p>
                      <a:pPr marL="0" lvl="0" indent="0" algn="l" rtl="0">
                        <a:lnSpc>
                          <a:spcPct val="115000"/>
                        </a:lnSpc>
                        <a:spcBef>
                          <a:spcPts val="0"/>
                        </a:spcBef>
                        <a:spcAft>
                          <a:spcPts val="0"/>
                        </a:spcAft>
                        <a:buNone/>
                      </a:pPr>
                      <a:r>
                        <a:rPr lang="en" sz="1100">
                          <a:solidFill>
                            <a:schemeClr val="accent6"/>
                          </a:solidFill>
                          <a:latin typeface="Average"/>
                          <a:ea typeface="Average"/>
                          <a:cs typeface="Average"/>
                          <a:sym typeface="Average"/>
                        </a:rPr>
                        <a:t>Develop the contact us page (Send and receive messages, live chat and other information)</a:t>
                      </a:r>
                      <a:endParaRPr sz="1100">
                        <a:solidFill>
                          <a:schemeClr val="accent6"/>
                        </a:solidFill>
                        <a:latin typeface="Average"/>
                        <a:ea typeface="Average"/>
                        <a:cs typeface="Average"/>
                        <a:sym typeface="Average"/>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 11</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ND, RVN</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1050">
                <a:tc>
                  <a:txBody>
                    <a:bodyPr/>
                    <a:lstStyle/>
                    <a:p>
                      <a:pPr marL="0" lvl="0" indent="0" algn="l" rtl="0">
                        <a:spcBef>
                          <a:spcPts val="0"/>
                        </a:spcBef>
                        <a:spcAft>
                          <a:spcPts val="0"/>
                        </a:spcAft>
                        <a:buNone/>
                      </a:pPr>
                      <a:r>
                        <a:rPr lang="en" sz="1100">
                          <a:solidFill>
                            <a:srgbClr val="FFFFFF"/>
                          </a:solidFill>
                          <a:latin typeface="Average"/>
                          <a:ea typeface="Average"/>
                          <a:cs typeface="Average"/>
                          <a:sym typeface="Average"/>
                        </a:rPr>
                        <a:t>Conform admin confirmation of receiving items and Request payments</a:t>
                      </a:r>
                      <a:endParaRPr sz="1100">
                        <a:solidFill>
                          <a:srgbClr val="FFFFFF"/>
                        </a:solidFill>
                        <a:latin typeface="Average"/>
                        <a:ea typeface="Average"/>
                        <a:cs typeface="Average"/>
                        <a:sym typeface="Average"/>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 12, 13</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ND</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1050">
                <a:tc>
                  <a:txBody>
                    <a:bodyPr/>
                    <a:lstStyle/>
                    <a:p>
                      <a:pPr marL="0" lvl="0" indent="0" algn="l" rtl="0">
                        <a:spcBef>
                          <a:spcPts val="0"/>
                        </a:spcBef>
                        <a:spcAft>
                          <a:spcPts val="0"/>
                        </a:spcAft>
                        <a:buNone/>
                      </a:pPr>
                      <a:r>
                        <a:rPr lang="en" sz="1100">
                          <a:solidFill>
                            <a:schemeClr val="accent6"/>
                          </a:solidFill>
                          <a:latin typeface="Average"/>
                          <a:ea typeface="Average"/>
                          <a:cs typeface="Average"/>
                          <a:sym typeface="Average"/>
                        </a:rPr>
                        <a:t>Testing the application, error correction and documentation</a:t>
                      </a:r>
                      <a:endParaRPr sz="1100">
                        <a:solidFill>
                          <a:schemeClr val="accent6"/>
                        </a:solidFill>
                        <a:latin typeface="Average"/>
                        <a:ea typeface="Average"/>
                        <a:cs typeface="Average"/>
                        <a:sym typeface="Average"/>
                      </a:endParaRPr>
                    </a:p>
                  </a:txBody>
                  <a:tcPr marL="63500" marR="63500" marT="63500" marB="63500">
                    <a:lnL w="12650"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 3-14</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100">
                          <a:solidFill>
                            <a:schemeClr val="accent6"/>
                          </a:solidFill>
                          <a:latin typeface="Average"/>
                          <a:ea typeface="Average"/>
                          <a:cs typeface="Average"/>
                          <a:sym typeface="Average"/>
                        </a:rPr>
                        <a:t>All</a:t>
                      </a:r>
                      <a:endParaRPr sz="1100">
                        <a:solidFill>
                          <a:schemeClr val="accent6"/>
                        </a:solidFill>
                        <a:latin typeface="Average"/>
                        <a:ea typeface="Average"/>
                        <a:cs typeface="Average"/>
                        <a:sym typeface="Average"/>
                      </a:endParaRPr>
                    </a:p>
                  </a:txBody>
                  <a:tcPr marL="63500" marR="63500" marT="63500" marB="63500">
                    <a:lnL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26" name="Google Shape;126;p20"/>
          <p:cNvSpPr txBox="1"/>
          <p:nvPr/>
        </p:nvSpPr>
        <p:spPr>
          <a:xfrm>
            <a:off x="6728600" y="4722950"/>
            <a:ext cx="1989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Snohitha Rakashi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Technologies</a:t>
            </a:r>
            <a:endParaRPr sz="3600">
              <a:latin typeface="Times New Roman"/>
              <a:ea typeface="Times New Roman"/>
              <a:cs typeface="Times New Roman"/>
              <a:sym typeface="Times New Roman"/>
            </a:endParaRPr>
          </a:p>
        </p:txBody>
      </p:sp>
      <p:sp>
        <p:nvSpPr>
          <p:cNvPr id="132" name="Google Shape;132;p21"/>
          <p:cNvSpPr txBox="1">
            <a:spLocks noGrp="1"/>
          </p:cNvSpPr>
          <p:nvPr>
            <p:ph type="body" idx="1"/>
          </p:nvPr>
        </p:nvSpPr>
        <p:spPr>
          <a:xfrm>
            <a:off x="311700" y="1414475"/>
            <a:ext cx="3766200" cy="35736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Android Studio</a:t>
            </a:r>
            <a:endParaRPr sz="2400">
              <a:solidFill>
                <a:srgbClr val="FFFFFF"/>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Firebase</a:t>
            </a:r>
            <a:endParaRPr sz="2400">
              <a:solidFill>
                <a:srgbClr val="FFFFFF"/>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Github</a:t>
            </a:r>
            <a:endParaRPr sz="2400">
              <a:solidFill>
                <a:srgbClr val="FFFFFF"/>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FFFFFF"/>
              </a:buClr>
              <a:buSzPts val="2400"/>
              <a:buFont typeface="Times New Roman"/>
              <a:buChar char="●"/>
            </a:pPr>
            <a:r>
              <a:rPr lang="en" sz="2400">
                <a:solidFill>
                  <a:srgbClr val="FFFFFF"/>
                </a:solidFill>
                <a:latin typeface="Times New Roman"/>
                <a:ea typeface="Times New Roman"/>
                <a:cs typeface="Times New Roman"/>
                <a:sym typeface="Times New Roman"/>
              </a:rPr>
              <a:t>MS Visio</a:t>
            </a:r>
            <a:endParaRPr sz="2400">
              <a:solidFill>
                <a:srgbClr val="FFFFFF"/>
              </a:solidFill>
              <a:latin typeface="Times New Roman"/>
              <a:ea typeface="Times New Roman"/>
              <a:cs typeface="Times New Roman"/>
              <a:sym typeface="Times New Roman"/>
            </a:endParaRPr>
          </a:p>
          <a:p>
            <a:pPr marL="457200" lvl="0" indent="0" algn="l" rtl="0">
              <a:lnSpc>
                <a:spcPct val="115000"/>
              </a:lnSpc>
              <a:spcBef>
                <a:spcPts val="1600"/>
              </a:spcBef>
              <a:spcAft>
                <a:spcPts val="1600"/>
              </a:spcAft>
              <a:buNone/>
            </a:pPr>
            <a:endParaRPr sz="2400">
              <a:latin typeface="Times New Roman"/>
              <a:ea typeface="Times New Roman"/>
              <a:cs typeface="Times New Roman"/>
              <a:sym typeface="Times New Roman"/>
            </a:endParaRPr>
          </a:p>
        </p:txBody>
      </p:sp>
      <p:sp>
        <p:nvSpPr>
          <p:cNvPr id="133" name="Google Shape;133;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800">
                <a:solidFill>
                  <a:schemeClr val="dk1"/>
                </a:solidFill>
                <a:latin typeface="Times New Roman"/>
                <a:ea typeface="Times New Roman"/>
                <a:cs typeface="Times New Roman"/>
                <a:sym typeface="Times New Roman"/>
              </a:rPr>
              <a:t>9</a:t>
            </a:fld>
            <a:endParaRPr sz="1800">
              <a:solidFill>
                <a:schemeClr val="dk1"/>
              </a:solidFill>
              <a:latin typeface="Times New Roman"/>
              <a:ea typeface="Times New Roman"/>
              <a:cs typeface="Times New Roman"/>
              <a:sym typeface="Times New Roman"/>
            </a:endParaRPr>
          </a:p>
        </p:txBody>
      </p:sp>
      <p:pic>
        <p:nvPicPr>
          <p:cNvPr id="134" name="Google Shape;134;p21"/>
          <p:cNvPicPr preferRelativeResize="0"/>
          <p:nvPr/>
        </p:nvPicPr>
        <p:blipFill>
          <a:blip r:embed="rId3">
            <a:alphaModFix/>
          </a:blip>
          <a:stretch>
            <a:fillRect/>
          </a:stretch>
        </p:blipFill>
        <p:spPr>
          <a:xfrm>
            <a:off x="5198775" y="2732150"/>
            <a:ext cx="1349900" cy="1451744"/>
          </a:xfrm>
          <a:prstGeom prst="rect">
            <a:avLst/>
          </a:prstGeom>
          <a:noFill/>
          <a:ln>
            <a:noFill/>
          </a:ln>
        </p:spPr>
      </p:pic>
      <p:pic>
        <p:nvPicPr>
          <p:cNvPr id="135" name="Google Shape;135;p21"/>
          <p:cNvPicPr preferRelativeResize="0"/>
          <p:nvPr/>
        </p:nvPicPr>
        <p:blipFill>
          <a:blip r:embed="rId4">
            <a:alphaModFix/>
          </a:blip>
          <a:stretch>
            <a:fillRect/>
          </a:stretch>
        </p:blipFill>
        <p:spPr>
          <a:xfrm>
            <a:off x="5140050" y="1071600"/>
            <a:ext cx="1349900" cy="1308050"/>
          </a:xfrm>
          <a:prstGeom prst="rect">
            <a:avLst/>
          </a:prstGeom>
          <a:noFill/>
          <a:ln>
            <a:noFill/>
          </a:ln>
        </p:spPr>
      </p:pic>
      <p:pic>
        <p:nvPicPr>
          <p:cNvPr id="136" name="Google Shape;136;p21"/>
          <p:cNvPicPr preferRelativeResize="0"/>
          <p:nvPr/>
        </p:nvPicPr>
        <p:blipFill>
          <a:blip r:embed="rId5">
            <a:alphaModFix/>
          </a:blip>
          <a:stretch>
            <a:fillRect/>
          </a:stretch>
        </p:blipFill>
        <p:spPr>
          <a:xfrm>
            <a:off x="7290963" y="2775987"/>
            <a:ext cx="1430087" cy="1364075"/>
          </a:xfrm>
          <a:prstGeom prst="rect">
            <a:avLst/>
          </a:prstGeom>
          <a:noFill/>
          <a:ln>
            <a:noFill/>
          </a:ln>
        </p:spPr>
      </p:pic>
      <p:pic>
        <p:nvPicPr>
          <p:cNvPr id="137" name="Google Shape;137;p21"/>
          <p:cNvPicPr preferRelativeResize="0"/>
          <p:nvPr/>
        </p:nvPicPr>
        <p:blipFill>
          <a:blip r:embed="rId6">
            <a:alphaModFix/>
          </a:blip>
          <a:stretch>
            <a:fillRect/>
          </a:stretch>
        </p:blipFill>
        <p:spPr>
          <a:xfrm>
            <a:off x="7371150" y="914325"/>
            <a:ext cx="1349900" cy="1465325"/>
          </a:xfrm>
          <a:prstGeom prst="rect">
            <a:avLst/>
          </a:prstGeom>
          <a:noFill/>
          <a:ln>
            <a:noFill/>
          </a:ln>
        </p:spPr>
      </p:pic>
      <p:sp>
        <p:nvSpPr>
          <p:cNvPr id="138" name="Google Shape;138;p21"/>
          <p:cNvSpPr txBox="1"/>
          <p:nvPr/>
        </p:nvSpPr>
        <p:spPr>
          <a:xfrm>
            <a:off x="6198175" y="4586750"/>
            <a:ext cx="1990500" cy="4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Snohitha Rakashi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682</Words>
  <Application>Microsoft Office PowerPoint</Application>
  <PresentationFormat>On-screen Show (16:9)</PresentationFormat>
  <Paragraphs>226</Paragraphs>
  <Slides>34</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Average</vt:lpstr>
      <vt:lpstr>Oswald</vt:lpstr>
      <vt:lpstr>Arial</vt:lpstr>
      <vt:lpstr>Times New Roman</vt:lpstr>
      <vt:lpstr>Slate</vt:lpstr>
      <vt:lpstr>SMART INVENTORY</vt:lpstr>
      <vt:lpstr>            Stakeholders and Team Members</vt:lpstr>
      <vt:lpstr>Team members and Abbreviations</vt:lpstr>
      <vt:lpstr>Contents</vt:lpstr>
      <vt:lpstr>Introduction</vt:lpstr>
      <vt:lpstr>Scope Of the Project</vt:lpstr>
      <vt:lpstr>Timeline for Admin module development </vt:lpstr>
      <vt:lpstr>Timeline for Client/User module development</vt:lpstr>
      <vt:lpstr>Technologies</vt:lpstr>
      <vt:lpstr>Technologies</vt:lpstr>
      <vt:lpstr> User Interface Design-Client</vt:lpstr>
      <vt:lpstr>UI design</vt:lpstr>
      <vt:lpstr>UI design</vt:lpstr>
      <vt:lpstr>UI design : Make a supply request</vt:lpstr>
      <vt:lpstr>UI design : Supply history</vt:lpstr>
      <vt:lpstr>UI design : Supply history-Approved</vt:lpstr>
      <vt:lpstr>UI design : Supply history-Payment Request</vt:lpstr>
      <vt:lpstr>Contact us </vt:lpstr>
      <vt:lpstr>Messages</vt:lpstr>
      <vt:lpstr>PowerPoint Presentation</vt:lpstr>
      <vt:lpstr>Sign up and Login</vt:lpstr>
      <vt:lpstr>Log in and Admin dashboard</vt:lpstr>
      <vt:lpstr>Supply Request – Approving supply request</vt:lpstr>
      <vt:lpstr>Supply Request – conform delivery </vt:lpstr>
      <vt:lpstr>Payment Requests and Upload payment details</vt:lpstr>
      <vt:lpstr>Transaction Completed</vt:lpstr>
      <vt:lpstr>Messages</vt:lpstr>
      <vt:lpstr>Testing</vt:lpstr>
      <vt:lpstr>Challenges and obstacles</vt:lpstr>
      <vt:lpstr>Live demo</vt:lpstr>
      <vt:lpstr>PowerPoint Presentation</vt:lpstr>
      <vt:lpstr>PowerPoint Presentation</vt:lpstr>
      <vt:lpstr>            Stakeholders and 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INVENTORY</dc:title>
  <dc:creator>Dambadeni Kalu Achchillage,Nilantha P</dc:creator>
  <cp:lastModifiedBy>Dambadeni Kalu Achchillage,Nilantha P</cp:lastModifiedBy>
  <cp:revision>5</cp:revision>
  <dcterms:modified xsi:type="dcterms:W3CDTF">2019-04-30T13:20:54Z</dcterms:modified>
</cp:coreProperties>
</file>