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5" r:id="rId9"/>
    <p:sldId id="262" r:id="rId10"/>
    <p:sldId id="263" r:id="rId11"/>
    <p:sldId id="267"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9E2"/>
    <a:srgbClr val="BACDE4"/>
    <a:srgbClr val="A1BBDB"/>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600" b="0" i="0">
                <a:solidFill>
                  <a:srgbClr val="F0F1F4"/>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500" b="0" i="0">
                <a:solidFill>
                  <a:srgbClr val="F0F1F4"/>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600" b="0" i="0">
                <a:solidFill>
                  <a:srgbClr val="F0F1F4"/>
                </a:solidFill>
                <a:latin typeface="Cambria"/>
                <a:cs typeface="Cambr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8C6DD"/>
          </a:solidFill>
        </p:spPr>
        <p:txBody>
          <a:bodyPr wrap="square" lIns="0" tIns="0" rIns="0" bIns="0" rtlCol="0"/>
          <a:lstStyle/>
          <a:p>
            <a:endParaRPr dirty="0"/>
          </a:p>
        </p:txBody>
      </p:sp>
      <p:sp>
        <p:nvSpPr>
          <p:cNvPr id="17" name="bg object 17"/>
          <p:cNvSpPr/>
          <p:nvPr/>
        </p:nvSpPr>
        <p:spPr>
          <a:xfrm>
            <a:off x="1840942" y="2951461"/>
            <a:ext cx="9258300" cy="19050"/>
          </a:xfrm>
          <a:custGeom>
            <a:avLst/>
            <a:gdLst/>
            <a:ahLst/>
            <a:cxnLst/>
            <a:rect l="l" t="t" r="r" b="b"/>
            <a:pathLst>
              <a:path w="9258300" h="19050">
                <a:moveTo>
                  <a:pt x="9258299" y="19049"/>
                </a:moveTo>
                <a:lnTo>
                  <a:pt x="0" y="19049"/>
                </a:lnTo>
                <a:lnTo>
                  <a:pt x="0" y="0"/>
                </a:lnTo>
                <a:lnTo>
                  <a:pt x="9258299" y="0"/>
                </a:lnTo>
                <a:lnTo>
                  <a:pt x="9258299" y="19049"/>
                </a:lnTo>
                <a:close/>
              </a:path>
            </a:pathLst>
          </a:custGeom>
          <a:solidFill>
            <a:srgbClr val="111B1D"/>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7600" b="0" i="0">
                <a:solidFill>
                  <a:srgbClr val="F0F1F4"/>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535C6A"/>
          </a:solidFill>
        </p:spPr>
        <p:txBody>
          <a:bodyPr wrap="square" lIns="0" tIns="0" rIns="0" bIns="0" rtlCol="0"/>
          <a:lstStyle/>
          <a:p>
            <a:endParaRPr dirty="0"/>
          </a:p>
        </p:txBody>
      </p:sp>
      <p:sp>
        <p:nvSpPr>
          <p:cNvPr id="2" name="Holder 2"/>
          <p:cNvSpPr>
            <a:spLocks noGrp="1"/>
          </p:cNvSpPr>
          <p:nvPr>
            <p:ph type="title"/>
          </p:nvPr>
        </p:nvSpPr>
        <p:spPr>
          <a:xfrm>
            <a:off x="1867569" y="347633"/>
            <a:ext cx="14552861" cy="2336165"/>
          </a:xfrm>
          <a:prstGeom prst="rect">
            <a:avLst/>
          </a:prstGeom>
        </p:spPr>
        <p:txBody>
          <a:bodyPr wrap="square" lIns="0" tIns="0" rIns="0" bIns="0">
            <a:spAutoFit/>
          </a:bodyPr>
          <a:lstStyle>
            <a:lvl1pPr>
              <a:defRPr sz="7600" b="0" i="0">
                <a:solidFill>
                  <a:srgbClr val="F0F1F4"/>
                </a:solidFill>
                <a:latin typeface="Cambria"/>
                <a:cs typeface="Cambria"/>
              </a:defRPr>
            </a:lvl1pPr>
          </a:lstStyle>
          <a:p>
            <a:endParaRPr/>
          </a:p>
        </p:txBody>
      </p:sp>
      <p:sp>
        <p:nvSpPr>
          <p:cNvPr id="3" name="Holder 3"/>
          <p:cNvSpPr>
            <a:spLocks noGrp="1"/>
          </p:cNvSpPr>
          <p:nvPr>
            <p:ph type="body" idx="1"/>
          </p:nvPr>
        </p:nvSpPr>
        <p:spPr>
          <a:xfrm>
            <a:off x="1757010" y="3100314"/>
            <a:ext cx="14773978" cy="6083300"/>
          </a:xfrm>
          <a:prstGeom prst="rect">
            <a:avLst/>
          </a:prstGeom>
        </p:spPr>
        <p:txBody>
          <a:bodyPr wrap="square" lIns="0" tIns="0" rIns="0" bIns="0">
            <a:spAutoFit/>
          </a:bodyPr>
          <a:lstStyle>
            <a:lvl1pPr>
              <a:defRPr sz="2500" b="0" i="0">
                <a:solidFill>
                  <a:srgbClr val="F0F1F4"/>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12/26/2022</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vlab.amrita.edu/?sub=3&amp;brch=274&amp;sim=1433&amp;cnt=1" TargetMode="External"/><Relationship Id="rId2" Type="http://schemas.openxmlformats.org/officeDocument/2006/relationships/hyperlink" Target="http://www.ijritcc.org/download/1433580671.pdf"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www.geeksforgeeks.org/backtracking-algorithms/" TargetMode="External"/><Relationship Id="rId4" Type="http://schemas.openxmlformats.org/officeDocument/2006/relationships/hyperlink" Target="http://deeplearning.lipingyang.org/2017/01/30/openmp-on-ubunt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86012" y="7200900"/>
            <a:ext cx="13515975" cy="9525"/>
          </a:xfrm>
          <a:custGeom>
            <a:avLst/>
            <a:gdLst/>
            <a:ahLst/>
            <a:cxnLst/>
            <a:rect l="l" t="t" r="r" b="b"/>
            <a:pathLst>
              <a:path w="13515975" h="9525">
                <a:moveTo>
                  <a:pt x="13515973" y="9524"/>
                </a:moveTo>
                <a:lnTo>
                  <a:pt x="0" y="9524"/>
                </a:lnTo>
                <a:lnTo>
                  <a:pt x="0" y="0"/>
                </a:lnTo>
                <a:lnTo>
                  <a:pt x="13515973" y="0"/>
                </a:lnTo>
                <a:lnTo>
                  <a:pt x="13515973" y="9524"/>
                </a:lnTo>
                <a:close/>
              </a:path>
            </a:pathLst>
          </a:custGeom>
          <a:solidFill>
            <a:srgbClr val="F0F1F4"/>
          </a:solidFill>
        </p:spPr>
        <p:txBody>
          <a:bodyPr wrap="square" lIns="0" tIns="0" rIns="0" bIns="0" rtlCol="0"/>
          <a:lstStyle/>
          <a:p>
            <a:endParaRPr dirty="0"/>
          </a:p>
        </p:txBody>
      </p:sp>
      <p:sp>
        <p:nvSpPr>
          <p:cNvPr id="3" name="object 3"/>
          <p:cNvSpPr txBox="1">
            <a:spLocks noGrp="1"/>
          </p:cNvSpPr>
          <p:nvPr>
            <p:ph type="title"/>
          </p:nvPr>
        </p:nvSpPr>
        <p:spPr>
          <a:xfrm>
            <a:off x="2667000" y="1562100"/>
            <a:ext cx="12762230" cy="5275580"/>
          </a:xfrm>
          <a:prstGeom prst="rect">
            <a:avLst/>
          </a:prstGeom>
        </p:spPr>
        <p:txBody>
          <a:bodyPr vert="horz" wrap="square" lIns="0" tIns="355600" rIns="0" bIns="0" rtlCol="0">
            <a:spAutoFit/>
          </a:bodyPr>
          <a:lstStyle/>
          <a:p>
            <a:pPr marL="12700" marR="5080" algn="ctr">
              <a:lnSpc>
                <a:spcPts val="12869"/>
              </a:lnSpc>
              <a:spcBef>
                <a:spcPts val="2800"/>
              </a:spcBef>
            </a:pPr>
            <a:r>
              <a:rPr sz="13000" spc="310" dirty="0"/>
              <a:t>Parallelization</a:t>
            </a:r>
            <a:r>
              <a:rPr sz="13000" spc="-340" dirty="0"/>
              <a:t> </a:t>
            </a:r>
            <a:r>
              <a:rPr sz="13000" spc="844" dirty="0"/>
              <a:t>of </a:t>
            </a:r>
            <a:r>
              <a:rPr sz="13000" spc="-2845" dirty="0"/>
              <a:t> </a:t>
            </a:r>
            <a:r>
              <a:rPr sz="13000" spc="765" dirty="0"/>
              <a:t>Local </a:t>
            </a:r>
            <a:r>
              <a:rPr sz="13000" spc="775" dirty="0"/>
              <a:t>Sequence </a:t>
            </a:r>
            <a:r>
              <a:rPr sz="13000" spc="780" dirty="0"/>
              <a:t> </a:t>
            </a:r>
            <a:r>
              <a:rPr sz="13000" spc="490" dirty="0"/>
              <a:t>Alignment</a:t>
            </a:r>
            <a:endParaRPr sz="13000" dirty="0"/>
          </a:p>
        </p:txBody>
      </p:sp>
      <p:sp>
        <p:nvSpPr>
          <p:cNvPr id="4" name="object 4"/>
          <p:cNvSpPr txBox="1"/>
          <p:nvPr/>
        </p:nvSpPr>
        <p:spPr>
          <a:xfrm>
            <a:off x="6480145" y="8772826"/>
            <a:ext cx="4751705" cy="421640"/>
          </a:xfrm>
          <a:prstGeom prst="rect">
            <a:avLst/>
          </a:prstGeom>
        </p:spPr>
        <p:txBody>
          <a:bodyPr vert="horz" wrap="square" lIns="0" tIns="12700" rIns="0" bIns="0" rtlCol="0">
            <a:spAutoFit/>
          </a:bodyPr>
          <a:lstStyle/>
          <a:p>
            <a:pPr marL="12700">
              <a:lnSpc>
                <a:spcPct val="100000"/>
              </a:lnSpc>
              <a:spcBef>
                <a:spcPts val="100"/>
              </a:spcBef>
            </a:pPr>
            <a:r>
              <a:rPr sz="2600" spc="-10" dirty="0">
                <a:solidFill>
                  <a:srgbClr val="F0F1F4"/>
                </a:solidFill>
                <a:latin typeface="Verdana"/>
                <a:cs typeface="Verdana"/>
              </a:rPr>
              <a:t>PDC</a:t>
            </a:r>
            <a:r>
              <a:rPr sz="2600" spc="-45" dirty="0">
                <a:solidFill>
                  <a:srgbClr val="F0F1F4"/>
                </a:solidFill>
                <a:latin typeface="Verdana"/>
                <a:cs typeface="Verdana"/>
              </a:rPr>
              <a:t> </a:t>
            </a:r>
            <a:r>
              <a:rPr sz="2600" spc="-30" dirty="0">
                <a:solidFill>
                  <a:srgbClr val="F0F1F4"/>
                </a:solidFill>
                <a:latin typeface="Verdana"/>
                <a:cs typeface="Verdana"/>
              </a:rPr>
              <a:t>JCOMPONENT</a:t>
            </a:r>
            <a:r>
              <a:rPr sz="2600" spc="-40" dirty="0">
                <a:solidFill>
                  <a:srgbClr val="F0F1F4"/>
                </a:solidFill>
                <a:latin typeface="Verdana"/>
                <a:cs typeface="Verdana"/>
              </a:rPr>
              <a:t> </a:t>
            </a:r>
            <a:r>
              <a:rPr sz="2600" spc="-135" dirty="0">
                <a:solidFill>
                  <a:srgbClr val="F0F1F4"/>
                </a:solidFill>
                <a:latin typeface="Verdana"/>
                <a:cs typeface="Verdana"/>
              </a:rPr>
              <a:t>REVIEW-3</a:t>
            </a:r>
            <a:endParaRPr sz="26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860312" y="1507977"/>
            <a:ext cx="14552861" cy="1197123"/>
          </a:xfrm>
          <a:prstGeom prst="rect">
            <a:avLst/>
          </a:prstGeom>
        </p:spPr>
        <p:txBody>
          <a:bodyPr vert="horz" wrap="square" lIns="0" tIns="29845" rIns="0" bIns="0" rtlCol="0">
            <a:spAutoFit/>
          </a:bodyPr>
          <a:lstStyle/>
          <a:p>
            <a:pPr marL="12700" marR="5080">
              <a:lnSpc>
                <a:spcPts val="9080"/>
              </a:lnSpc>
              <a:spcBef>
                <a:spcPts val="235"/>
              </a:spcBef>
            </a:pPr>
            <a:r>
              <a:rPr sz="8500" spc="210" dirty="0">
                <a:solidFill>
                  <a:schemeClr val="tx1"/>
                </a:solidFill>
              </a:rPr>
              <a:t>Procedure </a:t>
            </a:r>
            <a:endParaRPr sz="8500" spc="-85" dirty="0">
              <a:solidFill>
                <a:schemeClr val="tx1"/>
              </a:solidFill>
            </a:endParaRPr>
          </a:p>
        </p:txBody>
      </p:sp>
      <p:sp>
        <p:nvSpPr>
          <p:cNvPr id="11" name="object 11"/>
          <p:cNvSpPr txBox="1"/>
          <p:nvPr/>
        </p:nvSpPr>
        <p:spPr>
          <a:xfrm>
            <a:off x="1867569" y="3390900"/>
            <a:ext cx="13970635" cy="6334555"/>
          </a:xfrm>
          <a:prstGeom prst="rect">
            <a:avLst/>
          </a:prstGeom>
        </p:spPr>
        <p:txBody>
          <a:bodyPr vert="horz" wrap="square" lIns="0" tIns="12700" rIns="0" bIns="0" rtlCol="0">
            <a:spAutoFit/>
          </a:bodyPr>
          <a:lstStyle/>
          <a:p>
            <a:pPr marL="12700" marR="356235" algn="just">
              <a:lnSpc>
                <a:spcPct val="132500"/>
              </a:lnSpc>
              <a:spcBef>
                <a:spcPts val="100"/>
              </a:spcBef>
            </a:pPr>
            <a:r>
              <a:rPr lang="en-IN" sz="2600" u="sng" spc="-60" dirty="0">
                <a:latin typeface="Verdana" panose="020B0604030504040204" pitchFamily="34" charset="0"/>
                <a:ea typeface="Verdana" panose="020B0604030504040204" pitchFamily="34" charset="0"/>
                <a:cs typeface="Verdana"/>
              </a:rPr>
              <a:t>matchMismatchScore</a:t>
            </a:r>
            <a:r>
              <a:rPr sz="2600" spc="65" dirty="0">
                <a:latin typeface="Verdana" panose="020B0604030504040204" pitchFamily="34" charset="0"/>
                <a:ea typeface="Verdana" panose="020B0604030504040204" pitchFamily="34" charset="0"/>
                <a:cs typeface="Lucida Sans Unicode"/>
              </a:rPr>
              <a:t> </a:t>
            </a:r>
            <a:r>
              <a:rPr sz="2600" spc="204" dirty="0">
                <a:latin typeface="Verdana" panose="020B0604030504040204" pitchFamily="34" charset="0"/>
                <a:ea typeface="Verdana" panose="020B0604030504040204" pitchFamily="34" charset="0"/>
                <a:cs typeface="Verdana"/>
              </a:rPr>
              <a:t>–</a:t>
            </a:r>
            <a:r>
              <a:rPr sz="2600" spc="-20" dirty="0">
                <a:latin typeface="Verdana" panose="020B0604030504040204" pitchFamily="34" charset="0"/>
                <a:ea typeface="Verdana" panose="020B0604030504040204" pitchFamily="34" charset="0"/>
                <a:cs typeface="Verdana"/>
              </a:rPr>
              <a:t> </a:t>
            </a:r>
            <a:r>
              <a:rPr sz="2600" spc="-75" dirty="0">
                <a:latin typeface="Verdana" panose="020B0604030504040204" pitchFamily="34" charset="0"/>
                <a:ea typeface="Verdana" panose="020B0604030504040204" pitchFamily="34" charset="0"/>
                <a:cs typeface="Verdana"/>
              </a:rPr>
              <a:t>This</a:t>
            </a:r>
            <a:r>
              <a:rPr sz="2600" spc="-20" dirty="0">
                <a:latin typeface="Verdana" panose="020B0604030504040204" pitchFamily="34" charset="0"/>
                <a:ea typeface="Verdana" panose="020B0604030504040204" pitchFamily="34" charset="0"/>
                <a:cs typeface="Verdana"/>
              </a:rPr>
              <a:t> </a:t>
            </a:r>
            <a:r>
              <a:rPr sz="2600" spc="5" dirty="0">
                <a:latin typeface="Verdana" panose="020B0604030504040204" pitchFamily="34" charset="0"/>
                <a:ea typeface="Verdana" panose="020B0604030504040204" pitchFamily="34" charset="0"/>
                <a:cs typeface="Verdana"/>
              </a:rPr>
              <a:t>function</a:t>
            </a:r>
            <a:r>
              <a:rPr sz="2600" spc="-20" dirty="0">
                <a:latin typeface="Verdana" panose="020B0604030504040204" pitchFamily="34" charset="0"/>
                <a:ea typeface="Verdana" panose="020B0604030504040204" pitchFamily="34" charset="0"/>
                <a:cs typeface="Verdana"/>
              </a:rPr>
              <a:t> </a:t>
            </a:r>
            <a:r>
              <a:rPr sz="2600" spc="-50" dirty="0">
                <a:latin typeface="Verdana" panose="020B0604030504040204" pitchFamily="34" charset="0"/>
                <a:ea typeface="Verdana" panose="020B0604030504040204" pitchFamily="34" charset="0"/>
                <a:cs typeface="Verdana"/>
              </a:rPr>
              <a:t>is</a:t>
            </a:r>
            <a:r>
              <a:rPr sz="2600" spc="-20" dirty="0">
                <a:latin typeface="Verdana" panose="020B0604030504040204" pitchFamily="34" charset="0"/>
                <a:ea typeface="Verdana" panose="020B0604030504040204" pitchFamily="34" charset="0"/>
                <a:cs typeface="Verdana"/>
              </a:rPr>
              <a:t> </a:t>
            </a:r>
            <a:r>
              <a:rPr sz="2600" spc="45" dirty="0">
                <a:latin typeface="Verdana" panose="020B0604030504040204" pitchFamily="34" charset="0"/>
                <a:ea typeface="Verdana" panose="020B0604030504040204" pitchFamily="34" charset="0"/>
                <a:cs typeface="Verdana"/>
              </a:rPr>
              <a:t>used</a:t>
            </a:r>
            <a:r>
              <a:rPr sz="2600" spc="-20" dirty="0">
                <a:latin typeface="Verdana" panose="020B0604030504040204" pitchFamily="34" charset="0"/>
                <a:ea typeface="Verdana" panose="020B0604030504040204" pitchFamily="34" charset="0"/>
                <a:cs typeface="Verdana"/>
              </a:rPr>
              <a:t> </a:t>
            </a:r>
            <a:r>
              <a:rPr sz="2600" spc="-25" dirty="0">
                <a:latin typeface="Verdana" panose="020B0604030504040204" pitchFamily="34" charset="0"/>
                <a:ea typeface="Verdana" panose="020B0604030504040204" pitchFamily="34" charset="0"/>
                <a:cs typeface="Verdana"/>
              </a:rPr>
              <a:t>to</a:t>
            </a:r>
            <a:r>
              <a:rPr sz="2600" spc="-20" dirty="0">
                <a:latin typeface="Verdana" panose="020B0604030504040204" pitchFamily="34" charset="0"/>
                <a:ea typeface="Verdana" panose="020B0604030504040204" pitchFamily="34" charset="0"/>
                <a:cs typeface="Verdana"/>
              </a:rPr>
              <a:t> </a:t>
            </a:r>
            <a:r>
              <a:rPr sz="2600" spc="65" dirty="0">
                <a:latin typeface="Verdana" panose="020B0604030504040204" pitchFamily="34" charset="0"/>
                <a:ea typeface="Verdana" panose="020B0604030504040204" pitchFamily="34" charset="0"/>
                <a:cs typeface="Verdana"/>
              </a:rPr>
              <a:t>calculate</a:t>
            </a:r>
            <a:r>
              <a:rPr sz="2600" spc="-20" dirty="0">
                <a:latin typeface="Verdana" panose="020B0604030504040204" pitchFamily="34" charset="0"/>
                <a:ea typeface="Verdana" panose="020B0604030504040204" pitchFamily="34" charset="0"/>
                <a:cs typeface="Verdana"/>
              </a:rPr>
              <a:t> </a:t>
            </a:r>
            <a:r>
              <a:rPr sz="2600" spc="150" dirty="0">
                <a:latin typeface="Verdana" panose="020B0604030504040204" pitchFamily="34" charset="0"/>
                <a:ea typeface="Verdana" panose="020B0604030504040204" pitchFamily="34" charset="0"/>
                <a:cs typeface="Verdana"/>
              </a:rPr>
              <a:t>a</a:t>
            </a:r>
            <a:r>
              <a:rPr sz="2600" spc="-20" dirty="0">
                <a:latin typeface="Verdana" panose="020B0604030504040204" pitchFamily="34" charset="0"/>
                <a:ea typeface="Verdana" panose="020B0604030504040204" pitchFamily="34" charset="0"/>
                <a:cs typeface="Verdana"/>
              </a:rPr>
              <a:t> </a:t>
            </a:r>
            <a:r>
              <a:rPr sz="2600" spc="-40" dirty="0">
                <a:latin typeface="Verdana" panose="020B0604030504040204" pitchFamily="34" charset="0"/>
                <a:ea typeface="Verdana" panose="020B0604030504040204" pitchFamily="34" charset="0"/>
                <a:cs typeface="Verdana"/>
              </a:rPr>
              <a:t>similarity</a:t>
            </a:r>
            <a:r>
              <a:rPr sz="2600" spc="-20" dirty="0">
                <a:latin typeface="Verdana" panose="020B0604030504040204" pitchFamily="34" charset="0"/>
                <a:ea typeface="Verdana" panose="020B0604030504040204" pitchFamily="34" charset="0"/>
                <a:cs typeface="Verdana"/>
              </a:rPr>
              <a:t> </a:t>
            </a:r>
            <a:r>
              <a:rPr sz="2600" spc="5" dirty="0">
                <a:latin typeface="Verdana" panose="020B0604030504040204" pitchFamily="34" charset="0"/>
                <a:ea typeface="Verdana" panose="020B0604030504040204" pitchFamily="34" charset="0"/>
                <a:cs typeface="Verdana"/>
              </a:rPr>
              <a:t>function</a:t>
            </a:r>
            <a:r>
              <a:rPr sz="2600" spc="-20" dirty="0">
                <a:latin typeface="Verdana" panose="020B0604030504040204" pitchFamily="34" charset="0"/>
                <a:ea typeface="Verdana" panose="020B0604030504040204" pitchFamily="34" charset="0"/>
                <a:cs typeface="Verdana"/>
              </a:rPr>
              <a:t> </a:t>
            </a:r>
            <a:r>
              <a:rPr sz="2600" spc="-50" dirty="0">
                <a:latin typeface="Verdana" panose="020B0604030504040204" pitchFamily="34" charset="0"/>
                <a:ea typeface="Verdana" panose="020B0604030504040204" pitchFamily="34" charset="0"/>
                <a:cs typeface="Verdana"/>
              </a:rPr>
              <a:t>or</a:t>
            </a:r>
            <a:r>
              <a:rPr sz="2600" spc="-20" dirty="0">
                <a:latin typeface="Verdana" panose="020B0604030504040204" pitchFamily="34" charset="0"/>
                <a:ea typeface="Verdana" panose="020B0604030504040204" pitchFamily="34" charset="0"/>
                <a:cs typeface="Verdana"/>
              </a:rPr>
              <a:t> </a:t>
            </a:r>
            <a:r>
              <a:rPr sz="2600" spc="-30" dirty="0">
                <a:latin typeface="Verdana" panose="020B0604030504040204" pitchFamily="34" charset="0"/>
                <a:ea typeface="Verdana" panose="020B0604030504040204" pitchFamily="34" charset="0"/>
                <a:cs typeface="Verdana"/>
              </a:rPr>
              <a:t>the </a:t>
            </a:r>
            <a:r>
              <a:rPr sz="2600" spc="-865" dirty="0">
                <a:latin typeface="Verdana" panose="020B0604030504040204" pitchFamily="34" charset="0"/>
                <a:ea typeface="Verdana" panose="020B0604030504040204" pitchFamily="34" charset="0"/>
                <a:cs typeface="Verdana"/>
              </a:rPr>
              <a:t> </a:t>
            </a:r>
            <a:r>
              <a:rPr sz="2600" spc="60" dirty="0">
                <a:latin typeface="Verdana" panose="020B0604030504040204" pitchFamily="34" charset="0"/>
                <a:ea typeface="Verdana" panose="020B0604030504040204" pitchFamily="34" charset="0"/>
                <a:cs typeface="Verdana"/>
              </a:rPr>
              <a:t>alphabet </a:t>
            </a:r>
            <a:r>
              <a:rPr sz="2600" spc="-35" dirty="0">
                <a:latin typeface="Verdana" panose="020B0604030504040204" pitchFamily="34" charset="0"/>
                <a:ea typeface="Verdana" panose="020B0604030504040204" pitchFamily="34" charset="0"/>
                <a:cs typeface="Verdana"/>
              </a:rPr>
              <a:t>for </a:t>
            </a:r>
            <a:r>
              <a:rPr sz="2600" spc="150" dirty="0">
                <a:latin typeface="Verdana" panose="020B0604030504040204" pitchFamily="34" charset="0"/>
                <a:ea typeface="Verdana" panose="020B0604030504040204" pitchFamily="34" charset="0"/>
                <a:cs typeface="Verdana"/>
              </a:rPr>
              <a:t>a </a:t>
            </a:r>
            <a:r>
              <a:rPr sz="2600" spc="80" dirty="0">
                <a:latin typeface="Verdana" panose="020B0604030504040204" pitchFamily="34" charset="0"/>
                <a:ea typeface="Verdana" panose="020B0604030504040204" pitchFamily="34" charset="0"/>
                <a:cs typeface="Verdana"/>
              </a:rPr>
              <a:t>match </a:t>
            </a:r>
            <a:r>
              <a:rPr sz="2600" spc="-50" dirty="0">
                <a:latin typeface="Verdana" panose="020B0604030504040204" pitchFamily="34" charset="0"/>
                <a:ea typeface="Verdana" panose="020B0604030504040204" pitchFamily="34" charset="0"/>
                <a:cs typeface="Verdana"/>
              </a:rPr>
              <a:t>or </a:t>
            </a:r>
            <a:r>
              <a:rPr sz="2600" spc="15" dirty="0">
                <a:latin typeface="Verdana" panose="020B0604030504040204" pitchFamily="34" charset="0"/>
                <a:ea typeface="Verdana" panose="020B0604030504040204" pitchFamily="34" charset="0"/>
                <a:cs typeface="Verdana"/>
              </a:rPr>
              <a:t>mismatch. </a:t>
            </a:r>
            <a:r>
              <a:rPr sz="2600" spc="-260" dirty="0">
                <a:latin typeface="Verdana" panose="020B0604030504040204" pitchFamily="34" charset="0"/>
                <a:ea typeface="Verdana" panose="020B0604030504040204" pitchFamily="34" charset="0"/>
                <a:cs typeface="Verdana"/>
              </a:rPr>
              <a:t>If </a:t>
            </a:r>
            <a:r>
              <a:rPr sz="2600" spc="-30" dirty="0">
                <a:latin typeface="Verdana" panose="020B0604030504040204" pitchFamily="34" charset="0"/>
                <a:ea typeface="Verdana" panose="020B0604030504040204" pitchFamily="34" charset="0"/>
                <a:cs typeface="Verdana"/>
              </a:rPr>
              <a:t>the </a:t>
            </a:r>
            <a:r>
              <a:rPr sz="2600" spc="5" dirty="0">
                <a:latin typeface="Verdana" panose="020B0604030504040204" pitchFamily="34" charset="0"/>
                <a:ea typeface="Verdana" panose="020B0604030504040204" pitchFamily="34" charset="0"/>
                <a:cs typeface="Verdana"/>
              </a:rPr>
              <a:t>value </a:t>
            </a:r>
            <a:r>
              <a:rPr sz="2600" spc="15" dirty="0">
                <a:latin typeface="Verdana" panose="020B0604030504040204" pitchFamily="34" charset="0"/>
                <a:ea typeface="Verdana" panose="020B0604030504040204" pitchFamily="34" charset="0"/>
                <a:cs typeface="Verdana"/>
              </a:rPr>
              <a:t>of </a:t>
            </a:r>
            <a:r>
              <a:rPr sz="2600" spc="-30" dirty="0">
                <a:latin typeface="Verdana" panose="020B0604030504040204" pitchFamily="34" charset="0"/>
                <a:ea typeface="Verdana" panose="020B0604030504040204" pitchFamily="34" charset="0"/>
                <a:cs typeface="Verdana"/>
              </a:rPr>
              <a:t>the </a:t>
            </a:r>
            <a:r>
              <a:rPr sz="2600" spc="-25" dirty="0">
                <a:latin typeface="Verdana" panose="020B0604030504040204" pitchFamily="34" charset="0"/>
                <a:ea typeface="Verdana" panose="020B0604030504040204" pitchFamily="34" charset="0"/>
                <a:cs typeface="Verdana"/>
              </a:rPr>
              <a:t>two </a:t>
            </a:r>
            <a:r>
              <a:rPr sz="2600" spc="15" dirty="0">
                <a:latin typeface="Verdana" panose="020B0604030504040204" pitchFamily="34" charset="0"/>
                <a:ea typeface="Verdana" panose="020B0604030504040204" pitchFamily="34" charset="0"/>
                <a:cs typeface="Verdana"/>
              </a:rPr>
              <a:t>elements </a:t>
            </a:r>
            <a:r>
              <a:rPr sz="2600" spc="25" dirty="0">
                <a:latin typeface="Verdana" panose="020B0604030504040204" pitchFamily="34" charset="0"/>
                <a:ea typeface="Verdana" panose="020B0604030504040204" pitchFamily="34" charset="0"/>
                <a:cs typeface="Verdana"/>
              </a:rPr>
              <a:t>are </a:t>
            </a:r>
            <a:r>
              <a:rPr sz="2600" spc="-30" dirty="0">
                <a:latin typeface="Verdana" panose="020B0604030504040204" pitchFamily="34" charset="0"/>
                <a:ea typeface="Verdana" panose="020B0604030504040204" pitchFamily="34" charset="0"/>
                <a:cs typeface="Verdana"/>
              </a:rPr>
              <a:t>equal, </a:t>
            </a:r>
            <a:r>
              <a:rPr sz="2600" spc="-114" dirty="0">
                <a:latin typeface="Verdana" panose="020B0604030504040204" pitchFamily="34" charset="0"/>
                <a:ea typeface="Verdana" panose="020B0604030504040204" pitchFamily="34" charset="0"/>
                <a:cs typeface="Verdana"/>
              </a:rPr>
              <a:t>it </a:t>
            </a:r>
            <a:r>
              <a:rPr sz="2600" spc="-50" dirty="0">
                <a:latin typeface="Verdana" panose="020B0604030504040204" pitchFamily="34" charset="0"/>
                <a:ea typeface="Verdana" panose="020B0604030504040204" pitchFamily="34" charset="0"/>
                <a:cs typeface="Verdana"/>
              </a:rPr>
              <a:t>is </a:t>
            </a:r>
            <a:r>
              <a:rPr sz="2600" spc="150" dirty="0">
                <a:latin typeface="Verdana" panose="020B0604030504040204" pitchFamily="34" charset="0"/>
                <a:ea typeface="Verdana" panose="020B0604030504040204" pitchFamily="34" charset="0"/>
                <a:cs typeface="Verdana"/>
              </a:rPr>
              <a:t>a </a:t>
            </a:r>
            <a:r>
              <a:rPr sz="2600" spc="-865" dirty="0">
                <a:latin typeface="Verdana" panose="020B0604030504040204" pitchFamily="34" charset="0"/>
                <a:ea typeface="Verdana" panose="020B0604030504040204" pitchFamily="34" charset="0"/>
                <a:cs typeface="Verdana"/>
              </a:rPr>
              <a:t> </a:t>
            </a:r>
            <a:r>
              <a:rPr sz="2600" spc="-5" dirty="0">
                <a:latin typeface="Verdana" panose="020B0604030504040204" pitchFamily="34" charset="0"/>
                <a:ea typeface="Verdana" panose="020B0604030504040204" pitchFamily="34" charset="0"/>
                <a:cs typeface="Verdana"/>
              </a:rPr>
              <a:t>match,</a:t>
            </a:r>
            <a:r>
              <a:rPr sz="2600" spc="-35" dirty="0">
                <a:latin typeface="Verdana" panose="020B0604030504040204" pitchFamily="34" charset="0"/>
                <a:ea typeface="Verdana" panose="020B0604030504040204" pitchFamily="34" charset="0"/>
                <a:cs typeface="Verdana"/>
              </a:rPr>
              <a:t> </a:t>
            </a:r>
            <a:r>
              <a:rPr sz="2600" spc="-60" dirty="0">
                <a:latin typeface="Verdana" panose="020B0604030504040204" pitchFamily="34" charset="0"/>
                <a:ea typeface="Verdana" panose="020B0604030504040204" pitchFamily="34" charset="0"/>
                <a:cs typeface="Verdana"/>
              </a:rPr>
              <a:t>otherwise,</a:t>
            </a:r>
            <a:r>
              <a:rPr sz="2600" spc="-30" dirty="0">
                <a:latin typeface="Verdana" panose="020B0604030504040204" pitchFamily="34" charset="0"/>
                <a:ea typeface="Verdana" panose="020B0604030504040204" pitchFamily="34" charset="0"/>
                <a:cs typeface="Verdana"/>
              </a:rPr>
              <a:t> </a:t>
            </a:r>
            <a:r>
              <a:rPr sz="2600" spc="-125" dirty="0">
                <a:latin typeface="Verdana" panose="020B0604030504040204" pitchFamily="34" charset="0"/>
                <a:ea typeface="Verdana" panose="020B0604030504040204" pitchFamily="34" charset="0"/>
                <a:cs typeface="Verdana"/>
              </a:rPr>
              <a:t>it’s</a:t>
            </a:r>
            <a:r>
              <a:rPr sz="2600" spc="-30" dirty="0">
                <a:latin typeface="Verdana" panose="020B0604030504040204" pitchFamily="34" charset="0"/>
                <a:ea typeface="Verdana" panose="020B0604030504040204" pitchFamily="34" charset="0"/>
                <a:cs typeface="Verdana"/>
              </a:rPr>
              <a:t> </a:t>
            </a:r>
            <a:r>
              <a:rPr sz="2600" spc="150" dirty="0">
                <a:latin typeface="Verdana" panose="020B0604030504040204" pitchFamily="34" charset="0"/>
                <a:ea typeface="Verdana" panose="020B0604030504040204" pitchFamily="34" charset="0"/>
                <a:cs typeface="Verdana"/>
              </a:rPr>
              <a:t>a</a:t>
            </a:r>
            <a:r>
              <a:rPr sz="2600" spc="-30" dirty="0">
                <a:latin typeface="Verdana" panose="020B0604030504040204" pitchFamily="34" charset="0"/>
                <a:ea typeface="Verdana" panose="020B0604030504040204" pitchFamily="34" charset="0"/>
                <a:cs typeface="Verdana"/>
              </a:rPr>
              <a:t> </a:t>
            </a:r>
            <a:r>
              <a:rPr sz="2600" spc="15" dirty="0">
                <a:latin typeface="Verdana" panose="020B0604030504040204" pitchFamily="34" charset="0"/>
                <a:ea typeface="Verdana" panose="020B0604030504040204" pitchFamily="34" charset="0"/>
                <a:cs typeface="Verdana"/>
              </a:rPr>
              <a:t>mismatch.</a:t>
            </a:r>
            <a:endParaRPr sz="2600" dirty="0">
              <a:latin typeface="Verdana" panose="020B0604030504040204" pitchFamily="34" charset="0"/>
              <a:ea typeface="Verdana" panose="020B0604030504040204" pitchFamily="34" charset="0"/>
              <a:cs typeface="Verdana"/>
            </a:endParaRPr>
          </a:p>
          <a:p>
            <a:pPr marL="12700" marR="10160">
              <a:lnSpc>
                <a:spcPct val="132500"/>
              </a:lnSpc>
            </a:pPr>
            <a:r>
              <a:rPr lang="en-IN" sz="2600" u="sng" spc="-60" dirty="0">
                <a:latin typeface="Verdana" panose="020B0604030504040204" pitchFamily="34" charset="0"/>
                <a:ea typeface="Verdana" panose="020B0604030504040204" pitchFamily="34" charset="0"/>
                <a:cs typeface="Verdana"/>
              </a:rPr>
              <a:t>Backtrack</a:t>
            </a:r>
            <a:r>
              <a:rPr sz="2600" spc="105" dirty="0">
                <a:latin typeface="Verdana" panose="020B0604030504040204" pitchFamily="34" charset="0"/>
                <a:ea typeface="Verdana" panose="020B0604030504040204" pitchFamily="34" charset="0"/>
                <a:cs typeface="Lucida Sans Unicode"/>
              </a:rPr>
              <a:t> </a:t>
            </a:r>
            <a:r>
              <a:rPr sz="2600" spc="204" dirty="0">
                <a:latin typeface="Verdana" panose="020B0604030504040204" pitchFamily="34" charset="0"/>
                <a:ea typeface="Verdana" panose="020B0604030504040204" pitchFamily="34" charset="0"/>
                <a:cs typeface="Verdana"/>
              </a:rPr>
              <a:t>– </a:t>
            </a:r>
            <a:r>
              <a:rPr sz="2600" spc="-55" dirty="0">
                <a:latin typeface="Verdana" panose="020B0604030504040204" pitchFamily="34" charset="0"/>
                <a:ea typeface="Verdana" panose="020B0604030504040204" pitchFamily="34" charset="0"/>
                <a:cs typeface="Verdana"/>
              </a:rPr>
              <a:t>The </a:t>
            </a:r>
            <a:r>
              <a:rPr sz="2600" spc="40" dirty="0">
                <a:latin typeface="Verdana" panose="020B0604030504040204" pitchFamily="34" charset="0"/>
                <a:ea typeface="Verdana" panose="020B0604030504040204" pitchFamily="34" charset="0"/>
                <a:cs typeface="Verdana"/>
              </a:rPr>
              <a:t>purpose </a:t>
            </a:r>
            <a:r>
              <a:rPr sz="2600" spc="15" dirty="0">
                <a:latin typeface="Verdana" panose="020B0604030504040204" pitchFamily="34" charset="0"/>
                <a:ea typeface="Verdana" panose="020B0604030504040204" pitchFamily="34" charset="0"/>
                <a:cs typeface="Verdana"/>
              </a:rPr>
              <a:t>of </a:t>
            </a:r>
            <a:r>
              <a:rPr sz="2600" spc="-55" dirty="0">
                <a:latin typeface="Verdana" panose="020B0604030504040204" pitchFamily="34" charset="0"/>
                <a:ea typeface="Verdana" panose="020B0604030504040204" pitchFamily="34" charset="0"/>
                <a:cs typeface="Verdana"/>
              </a:rPr>
              <a:t>this </a:t>
            </a:r>
            <a:r>
              <a:rPr sz="2600" spc="5" dirty="0">
                <a:latin typeface="Verdana" panose="020B0604030504040204" pitchFamily="34" charset="0"/>
                <a:ea typeface="Verdana" panose="020B0604030504040204" pitchFamily="34" charset="0"/>
                <a:cs typeface="Verdana"/>
              </a:rPr>
              <a:t>function </a:t>
            </a:r>
            <a:r>
              <a:rPr sz="2600" spc="-50" dirty="0">
                <a:latin typeface="Verdana" panose="020B0604030504040204" pitchFamily="34" charset="0"/>
                <a:ea typeface="Verdana" panose="020B0604030504040204" pitchFamily="34" charset="0"/>
                <a:cs typeface="Verdana"/>
              </a:rPr>
              <a:t>is </a:t>
            </a:r>
            <a:r>
              <a:rPr sz="2600" spc="-25" dirty="0">
                <a:latin typeface="Verdana" panose="020B0604030504040204" pitchFamily="34" charset="0"/>
                <a:ea typeface="Verdana" panose="020B0604030504040204" pitchFamily="34" charset="0"/>
                <a:cs typeface="Verdana"/>
              </a:rPr>
              <a:t>to </a:t>
            </a:r>
            <a:r>
              <a:rPr sz="2600" spc="15" dirty="0">
                <a:latin typeface="Verdana" panose="020B0604030504040204" pitchFamily="34" charset="0"/>
                <a:ea typeface="Verdana" panose="020B0604030504040204" pitchFamily="34" charset="0"/>
                <a:cs typeface="Verdana"/>
              </a:rPr>
              <a:t>modify </a:t>
            </a:r>
            <a:r>
              <a:rPr sz="2600" spc="-30" dirty="0">
                <a:latin typeface="Verdana" panose="020B0604030504040204" pitchFamily="34" charset="0"/>
                <a:ea typeface="Verdana" panose="020B0604030504040204" pitchFamily="34" charset="0"/>
                <a:cs typeface="Verdana"/>
              </a:rPr>
              <a:t>the </a:t>
            </a:r>
            <a:r>
              <a:rPr sz="2600" spc="-60" dirty="0">
                <a:latin typeface="Verdana" panose="020B0604030504040204" pitchFamily="34" charset="0"/>
                <a:ea typeface="Verdana" panose="020B0604030504040204" pitchFamily="34" charset="0"/>
                <a:cs typeface="Verdana"/>
              </a:rPr>
              <a:t>matrix </a:t>
            </a:r>
            <a:r>
              <a:rPr sz="2600" spc="-15" dirty="0">
                <a:latin typeface="Verdana" panose="020B0604030504040204" pitchFamily="34" charset="0"/>
                <a:ea typeface="Verdana" panose="020B0604030504040204" pitchFamily="34" charset="0"/>
                <a:cs typeface="Verdana"/>
              </a:rPr>
              <a:t>that </a:t>
            </a:r>
            <a:r>
              <a:rPr sz="2600" spc="50" dirty="0">
                <a:latin typeface="Verdana" panose="020B0604030504040204" pitchFamily="34" charset="0"/>
                <a:ea typeface="Verdana" panose="020B0604030504040204" pitchFamily="34" charset="0"/>
                <a:cs typeface="Verdana"/>
              </a:rPr>
              <a:t>needs </a:t>
            </a:r>
            <a:r>
              <a:rPr sz="2600" spc="-25" dirty="0">
                <a:latin typeface="Verdana" panose="020B0604030504040204" pitchFamily="34" charset="0"/>
                <a:ea typeface="Verdana" panose="020B0604030504040204" pitchFamily="34" charset="0"/>
                <a:cs typeface="Verdana"/>
              </a:rPr>
              <a:t>to </a:t>
            </a:r>
            <a:r>
              <a:rPr sz="2600" spc="80" dirty="0">
                <a:latin typeface="Verdana" panose="020B0604030504040204" pitchFamily="34" charset="0"/>
                <a:ea typeface="Verdana" panose="020B0604030504040204" pitchFamily="34" charset="0"/>
                <a:cs typeface="Verdana"/>
              </a:rPr>
              <a:t>be </a:t>
            </a:r>
            <a:r>
              <a:rPr sz="2600" spc="85" dirty="0">
                <a:latin typeface="Verdana" panose="020B0604030504040204" pitchFamily="34" charset="0"/>
                <a:ea typeface="Verdana" panose="020B0604030504040204" pitchFamily="34" charset="0"/>
                <a:cs typeface="Verdana"/>
              </a:rPr>
              <a:t> </a:t>
            </a:r>
            <a:r>
              <a:rPr sz="2600" spc="-5" dirty="0">
                <a:latin typeface="Verdana" panose="020B0604030504040204" pitchFamily="34" charset="0"/>
                <a:ea typeface="Verdana" panose="020B0604030504040204" pitchFamily="34" charset="0"/>
                <a:cs typeface="Verdana"/>
              </a:rPr>
              <a:t>printed</a:t>
            </a:r>
            <a:r>
              <a:rPr sz="2600" spc="-25" dirty="0">
                <a:latin typeface="Verdana" panose="020B0604030504040204" pitchFamily="34" charset="0"/>
                <a:ea typeface="Verdana" panose="020B0604030504040204" pitchFamily="34" charset="0"/>
                <a:cs typeface="Verdana"/>
              </a:rPr>
              <a:t> </a:t>
            </a:r>
            <a:r>
              <a:rPr sz="2600" spc="90" dirty="0">
                <a:latin typeface="Verdana" panose="020B0604030504040204" pitchFamily="34" charset="0"/>
                <a:ea typeface="Verdana" panose="020B0604030504040204" pitchFamily="34" charset="0"/>
                <a:cs typeface="Verdana"/>
              </a:rPr>
              <a:t>and</a:t>
            </a:r>
            <a:r>
              <a:rPr sz="2600" spc="-25" dirty="0">
                <a:latin typeface="Verdana" panose="020B0604030504040204" pitchFamily="34" charset="0"/>
                <a:ea typeface="Verdana" panose="020B0604030504040204" pitchFamily="34" charset="0"/>
                <a:cs typeface="Verdana"/>
              </a:rPr>
              <a:t> </a:t>
            </a:r>
            <a:r>
              <a:rPr sz="2600" spc="20" dirty="0">
                <a:latin typeface="Verdana" panose="020B0604030504040204" pitchFamily="34" charset="0"/>
                <a:ea typeface="Verdana" panose="020B0604030504040204" pitchFamily="34" charset="0"/>
                <a:cs typeface="Verdana"/>
              </a:rPr>
              <a:t>helps</a:t>
            </a:r>
            <a:r>
              <a:rPr sz="2600" spc="-25" dirty="0">
                <a:latin typeface="Verdana" panose="020B0604030504040204" pitchFamily="34" charset="0"/>
                <a:ea typeface="Verdana" panose="020B0604030504040204" pitchFamily="34" charset="0"/>
                <a:cs typeface="Verdana"/>
              </a:rPr>
              <a:t> </a:t>
            </a:r>
            <a:r>
              <a:rPr sz="2600" spc="-15" dirty="0">
                <a:latin typeface="Verdana" panose="020B0604030504040204" pitchFamily="34" charset="0"/>
                <a:ea typeface="Verdana" panose="020B0604030504040204" pitchFamily="34" charset="0"/>
                <a:cs typeface="Verdana"/>
              </a:rPr>
              <a:t>us</a:t>
            </a:r>
            <a:r>
              <a:rPr sz="2600" spc="-25" dirty="0">
                <a:latin typeface="Verdana" panose="020B0604030504040204" pitchFamily="34" charset="0"/>
                <a:ea typeface="Verdana" panose="020B0604030504040204" pitchFamily="34" charset="0"/>
                <a:cs typeface="Verdana"/>
              </a:rPr>
              <a:t> </a:t>
            </a:r>
            <a:r>
              <a:rPr sz="2600" spc="-30" dirty="0">
                <a:latin typeface="Verdana" panose="020B0604030504040204" pitchFamily="34" charset="0"/>
                <a:ea typeface="Verdana" panose="020B0604030504040204" pitchFamily="34" charset="0"/>
                <a:cs typeface="Verdana"/>
              </a:rPr>
              <a:t>identify</a:t>
            </a:r>
            <a:r>
              <a:rPr sz="2600" spc="-25" dirty="0">
                <a:latin typeface="Verdana" panose="020B0604030504040204" pitchFamily="34" charset="0"/>
                <a:ea typeface="Verdana" panose="020B0604030504040204" pitchFamily="34" charset="0"/>
                <a:cs typeface="Verdana"/>
              </a:rPr>
              <a:t> </a:t>
            </a:r>
            <a:r>
              <a:rPr sz="2600" spc="-30" dirty="0">
                <a:latin typeface="Verdana" panose="020B0604030504040204" pitchFamily="34" charset="0"/>
                <a:ea typeface="Verdana" panose="020B0604030504040204" pitchFamily="34" charset="0"/>
                <a:cs typeface="Verdana"/>
              </a:rPr>
              <a:t>the</a:t>
            </a:r>
            <a:r>
              <a:rPr sz="2600" spc="-25" dirty="0">
                <a:latin typeface="Verdana" panose="020B0604030504040204" pitchFamily="34" charset="0"/>
                <a:ea typeface="Verdana" panose="020B0604030504040204" pitchFamily="34" charset="0"/>
                <a:cs typeface="Verdana"/>
              </a:rPr>
              <a:t> </a:t>
            </a:r>
            <a:r>
              <a:rPr sz="2600" spc="45" dirty="0">
                <a:latin typeface="Verdana" panose="020B0604030504040204" pitchFamily="34" charset="0"/>
                <a:ea typeface="Verdana" panose="020B0604030504040204" pitchFamily="34" charset="0"/>
                <a:cs typeface="Verdana"/>
              </a:rPr>
              <a:t>path</a:t>
            </a:r>
            <a:r>
              <a:rPr sz="2600" spc="-25" dirty="0">
                <a:latin typeface="Verdana" panose="020B0604030504040204" pitchFamily="34" charset="0"/>
                <a:ea typeface="Verdana" panose="020B0604030504040204" pitchFamily="34" charset="0"/>
                <a:cs typeface="Verdana"/>
              </a:rPr>
              <a:t> </a:t>
            </a:r>
            <a:r>
              <a:rPr sz="2600" spc="-15" dirty="0">
                <a:latin typeface="Verdana" panose="020B0604030504040204" pitchFamily="34" charset="0"/>
                <a:ea typeface="Verdana" panose="020B0604030504040204" pitchFamily="34" charset="0"/>
                <a:cs typeface="Verdana"/>
              </a:rPr>
              <a:t>that</a:t>
            </a:r>
            <a:r>
              <a:rPr sz="2600" spc="-25" dirty="0">
                <a:latin typeface="Verdana" panose="020B0604030504040204" pitchFamily="34" charset="0"/>
                <a:ea typeface="Verdana" panose="020B0604030504040204" pitchFamily="34" charset="0"/>
                <a:cs typeface="Verdana"/>
              </a:rPr>
              <a:t> </a:t>
            </a:r>
            <a:r>
              <a:rPr sz="2600" spc="50" dirty="0">
                <a:latin typeface="Verdana" panose="020B0604030504040204" pitchFamily="34" charset="0"/>
                <a:ea typeface="Verdana" panose="020B0604030504040204" pitchFamily="34" charset="0"/>
                <a:cs typeface="Verdana"/>
              </a:rPr>
              <a:t>needs</a:t>
            </a:r>
            <a:r>
              <a:rPr sz="2600" spc="-25" dirty="0">
                <a:latin typeface="Verdana" panose="020B0604030504040204" pitchFamily="34" charset="0"/>
                <a:ea typeface="Verdana" panose="020B0604030504040204" pitchFamily="34" charset="0"/>
                <a:cs typeface="Verdana"/>
              </a:rPr>
              <a:t> to </a:t>
            </a:r>
            <a:r>
              <a:rPr sz="2600" spc="80" dirty="0">
                <a:latin typeface="Verdana" panose="020B0604030504040204" pitchFamily="34" charset="0"/>
                <a:ea typeface="Verdana" panose="020B0604030504040204" pitchFamily="34" charset="0"/>
                <a:cs typeface="Verdana"/>
              </a:rPr>
              <a:t>be</a:t>
            </a:r>
            <a:r>
              <a:rPr sz="2600" spc="-25" dirty="0">
                <a:latin typeface="Verdana" panose="020B0604030504040204" pitchFamily="34" charset="0"/>
                <a:ea typeface="Verdana" panose="020B0604030504040204" pitchFamily="34" charset="0"/>
                <a:cs typeface="Verdana"/>
              </a:rPr>
              <a:t> </a:t>
            </a:r>
            <a:r>
              <a:rPr sz="2600" spc="-30" dirty="0">
                <a:latin typeface="Verdana" panose="020B0604030504040204" pitchFamily="34" charset="0"/>
                <a:ea typeface="Verdana" panose="020B0604030504040204" pitchFamily="34" charset="0"/>
                <a:cs typeface="Verdana"/>
              </a:rPr>
              <a:t>taken</a:t>
            </a:r>
            <a:r>
              <a:rPr sz="2600" spc="-25" dirty="0">
                <a:latin typeface="Verdana" panose="020B0604030504040204" pitchFamily="34" charset="0"/>
                <a:ea typeface="Verdana" panose="020B0604030504040204" pitchFamily="34" charset="0"/>
                <a:cs typeface="Verdana"/>
              </a:rPr>
              <a:t> to </a:t>
            </a:r>
            <a:r>
              <a:rPr sz="2600" spc="25" dirty="0">
                <a:latin typeface="Verdana" panose="020B0604030504040204" pitchFamily="34" charset="0"/>
                <a:ea typeface="Verdana" panose="020B0604030504040204" pitchFamily="34" charset="0"/>
                <a:cs typeface="Verdana"/>
              </a:rPr>
              <a:t>get</a:t>
            </a:r>
            <a:r>
              <a:rPr sz="2600" spc="-25" dirty="0">
                <a:latin typeface="Verdana" panose="020B0604030504040204" pitchFamily="34" charset="0"/>
                <a:ea typeface="Verdana" panose="020B0604030504040204" pitchFamily="34" charset="0"/>
                <a:cs typeface="Verdana"/>
              </a:rPr>
              <a:t> </a:t>
            </a:r>
            <a:r>
              <a:rPr sz="2600" spc="-30" dirty="0">
                <a:latin typeface="Verdana" panose="020B0604030504040204" pitchFamily="34" charset="0"/>
                <a:ea typeface="Verdana" panose="020B0604030504040204" pitchFamily="34" charset="0"/>
                <a:cs typeface="Verdana"/>
              </a:rPr>
              <a:t>the</a:t>
            </a:r>
            <a:r>
              <a:rPr sz="2600" spc="-20" dirty="0">
                <a:latin typeface="Verdana" panose="020B0604030504040204" pitchFamily="34" charset="0"/>
                <a:ea typeface="Verdana" panose="020B0604030504040204" pitchFamily="34" charset="0"/>
                <a:cs typeface="Verdana"/>
              </a:rPr>
              <a:t> </a:t>
            </a:r>
            <a:r>
              <a:rPr sz="2600" spc="25" dirty="0">
                <a:latin typeface="Verdana" panose="020B0604030504040204" pitchFamily="34" charset="0"/>
                <a:ea typeface="Verdana" panose="020B0604030504040204" pitchFamily="34" charset="0"/>
                <a:cs typeface="Verdana"/>
              </a:rPr>
              <a:t>most</a:t>
            </a:r>
            <a:r>
              <a:rPr sz="2600" spc="-25" dirty="0">
                <a:latin typeface="Verdana" panose="020B0604030504040204" pitchFamily="34" charset="0"/>
                <a:ea typeface="Verdana" panose="020B0604030504040204" pitchFamily="34" charset="0"/>
                <a:cs typeface="Verdana"/>
              </a:rPr>
              <a:t> </a:t>
            </a:r>
            <a:r>
              <a:rPr sz="2600" spc="30" dirty="0">
                <a:latin typeface="Verdana" panose="020B0604030504040204" pitchFamily="34" charset="0"/>
                <a:ea typeface="Verdana" panose="020B0604030504040204" pitchFamily="34" charset="0"/>
                <a:cs typeface="Verdana"/>
              </a:rPr>
              <a:t>optimum </a:t>
            </a:r>
            <a:r>
              <a:rPr sz="2600" spc="-865" dirty="0">
                <a:latin typeface="Verdana" panose="020B0604030504040204" pitchFamily="34" charset="0"/>
                <a:ea typeface="Verdana" panose="020B0604030504040204" pitchFamily="34" charset="0"/>
                <a:cs typeface="Verdana"/>
              </a:rPr>
              <a:t> </a:t>
            </a:r>
            <a:r>
              <a:rPr sz="2600" spc="-50" dirty="0">
                <a:latin typeface="Verdana" panose="020B0604030504040204" pitchFamily="34" charset="0"/>
                <a:ea typeface="Verdana" panose="020B0604030504040204" pitchFamily="34" charset="0"/>
                <a:cs typeface="Verdana"/>
              </a:rPr>
              <a:t>solution.</a:t>
            </a:r>
            <a:endParaRPr sz="2600" dirty="0">
              <a:latin typeface="Verdana" panose="020B0604030504040204" pitchFamily="34" charset="0"/>
              <a:ea typeface="Verdana" panose="020B0604030504040204" pitchFamily="34" charset="0"/>
              <a:cs typeface="Verdana"/>
            </a:endParaRPr>
          </a:p>
          <a:p>
            <a:pPr marL="12700" marR="13335">
              <a:lnSpc>
                <a:spcPct val="132500"/>
              </a:lnSpc>
            </a:pPr>
            <a:r>
              <a:rPr sz="2600" u="sng" spc="-60" dirty="0">
                <a:latin typeface="Verdana" panose="020B0604030504040204" pitchFamily="34" charset="0"/>
                <a:ea typeface="Verdana" panose="020B0604030504040204" pitchFamily="34" charset="0"/>
                <a:cs typeface="Verdana"/>
              </a:rPr>
              <a:t>printMatrix</a:t>
            </a:r>
            <a:r>
              <a:rPr sz="2600" spc="-60" dirty="0">
                <a:latin typeface="Verdana" panose="020B0604030504040204" pitchFamily="34" charset="0"/>
                <a:ea typeface="Verdana" panose="020B0604030504040204" pitchFamily="34" charset="0"/>
                <a:cs typeface="Verdana"/>
              </a:rPr>
              <a:t> </a:t>
            </a:r>
            <a:r>
              <a:rPr sz="2600" spc="204" dirty="0">
                <a:latin typeface="Verdana" panose="020B0604030504040204" pitchFamily="34" charset="0"/>
                <a:ea typeface="Verdana" panose="020B0604030504040204" pitchFamily="34" charset="0"/>
                <a:cs typeface="Verdana"/>
              </a:rPr>
              <a:t>– </a:t>
            </a:r>
            <a:r>
              <a:rPr sz="2600" spc="-215" dirty="0">
                <a:latin typeface="Verdana" panose="020B0604030504040204" pitchFamily="34" charset="0"/>
                <a:ea typeface="Verdana" panose="020B0604030504040204" pitchFamily="34" charset="0"/>
                <a:cs typeface="Verdana"/>
              </a:rPr>
              <a:t>It’s </a:t>
            </a:r>
            <a:r>
              <a:rPr sz="2600" spc="150" dirty="0">
                <a:latin typeface="Verdana" panose="020B0604030504040204" pitchFamily="34" charset="0"/>
                <a:ea typeface="Verdana" panose="020B0604030504040204" pitchFamily="34" charset="0"/>
                <a:cs typeface="Verdana"/>
              </a:rPr>
              <a:t>a </a:t>
            </a:r>
            <a:r>
              <a:rPr sz="2600" spc="65" dirty="0">
                <a:latin typeface="Verdana" panose="020B0604030504040204" pitchFamily="34" charset="0"/>
                <a:ea typeface="Verdana" panose="020B0604030504040204" pitchFamily="34" charset="0"/>
                <a:cs typeface="Verdana"/>
              </a:rPr>
              <a:t>looped </a:t>
            </a:r>
            <a:r>
              <a:rPr sz="2600" spc="-25" dirty="0">
                <a:latin typeface="Verdana" panose="020B0604030504040204" pitchFamily="34" charset="0"/>
                <a:ea typeface="Verdana" panose="020B0604030504040204" pitchFamily="34" charset="0"/>
                <a:cs typeface="Verdana"/>
              </a:rPr>
              <a:t>iteration </a:t>
            </a:r>
            <a:r>
              <a:rPr sz="2600" spc="20" dirty="0">
                <a:latin typeface="Verdana" panose="020B0604030504040204" pitchFamily="34" charset="0"/>
                <a:ea typeface="Verdana" panose="020B0604030504040204" pitchFamily="34" charset="0"/>
                <a:cs typeface="Verdana"/>
              </a:rPr>
              <a:t>implementation </a:t>
            </a:r>
            <a:r>
              <a:rPr sz="2600" spc="-25" dirty="0">
                <a:latin typeface="Verdana" panose="020B0604030504040204" pitchFamily="34" charset="0"/>
                <a:ea typeface="Verdana" panose="020B0604030504040204" pitchFamily="34" charset="0"/>
                <a:cs typeface="Verdana"/>
              </a:rPr>
              <a:t>to </a:t>
            </a:r>
            <a:r>
              <a:rPr sz="2600" spc="25" dirty="0">
                <a:latin typeface="Verdana" panose="020B0604030504040204" pitchFamily="34" charset="0"/>
                <a:ea typeface="Verdana" panose="020B0604030504040204" pitchFamily="34" charset="0"/>
                <a:cs typeface="Verdana"/>
              </a:rPr>
              <a:t>display </a:t>
            </a:r>
            <a:r>
              <a:rPr sz="2600" spc="-30" dirty="0">
                <a:latin typeface="Verdana" panose="020B0604030504040204" pitchFamily="34" charset="0"/>
                <a:ea typeface="Verdana" panose="020B0604030504040204" pitchFamily="34" charset="0"/>
                <a:cs typeface="Verdana"/>
              </a:rPr>
              <a:t>the </a:t>
            </a:r>
            <a:r>
              <a:rPr sz="2600" spc="-95" dirty="0">
                <a:latin typeface="Verdana" panose="020B0604030504040204" pitchFamily="34" charset="0"/>
                <a:ea typeface="Verdana" panose="020B0604030504040204" pitchFamily="34" charset="0"/>
                <a:cs typeface="Verdana"/>
              </a:rPr>
              <a:t>matrix. </a:t>
            </a:r>
            <a:r>
              <a:rPr sz="2600" spc="-90" dirty="0">
                <a:latin typeface="Verdana" panose="020B0604030504040204" pitchFamily="34" charset="0"/>
                <a:ea typeface="Verdana" panose="020B0604030504040204" pitchFamily="34" charset="0"/>
                <a:cs typeface="Verdana"/>
              </a:rPr>
              <a:t> </a:t>
            </a:r>
            <a:r>
              <a:rPr sz="2600" u="sng" spc="50" dirty="0">
                <a:latin typeface="Verdana" panose="020B0604030504040204" pitchFamily="34" charset="0"/>
                <a:ea typeface="Verdana" panose="020B0604030504040204" pitchFamily="34" charset="0"/>
                <a:cs typeface="Lucida Sans Unicode"/>
              </a:rPr>
              <a:t>printPredecessorMatrix</a:t>
            </a:r>
            <a:r>
              <a:rPr sz="2600" spc="50" dirty="0">
                <a:latin typeface="Verdana" panose="020B0604030504040204" pitchFamily="34" charset="0"/>
                <a:ea typeface="Verdana" panose="020B0604030504040204" pitchFamily="34" charset="0"/>
                <a:cs typeface="Lucida Sans Unicode"/>
              </a:rPr>
              <a:t> </a:t>
            </a:r>
            <a:r>
              <a:rPr sz="2600" spc="335" dirty="0">
                <a:latin typeface="Verdana" panose="020B0604030504040204" pitchFamily="34" charset="0"/>
                <a:ea typeface="Verdana" panose="020B0604030504040204" pitchFamily="34" charset="0"/>
                <a:cs typeface="Verdana"/>
              </a:rPr>
              <a:t>- </a:t>
            </a:r>
            <a:r>
              <a:rPr sz="2600" spc="-300" dirty="0">
                <a:latin typeface="Verdana" panose="020B0604030504040204" pitchFamily="34" charset="0"/>
                <a:ea typeface="Verdana" panose="020B0604030504040204" pitchFamily="34" charset="0"/>
                <a:cs typeface="Verdana"/>
              </a:rPr>
              <a:t>It </a:t>
            </a:r>
            <a:r>
              <a:rPr sz="2600" spc="-50" dirty="0">
                <a:latin typeface="Verdana" panose="020B0604030504040204" pitchFamily="34" charset="0"/>
                <a:ea typeface="Verdana" panose="020B0604030504040204" pitchFamily="34" charset="0"/>
                <a:cs typeface="Verdana"/>
              </a:rPr>
              <a:t>is </a:t>
            </a:r>
            <a:r>
              <a:rPr sz="2600" spc="-75" dirty="0">
                <a:latin typeface="Verdana" panose="020B0604030504040204" pitchFamily="34" charset="0"/>
                <a:ea typeface="Verdana" panose="020B0604030504040204" pitchFamily="34" charset="0"/>
                <a:cs typeface="Verdana"/>
              </a:rPr>
              <a:t>in </a:t>
            </a:r>
            <a:r>
              <a:rPr sz="2600" spc="-55" dirty="0">
                <a:latin typeface="Verdana" panose="020B0604030504040204" pitchFamily="34" charset="0"/>
                <a:ea typeface="Verdana" panose="020B0604030504040204" pitchFamily="34" charset="0"/>
                <a:cs typeface="Verdana"/>
              </a:rPr>
              <a:t>this </a:t>
            </a:r>
            <a:r>
              <a:rPr sz="2600" spc="5" dirty="0">
                <a:latin typeface="Verdana" panose="020B0604030504040204" pitchFamily="34" charset="0"/>
                <a:ea typeface="Verdana" panose="020B0604030504040204" pitchFamily="34" charset="0"/>
                <a:cs typeface="Verdana"/>
              </a:rPr>
              <a:t>function </a:t>
            </a:r>
            <a:r>
              <a:rPr sz="2600" spc="-75" dirty="0">
                <a:latin typeface="Verdana" panose="020B0604030504040204" pitchFamily="34" charset="0"/>
                <a:ea typeface="Verdana" panose="020B0604030504040204" pitchFamily="34" charset="0"/>
                <a:cs typeface="Verdana"/>
              </a:rPr>
              <a:t>in </a:t>
            </a:r>
            <a:r>
              <a:rPr sz="2600" spc="10" dirty="0">
                <a:latin typeface="Verdana" panose="020B0604030504040204" pitchFamily="34" charset="0"/>
                <a:ea typeface="Verdana" panose="020B0604030504040204" pitchFamily="34" charset="0"/>
                <a:cs typeface="Verdana"/>
              </a:rPr>
              <a:t>which </a:t>
            </a:r>
            <a:r>
              <a:rPr sz="2600" dirty="0">
                <a:latin typeface="Verdana" panose="020B0604030504040204" pitchFamily="34" charset="0"/>
                <a:ea typeface="Verdana" panose="020B0604030504040204" pitchFamily="34" charset="0"/>
                <a:cs typeface="Verdana"/>
              </a:rPr>
              <a:t>we </a:t>
            </a:r>
            <a:r>
              <a:rPr sz="2600" spc="-50" dirty="0">
                <a:latin typeface="Verdana" panose="020B0604030504040204" pitchFamily="34" charset="0"/>
                <a:ea typeface="Verdana" panose="020B0604030504040204" pitchFamily="34" charset="0"/>
                <a:cs typeface="Verdana"/>
              </a:rPr>
              <a:t>print </a:t>
            </a:r>
            <a:r>
              <a:rPr sz="2600" spc="-30" dirty="0">
                <a:latin typeface="Verdana" panose="020B0604030504040204" pitchFamily="34" charset="0"/>
                <a:ea typeface="Verdana" panose="020B0604030504040204" pitchFamily="34" charset="0"/>
                <a:cs typeface="Verdana"/>
              </a:rPr>
              <a:t>the </a:t>
            </a:r>
            <a:r>
              <a:rPr sz="2600" spc="-5" dirty="0">
                <a:latin typeface="Verdana" panose="020B0604030504040204" pitchFamily="34" charset="0"/>
                <a:ea typeface="Verdana" panose="020B0604030504040204" pitchFamily="34" charset="0"/>
                <a:cs typeface="Verdana"/>
              </a:rPr>
              <a:t>arrows </a:t>
            </a:r>
            <a:r>
              <a:rPr sz="2600" spc="45" dirty="0">
                <a:latin typeface="Verdana" panose="020B0604030504040204" pitchFamily="34" charset="0"/>
                <a:ea typeface="Verdana" panose="020B0604030504040204" pitchFamily="34" charset="0"/>
                <a:cs typeface="Verdana"/>
              </a:rPr>
              <a:t>depicting </a:t>
            </a:r>
            <a:r>
              <a:rPr sz="2600" spc="-30" dirty="0">
                <a:latin typeface="Verdana" panose="020B0604030504040204" pitchFamily="34" charset="0"/>
                <a:ea typeface="Verdana" panose="020B0604030504040204" pitchFamily="34" charset="0"/>
                <a:cs typeface="Verdana"/>
              </a:rPr>
              <a:t>the </a:t>
            </a:r>
            <a:r>
              <a:rPr sz="2600" spc="-865" dirty="0">
                <a:latin typeface="Verdana" panose="020B0604030504040204" pitchFamily="34" charset="0"/>
                <a:ea typeface="Verdana" panose="020B0604030504040204" pitchFamily="34" charset="0"/>
                <a:cs typeface="Verdana"/>
              </a:rPr>
              <a:t> </a:t>
            </a:r>
            <a:r>
              <a:rPr sz="2600" spc="45" dirty="0">
                <a:latin typeface="Verdana" panose="020B0604030504040204" pitchFamily="34" charset="0"/>
                <a:ea typeface="Verdana" panose="020B0604030504040204" pitchFamily="34" charset="0"/>
                <a:cs typeface="Verdana"/>
              </a:rPr>
              <a:t>path</a:t>
            </a:r>
            <a:r>
              <a:rPr sz="2600" spc="-35" dirty="0">
                <a:latin typeface="Verdana" panose="020B0604030504040204" pitchFamily="34" charset="0"/>
                <a:ea typeface="Verdana" panose="020B0604030504040204" pitchFamily="34" charset="0"/>
                <a:cs typeface="Verdana"/>
              </a:rPr>
              <a:t> </a:t>
            </a:r>
            <a:r>
              <a:rPr sz="2600" spc="15" dirty="0">
                <a:latin typeface="Verdana" panose="020B0604030504040204" pitchFamily="34" charset="0"/>
                <a:ea typeface="Verdana" panose="020B0604030504040204" pitchFamily="34" charset="0"/>
                <a:cs typeface="Verdana"/>
              </a:rPr>
              <a:t>of</a:t>
            </a:r>
            <a:r>
              <a:rPr sz="2600" spc="-30" dirty="0">
                <a:latin typeface="Verdana" panose="020B0604030504040204" pitchFamily="34" charset="0"/>
                <a:ea typeface="Verdana" panose="020B0604030504040204" pitchFamily="34" charset="0"/>
                <a:cs typeface="Verdana"/>
              </a:rPr>
              <a:t> </a:t>
            </a:r>
            <a:r>
              <a:rPr sz="2600" spc="60" dirty="0">
                <a:latin typeface="Verdana" panose="020B0604030504040204" pitchFamily="34" charset="0"/>
                <a:ea typeface="Verdana" panose="020B0604030504040204" pitchFamily="34" charset="0"/>
                <a:cs typeface="Verdana"/>
              </a:rPr>
              <a:t>local</a:t>
            </a:r>
            <a:r>
              <a:rPr sz="2600" spc="-30" dirty="0">
                <a:latin typeface="Verdana" panose="020B0604030504040204" pitchFamily="34" charset="0"/>
                <a:ea typeface="Verdana" panose="020B0604030504040204" pitchFamily="34" charset="0"/>
                <a:cs typeface="Verdana"/>
              </a:rPr>
              <a:t> </a:t>
            </a:r>
            <a:r>
              <a:rPr sz="2600" spc="-15" dirty="0">
                <a:latin typeface="Verdana" panose="020B0604030504040204" pitchFamily="34" charset="0"/>
                <a:ea typeface="Verdana" panose="020B0604030504040204" pitchFamily="34" charset="0"/>
                <a:cs typeface="Verdana"/>
              </a:rPr>
              <a:t>alignment.</a:t>
            </a:r>
            <a:endParaRPr sz="2600" dirty="0">
              <a:latin typeface="Verdana" panose="020B0604030504040204" pitchFamily="34" charset="0"/>
              <a:ea typeface="Verdana" panose="020B0604030504040204" pitchFamily="34" charset="0"/>
              <a:cs typeface="Verdana"/>
            </a:endParaRPr>
          </a:p>
          <a:p>
            <a:pPr marL="12700" marR="5080">
              <a:lnSpc>
                <a:spcPct val="132500"/>
              </a:lnSpc>
            </a:pPr>
            <a:r>
              <a:rPr lang="en-IN" sz="2600" u="sng" spc="-60" dirty="0">
                <a:latin typeface="Verdana" panose="020B0604030504040204" pitchFamily="34" charset="0"/>
                <a:ea typeface="Verdana" panose="020B0604030504040204" pitchFamily="34" charset="0"/>
                <a:cs typeface="Verdana"/>
              </a:rPr>
              <a:t>Generate</a:t>
            </a:r>
            <a:r>
              <a:rPr sz="2600" spc="60" dirty="0">
                <a:latin typeface="Verdana" panose="020B0604030504040204" pitchFamily="34" charset="0"/>
                <a:ea typeface="Verdana" panose="020B0604030504040204" pitchFamily="34" charset="0"/>
                <a:cs typeface="Lucida Sans Unicode"/>
              </a:rPr>
              <a:t> </a:t>
            </a:r>
            <a:r>
              <a:rPr sz="2600" spc="204" dirty="0">
                <a:latin typeface="Verdana" panose="020B0604030504040204" pitchFamily="34" charset="0"/>
                <a:ea typeface="Verdana" panose="020B0604030504040204" pitchFamily="34" charset="0"/>
                <a:cs typeface="Verdana"/>
              </a:rPr>
              <a:t>–</a:t>
            </a:r>
            <a:r>
              <a:rPr sz="2600" spc="-25" dirty="0">
                <a:latin typeface="Verdana" panose="020B0604030504040204" pitchFamily="34" charset="0"/>
                <a:ea typeface="Verdana" panose="020B0604030504040204" pitchFamily="34" charset="0"/>
                <a:cs typeface="Verdana"/>
              </a:rPr>
              <a:t> </a:t>
            </a:r>
            <a:r>
              <a:rPr sz="2600" spc="-75" dirty="0">
                <a:latin typeface="Verdana" panose="020B0604030504040204" pitchFamily="34" charset="0"/>
                <a:ea typeface="Verdana" panose="020B0604030504040204" pitchFamily="34" charset="0"/>
                <a:cs typeface="Verdana"/>
              </a:rPr>
              <a:t>This</a:t>
            </a:r>
            <a:r>
              <a:rPr sz="2600" spc="-25" dirty="0">
                <a:latin typeface="Verdana" panose="020B0604030504040204" pitchFamily="34" charset="0"/>
                <a:ea typeface="Verdana" panose="020B0604030504040204" pitchFamily="34" charset="0"/>
                <a:cs typeface="Verdana"/>
              </a:rPr>
              <a:t> </a:t>
            </a:r>
            <a:r>
              <a:rPr sz="2600" spc="5" dirty="0">
                <a:latin typeface="Verdana" panose="020B0604030504040204" pitchFamily="34" charset="0"/>
                <a:ea typeface="Verdana" panose="020B0604030504040204" pitchFamily="34" charset="0"/>
                <a:cs typeface="Verdana"/>
              </a:rPr>
              <a:t>function</a:t>
            </a:r>
            <a:r>
              <a:rPr sz="2600" spc="-20" dirty="0">
                <a:latin typeface="Verdana" panose="020B0604030504040204" pitchFamily="34" charset="0"/>
                <a:ea typeface="Verdana" panose="020B0604030504040204" pitchFamily="34" charset="0"/>
                <a:cs typeface="Verdana"/>
              </a:rPr>
              <a:t> </a:t>
            </a:r>
            <a:r>
              <a:rPr sz="2600" spc="30" dirty="0">
                <a:latin typeface="Verdana" panose="020B0604030504040204" pitchFamily="34" charset="0"/>
                <a:ea typeface="Verdana" panose="020B0604030504040204" pitchFamily="34" charset="0"/>
                <a:cs typeface="Verdana"/>
              </a:rPr>
              <a:t>generates</a:t>
            </a:r>
            <a:r>
              <a:rPr sz="2600" spc="-25" dirty="0">
                <a:latin typeface="Verdana" panose="020B0604030504040204" pitchFamily="34" charset="0"/>
                <a:ea typeface="Verdana" panose="020B0604030504040204" pitchFamily="34" charset="0"/>
                <a:cs typeface="Verdana"/>
              </a:rPr>
              <a:t> </a:t>
            </a:r>
            <a:r>
              <a:rPr sz="2600" spc="-30" dirty="0">
                <a:latin typeface="Verdana" panose="020B0604030504040204" pitchFamily="34" charset="0"/>
                <a:ea typeface="Verdana" panose="020B0604030504040204" pitchFamily="34" charset="0"/>
                <a:cs typeface="Verdana"/>
              </a:rPr>
              <a:t>the</a:t>
            </a:r>
            <a:r>
              <a:rPr sz="2600" spc="-25" dirty="0">
                <a:latin typeface="Verdana" panose="020B0604030504040204" pitchFamily="34" charset="0"/>
                <a:ea typeface="Verdana" panose="020B0604030504040204" pitchFamily="34" charset="0"/>
                <a:cs typeface="Verdana"/>
              </a:rPr>
              <a:t> two </a:t>
            </a:r>
            <a:r>
              <a:rPr sz="2600" spc="65" dirty="0">
                <a:latin typeface="Verdana" panose="020B0604030504040204" pitchFamily="34" charset="0"/>
                <a:ea typeface="Verdana" panose="020B0604030504040204" pitchFamily="34" charset="0"/>
                <a:cs typeface="Verdana"/>
              </a:rPr>
              <a:t>sequences</a:t>
            </a:r>
            <a:r>
              <a:rPr sz="2600" spc="-20" dirty="0">
                <a:latin typeface="Verdana" panose="020B0604030504040204" pitchFamily="34" charset="0"/>
                <a:ea typeface="Verdana" panose="020B0604030504040204" pitchFamily="34" charset="0"/>
                <a:cs typeface="Verdana"/>
              </a:rPr>
              <a:t> </a:t>
            </a:r>
            <a:r>
              <a:rPr sz="2600" dirty="0">
                <a:latin typeface="Verdana" panose="020B0604030504040204" pitchFamily="34" charset="0"/>
                <a:ea typeface="Verdana" panose="020B0604030504040204" pitchFamily="34" charset="0"/>
                <a:cs typeface="Verdana"/>
              </a:rPr>
              <a:t>A</a:t>
            </a:r>
            <a:r>
              <a:rPr sz="2600" spc="-25" dirty="0">
                <a:latin typeface="Verdana" panose="020B0604030504040204" pitchFamily="34" charset="0"/>
                <a:ea typeface="Verdana" panose="020B0604030504040204" pitchFamily="34" charset="0"/>
                <a:cs typeface="Verdana"/>
              </a:rPr>
              <a:t> </a:t>
            </a:r>
            <a:r>
              <a:rPr sz="2600" spc="90" dirty="0">
                <a:latin typeface="Verdana" panose="020B0604030504040204" pitchFamily="34" charset="0"/>
                <a:ea typeface="Verdana" panose="020B0604030504040204" pitchFamily="34" charset="0"/>
                <a:cs typeface="Verdana"/>
              </a:rPr>
              <a:t>and</a:t>
            </a:r>
            <a:r>
              <a:rPr sz="2600" spc="-25" dirty="0">
                <a:latin typeface="Verdana" panose="020B0604030504040204" pitchFamily="34" charset="0"/>
                <a:ea typeface="Verdana" panose="020B0604030504040204" pitchFamily="34" charset="0"/>
                <a:cs typeface="Verdana"/>
              </a:rPr>
              <a:t> </a:t>
            </a:r>
            <a:r>
              <a:rPr sz="2600" spc="-229" dirty="0">
                <a:latin typeface="Verdana" panose="020B0604030504040204" pitchFamily="34" charset="0"/>
                <a:ea typeface="Verdana" panose="020B0604030504040204" pitchFamily="34" charset="0"/>
                <a:cs typeface="Verdana"/>
              </a:rPr>
              <a:t>B</a:t>
            </a:r>
            <a:r>
              <a:rPr sz="2600" spc="-25" dirty="0">
                <a:latin typeface="Verdana" panose="020B0604030504040204" pitchFamily="34" charset="0"/>
                <a:ea typeface="Verdana" panose="020B0604030504040204" pitchFamily="34" charset="0"/>
                <a:cs typeface="Verdana"/>
              </a:rPr>
              <a:t> </a:t>
            </a:r>
            <a:r>
              <a:rPr sz="2600" spc="10" dirty="0">
                <a:latin typeface="Verdana" panose="020B0604030504040204" pitchFamily="34" charset="0"/>
                <a:ea typeface="Verdana" panose="020B0604030504040204" pitchFamily="34" charset="0"/>
                <a:cs typeface="Verdana"/>
              </a:rPr>
              <a:t>which</a:t>
            </a:r>
            <a:r>
              <a:rPr sz="2600" spc="-20" dirty="0">
                <a:latin typeface="Verdana" panose="020B0604030504040204" pitchFamily="34" charset="0"/>
                <a:ea typeface="Verdana" panose="020B0604030504040204" pitchFamily="34" charset="0"/>
                <a:cs typeface="Verdana"/>
              </a:rPr>
              <a:t> </a:t>
            </a:r>
            <a:r>
              <a:rPr sz="2600" spc="10" dirty="0">
                <a:latin typeface="Verdana" panose="020B0604030504040204" pitchFamily="34" charset="0"/>
                <a:ea typeface="Verdana" panose="020B0604030504040204" pitchFamily="34" charset="0"/>
                <a:cs typeface="Verdana"/>
              </a:rPr>
              <a:t>would</a:t>
            </a:r>
            <a:r>
              <a:rPr sz="2600" spc="-25" dirty="0">
                <a:latin typeface="Verdana" panose="020B0604030504040204" pitchFamily="34" charset="0"/>
                <a:ea typeface="Verdana" panose="020B0604030504040204" pitchFamily="34" charset="0"/>
                <a:cs typeface="Verdana"/>
              </a:rPr>
              <a:t> </a:t>
            </a:r>
            <a:r>
              <a:rPr sz="2600" spc="80" dirty="0">
                <a:latin typeface="Verdana" panose="020B0604030504040204" pitchFamily="34" charset="0"/>
                <a:ea typeface="Verdana" panose="020B0604030504040204" pitchFamily="34" charset="0"/>
                <a:cs typeface="Verdana"/>
              </a:rPr>
              <a:t>be</a:t>
            </a:r>
            <a:r>
              <a:rPr sz="2600" spc="-25" dirty="0">
                <a:latin typeface="Verdana" panose="020B0604030504040204" pitchFamily="34" charset="0"/>
                <a:ea typeface="Verdana" panose="020B0604030504040204" pitchFamily="34" charset="0"/>
                <a:cs typeface="Verdana"/>
              </a:rPr>
              <a:t> </a:t>
            </a:r>
            <a:r>
              <a:rPr sz="2600" spc="15" dirty="0">
                <a:latin typeface="Verdana" panose="020B0604030504040204" pitchFamily="34" charset="0"/>
                <a:ea typeface="Verdana" panose="020B0604030504040204" pitchFamily="34" charset="0"/>
                <a:cs typeface="Verdana"/>
              </a:rPr>
              <a:t>locally </a:t>
            </a:r>
            <a:r>
              <a:rPr sz="2600" spc="-860" dirty="0">
                <a:latin typeface="Verdana" panose="020B0604030504040204" pitchFamily="34" charset="0"/>
                <a:ea typeface="Verdana" panose="020B0604030504040204" pitchFamily="34" charset="0"/>
                <a:cs typeface="Verdana"/>
              </a:rPr>
              <a:t> </a:t>
            </a:r>
            <a:r>
              <a:rPr sz="2600" spc="40" dirty="0">
                <a:latin typeface="Verdana" panose="020B0604030504040204" pitchFamily="34" charset="0"/>
                <a:ea typeface="Verdana" panose="020B0604030504040204" pitchFamily="34" charset="0"/>
                <a:cs typeface="Verdana"/>
              </a:rPr>
              <a:t>aligned </a:t>
            </a:r>
            <a:r>
              <a:rPr sz="2600" spc="-70" dirty="0">
                <a:latin typeface="Verdana" panose="020B0604030504040204" pitchFamily="34" charset="0"/>
                <a:ea typeface="Verdana" panose="020B0604030504040204" pitchFamily="34" charset="0"/>
                <a:cs typeface="Verdana"/>
              </a:rPr>
              <a:t>with </a:t>
            </a:r>
            <a:r>
              <a:rPr sz="2600" spc="110" dirty="0">
                <a:latin typeface="Verdana" panose="020B0604030504040204" pitchFamily="34" charset="0"/>
                <a:ea typeface="Verdana" panose="020B0604030504040204" pitchFamily="34" charset="0"/>
                <a:cs typeface="Verdana"/>
              </a:rPr>
              <a:t>each </a:t>
            </a:r>
            <a:r>
              <a:rPr sz="2600" spc="-75" dirty="0">
                <a:latin typeface="Verdana" panose="020B0604030504040204" pitchFamily="34" charset="0"/>
                <a:ea typeface="Verdana" panose="020B0604030504040204" pitchFamily="34" charset="0"/>
                <a:cs typeface="Verdana"/>
              </a:rPr>
              <a:t>other. </a:t>
            </a:r>
            <a:r>
              <a:rPr sz="2600" dirty="0">
                <a:latin typeface="Verdana" panose="020B0604030504040204" pitchFamily="34" charset="0"/>
                <a:ea typeface="Verdana" panose="020B0604030504040204" pitchFamily="34" charset="0"/>
                <a:cs typeface="Verdana"/>
              </a:rPr>
              <a:t>A </a:t>
            </a:r>
            <a:r>
              <a:rPr sz="2600" spc="60" dirty="0">
                <a:latin typeface="Verdana" panose="020B0604030504040204" pitchFamily="34" charset="0"/>
                <a:ea typeface="Verdana" panose="020B0604030504040204" pitchFamily="34" charset="0"/>
                <a:cs typeface="Verdana"/>
              </a:rPr>
              <a:t>random </a:t>
            </a:r>
            <a:r>
              <a:rPr sz="2600" spc="65" dirty="0">
                <a:latin typeface="Verdana" panose="020B0604030504040204" pitchFamily="34" charset="0"/>
                <a:ea typeface="Verdana" panose="020B0604030504040204" pitchFamily="34" charset="0"/>
                <a:cs typeface="Verdana"/>
              </a:rPr>
              <a:t>seed </a:t>
            </a:r>
            <a:r>
              <a:rPr sz="2600" spc="-50" dirty="0">
                <a:latin typeface="Verdana" panose="020B0604030504040204" pitchFamily="34" charset="0"/>
                <a:ea typeface="Verdana" panose="020B0604030504040204" pitchFamily="34" charset="0"/>
                <a:cs typeface="Verdana"/>
              </a:rPr>
              <a:t>is </a:t>
            </a:r>
            <a:r>
              <a:rPr sz="2600" spc="45" dirty="0">
                <a:latin typeface="Verdana" panose="020B0604030504040204" pitchFamily="34" charset="0"/>
                <a:ea typeface="Verdana" panose="020B0604030504040204" pitchFamily="34" charset="0"/>
                <a:cs typeface="Verdana"/>
              </a:rPr>
              <a:t>used </a:t>
            </a:r>
            <a:r>
              <a:rPr sz="2600" spc="-25" dirty="0">
                <a:latin typeface="Verdana" panose="020B0604030504040204" pitchFamily="34" charset="0"/>
                <a:ea typeface="Verdana" panose="020B0604030504040204" pitchFamily="34" charset="0"/>
                <a:cs typeface="Verdana"/>
              </a:rPr>
              <a:t>to </a:t>
            </a:r>
            <a:r>
              <a:rPr sz="2600" spc="-10" dirty="0">
                <a:latin typeface="Verdana" panose="020B0604030504040204" pitchFamily="34" charset="0"/>
                <a:ea typeface="Verdana" panose="020B0604030504040204" pitchFamily="34" charset="0"/>
                <a:cs typeface="Verdana"/>
              </a:rPr>
              <a:t>ensure </a:t>
            </a:r>
            <a:r>
              <a:rPr sz="2600" spc="-30" dirty="0">
                <a:latin typeface="Verdana" panose="020B0604030504040204" pitchFamily="34" charset="0"/>
                <a:ea typeface="Verdana" panose="020B0604030504040204" pitchFamily="34" charset="0"/>
                <a:cs typeface="Verdana"/>
              </a:rPr>
              <a:t>the </a:t>
            </a:r>
            <a:r>
              <a:rPr sz="2600" spc="30" dirty="0">
                <a:latin typeface="Verdana" panose="020B0604030504040204" pitchFamily="34" charset="0"/>
                <a:ea typeface="Verdana" panose="020B0604030504040204" pitchFamily="34" charset="0"/>
                <a:cs typeface="Verdana"/>
              </a:rPr>
              <a:t>reproducible </a:t>
            </a:r>
            <a:r>
              <a:rPr sz="2600" spc="-10" dirty="0">
                <a:latin typeface="Verdana" panose="020B0604030504040204" pitchFamily="34" charset="0"/>
                <a:ea typeface="Verdana" panose="020B0604030504040204" pitchFamily="34" charset="0"/>
                <a:cs typeface="Verdana"/>
              </a:rPr>
              <a:t>nature </a:t>
            </a:r>
            <a:r>
              <a:rPr sz="2600" spc="15" dirty="0">
                <a:latin typeface="Verdana" panose="020B0604030504040204" pitchFamily="34" charset="0"/>
                <a:ea typeface="Verdana" panose="020B0604030504040204" pitchFamily="34" charset="0"/>
                <a:cs typeface="Verdana"/>
              </a:rPr>
              <a:t>of </a:t>
            </a:r>
            <a:r>
              <a:rPr sz="2600" spc="20" dirty="0">
                <a:latin typeface="Verdana" panose="020B0604030504040204" pitchFamily="34" charset="0"/>
                <a:ea typeface="Verdana" panose="020B0604030504040204" pitchFamily="34" charset="0"/>
                <a:cs typeface="Verdana"/>
              </a:rPr>
              <a:t> </a:t>
            </a:r>
            <a:r>
              <a:rPr sz="2600" spc="-30" dirty="0">
                <a:latin typeface="Verdana" panose="020B0604030504040204" pitchFamily="34" charset="0"/>
                <a:ea typeface="Verdana" panose="020B0604030504040204" pitchFamily="34" charset="0"/>
                <a:cs typeface="Verdana"/>
              </a:rPr>
              <a:t>the</a:t>
            </a:r>
            <a:r>
              <a:rPr sz="2600" spc="-35" dirty="0">
                <a:latin typeface="Verdana" panose="020B0604030504040204" pitchFamily="34" charset="0"/>
                <a:ea typeface="Verdana" panose="020B0604030504040204" pitchFamily="34" charset="0"/>
                <a:cs typeface="Verdana"/>
              </a:rPr>
              <a:t> </a:t>
            </a:r>
            <a:r>
              <a:rPr sz="2600" spc="-50" dirty="0">
                <a:latin typeface="Verdana" panose="020B0604030504040204" pitchFamily="34" charset="0"/>
                <a:ea typeface="Verdana" panose="020B0604030504040204" pitchFamily="34" charset="0"/>
                <a:cs typeface="Verdana"/>
              </a:rPr>
              <a:t>output.</a:t>
            </a:r>
            <a:endParaRPr sz="2600" dirty="0">
              <a:latin typeface="Verdana" panose="020B0604030504040204" pitchFamily="34" charset="0"/>
              <a:ea typeface="Verdana" panose="020B0604030504040204" pitchFamily="34" charset="0"/>
              <a:cs typeface="Verdana"/>
            </a:endParaRPr>
          </a:p>
        </p:txBody>
      </p:sp>
      <p:pic>
        <p:nvPicPr>
          <p:cNvPr id="4" name="object 4">
            <a:extLst>
              <a:ext uri="{FF2B5EF4-FFF2-40B4-BE49-F238E27FC236}">
                <a16:creationId xmlns:a16="http://schemas.microsoft.com/office/drawing/2014/main" id="{314A269D-D824-4C6A-D765-8C6A89CC3253}"/>
              </a:ext>
            </a:extLst>
          </p:cNvPr>
          <p:cNvPicPr/>
          <p:nvPr/>
        </p:nvPicPr>
        <p:blipFill>
          <a:blip r:embed="rId2" cstate="print">
            <a:duotone>
              <a:prstClr val="black"/>
              <a:srgbClr val="D9C3A5">
                <a:tint val="50000"/>
                <a:satMod val="180000"/>
              </a:srgbClr>
            </a:duotone>
          </a:blip>
          <a:stretch>
            <a:fillRect/>
          </a:stretch>
        </p:blipFill>
        <p:spPr>
          <a:xfrm>
            <a:off x="1445589" y="8144783"/>
            <a:ext cx="133350" cy="133349"/>
          </a:xfrm>
          <a:prstGeom prst="rect">
            <a:avLst/>
          </a:prstGeom>
        </p:spPr>
      </p:pic>
      <p:pic>
        <p:nvPicPr>
          <p:cNvPr id="5" name="object 4">
            <a:extLst>
              <a:ext uri="{FF2B5EF4-FFF2-40B4-BE49-F238E27FC236}">
                <a16:creationId xmlns:a16="http://schemas.microsoft.com/office/drawing/2014/main" id="{B8A6D8C4-5FCB-E5D5-6C95-131A7B75C7EE}"/>
              </a:ext>
            </a:extLst>
          </p:cNvPr>
          <p:cNvPicPr/>
          <p:nvPr/>
        </p:nvPicPr>
        <p:blipFill>
          <a:blip r:embed="rId2" cstate="print">
            <a:duotone>
              <a:prstClr val="black"/>
              <a:srgbClr val="D9C3A5">
                <a:tint val="50000"/>
                <a:satMod val="180000"/>
              </a:srgbClr>
            </a:duotone>
          </a:blip>
          <a:stretch>
            <a:fillRect/>
          </a:stretch>
        </p:blipFill>
        <p:spPr>
          <a:xfrm>
            <a:off x="1446439" y="7277100"/>
            <a:ext cx="133350" cy="133349"/>
          </a:xfrm>
          <a:prstGeom prst="rect">
            <a:avLst/>
          </a:prstGeom>
        </p:spPr>
      </p:pic>
      <p:pic>
        <p:nvPicPr>
          <p:cNvPr id="6" name="object 4">
            <a:extLst>
              <a:ext uri="{FF2B5EF4-FFF2-40B4-BE49-F238E27FC236}">
                <a16:creationId xmlns:a16="http://schemas.microsoft.com/office/drawing/2014/main" id="{2ECF3FBE-1A72-FC3D-9B75-04F2DA8752DA}"/>
              </a:ext>
            </a:extLst>
          </p:cNvPr>
          <p:cNvPicPr/>
          <p:nvPr/>
        </p:nvPicPr>
        <p:blipFill>
          <a:blip r:embed="rId2" cstate="print">
            <a:duotone>
              <a:prstClr val="black"/>
              <a:srgbClr val="D9C3A5">
                <a:tint val="50000"/>
                <a:satMod val="180000"/>
              </a:srgbClr>
            </a:duotone>
          </a:blip>
          <a:stretch>
            <a:fillRect/>
          </a:stretch>
        </p:blipFill>
        <p:spPr>
          <a:xfrm>
            <a:off x="1445589" y="6683829"/>
            <a:ext cx="133350" cy="133349"/>
          </a:xfrm>
          <a:prstGeom prst="rect">
            <a:avLst/>
          </a:prstGeom>
        </p:spPr>
      </p:pic>
      <p:pic>
        <p:nvPicPr>
          <p:cNvPr id="7" name="object 4">
            <a:extLst>
              <a:ext uri="{FF2B5EF4-FFF2-40B4-BE49-F238E27FC236}">
                <a16:creationId xmlns:a16="http://schemas.microsoft.com/office/drawing/2014/main" id="{4E6B636C-8BA9-52D5-DCEE-2F675BBC77B6}"/>
              </a:ext>
            </a:extLst>
          </p:cNvPr>
          <p:cNvPicPr/>
          <p:nvPr/>
        </p:nvPicPr>
        <p:blipFill>
          <a:blip r:embed="rId2" cstate="print">
            <a:duotone>
              <a:prstClr val="black"/>
              <a:srgbClr val="D9C3A5">
                <a:tint val="50000"/>
                <a:satMod val="180000"/>
              </a:srgbClr>
            </a:duotone>
          </a:blip>
          <a:stretch>
            <a:fillRect/>
          </a:stretch>
        </p:blipFill>
        <p:spPr>
          <a:xfrm>
            <a:off x="1479096" y="5156200"/>
            <a:ext cx="133350" cy="133349"/>
          </a:xfrm>
          <a:prstGeom prst="rect">
            <a:avLst/>
          </a:prstGeom>
        </p:spPr>
      </p:pic>
      <p:pic>
        <p:nvPicPr>
          <p:cNvPr id="8" name="object 4">
            <a:extLst>
              <a:ext uri="{FF2B5EF4-FFF2-40B4-BE49-F238E27FC236}">
                <a16:creationId xmlns:a16="http://schemas.microsoft.com/office/drawing/2014/main" id="{83A67592-6856-7CF5-1A1E-C2951D5C7065}"/>
              </a:ext>
            </a:extLst>
          </p:cNvPr>
          <p:cNvPicPr/>
          <p:nvPr/>
        </p:nvPicPr>
        <p:blipFill>
          <a:blip r:embed="rId2" cstate="print">
            <a:duotone>
              <a:prstClr val="black"/>
              <a:srgbClr val="D9C3A5">
                <a:tint val="50000"/>
                <a:satMod val="180000"/>
              </a:srgbClr>
            </a:duotone>
          </a:blip>
          <a:stretch>
            <a:fillRect/>
          </a:stretch>
        </p:blipFill>
        <p:spPr>
          <a:xfrm>
            <a:off x="1524000" y="3619500"/>
            <a:ext cx="133350" cy="1333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3B1FA1DA-21AA-4327-0CF0-11BF1AA97C28}"/>
              </a:ext>
            </a:extLst>
          </p:cNvPr>
          <p:cNvSpPr/>
          <p:nvPr/>
        </p:nvSpPr>
        <p:spPr>
          <a:xfrm flipV="1">
            <a:off x="1600200" y="1744981"/>
            <a:ext cx="7010400" cy="45719"/>
          </a:xfrm>
          <a:custGeom>
            <a:avLst/>
            <a:gdLst/>
            <a:ahLst/>
            <a:cxnLst/>
            <a:rect l="l" t="t" r="r" b="b"/>
            <a:pathLst>
              <a:path w="8667750" h="9525">
                <a:moveTo>
                  <a:pt x="8667749" y="9524"/>
                </a:moveTo>
                <a:lnTo>
                  <a:pt x="0" y="9524"/>
                </a:lnTo>
                <a:lnTo>
                  <a:pt x="0" y="0"/>
                </a:lnTo>
                <a:lnTo>
                  <a:pt x="8667749" y="0"/>
                </a:lnTo>
                <a:lnTo>
                  <a:pt x="8667749" y="9524"/>
                </a:lnTo>
                <a:close/>
              </a:path>
            </a:pathLst>
          </a:custGeom>
          <a:solidFill>
            <a:srgbClr val="F0F1F4"/>
          </a:solidFill>
        </p:spPr>
        <p:txBody>
          <a:bodyPr wrap="square" lIns="0" tIns="0" rIns="0" bIns="0" rtlCol="0"/>
          <a:lstStyle/>
          <a:p>
            <a:endParaRPr dirty="0"/>
          </a:p>
        </p:txBody>
      </p:sp>
      <p:sp>
        <p:nvSpPr>
          <p:cNvPr id="5" name="object 9">
            <a:extLst>
              <a:ext uri="{FF2B5EF4-FFF2-40B4-BE49-F238E27FC236}">
                <a16:creationId xmlns:a16="http://schemas.microsoft.com/office/drawing/2014/main" id="{EF883266-FD0A-EE3D-7802-77BB42EF131D}"/>
              </a:ext>
            </a:extLst>
          </p:cNvPr>
          <p:cNvSpPr txBox="1">
            <a:spLocks noGrp="1"/>
          </p:cNvSpPr>
          <p:nvPr>
            <p:ph type="title"/>
          </p:nvPr>
        </p:nvSpPr>
        <p:spPr>
          <a:xfrm>
            <a:off x="2209800" y="439383"/>
            <a:ext cx="14554200" cy="1320874"/>
          </a:xfrm>
          <a:prstGeom prst="rect">
            <a:avLst/>
          </a:prstGeom>
        </p:spPr>
        <p:txBody>
          <a:bodyPr vert="horz" wrap="square" lIns="0" tIns="12700" rIns="0" bIns="0" rtlCol="0">
            <a:spAutoFit/>
          </a:bodyPr>
          <a:lstStyle/>
          <a:p>
            <a:pPr marL="12700">
              <a:lnSpc>
                <a:spcPct val="100000"/>
              </a:lnSpc>
              <a:spcBef>
                <a:spcPts val="100"/>
              </a:spcBef>
            </a:pPr>
            <a:r>
              <a:rPr sz="8500" spc="355" dirty="0">
                <a:solidFill>
                  <a:schemeClr val="bg1"/>
                </a:solidFill>
              </a:rPr>
              <a:t>Reference:-</a:t>
            </a:r>
            <a:endParaRPr sz="8500" dirty="0">
              <a:solidFill>
                <a:schemeClr val="bg1"/>
              </a:solidFill>
            </a:endParaRPr>
          </a:p>
        </p:txBody>
      </p:sp>
      <p:sp>
        <p:nvSpPr>
          <p:cNvPr id="9" name="object 8">
            <a:extLst>
              <a:ext uri="{FF2B5EF4-FFF2-40B4-BE49-F238E27FC236}">
                <a16:creationId xmlns:a16="http://schemas.microsoft.com/office/drawing/2014/main" id="{C0C438EC-EDC1-F191-741C-B4D50763635E}"/>
              </a:ext>
            </a:extLst>
          </p:cNvPr>
          <p:cNvSpPr txBox="1">
            <a:spLocks noGrp="1"/>
          </p:cNvSpPr>
          <p:nvPr>
            <p:ph type="body" idx="1"/>
          </p:nvPr>
        </p:nvSpPr>
        <p:spPr>
          <a:xfrm>
            <a:off x="1447800" y="2231339"/>
            <a:ext cx="15925800" cy="6505562"/>
          </a:xfrm>
          <a:prstGeom prst="rect">
            <a:avLst/>
          </a:prstGeom>
        </p:spPr>
        <p:txBody>
          <a:bodyPr vert="horz" wrap="square" lIns="0" tIns="113664" rIns="0" bIns="0" rtlCol="0">
            <a:spAutoFit/>
          </a:bodyPr>
          <a:lstStyle/>
          <a:p>
            <a:pPr marL="752475">
              <a:lnSpc>
                <a:spcPct val="100000"/>
              </a:lnSpc>
              <a:spcBef>
                <a:spcPts val="894"/>
              </a:spcBef>
            </a:pPr>
            <a:r>
              <a:rPr sz="2900" spc="-60" dirty="0">
                <a:solidFill>
                  <a:schemeClr val="bg1"/>
                </a:solidFill>
                <a:latin typeface="Verdana"/>
                <a:cs typeface="Verdana"/>
                <a:hlinkClick r:id="rId2">
                  <a:extLst>
                    <a:ext uri="{A12FA001-AC4F-418D-AE19-62706E023703}">
                      <ahyp:hlinkClr xmlns:ahyp="http://schemas.microsoft.com/office/drawing/2018/hyperlinkcolor" val="tx"/>
                    </a:ext>
                  </a:extLst>
                </a:hlinkClick>
              </a:rPr>
              <a:t>http://www.ijritcc.org/download/1433580671.pdf</a:t>
            </a:r>
            <a:endParaRPr sz="2900" dirty="0">
              <a:solidFill>
                <a:schemeClr val="bg1"/>
              </a:solidFill>
              <a:latin typeface="Verdana"/>
              <a:cs typeface="Verdana"/>
            </a:endParaRPr>
          </a:p>
          <a:p>
            <a:pPr marL="696595">
              <a:lnSpc>
                <a:spcPct val="100000"/>
              </a:lnSpc>
              <a:spcBef>
                <a:spcPts val="795"/>
              </a:spcBef>
            </a:pPr>
            <a:r>
              <a:rPr sz="2900" spc="25" dirty="0">
                <a:solidFill>
                  <a:schemeClr val="bg1"/>
                </a:solidFill>
                <a:latin typeface="Verdana"/>
                <a:cs typeface="Verdana"/>
              </a:rPr>
              <a:t>[A</a:t>
            </a:r>
            <a:r>
              <a:rPr sz="2900" spc="-90" dirty="0">
                <a:solidFill>
                  <a:schemeClr val="bg1"/>
                </a:solidFill>
                <a:latin typeface="Verdana"/>
                <a:cs typeface="Verdana"/>
              </a:rPr>
              <a:t> </a:t>
            </a:r>
            <a:r>
              <a:rPr sz="2900" spc="60" dirty="0">
                <a:solidFill>
                  <a:schemeClr val="bg1"/>
                </a:solidFill>
                <a:latin typeface="Verdana"/>
                <a:cs typeface="Verdana"/>
              </a:rPr>
              <a:t>paper</a:t>
            </a:r>
            <a:r>
              <a:rPr sz="2900" spc="-85" dirty="0">
                <a:solidFill>
                  <a:schemeClr val="bg1"/>
                </a:solidFill>
                <a:latin typeface="Verdana"/>
                <a:cs typeface="Verdana"/>
              </a:rPr>
              <a:t> </a:t>
            </a:r>
            <a:r>
              <a:rPr sz="2900" spc="40" dirty="0">
                <a:solidFill>
                  <a:schemeClr val="bg1"/>
                </a:solidFill>
                <a:latin typeface="Verdana"/>
                <a:cs typeface="Verdana"/>
              </a:rPr>
              <a:t>about</a:t>
            </a:r>
            <a:r>
              <a:rPr sz="2900" spc="-90" dirty="0">
                <a:solidFill>
                  <a:schemeClr val="bg1"/>
                </a:solidFill>
                <a:latin typeface="Verdana"/>
                <a:cs typeface="Verdana"/>
              </a:rPr>
              <a:t> </a:t>
            </a:r>
            <a:r>
              <a:rPr sz="2900" spc="-55" dirty="0">
                <a:solidFill>
                  <a:schemeClr val="bg1"/>
                </a:solidFill>
                <a:latin typeface="Verdana"/>
                <a:cs typeface="Verdana"/>
              </a:rPr>
              <a:t>the</a:t>
            </a:r>
            <a:r>
              <a:rPr sz="2900" spc="-85" dirty="0">
                <a:solidFill>
                  <a:schemeClr val="bg1"/>
                </a:solidFill>
                <a:latin typeface="Verdana"/>
                <a:cs typeface="Verdana"/>
              </a:rPr>
              <a:t> </a:t>
            </a:r>
            <a:r>
              <a:rPr sz="2900" spc="-5" dirty="0">
                <a:solidFill>
                  <a:schemeClr val="bg1"/>
                </a:solidFill>
                <a:latin typeface="Verdana"/>
                <a:cs typeface="Verdana"/>
              </a:rPr>
              <a:t>parallel</a:t>
            </a:r>
            <a:r>
              <a:rPr sz="2900" spc="-90" dirty="0">
                <a:solidFill>
                  <a:schemeClr val="bg1"/>
                </a:solidFill>
                <a:latin typeface="Verdana"/>
                <a:cs typeface="Verdana"/>
              </a:rPr>
              <a:t> </a:t>
            </a:r>
            <a:r>
              <a:rPr sz="2900" spc="-5" dirty="0">
                <a:solidFill>
                  <a:schemeClr val="bg1"/>
                </a:solidFill>
                <a:latin typeface="Verdana"/>
                <a:cs typeface="Verdana"/>
              </a:rPr>
              <a:t>implementation</a:t>
            </a:r>
            <a:r>
              <a:rPr sz="2900" spc="-85" dirty="0">
                <a:solidFill>
                  <a:schemeClr val="bg1"/>
                </a:solidFill>
                <a:latin typeface="Verdana"/>
                <a:cs typeface="Verdana"/>
              </a:rPr>
              <a:t> </a:t>
            </a:r>
            <a:r>
              <a:rPr sz="2900" spc="5" dirty="0">
                <a:solidFill>
                  <a:schemeClr val="bg1"/>
                </a:solidFill>
                <a:latin typeface="Verdana"/>
                <a:cs typeface="Verdana"/>
              </a:rPr>
              <a:t>of</a:t>
            </a:r>
            <a:r>
              <a:rPr sz="2900" spc="-90" dirty="0">
                <a:solidFill>
                  <a:schemeClr val="bg1"/>
                </a:solidFill>
                <a:latin typeface="Verdana"/>
                <a:cs typeface="Verdana"/>
              </a:rPr>
              <a:t> </a:t>
            </a:r>
            <a:r>
              <a:rPr sz="2900" spc="-55" dirty="0">
                <a:solidFill>
                  <a:schemeClr val="bg1"/>
                </a:solidFill>
                <a:latin typeface="Verdana"/>
                <a:cs typeface="Verdana"/>
              </a:rPr>
              <a:t>the</a:t>
            </a:r>
            <a:r>
              <a:rPr sz="2900" spc="-85" dirty="0">
                <a:solidFill>
                  <a:schemeClr val="bg1"/>
                </a:solidFill>
                <a:latin typeface="Verdana"/>
                <a:cs typeface="Verdana"/>
              </a:rPr>
              <a:t> </a:t>
            </a:r>
            <a:r>
              <a:rPr sz="2900" dirty="0">
                <a:solidFill>
                  <a:schemeClr val="bg1"/>
                </a:solidFill>
                <a:latin typeface="Verdana"/>
                <a:cs typeface="Verdana"/>
              </a:rPr>
              <a:t>Smith-Waterman</a:t>
            </a:r>
            <a:r>
              <a:rPr sz="2900" spc="-90" dirty="0">
                <a:solidFill>
                  <a:schemeClr val="bg1"/>
                </a:solidFill>
                <a:latin typeface="Verdana"/>
                <a:cs typeface="Verdana"/>
              </a:rPr>
              <a:t> </a:t>
            </a:r>
            <a:r>
              <a:rPr sz="2900" spc="-10" dirty="0">
                <a:solidFill>
                  <a:schemeClr val="bg1"/>
                </a:solidFill>
                <a:latin typeface="Verdana"/>
                <a:cs typeface="Verdana"/>
              </a:rPr>
              <a:t>algorithm]</a:t>
            </a:r>
            <a:endParaRPr sz="2900" dirty="0">
              <a:solidFill>
                <a:schemeClr val="bg1"/>
              </a:solidFill>
              <a:latin typeface="Verdana"/>
              <a:cs typeface="Verdana"/>
            </a:endParaRPr>
          </a:p>
          <a:p>
            <a:pPr>
              <a:lnSpc>
                <a:spcPct val="100000"/>
              </a:lnSpc>
              <a:spcBef>
                <a:spcPts val="20"/>
              </a:spcBef>
            </a:pPr>
            <a:endParaRPr sz="3500" dirty="0">
              <a:solidFill>
                <a:schemeClr val="bg1"/>
              </a:solidFill>
              <a:latin typeface="Verdana"/>
              <a:cs typeface="Verdana"/>
            </a:endParaRPr>
          </a:p>
          <a:p>
            <a:pPr marL="696595" marR="3524885" indent="55244">
              <a:lnSpc>
                <a:spcPct val="122800"/>
              </a:lnSpc>
            </a:pPr>
            <a:r>
              <a:rPr sz="2900" spc="-65" dirty="0">
                <a:solidFill>
                  <a:schemeClr val="bg1"/>
                </a:solidFill>
                <a:latin typeface="Verdana"/>
                <a:cs typeface="Verdana"/>
                <a:hlinkClick r:id="rId3">
                  <a:extLst>
                    <a:ext uri="{A12FA001-AC4F-418D-AE19-62706E023703}">
                      <ahyp:hlinkClr xmlns:ahyp="http://schemas.microsoft.com/office/drawing/2018/hyperlinkcolor" val="tx"/>
                    </a:ext>
                  </a:extLst>
                </a:hlinkClick>
              </a:rPr>
              <a:t>http://vlab.amrita.edu/?sub=3&amp;brch=274&amp;sim=1433&amp;cnt=1 </a:t>
            </a:r>
            <a:r>
              <a:rPr sz="2900" spc="-1005" dirty="0">
                <a:solidFill>
                  <a:schemeClr val="bg1"/>
                </a:solidFill>
                <a:latin typeface="Verdana"/>
                <a:cs typeface="Verdana"/>
              </a:rPr>
              <a:t> </a:t>
            </a:r>
            <a:r>
              <a:rPr sz="2900" spc="-45" dirty="0">
                <a:solidFill>
                  <a:schemeClr val="bg1"/>
                </a:solidFill>
                <a:latin typeface="Verdana"/>
                <a:cs typeface="Verdana"/>
              </a:rPr>
              <a:t>[Useful</a:t>
            </a:r>
            <a:r>
              <a:rPr sz="2900" spc="-100" dirty="0">
                <a:solidFill>
                  <a:schemeClr val="bg1"/>
                </a:solidFill>
                <a:latin typeface="Verdana"/>
                <a:cs typeface="Verdana"/>
              </a:rPr>
              <a:t> </a:t>
            </a:r>
            <a:r>
              <a:rPr sz="2900" dirty="0">
                <a:solidFill>
                  <a:schemeClr val="bg1"/>
                </a:solidFill>
                <a:latin typeface="Verdana"/>
                <a:cs typeface="Verdana"/>
              </a:rPr>
              <a:t>resource</a:t>
            </a:r>
            <a:r>
              <a:rPr sz="2900" spc="-95" dirty="0">
                <a:solidFill>
                  <a:schemeClr val="bg1"/>
                </a:solidFill>
                <a:latin typeface="Verdana"/>
                <a:cs typeface="Verdana"/>
              </a:rPr>
              <a:t> </a:t>
            </a:r>
            <a:r>
              <a:rPr sz="2900" spc="-60" dirty="0">
                <a:solidFill>
                  <a:schemeClr val="bg1"/>
                </a:solidFill>
                <a:latin typeface="Verdana"/>
                <a:cs typeface="Verdana"/>
              </a:rPr>
              <a:t>for</a:t>
            </a:r>
            <a:r>
              <a:rPr sz="2900" spc="-95" dirty="0">
                <a:solidFill>
                  <a:schemeClr val="bg1"/>
                </a:solidFill>
                <a:latin typeface="Verdana"/>
                <a:cs typeface="Verdana"/>
              </a:rPr>
              <a:t> </a:t>
            </a:r>
            <a:r>
              <a:rPr sz="2900" spc="-25" dirty="0">
                <a:solidFill>
                  <a:schemeClr val="bg1"/>
                </a:solidFill>
                <a:latin typeface="Verdana"/>
                <a:cs typeface="Verdana"/>
              </a:rPr>
              <a:t>learning</a:t>
            </a:r>
            <a:r>
              <a:rPr sz="2900" spc="-100" dirty="0">
                <a:solidFill>
                  <a:schemeClr val="bg1"/>
                </a:solidFill>
                <a:latin typeface="Verdana"/>
                <a:cs typeface="Verdana"/>
              </a:rPr>
              <a:t> </a:t>
            </a:r>
            <a:r>
              <a:rPr sz="2900" spc="40" dirty="0">
                <a:solidFill>
                  <a:schemeClr val="bg1"/>
                </a:solidFill>
                <a:latin typeface="Verdana"/>
                <a:cs typeface="Verdana"/>
              </a:rPr>
              <a:t>about</a:t>
            </a:r>
            <a:r>
              <a:rPr sz="2900" spc="-95" dirty="0">
                <a:solidFill>
                  <a:schemeClr val="bg1"/>
                </a:solidFill>
                <a:latin typeface="Verdana"/>
                <a:cs typeface="Verdana"/>
              </a:rPr>
              <a:t> </a:t>
            </a:r>
            <a:r>
              <a:rPr sz="2900" spc="-55" dirty="0">
                <a:solidFill>
                  <a:schemeClr val="bg1"/>
                </a:solidFill>
                <a:latin typeface="Verdana"/>
                <a:cs typeface="Verdana"/>
              </a:rPr>
              <a:t>the</a:t>
            </a:r>
            <a:r>
              <a:rPr sz="2900" spc="-95" dirty="0">
                <a:solidFill>
                  <a:schemeClr val="bg1"/>
                </a:solidFill>
                <a:latin typeface="Verdana"/>
                <a:cs typeface="Verdana"/>
              </a:rPr>
              <a:t> </a:t>
            </a:r>
            <a:r>
              <a:rPr sz="2900" spc="-15" dirty="0">
                <a:solidFill>
                  <a:schemeClr val="bg1"/>
                </a:solidFill>
                <a:latin typeface="Verdana"/>
                <a:cs typeface="Verdana"/>
              </a:rPr>
              <a:t>algorithm</a:t>
            </a:r>
            <a:r>
              <a:rPr sz="2900" spc="-100" dirty="0">
                <a:solidFill>
                  <a:schemeClr val="bg1"/>
                </a:solidFill>
                <a:latin typeface="Verdana"/>
                <a:cs typeface="Verdana"/>
              </a:rPr>
              <a:t> </a:t>
            </a:r>
            <a:r>
              <a:rPr sz="2900" spc="-105" dirty="0">
                <a:solidFill>
                  <a:schemeClr val="bg1"/>
                </a:solidFill>
                <a:latin typeface="Verdana"/>
                <a:cs typeface="Verdana"/>
              </a:rPr>
              <a:t>in</a:t>
            </a:r>
            <a:r>
              <a:rPr sz="2900" spc="-95" dirty="0">
                <a:solidFill>
                  <a:schemeClr val="bg1"/>
                </a:solidFill>
                <a:latin typeface="Verdana"/>
                <a:cs typeface="Verdana"/>
              </a:rPr>
              <a:t> </a:t>
            </a:r>
            <a:r>
              <a:rPr sz="2900" dirty="0">
                <a:solidFill>
                  <a:schemeClr val="bg1"/>
                </a:solidFill>
                <a:latin typeface="Verdana"/>
                <a:cs typeface="Verdana"/>
              </a:rPr>
              <a:t>detail]</a:t>
            </a:r>
          </a:p>
          <a:p>
            <a:pPr>
              <a:lnSpc>
                <a:spcPct val="100000"/>
              </a:lnSpc>
              <a:spcBef>
                <a:spcPts val="25"/>
              </a:spcBef>
            </a:pPr>
            <a:endParaRPr sz="3500" dirty="0">
              <a:solidFill>
                <a:schemeClr val="bg1"/>
              </a:solidFill>
              <a:latin typeface="Verdana"/>
              <a:cs typeface="Verdana"/>
            </a:endParaRPr>
          </a:p>
          <a:p>
            <a:pPr marL="696595" marR="1329055" indent="55244">
              <a:lnSpc>
                <a:spcPct val="122800"/>
              </a:lnSpc>
            </a:pPr>
            <a:r>
              <a:rPr sz="2900" spc="-5" dirty="0">
                <a:solidFill>
                  <a:schemeClr val="bg1"/>
                </a:solidFill>
                <a:latin typeface="Verdana"/>
                <a:cs typeface="Verdana"/>
                <a:hlinkClick r:id="rId4">
                  <a:extLst>
                    <a:ext uri="{A12FA001-AC4F-418D-AE19-62706E023703}">
                      <ahyp:hlinkClr xmlns:ahyp="http://schemas.microsoft.com/office/drawing/2018/hyperlinkcolor" val="tx"/>
                    </a:ext>
                  </a:extLst>
                </a:hlinkClick>
              </a:rPr>
              <a:t>http://deeplearning.lipingyang.org/2017/01/30/openmp-on-ubuntu/ </a:t>
            </a:r>
            <a:r>
              <a:rPr sz="2900" dirty="0">
                <a:solidFill>
                  <a:schemeClr val="bg1"/>
                </a:solidFill>
                <a:latin typeface="Verdana"/>
                <a:cs typeface="Verdana"/>
              </a:rPr>
              <a:t> </a:t>
            </a:r>
            <a:r>
              <a:rPr sz="2900" spc="-65" dirty="0">
                <a:solidFill>
                  <a:schemeClr val="bg1"/>
                </a:solidFill>
                <a:latin typeface="Verdana"/>
                <a:cs typeface="Verdana"/>
              </a:rPr>
              <a:t>[Tutorial</a:t>
            </a:r>
            <a:r>
              <a:rPr sz="2900" spc="-90" dirty="0">
                <a:solidFill>
                  <a:schemeClr val="bg1"/>
                </a:solidFill>
                <a:latin typeface="Verdana"/>
                <a:cs typeface="Verdana"/>
              </a:rPr>
              <a:t> </a:t>
            </a:r>
            <a:r>
              <a:rPr sz="2900" spc="-60" dirty="0">
                <a:solidFill>
                  <a:schemeClr val="bg1"/>
                </a:solidFill>
                <a:latin typeface="Verdana"/>
                <a:cs typeface="Verdana"/>
              </a:rPr>
              <a:t>for</a:t>
            </a:r>
            <a:r>
              <a:rPr sz="2900" spc="-85" dirty="0">
                <a:solidFill>
                  <a:schemeClr val="bg1"/>
                </a:solidFill>
                <a:latin typeface="Verdana"/>
                <a:cs typeface="Verdana"/>
              </a:rPr>
              <a:t> </a:t>
            </a:r>
            <a:r>
              <a:rPr sz="2900" spc="-10" dirty="0">
                <a:solidFill>
                  <a:schemeClr val="bg1"/>
                </a:solidFill>
                <a:latin typeface="Verdana"/>
                <a:cs typeface="Verdana"/>
              </a:rPr>
              <a:t>interfacing</a:t>
            </a:r>
            <a:r>
              <a:rPr sz="2900" spc="-85" dirty="0">
                <a:solidFill>
                  <a:schemeClr val="bg1"/>
                </a:solidFill>
                <a:latin typeface="Verdana"/>
                <a:cs typeface="Verdana"/>
              </a:rPr>
              <a:t> </a:t>
            </a:r>
            <a:r>
              <a:rPr sz="2900" spc="85" dirty="0">
                <a:solidFill>
                  <a:schemeClr val="bg1"/>
                </a:solidFill>
                <a:latin typeface="Verdana"/>
                <a:cs typeface="Verdana"/>
              </a:rPr>
              <a:t>and</a:t>
            </a:r>
            <a:r>
              <a:rPr sz="2900" spc="-90" dirty="0">
                <a:solidFill>
                  <a:schemeClr val="bg1"/>
                </a:solidFill>
                <a:latin typeface="Verdana"/>
                <a:cs typeface="Verdana"/>
              </a:rPr>
              <a:t> </a:t>
            </a:r>
            <a:r>
              <a:rPr sz="2900" spc="-60" dirty="0">
                <a:solidFill>
                  <a:schemeClr val="bg1"/>
                </a:solidFill>
                <a:latin typeface="Verdana"/>
                <a:cs typeface="Verdana"/>
              </a:rPr>
              <a:t>running</a:t>
            </a:r>
            <a:r>
              <a:rPr sz="2900" spc="-85" dirty="0">
                <a:solidFill>
                  <a:schemeClr val="bg1"/>
                </a:solidFill>
                <a:latin typeface="Verdana"/>
                <a:cs typeface="Verdana"/>
              </a:rPr>
              <a:t> </a:t>
            </a:r>
            <a:r>
              <a:rPr sz="2900" spc="70" dirty="0">
                <a:solidFill>
                  <a:schemeClr val="bg1"/>
                </a:solidFill>
                <a:latin typeface="Verdana"/>
                <a:cs typeface="Verdana"/>
              </a:rPr>
              <a:t>openmp</a:t>
            </a:r>
            <a:r>
              <a:rPr sz="2900" spc="-85" dirty="0">
                <a:solidFill>
                  <a:schemeClr val="bg1"/>
                </a:solidFill>
                <a:latin typeface="Verdana"/>
                <a:cs typeface="Verdana"/>
              </a:rPr>
              <a:t> </a:t>
            </a:r>
            <a:r>
              <a:rPr sz="2900" spc="100" dirty="0">
                <a:solidFill>
                  <a:schemeClr val="bg1"/>
                </a:solidFill>
                <a:latin typeface="Verdana"/>
                <a:cs typeface="Verdana"/>
              </a:rPr>
              <a:t>codes</a:t>
            </a:r>
            <a:r>
              <a:rPr sz="2900" spc="-90" dirty="0">
                <a:solidFill>
                  <a:schemeClr val="bg1"/>
                </a:solidFill>
                <a:latin typeface="Verdana"/>
                <a:cs typeface="Verdana"/>
              </a:rPr>
              <a:t> </a:t>
            </a:r>
            <a:r>
              <a:rPr sz="2900" dirty="0">
                <a:solidFill>
                  <a:schemeClr val="bg1"/>
                </a:solidFill>
                <a:latin typeface="Verdana"/>
                <a:cs typeface="Verdana"/>
              </a:rPr>
              <a:t>on</a:t>
            </a:r>
            <a:r>
              <a:rPr sz="2900" spc="-85" dirty="0">
                <a:solidFill>
                  <a:schemeClr val="bg1"/>
                </a:solidFill>
                <a:latin typeface="Verdana"/>
                <a:cs typeface="Verdana"/>
              </a:rPr>
              <a:t> </a:t>
            </a:r>
            <a:r>
              <a:rPr sz="2900" spc="-60" dirty="0">
                <a:solidFill>
                  <a:schemeClr val="bg1"/>
                </a:solidFill>
                <a:latin typeface="Verdana"/>
                <a:cs typeface="Verdana"/>
              </a:rPr>
              <a:t>Ubuntu</a:t>
            </a:r>
            <a:r>
              <a:rPr sz="2900" spc="-85" dirty="0">
                <a:solidFill>
                  <a:schemeClr val="bg1"/>
                </a:solidFill>
                <a:latin typeface="Verdana"/>
                <a:cs typeface="Verdana"/>
              </a:rPr>
              <a:t> </a:t>
            </a:r>
            <a:r>
              <a:rPr sz="2900" spc="-30" dirty="0">
                <a:solidFill>
                  <a:schemeClr val="bg1"/>
                </a:solidFill>
                <a:latin typeface="Verdana"/>
                <a:cs typeface="Verdana"/>
              </a:rPr>
              <a:t>terminal]</a:t>
            </a:r>
            <a:endParaRPr sz="2900" dirty="0">
              <a:solidFill>
                <a:schemeClr val="bg1"/>
              </a:solidFill>
              <a:latin typeface="Verdana"/>
              <a:cs typeface="Verdana"/>
            </a:endParaRPr>
          </a:p>
          <a:p>
            <a:pPr>
              <a:lnSpc>
                <a:spcPct val="100000"/>
              </a:lnSpc>
              <a:spcBef>
                <a:spcPts val="25"/>
              </a:spcBef>
            </a:pPr>
            <a:endParaRPr sz="4150" dirty="0">
              <a:solidFill>
                <a:schemeClr val="bg1"/>
              </a:solidFill>
              <a:latin typeface="Verdana"/>
              <a:cs typeface="Verdana"/>
            </a:endParaRPr>
          </a:p>
          <a:p>
            <a:pPr marL="752475">
              <a:lnSpc>
                <a:spcPct val="100000"/>
              </a:lnSpc>
            </a:pPr>
            <a:r>
              <a:rPr sz="2900" u="sng" spc="-5" dirty="0">
                <a:solidFill>
                  <a:schemeClr val="bg1"/>
                </a:solidFill>
                <a:latin typeface="Verdana"/>
                <a:cs typeface="Verdana"/>
              </a:rPr>
              <a:t>https://</a:t>
            </a:r>
            <a:r>
              <a:rPr sz="2900" spc="-5" dirty="0">
                <a:solidFill>
                  <a:schemeClr val="bg1"/>
                </a:solidFill>
                <a:latin typeface="Verdana"/>
                <a:cs typeface="Verdana"/>
                <a:hlinkClick r:id="rId5">
                  <a:extLst>
                    <a:ext uri="{A12FA001-AC4F-418D-AE19-62706E023703}">
                      <ahyp:hlinkClr xmlns:ahyp="http://schemas.microsoft.com/office/drawing/2018/hyperlinkcolor" val="tx"/>
                    </a:ext>
                  </a:extLst>
                </a:hlinkClick>
              </a:rPr>
              <a:t>www.geeksforgeeks.org/backtracking-algorithms/</a:t>
            </a:r>
            <a:endParaRPr sz="2900" dirty="0">
              <a:solidFill>
                <a:schemeClr val="bg1"/>
              </a:solidFill>
              <a:latin typeface="Verdana"/>
              <a:cs typeface="Verdana"/>
            </a:endParaRPr>
          </a:p>
          <a:p>
            <a:pPr marL="12700" marR="116205" indent="683895">
              <a:lnSpc>
                <a:spcPct val="122800"/>
              </a:lnSpc>
            </a:pPr>
            <a:r>
              <a:rPr sz="2900" spc="20" dirty="0">
                <a:solidFill>
                  <a:schemeClr val="bg1"/>
                </a:solidFill>
                <a:latin typeface="Verdana"/>
                <a:cs typeface="Verdana"/>
              </a:rPr>
              <a:t>[Basic</a:t>
            </a:r>
            <a:r>
              <a:rPr sz="2900" spc="-95" dirty="0">
                <a:solidFill>
                  <a:schemeClr val="bg1"/>
                </a:solidFill>
                <a:latin typeface="Verdana"/>
                <a:cs typeface="Verdana"/>
              </a:rPr>
              <a:t> </a:t>
            </a:r>
            <a:r>
              <a:rPr sz="2900" spc="5" dirty="0">
                <a:solidFill>
                  <a:schemeClr val="bg1"/>
                </a:solidFill>
                <a:latin typeface="Verdana"/>
                <a:cs typeface="Verdana"/>
              </a:rPr>
              <a:t>examples</a:t>
            </a:r>
            <a:r>
              <a:rPr sz="2900" spc="-90" dirty="0">
                <a:solidFill>
                  <a:schemeClr val="bg1"/>
                </a:solidFill>
                <a:latin typeface="Verdana"/>
                <a:cs typeface="Verdana"/>
              </a:rPr>
              <a:t> </a:t>
            </a:r>
            <a:r>
              <a:rPr sz="2900" spc="5" dirty="0">
                <a:solidFill>
                  <a:schemeClr val="bg1"/>
                </a:solidFill>
                <a:latin typeface="Verdana"/>
                <a:cs typeface="Verdana"/>
              </a:rPr>
              <a:t>of</a:t>
            </a:r>
            <a:r>
              <a:rPr sz="2900" spc="-90" dirty="0">
                <a:solidFill>
                  <a:schemeClr val="bg1"/>
                </a:solidFill>
                <a:latin typeface="Verdana"/>
                <a:cs typeface="Verdana"/>
              </a:rPr>
              <a:t> </a:t>
            </a:r>
            <a:r>
              <a:rPr sz="2900" dirty="0">
                <a:solidFill>
                  <a:schemeClr val="bg1"/>
                </a:solidFill>
                <a:latin typeface="Verdana"/>
                <a:cs typeface="Verdana"/>
              </a:rPr>
              <a:t>backtracking</a:t>
            </a:r>
            <a:r>
              <a:rPr sz="2900" spc="-90" dirty="0">
                <a:solidFill>
                  <a:schemeClr val="bg1"/>
                </a:solidFill>
                <a:latin typeface="Verdana"/>
                <a:cs typeface="Verdana"/>
              </a:rPr>
              <a:t> </a:t>
            </a:r>
            <a:r>
              <a:rPr sz="2900" spc="85" dirty="0">
                <a:solidFill>
                  <a:schemeClr val="bg1"/>
                </a:solidFill>
                <a:latin typeface="Verdana"/>
                <a:cs typeface="Verdana"/>
              </a:rPr>
              <a:t>and</a:t>
            </a:r>
            <a:r>
              <a:rPr sz="2900" spc="-90" dirty="0">
                <a:solidFill>
                  <a:schemeClr val="bg1"/>
                </a:solidFill>
                <a:latin typeface="Verdana"/>
                <a:cs typeface="Verdana"/>
              </a:rPr>
              <a:t> </a:t>
            </a:r>
            <a:r>
              <a:rPr sz="2900" spc="30" dirty="0">
                <a:solidFill>
                  <a:schemeClr val="bg1"/>
                </a:solidFill>
                <a:latin typeface="Verdana"/>
                <a:cs typeface="Verdana"/>
              </a:rPr>
              <a:t>also</a:t>
            </a:r>
            <a:r>
              <a:rPr sz="2900" spc="-90" dirty="0">
                <a:solidFill>
                  <a:schemeClr val="bg1"/>
                </a:solidFill>
                <a:latin typeface="Verdana"/>
                <a:cs typeface="Verdana"/>
              </a:rPr>
              <a:t> </a:t>
            </a:r>
            <a:r>
              <a:rPr sz="2900" spc="50" dirty="0">
                <a:solidFill>
                  <a:schemeClr val="bg1"/>
                </a:solidFill>
                <a:latin typeface="Verdana"/>
                <a:cs typeface="Verdana"/>
              </a:rPr>
              <a:t>dynamic</a:t>
            </a:r>
            <a:r>
              <a:rPr sz="2900" spc="-95" dirty="0">
                <a:solidFill>
                  <a:schemeClr val="bg1"/>
                </a:solidFill>
                <a:latin typeface="Verdana"/>
                <a:cs typeface="Verdana"/>
              </a:rPr>
              <a:t> </a:t>
            </a:r>
            <a:r>
              <a:rPr sz="2900" spc="30" dirty="0">
                <a:solidFill>
                  <a:schemeClr val="bg1"/>
                </a:solidFill>
                <a:latin typeface="Verdana"/>
                <a:cs typeface="Verdana"/>
              </a:rPr>
              <a:t>programming</a:t>
            </a:r>
            <a:r>
              <a:rPr sz="2900" spc="-90" dirty="0">
                <a:solidFill>
                  <a:schemeClr val="bg1"/>
                </a:solidFill>
                <a:latin typeface="Verdana"/>
                <a:cs typeface="Verdana"/>
              </a:rPr>
              <a:t> </a:t>
            </a:r>
            <a:r>
              <a:rPr sz="2900" spc="-45" dirty="0">
                <a:solidFill>
                  <a:schemeClr val="bg1"/>
                </a:solidFill>
                <a:latin typeface="Verdana"/>
                <a:cs typeface="Verdana"/>
              </a:rPr>
              <a:t>to</a:t>
            </a:r>
            <a:r>
              <a:rPr sz="2900" spc="-90" dirty="0">
                <a:solidFill>
                  <a:schemeClr val="bg1"/>
                </a:solidFill>
                <a:latin typeface="Verdana"/>
                <a:cs typeface="Verdana"/>
              </a:rPr>
              <a:t> </a:t>
            </a:r>
            <a:r>
              <a:rPr sz="2900" spc="-30" dirty="0">
                <a:solidFill>
                  <a:schemeClr val="bg1"/>
                </a:solidFill>
                <a:latin typeface="Verdana"/>
                <a:cs typeface="Verdana"/>
              </a:rPr>
              <a:t>learn</a:t>
            </a:r>
            <a:r>
              <a:rPr sz="2900" spc="-90" dirty="0">
                <a:solidFill>
                  <a:schemeClr val="bg1"/>
                </a:solidFill>
                <a:latin typeface="Verdana"/>
                <a:cs typeface="Verdana"/>
              </a:rPr>
              <a:t> </a:t>
            </a:r>
            <a:r>
              <a:rPr lang="en-US" sz="2900" spc="-90" dirty="0">
                <a:solidFill>
                  <a:schemeClr val="bg1"/>
                </a:solidFill>
              </a:rPr>
              <a:t>       </a:t>
            </a:r>
          </a:p>
          <a:p>
            <a:pPr marL="12700" marR="116205" indent="683895">
              <a:lnSpc>
                <a:spcPct val="122800"/>
              </a:lnSpc>
            </a:pPr>
            <a:r>
              <a:rPr sz="2900" spc="85" dirty="0">
                <a:solidFill>
                  <a:schemeClr val="bg1"/>
                </a:solidFill>
                <a:latin typeface="Verdana"/>
                <a:cs typeface="Verdana"/>
              </a:rPr>
              <a:t>and </a:t>
            </a:r>
            <a:r>
              <a:rPr sz="2900" spc="-1005" dirty="0">
                <a:solidFill>
                  <a:schemeClr val="bg1"/>
                </a:solidFill>
                <a:latin typeface="Verdana"/>
                <a:cs typeface="Verdana"/>
              </a:rPr>
              <a:t> </a:t>
            </a:r>
            <a:r>
              <a:rPr lang="en-US" sz="2900" spc="-1005" dirty="0">
                <a:solidFill>
                  <a:schemeClr val="bg1"/>
                </a:solidFill>
                <a:latin typeface="Verdana"/>
                <a:cs typeface="Verdana"/>
              </a:rPr>
              <a:t>	</a:t>
            </a:r>
            <a:r>
              <a:rPr sz="2900" spc="5" dirty="0">
                <a:solidFill>
                  <a:schemeClr val="bg1"/>
                </a:solidFill>
                <a:latin typeface="Verdana"/>
                <a:cs typeface="Verdana"/>
              </a:rPr>
              <a:t>understand</a:t>
            </a:r>
            <a:r>
              <a:rPr sz="2900" spc="-100" dirty="0">
                <a:solidFill>
                  <a:schemeClr val="bg1"/>
                </a:solidFill>
                <a:latin typeface="Verdana"/>
                <a:cs typeface="Verdana"/>
              </a:rPr>
              <a:t> </a:t>
            </a:r>
            <a:r>
              <a:rPr sz="2900" spc="-55" dirty="0">
                <a:solidFill>
                  <a:schemeClr val="bg1"/>
                </a:solidFill>
                <a:latin typeface="Verdana"/>
                <a:cs typeface="Verdana"/>
              </a:rPr>
              <a:t>the</a:t>
            </a:r>
            <a:r>
              <a:rPr sz="2900" spc="-95" dirty="0">
                <a:solidFill>
                  <a:schemeClr val="bg1"/>
                </a:solidFill>
                <a:latin typeface="Verdana"/>
                <a:cs typeface="Verdana"/>
              </a:rPr>
              <a:t> </a:t>
            </a:r>
            <a:r>
              <a:rPr sz="2900" spc="-10" dirty="0">
                <a:solidFill>
                  <a:schemeClr val="bg1"/>
                </a:solidFill>
                <a:latin typeface="Verdana"/>
                <a:cs typeface="Verdana"/>
              </a:rPr>
              <a:t>algorithms]</a:t>
            </a:r>
            <a:endParaRPr sz="2900" dirty="0">
              <a:solidFill>
                <a:schemeClr val="bg1"/>
              </a:solidFill>
              <a:latin typeface="Verdana"/>
              <a:cs typeface="Verdana"/>
            </a:endParaRPr>
          </a:p>
        </p:txBody>
      </p:sp>
      <p:pic>
        <p:nvPicPr>
          <p:cNvPr id="10" name="object 4">
            <a:extLst>
              <a:ext uri="{FF2B5EF4-FFF2-40B4-BE49-F238E27FC236}">
                <a16:creationId xmlns:a16="http://schemas.microsoft.com/office/drawing/2014/main" id="{85F7BF4E-59EE-84FA-5986-9BFBB6D54CE8}"/>
              </a:ext>
            </a:extLst>
          </p:cNvPr>
          <p:cNvPicPr/>
          <p:nvPr/>
        </p:nvPicPr>
        <p:blipFill>
          <a:blip r:embed="rId6" cstate="print">
            <a:lum bright="70000" contrast="-70000"/>
          </a:blip>
          <a:stretch>
            <a:fillRect/>
          </a:stretch>
        </p:blipFill>
        <p:spPr>
          <a:xfrm>
            <a:off x="1752600" y="4122677"/>
            <a:ext cx="152400" cy="109316"/>
          </a:xfrm>
          <a:prstGeom prst="rect">
            <a:avLst/>
          </a:prstGeom>
        </p:spPr>
      </p:pic>
      <p:pic>
        <p:nvPicPr>
          <p:cNvPr id="11" name="object 4">
            <a:extLst>
              <a:ext uri="{FF2B5EF4-FFF2-40B4-BE49-F238E27FC236}">
                <a16:creationId xmlns:a16="http://schemas.microsoft.com/office/drawing/2014/main" id="{9CE03094-5400-13AC-8927-C447AE22925B}"/>
              </a:ext>
            </a:extLst>
          </p:cNvPr>
          <p:cNvPicPr/>
          <p:nvPr/>
        </p:nvPicPr>
        <p:blipFill>
          <a:blip r:embed="rId6" cstate="print">
            <a:lum bright="70000" contrast="-70000"/>
          </a:blip>
          <a:stretch>
            <a:fillRect/>
          </a:stretch>
        </p:blipFill>
        <p:spPr>
          <a:xfrm>
            <a:off x="1828800" y="2546913"/>
            <a:ext cx="152400" cy="109316"/>
          </a:xfrm>
          <a:prstGeom prst="rect">
            <a:avLst/>
          </a:prstGeom>
        </p:spPr>
      </p:pic>
      <p:pic>
        <p:nvPicPr>
          <p:cNvPr id="12" name="object 4">
            <a:extLst>
              <a:ext uri="{FF2B5EF4-FFF2-40B4-BE49-F238E27FC236}">
                <a16:creationId xmlns:a16="http://schemas.microsoft.com/office/drawing/2014/main" id="{0E59EC2F-FE8E-B96B-795D-2334DF45BC13}"/>
              </a:ext>
            </a:extLst>
          </p:cNvPr>
          <p:cNvPicPr/>
          <p:nvPr/>
        </p:nvPicPr>
        <p:blipFill>
          <a:blip r:embed="rId6" cstate="print">
            <a:lum bright="70000" contrast="-70000"/>
          </a:blip>
          <a:stretch>
            <a:fillRect/>
          </a:stretch>
        </p:blipFill>
        <p:spPr>
          <a:xfrm>
            <a:off x="1752600" y="5682084"/>
            <a:ext cx="152400" cy="109316"/>
          </a:xfrm>
          <a:prstGeom prst="rect">
            <a:avLst/>
          </a:prstGeom>
        </p:spPr>
      </p:pic>
      <p:pic>
        <p:nvPicPr>
          <p:cNvPr id="13" name="object 4">
            <a:extLst>
              <a:ext uri="{FF2B5EF4-FFF2-40B4-BE49-F238E27FC236}">
                <a16:creationId xmlns:a16="http://schemas.microsoft.com/office/drawing/2014/main" id="{F079EA6A-58BF-8FB5-4DDC-CFFA1E3FDCA3}"/>
              </a:ext>
            </a:extLst>
          </p:cNvPr>
          <p:cNvPicPr/>
          <p:nvPr/>
        </p:nvPicPr>
        <p:blipFill>
          <a:blip r:embed="rId6" cstate="print">
            <a:lum bright="70000" contrast="-70000"/>
          </a:blip>
          <a:stretch>
            <a:fillRect/>
          </a:stretch>
        </p:blipFill>
        <p:spPr>
          <a:xfrm>
            <a:off x="1752600" y="7353300"/>
            <a:ext cx="152400" cy="109316"/>
          </a:xfrm>
          <a:prstGeom prst="rect">
            <a:avLst/>
          </a:prstGeom>
        </p:spPr>
      </p:pic>
    </p:spTree>
    <p:extLst>
      <p:ext uri="{BB962C8B-B14F-4D97-AF65-F5344CB8AC3E}">
        <p14:creationId xmlns:p14="http://schemas.microsoft.com/office/powerpoint/2010/main" val="418485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8C6DD"/>
          </a:solidFill>
        </p:spPr>
        <p:txBody>
          <a:bodyPr wrap="square" lIns="0" tIns="0" rIns="0" bIns="0" rtlCol="0"/>
          <a:lstStyle/>
          <a:p>
            <a:endParaRPr dirty="0">
              <a:latin typeface="Cambria" panose="02040503050406030204" pitchFamily="18" charset="0"/>
              <a:ea typeface="Cambria" panose="02040503050406030204" pitchFamily="18" charset="0"/>
            </a:endParaRPr>
          </a:p>
        </p:txBody>
      </p:sp>
      <p:sp>
        <p:nvSpPr>
          <p:cNvPr id="3" name="object 3"/>
          <p:cNvSpPr/>
          <p:nvPr/>
        </p:nvSpPr>
        <p:spPr>
          <a:xfrm>
            <a:off x="4145628" y="2910648"/>
            <a:ext cx="9258300" cy="19050"/>
          </a:xfrm>
          <a:custGeom>
            <a:avLst/>
            <a:gdLst/>
            <a:ahLst/>
            <a:cxnLst/>
            <a:rect l="l" t="t" r="r" b="b"/>
            <a:pathLst>
              <a:path w="9258300" h="19050">
                <a:moveTo>
                  <a:pt x="9258299" y="19049"/>
                </a:moveTo>
                <a:lnTo>
                  <a:pt x="0" y="19049"/>
                </a:lnTo>
                <a:lnTo>
                  <a:pt x="0" y="0"/>
                </a:lnTo>
                <a:lnTo>
                  <a:pt x="9258299" y="0"/>
                </a:lnTo>
                <a:lnTo>
                  <a:pt x="9258299" y="19049"/>
                </a:lnTo>
                <a:close/>
              </a:path>
            </a:pathLst>
          </a:custGeom>
          <a:solidFill>
            <a:srgbClr val="111B1D"/>
          </a:solidFill>
        </p:spPr>
        <p:txBody>
          <a:bodyPr wrap="square" lIns="0" tIns="0" rIns="0" bIns="0" rtlCol="0"/>
          <a:lstStyle/>
          <a:p>
            <a:endParaRPr dirty="0"/>
          </a:p>
        </p:txBody>
      </p:sp>
      <p:sp>
        <p:nvSpPr>
          <p:cNvPr id="4" name="object 4"/>
          <p:cNvSpPr txBox="1"/>
          <p:nvPr/>
        </p:nvSpPr>
        <p:spPr>
          <a:xfrm>
            <a:off x="3962400" y="3506689"/>
            <a:ext cx="9943118" cy="3055324"/>
          </a:xfrm>
          <a:prstGeom prst="rect">
            <a:avLst/>
          </a:prstGeom>
        </p:spPr>
        <p:txBody>
          <a:bodyPr vert="horz" wrap="square" lIns="0" tIns="155575" rIns="0" bIns="0" rtlCol="0">
            <a:spAutoFit/>
          </a:bodyPr>
          <a:lstStyle/>
          <a:p>
            <a:pPr marL="12700">
              <a:lnSpc>
                <a:spcPct val="100000"/>
              </a:lnSpc>
              <a:spcBef>
                <a:spcPts val="1225"/>
              </a:spcBef>
            </a:pPr>
            <a:r>
              <a:rPr sz="4000" spc="170" dirty="0">
                <a:solidFill>
                  <a:srgbClr val="111B1D"/>
                </a:solidFill>
                <a:latin typeface="Verdana"/>
                <a:cs typeface="Verdana"/>
              </a:rPr>
              <a:t>-Bacham</a:t>
            </a:r>
            <a:r>
              <a:rPr sz="4000" spc="-130" dirty="0">
                <a:solidFill>
                  <a:srgbClr val="111B1D"/>
                </a:solidFill>
                <a:latin typeface="Verdana"/>
                <a:cs typeface="Verdana"/>
              </a:rPr>
              <a:t> </a:t>
            </a:r>
            <a:r>
              <a:rPr sz="4000" spc="-120" dirty="0">
                <a:solidFill>
                  <a:srgbClr val="111B1D"/>
                </a:solidFill>
                <a:latin typeface="Verdana"/>
                <a:cs typeface="Verdana"/>
              </a:rPr>
              <a:t>Sai</a:t>
            </a:r>
            <a:r>
              <a:rPr sz="4000" spc="-130" dirty="0">
                <a:solidFill>
                  <a:srgbClr val="111B1D"/>
                </a:solidFill>
                <a:latin typeface="Verdana"/>
                <a:cs typeface="Verdana"/>
              </a:rPr>
              <a:t> </a:t>
            </a:r>
            <a:r>
              <a:rPr sz="4000" spc="-20" dirty="0">
                <a:solidFill>
                  <a:srgbClr val="111B1D"/>
                </a:solidFill>
                <a:latin typeface="Verdana"/>
                <a:cs typeface="Verdana"/>
              </a:rPr>
              <a:t>Venkata</a:t>
            </a:r>
            <a:r>
              <a:rPr sz="4000" spc="-130" dirty="0">
                <a:solidFill>
                  <a:srgbClr val="111B1D"/>
                </a:solidFill>
                <a:latin typeface="Verdana"/>
                <a:cs typeface="Verdana"/>
              </a:rPr>
              <a:t> </a:t>
            </a:r>
            <a:r>
              <a:rPr sz="4000" spc="-240" dirty="0">
                <a:solidFill>
                  <a:srgbClr val="111B1D"/>
                </a:solidFill>
                <a:latin typeface="Verdana"/>
                <a:cs typeface="Verdana"/>
              </a:rPr>
              <a:t>Teja,</a:t>
            </a:r>
            <a:r>
              <a:rPr sz="4000" spc="-130" dirty="0">
                <a:solidFill>
                  <a:srgbClr val="111B1D"/>
                </a:solidFill>
                <a:latin typeface="Verdana"/>
                <a:cs typeface="Verdana"/>
              </a:rPr>
              <a:t> </a:t>
            </a:r>
            <a:r>
              <a:rPr lang="en-IN" sz="4000" spc="-130" dirty="0">
                <a:solidFill>
                  <a:srgbClr val="111B1D"/>
                </a:solidFill>
                <a:latin typeface="Verdana"/>
                <a:cs typeface="Verdana"/>
              </a:rPr>
              <a:t>20BCE1551</a:t>
            </a:r>
          </a:p>
          <a:p>
            <a:pPr marL="12700">
              <a:lnSpc>
                <a:spcPct val="100000"/>
              </a:lnSpc>
              <a:spcBef>
                <a:spcPts val="1225"/>
              </a:spcBef>
            </a:pPr>
            <a:r>
              <a:rPr sz="4000" spc="570" dirty="0">
                <a:solidFill>
                  <a:srgbClr val="111B1D"/>
                </a:solidFill>
                <a:latin typeface="Verdana"/>
                <a:cs typeface="Verdana"/>
              </a:rPr>
              <a:t>-</a:t>
            </a:r>
            <a:r>
              <a:rPr sz="4000" spc="380" dirty="0" err="1">
                <a:solidFill>
                  <a:srgbClr val="111B1D"/>
                </a:solidFill>
                <a:latin typeface="Verdana"/>
                <a:cs typeface="Verdana"/>
              </a:rPr>
              <a:t>J</a:t>
            </a:r>
            <a:r>
              <a:rPr sz="4000" spc="70" dirty="0" err="1">
                <a:solidFill>
                  <a:srgbClr val="111B1D"/>
                </a:solidFill>
                <a:latin typeface="Verdana"/>
                <a:cs typeface="Verdana"/>
              </a:rPr>
              <a:t>e</a:t>
            </a:r>
            <a:r>
              <a:rPr sz="4000" spc="20" dirty="0" err="1">
                <a:solidFill>
                  <a:srgbClr val="111B1D"/>
                </a:solidFill>
                <a:latin typeface="Verdana"/>
                <a:cs typeface="Verdana"/>
              </a:rPr>
              <a:t>s</a:t>
            </a:r>
            <a:r>
              <a:rPr sz="4000" spc="155" dirty="0" err="1">
                <a:solidFill>
                  <a:srgbClr val="111B1D"/>
                </a:solidFill>
                <a:latin typeface="Verdana"/>
                <a:cs typeface="Verdana"/>
              </a:rPr>
              <a:t>m</a:t>
            </a:r>
            <a:r>
              <a:rPr sz="4000" spc="-185" dirty="0" err="1">
                <a:solidFill>
                  <a:srgbClr val="111B1D"/>
                </a:solidFill>
                <a:latin typeface="Verdana"/>
                <a:cs typeface="Verdana"/>
              </a:rPr>
              <a:t>i</a:t>
            </a:r>
            <a:r>
              <a:rPr sz="4000" spc="-65" dirty="0" err="1">
                <a:solidFill>
                  <a:srgbClr val="111B1D"/>
                </a:solidFill>
                <a:latin typeface="Verdana"/>
                <a:cs typeface="Verdana"/>
              </a:rPr>
              <a:t>n</a:t>
            </a:r>
            <a:r>
              <a:rPr sz="4000" spc="35" dirty="0" err="1">
                <a:solidFill>
                  <a:srgbClr val="111B1D"/>
                </a:solidFill>
                <a:latin typeface="Verdana"/>
                <a:cs typeface="Verdana"/>
              </a:rPr>
              <a:t>e</a:t>
            </a:r>
            <a:r>
              <a:rPr sz="4000" spc="-130" dirty="0">
                <a:solidFill>
                  <a:srgbClr val="111B1D"/>
                </a:solidFill>
                <a:latin typeface="Verdana"/>
                <a:cs typeface="Verdana"/>
              </a:rPr>
              <a:t> </a:t>
            </a:r>
            <a:r>
              <a:rPr sz="4000" spc="35" dirty="0">
                <a:solidFill>
                  <a:srgbClr val="111B1D"/>
                </a:solidFill>
                <a:latin typeface="Verdana"/>
                <a:cs typeface="Verdana"/>
              </a:rPr>
              <a:t>A</a:t>
            </a:r>
            <a:r>
              <a:rPr sz="4000" spc="-430" dirty="0">
                <a:solidFill>
                  <a:srgbClr val="111B1D"/>
                </a:solidFill>
                <a:latin typeface="Verdana"/>
                <a:cs typeface="Verdana"/>
              </a:rPr>
              <a:t>k</a:t>
            </a:r>
            <a:r>
              <a:rPr sz="4000" spc="-65" dirty="0">
                <a:solidFill>
                  <a:srgbClr val="111B1D"/>
                </a:solidFill>
                <a:latin typeface="Verdana"/>
                <a:cs typeface="Verdana"/>
              </a:rPr>
              <a:t>h</a:t>
            </a:r>
            <a:r>
              <a:rPr sz="4000" spc="-190" dirty="0">
                <a:solidFill>
                  <a:srgbClr val="111B1D"/>
                </a:solidFill>
                <a:latin typeface="Verdana"/>
                <a:cs typeface="Verdana"/>
              </a:rPr>
              <a:t>t</a:t>
            </a:r>
            <a:r>
              <a:rPr sz="4000" spc="70" dirty="0">
                <a:solidFill>
                  <a:srgbClr val="111B1D"/>
                </a:solidFill>
                <a:latin typeface="Verdana"/>
                <a:cs typeface="Verdana"/>
              </a:rPr>
              <a:t>e</a:t>
            </a:r>
            <a:r>
              <a:rPr sz="4000" spc="-265" dirty="0">
                <a:solidFill>
                  <a:srgbClr val="111B1D"/>
                </a:solidFill>
                <a:latin typeface="Verdana"/>
                <a:cs typeface="Verdana"/>
              </a:rPr>
              <a:t>r</a:t>
            </a:r>
            <a:r>
              <a:rPr sz="4000" spc="-770" dirty="0">
                <a:solidFill>
                  <a:srgbClr val="111B1D"/>
                </a:solidFill>
                <a:latin typeface="Verdana"/>
                <a:cs typeface="Verdana"/>
              </a:rPr>
              <a:t>,</a:t>
            </a:r>
            <a:r>
              <a:rPr sz="4000" spc="-130" dirty="0">
                <a:solidFill>
                  <a:srgbClr val="111B1D"/>
                </a:solidFill>
                <a:latin typeface="Verdana"/>
                <a:cs typeface="Verdana"/>
              </a:rPr>
              <a:t> </a:t>
            </a:r>
            <a:r>
              <a:rPr lang="en-IN" sz="4000" spc="-130" dirty="0">
                <a:solidFill>
                  <a:srgbClr val="111B1D"/>
                </a:solidFill>
                <a:latin typeface="Verdana"/>
                <a:cs typeface="Verdana"/>
              </a:rPr>
              <a:t>20BCE1945</a:t>
            </a:r>
            <a:endParaRPr lang="en-IN" sz="4000" spc="-185" dirty="0">
              <a:solidFill>
                <a:srgbClr val="111B1D"/>
              </a:solidFill>
              <a:latin typeface="Verdana"/>
              <a:cs typeface="Verdana"/>
            </a:endParaRPr>
          </a:p>
          <a:p>
            <a:pPr marL="12700">
              <a:lnSpc>
                <a:spcPct val="100000"/>
              </a:lnSpc>
              <a:spcBef>
                <a:spcPts val="1125"/>
              </a:spcBef>
            </a:pPr>
            <a:r>
              <a:rPr sz="4000" spc="65" dirty="0">
                <a:solidFill>
                  <a:srgbClr val="111B1D"/>
                </a:solidFill>
                <a:latin typeface="Verdana"/>
                <a:cs typeface="Verdana"/>
              </a:rPr>
              <a:t>-Nilashma</a:t>
            </a:r>
            <a:r>
              <a:rPr sz="4000" spc="-155" dirty="0">
                <a:solidFill>
                  <a:srgbClr val="111B1D"/>
                </a:solidFill>
                <a:latin typeface="Verdana"/>
                <a:cs typeface="Verdana"/>
              </a:rPr>
              <a:t> </a:t>
            </a:r>
            <a:r>
              <a:rPr sz="4000" spc="-140" dirty="0">
                <a:solidFill>
                  <a:srgbClr val="111B1D"/>
                </a:solidFill>
                <a:latin typeface="Verdana"/>
                <a:cs typeface="Verdana"/>
              </a:rPr>
              <a:t>Saha,</a:t>
            </a:r>
            <a:r>
              <a:rPr sz="4000" spc="-155" dirty="0">
                <a:solidFill>
                  <a:srgbClr val="111B1D"/>
                </a:solidFill>
                <a:latin typeface="Verdana"/>
                <a:cs typeface="Verdana"/>
              </a:rPr>
              <a:t> </a:t>
            </a:r>
            <a:r>
              <a:rPr lang="en-IN" sz="4000" spc="-155" dirty="0">
                <a:solidFill>
                  <a:srgbClr val="111B1D"/>
                </a:solidFill>
                <a:latin typeface="Verdana"/>
                <a:cs typeface="Verdana"/>
              </a:rPr>
              <a:t>20BCE1514</a:t>
            </a:r>
          </a:p>
          <a:p>
            <a:pPr marL="12700">
              <a:lnSpc>
                <a:spcPct val="100000"/>
              </a:lnSpc>
              <a:spcBef>
                <a:spcPts val="1125"/>
              </a:spcBef>
            </a:pPr>
            <a:r>
              <a:rPr sz="4000" spc="100" dirty="0">
                <a:solidFill>
                  <a:srgbClr val="111B1D"/>
                </a:solidFill>
                <a:latin typeface="Verdana"/>
                <a:cs typeface="Verdana"/>
              </a:rPr>
              <a:t>-Palesha</a:t>
            </a:r>
            <a:r>
              <a:rPr sz="4000" spc="-140" dirty="0">
                <a:solidFill>
                  <a:srgbClr val="111B1D"/>
                </a:solidFill>
                <a:latin typeface="Verdana"/>
                <a:cs typeface="Verdana"/>
              </a:rPr>
              <a:t> </a:t>
            </a:r>
            <a:r>
              <a:rPr sz="4000" spc="-75" dirty="0">
                <a:solidFill>
                  <a:srgbClr val="111B1D"/>
                </a:solidFill>
                <a:latin typeface="Verdana"/>
                <a:cs typeface="Verdana"/>
              </a:rPr>
              <a:t>Basumatary,</a:t>
            </a:r>
            <a:r>
              <a:rPr sz="4000" spc="-140" dirty="0">
                <a:solidFill>
                  <a:srgbClr val="111B1D"/>
                </a:solidFill>
                <a:latin typeface="Verdana"/>
                <a:cs typeface="Verdana"/>
              </a:rPr>
              <a:t> </a:t>
            </a:r>
            <a:r>
              <a:rPr lang="en-IN" sz="4000" spc="-265" dirty="0">
                <a:solidFill>
                  <a:srgbClr val="111B1D"/>
                </a:solidFill>
                <a:latin typeface="Verdana"/>
                <a:cs typeface="Verdana"/>
              </a:rPr>
              <a:t>20BCE1229</a:t>
            </a:r>
            <a:endParaRPr sz="4000" dirty="0">
              <a:latin typeface="Verdana"/>
              <a:cs typeface="Verdana"/>
            </a:endParaRPr>
          </a:p>
        </p:txBody>
      </p:sp>
      <p:sp>
        <p:nvSpPr>
          <p:cNvPr id="5" name="object 5"/>
          <p:cNvSpPr txBox="1">
            <a:spLocks noGrp="1"/>
          </p:cNvSpPr>
          <p:nvPr>
            <p:ph type="title"/>
          </p:nvPr>
        </p:nvSpPr>
        <p:spPr>
          <a:xfrm>
            <a:off x="4874926" y="1012857"/>
            <a:ext cx="7799705" cy="1320800"/>
          </a:xfrm>
          <a:prstGeom prst="rect">
            <a:avLst/>
          </a:prstGeom>
        </p:spPr>
        <p:txBody>
          <a:bodyPr vert="horz" wrap="square" lIns="0" tIns="12700" rIns="0" bIns="0" rtlCol="0">
            <a:spAutoFit/>
          </a:bodyPr>
          <a:lstStyle/>
          <a:p>
            <a:pPr marL="12700">
              <a:lnSpc>
                <a:spcPct val="100000"/>
              </a:lnSpc>
              <a:spcBef>
                <a:spcPts val="100"/>
              </a:spcBef>
            </a:pPr>
            <a:r>
              <a:rPr sz="8500" spc="670" dirty="0">
                <a:solidFill>
                  <a:srgbClr val="111B1D"/>
                </a:solidFill>
              </a:rPr>
              <a:t>Team</a:t>
            </a:r>
            <a:r>
              <a:rPr sz="8500" spc="-245" dirty="0">
                <a:solidFill>
                  <a:srgbClr val="111B1D"/>
                </a:solidFill>
              </a:rPr>
              <a:t> </a:t>
            </a:r>
            <a:r>
              <a:rPr sz="8500" spc="320" dirty="0">
                <a:solidFill>
                  <a:srgbClr val="111B1D"/>
                </a:solidFill>
              </a:rPr>
              <a:t>Members</a:t>
            </a:r>
            <a:endParaRPr sz="8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7569" y="923896"/>
            <a:ext cx="8552815" cy="1183640"/>
          </a:xfrm>
          <a:prstGeom prst="rect">
            <a:avLst/>
          </a:prstGeom>
        </p:spPr>
        <p:txBody>
          <a:bodyPr vert="horz" wrap="square" lIns="0" tIns="12700" rIns="0" bIns="0" rtlCol="0">
            <a:spAutoFit/>
          </a:bodyPr>
          <a:lstStyle/>
          <a:p>
            <a:pPr marL="12700">
              <a:lnSpc>
                <a:spcPct val="100000"/>
              </a:lnSpc>
              <a:spcBef>
                <a:spcPts val="100"/>
              </a:spcBef>
            </a:pPr>
            <a:r>
              <a:rPr spc="275" dirty="0"/>
              <a:t>Problem</a:t>
            </a:r>
            <a:r>
              <a:rPr spc="-185" dirty="0"/>
              <a:t> </a:t>
            </a:r>
            <a:r>
              <a:rPr spc="295" dirty="0"/>
              <a:t>Statement</a:t>
            </a:r>
          </a:p>
        </p:txBody>
      </p:sp>
      <p:sp>
        <p:nvSpPr>
          <p:cNvPr id="3" name="object 3"/>
          <p:cNvSpPr/>
          <p:nvPr/>
        </p:nvSpPr>
        <p:spPr>
          <a:xfrm>
            <a:off x="1524000" y="2935640"/>
            <a:ext cx="9220200" cy="74259"/>
          </a:xfrm>
          <a:custGeom>
            <a:avLst/>
            <a:gdLst/>
            <a:ahLst/>
            <a:cxnLst/>
            <a:rect l="l" t="t" r="r" b="b"/>
            <a:pathLst>
              <a:path w="8667750" h="9525">
                <a:moveTo>
                  <a:pt x="8667749" y="9524"/>
                </a:moveTo>
                <a:lnTo>
                  <a:pt x="0" y="9524"/>
                </a:lnTo>
                <a:lnTo>
                  <a:pt x="0" y="0"/>
                </a:lnTo>
                <a:lnTo>
                  <a:pt x="8667749" y="0"/>
                </a:lnTo>
                <a:lnTo>
                  <a:pt x="8667749" y="9524"/>
                </a:lnTo>
                <a:close/>
              </a:path>
            </a:pathLst>
          </a:custGeom>
          <a:solidFill>
            <a:srgbClr val="F0F1F4"/>
          </a:solidFill>
        </p:spPr>
        <p:txBody>
          <a:bodyPr wrap="square" lIns="0" tIns="0" rIns="0" bIns="0" rtlCol="0"/>
          <a:lstStyle/>
          <a:p>
            <a:endParaRPr dirty="0"/>
          </a:p>
        </p:txBody>
      </p:sp>
      <p:sp>
        <p:nvSpPr>
          <p:cNvPr id="4" name="object 4"/>
          <p:cNvSpPr txBox="1"/>
          <p:nvPr/>
        </p:nvSpPr>
        <p:spPr>
          <a:xfrm>
            <a:off x="1867568" y="3470481"/>
            <a:ext cx="14591631" cy="4355167"/>
          </a:xfrm>
          <a:prstGeom prst="rect">
            <a:avLst/>
          </a:prstGeom>
        </p:spPr>
        <p:txBody>
          <a:bodyPr vert="horz" wrap="square" lIns="0" tIns="12065" rIns="0" bIns="0" rtlCol="0">
            <a:spAutoFit/>
          </a:bodyPr>
          <a:lstStyle/>
          <a:p>
            <a:pPr marL="12700" marR="185420">
              <a:lnSpc>
                <a:spcPct val="127400"/>
              </a:lnSpc>
              <a:spcBef>
                <a:spcPts val="95"/>
              </a:spcBef>
            </a:pPr>
            <a:r>
              <a:rPr lang="en-US" sz="2500" spc="65" dirty="0">
                <a:solidFill>
                  <a:srgbClr val="F0F1F4"/>
                </a:solidFill>
                <a:latin typeface="Verdana"/>
                <a:cs typeface="Verdana"/>
              </a:rPr>
              <a:t>It is to draw a c</a:t>
            </a:r>
            <a:r>
              <a:rPr sz="2500" spc="65" dirty="0">
                <a:solidFill>
                  <a:srgbClr val="F0F1F4"/>
                </a:solidFill>
                <a:latin typeface="Verdana"/>
                <a:cs typeface="Verdana"/>
              </a:rPr>
              <a:t>omparison</a:t>
            </a:r>
            <a:r>
              <a:rPr sz="2500" spc="-40" dirty="0">
                <a:solidFill>
                  <a:srgbClr val="F0F1F4"/>
                </a:solidFill>
                <a:latin typeface="Verdana"/>
                <a:cs typeface="Verdana"/>
              </a:rPr>
              <a:t> </a:t>
            </a:r>
            <a:r>
              <a:rPr sz="2500" spc="25" dirty="0">
                <a:solidFill>
                  <a:srgbClr val="F0F1F4"/>
                </a:solidFill>
                <a:latin typeface="Verdana"/>
                <a:cs typeface="Verdana"/>
              </a:rPr>
              <a:t>between</a:t>
            </a:r>
            <a:r>
              <a:rPr sz="2500" spc="-35" dirty="0">
                <a:solidFill>
                  <a:srgbClr val="F0F1F4"/>
                </a:solidFill>
                <a:latin typeface="Verdana"/>
                <a:cs typeface="Verdana"/>
              </a:rPr>
              <a:t> </a:t>
            </a:r>
            <a:r>
              <a:rPr lang="en-US" sz="2500" spc="-35" dirty="0">
                <a:solidFill>
                  <a:srgbClr val="F0F1F4"/>
                </a:solidFill>
                <a:latin typeface="Verdana"/>
                <a:cs typeface="Verdana"/>
              </a:rPr>
              <a:t>the </a:t>
            </a:r>
            <a:r>
              <a:rPr sz="2500" spc="-10" dirty="0">
                <a:solidFill>
                  <a:srgbClr val="F0F1F4"/>
                </a:solidFill>
                <a:latin typeface="Verdana"/>
                <a:cs typeface="Verdana"/>
              </a:rPr>
              <a:t>serial</a:t>
            </a:r>
            <a:r>
              <a:rPr sz="2500" spc="-30" dirty="0">
                <a:solidFill>
                  <a:srgbClr val="F0F1F4"/>
                </a:solidFill>
                <a:latin typeface="Verdana"/>
                <a:cs typeface="Verdana"/>
              </a:rPr>
              <a:t> </a:t>
            </a:r>
            <a:r>
              <a:rPr sz="2500" spc="90" dirty="0">
                <a:solidFill>
                  <a:srgbClr val="F0F1F4"/>
                </a:solidFill>
                <a:latin typeface="Verdana"/>
                <a:cs typeface="Verdana"/>
              </a:rPr>
              <a:t>and</a:t>
            </a:r>
            <a:r>
              <a:rPr sz="2500" spc="-40" dirty="0">
                <a:solidFill>
                  <a:srgbClr val="F0F1F4"/>
                </a:solidFill>
                <a:latin typeface="Verdana"/>
                <a:cs typeface="Verdana"/>
              </a:rPr>
              <a:t> </a:t>
            </a:r>
            <a:r>
              <a:rPr sz="2500" spc="15" dirty="0">
                <a:solidFill>
                  <a:srgbClr val="F0F1F4"/>
                </a:solidFill>
                <a:latin typeface="Verdana"/>
                <a:cs typeface="Verdana"/>
              </a:rPr>
              <a:t>parallel</a:t>
            </a:r>
            <a:r>
              <a:rPr sz="2500" spc="-30" dirty="0">
                <a:solidFill>
                  <a:srgbClr val="F0F1F4"/>
                </a:solidFill>
                <a:latin typeface="Verdana"/>
                <a:cs typeface="Verdana"/>
              </a:rPr>
              <a:t> </a:t>
            </a:r>
            <a:r>
              <a:rPr sz="2500" spc="20" dirty="0">
                <a:solidFill>
                  <a:srgbClr val="F0F1F4"/>
                </a:solidFill>
                <a:latin typeface="Verdana"/>
                <a:cs typeface="Verdana"/>
              </a:rPr>
              <a:t>implementation</a:t>
            </a:r>
            <a:r>
              <a:rPr sz="2500" spc="-35" dirty="0">
                <a:solidFill>
                  <a:srgbClr val="F0F1F4"/>
                </a:solidFill>
                <a:latin typeface="Verdana"/>
                <a:cs typeface="Verdana"/>
              </a:rPr>
              <a:t> </a:t>
            </a:r>
            <a:r>
              <a:rPr sz="2500" spc="15" dirty="0">
                <a:solidFill>
                  <a:srgbClr val="F0F1F4"/>
                </a:solidFill>
                <a:latin typeface="Verdana"/>
                <a:cs typeface="Verdana"/>
              </a:rPr>
              <a:t>of</a:t>
            </a:r>
            <a:r>
              <a:rPr sz="2500" spc="-30" dirty="0">
                <a:solidFill>
                  <a:srgbClr val="F0F1F4"/>
                </a:solidFill>
                <a:latin typeface="Verdana"/>
                <a:cs typeface="Verdana"/>
              </a:rPr>
              <a:t> </a:t>
            </a:r>
            <a:r>
              <a:rPr sz="2500" spc="-75" dirty="0">
                <a:solidFill>
                  <a:srgbClr val="F0F1F4"/>
                </a:solidFill>
                <a:latin typeface="Verdana"/>
                <a:cs typeface="Verdana"/>
              </a:rPr>
              <a:t>Smith </a:t>
            </a:r>
            <a:r>
              <a:rPr sz="2500" spc="-865" dirty="0">
                <a:solidFill>
                  <a:srgbClr val="F0F1F4"/>
                </a:solidFill>
                <a:latin typeface="Verdana"/>
                <a:cs typeface="Verdana"/>
              </a:rPr>
              <a:t> </a:t>
            </a:r>
            <a:r>
              <a:rPr sz="2500" spc="35" dirty="0">
                <a:solidFill>
                  <a:srgbClr val="F0F1F4"/>
                </a:solidFill>
                <a:latin typeface="Verdana"/>
                <a:cs typeface="Verdana"/>
              </a:rPr>
              <a:t>Waterman</a:t>
            </a:r>
            <a:r>
              <a:rPr lang="en-US" sz="2500" spc="35" dirty="0">
                <a:solidFill>
                  <a:srgbClr val="F0F1F4"/>
                </a:solidFill>
                <a:latin typeface="Verdana"/>
                <a:cs typeface="Verdana"/>
              </a:rPr>
              <a:t>’s</a:t>
            </a:r>
            <a:r>
              <a:rPr sz="2500" spc="35" dirty="0">
                <a:solidFill>
                  <a:srgbClr val="F0F1F4"/>
                </a:solidFill>
                <a:latin typeface="Verdana"/>
                <a:cs typeface="Verdana"/>
              </a:rPr>
              <a:t> </a:t>
            </a:r>
            <a:r>
              <a:rPr sz="2500" spc="60" dirty="0">
                <a:solidFill>
                  <a:srgbClr val="F0F1F4"/>
                </a:solidFill>
                <a:latin typeface="Verdana"/>
                <a:cs typeface="Verdana"/>
              </a:rPr>
              <a:t>local </a:t>
            </a:r>
            <a:r>
              <a:rPr sz="2500" spc="65" dirty="0">
                <a:solidFill>
                  <a:srgbClr val="F0F1F4"/>
                </a:solidFill>
                <a:latin typeface="Verdana"/>
                <a:cs typeface="Verdana"/>
              </a:rPr>
              <a:t>sequence </a:t>
            </a:r>
            <a:r>
              <a:rPr sz="2500" spc="20" dirty="0">
                <a:solidFill>
                  <a:srgbClr val="F0F1F4"/>
                </a:solidFill>
                <a:latin typeface="Verdana"/>
                <a:cs typeface="Verdana"/>
              </a:rPr>
              <a:t>alignment </a:t>
            </a:r>
            <a:r>
              <a:rPr sz="2500" spc="5" dirty="0">
                <a:solidFill>
                  <a:srgbClr val="F0F1F4"/>
                </a:solidFill>
                <a:latin typeface="Verdana"/>
                <a:cs typeface="Verdana"/>
              </a:rPr>
              <a:t>algorithm </a:t>
            </a:r>
            <a:r>
              <a:rPr sz="2500" spc="-35" dirty="0">
                <a:solidFill>
                  <a:srgbClr val="F0F1F4"/>
                </a:solidFill>
                <a:latin typeface="Verdana"/>
                <a:cs typeface="Verdana"/>
              </a:rPr>
              <a:t>for </a:t>
            </a:r>
            <a:r>
              <a:rPr sz="2500" spc="20" dirty="0">
                <a:solidFill>
                  <a:srgbClr val="F0F1F4"/>
                </a:solidFill>
                <a:latin typeface="Verdana"/>
                <a:cs typeface="Verdana"/>
              </a:rPr>
              <a:t>randomly </a:t>
            </a:r>
            <a:r>
              <a:rPr sz="2500" spc="40" dirty="0">
                <a:solidFill>
                  <a:srgbClr val="F0F1F4"/>
                </a:solidFill>
                <a:latin typeface="Verdana"/>
                <a:cs typeface="Verdana"/>
              </a:rPr>
              <a:t>generated</a:t>
            </a:r>
            <a:r>
              <a:rPr sz="2500" spc="-40" dirty="0">
                <a:solidFill>
                  <a:srgbClr val="F0F1F4"/>
                </a:solidFill>
                <a:latin typeface="Verdana"/>
                <a:cs typeface="Verdana"/>
              </a:rPr>
              <a:t> </a:t>
            </a:r>
            <a:r>
              <a:rPr sz="2500" spc="25" dirty="0">
                <a:solidFill>
                  <a:srgbClr val="F0F1F4"/>
                </a:solidFill>
                <a:latin typeface="Verdana"/>
                <a:cs typeface="Verdana"/>
              </a:rPr>
              <a:t>nucleotide</a:t>
            </a:r>
            <a:r>
              <a:rPr sz="2500" spc="-35" dirty="0">
                <a:solidFill>
                  <a:srgbClr val="F0F1F4"/>
                </a:solidFill>
                <a:latin typeface="Verdana"/>
                <a:cs typeface="Verdana"/>
              </a:rPr>
              <a:t> </a:t>
            </a:r>
            <a:r>
              <a:rPr sz="2500" spc="25" dirty="0">
                <a:solidFill>
                  <a:srgbClr val="F0F1F4"/>
                </a:solidFill>
                <a:latin typeface="Verdana"/>
                <a:cs typeface="Verdana"/>
              </a:rPr>
              <a:t>sequences.</a:t>
            </a:r>
            <a:endParaRPr sz="2500" dirty="0">
              <a:latin typeface="Verdana"/>
              <a:cs typeface="Verdana"/>
            </a:endParaRPr>
          </a:p>
          <a:p>
            <a:pPr>
              <a:lnSpc>
                <a:spcPct val="100000"/>
              </a:lnSpc>
              <a:spcBef>
                <a:spcPts val="55"/>
              </a:spcBef>
            </a:pPr>
            <a:endParaRPr sz="3100" dirty="0">
              <a:latin typeface="Verdana"/>
              <a:cs typeface="Verdana"/>
            </a:endParaRPr>
          </a:p>
          <a:p>
            <a:pPr marL="12700" marR="38735">
              <a:lnSpc>
                <a:spcPct val="127400"/>
              </a:lnSpc>
            </a:pPr>
            <a:r>
              <a:rPr sz="2500" spc="35" dirty="0">
                <a:solidFill>
                  <a:srgbClr val="F0F1F4"/>
                </a:solidFill>
                <a:latin typeface="Verdana"/>
                <a:cs typeface="Verdana"/>
              </a:rPr>
              <a:t>Sequence</a:t>
            </a:r>
            <a:r>
              <a:rPr sz="2500" spc="-35" dirty="0">
                <a:solidFill>
                  <a:srgbClr val="F0F1F4"/>
                </a:solidFill>
                <a:latin typeface="Verdana"/>
                <a:cs typeface="Verdana"/>
              </a:rPr>
              <a:t> </a:t>
            </a:r>
            <a:r>
              <a:rPr sz="2500" dirty="0">
                <a:solidFill>
                  <a:srgbClr val="F0F1F4"/>
                </a:solidFill>
                <a:latin typeface="Verdana"/>
                <a:cs typeface="Verdana"/>
              </a:rPr>
              <a:t>Alignment</a:t>
            </a:r>
            <a:r>
              <a:rPr sz="2500" spc="-30" dirty="0">
                <a:solidFill>
                  <a:srgbClr val="F0F1F4"/>
                </a:solidFill>
                <a:latin typeface="Verdana"/>
                <a:cs typeface="Verdana"/>
              </a:rPr>
              <a:t> </a:t>
            </a:r>
            <a:r>
              <a:rPr sz="2500" spc="40" dirty="0">
                <a:solidFill>
                  <a:srgbClr val="F0F1F4"/>
                </a:solidFill>
                <a:latin typeface="Verdana"/>
                <a:cs typeface="Verdana"/>
              </a:rPr>
              <a:t>problem</a:t>
            </a:r>
            <a:r>
              <a:rPr sz="2500" spc="-30" dirty="0">
                <a:solidFill>
                  <a:srgbClr val="F0F1F4"/>
                </a:solidFill>
                <a:latin typeface="Verdana"/>
                <a:cs typeface="Verdana"/>
              </a:rPr>
              <a:t> </a:t>
            </a:r>
            <a:r>
              <a:rPr sz="2500" spc="-50" dirty="0">
                <a:solidFill>
                  <a:srgbClr val="F0F1F4"/>
                </a:solidFill>
                <a:latin typeface="Verdana"/>
                <a:cs typeface="Verdana"/>
              </a:rPr>
              <a:t>is</a:t>
            </a:r>
            <a:r>
              <a:rPr sz="2500" spc="-30" dirty="0">
                <a:solidFill>
                  <a:srgbClr val="F0F1F4"/>
                </a:solidFill>
                <a:latin typeface="Verdana"/>
                <a:cs typeface="Verdana"/>
              </a:rPr>
              <a:t> </a:t>
            </a:r>
            <a:r>
              <a:rPr sz="2500" spc="30" dirty="0">
                <a:solidFill>
                  <a:srgbClr val="F0F1F4"/>
                </a:solidFill>
                <a:latin typeface="Verdana"/>
                <a:cs typeface="Verdana"/>
              </a:rPr>
              <a:t>one</a:t>
            </a:r>
            <a:r>
              <a:rPr sz="2500" spc="-35" dirty="0">
                <a:solidFill>
                  <a:srgbClr val="F0F1F4"/>
                </a:solidFill>
                <a:latin typeface="Verdana"/>
                <a:cs typeface="Verdana"/>
              </a:rPr>
              <a:t> </a:t>
            </a:r>
            <a:r>
              <a:rPr sz="2500" spc="15" dirty="0">
                <a:solidFill>
                  <a:srgbClr val="F0F1F4"/>
                </a:solidFill>
                <a:latin typeface="Verdana"/>
                <a:cs typeface="Verdana"/>
              </a:rPr>
              <a:t>of</a:t>
            </a:r>
            <a:r>
              <a:rPr sz="2500" spc="-25" dirty="0">
                <a:solidFill>
                  <a:srgbClr val="F0F1F4"/>
                </a:solidFill>
                <a:latin typeface="Verdana"/>
                <a:cs typeface="Verdana"/>
              </a:rPr>
              <a:t> </a:t>
            </a:r>
            <a:r>
              <a:rPr sz="2500" spc="-30" dirty="0">
                <a:solidFill>
                  <a:srgbClr val="F0F1F4"/>
                </a:solidFill>
                <a:latin typeface="Verdana"/>
                <a:cs typeface="Verdana"/>
              </a:rPr>
              <a:t>the</a:t>
            </a:r>
            <a:r>
              <a:rPr sz="2500" spc="-35" dirty="0">
                <a:solidFill>
                  <a:srgbClr val="F0F1F4"/>
                </a:solidFill>
                <a:latin typeface="Verdana"/>
                <a:cs typeface="Verdana"/>
              </a:rPr>
              <a:t> </a:t>
            </a:r>
            <a:r>
              <a:rPr sz="2500" spc="40" dirty="0">
                <a:solidFill>
                  <a:srgbClr val="F0F1F4"/>
                </a:solidFill>
                <a:latin typeface="Verdana"/>
                <a:cs typeface="Verdana"/>
              </a:rPr>
              <a:t>fundamental</a:t>
            </a:r>
            <a:r>
              <a:rPr sz="2500" spc="-30" dirty="0">
                <a:solidFill>
                  <a:srgbClr val="F0F1F4"/>
                </a:solidFill>
                <a:latin typeface="Verdana"/>
                <a:cs typeface="Verdana"/>
              </a:rPr>
              <a:t> </a:t>
            </a:r>
            <a:r>
              <a:rPr sz="2500" spc="40" dirty="0">
                <a:solidFill>
                  <a:srgbClr val="F0F1F4"/>
                </a:solidFill>
                <a:latin typeface="Verdana"/>
                <a:cs typeface="Verdana"/>
              </a:rPr>
              <a:t>problems </a:t>
            </a:r>
            <a:r>
              <a:rPr sz="2500" spc="-865" dirty="0">
                <a:solidFill>
                  <a:srgbClr val="F0F1F4"/>
                </a:solidFill>
                <a:latin typeface="Verdana"/>
                <a:cs typeface="Verdana"/>
              </a:rPr>
              <a:t> </a:t>
            </a:r>
            <a:r>
              <a:rPr sz="2500" spc="15" dirty="0">
                <a:solidFill>
                  <a:srgbClr val="F0F1F4"/>
                </a:solidFill>
                <a:latin typeface="Verdana"/>
                <a:cs typeface="Verdana"/>
              </a:rPr>
              <a:t>of</a:t>
            </a:r>
            <a:r>
              <a:rPr sz="2500" spc="-30" dirty="0">
                <a:solidFill>
                  <a:srgbClr val="F0F1F4"/>
                </a:solidFill>
                <a:latin typeface="Verdana"/>
                <a:cs typeface="Verdana"/>
              </a:rPr>
              <a:t> </a:t>
            </a:r>
            <a:r>
              <a:rPr sz="2500" spc="15" dirty="0">
                <a:solidFill>
                  <a:srgbClr val="F0F1F4"/>
                </a:solidFill>
                <a:latin typeface="Verdana"/>
                <a:cs typeface="Verdana"/>
              </a:rPr>
              <a:t>Biological</a:t>
            </a:r>
            <a:r>
              <a:rPr sz="2500" spc="-25" dirty="0">
                <a:solidFill>
                  <a:srgbClr val="F0F1F4"/>
                </a:solidFill>
                <a:latin typeface="Verdana"/>
                <a:cs typeface="Verdana"/>
              </a:rPr>
              <a:t> </a:t>
            </a:r>
            <a:r>
              <a:rPr sz="2500" spc="-20" dirty="0">
                <a:solidFill>
                  <a:srgbClr val="F0F1F4"/>
                </a:solidFill>
                <a:latin typeface="Verdana"/>
                <a:cs typeface="Verdana"/>
              </a:rPr>
              <a:t>Sciences,</a:t>
            </a:r>
            <a:r>
              <a:rPr sz="2500" spc="-30" dirty="0">
                <a:solidFill>
                  <a:srgbClr val="F0F1F4"/>
                </a:solidFill>
                <a:latin typeface="Verdana"/>
                <a:cs typeface="Verdana"/>
              </a:rPr>
              <a:t> </a:t>
            </a:r>
            <a:r>
              <a:rPr sz="2500" spc="75" dirty="0">
                <a:solidFill>
                  <a:srgbClr val="F0F1F4"/>
                </a:solidFill>
                <a:latin typeface="Verdana"/>
                <a:cs typeface="Verdana"/>
              </a:rPr>
              <a:t>aimed</a:t>
            </a:r>
            <a:r>
              <a:rPr sz="2500" spc="-30" dirty="0">
                <a:solidFill>
                  <a:srgbClr val="F0F1F4"/>
                </a:solidFill>
                <a:latin typeface="Verdana"/>
                <a:cs typeface="Verdana"/>
              </a:rPr>
              <a:t> </a:t>
            </a:r>
            <a:r>
              <a:rPr sz="2500" spc="30" dirty="0">
                <a:solidFill>
                  <a:srgbClr val="F0F1F4"/>
                </a:solidFill>
                <a:latin typeface="Verdana"/>
                <a:cs typeface="Verdana"/>
              </a:rPr>
              <a:t>at</a:t>
            </a:r>
            <a:r>
              <a:rPr sz="2500" spc="-30" dirty="0">
                <a:solidFill>
                  <a:srgbClr val="F0F1F4"/>
                </a:solidFill>
                <a:latin typeface="Verdana"/>
                <a:cs typeface="Verdana"/>
              </a:rPr>
              <a:t> </a:t>
            </a:r>
            <a:r>
              <a:rPr sz="2500" dirty="0">
                <a:solidFill>
                  <a:srgbClr val="F0F1F4"/>
                </a:solidFill>
                <a:latin typeface="Verdana"/>
                <a:cs typeface="Verdana"/>
              </a:rPr>
              <a:t>finding</a:t>
            </a:r>
            <a:r>
              <a:rPr sz="2500" spc="-30" dirty="0">
                <a:solidFill>
                  <a:srgbClr val="F0F1F4"/>
                </a:solidFill>
                <a:latin typeface="Verdana"/>
                <a:cs typeface="Verdana"/>
              </a:rPr>
              <a:t> the</a:t>
            </a:r>
            <a:r>
              <a:rPr sz="2500" spc="-35" dirty="0">
                <a:solidFill>
                  <a:srgbClr val="F0F1F4"/>
                </a:solidFill>
                <a:latin typeface="Verdana"/>
                <a:cs typeface="Verdana"/>
              </a:rPr>
              <a:t> </a:t>
            </a:r>
            <a:r>
              <a:rPr sz="2500" spc="-40" dirty="0">
                <a:solidFill>
                  <a:srgbClr val="F0F1F4"/>
                </a:solidFill>
                <a:latin typeface="Verdana"/>
                <a:cs typeface="Verdana"/>
              </a:rPr>
              <a:t>similarity</a:t>
            </a:r>
            <a:r>
              <a:rPr sz="2500" spc="-25" dirty="0">
                <a:solidFill>
                  <a:srgbClr val="F0F1F4"/>
                </a:solidFill>
                <a:latin typeface="Verdana"/>
                <a:cs typeface="Verdana"/>
              </a:rPr>
              <a:t> </a:t>
            </a:r>
            <a:r>
              <a:rPr lang="en-US" sz="2500" spc="15" dirty="0">
                <a:solidFill>
                  <a:srgbClr val="F0F1F4"/>
                </a:solidFill>
                <a:latin typeface="Verdana"/>
                <a:cs typeface="Verdana"/>
              </a:rPr>
              <a:t>between</a:t>
            </a:r>
            <a:r>
              <a:rPr sz="2500" spc="-25" dirty="0">
                <a:solidFill>
                  <a:srgbClr val="F0F1F4"/>
                </a:solidFill>
                <a:latin typeface="Verdana"/>
                <a:cs typeface="Verdana"/>
              </a:rPr>
              <a:t> two</a:t>
            </a:r>
            <a:r>
              <a:rPr lang="en-US" sz="2500" spc="-25" dirty="0">
                <a:solidFill>
                  <a:srgbClr val="F0F1F4"/>
                </a:solidFill>
                <a:latin typeface="Verdana"/>
                <a:cs typeface="Verdana"/>
              </a:rPr>
              <a:t> </a:t>
            </a:r>
            <a:r>
              <a:rPr sz="2500" spc="110" dirty="0">
                <a:solidFill>
                  <a:srgbClr val="F0F1F4"/>
                </a:solidFill>
                <a:latin typeface="Verdana"/>
                <a:cs typeface="Verdana"/>
              </a:rPr>
              <a:t>amino-acid </a:t>
            </a:r>
            <a:r>
              <a:rPr sz="2500" spc="25" dirty="0">
                <a:solidFill>
                  <a:srgbClr val="F0F1F4"/>
                </a:solidFill>
                <a:latin typeface="Verdana"/>
                <a:cs typeface="Verdana"/>
              </a:rPr>
              <a:t>sequences.</a:t>
            </a:r>
            <a:br>
              <a:rPr lang="en-US" sz="2500" spc="25" dirty="0">
                <a:solidFill>
                  <a:srgbClr val="F0F1F4"/>
                </a:solidFill>
                <a:latin typeface="Verdana"/>
                <a:cs typeface="Verdana"/>
              </a:rPr>
            </a:br>
            <a:r>
              <a:rPr sz="2500" spc="70" dirty="0">
                <a:solidFill>
                  <a:srgbClr val="F0F1F4"/>
                </a:solidFill>
                <a:latin typeface="Verdana"/>
                <a:cs typeface="Verdana"/>
              </a:rPr>
              <a:t>Comparing </a:t>
            </a:r>
            <a:r>
              <a:rPr sz="2500" spc="105" dirty="0">
                <a:solidFill>
                  <a:srgbClr val="F0F1F4"/>
                </a:solidFill>
                <a:latin typeface="Verdana"/>
                <a:cs typeface="Verdana"/>
              </a:rPr>
              <a:t>amino-acids </a:t>
            </a:r>
            <a:r>
              <a:rPr sz="2500" spc="-50" dirty="0">
                <a:solidFill>
                  <a:srgbClr val="F0F1F4"/>
                </a:solidFill>
                <a:latin typeface="Verdana"/>
                <a:cs typeface="Verdana"/>
              </a:rPr>
              <a:t>is </a:t>
            </a:r>
            <a:r>
              <a:rPr sz="2500" spc="15" dirty="0">
                <a:solidFill>
                  <a:srgbClr val="F0F1F4"/>
                </a:solidFill>
                <a:latin typeface="Verdana"/>
                <a:cs typeface="Verdana"/>
              </a:rPr>
              <a:t>of </a:t>
            </a:r>
            <a:r>
              <a:rPr sz="2500" spc="10" dirty="0">
                <a:solidFill>
                  <a:srgbClr val="F0F1F4"/>
                </a:solidFill>
                <a:latin typeface="Verdana"/>
                <a:cs typeface="Verdana"/>
              </a:rPr>
              <a:t>prime </a:t>
            </a:r>
            <a:r>
              <a:rPr sz="2500" spc="15" dirty="0">
                <a:solidFill>
                  <a:srgbClr val="F0F1F4"/>
                </a:solidFill>
                <a:latin typeface="Verdana"/>
                <a:cs typeface="Verdana"/>
              </a:rPr>
              <a:t> </a:t>
            </a:r>
            <a:r>
              <a:rPr sz="2500" spc="45" dirty="0">
                <a:solidFill>
                  <a:srgbClr val="F0F1F4"/>
                </a:solidFill>
                <a:latin typeface="Verdana"/>
                <a:cs typeface="Verdana"/>
              </a:rPr>
              <a:t>importance </a:t>
            </a:r>
            <a:r>
              <a:rPr sz="2500" spc="-25" dirty="0">
                <a:solidFill>
                  <a:srgbClr val="F0F1F4"/>
                </a:solidFill>
                <a:latin typeface="Verdana"/>
                <a:cs typeface="Verdana"/>
              </a:rPr>
              <a:t>to humans, </a:t>
            </a:r>
            <a:r>
              <a:rPr lang="en-US" sz="2500" spc="40" dirty="0">
                <a:solidFill>
                  <a:srgbClr val="F0F1F4"/>
                </a:solidFill>
                <a:latin typeface="Verdana"/>
                <a:cs typeface="Verdana"/>
              </a:rPr>
              <a:t>as</a:t>
            </a:r>
            <a:r>
              <a:rPr sz="2500" spc="40" dirty="0">
                <a:solidFill>
                  <a:srgbClr val="F0F1F4"/>
                </a:solidFill>
                <a:latin typeface="Verdana"/>
                <a:cs typeface="Verdana"/>
              </a:rPr>
              <a:t> </a:t>
            </a:r>
            <a:r>
              <a:rPr sz="2500" spc="-114" dirty="0">
                <a:solidFill>
                  <a:srgbClr val="F0F1F4"/>
                </a:solidFill>
                <a:latin typeface="Verdana"/>
                <a:cs typeface="Verdana"/>
              </a:rPr>
              <a:t>it </a:t>
            </a:r>
            <a:r>
              <a:rPr sz="2500" dirty="0">
                <a:solidFill>
                  <a:srgbClr val="F0F1F4"/>
                </a:solidFill>
                <a:latin typeface="Verdana"/>
                <a:cs typeface="Verdana"/>
              </a:rPr>
              <a:t>gives </a:t>
            </a:r>
            <a:r>
              <a:rPr sz="2500" spc="-45" dirty="0">
                <a:solidFill>
                  <a:srgbClr val="F0F1F4"/>
                </a:solidFill>
                <a:latin typeface="Verdana"/>
                <a:cs typeface="Verdana"/>
              </a:rPr>
              <a:t>vital </a:t>
            </a:r>
            <a:r>
              <a:rPr sz="2500" dirty="0">
                <a:solidFill>
                  <a:srgbClr val="F0F1F4"/>
                </a:solidFill>
                <a:latin typeface="Verdana"/>
                <a:cs typeface="Verdana"/>
              </a:rPr>
              <a:t>information </a:t>
            </a:r>
            <a:r>
              <a:rPr lang="en-US" sz="2500" spc="15" dirty="0">
                <a:solidFill>
                  <a:srgbClr val="F0F1F4"/>
                </a:solidFill>
                <a:latin typeface="Verdana"/>
                <a:cs typeface="Verdana"/>
              </a:rPr>
              <a:t>about</a:t>
            </a:r>
            <a:r>
              <a:rPr sz="2500" spc="15" dirty="0">
                <a:solidFill>
                  <a:srgbClr val="F0F1F4"/>
                </a:solidFill>
                <a:latin typeface="Verdana"/>
                <a:cs typeface="Verdana"/>
              </a:rPr>
              <a:t> </a:t>
            </a:r>
            <a:r>
              <a:rPr sz="2500" spc="-25" dirty="0">
                <a:solidFill>
                  <a:srgbClr val="F0F1F4"/>
                </a:solidFill>
                <a:latin typeface="Verdana"/>
                <a:cs typeface="Verdana"/>
              </a:rPr>
              <a:t>evolution </a:t>
            </a:r>
            <a:r>
              <a:rPr sz="2500" spc="-865" dirty="0">
                <a:solidFill>
                  <a:srgbClr val="F0F1F4"/>
                </a:solidFill>
                <a:latin typeface="Verdana"/>
                <a:cs typeface="Verdana"/>
              </a:rPr>
              <a:t> </a:t>
            </a:r>
            <a:r>
              <a:rPr sz="2500" spc="90" dirty="0">
                <a:solidFill>
                  <a:srgbClr val="F0F1F4"/>
                </a:solidFill>
                <a:latin typeface="Verdana"/>
                <a:cs typeface="Verdana"/>
              </a:rPr>
              <a:t>and </a:t>
            </a:r>
            <a:r>
              <a:rPr sz="2500" dirty="0">
                <a:solidFill>
                  <a:srgbClr val="F0F1F4"/>
                </a:solidFill>
                <a:latin typeface="Verdana"/>
                <a:cs typeface="Verdana"/>
              </a:rPr>
              <a:t>development. </a:t>
            </a:r>
            <a:r>
              <a:rPr sz="2500" spc="-50" dirty="0">
                <a:solidFill>
                  <a:srgbClr val="F0F1F4"/>
                </a:solidFill>
                <a:latin typeface="Verdana"/>
                <a:cs typeface="Verdana"/>
              </a:rPr>
              <a:t>Saul </a:t>
            </a:r>
            <a:r>
              <a:rPr sz="2500" spc="-275" dirty="0">
                <a:solidFill>
                  <a:srgbClr val="F0F1F4"/>
                </a:solidFill>
                <a:latin typeface="Verdana"/>
                <a:cs typeface="Verdana"/>
              </a:rPr>
              <a:t>B.</a:t>
            </a:r>
            <a:r>
              <a:rPr sz="2500" spc="-270" dirty="0">
                <a:solidFill>
                  <a:srgbClr val="F0F1F4"/>
                </a:solidFill>
                <a:latin typeface="Verdana"/>
                <a:cs typeface="Verdana"/>
              </a:rPr>
              <a:t> </a:t>
            </a:r>
            <a:r>
              <a:rPr sz="2500" spc="40" dirty="0">
                <a:solidFill>
                  <a:srgbClr val="F0F1F4"/>
                </a:solidFill>
                <a:latin typeface="Verdana"/>
                <a:cs typeface="Verdana"/>
              </a:rPr>
              <a:t>Needleman </a:t>
            </a:r>
            <a:r>
              <a:rPr sz="2500" spc="90" dirty="0">
                <a:solidFill>
                  <a:srgbClr val="F0F1F4"/>
                </a:solidFill>
                <a:latin typeface="Verdana"/>
                <a:cs typeface="Verdana"/>
              </a:rPr>
              <a:t>and </a:t>
            </a:r>
            <a:r>
              <a:rPr sz="2500" dirty="0">
                <a:solidFill>
                  <a:srgbClr val="F0F1F4"/>
                </a:solidFill>
                <a:latin typeface="Verdana"/>
                <a:cs typeface="Verdana"/>
              </a:rPr>
              <a:t>Christian </a:t>
            </a:r>
            <a:r>
              <a:rPr sz="2500" spc="-270" dirty="0">
                <a:solidFill>
                  <a:srgbClr val="F0F1F4"/>
                </a:solidFill>
                <a:latin typeface="Verdana"/>
                <a:cs typeface="Verdana"/>
              </a:rPr>
              <a:t>D.</a:t>
            </a:r>
            <a:r>
              <a:rPr sz="2500" spc="-265" dirty="0">
                <a:solidFill>
                  <a:srgbClr val="F0F1F4"/>
                </a:solidFill>
                <a:latin typeface="Verdana"/>
                <a:cs typeface="Verdana"/>
              </a:rPr>
              <a:t> </a:t>
            </a:r>
            <a:r>
              <a:rPr sz="2500" spc="25" dirty="0">
                <a:solidFill>
                  <a:srgbClr val="F0F1F4"/>
                </a:solidFill>
                <a:latin typeface="Verdana"/>
                <a:cs typeface="Verdana"/>
              </a:rPr>
              <a:t>Wunsch </a:t>
            </a:r>
            <a:r>
              <a:rPr sz="2500" spc="30" dirty="0">
                <a:solidFill>
                  <a:srgbClr val="F0F1F4"/>
                </a:solidFill>
                <a:latin typeface="Verdana"/>
                <a:cs typeface="Verdana"/>
              </a:rPr>
              <a:t>devised </a:t>
            </a:r>
            <a:r>
              <a:rPr sz="2500" spc="150" dirty="0">
                <a:solidFill>
                  <a:srgbClr val="F0F1F4"/>
                </a:solidFill>
                <a:latin typeface="Verdana"/>
                <a:cs typeface="Verdana"/>
              </a:rPr>
              <a:t>a </a:t>
            </a:r>
            <a:r>
              <a:rPr sz="2500" spc="65" dirty="0">
                <a:solidFill>
                  <a:srgbClr val="F0F1F4"/>
                </a:solidFill>
                <a:latin typeface="Verdana"/>
                <a:cs typeface="Verdana"/>
              </a:rPr>
              <a:t>dynamic </a:t>
            </a:r>
            <a:r>
              <a:rPr sz="2500" spc="45" dirty="0">
                <a:solidFill>
                  <a:srgbClr val="F0F1F4"/>
                </a:solidFill>
                <a:latin typeface="Verdana"/>
                <a:cs typeface="Verdana"/>
              </a:rPr>
              <a:t>programming </a:t>
            </a:r>
            <a:r>
              <a:rPr sz="2500" spc="5" dirty="0">
                <a:solidFill>
                  <a:srgbClr val="F0F1F4"/>
                </a:solidFill>
                <a:latin typeface="Verdana"/>
                <a:cs typeface="Verdana"/>
              </a:rPr>
              <a:t>algorithm </a:t>
            </a:r>
            <a:r>
              <a:rPr sz="2500" spc="-35" dirty="0">
                <a:solidFill>
                  <a:srgbClr val="F0F1F4"/>
                </a:solidFill>
                <a:latin typeface="Verdana"/>
                <a:cs typeface="Verdana"/>
              </a:rPr>
              <a:t>for </a:t>
            </a:r>
            <a:r>
              <a:rPr sz="2500" spc="-30" dirty="0">
                <a:solidFill>
                  <a:srgbClr val="F0F1F4"/>
                </a:solidFill>
                <a:latin typeface="Verdana"/>
                <a:cs typeface="Verdana"/>
              </a:rPr>
              <a:t>the </a:t>
            </a:r>
            <a:r>
              <a:rPr sz="2500" spc="40" dirty="0">
                <a:solidFill>
                  <a:srgbClr val="F0F1F4"/>
                </a:solidFill>
                <a:latin typeface="Verdana"/>
                <a:cs typeface="Verdana"/>
              </a:rPr>
              <a:t>problem </a:t>
            </a:r>
            <a:r>
              <a:rPr sz="2500" spc="90" dirty="0">
                <a:solidFill>
                  <a:srgbClr val="F0F1F4"/>
                </a:solidFill>
                <a:latin typeface="Verdana"/>
                <a:cs typeface="Verdana"/>
              </a:rPr>
              <a:t>and</a:t>
            </a:r>
            <a:r>
              <a:rPr sz="2500" spc="95" dirty="0">
                <a:solidFill>
                  <a:srgbClr val="F0F1F4"/>
                </a:solidFill>
                <a:latin typeface="Verdana"/>
                <a:cs typeface="Verdana"/>
              </a:rPr>
              <a:t> </a:t>
            </a:r>
            <a:r>
              <a:rPr sz="2500" spc="30" dirty="0">
                <a:solidFill>
                  <a:srgbClr val="F0F1F4"/>
                </a:solidFill>
                <a:latin typeface="Verdana"/>
                <a:cs typeface="Verdana"/>
              </a:rPr>
              <a:t>got</a:t>
            </a:r>
            <a:r>
              <a:rPr sz="2500" spc="-35" dirty="0">
                <a:solidFill>
                  <a:srgbClr val="F0F1F4"/>
                </a:solidFill>
                <a:latin typeface="Verdana"/>
                <a:cs typeface="Verdana"/>
              </a:rPr>
              <a:t> </a:t>
            </a:r>
            <a:r>
              <a:rPr sz="2500" spc="-114" dirty="0">
                <a:solidFill>
                  <a:srgbClr val="F0F1F4"/>
                </a:solidFill>
                <a:latin typeface="Verdana"/>
                <a:cs typeface="Verdana"/>
              </a:rPr>
              <a:t>it</a:t>
            </a:r>
            <a:r>
              <a:rPr sz="2500" spc="-30" dirty="0">
                <a:solidFill>
                  <a:srgbClr val="F0F1F4"/>
                </a:solidFill>
                <a:latin typeface="Verdana"/>
                <a:cs typeface="Verdana"/>
              </a:rPr>
              <a:t> </a:t>
            </a:r>
            <a:r>
              <a:rPr sz="2500" spc="30" dirty="0">
                <a:solidFill>
                  <a:srgbClr val="F0F1F4"/>
                </a:solidFill>
                <a:latin typeface="Verdana"/>
                <a:cs typeface="Verdana"/>
              </a:rPr>
              <a:t>published</a:t>
            </a:r>
            <a:r>
              <a:rPr sz="2500" spc="-35" dirty="0">
                <a:solidFill>
                  <a:srgbClr val="F0F1F4"/>
                </a:solidFill>
                <a:latin typeface="Verdana"/>
                <a:cs typeface="Verdana"/>
              </a:rPr>
              <a:t> </a:t>
            </a:r>
            <a:r>
              <a:rPr sz="2500" spc="-75" dirty="0">
                <a:solidFill>
                  <a:srgbClr val="F0F1F4"/>
                </a:solidFill>
                <a:latin typeface="Verdana"/>
                <a:cs typeface="Verdana"/>
              </a:rPr>
              <a:t>in</a:t>
            </a:r>
            <a:r>
              <a:rPr sz="2500" spc="-35" dirty="0">
                <a:solidFill>
                  <a:srgbClr val="F0F1F4"/>
                </a:solidFill>
                <a:latin typeface="Verdana"/>
                <a:cs typeface="Verdana"/>
              </a:rPr>
              <a:t> </a:t>
            </a:r>
            <a:r>
              <a:rPr sz="2500" spc="-250" dirty="0">
                <a:solidFill>
                  <a:srgbClr val="F0F1F4"/>
                </a:solidFill>
                <a:latin typeface="Verdana"/>
                <a:cs typeface="Verdana"/>
              </a:rPr>
              <a:t>1970.</a:t>
            </a:r>
            <a:endParaRPr sz="25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8C6DD"/>
          </a:solidFill>
        </p:spPr>
        <p:txBody>
          <a:bodyPr wrap="square" lIns="0" tIns="0" rIns="0" bIns="0" rtlCol="0"/>
          <a:lstStyle/>
          <a:p>
            <a:endParaRPr dirty="0"/>
          </a:p>
        </p:txBody>
      </p:sp>
      <p:sp>
        <p:nvSpPr>
          <p:cNvPr id="3" name="object 3"/>
          <p:cNvSpPr/>
          <p:nvPr/>
        </p:nvSpPr>
        <p:spPr>
          <a:xfrm>
            <a:off x="1840942" y="2951461"/>
            <a:ext cx="9258300" cy="19050"/>
          </a:xfrm>
          <a:custGeom>
            <a:avLst/>
            <a:gdLst/>
            <a:ahLst/>
            <a:cxnLst/>
            <a:rect l="l" t="t" r="r" b="b"/>
            <a:pathLst>
              <a:path w="9258300" h="19050">
                <a:moveTo>
                  <a:pt x="9258299" y="19049"/>
                </a:moveTo>
                <a:lnTo>
                  <a:pt x="0" y="19049"/>
                </a:lnTo>
                <a:lnTo>
                  <a:pt x="0" y="0"/>
                </a:lnTo>
                <a:lnTo>
                  <a:pt x="9258299" y="0"/>
                </a:lnTo>
                <a:lnTo>
                  <a:pt x="9258299" y="19049"/>
                </a:lnTo>
                <a:close/>
              </a:path>
            </a:pathLst>
          </a:custGeom>
          <a:solidFill>
            <a:srgbClr val="111B1D"/>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636238" y="3698223"/>
            <a:ext cx="123825" cy="123824"/>
          </a:xfrm>
          <a:prstGeom prst="rect">
            <a:avLst/>
          </a:prstGeom>
        </p:spPr>
      </p:pic>
      <p:pic>
        <p:nvPicPr>
          <p:cNvPr id="5" name="object 5"/>
          <p:cNvPicPr/>
          <p:nvPr/>
        </p:nvPicPr>
        <p:blipFill>
          <a:blip r:embed="rId2" cstate="print"/>
          <a:stretch>
            <a:fillRect/>
          </a:stretch>
        </p:blipFill>
        <p:spPr>
          <a:xfrm>
            <a:off x="1636238" y="4669773"/>
            <a:ext cx="123825" cy="123824"/>
          </a:xfrm>
          <a:prstGeom prst="rect">
            <a:avLst/>
          </a:prstGeom>
        </p:spPr>
      </p:pic>
      <p:pic>
        <p:nvPicPr>
          <p:cNvPr id="6" name="object 6"/>
          <p:cNvPicPr/>
          <p:nvPr/>
        </p:nvPicPr>
        <p:blipFill>
          <a:blip r:embed="rId2" cstate="print"/>
          <a:stretch>
            <a:fillRect/>
          </a:stretch>
        </p:blipFill>
        <p:spPr>
          <a:xfrm>
            <a:off x="1636238" y="6127098"/>
            <a:ext cx="123825" cy="123824"/>
          </a:xfrm>
          <a:prstGeom prst="rect">
            <a:avLst/>
          </a:prstGeom>
        </p:spPr>
      </p:pic>
      <p:pic>
        <p:nvPicPr>
          <p:cNvPr id="7" name="object 7"/>
          <p:cNvPicPr/>
          <p:nvPr/>
        </p:nvPicPr>
        <p:blipFill>
          <a:blip r:embed="rId2" cstate="print"/>
          <a:stretch>
            <a:fillRect/>
          </a:stretch>
        </p:blipFill>
        <p:spPr>
          <a:xfrm>
            <a:off x="1636238" y="7098648"/>
            <a:ext cx="123825" cy="123824"/>
          </a:xfrm>
          <a:prstGeom prst="rect">
            <a:avLst/>
          </a:prstGeom>
        </p:spPr>
      </p:pic>
      <p:sp>
        <p:nvSpPr>
          <p:cNvPr id="9" name="object 9"/>
          <p:cNvSpPr txBox="1"/>
          <p:nvPr/>
        </p:nvSpPr>
        <p:spPr>
          <a:xfrm>
            <a:off x="1936970" y="3456257"/>
            <a:ext cx="14293630" cy="4388061"/>
          </a:xfrm>
          <a:prstGeom prst="rect">
            <a:avLst/>
          </a:prstGeom>
        </p:spPr>
        <p:txBody>
          <a:bodyPr vert="horz" wrap="square" lIns="0" tIns="12700" rIns="0" bIns="0" rtlCol="0">
            <a:spAutoFit/>
          </a:bodyPr>
          <a:lstStyle/>
          <a:p>
            <a:pPr marL="12700" marR="159385">
              <a:lnSpc>
                <a:spcPct val="122600"/>
              </a:lnSpc>
              <a:spcBef>
                <a:spcPts val="100"/>
              </a:spcBef>
            </a:pPr>
            <a:r>
              <a:rPr lang="en-US" sz="2600" dirty="0">
                <a:solidFill>
                  <a:srgbClr val="111B1D"/>
                </a:solidFill>
                <a:latin typeface="Verdana"/>
                <a:cs typeface="Verdana"/>
              </a:rPr>
              <a:t>To obtain a</a:t>
            </a:r>
            <a:r>
              <a:rPr sz="2600" spc="-80" dirty="0">
                <a:solidFill>
                  <a:srgbClr val="111B1D"/>
                </a:solidFill>
                <a:latin typeface="Verdana"/>
                <a:cs typeface="Verdana"/>
              </a:rPr>
              <a:t> </a:t>
            </a:r>
            <a:r>
              <a:rPr sz="2600" spc="-60" dirty="0">
                <a:solidFill>
                  <a:srgbClr val="111B1D"/>
                </a:solidFill>
                <a:latin typeface="Verdana"/>
                <a:cs typeface="Verdana"/>
              </a:rPr>
              <a:t>highly</a:t>
            </a:r>
            <a:r>
              <a:rPr sz="2600" spc="-75" dirty="0">
                <a:solidFill>
                  <a:srgbClr val="111B1D"/>
                </a:solidFill>
                <a:latin typeface="Verdana"/>
                <a:cs typeface="Verdana"/>
              </a:rPr>
              <a:t> </a:t>
            </a:r>
            <a:r>
              <a:rPr sz="2600" spc="-20" dirty="0">
                <a:solidFill>
                  <a:srgbClr val="111B1D"/>
                </a:solidFill>
                <a:latin typeface="Verdana"/>
                <a:cs typeface="Verdana"/>
              </a:rPr>
              <a:t>efficient</a:t>
            </a:r>
            <a:r>
              <a:rPr sz="2600" spc="-80" dirty="0">
                <a:solidFill>
                  <a:srgbClr val="111B1D"/>
                </a:solidFill>
                <a:latin typeface="Verdana"/>
                <a:cs typeface="Verdana"/>
              </a:rPr>
              <a:t> </a:t>
            </a:r>
            <a:r>
              <a:rPr sz="2600" spc="80" dirty="0">
                <a:solidFill>
                  <a:srgbClr val="111B1D"/>
                </a:solidFill>
                <a:latin typeface="Verdana"/>
                <a:cs typeface="Verdana"/>
              </a:rPr>
              <a:t>and</a:t>
            </a:r>
            <a:r>
              <a:rPr sz="2600" spc="-75" dirty="0">
                <a:solidFill>
                  <a:srgbClr val="111B1D"/>
                </a:solidFill>
                <a:latin typeface="Verdana"/>
                <a:cs typeface="Verdana"/>
              </a:rPr>
              <a:t> </a:t>
            </a:r>
            <a:r>
              <a:rPr sz="2600" spc="5" dirty="0">
                <a:solidFill>
                  <a:srgbClr val="111B1D"/>
                </a:solidFill>
                <a:latin typeface="Verdana"/>
                <a:cs typeface="Verdana"/>
              </a:rPr>
              <a:t>simple</a:t>
            </a:r>
            <a:r>
              <a:rPr sz="2600" spc="-75" dirty="0">
                <a:solidFill>
                  <a:srgbClr val="111B1D"/>
                </a:solidFill>
                <a:latin typeface="Verdana"/>
                <a:cs typeface="Verdana"/>
              </a:rPr>
              <a:t> </a:t>
            </a:r>
            <a:r>
              <a:rPr sz="2600" spc="-5" dirty="0">
                <a:solidFill>
                  <a:srgbClr val="111B1D"/>
                </a:solidFill>
                <a:latin typeface="Verdana"/>
                <a:cs typeface="Verdana"/>
              </a:rPr>
              <a:t>implementation</a:t>
            </a:r>
            <a:r>
              <a:rPr sz="2600" spc="-80" dirty="0">
                <a:solidFill>
                  <a:srgbClr val="111B1D"/>
                </a:solidFill>
                <a:latin typeface="Verdana"/>
                <a:cs typeface="Verdana"/>
              </a:rPr>
              <a:t> </a:t>
            </a:r>
            <a:r>
              <a:rPr sz="2600" spc="5" dirty="0">
                <a:solidFill>
                  <a:srgbClr val="111B1D"/>
                </a:solidFill>
                <a:latin typeface="Verdana"/>
                <a:cs typeface="Verdana"/>
              </a:rPr>
              <a:t>of</a:t>
            </a:r>
            <a:r>
              <a:rPr sz="2600" spc="-75" dirty="0">
                <a:solidFill>
                  <a:srgbClr val="111B1D"/>
                </a:solidFill>
                <a:latin typeface="Verdana"/>
                <a:cs typeface="Verdana"/>
              </a:rPr>
              <a:t> </a:t>
            </a:r>
            <a:r>
              <a:rPr sz="2600" spc="-45" dirty="0">
                <a:solidFill>
                  <a:srgbClr val="111B1D"/>
                </a:solidFill>
                <a:latin typeface="Verdana"/>
                <a:cs typeface="Verdana"/>
              </a:rPr>
              <a:t>the</a:t>
            </a:r>
            <a:r>
              <a:rPr sz="2600" spc="-80" dirty="0">
                <a:solidFill>
                  <a:srgbClr val="111B1D"/>
                </a:solidFill>
                <a:latin typeface="Verdana"/>
                <a:cs typeface="Verdana"/>
              </a:rPr>
              <a:t> </a:t>
            </a:r>
            <a:r>
              <a:rPr sz="2600" spc="-15" dirty="0">
                <a:solidFill>
                  <a:srgbClr val="111B1D"/>
                </a:solidFill>
                <a:latin typeface="Verdana"/>
                <a:cs typeface="Verdana"/>
              </a:rPr>
              <a:t>Smith-</a:t>
            </a:r>
            <a:r>
              <a:rPr sz="2600" spc="15" dirty="0">
                <a:solidFill>
                  <a:srgbClr val="111B1D"/>
                </a:solidFill>
                <a:latin typeface="Verdana"/>
                <a:cs typeface="Verdana"/>
              </a:rPr>
              <a:t>Waterman</a:t>
            </a:r>
            <a:r>
              <a:rPr sz="2600" spc="-75" dirty="0">
                <a:solidFill>
                  <a:srgbClr val="111B1D"/>
                </a:solidFill>
                <a:latin typeface="Verdana"/>
                <a:cs typeface="Verdana"/>
              </a:rPr>
              <a:t> </a:t>
            </a:r>
            <a:r>
              <a:rPr sz="2600" spc="-15" dirty="0">
                <a:solidFill>
                  <a:srgbClr val="111B1D"/>
                </a:solidFill>
                <a:latin typeface="Verdana"/>
                <a:cs typeface="Verdana"/>
              </a:rPr>
              <a:t>algorithm</a:t>
            </a:r>
            <a:r>
              <a:rPr sz="2600" spc="-80" dirty="0">
                <a:solidFill>
                  <a:srgbClr val="111B1D"/>
                </a:solidFill>
                <a:latin typeface="Verdana"/>
                <a:cs typeface="Verdana"/>
              </a:rPr>
              <a:t> </a:t>
            </a:r>
            <a:r>
              <a:rPr lang="en-US" sz="2600" spc="-80" dirty="0">
                <a:solidFill>
                  <a:srgbClr val="111B1D"/>
                </a:solidFill>
                <a:latin typeface="Verdana"/>
                <a:cs typeface="Verdana"/>
              </a:rPr>
              <a:t>intended </a:t>
            </a:r>
            <a:r>
              <a:rPr sz="2600" spc="-55" dirty="0">
                <a:solidFill>
                  <a:srgbClr val="111B1D"/>
                </a:solidFill>
                <a:latin typeface="Verdana"/>
                <a:cs typeface="Verdana"/>
              </a:rPr>
              <a:t>for </a:t>
            </a:r>
            <a:r>
              <a:rPr sz="2600" spc="-900" dirty="0">
                <a:solidFill>
                  <a:srgbClr val="111B1D"/>
                </a:solidFill>
                <a:latin typeface="Verdana"/>
                <a:cs typeface="Verdana"/>
              </a:rPr>
              <a:t> </a:t>
            </a:r>
            <a:r>
              <a:rPr sz="2600" spc="45" dirty="0">
                <a:solidFill>
                  <a:srgbClr val="111B1D"/>
                </a:solidFill>
                <a:latin typeface="Verdana"/>
                <a:cs typeface="Verdana"/>
              </a:rPr>
              <a:t>local</a:t>
            </a:r>
            <a:r>
              <a:rPr sz="2600" spc="-90" dirty="0">
                <a:solidFill>
                  <a:srgbClr val="111B1D"/>
                </a:solidFill>
                <a:latin typeface="Verdana"/>
                <a:cs typeface="Verdana"/>
              </a:rPr>
              <a:t> </a:t>
            </a:r>
            <a:r>
              <a:rPr sz="2600" dirty="0">
                <a:solidFill>
                  <a:srgbClr val="111B1D"/>
                </a:solidFill>
                <a:latin typeface="Verdana"/>
                <a:cs typeface="Verdana"/>
              </a:rPr>
              <a:t>alignment</a:t>
            </a:r>
            <a:r>
              <a:rPr sz="2600" spc="-85" dirty="0">
                <a:solidFill>
                  <a:srgbClr val="111B1D"/>
                </a:solidFill>
                <a:latin typeface="Verdana"/>
                <a:cs typeface="Verdana"/>
              </a:rPr>
              <a:t> </a:t>
            </a:r>
            <a:r>
              <a:rPr sz="2600" spc="5" dirty="0">
                <a:solidFill>
                  <a:srgbClr val="111B1D"/>
                </a:solidFill>
                <a:latin typeface="Verdana"/>
                <a:cs typeface="Verdana"/>
              </a:rPr>
              <a:t>of</a:t>
            </a:r>
            <a:r>
              <a:rPr sz="2600" spc="-85" dirty="0">
                <a:solidFill>
                  <a:srgbClr val="111B1D"/>
                </a:solidFill>
                <a:latin typeface="Verdana"/>
                <a:cs typeface="Verdana"/>
              </a:rPr>
              <a:t> </a:t>
            </a:r>
            <a:r>
              <a:rPr sz="2600" spc="5" dirty="0">
                <a:solidFill>
                  <a:srgbClr val="111B1D"/>
                </a:solidFill>
                <a:latin typeface="Verdana"/>
                <a:cs typeface="Verdana"/>
              </a:rPr>
              <a:t>sequences.</a:t>
            </a:r>
            <a:endParaRPr sz="2600" dirty="0">
              <a:latin typeface="Verdana"/>
              <a:cs typeface="Verdana"/>
            </a:endParaRPr>
          </a:p>
          <a:p>
            <a:pPr marL="12700" marR="476250">
              <a:lnSpc>
                <a:spcPct val="122600"/>
              </a:lnSpc>
              <a:tabLst>
                <a:tab pos="260985" algn="l"/>
              </a:tabLst>
            </a:pPr>
            <a:r>
              <a:rPr lang="en-US" sz="2600" spc="70" dirty="0">
                <a:solidFill>
                  <a:srgbClr val="111B1D"/>
                </a:solidFill>
                <a:latin typeface="Verdana"/>
                <a:cs typeface="Verdana"/>
              </a:rPr>
              <a:t>To</a:t>
            </a:r>
            <a:r>
              <a:rPr sz="2600" spc="70" dirty="0">
                <a:solidFill>
                  <a:srgbClr val="111B1D"/>
                </a:solidFill>
                <a:latin typeface="Verdana"/>
                <a:cs typeface="Verdana"/>
              </a:rPr>
              <a:t> </a:t>
            </a:r>
            <a:r>
              <a:rPr sz="2600" spc="-20" dirty="0">
                <a:solidFill>
                  <a:srgbClr val="111B1D"/>
                </a:solidFill>
                <a:latin typeface="Verdana"/>
                <a:cs typeface="Verdana"/>
              </a:rPr>
              <a:t>learn</a:t>
            </a:r>
            <a:r>
              <a:rPr sz="2600" spc="-25" dirty="0">
                <a:solidFill>
                  <a:srgbClr val="111B1D"/>
                </a:solidFill>
                <a:latin typeface="Verdana"/>
                <a:cs typeface="Verdana"/>
              </a:rPr>
              <a:t> </a:t>
            </a:r>
            <a:r>
              <a:rPr sz="2600" spc="-15" dirty="0">
                <a:solidFill>
                  <a:srgbClr val="111B1D"/>
                </a:solidFill>
                <a:latin typeface="Verdana"/>
                <a:cs typeface="Verdana"/>
              </a:rPr>
              <a:t>how </a:t>
            </a:r>
            <a:r>
              <a:rPr sz="2600" spc="-35" dirty="0">
                <a:solidFill>
                  <a:srgbClr val="111B1D"/>
                </a:solidFill>
                <a:latin typeface="Verdana"/>
                <a:cs typeface="Verdana"/>
              </a:rPr>
              <a:t>to </a:t>
            </a:r>
            <a:r>
              <a:rPr sz="2600" spc="30" dirty="0">
                <a:solidFill>
                  <a:srgbClr val="111B1D"/>
                </a:solidFill>
                <a:latin typeface="Verdana"/>
                <a:cs typeface="Verdana"/>
              </a:rPr>
              <a:t>detect </a:t>
            </a:r>
            <a:r>
              <a:rPr sz="2600" spc="45" dirty="0">
                <a:solidFill>
                  <a:srgbClr val="111B1D"/>
                </a:solidFill>
                <a:latin typeface="Verdana"/>
                <a:cs typeface="Verdana"/>
              </a:rPr>
              <a:t>sequences </a:t>
            </a:r>
            <a:r>
              <a:rPr sz="2600" spc="-90" dirty="0">
                <a:solidFill>
                  <a:srgbClr val="111B1D"/>
                </a:solidFill>
                <a:latin typeface="Verdana"/>
                <a:cs typeface="Verdana"/>
              </a:rPr>
              <a:t>in </a:t>
            </a:r>
            <a:r>
              <a:rPr sz="2600" spc="-30" dirty="0">
                <a:solidFill>
                  <a:srgbClr val="111B1D"/>
                </a:solidFill>
                <a:latin typeface="Verdana"/>
                <a:cs typeface="Verdana"/>
              </a:rPr>
              <a:t>proteins </a:t>
            </a:r>
            <a:r>
              <a:rPr sz="2600" spc="80" dirty="0">
                <a:solidFill>
                  <a:srgbClr val="111B1D"/>
                </a:solidFill>
                <a:latin typeface="Verdana"/>
                <a:cs typeface="Verdana"/>
              </a:rPr>
              <a:t>and </a:t>
            </a:r>
            <a:r>
              <a:rPr sz="2600" spc="20" dirty="0">
                <a:solidFill>
                  <a:srgbClr val="111B1D"/>
                </a:solidFill>
                <a:latin typeface="Verdana"/>
                <a:cs typeface="Verdana"/>
              </a:rPr>
              <a:t>nucleic </a:t>
            </a:r>
            <a:r>
              <a:rPr sz="2600" spc="25" dirty="0">
                <a:solidFill>
                  <a:srgbClr val="111B1D"/>
                </a:solidFill>
                <a:latin typeface="Verdana"/>
                <a:cs typeface="Verdana"/>
              </a:rPr>
              <a:t> </a:t>
            </a:r>
            <a:r>
              <a:rPr sz="2600" spc="80" dirty="0">
                <a:solidFill>
                  <a:srgbClr val="111B1D"/>
                </a:solidFill>
                <a:latin typeface="Verdana"/>
                <a:cs typeface="Verdana"/>
              </a:rPr>
              <a:t>acids </a:t>
            </a:r>
            <a:r>
              <a:rPr sz="2600" spc="-15" dirty="0">
                <a:solidFill>
                  <a:srgbClr val="111B1D"/>
                </a:solidFill>
                <a:latin typeface="Verdana"/>
                <a:cs typeface="Verdana"/>
              </a:rPr>
              <a:t>using </a:t>
            </a:r>
            <a:r>
              <a:rPr sz="2600" spc="-5" dirty="0">
                <a:solidFill>
                  <a:srgbClr val="111B1D"/>
                </a:solidFill>
                <a:latin typeface="Verdana"/>
                <a:cs typeface="Verdana"/>
              </a:rPr>
              <a:t>parallel </a:t>
            </a:r>
            <a:r>
              <a:rPr sz="2600" spc="35" dirty="0">
                <a:solidFill>
                  <a:srgbClr val="111B1D"/>
                </a:solidFill>
                <a:latin typeface="Verdana"/>
                <a:cs typeface="Verdana"/>
              </a:rPr>
              <a:t>computing </a:t>
            </a:r>
            <a:r>
              <a:rPr lang="en-US" sz="2600" spc="-15" dirty="0">
                <a:solidFill>
                  <a:srgbClr val="111B1D"/>
                </a:solidFill>
                <a:latin typeface="Verdana"/>
                <a:cs typeface="Verdana"/>
              </a:rPr>
              <a:t>via implementation through</a:t>
            </a:r>
            <a:r>
              <a:rPr sz="2600" spc="-15" dirty="0">
                <a:solidFill>
                  <a:srgbClr val="111B1D"/>
                </a:solidFill>
                <a:latin typeface="Verdana"/>
                <a:cs typeface="Verdana"/>
              </a:rPr>
              <a:t> </a:t>
            </a:r>
            <a:r>
              <a:rPr sz="2600" spc="-35" dirty="0">
                <a:solidFill>
                  <a:srgbClr val="111B1D"/>
                </a:solidFill>
                <a:latin typeface="Verdana"/>
                <a:cs typeface="Verdana"/>
              </a:rPr>
              <a:t>multiple </a:t>
            </a:r>
            <a:r>
              <a:rPr sz="2600" dirty="0">
                <a:solidFill>
                  <a:srgbClr val="111B1D"/>
                </a:solidFill>
                <a:latin typeface="Verdana"/>
                <a:cs typeface="Verdana"/>
              </a:rPr>
              <a:t>threads</a:t>
            </a:r>
            <a:r>
              <a:rPr lang="en-US" sz="2600" dirty="0">
                <a:solidFill>
                  <a:srgbClr val="111B1D"/>
                </a:solidFill>
                <a:latin typeface="Verdana"/>
                <a:cs typeface="Verdana"/>
              </a:rPr>
              <a:t>.</a:t>
            </a:r>
            <a:r>
              <a:rPr sz="2600" dirty="0">
                <a:solidFill>
                  <a:srgbClr val="111B1D"/>
                </a:solidFill>
                <a:latin typeface="Verdana"/>
                <a:cs typeface="Verdana"/>
              </a:rPr>
              <a:t> </a:t>
            </a:r>
            <a:r>
              <a:rPr lang="en-US" sz="2600" dirty="0">
                <a:solidFill>
                  <a:srgbClr val="111B1D"/>
                </a:solidFill>
                <a:latin typeface="Verdana"/>
                <a:cs typeface="Verdana"/>
              </a:rPr>
              <a:t>Thus,</a:t>
            </a:r>
            <a:r>
              <a:rPr sz="2600" spc="-75" dirty="0">
                <a:solidFill>
                  <a:srgbClr val="111B1D"/>
                </a:solidFill>
                <a:latin typeface="Verdana"/>
                <a:cs typeface="Verdana"/>
              </a:rPr>
              <a:t> </a:t>
            </a:r>
            <a:r>
              <a:rPr sz="2600" spc="-25" dirty="0">
                <a:solidFill>
                  <a:srgbClr val="111B1D"/>
                </a:solidFill>
                <a:latin typeface="Verdana"/>
                <a:cs typeface="Verdana"/>
              </a:rPr>
              <a:t>learn</a:t>
            </a:r>
            <a:r>
              <a:rPr lang="en-US" sz="2600" spc="-25" dirty="0">
                <a:solidFill>
                  <a:srgbClr val="111B1D"/>
                </a:solidFill>
                <a:latin typeface="Verdana"/>
                <a:cs typeface="Verdana"/>
              </a:rPr>
              <a:t>ing</a:t>
            </a:r>
            <a:r>
              <a:rPr sz="2600" spc="-80" dirty="0">
                <a:solidFill>
                  <a:srgbClr val="111B1D"/>
                </a:solidFill>
                <a:latin typeface="Verdana"/>
                <a:cs typeface="Verdana"/>
              </a:rPr>
              <a:t> </a:t>
            </a:r>
            <a:r>
              <a:rPr sz="2600" spc="-15" dirty="0">
                <a:solidFill>
                  <a:srgbClr val="111B1D"/>
                </a:solidFill>
                <a:latin typeface="Verdana"/>
                <a:cs typeface="Verdana"/>
              </a:rPr>
              <a:t>how</a:t>
            </a:r>
            <a:r>
              <a:rPr sz="2600" spc="-75" dirty="0">
                <a:solidFill>
                  <a:srgbClr val="111B1D"/>
                </a:solidFill>
                <a:latin typeface="Verdana"/>
                <a:cs typeface="Verdana"/>
              </a:rPr>
              <a:t> </a:t>
            </a:r>
            <a:r>
              <a:rPr sz="2600" spc="-35" dirty="0">
                <a:solidFill>
                  <a:srgbClr val="111B1D"/>
                </a:solidFill>
                <a:latin typeface="Verdana"/>
                <a:cs typeface="Verdana"/>
              </a:rPr>
              <a:t>to</a:t>
            </a:r>
            <a:r>
              <a:rPr sz="2600" spc="-80" dirty="0">
                <a:solidFill>
                  <a:srgbClr val="111B1D"/>
                </a:solidFill>
                <a:latin typeface="Verdana"/>
                <a:cs typeface="Verdana"/>
              </a:rPr>
              <a:t> </a:t>
            </a:r>
            <a:r>
              <a:rPr sz="2600" spc="30" dirty="0">
                <a:solidFill>
                  <a:srgbClr val="111B1D"/>
                </a:solidFill>
                <a:latin typeface="Verdana"/>
                <a:cs typeface="Verdana"/>
              </a:rPr>
              <a:t>apply</a:t>
            </a:r>
            <a:r>
              <a:rPr sz="2600" spc="-75" dirty="0">
                <a:solidFill>
                  <a:srgbClr val="111B1D"/>
                </a:solidFill>
                <a:latin typeface="Verdana"/>
                <a:cs typeface="Verdana"/>
              </a:rPr>
              <a:t> </a:t>
            </a:r>
            <a:r>
              <a:rPr sz="2600" spc="-5" dirty="0">
                <a:solidFill>
                  <a:srgbClr val="111B1D"/>
                </a:solidFill>
                <a:latin typeface="Verdana"/>
                <a:cs typeface="Verdana"/>
              </a:rPr>
              <a:t>parallel</a:t>
            </a:r>
            <a:r>
              <a:rPr sz="2600" spc="-80" dirty="0">
                <a:solidFill>
                  <a:srgbClr val="111B1D"/>
                </a:solidFill>
                <a:latin typeface="Verdana"/>
                <a:cs typeface="Verdana"/>
              </a:rPr>
              <a:t> </a:t>
            </a:r>
            <a:r>
              <a:rPr sz="2600" spc="25" dirty="0">
                <a:solidFill>
                  <a:srgbClr val="111B1D"/>
                </a:solidFill>
                <a:latin typeface="Verdana"/>
                <a:cs typeface="Verdana"/>
              </a:rPr>
              <a:t>processing</a:t>
            </a:r>
            <a:r>
              <a:rPr sz="2600" spc="-75" dirty="0">
                <a:solidFill>
                  <a:srgbClr val="111B1D"/>
                </a:solidFill>
                <a:latin typeface="Verdana"/>
                <a:cs typeface="Verdana"/>
              </a:rPr>
              <a:t> </a:t>
            </a:r>
            <a:r>
              <a:rPr lang="en-US" sz="2600" spc="-60" dirty="0">
                <a:solidFill>
                  <a:srgbClr val="111B1D"/>
                </a:solidFill>
                <a:latin typeface="Verdana"/>
                <a:cs typeface="Verdana"/>
              </a:rPr>
              <a:t>for</a:t>
            </a:r>
            <a:r>
              <a:rPr sz="2600" spc="-75" dirty="0">
                <a:solidFill>
                  <a:srgbClr val="111B1D"/>
                </a:solidFill>
                <a:latin typeface="Verdana"/>
                <a:cs typeface="Verdana"/>
              </a:rPr>
              <a:t> </a:t>
            </a:r>
            <a:r>
              <a:rPr sz="2600" spc="-20" dirty="0">
                <a:solidFill>
                  <a:srgbClr val="111B1D"/>
                </a:solidFill>
                <a:latin typeface="Verdana"/>
                <a:cs typeface="Verdana"/>
              </a:rPr>
              <a:t>real</a:t>
            </a:r>
            <a:r>
              <a:rPr sz="2600" spc="-80" dirty="0">
                <a:solidFill>
                  <a:srgbClr val="111B1D"/>
                </a:solidFill>
                <a:latin typeface="Verdana"/>
                <a:cs typeface="Verdana"/>
              </a:rPr>
              <a:t> </a:t>
            </a:r>
            <a:r>
              <a:rPr sz="2600" spc="-35" dirty="0">
                <a:solidFill>
                  <a:srgbClr val="111B1D"/>
                </a:solidFill>
                <a:latin typeface="Verdana"/>
                <a:cs typeface="Verdana"/>
              </a:rPr>
              <a:t>world</a:t>
            </a:r>
            <a:r>
              <a:rPr sz="2600" spc="-75" dirty="0">
                <a:solidFill>
                  <a:srgbClr val="111B1D"/>
                </a:solidFill>
                <a:latin typeface="Verdana"/>
                <a:cs typeface="Verdana"/>
              </a:rPr>
              <a:t> </a:t>
            </a:r>
            <a:r>
              <a:rPr sz="2600" spc="20" dirty="0">
                <a:solidFill>
                  <a:srgbClr val="111B1D"/>
                </a:solidFill>
                <a:latin typeface="Verdana"/>
                <a:cs typeface="Verdana"/>
              </a:rPr>
              <a:t>problem</a:t>
            </a:r>
            <a:r>
              <a:rPr lang="en-US" sz="2600" spc="20" dirty="0">
                <a:solidFill>
                  <a:srgbClr val="111B1D"/>
                </a:solidFill>
                <a:latin typeface="Verdana"/>
                <a:cs typeface="Verdana"/>
              </a:rPr>
              <a:t>s.</a:t>
            </a:r>
            <a:endParaRPr sz="2600" dirty="0">
              <a:latin typeface="Verdana"/>
              <a:cs typeface="Verdana"/>
            </a:endParaRPr>
          </a:p>
          <a:p>
            <a:pPr marL="12700" marR="279400">
              <a:lnSpc>
                <a:spcPct val="122600"/>
              </a:lnSpc>
            </a:pPr>
            <a:r>
              <a:rPr lang="en-US" sz="2600" spc="-15" dirty="0">
                <a:solidFill>
                  <a:srgbClr val="111B1D"/>
                </a:solidFill>
                <a:latin typeface="Verdana"/>
                <a:cs typeface="Verdana"/>
              </a:rPr>
              <a:t>W</a:t>
            </a:r>
            <a:r>
              <a:rPr sz="2600" spc="-15" dirty="0">
                <a:solidFill>
                  <a:srgbClr val="111B1D"/>
                </a:solidFill>
                <a:latin typeface="Verdana"/>
                <a:cs typeface="Verdana"/>
              </a:rPr>
              <a:t>e</a:t>
            </a:r>
            <a:r>
              <a:rPr sz="2600" spc="-85" dirty="0">
                <a:solidFill>
                  <a:srgbClr val="111B1D"/>
                </a:solidFill>
                <a:latin typeface="Verdana"/>
                <a:cs typeface="Verdana"/>
              </a:rPr>
              <a:t> </a:t>
            </a:r>
            <a:r>
              <a:rPr lang="en-US" sz="2600" spc="-5" dirty="0">
                <a:solidFill>
                  <a:srgbClr val="111B1D"/>
                </a:solidFill>
                <a:latin typeface="Verdana"/>
                <a:cs typeface="Verdana"/>
              </a:rPr>
              <a:t>aim to </a:t>
            </a:r>
            <a:r>
              <a:rPr sz="2600" spc="15" dirty="0">
                <a:solidFill>
                  <a:srgbClr val="111B1D"/>
                </a:solidFill>
                <a:latin typeface="Verdana"/>
                <a:cs typeface="Verdana"/>
              </a:rPr>
              <a:t>creat</a:t>
            </a:r>
            <a:r>
              <a:rPr lang="en-US" sz="2600" spc="15" dirty="0">
                <a:solidFill>
                  <a:srgbClr val="111B1D"/>
                </a:solidFill>
                <a:latin typeface="Verdana"/>
                <a:cs typeface="Verdana"/>
              </a:rPr>
              <a:t>e</a:t>
            </a:r>
            <a:r>
              <a:rPr sz="2600" spc="-80" dirty="0">
                <a:solidFill>
                  <a:srgbClr val="111B1D"/>
                </a:solidFill>
                <a:latin typeface="Verdana"/>
                <a:cs typeface="Verdana"/>
              </a:rPr>
              <a:t> </a:t>
            </a:r>
            <a:r>
              <a:rPr lang="en-US" sz="2600" spc="-80" dirty="0">
                <a:solidFill>
                  <a:srgbClr val="111B1D"/>
                </a:solidFill>
                <a:latin typeface="Verdana"/>
                <a:cs typeface="Verdana"/>
              </a:rPr>
              <a:t>only </a:t>
            </a:r>
            <a:r>
              <a:rPr sz="2600" spc="155" dirty="0">
                <a:solidFill>
                  <a:srgbClr val="111B1D"/>
                </a:solidFill>
                <a:latin typeface="Verdana"/>
                <a:cs typeface="Verdana"/>
              </a:rPr>
              <a:t>a</a:t>
            </a:r>
            <a:r>
              <a:rPr sz="2600" spc="-80" dirty="0">
                <a:solidFill>
                  <a:srgbClr val="111B1D"/>
                </a:solidFill>
                <a:latin typeface="Verdana"/>
                <a:cs typeface="Verdana"/>
              </a:rPr>
              <a:t> </a:t>
            </a:r>
            <a:r>
              <a:rPr sz="2600" spc="80" dirty="0">
                <a:solidFill>
                  <a:srgbClr val="111B1D"/>
                </a:solidFill>
                <a:latin typeface="Verdana"/>
                <a:cs typeface="Verdana"/>
              </a:rPr>
              <a:t>basic</a:t>
            </a:r>
            <a:r>
              <a:rPr sz="2600" spc="-85" dirty="0">
                <a:solidFill>
                  <a:srgbClr val="111B1D"/>
                </a:solidFill>
                <a:latin typeface="Verdana"/>
                <a:cs typeface="Verdana"/>
              </a:rPr>
              <a:t> </a:t>
            </a:r>
            <a:r>
              <a:rPr sz="2600" spc="40" dirty="0">
                <a:solidFill>
                  <a:srgbClr val="111B1D"/>
                </a:solidFill>
                <a:latin typeface="Verdana"/>
                <a:cs typeface="Verdana"/>
              </a:rPr>
              <a:t>model</a:t>
            </a:r>
            <a:r>
              <a:rPr sz="2600" spc="-80" dirty="0">
                <a:solidFill>
                  <a:srgbClr val="111B1D"/>
                </a:solidFill>
                <a:latin typeface="Verdana"/>
                <a:cs typeface="Verdana"/>
              </a:rPr>
              <a:t> </a:t>
            </a:r>
            <a:r>
              <a:rPr lang="en-US" sz="2600" spc="-80" dirty="0">
                <a:solidFill>
                  <a:srgbClr val="111B1D"/>
                </a:solidFill>
                <a:latin typeface="Verdana"/>
                <a:cs typeface="Verdana"/>
              </a:rPr>
              <a:t>with several limitations in mind, </a:t>
            </a:r>
            <a:r>
              <a:rPr lang="en-US" sz="2600" spc="80" dirty="0">
                <a:solidFill>
                  <a:srgbClr val="111B1D"/>
                </a:solidFill>
                <a:latin typeface="Verdana"/>
                <a:cs typeface="Verdana"/>
              </a:rPr>
              <a:t>instead of</a:t>
            </a:r>
            <a:r>
              <a:rPr sz="2600" spc="-85" dirty="0">
                <a:solidFill>
                  <a:srgbClr val="111B1D"/>
                </a:solidFill>
                <a:latin typeface="Verdana"/>
                <a:cs typeface="Verdana"/>
              </a:rPr>
              <a:t> </a:t>
            </a:r>
            <a:r>
              <a:rPr sz="2600" spc="155" dirty="0">
                <a:solidFill>
                  <a:srgbClr val="111B1D"/>
                </a:solidFill>
                <a:latin typeface="Verdana"/>
                <a:cs typeface="Verdana"/>
              </a:rPr>
              <a:t>a</a:t>
            </a:r>
            <a:r>
              <a:rPr sz="2600" spc="-85" dirty="0">
                <a:solidFill>
                  <a:srgbClr val="111B1D"/>
                </a:solidFill>
                <a:latin typeface="Verdana"/>
                <a:cs typeface="Verdana"/>
              </a:rPr>
              <a:t> </a:t>
            </a:r>
            <a:r>
              <a:rPr sz="2600" spc="-40" dirty="0">
                <a:solidFill>
                  <a:srgbClr val="111B1D"/>
                </a:solidFill>
                <a:latin typeface="Verdana"/>
                <a:cs typeface="Verdana"/>
              </a:rPr>
              <a:t>fu</a:t>
            </a:r>
            <a:r>
              <a:rPr sz="2600" spc="-120" dirty="0">
                <a:solidFill>
                  <a:srgbClr val="111B1D"/>
                </a:solidFill>
                <a:latin typeface="Verdana"/>
                <a:cs typeface="Verdana"/>
              </a:rPr>
              <a:t>ll</a:t>
            </a:r>
            <a:r>
              <a:rPr sz="2600" spc="375" dirty="0">
                <a:solidFill>
                  <a:srgbClr val="111B1D"/>
                </a:solidFill>
                <a:latin typeface="Verdana"/>
                <a:cs typeface="Verdana"/>
              </a:rPr>
              <a:t>-</a:t>
            </a:r>
            <a:r>
              <a:rPr sz="2600" spc="-40" dirty="0">
                <a:solidFill>
                  <a:srgbClr val="111B1D"/>
                </a:solidFill>
                <a:latin typeface="Verdana"/>
                <a:cs typeface="Verdana"/>
              </a:rPr>
              <a:t>f</a:t>
            </a:r>
            <a:r>
              <a:rPr sz="2600" spc="-120" dirty="0">
                <a:solidFill>
                  <a:srgbClr val="111B1D"/>
                </a:solidFill>
                <a:latin typeface="Verdana"/>
                <a:cs typeface="Verdana"/>
              </a:rPr>
              <a:t>l</a:t>
            </a:r>
            <a:r>
              <a:rPr sz="2600" spc="45" dirty="0">
                <a:solidFill>
                  <a:srgbClr val="111B1D"/>
                </a:solidFill>
                <a:latin typeface="Verdana"/>
                <a:cs typeface="Verdana"/>
              </a:rPr>
              <a:t>e</a:t>
            </a:r>
            <a:r>
              <a:rPr sz="2600" spc="125" dirty="0">
                <a:solidFill>
                  <a:srgbClr val="111B1D"/>
                </a:solidFill>
                <a:latin typeface="Verdana"/>
                <a:cs typeface="Verdana"/>
              </a:rPr>
              <a:t>dg</a:t>
            </a:r>
            <a:r>
              <a:rPr sz="2600" spc="45" dirty="0">
                <a:solidFill>
                  <a:srgbClr val="111B1D"/>
                </a:solidFill>
                <a:latin typeface="Verdana"/>
                <a:cs typeface="Verdana"/>
              </a:rPr>
              <a:t>e</a:t>
            </a:r>
            <a:r>
              <a:rPr sz="2600" spc="100" dirty="0">
                <a:solidFill>
                  <a:srgbClr val="111B1D"/>
                </a:solidFill>
                <a:latin typeface="Verdana"/>
                <a:cs typeface="Verdana"/>
              </a:rPr>
              <a:t>d</a:t>
            </a:r>
            <a:r>
              <a:rPr sz="2600" spc="-85" dirty="0">
                <a:solidFill>
                  <a:srgbClr val="111B1D"/>
                </a:solidFill>
                <a:latin typeface="Verdana"/>
                <a:cs typeface="Verdana"/>
              </a:rPr>
              <a:t> </a:t>
            </a:r>
            <a:r>
              <a:rPr sz="2600" spc="100" dirty="0">
                <a:solidFill>
                  <a:srgbClr val="111B1D"/>
                </a:solidFill>
                <a:latin typeface="Verdana"/>
                <a:cs typeface="Verdana"/>
              </a:rPr>
              <a:t>m</a:t>
            </a:r>
            <a:r>
              <a:rPr sz="2600" spc="70" dirty="0">
                <a:solidFill>
                  <a:srgbClr val="111B1D"/>
                </a:solidFill>
                <a:latin typeface="Verdana"/>
                <a:cs typeface="Verdana"/>
              </a:rPr>
              <a:t>o</a:t>
            </a:r>
            <a:r>
              <a:rPr sz="2600" spc="125" dirty="0">
                <a:solidFill>
                  <a:srgbClr val="111B1D"/>
                </a:solidFill>
                <a:latin typeface="Verdana"/>
                <a:cs typeface="Verdana"/>
              </a:rPr>
              <a:t>d</a:t>
            </a:r>
            <a:r>
              <a:rPr sz="2600" spc="45" dirty="0">
                <a:solidFill>
                  <a:srgbClr val="111B1D"/>
                </a:solidFill>
                <a:latin typeface="Verdana"/>
                <a:cs typeface="Verdana"/>
              </a:rPr>
              <a:t>e</a:t>
            </a:r>
            <a:r>
              <a:rPr sz="2600" spc="-145" dirty="0">
                <a:solidFill>
                  <a:srgbClr val="111B1D"/>
                </a:solidFill>
                <a:latin typeface="Verdana"/>
                <a:cs typeface="Verdana"/>
              </a:rPr>
              <a:t>l</a:t>
            </a:r>
            <a:r>
              <a:rPr sz="2600" spc="-85" dirty="0">
                <a:solidFill>
                  <a:srgbClr val="111B1D"/>
                </a:solidFill>
                <a:latin typeface="Verdana"/>
                <a:cs typeface="Verdana"/>
              </a:rPr>
              <a:t> </a:t>
            </a:r>
            <a:r>
              <a:rPr sz="2600" spc="-45" dirty="0">
                <a:solidFill>
                  <a:srgbClr val="111B1D"/>
                </a:solidFill>
                <a:latin typeface="Verdana"/>
                <a:cs typeface="Verdana"/>
              </a:rPr>
              <a:t>w</a:t>
            </a:r>
            <a:r>
              <a:rPr sz="2600" spc="-120" dirty="0">
                <a:solidFill>
                  <a:srgbClr val="111B1D"/>
                </a:solidFill>
                <a:latin typeface="Verdana"/>
                <a:cs typeface="Verdana"/>
              </a:rPr>
              <a:t>i</a:t>
            </a:r>
            <a:r>
              <a:rPr lang="en-US" sz="2600" spc="-120" dirty="0">
                <a:solidFill>
                  <a:srgbClr val="111B1D"/>
                </a:solidFill>
                <a:latin typeface="Verdana"/>
                <a:cs typeface="Verdana"/>
              </a:rPr>
              <a:t>th</a:t>
            </a:r>
            <a:r>
              <a:rPr sz="2600" spc="-85" dirty="0">
                <a:solidFill>
                  <a:srgbClr val="111B1D"/>
                </a:solidFill>
                <a:latin typeface="Verdana"/>
                <a:cs typeface="Verdana"/>
              </a:rPr>
              <a:t> </a:t>
            </a:r>
            <a:r>
              <a:rPr sz="2600" spc="125" dirty="0">
                <a:solidFill>
                  <a:srgbClr val="111B1D"/>
                </a:solidFill>
                <a:latin typeface="Verdana"/>
                <a:cs typeface="Verdana"/>
              </a:rPr>
              <a:t>b</a:t>
            </a:r>
            <a:r>
              <a:rPr sz="2600" spc="20" dirty="0">
                <a:solidFill>
                  <a:srgbClr val="111B1D"/>
                </a:solidFill>
                <a:latin typeface="Verdana"/>
                <a:cs typeface="Verdana"/>
              </a:rPr>
              <a:t>e</a:t>
            </a:r>
            <a:r>
              <a:rPr sz="2600" spc="-85" dirty="0">
                <a:solidFill>
                  <a:srgbClr val="111B1D"/>
                </a:solidFill>
                <a:latin typeface="Verdana"/>
                <a:cs typeface="Verdana"/>
              </a:rPr>
              <a:t> </a:t>
            </a:r>
            <a:r>
              <a:rPr lang="en-US" sz="2600" spc="-85" dirty="0">
                <a:solidFill>
                  <a:srgbClr val="111B1D"/>
                </a:solidFill>
                <a:latin typeface="Verdana"/>
                <a:cs typeface="Verdana"/>
              </a:rPr>
              <a:t>1</a:t>
            </a:r>
            <a:r>
              <a:rPr sz="2600" spc="10" dirty="0">
                <a:solidFill>
                  <a:srgbClr val="111B1D"/>
                </a:solidFill>
                <a:latin typeface="Verdana"/>
                <a:cs typeface="Verdana"/>
              </a:rPr>
              <a:t>00</a:t>
            </a:r>
            <a:r>
              <a:rPr sz="2600" spc="-1110" dirty="0">
                <a:solidFill>
                  <a:srgbClr val="111B1D"/>
                </a:solidFill>
                <a:latin typeface="Verdana"/>
                <a:cs typeface="Verdana"/>
              </a:rPr>
              <a:t>%</a:t>
            </a:r>
            <a:r>
              <a:rPr sz="2600" spc="-85" dirty="0">
                <a:solidFill>
                  <a:srgbClr val="111B1D"/>
                </a:solidFill>
                <a:latin typeface="Verdana"/>
                <a:cs typeface="Verdana"/>
              </a:rPr>
              <a:t> </a:t>
            </a:r>
            <a:r>
              <a:rPr lang="en-US" sz="2600" spc="-85" dirty="0">
                <a:solidFill>
                  <a:srgbClr val="111B1D"/>
                </a:solidFill>
                <a:latin typeface="Verdana"/>
                <a:cs typeface="Verdana"/>
              </a:rPr>
              <a:t> </a:t>
            </a:r>
            <a:r>
              <a:rPr sz="2600" spc="180" dirty="0">
                <a:solidFill>
                  <a:srgbClr val="111B1D"/>
                </a:solidFill>
                <a:latin typeface="Verdana"/>
                <a:cs typeface="Verdana"/>
              </a:rPr>
              <a:t>a</a:t>
            </a:r>
            <a:r>
              <a:rPr sz="2600" spc="225" dirty="0">
                <a:solidFill>
                  <a:srgbClr val="111B1D"/>
                </a:solidFill>
                <a:latin typeface="Verdana"/>
                <a:cs typeface="Verdana"/>
              </a:rPr>
              <a:t>cc</a:t>
            </a:r>
            <a:r>
              <a:rPr sz="2600" spc="-40" dirty="0">
                <a:solidFill>
                  <a:srgbClr val="111B1D"/>
                </a:solidFill>
                <a:latin typeface="Verdana"/>
                <a:cs typeface="Verdana"/>
              </a:rPr>
              <a:t>u</a:t>
            </a:r>
            <a:r>
              <a:rPr sz="2600" spc="-170" dirty="0">
                <a:solidFill>
                  <a:srgbClr val="111B1D"/>
                </a:solidFill>
                <a:latin typeface="Verdana"/>
                <a:cs typeface="Verdana"/>
              </a:rPr>
              <a:t>r</a:t>
            </a:r>
            <a:r>
              <a:rPr lang="en-US" sz="2600" spc="-170" dirty="0">
                <a:solidFill>
                  <a:srgbClr val="111B1D"/>
                </a:solidFill>
                <a:latin typeface="Verdana"/>
                <a:cs typeface="Verdana"/>
              </a:rPr>
              <a:t>a</a:t>
            </a:r>
            <a:r>
              <a:rPr lang="en-US" sz="2600" spc="-120" dirty="0">
                <a:solidFill>
                  <a:srgbClr val="111B1D"/>
                </a:solidFill>
                <a:latin typeface="Verdana"/>
                <a:cs typeface="Verdana"/>
              </a:rPr>
              <a:t>cy.</a:t>
            </a:r>
            <a:endParaRPr sz="2600" dirty="0">
              <a:latin typeface="Verdana"/>
              <a:cs typeface="Verdana"/>
            </a:endParaRPr>
          </a:p>
          <a:p>
            <a:pPr marL="12700" marR="583565">
              <a:lnSpc>
                <a:spcPct val="122600"/>
              </a:lnSpc>
            </a:pPr>
            <a:r>
              <a:rPr lang="en-US" sz="2600" spc="-60" dirty="0">
                <a:solidFill>
                  <a:srgbClr val="111B1D"/>
                </a:solidFill>
                <a:latin typeface="Verdana"/>
                <a:cs typeface="Verdana"/>
              </a:rPr>
              <a:t>By the end we expect to have </a:t>
            </a:r>
            <a:r>
              <a:rPr sz="2600" spc="155" dirty="0">
                <a:solidFill>
                  <a:srgbClr val="111B1D"/>
                </a:solidFill>
                <a:latin typeface="Verdana"/>
                <a:cs typeface="Verdana"/>
              </a:rPr>
              <a:t>a</a:t>
            </a:r>
            <a:r>
              <a:rPr sz="2600" spc="-80" dirty="0">
                <a:solidFill>
                  <a:srgbClr val="111B1D"/>
                </a:solidFill>
                <a:latin typeface="Verdana"/>
                <a:cs typeface="Verdana"/>
              </a:rPr>
              <a:t> </a:t>
            </a:r>
            <a:r>
              <a:rPr sz="2600" spc="-70" dirty="0">
                <a:solidFill>
                  <a:srgbClr val="111B1D"/>
                </a:solidFill>
                <a:latin typeface="Verdana"/>
                <a:cs typeface="Verdana"/>
              </a:rPr>
              <a:t>working</a:t>
            </a:r>
            <a:r>
              <a:rPr sz="2600" spc="-80" dirty="0">
                <a:solidFill>
                  <a:srgbClr val="111B1D"/>
                </a:solidFill>
                <a:latin typeface="Verdana"/>
                <a:cs typeface="Verdana"/>
              </a:rPr>
              <a:t> </a:t>
            </a:r>
            <a:r>
              <a:rPr sz="2600" spc="40" dirty="0">
                <a:solidFill>
                  <a:srgbClr val="111B1D"/>
                </a:solidFill>
                <a:latin typeface="Verdana"/>
                <a:cs typeface="Verdana"/>
              </a:rPr>
              <a:t>model</a:t>
            </a:r>
            <a:r>
              <a:rPr sz="2600" spc="-80" dirty="0">
                <a:solidFill>
                  <a:srgbClr val="111B1D"/>
                </a:solidFill>
                <a:latin typeface="Verdana"/>
                <a:cs typeface="Verdana"/>
              </a:rPr>
              <a:t> </a:t>
            </a:r>
            <a:r>
              <a:rPr sz="2600" spc="-30" dirty="0">
                <a:solidFill>
                  <a:srgbClr val="111B1D"/>
                </a:solidFill>
                <a:latin typeface="Verdana"/>
                <a:cs typeface="Verdana"/>
              </a:rPr>
              <a:t>that </a:t>
            </a:r>
            <a:r>
              <a:rPr lang="en-US" sz="2600" spc="-30" dirty="0">
                <a:solidFill>
                  <a:srgbClr val="111B1D"/>
                </a:solidFill>
                <a:latin typeface="Verdana"/>
                <a:cs typeface="Verdana"/>
              </a:rPr>
              <a:t>is</a:t>
            </a:r>
            <a:r>
              <a:rPr sz="2600" spc="-85" dirty="0">
                <a:solidFill>
                  <a:srgbClr val="111B1D"/>
                </a:solidFill>
                <a:latin typeface="Verdana"/>
                <a:cs typeface="Verdana"/>
              </a:rPr>
              <a:t> </a:t>
            </a:r>
            <a:r>
              <a:rPr sz="2600" spc="50" dirty="0">
                <a:solidFill>
                  <a:srgbClr val="111B1D"/>
                </a:solidFill>
                <a:latin typeface="Verdana"/>
                <a:cs typeface="Verdana"/>
              </a:rPr>
              <a:t>able</a:t>
            </a:r>
            <a:r>
              <a:rPr sz="2600" spc="-80" dirty="0">
                <a:solidFill>
                  <a:srgbClr val="111B1D"/>
                </a:solidFill>
                <a:latin typeface="Verdana"/>
                <a:cs typeface="Verdana"/>
              </a:rPr>
              <a:t> </a:t>
            </a:r>
            <a:r>
              <a:rPr sz="2600" spc="-35" dirty="0">
                <a:solidFill>
                  <a:srgbClr val="111B1D"/>
                </a:solidFill>
                <a:latin typeface="Verdana"/>
                <a:cs typeface="Verdana"/>
              </a:rPr>
              <a:t>to</a:t>
            </a:r>
            <a:r>
              <a:rPr sz="2600" spc="-85" dirty="0">
                <a:solidFill>
                  <a:srgbClr val="111B1D"/>
                </a:solidFill>
                <a:latin typeface="Verdana"/>
                <a:cs typeface="Verdana"/>
              </a:rPr>
              <a:t> </a:t>
            </a:r>
            <a:r>
              <a:rPr sz="2600" spc="-10" dirty="0">
                <a:solidFill>
                  <a:srgbClr val="111B1D"/>
                </a:solidFill>
                <a:latin typeface="Verdana"/>
                <a:cs typeface="Verdana"/>
              </a:rPr>
              <a:t>provide</a:t>
            </a:r>
            <a:r>
              <a:rPr sz="2600" spc="-80" dirty="0">
                <a:solidFill>
                  <a:srgbClr val="111B1D"/>
                </a:solidFill>
                <a:latin typeface="Verdana"/>
                <a:cs typeface="Verdana"/>
              </a:rPr>
              <a:t> </a:t>
            </a:r>
            <a:r>
              <a:rPr sz="2600" spc="60" dirty="0">
                <a:solidFill>
                  <a:srgbClr val="111B1D"/>
                </a:solidFill>
                <a:latin typeface="Verdana"/>
                <a:cs typeface="Verdana"/>
              </a:rPr>
              <a:t>an</a:t>
            </a:r>
            <a:r>
              <a:rPr sz="2600" spc="-85" dirty="0">
                <a:solidFill>
                  <a:srgbClr val="111B1D"/>
                </a:solidFill>
                <a:latin typeface="Verdana"/>
                <a:cs typeface="Verdana"/>
              </a:rPr>
              <a:t> </a:t>
            </a:r>
            <a:r>
              <a:rPr sz="2600" spc="65" dirty="0">
                <a:solidFill>
                  <a:srgbClr val="111B1D"/>
                </a:solidFill>
                <a:latin typeface="Verdana"/>
                <a:cs typeface="Verdana"/>
              </a:rPr>
              <a:t>accurate</a:t>
            </a:r>
            <a:r>
              <a:rPr sz="2600" spc="-80" dirty="0">
                <a:solidFill>
                  <a:srgbClr val="111B1D"/>
                </a:solidFill>
                <a:latin typeface="Verdana"/>
                <a:cs typeface="Verdana"/>
              </a:rPr>
              <a:t> </a:t>
            </a:r>
            <a:r>
              <a:rPr sz="2600" spc="10" dirty="0">
                <a:solidFill>
                  <a:srgbClr val="111B1D"/>
                </a:solidFill>
                <a:latin typeface="Verdana"/>
                <a:cs typeface="Verdana"/>
              </a:rPr>
              <a:t>detection</a:t>
            </a:r>
            <a:r>
              <a:rPr sz="2600" spc="-85" dirty="0">
                <a:solidFill>
                  <a:srgbClr val="111B1D"/>
                </a:solidFill>
                <a:latin typeface="Verdana"/>
                <a:cs typeface="Verdana"/>
              </a:rPr>
              <a:t> </a:t>
            </a:r>
            <a:r>
              <a:rPr sz="2600" spc="5" dirty="0">
                <a:solidFill>
                  <a:srgbClr val="111B1D"/>
                </a:solidFill>
                <a:latin typeface="Verdana"/>
                <a:cs typeface="Verdana"/>
              </a:rPr>
              <a:t>of</a:t>
            </a:r>
            <a:r>
              <a:rPr sz="2600" spc="-80" dirty="0">
                <a:solidFill>
                  <a:srgbClr val="111B1D"/>
                </a:solidFill>
                <a:latin typeface="Verdana"/>
                <a:cs typeface="Verdana"/>
              </a:rPr>
              <a:t> </a:t>
            </a:r>
            <a:r>
              <a:rPr sz="2600" spc="45" dirty="0">
                <a:solidFill>
                  <a:srgbClr val="111B1D"/>
                </a:solidFill>
                <a:latin typeface="Verdana"/>
                <a:cs typeface="Verdana"/>
              </a:rPr>
              <a:t>sequences</a:t>
            </a:r>
            <a:r>
              <a:rPr sz="2600" spc="-85" dirty="0">
                <a:solidFill>
                  <a:srgbClr val="111B1D"/>
                </a:solidFill>
                <a:latin typeface="Verdana"/>
                <a:cs typeface="Verdana"/>
              </a:rPr>
              <a:t> </a:t>
            </a:r>
            <a:r>
              <a:rPr sz="2600" spc="-20" dirty="0">
                <a:solidFill>
                  <a:srgbClr val="111B1D"/>
                </a:solidFill>
                <a:latin typeface="Verdana"/>
                <a:cs typeface="Verdana"/>
              </a:rPr>
              <a:t>present</a:t>
            </a:r>
            <a:r>
              <a:rPr lang="en-US" sz="2600" spc="-20" dirty="0">
                <a:solidFill>
                  <a:srgbClr val="111B1D"/>
                </a:solidFill>
                <a:latin typeface="Verdana"/>
                <a:cs typeface="Verdana"/>
              </a:rPr>
              <a:t>.</a:t>
            </a:r>
          </a:p>
        </p:txBody>
      </p:sp>
      <p:sp>
        <p:nvSpPr>
          <p:cNvPr id="10" name="object 10"/>
          <p:cNvSpPr txBox="1">
            <a:spLocks noGrp="1"/>
          </p:cNvSpPr>
          <p:nvPr>
            <p:ph type="title"/>
          </p:nvPr>
        </p:nvSpPr>
        <p:spPr>
          <a:xfrm>
            <a:off x="2133600" y="1067692"/>
            <a:ext cx="6020358" cy="1320874"/>
          </a:xfrm>
          <a:prstGeom prst="rect">
            <a:avLst/>
          </a:prstGeom>
        </p:spPr>
        <p:txBody>
          <a:bodyPr vert="horz" wrap="square" lIns="0" tIns="12700" rIns="0" bIns="0" rtlCol="0">
            <a:spAutoFit/>
          </a:bodyPr>
          <a:lstStyle/>
          <a:p>
            <a:pPr marL="12700">
              <a:lnSpc>
                <a:spcPct val="100000"/>
              </a:lnSpc>
              <a:spcBef>
                <a:spcPts val="100"/>
              </a:spcBef>
            </a:pPr>
            <a:r>
              <a:rPr sz="8500" spc="290" dirty="0">
                <a:solidFill>
                  <a:srgbClr val="111B1D"/>
                </a:solidFill>
              </a:rPr>
              <a:t>Objective</a:t>
            </a:r>
            <a:r>
              <a:rPr lang="en-US" sz="8500" spc="290" dirty="0">
                <a:solidFill>
                  <a:srgbClr val="111B1D"/>
                </a:solidFill>
              </a:rPr>
              <a:t>s</a:t>
            </a:r>
            <a:r>
              <a:rPr sz="8500" spc="290" dirty="0">
                <a:solidFill>
                  <a:srgbClr val="111B1D"/>
                </a:solidFill>
              </a:rPr>
              <a:t>:-</a:t>
            </a:r>
            <a:endParaRPr sz="8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7569" y="367286"/>
            <a:ext cx="3886200" cy="1183640"/>
          </a:xfrm>
          <a:prstGeom prst="rect">
            <a:avLst/>
          </a:prstGeom>
        </p:spPr>
        <p:txBody>
          <a:bodyPr vert="horz" wrap="square" lIns="0" tIns="12700" rIns="0" bIns="0" rtlCol="0">
            <a:spAutoFit/>
          </a:bodyPr>
          <a:lstStyle/>
          <a:p>
            <a:pPr marL="12700">
              <a:lnSpc>
                <a:spcPct val="100000"/>
              </a:lnSpc>
              <a:spcBef>
                <a:spcPts val="100"/>
              </a:spcBef>
            </a:pPr>
            <a:r>
              <a:rPr spc="355" dirty="0"/>
              <a:t>Abstract</a:t>
            </a:r>
          </a:p>
        </p:txBody>
      </p:sp>
      <p:sp>
        <p:nvSpPr>
          <p:cNvPr id="3" name="object 3"/>
          <p:cNvSpPr txBox="1"/>
          <p:nvPr/>
        </p:nvSpPr>
        <p:spPr>
          <a:xfrm>
            <a:off x="533400" y="2120015"/>
            <a:ext cx="17221199" cy="7799699"/>
          </a:xfrm>
          <a:prstGeom prst="rect">
            <a:avLst/>
          </a:prstGeom>
        </p:spPr>
        <p:txBody>
          <a:bodyPr vert="horz" wrap="square" lIns="0" tIns="12065" rIns="0" bIns="0" rtlCol="0">
            <a:spAutoFit/>
          </a:bodyPr>
          <a:lstStyle/>
          <a:p>
            <a:pPr marL="12700" marR="5080">
              <a:lnSpc>
                <a:spcPct val="127400"/>
              </a:lnSpc>
              <a:spcBef>
                <a:spcPts val="95"/>
              </a:spcBef>
            </a:pPr>
            <a:r>
              <a:rPr lang="en-US" sz="2500" strike="noStrike" spc="-5" dirty="0">
                <a:solidFill>
                  <a:srgbClr val="F0F1F4"/>
                </a:solidFill>
                <a:latin typeface="Verdana"/>
                <a:cs typeface="Verdana"/>
              </a:rPr>
              <a:t>Parallel and Distributed computing is the future of technology. All products and their fundamental concepts are being shifted to a parallel computing model. Everybody would agree that serial computing is easy to implement and use, but simply not efficient enough for industry-level purposes. Due to this reason, day by day higher number of industries is providing and using cloud solutions that work on the basis of parallel and distributed computing. For instance, Amazon’s AWS or Google’s Google Cloud platforms are becoming the center for development, may it be in the field of web development, or in the field of data analytics.</a:t>
            </a:r>
          </a:p>
          <a:p>
            <a:pPr marL="12700" marR="5080">
              <a:lnSpc>
                <a:spcPct val="127400"/>
              </a:lnSpc>
              <a:spcBef>
                <a:spcPts val="95"/>
              </a:spcBef>
            </a:pPr>
            <a:r>
              <a:rPr lang="en-US" sz="2500" strike="noStrike" spc="-5" dirty="0">
                <a:solidFill>
                  <a:srgbClr val="F0F1F4"/>
                </a:solidFill>
                <a:latin typeface="Verdana"/>
                <a:cs typeface="Verdana"/>
              </a:rPr>
              <a:t>But coming to the field of biotechnology, the doors to parallel computing have not been opened much yet. There is much scope in this field for the use of parallel computing, but understanding where will employing the same bear fruit is also an important task. To cope up with the fast-paced improvement in technology, domain familiarization is very important and so is exploring the domain to find out areas where parallel computing can be employed. This project is an attempt to do the same.</a:t>
            </a:r>
          </a:p>
          <a:p>
            <a:pPr marL="12700" marR="5080">
              <a:lnSpc>
                <a:spcPct val="127400"/>
              </a:lnSpc>
              <a:spcBef>
                <a:spcPts val="95"/>
              </a:spcBef>
            </a:pPr>
            <a:r>
              <a:rPr lang="en-US" sz="2500" strike="noStrike" spc="-5" dirty="0">
                <a:solidFill>
                  <a:srgbClr val="F0F1F4"/>
                </a:solidFill>
                <a:latin typeface="Verdana"/>
                <a:cs typeface="Verdana"/>
              </a:rPr>
              <a:t>The Gene sequencing problem is one of the major issues for researchers regarding optimized system models that could help optimum processing and efficiency without introducing overheads in terms of memory and time. Bioinformatics and computational biology is the latest multidisciplinary field that explains many aspects of the fields of computer science, while computational biology harnesses computational approaches and technologies to respond to biological questions conveniently.</a:t>
            </a:r>
          </a:p>
        </p:txBody>
      </p:sp>
      <p:sp>
        <p:nvSpPr>
          <p:cNvPr id="4" name="object 3">
            <a:extLst>
              <a:ext uri="{FF2B5EF4-FFF2-40B4-BE49-F238E27FC236}">
                <a16:creationId xmlns:a16="http://schemas.microsoft.com/office/drawing/2014/main" id="{18F06BC6-5368-96AD-BDC3-F866B9918AE9}"/>
              </a:ext>
            </a:extLst>
          </p:cNvPr>
          <p:cNvSpPr/>
          <p:nvPr/>
        </p:nvSpPr>
        <p:spPr>
          <a:xfrm>
            <a:off x="1600200" y="1790700"/>
            <a:ext cx="9220200" cy="74259"/>
          </a:xfrm>
          <a:custGeom>
            <a:avLst/>
            <a:gdLst/>
            <a:ahLst/>
            <a:cxnLst/>
            <a:rect l="l" t="t" r="r" b="b"/>
            <a:pathLst>
              <a:path w="8667750" h="9525">
                <a:moveTo>
                  <a:pt x="8667749" y="9524"/>
                </a:moveTo>
                <a:lnTo>
                  <a:pt x="0" y="9524"/>
                </a:lnTo>
                <a:lnTo>
                  <a:pt x="0" y="0"/>
                </a:lnTo>
                <a:lnTo>
                  <a:pt x="8667749" y="0"/>
                </a:lnTo>
                <a:lnTo>
                  <a:pt x="8667749" y="9524"/>
                </a:lnTo>
                <a:close/>
              </a:path>
            </a:pathLst>
          </a:custGeom>
          <a:solidFill>
            <a:srgbClr val="F0F1F4"/>
          </a:solidFill>
        </p:spPr>
        <p:txBody>
          <a:bodyPr wrap="square" lIns="0" tIns="0" rIns="0" bIns="0" rtlCol="0"/>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7C9B-09F0-8AEE-80F9-6723E72FE12B}"/>
              </a:ext>
            </a:extLst>
          </p:cNvPr>
          <p:cNvSpPr>
            <a:spLocks noGrp="1"/>
          </p:cNvSpPr>
          <p:nvPr>
            <p:ph type="title"/>
          </p:nvPr>
        </p:nvSpPr>
        <p:spPr>
          <a:xfrm>
            <a:off x="1867569" y="347633"/>
            <a:ext cx="15887031" cy="3924151"/>
          </a:xfrm>
        </p:spPr>
        <p:txBody>
          <a:bodyPr/>
          <a:lstStyle/>
          <a:p>
            <a:r>
              <a:rPr lang="en-US" sz="8500" dirty="0">
                <a:solidFill>
                  <a:schemeClr val="tx1"/>
                </a:solidFill>
              </a:rPr>
              <a:t>Algorithm Used for Parallelization of Smith-Waterman Algorithm</a:t>
            </a:r>
            <a:endParaRPr lang="en-IN" sz="8500" dirty="0">
              <a:solidFill>
                <a:schemeClr val="tx1"/>
              </a:solidFill>
            </a:endParaRPr>
          </a:p>
        </p:txBody>
      </p:sp>
      <p:sp>
        <p:nvSpPr>
          <p:cNvPr id="3" name="TextBox 2">
            <a:extLst>
              <a:ext uri="{FF2B5EF4-FFF2-40B4-BE49-F238E27FC236}">
                <a16:creationId xmlns:a16="http://schemas.microsoft.com/office/drawing/2014/main" id="{EBAB76C6-3FB4-1612-E3AD-DFFC067ABF10}"/>
              </a:ext>
            </a:extLst>
          </p:cNvPr>
          <p:cNvSpPr txBox="1"/>
          <p:nvPr/>
        </p:nvSpPr>
        <p:spPr>
          <a:xfrm>
            <a:off x="1867569" y="3771900"/>
            <a:ext cx="14744031" cy="5693866"/>
          </a:xfrm>
          <a:prstGeom prst="rect">
            <a:avLst/>
          </a:prstGeom>
          <a:noFill/>
        </p:spPr>
        <p:txBody>
          <a:bodyPr wrap="square" rtlCol="0">
            <a:spAutoFit/>
          </a:bodyPr>
          <a:lstStyle/>
          <a:p>
            <a:r>
              <a:rPr lang="en-US" sz="2600" b="1" u="sng" dirty="0">
                <a:latin typeface="Verdana" panose="020B0604030504040204" pitchFamily="34" charset="0"/>
                <a:ea typeface="Verdana" panose="020B0604030504040204" pitchFamily="34" charset="0"/>
              </a:rPr>
              <a:t>Ricart–Agrawala </a:t>
            </a:r>
            <a:r>
              <a:rPr lang="en-US" sz="2600" b="1" u="sng">
                <a:latin typeface="Verdana" panose="020B0604030504040204" pitchFamily="34" charset="0"/>
                <a:ea typeface="Verdana" panose="020B0604030504040204" pitchFamily="34" charset="0"/>
              </a:rPr>
              <a:t>Algorithm:</a:t>
            </a:r>
          </a:p>
          <a:p>
            <a:endParaRPr lang="en-US" sz="2600" b="1" u="sng" dirty="0">
              <a:latin typeface="Verdana" panose="020B0604030504040204" pitchFamily="34" charset="0"/>
              <a:ea typeface="Verdana" panose="020B0604030504040204" pitchFamily="34" charset="0"/>
            </a:endParaRPr>
          </a:p>
          <a:p>
            <a:r>
              <a:rPr lang="en-US" sz="2600" i="1" u="sng" dirty="0">
                <a:latin typeface="Verdana" panose="020B0604030504040204" pitchFamily="34" charset="0"/>
                <a:ea typeface="Verdana" panose="020B0604030504040204" pitchFamily="34" charset="0"/>
              </a:rPr>
              <a:t>To enter the Critical section:</a:t>
            </a:r>
          </a:p>
          <a:p>
            <a:r>
              <a:rPr lang="en-US" sz="2600" dirty="0">
                <a:latin typeface="Verdana" panose="020B0604030504040204" pitchFamily="34" charset="0"/>
                <a:ea typeface="Verdana" panose="020B0604030504040204" pitchFamily="34" charset="0"/>
              </a:rPr>
              <a:t>When a site Si wants to enter the critical section, it sends a timestamped REQUEST message to all other sites. When a site Sj receives a REQUEST message from site Si, It sends a REPLY message to site Si if and only if site Sj is neither requesting nor currently executing the critical section. In case of Site Sj is requesting, the timestamp of Site Si‘s request is smaller than its request. Otherwise, the request is deferred by site Sj.</a:t>
            </a:r>
          </a:p>
          <a:p>
            <a:r>
              <a:rPr lang="en-US" sz="2600" i="1" u="sng" dirty="0">
                <a:latin typeface="Verdana" panose="020B0604030504040204" pitchFamily="34" charset="0"/>
                <a:ea typeface="Verdana" panose="020B0604030504040204" pitchFamily="34" charset="0"/>
              </a:rPr>
              <a:t>To execute the critical section:</a:t>
            </a:r>
          </a:p>
          <a:p>
            <a:r>
              <a:rPr lang="en-US" sz="2600" dirty="0">
                <a:latin typeface="Verdana" panose="020B0604030504040204" pitchFamily="34" charset="0"/>
                <a:ea typeface="Verdana" panose="020B0604030504040204" pitchFamily="34" charset="0"/>
              </a:rPr>
              <a:t>Site Si enters the critical section if it has received the REPLY message from all other sites.</a:t>
            </a:r>
          </a:p>
          <a:p>
            <a:r>
              <a:rPr lang="en-US" sz="2600" i="1" u="sng" dirty="0">
                <a:latin typeface="Verdana" panose="020B0604030504040204" pitchFamily="34" charset="0"/>
                <a:ea typeface="Verdana" panose="020B0604030504040204" pitchFamily="34" charset="0"/>
              </a:rPr>
              <a:t>To release the critical section:</a:t>
            </a:r>
          </a:p>
          <a:p>
            <a:r>
              <a:rPr lang="en-US" sz="2600" dirty="0">
                <a:latin typeface="Verdana" panose="020B0604030504040204" pitchFamily="34" charset="0"/>
                <a:ea typeface="Verdana" panose="020B0604030504040204" pitchFamily="34" charset="0"/>
              </a:rPr>
              <a:t>Upon exiting the site, Si sends a REPLY message to all the deferred requests.</a:t>
            </a:r>
            <a:endParaRPr lang="en-IN" sz="2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7193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347633"/>
            <a:ext cx="13753430" cy="1320874"/>
          </a:xfrm>
          <a:prstGeom prst="rect">
            <a:avLst/>
          </a:prstGeom>
        </p:spPr>
        <p:txBody>
          <a:bodyPr vert="horz" wrap="square" lIns="0" tIns="12700" rIns="0" bIns="0" rtlCol="0">
            <a:spAutoFit/>
          </a:bodyPr>
          <a:lstStyle/>
          <a:p>
            <a:pPr marL="12700">
              <a:lnSpc>
                <a:spcPct val="100000"/>
              </a:lnSpc>
              <a:spcBef>
                <a:spcPts val="100"/>
              </a:spcBef>
            </a:pPr>
            <a:r>
              <a:rPr sz="8500" spc="680" dirty="0">
                <a:solidFill>
                  <a:schemeClr val="bg1"/>
                </a:solidFill>
              </a:rPr>
              <a:t>Code</a:t>
            </a:r>
            <a:r>
              <a:rPr sz="8500" spc="-235" dirty="0">
                <a:solidFill>
                  <a:schemeClr val="bg1"/>
                </a:solidFill>
              </a:rPr>
              <a:t> </a:t>
            </a:r>
            <a:r>
              <a:rPr sz="8500" spc="375" dirty="0">
                <a:solidFill>
                  <a:schemeClr val="bg1"/>
                </a:solidFill>
              </a:rPr>
              <a:t>Output</a:t>
            </a:r>
            <a:endParaRPr sz="8500" dirty="0">
              <a:solidFill>
                <a:schemeClr val="bg1"/>
              </a:solidFill>
            </a:endParaRPr>
          </a:p>
        </p:txBody>
      </p:sp>
      <p:pic>
        <p:nvPicPr>
          <p:cNvPr id="3" name="Picture 2">
            <a:extLst>
              <a:ext uri="{FF2B5EF4-FFF2-40B4-BE49-F238E27FC236}">
                <a16:creationId xmlns:a16="http://schemas.microsoft.com/office/drawing/2014/main" id="{D86095AE-13E6-7960-0035-115353DD29E3}"/>
              </a:ext>
            </a:extLst>
          </p:cNvPr>
          <p:cNvPicPr>
            <a:picLocks noChangeAspect="1"/>
          </p:cNvPicPr>
          <p:nvPr/>
        </p:nvPicPr>
        <p:blipFill>
          <a:blip r:embed="rId2"/>
          <a:stretch>
            <a:fillRect/>
          </a:stretch>
        </p:blipFill>
        <p:spPr>
          <a:xfrm>
            <a:off x="1295400" y="2139463"/>
            <a:ext cx="10820400" cy="7785616"/>
          </a:xfrm>
          <a:prstGeom prst="rect">
            <a:avLst/>
          </a:prstGeom>
        </p:spPr>
      </p:pic>
      <p:sp>
        <p:nvSpPr>
          <p:cNvPr id="6" name="object 3">
            <a:extLst>
              <a:ext uri="{FF2B5EF4-FFF2-40B4-BE49-F238E27FC236}">
                <a16:creationId xmlns:a16="http://schemas.microsoft.com/office/drawing/2014/main" id="{A009ABB3-B025-47EE-C511-AF264E531E53}"/>
              </a:ext>
            </a:extLst>
          </p:cNvPr>
          <p:cNvSpPr/>
          <p:nvPr/>
        </p:nvSpPr>
        <p:spPr>
          <a:xfrm>
            <a:off x="1600200" y="1790700"/>
            <a:ext cx="8305800" cy="74259"/>
          </a:xfrm>
          <a:custGeom>
            <a:avLst/>
            <a:gdLst/>
            <a:ahLst/>
            <a:cxnLst/>
            <a:rect l="l" t="t" r="r" b="b"/>
            <a:pathLst>
              <a:path w="8667750" h="9525">
                <a:moveTo>
                  <a:pt x="8667749" y="9524"/>
                </a:moveTo>
                <a:lnTo>
                  <a:pt x="0" y="9524"/>
                </a:lnTo>
                <a:lnTo>
                  <a:pt x="0" y="0"/>
                </a:lnTo>
                <a:lnTo>
                  <a:pt x="8667749" y="0"/>
                </a:lnTo>
                <a:lnTo>
                  <a:pt x="8667749" y="9524"/>
                </a:lnTo>
                <a:close/>
              </a:path>
            </a:pathLst>
          </a:custGeom>
          <a:solidFill>
            <a:srgbClr val="F0F1F4"/>
          </a:solidFill>
        </p:spPr>
        <p:txBody>
          <a:bodyPr wrap="square" lIns="0" tIns="0" rIns="0" bIns="0" rtlCol="0"/>
          <a:lstStyle/>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2F63E8-CFC6-D9A4-5C9E-01E5586FEB77}"/>
              </a:ext>
            </a:extLst>
          </p:cNvPr>
          <p:cNvPicPr>
            <a:picLocks noChangeAspect="1"/>
          </p:cNvPicPr>
          <p:nvPr/>
        </p:nvPicPr>
        <p:blipFill>
          <a:blip r:embed="rId2"/>
          <a:stretch>
            <a:fillRect/>
          </a:stretch>
        </p:blipFill>
        <p:spPr>
          <a:xfrm>
            <a:off x="1676400" y="952500"/>
            <a:ext cx="9867900" cy="8648700"/>
          </a:xfrm>
          <a:prstGeom prst="rect">
            <a:avLst/>
          </a:prstGeom>
        </p:spPr>
      </p:pic>
    </p:spTree>
    <p:extLst>
      <p:ext uri="{BB962C8B-B14F-4D97-AF65-F5344CB8AC3E}">
        <p14:creationId xmlns:p14="http://schemas.microsoft.com/office/powerpoint/2010/main" val="338488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7569" y="347633"/>
            <a:ext cx="14552861" cy="1182375"/>
          </a:xfrm>
          <a:prstGeom prst="rect">
            <a:avLst/>
          </a:prstGeom>
        </p:spPr>
        <p:txBody>
          <a:bodyPr vert="horz" wrap="square" lIns="0" tIns="12700" rIns="0" bIns="0" rtlCol="0">
            <a:spAutoFit/>
          </a:bodyPr>
          <a:lstStyle/>
          <a:p>
            <a:pPr marL="12700">
              <a:lnSpc>
                <a:spcPct val="100000"/>
              </a:lnSpc>
              <a:spcBef>
                <a:spcPts val="100"/>
              </a:spcBef>
            </a:pPr>
            <a:r>
              <a:rPr lang="en-IN" spc="340" dirty="0">
                <a:solidFill>
                  <a:schemeClr val="bg1"/>
                </a:solidFill>
              </a:rPr>
              <a:t>Procedure </a:t>
            </a:r>
            <a:endParaRPr spc="210" dirty="0">
              <a:solidFill>
                <a:schemeClr val="bg1"/>
              </a:solidFill>
            </a:endParaRPr>
          </a:p>
        </p:txBody>
      </p:sp>
      <p:sp>
        <p:nvSpPr>
          <p:cNvPr id="8" name="object 8"/>
          <p:cNvSpPr txBox="1">
            <a:spLocks noGrp="1"/>
          </p:cNvSpPr>
          <p:nvPr>
            <p:ph type="body" idx="1"/>
          </p:nvPr>
        </p:nvSpPr>
        <p:spPr>
          <a:prstGeom prst="rect">
            <a:avLst/>
          </a:prstGeom>
          <a:noFill/>
        </p:spPr>
        <p:txBody>
          <a:bodyPr vert="horz" wrap="square" lIns="0" tIns="12700" rIns="0" bIns="0" rtlCol="0">
            <a:spAutoFit/>
          </a:bodyPr>
          <a:lstStyle/>
          <a:p>
            <a:pPr marL="123189" marR="1616710">
              <a:lnSpc>
                <a:spcPct val="132500"/>
              </a:lnSpc>
              <a:spcBef>
                <a:spcPts val="100"/>
              </a:spcBef>
            </a:pPr>
            <a:r>
              <a:rPr spc="-55" dirty="0">
                <a:solidFill>
                  <a:schemeClr val="bg1"/>
                </a:solidFill>
              </a:rPr>
              <a:t>The</a:t>
            </a:r>
            <a:r>
              <a:rPr spc="-30" dirty="0">
                <a:solidFill>
                  <a:schemeClr val="bg1"/>
                </a:solidFill>
              </a:rPr>
              <a:t> </a:t>
            </a:r>
            <a:r>
              <a:rPr spc="40" dirty="0">
                <a:solidFill>
                  <a:schemeClr val="bg1"/>
                </a:solidFill>
              </a:rPr>
              <a:t>problem</a:t>
            </a:r>
            <a:r>
              <a:rPr spc="-30" dirty="0">
                <a:solidFill>
                  <a:schemeClr val="bg1"/>
                </a:solidFill>
              </a:rPr>
              <a:t> </a:t>
            </a:r>
            <a:r>
              <a:rPr spc="30" dirty="0">
                <a:solidFill>
                  <a:schemeClr val="bg1"/>
                </a:solidFill>
              </a:rPr>
              <a:t>at</a:t>
            </a:r>
            <a:r>
              <a:rPr spc="-25" dirty="0">
                <a:solidFill>
                  <a:schemeClr val="bg1"/>
                </a:solidFill>
              </a:rPr>
              <a:t> </a:t>
            </a:r>
            <a:r>
              <a:rPr spc="65" dirty="0">
                <a:solidFill>
                  <a:schemeClr val="bg1"/>
                </a:solidFill>
              </a:rPr>
              <a:t>hand</a:t>
            </a:r>
            <a:r>
              <a:rPr spc="-30" dirty="0">
                <a:solidFill>
                  <a:schemeClr val="bg1"/>
                </a:solidFill>
              </a:rPr>
              <a:t> </a:t>
            </a:r>
            <a:r>
              <a:rPr spc="55" dirty="0">
                <a:solidFill>
                  <a:schemeClr val="bg1"/>
                </a:solidFill>
              </a:rPr>
              <a:t>was</a:t>
            </a:r>
            <a:r>
              <a:rPr spc="-25" dirty="0">
                <a:solidFill>
                  <a:schemeClr val="bg1"/>
                </a:solidFill>
              </a:rPr>
              <a:t> </a:t>
            </a:r>
            <a:r>
              <a:rPr spc="25" dirty="0">
                <a:solidFill>
                  <a:schemeClr val="bg1"/>
                </a:solidFill>
              </a:rPr>
              <a:t>tackled</a:t>
            </a:r>
            <a:r>
              <a:rPr spc="-30" dirty="0">
                <a:solidFill>
                  <a:schemeClr val="bg1"/>
                </a:solidFill>
              </a:rPr>
              <a:t> </a:t>
            </a:r>
            <a:r>
              <a:rPr spc="-70" dirty="0">
                <a:solidFill>
                  <a:schemeClr val="bg1"/>
                </a:solidFill>
              </a:rPr>
              <a:t>with</a:t>
            </a:r>
            <a:r>
              <a:rPr spc="-25" dirty="0">
                <a:solidFill>
                  <a:schemeClr val="bg1"/>
                </a:solidFill>
              </a:rPr>
              <a:t> </a:t>
            </a:r>
            <a:r>
              <a:rPr spc="150" dirty="0">
                <a:solidFill>
                  <a:schemeClr val="bg1"/>
                </a:solidFill>
              </a:rPr>
              <a:t>a</a:t>
            </a:r>
            <a:r>
              <a:rPr spc="-30" dirty="0">
                <a:solidFill>
                  <a:schemeClr val="bg1"/>
                </a:solidFill>
              </a:rPr>
              <a:t> </a:t>
            </a:r>
            <a:r>
              <a:rPr spc="35" dirty="0">
                <a:solidFill>
                  <a:schemeClr val="bg1"/>
                </a:solidFill>
              </a:rPr>
              <a:t>modular</a:t>
            </a:r>
            <a:r>
              <a:rPr spc="-25" dirty="0">
                <a:solidFill>
                  <a:schemeClr val="bg1"/>
                </a:solidFill>
              </a:rPr>
              <a:t> </a:t>
            </a:r>
            <a:r>
              <a:rPr spc="55" dirty="0">
                <a:solidFill>
                  <a:schemeClr val="bg1"/>
                </a:solidFill>
              </a:rPr>
              <a:t>approach.</a:t>
            </a:r>
            <a:r>
              <a:rPr spc="-30" dirty="0">
                <a:solidFill>
                  <a:schemeClr val="bg1"/>
                </a:solidFill>
              </a:rPr>
              <a:t> </a:t>
            </a:r>
            <a:r>
              <a:rPr spc="-85" dirty="0">
                <a:solidFill>
                  <a:schemeClr val="bg1"/>
                </a:solidFill>
              </a:rPr>
              <a:t>Eight</a:t>
            </a:r>
            <a:r>
              <a:rPr spc="-25" dirty="0">
                <a:solidFill>
                  <a:schemeClr val="bg1"/>
                </a:solidFill>
              </a:rPr>
              <a:t> </a:t>
            </a:r>
            <a:r>
              <a:rPr spc="10" dirty="0">
                <a:solidFill>
                  <a:schemeClr val="bg1"/>
                </a:solidFill>
              </a:rPr>
              <a:t>functions</a:t>
            </a:r>
            <a:r>
              <a:rPr spc="-30" dirty="0">
                <a:solidFill>
                  <a:schemeClr val="bg1"/>
                </a:solidFill>
              </a:rPr>
              <a:t> </a:t>
            </a:r>
            <a:r>
              <a:rPr spc="-20" dirty="0">
                <a:solidFill>
                  <a:schemeClr val="bg1"/>
                </a:solidFill>
              </a:rPr>
              <a:t>were </a:t>
            </a:r>
            <a:r>
              <a:rPr spc="-865" dirty="0">
                <a:solidFill>
                  <a:schemeClr val="bg1"/>
                </a:solidFill>
              </a:rPr>
              <a:t> </a:t>
            </a:r>
            <a:r>
              <a:rPr dirty="0">
                <a:solidFill>
                  <a:schemeClr val="bg1"/>
                </a:solidFill>
              </a:rPr>
              <a:t>constructed,</a:t>
            </a:r>
            <a:r>
              <a:rPr spc="-35" dirty="0">
                <a:solidFill>
                  <a:schemeClr val="bg1"/>
                </a:solidFill>
              </a:rPr>
              <a:t> </a:t>
            </a:r>
            <a:r>
              <a:rPr spc="110" dirty="0">
                <a:solidFill>
                  <a:schemeClr val="bg1"/>
                </a:solidFill>
              </a:rPr>
              <a:t>each</a:t>
            </a:r>
            <a:r>
              <a:rPr spc="-30" dirty="0">
                <a:solidFill>
                  <a:schemeClr val="bg1"/>
                </a:solidFill>
              </a:rPr>
              <a:t> </a:t>
            </a:r>
            <a:r>
              <a:rPr spc="15" dirty="0">
                <a:solidFill>
                  <a:schemeClr val="bg1"/>
                </a:solidFill>
              </a:rPr>
              <a:t>of</a:t>
            </a:r>
            <a:r>
              <a:rPr spc="-30" dirty="0">
                <a:solidFill>
                  <a:schemeClr val="bg1"/>
                </a:solidFill>
              </a:rPr>
              <a:t> </a:t>
            </a:r>
            <a:r>
              <a:rPr spc="10" dirty="0">
                <a:solidFill>
                  <a:schemeClr val="bg1"/>
                </a:solidFill>
              </a:rPr>
              <a:t>which</a:t>
            </a:r>
            <a:r>
              <a:rPr spc="-30" dirty="0">
                <a:solidFill>
                  <a:schemeClr val="bg1"/>
                </a:solidFill>
              </a:rPr>
              <a:t> </a:t>
            </a:r>
            <a:r>
              <a:rPr lang="en-US" spc="10" dirty="0">
                <a:solidFill>
                  <a:schemeClr val="bg1"/>
                </a:solidFill>
              </a:rPr>
              <a:t>ar</a:t>
            </a:r>
            <a:r>
              <a:rPr spc="80" dirty="0">
                <a:solidFill>
                  <a:schemeClr val="bg1"/>
                </a:solidFill>
              </a:rPr>
              <a:t>e</a:t>
            </a:r>
            <a:r>
              <a:rPr spc="-30" dirty="0">
                <a:solidFill>
                  <a:schemeClr val="bg1"/>
                </a:solidFill>
              </a:rPr>
              <a:t> </a:t>
            </a:r>
            <a:r>
              <a:rPr spc="10" dirty="0">
                <a:solidFill>
                  <a:schemeClr val="bg1"/>
                </a:solidFill>
              </a:rPr>
              <a:t>explained</a:t>
            </a:r>
            <a:r>
              <a:rPr spc="-30" dirty="0">
                <a:solidFill>
                  <a:schemeClr val="bg1"/>
                </a:solidFill>
              </a:rPr>
              <a:t> </a:t>
            </a:r>
            <a:r>
              <a:rPr spc="95" dirty="0">
                <a:solidFill>
                  <a:schemeClr val="bg1"/>
                </a:solidFill>
              </a:rPr>
              <a:t>as</a:t>
            </a:r>
            <a:r>
              <a:rPr spc="-30" dirty="0">
                <a:solidFill>
                  <a:schemeClr val="bg1"/>
                </a:solidFill>
              </a:rPr>
              <a:t> </a:t>
            </a:r>
            <a:r>
              <a:rPr spc="-50" dirty="0">
                <a:solidFill>
                  <a:schemeClr val="bg1"/>
                </a:solidFill>
              </a:rPr>
              <a:t>follows:</a:t>
            </a:r>
          </a:p>
          <a:p>
            <a:pPr marL="662940" marR="5080">
              <a:lnSpc>
                <a:spcPct val="132500"/>
              </a:lnSpc>
            </a:pPr>
            <a:r>
              <a:rPr lang="en-IN" u="sng" spc="-75" dirty="0">
                <a:solidFill>
                  <a:schemeClr val="bg1"/>
                </a:solidFill>
              </a:rPr>
              <a:t>nElement</a:t>
            </a:r>
            <a:r>
              <a:rPr lang="en-IN" spc="-75" dirty="0">
                <a:solidFill>
                  <a:schemeClr val="bg1"/>
                </a:solidFill>
              </a:rPr>
              <a:t> </a:t>
            </a:r>
            <a:r>
              <a:rPr spc="204" dirty="0">
                <a:solidFill>
                  <a:schemeClr val="bg1"/>
                </a:solidFill>
              </a:rPr>
              <a:t>– </a:t>
            </a:r>
            <a:r>
              <a:rPr spc="-75" dirty="0">
                <a:solidFill>
                  <a:schemeClr val="bg1"/>
                </a:solidFill>
              </a:rPr>
              <a:t>This </a:t>
            </a:r>
            <a:r>
              <a:rPr spc="5" dirty="0">
                <a:solidFill>
                  <a:schemeClr val="bg1"/>
                </a:solidFill>
              </a:rPr>
              <a:t>function </a:t>
            </a:r>
            <a:r>
              <a:rPr spc="-50" dirty="0">
                <a:solidFill>
                  <a:schemeClr val="bg1"/>
                </a:solidFill>
              </a:rPr>
              <a:t>is </a:t>
            </a:r>
            <a:r>
              <a:rPr spc="45" dirty="0">
                <a:solidFill>
                  <a:schemeClr val="bg1"/>
                </a:solidFill>
              </a:rPr>
              <a:t>used </a:t>
            </a:r>
            <a:r>
              <a:rPr spc="-25" dirty="0">
                <a:solidFill>
                  <a:schemeClr val="bg1"/>
                </a:solidFill>
              </a:rPr>
              <a:t>to </a:t>
            </a:r>
            <a:r>
              <a:rPr spc="65" dirty="0">
                <a:solidFill>
                  <a:schemeClr val="bg1"/>
                </a:solidFill>
              </a:rPr>
              <a:t>calculate </a:t>
            </a:r>
            <a:r>
              <a:rPr spc="-30" dirty="0">
                <a:solidFill>
                  <a:schemeClr val="bg1"/>
                </a:solidFill>
              </a:rPr>
              <a:t>the </a:t>
            </a:r>
            <a:r>
              <a:rPr spc="20" dirty="0">
                <a:solidFill>
                  <a:schemeClr val="bg1"/>
                </a:solidFill>
              </a:rPr>
              <a:t>number </a:t>
            </a:r>
            <a:r>
              <a:rPr spc="15" dirty="0">
                <a:solidFill>
                  <a:schemeClr val="bg1"/>
                </a:solidFill>
              </a:rPr>
              <a:t>of elements </a:t>
            </a:r>
            <a:r>
              <a:rPr spc="-15" dirty="0">
                <a:solidFill>
                  <a:schemeClr val="bg1"/>
                </a:solidFill>
              </a:rPr>
              <a:t>that </a:t>
            </a:r>
            <a:r>
              <a:rPr spc="25" dirty="0">
                <a:solidFill>
                  <a:schemeClr val="bg1"/>
                </a:solidFill>
              </a:rPr>
              <a:t>have </a:t>
            </a:r>
            <a:r>
              <a:rPr spc="55" dirty="0">
                <a:solidFill>
                  <a:schemeClr val="bg1"/>
                </a:solidFill>
              </a:rPr>
              <a:t>been </a:t>
            </a:r>
            <a:r>
              <a:rPr spc="60" dirty="0">
                <a:solidFill>
                  <a:schemeClr val="bg1"/>
                </a:solidFill>
              </a:rPr>
              <a:t> </a:t>
            </a:r>
            <a:r>
              <a:rPr spc="30" dirty="0">
                <a:solidFill>
                  <a:schemeClr val="bg1"/>
                </a:solidFill>
              </a:rPr>
              <a:t>found </a:t>
            </a:r>
            <a:r>
              <a:rPr dirty="0">
                <a:solidFill>
                  <a:schemeClr val="bg1"/>
                </a:solidFill>
              </a:rPr>
              <a:t>by </a:t>
            </a:r>
            <a:r>
              <a:rPr spc="-30" dirty="0">
                <a:solidFill>
                  <a:schemeClr val="bg1"/>
                </a:solidFill>
              </a:rPr>
              <a:t>the </a:t>
            </a:r>
            <a:r>
              <a:rPr spc="25" dirty="0">
                <a:solidFill>
                  <a:schemeClr val="bg1"/>
                </a:solidFill>
              </a:rPr>
              <a:t>Smith-Waterman </a:t>
            </a:r>
            <a:r>
              <a:rPr spc="-40" dirty="0">
                <a:solidFill>
                  <a:schemeClr val="bg1"/>
                </a:solidFill>
              </a:rPr>
              <a:t>Algorithm. </a:t>
            </a:r>
            <a:r>
              <a:rPr spc="-50" dirty="0">
                <a:solidFill>
                  <a:schemeClr val="bg1"/>
                </a:solidFill>
              </a:rPr>
              <a:t>Three </a:t>
            </a:r>
            <a:r>
              <a:rPr spc="25" dirty="0">
                <a:solidFill>
                  <a:schemeClr val="bg1"/>
                </a:solidFill>
              </a:rPr>
              <a:t>conditions are </a:t>
            </a:r>
            <a:r>
              <a:rPr spc="-65" dirty="0">
                <a:solidFill>
                  <a:schemeClr val="bg1"/>
                </a:solidFill>
              </a:rPr>
              <a:t>given: </a:t>
            </a:r>
            <a:r>
              <a:rPr spc="10" dirty="0">
                <a:solidFill>
                  <a:schemeClr val="bg1"/>
                </a:solidFill>
              </a:rPr>
              <a:t>One </a:t>
            </a:r>
            <a:r>
              <a:rPr spc="15" dirty="0">
                <a:solidFill>
                  <a:schemeClr val="bg1"/>
                </a:solidFill>
              </a:rPr>
              <a:t>of </a:t>
            </a:r>
            <a:r>
              <a:rPr spc="10" dirty="0">
                <a:solidFill>
                  <a:schemeClr val="bg1"/>
                </a:solidFill>
              </a:rPr>
              <a:t>which </a:t>
            </a:r>
            <a:r>
              <a:rPr spc="-50" dirty="0">
                <a:solidFill>
                  <a:schemeClr val="bg1"/>
                </a:solidFill>
              </a:rPr>
              <a:t>is </a:t>
            </a:r>
            <a:r>
              <a:rPr spc="-25" dirty="0">
                <a:solidFill>
                  <a:schemeClr val="bg1"/>
                </a:solidFill>
              </a:rPr>
              <a:t>to </a:t>
            </a:r>
            <a:r>
              <a:rPr spc="-865" dirty="0">
                <a:solidFill>
                  <a:schemeClr val="bg1"/>
                </a:solidFill>
              </a:rPr>
              <a:t> </a:t>
            </a:r>
            <a:r>
              <a:rPr spc="-5" dirty="0">
                <a:solidFill>
                  <a:schemeClr val="bg1"/>
                </a:solidFill>
              </a:rPr>
              <a:t>find </a:t>
            </a:r>
            <a:r>
              <a:rPr spc="-20" dirty="0">
                <a:solidFill>
                  <a:schemeClr val="bg1"/>
                </a:solidFill>
              </a:rPr>
              <a:t>out </a:t>
            </a:r>
            <a:r>
              <a:rPr spc="-75" dirty="0">
                <a:solidFill>
                  <a:schemeClr val="bg1"/>
                </a:solidFill>
              </a:rPr>
              <a:t>if </a:t>
            </a:r>
            <a:r>
              <a:rPr spc="-30" dirty="0">
                <a:solidFill>
                  <a:schemeClr val="bg1"/>
                </a:solidFill>
              </a:rPr>
              <a:t>the </a:t>
            </a:r>
            <a:r>
              <a:rPr spc="20" dirty="0">
                <a:solidFill>
                  <a:schemeClr val="bg1"/>
                </a:solidFill>
              </a:rPr>
              <a:t>number </a:t>
            </a:r>
            <a:r>
              <a:rPr spc="15" dirty="0">
                <a:solidFill>
                  <a:schemeClr val="bg1"/>
                </a:solidFill>
              </a:rPr>
              <a:t>of elements </a:t>
            </a:r>
            <a:r>
              <a:rPr spc="-75" dirty="0">
                <a:solidFill>
                  <a:schemeClr val="bg1"/>
                </a:solidFill>
              </a:rPr>
              <a:t>in </a:t>
            </a:r>
            <a:r>
              <a:rPr spc="-30" dirty="0">
                <a:solidFill>
                  <a:schemeClr val="bg1"/>
                </a:solidFill>
              </a:rPr>
              <a:t>the </a:t>
            </a:r>
            <a:r>
              <a:rPr spc="65" dirty="0">
                <a:solidFill>
                  <a:schemeClr val="bg1"/>
                </a:solidFill>
              </a:rPr>
              <a:t>diagonal </a:t>
            </a:r>
            <a:r>
              <a:rPr spc="25" dirty="0">
                <a:solidFill>
                  <a:schemeClr val="bg1"/>
                </a:solidFill>
              </a:rPr>
              <a:t>are </a:t>
            </a:r>
            <a:r>
              <a:rPr spc="-15" dirty="0">
                <a:solidFill>
                  <a:schemeClr val="bg1"/>
                </a:solidFill>
              </a:rPr>
              <a:t>increasing, </a:t>
            </a:r>
            <a:r>
              <a:rPr spc="60" dirty="0">
                <a:solidFill>
                  <a:schemeClr val="bg1"/>
                </a:solidFill>
              </a:rPr>
              <a:t>decreasing </a:t>
            </a:r>
            <a:r>
              <a:rPr spc="-50" dirty="0">
                <a:solidFill>
                  <a:schemeClr val="bg1"/>
                </a:solidFill>
              </a:rPr>
              <a:t>or </a:t>
            </a:r>
            <a:r>
              <a:rPr spc="-15" dirty="0">
                <a:solidFill>
                  <a:schemeClr val="bg1"/>
                </a:solidFill>
              </a:rPr>
              <a:t>stable. </a:t>
            </a:r>
            <a:r>
              <a:rPr lang="en-US" u="sng" spc="-15" dirty="0">
                <a:solidFill>
                  <a:schemeClr val="bg1"/>
                </a:solidFill>
              </a:rPr>
              <a:t>calcFirstDiagramElement </a:t>
            </a:r>
            <a:r>
              <a:rPr spc="204" dirty="0">
                <a:solidFill>
                  <a:schemeClr val="bg1"/>
                </a:solidFill>
              </a:rPr>
              <a:t>– </a:t>
            </a:r>
            <a:r>
              <a:rPr spc="-75" dirty="0">
                <a:solidFill>
                  <a:schemeClr val="bg1"/>
                </a:solidFill>
              </a:rPr>
              <a:t>This </a:t>
            </a:r>
            <a:r>
              <a:rPr spc="5" dirty="0">
                <a:solidFill>
                  <a:schemeClr val="bg1"/>
                </a:solidFill>
              </a:rPr>
              <a:t>function </a:t>
            </a:r>
            <a:r>
              <a:rPr spc="-50" dirty="0">
                <a:solidFill>
                  <a:schemeClr val="bg1"/>
                </a:solidFill>
              </a:rPr>
              <a:t>is </a:t>
            </a:r>
            <a:r>
              <a:rPr spc="45" dirty="0">
                <a:solidFill>
                  <a:schemeClr val="bg1"/>
                </a:solidFill>
              </a:rPr>
              <a:t>used </a:t>
            </a:r>
            <a:r>
              <a:rPr spc="-25" dirty="0">
                <a:solidFill>
                  <a:schemeClr val="bg1"/>
                </a:solidFill>
              </a:rPr>
              <a:t>to </a:t>
            </a:r>
            <a:r>
              <a:rPr spc="65" dirty="0">
                <a:solidFill>
                  <a:schemeClr val="bg1"/>
                </a:solidFill>
              </a:rPr>
              <a:t>calculate </a:t>
            </a:r>
            <a:r>
              <a:rPr spc="-30" dirty="0">
                <a:solidFill>
                  <a:schemeClr val="bg1"/>
                </a:solidFill>
              </a:rPr>
              <a:t>the </a:t>
            </a:r>
            <a:r>
              <a:rPr dirty="0">
                <a:solidFill>
                  <a:schemeClr val="bg1"/>
                </a:solidFill>
              </a:rPr>
              <a:t>position </a:t>
            </a:r>
            <a:r>
              <a:rPr spc="15" dirty="0">
                <a:solidFill>
                  <a:schemeClr val="bg1"/>
                </a:solidFill>
              </a:rPr>
              <a:t>of </a:t>
            </a:r>
            <a:r>
              <a:rPr spc="-30" dirty="0">
                <a:solidFill>
                  <a:schemeClr val="bg1"/>
                </a:solidFill>
              </a:rPr>
              <a:t>the </a:t>
            </a:r>
            <a:r>
              <a:rPr spc="15" dirty="0">
                <a:solidFill>
                  <a:schemeClr val="bg1"/>
                </a:solidFill>
              </a:rPr>
              <a:t>maximum </a:t>
            </a:r>
            <a:r>
              <a:rPr spc="20" dirty="0">
                <a:solidFill>
                  <a:schemeClr val="bg1"/>
                </a:solidFill>
              </a:rPr>
              <a:t> </a:t>
            </a:r>
            <a:r>
              <a:rPr spc="65" dirty="0">
                <a:solidFill>
                  <a:schemeClr val="bg1"/>
                </a:solidFill>
              </a:rPr>
              <a:t>scored </a:t>
            </a:r>
            <a:r>
              <a:rPr spc="5" dirty="0">
                <a:solidFill>
                  <a:schemeClr val="bg1"/>
                </a:solidFill>
              </a:rPr>
              <a:t>value </a:t>
            </a:r>
            <a:r>
              <a:rPr spc="-75" dirty="0">
                <a:solidFill>
                  <a:schemeClr val="bg1"/>
                </a:solidFill>
              </a:rPr>
              <a:t>in </a:t>
            </a:r>
            <a:r>
              <a:rPr spc="-30" dirty="0">
                <a:solidFill>
                  <a:schemeClr val="bg1"/>
                </a:solidFill>
              </a:rPr>
              <a:t>the </a:t>
            </a:r>
            <a:r>
              <a:rPr spc="-95" dirty="0">
                <a:solidFill>
                  <a:schemeClr val="bg1"/>
                </a:solidFill>
              </a:rPr>
              <a:t>matrix. </a:t>
            </a:r>
            <a:r>
              <a:rPr spc="-75" dirty="0">
                <a:solidFill>
                  <a:schemeClr val="bg1"/>
                </a:solidFill>
              </a:rPr>
              <a:t>This </a:t>
            </a:r>
            <a:r>
              <a:rPr spc="5" dirty="0">
                <a:solidFill>
                  <a:schemeClr val="bg1"/>
                </a:solidFill>
              </a:rPr>
              <a:t>value </a:t>
            </a:r>
            <a:r>
              <a:rPr spc="50" dirty="0">
                <a:solidFill>
                  <a:schemeClr val="bg1"/>
                </a:solidFill>
              </a:rPr>
              <a:t>needs </a:t>
            </a:r>
            <a:r>
              <a:rPr spc="-25" dirty="0">
                <a:solidFill>
                  <a:schemeClr val="bg1"/>
                </a:solidFill>
              </a:rPr>
              <a:t>to </a:t>
            </a:r>
            <a:r>
              <a:rPr spc="80" dirty="0">
                <a:solidFill>
                  <a:schemeClr val="bg1"/>
                </a:solidFill>
              </a:rPr>
              <a:t>be </a:t>
            </a:r>
            <a:r>
              <a:rPr spc="30" dirty="0">
                <a:solidFill>
                  <a:schemeClr val="bg1"/>
                </a:solidFill>
              </a:rPr>
              <a:t>found </a:t>
            </a:r>
            <a:r>
              <a:rPr spc="100" dirty="0">
                <a:solidFill>
                  <a:schemeClr val="bg1"/>
                </a:solidFill>
              </a:rPr>
              <a:t>because </a:t>
            </a:r>
            <a:r>
              <a:rPr spc="-30" dirty="0">
                <a:solidFill>
                  <a:schemeClr val="bg1"/>
                </a:solidFill>
              </a:rPr>
              <a:t>the </a:t>
            </a:r>
            <a:r>
              <a:rPr spc="5" dirty="0">
                <a:solidFill>
                  <a:schemeClr val="bg1"/>
                </a:solidFill>
              </a:rPr>
              <a:t>algorithm </a:t>
            </a:r>
            <a:r>
              <a:rPr spc="35" dirty="0">
                <a:solidFill>
                  <a:schemeClr val="bg1"/>
                </a:solidFill>
              </a:rPr>
              <a:t>suggests </a:t>
            </a:r>
            <a:r>
              <a:rPr spc="-15" dirty="0">
                <a:solidFill>
                  <a:schemeClr val="bg1"/>
                </a:solidFill>
              </a:rPr>
              <a:t>that </a:t>
            </a:r>
            <a:r>
              <a:rPr spc="-30" dirty="0">
                <a:solidFill>
                  <a:schemeClr val="bg1"/>
                </a:solidFill>
              </a:rPr>
              <a:t>the </a:t>
            </a:r>
            <a:r>
              <a:rPr spc="25" dirty="0">
                <a:solidFill>
                  <a:schemeClr val="bg1"/>
                </a:solidFill>
              </a:rPr>
              <a:t>backtracking</a:t>
            </a:r>
            <a:r>
              <a:rPr lang="en-US" spc="25" dirty="0">
                <a:solidFill>
                  <a:schemeClr val="bg1"/>
                </a:solidFill>
              </a:rPr>
              <a:t> process</a:t>
            </a:r>
            <a:r>
              <a:rPr spc="25" dirty="0">
                <a:solidFill>
                  <a:schemeClr val="bg1"/>
                </a:solidFill>
              </a:rPr>
              <a:t> </a:t>
            </a:r>
            <a:r>
              <a:rPr spc="-25" dirty="0">
                <a:solidFill>
                  <a:schemeClr val="bg1"/>
                </a:solidFill>
              </a:rPr>
              <a:t>to </a:t>
            </a:r>
            <a:r>
              <a:rPr spc="-5" dirty="0">
                <a:solidFill>
                  <a:schemeClr val="bg1"/>
                </a:solidFill>
              </a:rPr>
              <a:t>find </a:t>
            </a:r>
            <a:r>
              <a:rPr spc="-30" dirty="0">
                <a:solidFill>
                  <a:schemeClr val="bg1"/>
                </a:solidFill>
              </a:rPr>
              <a:t>the </a:t>
            </a:r>
            <a:r>
              <a:rPr spc="45" dirty="0">
                <a:solidFill>
                  <a:schemeClr val="bg1"/>
                </a:solidFill>
              </a:rPr>
              <a:t>path </a:t>
            </a:r>
            <a:r>
              <a:rPr spc="15" dirty="0">
                <a:solidFill>
                  <a:schemeClr val="bg1"/>
                </a:solidFill>
              </a:rPr>
              <a:t>should </a:t>
            </a:r>
            <a:r>
              <a:rPr spc="80" dirty="0">
                <a:solidFill>
                  <a:schemeClr val="bg1"/>
                </a:solidFill>
              </a:rPr>
              <a:t>be </a:t>
            </a:r>
            <a:r>
              <a:rPr spc="10" dirty="0">
                <a:solidFill>
                  <a:schemeClr val="bg1"/>
                </a:solidFill>
              </a:rPr>
              <a:t>started </a:t>
            </a:r>
            <a:r>
              <a:rPr dirty="0">
                <a:solidFill>
                  <a:schemeClr val="bg1"/>
                </a:solidFill>
              </a:rPr>
              <a:t>from </a:t>
            </a:r>
            <a:r>
              <a:rPr spc="-55" dirty="0">
                <a:solidFill>
                  <a:schemeClr val="bg1"/>
                </a:solidFill>
              </a:rPr>
              <a:t>this </a:t>
            </a:r>
            <a:r>
              <a:rPr spc="15" dirty="0">
                <a:solidFill>
                  <a:schemeClr val="bg1"/>
                </a:solidFill>
              </a:rPr>
              <a:t>particular </a:t>
            </a:r>
            <a:r>
              <a:rPr spc="-55" dirty="0">
                <a:solidFill>
                  <a:schemeClr val="bg1"/>
                </a:solidFill>
              </a:rPr>
              <a:t>point.</a:t>
            </a:r>
          </a:p>
          <a:p>
            <a:pPr marL="662940" marR="178435">
              <a:lnSpc>
                <a:spcPct val="132500"/>
              </a:lnSpc>
            </a:pPr>
            <a:r>
              <a:rPr lang="en-US" u="sng" spc="70" dirty="0">
                <a:solidFill>
                  <a:schemeClr val="bg1"/>
                </a:solidFill>
                <a:latin typeface="Lucida Sans Unicode"/>
                <a:cs typeface="Lucida Sans Unicode"/>
              </a:rPr>
              <a:t>similarityS</a:t>
            </a:r>
            <a:r>
              <a:rPr u="sng" spc="70" dirty="0">
                <a:solidFill>
                  <a:schemeClr val="bg1"/>
                </a:solidFill>
                <a:latin typeface="Lucida Sans Unicode"/>
                <a:cs typeface="Lucida Sans Unicode"/>
              </a:rPr>
              <a:t>core</a:t>
            </a:r>
            <a:r>
              <a:rPr spc="55" dirty="0">
                <a:solidFill>
                  <a:schemeClr val="bg1"/>
                </a:solidFill>
                <a:latin typeface="Lucida Sans Unicode"/>
                <a:cs typeface="Lucida Sans Unicode"/>
              </a:rPr>
              <a:t> </a:t>
            </a:r>
            <a:r>
              <a:rPr spc="204" dirty="0">
                <a:solidFill>
                  <a:schemeClr val="bg1"/>
                </a:solidFill>
              </a:rPr>
              <a:t>–</a:t>
            </a:r>
            <a:r>
              <a:rPr spc="-25" dirty="0">
                <a:solidFill>
                  <a:schemeClr val="bg1"/>
                </a:solidFill>
              </a:rPr>
              <a:t> </a:t>
            </a:r>
            <a:r>
              <a:rPr lang="en-US" spc="-75" dirty="0">
                <a:solidFill>
                  <a:schemeClr val="bg1"/>
                </a:solidFill>
              </a:rPr>
              <a:t>It </a:t>
            </a:r>
            <a:r>
              <a:rPr spc="-50" dirty="0">
                <a:solidFill>
                  <a:schemeClr val="bg1"/>
                </a:solidFill>
              </a:rPr>
              <a:t>is</a:t>
            </a:r>
            <a:r>
              <a:rPr spc="-25" dirty="0">
                <a:solidFill>
                  <a:schemeClr val="bg1"/>
                </a:solidFill>
              </a:rPr>
              <a:t> </a:t>
            </a:r>
            <a:r>
              <a:rPr spc="45" dirty="0">
                <a:solidFill>
                  <a:schemeClr val="bg1"/>
                </a:solidFill>
              </a:rPr>
              <a:t>used</a:t>
            </a:r>
            <a:r>
              <a:rPr spc="-25" dirty="0">
                <a:solidFill>
                  <a:schemeClr val="bg1"/>
                </a:solidFill>
              </a:rPr>
              <a:t> to </a:t>
            </a:r>
            <a:r>
              <a:rPr spc="-5" dirty="0">
                <a:solidFill>
                  <a:schemeClr val="bg1"/>
                </a:solidFill>
              </a:rPr>
              <a:t>find</a:t>
            </a:r>
            <a:r>
              <a:rPr spc="-25" dirty="0">
                <a:solidFill>
                  <a:schemeClr val="bg1"/>
                </a:solidFill>
              </a:rPr>
              <a:t> </a:t>
            </a:r>
            <a:r>
              <a:rPr spc="-20" dirty="0">
                <a:solidFill>
                  <a:schemeClr val="bg1"/>
                </a:solidFill>
              </a:rPr>
              <a:t>out</a:t>
            </a:r>
            <a:r>
              <a:rPr spc="-25" dirty="0">
                <a:solidFill>
                  <a:schemeClr val="bg1"/>
                </a:solidFill>
              </a:rPr>
              <a:t> </a:t>
            </a:r>
            <a:r>
              <a:rPr spc="-30" dirty="0">
                <a:solidFill>
                  <a:schemeClr val="bg1"/>
                </a:solidFill>
              </a:rPr>
              <a:t>the</a:t>
            </a:r>
            <a:r>
              <a:rPr spc="-25" dirty="0">
                <a:solidFill>
                  <a:schemeClr val="bg1"/>
                </a:solidFill>
              </a:rPr>
              <a:t> </a:t>
            </a:r>
            <a:r>
              <a:rPr spc="30" dirty="0">
                <a:solidFill>
                  <a:schemeClr val="bg1"/>
                </a:solidFill>
              </a:rPr>
              <a:t>optimal</a:t>
            </a:r>
            <a:r>
              <a:rPr spc="-30" dirty="0">
                <a:solidFill>
                  <a:schemeClr val="bg1"/>
                </a:solidFill>
              </a:rPr>
              <a:t> </a:t>
            </a:r>
            <a:r>
              <a:rPr spc="-5" dirty="0">
                <a:solidFill>
                  <a:schemeClr val="bg1"/>
                </a:solidFill>
              </a:rPr>
              <a:t>order</a:t>
            </a:r>
            <a:r>
              <a:rPr spc="-25" dirty="0">
                <a:solidFill>
                  <a:schemeClr val="bg1"/>
                </a:solidFill>
              </a:rPr>
              <a:t> </a:t>
            </a:r>
            <a:r>
              <a:rPr spc="15" dirty="0">
                <a:solidFill>
                  <a:schemeClr val="bg1"/>
                </a:solidFill>
              </a:rPr>
              <a:t>of</a:t>
            </a:r>
            <a:r>
              <a:rPr spc="-25" dirty="0">
                <a:solidFill>
                  <a:schemeClr val="bg1"/>
                </a:solidFill>
              </a:rPr>
              <a:t> </a:t>
            </a:r>
            <a:r>
              <a:rPr spc="-10" dirty="0">
                <a:solidFill>
                  <a:schemeClr val="bg1"/>
                </a:solidFill>
              </a:rPr>
              <a:t>execution</a:t>
            </a:r>
            <a:r>
              <a:rPr spc="-25" dirty="0">
                <a:solidFill>
                  <a:schemeClr val="bg1"/>
                </a:solidFill>
              </a:rPr>
              <a:t> </a:t>
            </a:r>
            <a:r>
              <a:rPr spc="105" dirty="0">
                <a:solidFill>
                  <a:schemeClr val="bg1"/>
                </a:solidFill>
              </a:rPr>
              <a:t>based </a:t>
            </a:r>
            <a:r>
              <a:rPr spc="-865" dirty="0">
                <a:solidFill>
                  <a:schemeClr val="bg1"/>
                </a:solidFill>
              </a:rPr>
              <a:t> </a:t>
            </a:r>
            <a:r>
              <a:rPr spc="15" dirty="0">
                <a:solidFill>
                  <a:schemeClr val="bg1"/>
                </a:solidFill>
              </a:rPr>
              <a:t>on </a:t>
            </a:r>
            <a:r>
              <a:rPr spc="-35" dirty="0">
                <a:solidFill>
                  <a:schemeClr val="bg1"/>
                </a:solidFill>
              </a:rPr>
              <a:t>three </a:t>
            </a:r>
            <a:r>
              <a:rPr spc="-20" dirty="0">
                <a:solidFill>
                  <a:schemeClr val="bg1"/>
                </a:solidFill>
              </a:rPr>
              <a:t>conditions, </a:t>
            </a:r>
            <a:r>
              <a:rPr spc="10" dirty="0">
                <a:solidFill>
                  <a:schemeClr val="bg1"/>
                </a:solidFill>
              </a:rPr>
              <a:t>which </a:t>
            </a:r>
            <a:r>
              <a:rPr lang="en-US" spc="10" dirty="0">
                <a:solidFill>
                  <a:schemeClr val="bg1"/>
                </a:solidFill>
              </a:rPr>
              <a:t>is then </a:t>
            </a:r>
            <a:r>
              <a:rPr spc="45" dirty="0">
                <a:solidFill>
                  <a:schemeClr val="bg1"/>
                </a:solidFill>
              </a:rPr>
              <a:t>used </a:t>
            </a:r>
            <a:r>
              <a:rPr spc="-25" dirty="0">
                <a:solidFill>
                  <a:schemeClr val="bg1"/>
                </a:solidFill>
              </a:rPr>
              <a:t>to </a:t>
            </a:r>
            <a:r>
              <a:rPr spc="65" dirty="0">
                <a:solidFill>
                  <a:schemeClr val="bg1"/>
                </a:solidFill>
              </a:rPr>
              <a:t>calculate </a:t>
            </a:r>
            <a:r>
              <a:rPr spc="-30" dirty="0">
                <a:solidFill>
                  <a:schemeClr val="bg1"/>
                </a:solidFill>
              </a:rPr>
              <a:t>the </a:t>
            </a:r>
            <a:r>
              <a:rPr spc="-5" dirty="0">
                <a:solidFill>
                  <a:schemeClr val="bg1"/>
                </a:solidFill>
              </a:rPr>
              <a:t>new </a:t>
            </a:r>
            <a:r>
              <a:rPr spc="10" dirty="0">
                <a:solidFill>
                  <a:schemeClr val="bg1"/>
                </a:solidFill>
              </a:rPr>
              <a:t>values </a:t>
            </a:r>
            <a:r>
              <a:rPr spc="15" dirty="0">
                <a:solidFill>
                  <a:schemeClr val="bg1"/>
                </a:solidFill>
              </a:rPr>
              <a:t>of </a:t>
            </a:r>
            <a:r>
              <a:rPr spc="-125" dirty="0">
                <a:solidFill>
                  <a:schemeClr val="bg1"/>
                </a:solidFill>
              </a:rPr>
              <a:t>left, </a:t>
            </a:r>
            <a:r>
              <a:rPr spc="30" dirty="0">
                <a:solidFill>
                  <a:schemeClr val="bg1"/>
                </a:solidFill>
              </a:rPr>
              <a:t>upper </a:t>
            </a:r>
            <a:r>
              <a:rPr spc="90" dirty="0">
                <a:solidFill>
                  <a:schemeClr val="bg1"/>
                </a:solidFill>
              </a:rPr>
              <a:t>and </a:t>
            </a:r>
            <a:r>
              <a:rPr spc="-30" dirty="0">
                <a:solidFill>
                  <a:schemeClr val="bg1"/>
                </a:solidFill>
              </a:rPr>
              <a:t>the </a:t>
            </a:r>
            <a:r>
              <a:rPr spc="-25" dirty="0">
                <a:solidFill>
                  <a:schemeClr val="bg1"/>
                </a:solidFill>
              </a:rPr>
              <a:t> </a:t>
            </a:r>
            <a:r>
              <a:rPr spc="65" dirty="0">
                <a:solidFill>
                  <a:schemeClr val="bg1"/>
                </a:solidFill>
              </a:rPr>
              <a:t>diagonal</a:t>
            </a:r>
            <a:r>
              <a:rPr spc="-35" dirty="0">
                <a:solidFill>
                  <a:schemeClr val="bg1"/>
                </a:solidFill>
              </a:rPr>
              <a:t> </a:t>
            </a:r>
            <a:r>
              <a:rPr spc="-25" dirty="0">
                <a:solidFill>
                  <a:schemeClr val="bg1"/>
                </a:solidFill>
              </a:rPr>
              <a:t>elements.</a:t>
            </a:r>
          </a:p>
        </p:txBody>
      </p:sp>
      <p:pic>
        <p:nvPicPr>
          <p:cNvPr id="10" name="object 4">
            <a:extLst>
              <a:ext uri="{FF2B5EF4-FFF2-40B4-BE49-F238E27FC236}">
                <a16:creationId xmlns:a16="http://schemas.microsoft.com/office/drawing/2014/main" id="{703E5860-AA8F-3765-5BEC-D887E33DAA80}"/>
              </a:ext>
            </a:extLst>
          </p:cNvPr>
          <p:cNvPicPr/>
          <p:nvPr/>
        </p:nvPicPr>
        <p:blipFill>
          <a:blip r:embed="rId2" cstate="print">
            <a:lum bright="70000" contrast="-70000"/>
          </a:blip>
          <a:stretch>
            <a:fillRect/>
          </a:stretch>
        </p:blipFill>
        <p:spPr>
          <a:xfrm>
            <a:off x="1981200" y="4424585"/>
            <a:ext cx="152400" cy="109316"/>
          </a:xfrm>
          <a:prstGeom prst="rect">
            <a:avLst/>
          </a:prstGeom>
        </p:spPr>
      </p:pic>
      <p:pic>
        <p:nvPicPr>
          <p:cNvPr id="11" name="object 4">
            <a:extLst>
              <a:ext uri="{FF2B5EF4-FFF2-40B4-BE49-F238E27FC236}">
                <a16:creationId xmlns:a16="http://schemas.microsoft.com/office/drawing/2014/main" id="{CD036DB3-4DB8-E74F-C88D-337332907D1F}"/>
              </a:ext>
            </a:extLst>
          </p:cNvPr>
          <p:cNvPicPr/>
          <p:nvPr/>
        </p:nvPicPr>
        <p:blipFill>
          <a:blip r:embed="rId2" cstate="print">
            <a:lum bright="70000" contrast="-70000"/>
          </a:blip>
          <a:stretch>
            <a:fillRect/>
          </a:stretch>
        </p:blipFill>
        <p:spPr>
          <a:xfrm>
            <a:off x="1981200" y="5858172"/>
            <a:ext cx="133350" cy="133349"/>
          </a:xfrm>
          <a:prstGeom prst="rect">
            <a:avLst/>
          </a:prstGeom>
        </p:spPr>
      </p:pic>
      <p:pic>
        <p:nvPicPr>
          <p:cNvPr id="12" name="object 4">
            <a:extLst>
              <a:ext uri="{FF2B5EF4-FFF2-40B4-BE49-F238E27FC236}">
                <a16:creationId xmlns:a16="http://schemas.microsoft.com/office/drawing/2014/main" id="{F0496D12-43BA-5C2C-E0DD-71695ECB4C7B}"/>
              </a:ext>
            </a:extLst>
          </p:cNvPr>
          <p:cNvPicPr/>
          <p:nvPr/>
        </p:nvPicPr>
        <p:blipFill>
          <a:blip r:embed="rId2" cstate="print">
            <a:lum bright="70000" contrast="-70000"/>
          </a:blip>
          <a:stretch>
            <a:fillRect/>
          </a:stretch>
        </p:blipFill>
        <p:spPr>
          <a:xfrm>
            <a:off x="1981200" y="7886700"/>
            <a:ext cx="133350" cy="133349"/>
          </a:xfrm>
          <a:prstGeom prst="rect">
            <a:avLst/>
          </a:prstGeom>
        </p:spPr>
      </p:pic>
      <p:sp>
        <p:nvSpPr>
          <p:cNvPr id="4" name="object 3">
            <a:extLst>
              <a:ext uri="{FF2B5EF4-FFF2-40B4-BE49-F238E27FC236}">
                <a16:creationId xmlns:a16="http://schemas.microsoft.com/office/drawing/2014/main" id="{16F59BF9-425E-0065-8824-A3B94C985F7F}"/>
              </a:ext>
            </a:extLst>
          </p:cNvPr>
          <p:cNvSpPr/>
          <p:nvPr/>
        </p:nvSpPr>
        <p:spPr>
          <a:xfrm>
            <a:off x="1600200" y="1790700"/>
            <a:ext cx="9220200" cy="74259"/>
          </a:xfrm>
          <a:custGeom>
            <a:avLst/>
            <a:gdLst/>
            <a:ahLst/>
            <a:cxnLst/>
            <a:rect l="l" t="t" r="r" b="b"/>
            <a:pathLst>
              <a:path w="8667750" h="9525">
                <a:moveTo>
                  <a:pt x="8667749" y="9524"/>
                </a:moveTo>
                <a:lnTo>
                  <a:pt x="0" y="9524"/>
                </a:lnTo>
                <a:lnTo>
                  <a:pt x="0" y="0"/>
                </a:lnTo>
                <a:lnTo>
                  <a:pt x="8667749" y="0"/>
                </a:lnTo>
                <a:lnTo>
                  <a:pt x="8667749" y="9524"/>
                </a:lnTo>
                <a:close/>
              </a:path>
            </a:pathLst>
          </a:custGeom>
          <a:solidFill>
            <a:srgbClr val="F0F1F4"/>
          </a:solidFill>
        </p:spPr>
        <p:txBody>
          <a:bodyPr wrap="square" lIns="0" tIns="0" rIns="0" bIns="0" rtlCol="0"/>
          <a:lstStyle/>
          <a:p>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1B1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TotalTime>
  <Words>1075</Words>
  <Application>Microsoft Office PowerPoint</Application>
  <PresentationFormat>Custom</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Cambria</vt:lpstr>
      <vt:lpstr>Lucida Sans Unicode</vt:lpstr>
      <vt:lpstr>Verdana</vt:lpstr>
      <vt:lpstr>Office Theme</vt:lpstr>
      <vt:lpstr>Parallelization of  Local Sequence  Alignment</vt:lpstr>
      <vt:lpstr>Team Members</vt:lpstr>
      <vt:lpstr>Problem Statement</vt:lpstr>
      <vt:lpstr>Objectives:-</vt:lpstr>
      <vt:lpstr>Abstract</vt:lpstr>
      <vt:lpstr>Algorithm Used for Parallelization of Smith-Waterman Algorithm</vt:lpstr>
      <vt:lpstr>Code Output</vt:lpstr>
      <vt:lpstr>PowerPoint Presentation</vt:lpstr>
      <vt:lpstr>Procedure </vt:lpstr>
      <vt:lpstr>Procedure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Gray Minimalist Business Coach Marketing Presentation</dc:title>
  <dc:creator>Palesha Basumatary</dc:creator>
  <cp:keywords>DAFR0cPoIdA,BAFISQtZvvc</cp:keywords>
  <cp:lastModifiedBy>Nilashma Saha</cp:lastModifiedBy>
  <cp:revision>6</cp:revision>
  <dcterms:created xsi:type="dcterms:W3CDTF">2022-11-13T10:53:12Z</dcterms:created>
  <dcterms:modified xsi:type="dcterms:W3CDTF">2022-12-26T03:13:00Z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2022-11-13T00:00:00Z</vt:filetime>
  </property>
  <property fmtid="{D5CDD505-2E9C-101B-9397-08002B2CF9AE}" pid="3" name="Creator">
    <vt:lpwstr>Canva</vt:lpwstr>
  </property>
  <property fmtid="{D5CDD505-2E9C-101B-9397-08002B2CF9AE}" pid="4" name="LastSaved">
    <vt:filetime>2022-11-13T00:00:00Z</vt:filetime>
  </property>
</Properties>
</file>