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4" r:id="rId2"/>
  </p:sldMasterIdLst>
  <p:notesMasterIdLst>
    <p:notesMasterId r:id="rId35"/>
  </p:notesMasterIdLst>
  <p:sldIdLst>
    <p:sldId id="256" r:id="rId3"/>
    <p:sldId id="257" r:id="rId4"/>
    <p:sldId id="258" r:id="rId5"/>
    <p:sldId id="259" r:id="rId6"/>
    <p:sldId id="298" r:id="rId7"/>
    <p:sldId id="305"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6" r:id="rId23"/>
    <p:sldId id="277" r:id="rId24"/>
    <p:sldId id="278" r:id="rId25"/>
    <p:sldId id="280" r:id="rId26"/>
    <p:sldId id="296" r:id="rId27"/>
    <p:sldId id="297" r:id="rId28"/>
    <p:sldId id="300" r:id="rId29"/>
    <p:sldId id="299" r:id="rId30"/>
    <p:sldId id="304" r:id="rId31"/>
    <p:sldId id="303" r:id="rId32"/>
    <p:sldId id="307" r:id="rId33"/>
    <p:sldId id="281" r:id="rId34"/>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19BA1-ACEF-4906-AF36-3E4BC83189E7}" v="1" dt="2025-05-17T07:01:57.575"/>
    <p1510:client id="{6C7BCEC7-65A8-4894-BB03-9FE9D4502311}" v="17" dt="2025-05-16T14:02:54.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7" autoAdjust="0"/>
    <p:restoredTop sz="94477" autoAdjust="0"/>
  </p:normalViewPr>
  <p:slideViewPr>
    <p:cSldViewPr snapToGrid="0">
      <p:cViewPr varScale="1">
        <p:scale>
          <a:sx n="66" d="100"/>
          <a:sy n="66" d="100"/>
        </p:scale>
        <p:origin x="504"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 NILAVU" userId="b668197b24a5d28d" providerId="LiveId" clId="{28119BA1-ACEF-4906-AF36-3E4BC83189E7}"/>
    <pc:docChg chg="addSld delSld modSld sldOrd">
      <pc:chgData name="THE NILAVU" userId="b668197b24a5d28d" providerId="LiveId" clId="{28119BA1-ACEF-4906-AF36-3E4BC83189E7}" dt="2025-05-17T07:02:34.820" v="4"/>
      <pc:docMkLst>
        <pc:docMk/>
      </pc:docMkLst>
      <pc:sldChg chg="add ord">
        <pc:chgData name="THE NILAVU" userId="b668197b24a5d28d" providerId="LiveId" clId="{28119BA1-ACEF-4906-AF36-3E4BC83189E7}" dt="2025-05-17T07:02:34.820" v="4"/>
        <pc:sldMkLst>
          <pc:docMk/>
          <pc:sldMk cId="1619863946" sldId="298"/>
        </pc:sldMkLst>
      </pc:sldChg>
      <pc:sldChg chg="new del">
        <pc:chgData name="THE NILAVU" userId="b668197b24a5d28d" providerId="LiveId" clId="{28119BA1-ACEF-4906-AF36-3E4BC83189E7}" dt="2025-05-17T07:02:00.588" v="2" actId="47"/>
        <pc:sldMkLst>
          <pc:docMk/>
          <pc:sldMk cId="2203877884"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3"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5/17/2025</a:t>
            </a:fld>
            <a:endParaRPr lang="zh-CN" altLang="en-US" sz="1200">
              <a:latin typeface="Calibri" charset="0"/>
              <a:ea typeface="等线" charset="0"/>
              <a:cs typeface="Calibri" charset="0"/>
            </a:endParaRPr>
          </a:p>
        </p:txBody>
      </p:sp>
      <p:sp>
        <p:nvSpPr>
          <p:cNvPr id="14"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5"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6"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
        <p:nvSpPr>
          <p:cNvPr id="17"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3080439"/>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31" name="对象"/>
          <p:cNvSpPr>
            <a:spLocks noGrp="1" noRot="1" noChangeAspect="1"/>
          </p:cNvSpPr>
          <p:nvPr>
            <p:ph type="sldImg" idx="2"/>
          </p:nvPr>
        </p:nvSpPr>
        <p:spPr>
          <a:xfrm>
            <a:off x="685800" y="1143000"/>
            <a:ext cx="5486400" cy="30861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09068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003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606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5950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4"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35"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36"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69365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0544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463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32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7234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1680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863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1270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17131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78738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6285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3853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9046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18" name="图片"/>
          <p:cNvPicPr>
            <a:picLocks noGrp="1"/>
          </p:cNvPicPr>
          <p:nvPr>
            <p:ph idx="2"/>
          </p:nvPr>
        </p:nvPicPr>
        <p:blipFill>
          <a:blip/>
        </p:blipFill>
        <p:spPr>
          <a:xfrm>
            <a:off x="152400" y="142875"/>
            <a:ext cx="11868149" cy="4676785"/>
          </a:xfrm>
          <a:prstGeom prst="rect">
            <a:avLst/>
          </a:prstGeom>
          <a:noFill/>
          <a:ln w="12700" cap="flat" cmpd="sng">
            <a:noFill/>
            <a:prstDash val="solid"/>
            <a:round/>
          </a:ln>
        </p:spPr>
      </p:pic>
    </p:spTree>
    <p:extLst>
      <p:ext uri="{BB962C8B-B14F-4D97-AF65-F5344CB8AC3E}">
        <p14:creationId xmlns:p14="http://schemas.microsoft.com/office/powerpoint/2010/main" val="1463741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1"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2" name="文本框"/>
          <p:cNvSpPr>
            <a:spLocks noGrp="1"/>
          </p:cNvSpPr>
          <p:nvPr>
            <p:ph type="dt" idx="10"/>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43" name="文本框"/>
          <p:cNvSpPr>
            <a:spLocks noGrp="1"/>
          </p:cNvSpPr>
          <p:nvPr>
            <p:ph type="ftr"/>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44" name="文本框"/>
          <p:cNvSpPr>
            <a:spLocks noGrp="1"/>
          </p:cNvSpPr>
          <p:nvPr>
            <p:ph type="sldNum"/>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34324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289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44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053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321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860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937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765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5/17/2025</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7744731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8"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9"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5/17/2025</a:t>
            </a:fld>
            <a:endParaRPr lang="zh-CN" altLang="en-US" sz="1200">
              <a:solidFill>
                <a:srgbClr val="898989"/>
              </a:solidFill>
              <a:latin typeface="Calibri" charset="0"/>
              <a:ea typeface="等线" charset="0"/>
              <a:cs typeface="Calibri" charset="0"/>
            </a:endParaRPr>
          </a:p>
        </p:txBody>
      </p:sp>
      <p:sp>
        <p:nvSpPr>
          <p:cNvPr id="10"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1"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202345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70" y="450"/>
                </a:moveTo>
                <a:lnTo>
                  <a:pt x="270" y="11345"/>
                </a:lnTo>
                <a:lnTo>
                  <a:pt x="10783" y="15180"/>
                </a:lnTo>
                <a:lnTo>
                  <a:pt x="21296" y="11345"/>
                </a:lnTo>
                <a:lnTo>
                  <a:pt x="21296" y="450"/>
                </a:lnTo>
              </a:path>
              <a:path w="21600" h="21600">
                <a:moveTo>
                  <a:pt x="0" y="0"/>
                </a:moveTo>
                <a:lnTo>
                  <a:pt x="21600" y="0"/>
                </a:lnTo>
                <a:lnTo>
                  <a:pt x="21600" y="21600"/>
                </a:lnTo>
                <a:lnTo>
                  <a:pt x="0" y="21600"/>
                </a:lnTo>
                <a:close/>
              </a:path>
            </a:pathLst>
          </a:custGeom>
          <a:solidFill>
            <a:srgbClr val="00B0F0"/>
          </a:solidFill>
          <a:ln cap="flat" cmpd="sng">
            <a:noFill/>
            <a:prstDash val="solid"/>
            <a:round/>
          </a:ln>
        </p:spPr>
        <p:txBody>
          <a:bodyPr/>
          <a:lstStyle/>
          <a:p>
            <a:endParaRPr lang="en-IN"/>
          </a:p>
        </p:txBody>
      </p:sp>
      <p:grpSp>
        <p:nvGrpSpPr>
          <p:cNvPr id="22" name="组合"/>
          <p:cNvGrpSpPr>
            <a:grpSpLocks/>
          </p:cNvGrpSpPr>
          <p:nvPr/>
        </p:nvGrpSpPr>
        <p:grpSpPr>
          <a:xfrm rot="5400000">
            <a:off x="5956673" y="-1100308"/>
            <a:ext cx="296665" cy="3148068"/>
            <a:chOff x="5956673" y="-1100308"/>
            <a:chExt cx="296665" cy="3148068"/>
          </a:xfrm>
        </p:grpSpPr>
        <p:sp>
          <p:nvSpPr>
            <p:cNvPr id="20" name="椭圆"/>
            <p:cNvSpPr>
              <a:spLocks/>
            </p:cNvSpPr>
            <p:nvPr/>
          </p:nvSpPr>
          <p:spPr>
            <a:xfrm>
              <a:off x="5956673" y="-1100308"/>
              <a:ext cx="296665" cy="296666"/>
            </a:xfrm>
            <a:prstGeom prst="ellipse">
              <a:avLst/>
            </a:prstGeom>
            <a:solidFill>
              <a:srgbClr val="171616"/>
            </a:solidFill>
            <a:ln w="44450" cap="flat" cmpd="sng">
              <a:solidFill>
                <a:srgbClr val="FFFFFF"/>
              </a:solidFill>
              <a:prstDash val="solid"/>
              <a:miter/>
            </a:ln>
          </p:spPr>
          <p:txBody>
            <a:bodyPr/>
            <a:lstStyle/>
            <a:p>
              <a:endParaRPr lang="en-IN"/>
            </a:p>
          </p:txBody>
        </p:sp>
        <p:sp>
          <p:nvSpPr>
            <p:cNvPr id="21" name="椭圆"/>
            <p:cNvSpPr>
              <a:spLocks/>
            </p:cNvSpPr>
            <p:nvPr/>
          </p:nvSpPr>
          <p:spPr>
            <a:xfrm>
              <a:off x="5956673" y="1751094"/>
              <a:ext cx="296665" cy="296665"/>
            </a:xfrm>
            <a:prstGeom prst="ellipse">
              <a:avLst/>
            </a:prstGeom>
            <a:solidFill>
              <a:srgbClr val="171616"/>
            </a:solidFill>
            <a:ln w="44450" cap="flat" cmpd="sng">
              <a:solidFill>
                <a:srgbClr val="FFFFFF"/>
              </a:solidFill>
              <a:prstDash val="solid"/>
              <a:miter/>
            </a:ln>
          </p:spPr>
          <p:txBody>
            <a:bodyPr/>
            <a:lstStyle/>
            <a:p>
              <a:endParaRPr lang="en-IN"/>
            </a:p>
          </p:txBody>
        </p:sp>
      </p:grpSp>
      <p:sp>
        <p:nvSpPr>
          <p:cNvPr id="23" name="矩形"/>
          <p:cNvSpPr>
            <a:spLocks/>
          </p:cNvSpPr>
          <p:nvPr/>
        </p:nvSpPr>
        <p:spPr>
          <a:xfrm>
            <a:off x="0" y="5185955"/>
            <a:ext cx="12192000" cy="1377986"/>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none" spc="0" baseline="0">
                <a:solidFill>
                  <a:schemeClr val="bg2"/>
                </a:solidFill>
                <a:latin typeface="Aharoni" charset="0"/>
                <a:ea typeface="Aharoni" charset="0"/>
                <a:cs typeface="Aharoni" charset="0"/>
                <a:sym typeface="Aharoni" charset="0"/>
              </a:rPr>
              <a:t>Securing ATM Transactions with Facial Recognition-Based Verification Systems</a:t>
            </a:r>
            <a:endParaRPr lang="zh-CN" altLang="en-US" sz="3600" b="1" i="0" u="none" strike="noStrike" kern="1200" cap="none" spc="0" baseline="0">
              <a:solidFill>
                <a:schemeClr val="bg2"/>
              </a:solidFill>
              <a:latin typeface="Aharoni" charset="0"/>
              <a:ea typeface="Aharoni" charset="0"/>
              <a:cs typeface="Aharoni" charset="0"/>
              <a:sym typeface="Aharoni" charset="0"/>
            </a:endParaRPr>
          </a:p>
        </p:txBody>
      </p:sp>
      <p:pic>
        <p:nvPicPr>
          <p:cNvPr id="24" name="图片" descr="A picture containing indoor, person, using, sitting&#10;&#10;Description automatically generated"/>
          <p:cNvPicPr>
            <a:picLocks/>
          </p:cNvPicPr>
          <p:nvPr/>
        </p:nvPicPr>
        <p:blipFill>
          <a:blip r:embed="rId3" cstate="print"/>
          <a:srcRect t="20438" b="20438"/>
          <a:stretch>
            <a:fillRect/>
          </a:stretch>
        </p:blipFill>
        <p:spPr>
          <a:xfrm>
            <a:off x="152400" y="142875"/>
            <a:ext cx="11868149" cy="4676785"/>
          </a:xfrm>
          <a:prstGeom prst="rect">
            <a:avLst/>
          </a:prstGeom>
          <a:noFill/>
          <a:ln cap="flat" cmpd="sng">
            <a:noFill/>
            <a:prstDash val="solid"/>
            <a:round/>
          </a:ln>
        </p:spPr>
      </p:pic>
      <p:pic>
        <p:nvPicPr>
          <p:cNvPr id="25" name="图片"/>
          <p:cNvPicPr>
            <a:picLocks/>
          </p:cNvPicPr>
          <p:nvPr/>
        </p:nvPicPr>
        <p:blipFill>
          <a:blip r:embed="rId4" cstate="print"/>
          <a:stretch>
            <a:fillRect/>
          </a:stretch>
        </p:blipFill>
        <p:spPr>
          <a:xfrm>
            <a:off x="8949738" y="3921136"/>
            <a:ext cx="1509654" cy="1041398"/>
          </a:xfrm>
          <a:prstGeom prst="rect">
            <a:avLst/>
          </a:prstGeom>
          <a:noFill/>
          <a:ln w="12700" cap="flat" cmpd="sng">
            <a:noFill/>
            <a:prstDash val="solid"/>
            <a:round/>
          </a:ln>
          <a:effectLst>
            <a:outerShdw blurRad="50800" dist="38100" algn="l" rotWithShape="0">
              <a:srgbClr val="000000">
                <a:alpha val="39607"/>
              </a:srgbClr>
            </a:outerShdw>
          </a:effectLst>
        </p:spPr>
      </p:pic>
      <p:grpSp>
        <p:nvGrpSpPr>
          <p:cNvPr id="29" name="组合"/>
          <p:cNvGrpSpPr>
            <a:grpSpLocks/>
          </p:cNvGrpSpPr>
          <p:nvPr/>
        </p:nvGrpSpPr>
        <p:grpSpPr>
          <a:xfrm>
            <a:off x="383320" y="1887156"/>
            <a:ext cx="296666" cy="3148068"/>
            <a:chOff x="383320" y="1887156"/>
            <a:chExt cx="296666" cy="3148068"/>
          </a:xfrm>
        </p:grpSpPr>
        <p:sp>
          <p:nvSpPr>
            <p:cNvPr id="26" name="椭圆"/>
            <p:cNvSpPr>
              <a:spLocks/>
            </p:cNvSpPr>
            <p:nvPr/>
          </p:nvSpPr>
          <p:spPr>
            <a:xfrm>
              <a:off x="383320" y="1887156"/>
              <a:ext cx="296666" cy="296666"/>
            </a:xfrm>
            <a:prstGeom prst="ellipse">
              <a:avLst/>
            </a:prstGeom>
            <a:solidFill>
              <a:schemeClr val="tx2"/>
            </a:solidFill>
            <a:ln w="44450" cap="flat" cmpd="sng">
              <a:solidFill>
                <a:srgbClr val="E7E6E6"/>
              </a:solidFill>
              <a:prstDash val="solid"/>
              <a:miter/>
            </a:ln>
          </p:spPr>
          <p:txBody>
            <a:bodyPr/>
            <a:lstStyle/>
            <a:p>
              <a:endParaRPr lang="en-IN"/>
            </a:p>
          </p:txBody>
        </p:sp>
        <p:sp>
          <p:nvSpPr>
            <p:cNvPr id="27" name="椭圆"/>
            <p:cNvSpPr>
              <a:spLocks/>
            </p:cNvSpPr>
            <p:nvPr/>
          </p:nvSpPr>
          <p:spPr>
            <a:xfrm>
              <a:off x="383320" y="4738559"/>
              <a:ext cx="296666" cy="296665"/>
            </a:xfrm>
            <a:prstGeom prst="ellipse">
              <a:avLst/>
            </a:prstGeom>
            <a:solidFill>
              <a:schemeClr val="tx2"/>
            </a:solidFill>
            <a:ln w="44450" cap="flat" cmpd="sng">
              <a:solidFill>
                <a:srgbClr val="E7E6E6"/>
              </a:solidFill>
              <a:prstDash val="solid"/>
              <a:miter/>
            </a:ln>
          </p:spPr>
          <p:txBody>
            <a:bodyPr/>
            <a:lstStyle/>
            <a:p>
              <a:endParaRPr lang="en-IN"/>
            </a:p>
          </p:txBody>
        </p:sp>
        <p:cxnSp>
          <p:nvCxnSpPr>
            <p:cNvPr id="28" name="直线连接线"/>
            <p:cNvCxnSpPr>
              <a:cxnSpLocks/>
            </p:cNvCxnSpPr>
            <p:nvPr/>
          </p:nvCxnSpPr>
          <p:spPr>
            <a:xfrm>
              <a:off x="531653" y="2149023"/>
              <a:ext cx="1587" cy="2643686"/>
            </a:xfrm>
            <a:prstGeom prst="straightConnector1">
              <a:avLst/>
            </a:prstGeom>
            <a:solidFill>
              <a:schemeClr val="bg2"/>
            </a:solidFill>
            <a:ln w="136525" cap="rnd" cmpd="sng">
              <a:solidFill>
                <a:srgbClr val="E7E6E6"/>
              </a:solidFill>
              <a:prstDash val="solid"/>
              <a:miter/>
            </a:ln>
          </p:spPr>
        </p:cxnSp>
      </p:grpSp>
    </p:spTree>
    <p:extLst>
      <p:ext uri="{BB962C8B-B14F-4D97-AF65-F5344CB8AC3E}">
        <p14:creationId xmlns:p14="http://schemas.microsoft.com/office/powerpoint/2010/main" val="44169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System Architecture</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grpSp>
        <p:nvGrpSpPr>
          <p:cNvPr id="90" name="组合"/>
          <p:cNvGrpSpPr>
            <a:grpSpLocks/>
          </p:cNvGrpSpPr>
          <p:nvPr/>
        </p:nvGrpSpPr>
        <p:grpSpPr>
          <a:xfrm>
            <a:off x="1441174" y="777304"/>
            <a:ext cx="8885582" cy="5902036"/>
            <a:chOff x="1441174" y="777304"/>
            <a:chExt cx="8885582" cy="5902036"/>
          </a:xfrm>
        </p:grpSpPr>
        <p:sp>
          <p:nvSpPr>
            <p:cNvPr id="56" name="矩形"/>
            <p:cNvSpPr>
              <a:spLocks/>
            </p:cNvSpPr>
            <p:nvPr/>
          </p:nvSpPr>
          <p:spPr>
            <a:xfrm>
              <a:off x="1441174" y="777304"/>
              <a:ext cx="8885582" cy="5902036"/>
            </a:xfrm>
            <a:prstGeom prst="rect">
              <a:avLst/>
            </a:prstGeom>
            <a:solidFill>
              <a:srgbClr val="FFFFFF"/>
            </a:solidFill>
            <a:ln w="12700" cap="flat" cmpd="sng">
              <a:noFill/>
              <a:prstDash val="solid"/>
              <a:miter/>
            </a:ln>
          </p:spPr>
          <p:txBody>
            <a:bodyPr/>
            <a:lstStyle/>
            <a:p>
              <a:endParaRPr lang="en-IN"/>
            </a:p>
          </p:txBody>
        </p:sp>
        <p:cxnSp>
          <p:nvCxnSpPr>
            <p:cNvPr id="57" name="肘形连接线"/>
            <p:cNvCxnSpPr>
              <a:cxnSpLocks/>
            </p:cNvCxnSpPr>
            <p:nvPr/>
          </p:nvCxnSpPr>
          <p:spPr>
            <a:xfrm rot="16200000">
              <a:off x="8127435" y="2890098"/>
              <a:ext cx="592029" cy="1683163"/>
            </a:xfrm>
            <a:prstGeom prst="bentConnector3">
              <a:avLst>
                <a:gd name="adj1" fmla="val -38648"/>
              </a:avLst>
            </a:prstGeom>
            <a:noFill/>
            <a:ln w="6350" cap="flat" cmpd="sng">
              <a:solidFill>
                <a:srgbClr val="4472C4"/>
              </a:solidFill>
              <a:prstDash val="solid"/>
              <a:miter/>
              <a:tailEnd type="triangle" w="med" len="med"/>
            </a:ln>
          </p:spPr>
        </p:cxnSp>
        <p:sp>
          <p:nvSpPr>
            <p:cNvPr id="58" name="矩形"/>
            <p:cNvSpPr>
              <a:spLocks/>
            </p:cNvSpPr>
            <p:nvPr/>
          </p:nvSpPr>
          <p:spPr>
            <a:xfrm>
              <a:off x="8330733" y="3694951"/>
              <a:ext cx="1695967" cy="867666"/>
            </a:xfrm>
            <a:prstGeom prst="rect">
              <a:avLst/>
            </a:prstGeom>
            <a:solidFill>
              <a:srgbClr val="FFFFFF"/>
            </a:solidFill>
            <a:ln w="22225" cap="flat" cmpd="sng">
              <a:solidFill>
                <a:srgbClr val="0070C0"/>
              </a:solidFill>
              <a:prstDash val="sysDash"/>
              <a:miter/>
            </a:ln>
          </p:spPr>
          <p:txBody>
            <a:bodyPr/>
            <a:lstStyle/>
            <a:p>
              <a:endParaRPr lang="en-IN"/>
            </a:p>
          </p:txBody>
        </p:sp>
        <p:pic>
          <p:nvPicPr>
            <p:cNvPr id="59" name="图片"/>
            <p:cNvPicPr>
              <a:picLocks noChangeAspect="1"/>
            </p:cNvPicPr>
            <p:nvPr/>
          </p:nvPicPr>
          <p:blipFill>
            <a:blip r:embed="rId2" cstate="print"/>
            <a:srcRect l="4421" t="4464" r="6140" b="6250"/>
            <a:stretch>
              <a:fillRect/>
            </a:stretch>
          </p:blipFill>
          <p:spPr>
            <a:xfrm>
              <a:off x="5834517" y="1414257"/>
              <a:ext cx="1483466" cy="953479"/>
            </a:xfrm>
            <a:prstGeom prst="rect">
              <a:avLst/>
            </a:prstGeom>
            <a:noFill/>
            <a:ln w="12700" cap="flat" cmpd="sng">
              <a:noFill/>
              <a:prstDash val="solid"/>
              <a:miter/>
            </a:ln>
          </p:spPr>
        </p:pic>
        <p:pic>
          <p:nvPicPr>
            <p:cNvPr id="60" name="图片"/>
            <p:cNvPicPr>
              <a:picLocks noChangeAspect="1"/>
            </p:cNvPicPr>
            <p:nvPr/>
          </p:nvPicPr>
          <p:blipFill>
            <a:blip r:embed="rId3" cstate="print"/>
            <a:srcRect l="3653" r="2073" b="2678"/>
            <a:stretch>
              <a:fillRect/>
            </a:stretch>
          </p:blipFill>
          <p:spPr>
            <a:xfrm>
              <a:off x="1854833" y="3275420"/>
              <a:ext cx="2553273" cy="1039292"/>
            </a:xfrm>
            <a:prstGeom prst="rect">
              <a:avLst/>
            </a:prstGeom>
            <a:noFill/>
            <a:ln w="12700" cap="flat" cmpd="sng">
              <a:noFill/>
              <a:prstDash val="solid"/>
              <a:miter/>
            </a:ln>
          </p:spPr>
        </p:pic>
        <p:cxnSp>
          <p:nvCxnSpPr>
            <p:cNvPr id="61" name="肘形连接线"/>
            <p:cNvCxnSpPr>
              <a:cxnSpLocks/>
            </p:cNvCxnSpPr>
            <p:nvPr/>
          </p:nvCxnSpPr>
          <p:spPr>
            <a:xfrm rot="16200000">
              <a:off x="3923278" y="622449"/>
              <a:ext cx="1861163" cy="3444779"/>
            </a:xfrm>
            <a:prstGeom prst="bentConnector3">
              <a:avLst>
                <a:gd name="adj1" fmla="val 129708"/>
              </a:avLst>
            </a:prstGeom>
            <a:noFill/>
            <a:ln w="6350" cap="flat" cmpd="sng">
              <a:solidFill>
                <a:srgbClr val="4472C4"/>
              </a:solidFill>
              <a:prstDash val="solid"/>
              <a:miter/>
              <a:headEnd type="triangle" w="med" len="med"/>
              <a:tailEnd type="triangle" w="med" len="med"/>
            </a:ln>
          </p:spPr>
        </p:cxnSp>
        <p:sp>
          <p:nvSpPr>
            <p:cNvPr id="62" name="圆角矩形"/>
            <p:cNvSpPr>
              <a:spLocks/>
            </p:cNvSpPr>
            <p:nvPr/>
          </p:nvSpPr>
          <p:spPr>
            <a:xfrm>
              <a:off x="2354077" y="2789146"/>
              <a:ext cx="1626107"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7000"/>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Login</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63" name="圆角矩形"/>
            <p:cNvSpPr>
              <a:spLocks/>
            </p:cNvSpPr>
            <p:nvPr/>
          </p:nvSpPr>
          <p:spPr>
            <a:xfrm>
              <a:off x="2211437" y="2406778"/>
              <a:ext cx="1939917"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Account Creation</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64" name="圆角矩形"/>
            <p:cNvSpPr>
              <a:spLocks/>
            </p:cNvSpPr>
            <p:nvPr/>
          </p:nvSpPr>
          <p:spPr>
            <a:xfrm>
              <a:off x="1669401" y="2034921"/>
              <a:ext cx="3023988"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Enrol Account Holder Face</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65" name="圆角矩形"/>
            <p:cNvSpPr>
              <a:spLocks/>
            </p:cNvSpPr>
            <p:nvPr/>
          </p:nvSpPr>
          <p:spPr>
            <a:xfrm>
              <a:off x="1667941" y="1653530"/>
              <a:ext cx="3023988"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Generate ATM ID</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66" name="圆角矩形"/>
            <p:cNvSpPr>
              <a:spLocks/>
            </p:cNvSpPr>
            <p:nvPr/>
          </p:nvSpPr>
          <p:spPr>
            <a:xfrm>
              <a:off x="1682205" y="1243533"/>
              <a:ext cx="3023988"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Dispatch to Account Holder</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pic>
          <p:nvPicPr>
            <p:cNvPr id="67" name="图片"/>
            <p:cNvPicPr>
              <a:picLocks noChangeAspect="1"/>
            </p:cNvPicPr>
            <p:nvPr/>
          </p:nvPicPr>
          <p:blipFill>
            <a:blip r:embed="rId4" cstate="print"/>
            <a:srcRect l="8333" t="3221" r="11979" b="9009"/>
            <a:stretch>
              <a:fillRect/>
            </a:stretch>
          </p:blipFill>
          <p:spPr>
            <a:xfrm>
              <a:off x="8593522" y="2367768"/>
              <a:ext cx="1343021" cy="1067896"/>
            </a:xfrm>
            <a:prstGeom prst="rect">
              <a:avLst/>
            </a:prstGeom>
            <a:noFill/>
            <a:ln w="12700" cap="flat" cmpd="sng">
              <a:noFill/>
              <a:prstDash val="solid"/>
              <a:miter/>
            </a:ln>
          </p:spPr>
        </p:pic>
        <p:sp>
          <p:nvSpPr>
            <p:cNvPr id="68" name="等腰三角形"/>
            <p:cNvSpPr>
              <a:spLocks/>
            </p:cNvSpPr>
            <p:nvPr/>
          </p:nvSpPr>
          <p:spPr>
            <a:xfrm rot="16200000">
              <a:off x="9142570" y="2209201"/>
              <a:ext cx="187872" cy="527772"/>
            </a:xfrm>
            <a:prstGeom prst="triangle">
              <a:avLst>
                <a:gd name="adj" fmla="val 50000"/>
              </a:avLst>
            </a:prstGeom>
            <a:solidFill>
              <a:srgbClr val="4472C4">
                <a:alpha val="60000"/>
              </a:srgbClr>
            </a:solidFill>
            <a:ln w="12700" cap="flat" cmpd="sng">
              <a:solidFill>
                <a:srgbClr val="2F528F"/>
              </a:solidFill>
              <a:prstDash val="solid"/>
              <a:miter/>
            </a:ln>
          </p:spPr>
          <p:txBody>
            <a:bodyPr/>
            <a:lstStyle/>
            <a:p>
              <a:endParaRPr lang="en-IN"/>
            </a:p>
          </p:txBody>
        </p:sp>
        <p:sp>
          <p:nvSpPr>
            <p:cNvPr id="69" name="圆角矩形"/>
            <p:cNvSpPr>
              <a:spLocks/>
            </p:cNvSpPr>
            <p:nvPr/>
          </p:nvSpPr>
          <p:spPr>
            <a:xfrm>
              <a:off x="7487691" y="1511484"/>
              <a:ext cx="1626106"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Captured Face</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pic>
          <p:nvPicPr>
            <p:cNvPr id="70" name="图片"/>
            <p:cNvPicPr>
              <a:picLocks noChangeAspect="1"/>
            </p:cNvPicPr>
            <p:nvPr/>
          </p:nvPicPr>
          <p:blipFill>
            <a:blip r:embed="rId5" cstate="print"/>
            <a:srcRect l="20943" t="22421" r="15932" b="28707"/>
            <a:stretch>
              <a:fillRect/>
            </a:stretch>
          </p:blipFill>
          <p:spPr>
            <a:xfrm>
              <a:off x="7116378" y="3521594"/>
              <a:ext cx="930980" cy="506100"/>
            </a:xfrm>
            <a:prstGeom prst="rect">
              <a:avLst/>
            </a:prstGeom>
            <a:noFill/>
            <a:ln w="12700" cap="flat" cmpd="sng">
              <a:noFill/>
              <a:prstDash val="solid"/>
              <a:miter/>
            </a:ln>
          </p:spPr>
        </p:pic>
        <p:cxnSp>
          <p:nvCxnSpPr>
            <p:cNvPr id="71" name="肘形连接线"/>
            <p:cNvCxnSpPr>
              <a:cxnSpLocks/>
            </p:cNvCxnSpPr>
            <p:nvPr/>
          </p:nvCxnSpPr>
          <p:spPr>
            <a:xfrm rot="5400000" flipH="1">
              <a:off x="8053121" y="1155858"/>
              <a:ext cx="476771" cy="1947049"/>
            </a:xfrm>
            <a:prstGeom prst="bentConnector2">
              <a:avLst/>
            </a:prstGeom>
            <a:noFill/>
            <a:ln w="6350" cap="flat" cmpd="sng">
              <a:solidFill>
                <a:srgbClr val="4472C4"/>
              </a:solidFill>
              <a:prstDash val="solid"/>
              <a:miter/>
              <a:headEnd type="triangle" w="med" len="med"/>
              <a:tailEnd type="triangle" w="med" len="med"/>
            </a:ln>
          </p:spPr>
        </p:cxnSp>
        <p:pic>
          <p:nvPicPr>
            <p:cNvPr id="72" name="图片"/>
            <p:cNvPicPr>
              <a:picLocks noChangeAspect="1"/>
            </p:cNvPicPr>
            <p:nvPr/>
          </p:nvPicPr>
          <p:blipFill>
            <a:blip r:embed="rId6" cstate="print"/>
            <a:srcRect l="20940" t="23234" r="15439" b="29920"/>
            <a:stretch>
              <a:fillRect/>
            </a:stretch>
          </p:blipFill>
          <p:spPr>
            <a:xfrm>
              <a:off x="5568109" y="3560488"/>
              <a:ext cx="903680" cy="467203"/>
            </a:xfrm>
            <a:prstGeom prst="rect">
              <a:avLst/>
            </a:prstGeom>
            <a:noFill/>
            <a:ln w="12700" cap="flat" cmpd="sng">
              <a:noFill/>
              <a:prstDash val="solid"/>
              <a:miter/>
            </a:ln>
          </p:spPr>
        </p:pic>
        <p:sp>
          <p:nvSpPr>
            <p:cNvPr id="73" name="圆角矩形"/>
            <p:cNvSpPr>
              <a:spLocks/>
            </p:cNvSpPr>
            <p:nvPr/>
          </p:nvSpPr>
          <p:spPr>
            <a:xfrm>
              <a:off x="5577273" y="2644172"/>
              <a:ext cx="2025991"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Face Verification</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cxnSp>
          <p:nvCxnSpPr>
            <p:cNvPr id="74" name="直线连接线"/>
            <p:cNvCxnSpPr>
              <a:cxnSpLocks/>
            </p:cNvCxnSpPr>
            <p:nvPr/>
          </p:nvCxnSpPr>
          <p:spPr>
            <a:xfrm rot="21600000" flipH="1">
              <a:off x="6019949" y="2949285"/>
              <a:ext cx="570319" cy="611202"/>
            </a:xfrm>
            <a:prstGeom prst="straightConnector1">
              <a:avLst/>
            </a:prstGeom>
            <a:noFill/>
            <a:ln w="6350" cap="flat" cmpd="sng">
              <a:solidFill>
                <a:srgbClr val="4472C4"/>
              </a:solidFill>
              <a:prstDash val="solid"/>
              <a:miter/>
              <a:tailEnd type="triangle" w="med" len="med"/>
            </a:ln>
          </p:spPr>
        </p:cxnSp>
        <p:cxnSp>
          <p:nvCxnSpPr>
            <p:cNvPr id="75" name="直线连接线"/>
            <p:cNvCxnSpPr>
              <a:cxnSpLocks/>
            </p:cNvCxnSpPr>
            <p:nvPr/>
          </p:nvCxnSpPr>
          <p:spPr>
            <a:xfrm>
              <a:off x="6590269" y="2949285"/>
              <a:ext cx="991599" cy="572308"/>
            </a:xfrm>
            <a:prstGeom prst="straightConnector1">
              <a:avLst/>
            </a:prstGeom>
            <a:noFill/>
            <a:ln w="6350" cap="flat" cmpd="sng">
              <a:solidFill>
                <a:srgbClr val="4472C4"/>
              </a:solidFill>
              <a:prstDash val="solid"/>
              <a:miter/>
              <a:tailEnd type="triangle" w="med" len="med"/>
            </a:ln>
          </p:spPr>
        </p:cxnSp>
        <p:cxnSp>
          <p:nvCxnSpPr>
            <p:cNvPr id="76" name="直线连接线"/>
            <p:cNvCxnSpPr>
              <a:cxnSpLocks/>
            </p:cNvCxnSpPr>
            <p:nvPr/>
          </p:nvCxnSpPr>
          <p:spPr>
            <a:xfrm>
              <a:off x="6576250" y="2367736"/>
              <a:ext cx="14018" cy="276436"/>
            </a:xfrm>
            <a:prstGeom prst="straightConnector1">
              <a:avLst/>
            </a:prstGeom>
            <a:noFill/>
            <a:ln w="6350" cap="flat" cmpd="sng">
              <a:solidFill>
                <a:srgbClr val="4472C4"/>
              </a:solidFill>
              <a:prstDash val="solid"/>
              <a:miter/>
              <a:tailEnd type="triangle" w="med" len="med"/>
            </a:ln>
          </p:spPr>
        </p:cxnSp>
        <p:cxnSp>
          <p:nvCxnSpPr>
            <p:cNvPr id="77" name="直线连接线"/>
            <p:cNvCxnSpPr>
              <a:cxnSpLocks/>
            </p:cNvCxnSpPr>
            <p:nvPr/>
          </p:nvCxnSpPr>
          <p:spPr>
            <a:xfrm rot="21600000" flipH="1">
              <a:off x="5999028" y="4027692"/>
              <a:ext cx="20920" cy="944921"/>
            </a:xfrm>
            <a:prstGeom prst="straightConnector1">
              <a:avLst/>
            </a:prstGeom>
            <a:noFill/>
            <a:ln w="6350" cap="flat" cmpd="sng">
              <a:solidFill>
                <a:srgbClr val="4472C4"/>
              </a:solidFill>
              <a:prstDash val="solid"/>
              <a:miter/>
              <a:tailEnd type="triangle" w="med" len="med"/>
            </a:ln>
          </p:spPr>
        </p:cxnSp>
        <p:sp>
          <p:nvSpPr>
            <p:cNvPr id="78" name="圆角矩形"/>
            <p:cNvSpPr>
              <a:spLocks/>
            </p:cNvSpPr>
            <p:nvPr/>
          </p:nvSpPr>
          <p:spPr>
            <a:xfrm>
              <a:off x="4506168" y="4342341"/>
              <a:ext cx="3023037"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Unknown Face Forwarder Link</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79" name="圆角矩形"/>
            <p:cNvSpPr>
              <a:spLocks/>
            </p:cNvSpPr>
            <p:nvPr/>
          </p:nvSpPr>
          <p:spPr>
            <a:xfrm>
              <a:off x="8449422" y="3960947"/>
              <a:ext cx="1428964"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Transaction</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cxnSp>
          <p:nvCxnSpPr>
            <p:cNvPr id="80" name="肘形连接线"/>
            <p:cNvCxnSpPr>
              <a:cxnSpLocks/>
            </p:cNvCxnSpPr>
            <p:nvPr/>
          </p:nvCxnSpPr>
          <p:spPr>
            <a:xfrm rot="21600000" flipV="1">
              <a:off x="6578553" y="4562617"/>
              <a:ext cx="2600163" cy="829526"/>
            </a:xfrm>
            <a:prstGeom prst="bentConnector2">
              <a:avLst/>
            </a:prstGeom>
            <a:noFill/>
            <a:ln w="6350" cap="flat" cmpd="sng">
              <a:solidFill>
                <a:srgbClr val="4472C4"/>
              </a:solidFill>
              <a:prstDash val="solid"/>
              <a:miter/>
              <a:headEnd type="triangle" w="med" len="med"/>
              <a:tailEnd type="triangle" w="med" len="med"/>
            </a:ln>
          </p:spPr>
        </p:cxnSp>
        <p:sp>
          <p:nvSpPr>
            <p:cNvPr id="81" name="矩形"/>
            <p:cNvSpPr>
              <a:spLocks/>
            </p:cNvSpPr>
            <p:nvPr/>
          </p:nvSpPr>
          <p:spPr>
            <a:xfrm>
              <a:off x="9250037" y="3399373"/>
              <a:ext cx="776663" cy="25743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7000"/>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AH</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82" name="圆角矩形"/>
            <p:cNvSpPr>
              <a:spLocks/>
            </p:cNvSpPr>
            <p:nvPr/>
          </p:nvSpPr>
          <p:spPr>
            <a:xfrm>
              <a:off x="4491904" y="6273604"/>
              <a:ext cx="3023038" cy="305113"/>
            </a:xfrm>
            <a:prstGeom prst="roundRect">
              <a:avLst>
                <a:gd name="adj" fmla="val 16666"/>
              </a:avLst>
            </a:prstGeom>
            <a:solidFill>
              <a:srgbClr val="0070C0"/>
            </a:solidFill>
            <a:ln w="12700" cap="flat" cmpd="sng">
              <a:solidFill>
                <a:srgbClr val="FFFFFF"/>
              </a:solidFill>
              <a:prstDash val="solid"/>
              <a:miter/>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FFFFFF"/>
                  </a:solidFill>
                  <a:latin typeface="Times New Roman" pitchFamily="18" charset="0"/>
                  <a:ea typeface="Calibri" charset="0"/>
                  <a:cs typeface="Times New Roman" pitchFamily="18" charset="0"/>
                </a:rPr>
                <a:t>Bank Security Protocol</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cxnSp>
          <p:nvCxnSpPr>
            <p:cNvPr id="83" name="直线连接线"/>
            <p:cNvCxnSpPr>
              <a:cxnSpLocks/>
            </p:cNvCxnSpPr>
            <p:nvPr/>
          </p:nvCxnSpPr>
          <p:spPr>
            <a:xfrm>
              <a:off x="5999028" y="5811675"/>
              <a:ext cx="4395" cy="461929"/>
            </a:xfrm>
            <a:prstGeom prst="straightConnector1">
              <a:avLst/>
            </a:prstGeom>
            <a:noFill/>
            <a:ln w="6350" cap="flat" cmpd="sng">
              <a:solidFill>
                <a:srgbClr val="4472C4"/>
              </a:solidFill>
              <a:prstDash val="solid"/>
              <a:miter/>
              <a:tailEnd type="triangle" w="med" len="med"/>
            </a:ln>
          </p:spPr>
        </p:cxnSp>
        <p:sp>
          <p:nvSpPr>
            <p:cNvPr id="84" name="矩形"/>
            <p:cNvSpPr>
              <a:spLocks/>
            </p:cNvSpPr>
            <p:nvPr/>
          </p:nvSpPr>
          <p:spPr>
            <a:xfrm>
              <a:off x="4322521" y="4715173"/>
              <a:ext cx="1811540" cy="25743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000000"/>
                  </a:solidFill>
                  <a:latin typeface="Times New Roman" pitchFamily="18" charset="0"/>
                  <a:ea typeface="Calibri" charset="0"/>
                  <a:cs typeface="Times New Roman" pitchFamily="18" charset="0"/>
                </a:rPr>
                <a:t>Account Holder</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pic>
          <p:nvPicPr>
            <p:cNvPr id="85" name="图片"/>
            <p:cNvPicPr>
              <a:picLocks noChangeAspect="1"/>
            </p:cNvPicPr>
            <p:nvPr/>
          </p:nvPicPr>
          <p:blipFill>
            <a:blip r:embed="rId7" cstate="print"/>
            <a:srcRect l="50739" t="40609" r="10301" b="40609"/>
            <a:stretch>
              <a:fillRect/>
            </a:stretch>
          </p:blipFill>
          <p:spPr>
            <a:xfrm>
              <a:off x="7529206" y="5134705"/>
              <a:ext cx="1153933" cy="247904"/>
            </a:xfrm>
            <a:prstGeom prst="rect">
              <a:avLst/>
            </a:prstGeom>
            <a:noFill/>
            <a:ln w="12700" cap="flat" cmpd="sng">
              <a:noFill/>
              <a:prstDash val="solid"/>
              <a:miter/>
            </a:ln>
          </p:spPr>
        </p:pic>
        <p:pic>
          <p:nvPicPr>
            <p:cNvPr id="86" name="图片"/>
            <p:cNvPicPr>
              <a:picLocks noChangeAspect="1"/>
            </p:cNvPicPr>
            <p:nvPr/>
          </p:nvPicPr>
          <p:blipFill>
            <a:blip r:embed="rId7" cstate="print"/>
            <a:srcRect l="11248" t="40116" r="50224" b="39657"/>
            <a:stretch>
              <a:fillRect/>
            </a:stretch>
          </p:blipFill>
          <p:spPr>
            <a:xfrm>
              <a:off x="6091269" y="5934651"/>
              <a:ext cx="1141129" cy="266974"/>
            </a:xfrm>
            <a:prstGeom prst="rect">
              <a:avLst/>
            </a:prstGeom>
            <a:noFill/>
            <a:ln w="12700" cap="flat" cmpd="sng">
              <a:noFill/>
              <a:prstDash val="solid"/>
              <a:miter/>
            </a:ln>
          </p:spPr>
        </p:pic>
        <p:pic>
          <p:nvPicPr>
            <p:cNvPr id="87" name="图片"/>
            <p:cNvPicPr>
              <a:picLocks noChangeAspect="1"/>
            </p:cNvPicPr>
            <p:nvPr/>
          </p:nvPicPr>
          <p:blipFill>
            <a:blip r:embed="rId8" cstate="print"/>
            <a:stretch>
              <a:fillRect/>
            </a:stretch>
          </p:blipFill>
          <p:spPr>
            <a:xfrm>
              <a:off x="5419503" y="4972613"/>
              <a:ext cx="1159050" cy="839061"/>
            </a:xfrm>
            <a:prstGeom prst="rect">
              <a:avLst/>
            </a:prstGeom>
            <a:noFill/>
            <a:ln w="12700" cap="flat" cmpd="sng">
              <a:noFill/>
              <a:prstDash val="solid"/>
              <a:miter/>
            </a:ln>
          </p:spPr>
        </p:pic>
        <p:sp>
          <p:nvSpPr>
            <p:cNvPr id="88" name="矩形"/>
            <p:cNvSpPr>
              <a:spLocks/>
            </p:cNvSpPr>
            <p:nvPr/>
          </p:nvSpPr>
          <p:spPr>
            <a:xfrm>
              <a:off x="2653622" y="4294667"/>
              <a:ext cx="1041279" cy="25743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000000"/>
                  </a:solidFill>
                  <a:latin typeface="Times New Roman" pitchFamily="18" charset="0"/>
                  <a:ea typeface="Calibri" charset="0"/>
                  <a:cs typeface="Times New Roman" pitchFamily="18" charset="0"/>
                </a:rPr>
                <a:t>Bank</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sp>
          <p:nvSpPr>
            <p:cNvPr id="89" name="矩形"/>
            <p:cNvSpPr>
              <a:spLocks/>
            </p:cNvSpPr>
            <p:nvPr/>
          </p:nvSpPr>
          <p:spPr>
            <a:xfrm>
              <a:off x="5863046" y="1090977"/>
              <a:ext cx="1600946" cy="25743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4999"/>
                </a:lnSpc>
                <a:spcBef>
                  <a:spcPts val="0"/>
                </a:spcBef>
                <a:spcAft>
                  <a:spcPts val="800"/>
                </a:spcAft>
                <a:buNone/>
              </a:pPr>
              <a:r>
                <a:rPr lang="en-US" altLang="zh-CN" sz="1100" b="0" i="0" u="none" strike="noStrike" kern="0" cap="none" spc="0" baseline="0">
                  <a:solidFill>
                    <a:srgbClr val="000000"/>
                  </a:solidFill>
                  <a:latin typeface="Times New Roman" pitchFamily="18" charset="0"/>
                  <a:ea typeface="Calibri" charset="0"/>
                  <a:cs typeface="Times New Roman" pitchFamily="18" charset="0"/>
                </a:rPr>
                <a:t>Bank Server</a:t>
              </a:r>
              <a:endParaRPr lang="zh-CN" altLang="en-US" sz="1100" b="0" i="0" u="none" strike="noStrike" kern="0" cap="none" spc="0" baseline="0">
                <a:solidFill>
                  <a:srgbClr val="000000"/>
                </a:solidFill>
                <a:latin typeface="Calibri" charset="0"/>
                <a:ea typeface="Calibri" charset="0"/>
                <a:cs typeface="Times New Roman" pitchFamily="18" charset="0"/>
              </a:endParaRPr>
            </a:p>
          </p:txBody>
        </p:sp>
      </p:grpSp>
    </p:spTree>
    <p:extLst>
      <p:ext uri="{BB962C8B-B14F-4D97-AF65-F5344CB8AC3E}">
        <p14:creationId xmlns:p14="http://schemas.microsoft.com/office/powerpoint/2010/main" val="42999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1. ATM Simulator</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92" name="矩形"/>
          <p:cNvSpPr>
            <a:spLocks/>
          </p:cNvSpPr>
          <p:nvPr/>
        </p:nvSpPr>
        <p:spPr>
          <a:xfrm>
            <a:off x="522514" y="983005"/>
            <a:ext cx="11175999" cy="5632311"/>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tabLst>
                <a:tab pos="685800" algn="l"/>
              </a:tabLst>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ATM Simulator is designed to replicate the functionalities of a physical Automated Teller Machine. The User Authentication Module ensures secure access by validating user credentials and verifying Personal Identification Numbers (PINs). </a:t>
            </a:r>
          </a:p>
          <a:p>
            <a:pPr marL="0" indent="0" algn="just">
              <a:lnSpc>
                <a:spcPct val="100000"/>
              </a:lnSpc>
              <a:spcBef>
                <a:spcPts val="0"/>
              </a:spcBef>
              <a:spcAft>
                <a:spcPts val="0"/>
              </a:spcAft>
              <a:buNone/>
              <a:tabLst>
                <a:tab pos="685800" algn="l"/>
              </a:tabLst>
            </a:pPr>
            <a:endParaRPr lang="en-US" altLang="zh-CN" sz="2400" b="0" i="0" u="none" strike="noStrike" kern="1200" cap="none" spc="0" baseline="0">
              <a:solidFill>
                <a:srgbClr val="000000"/>
              </a:solidFill>
              <a:latin typeface="Times New Roman" pitchFamily="18" charset="0"/>
              <a:ea typeface="Calibri" charset="0"/>
              <a:cs typeface="Times New Roman" pitchFamily="18" charset="0"/>
            </a:endParaRPr>
          </a:p>
          <a:p>
            <a:pPr marL="0" indent="0" algn="just">
              <a:lnSpc>
                <a:spcPct val="100000"/>
              </a:lnSpc>
              <a:spcBef>
                <a:spcPts val="0"/>
              </a:spcBef>
              <a:spcAft>
                <a:spcPts val="0"/>
              </a:spcAft>
              <a:buNone/>
              <a:tabLst>
                <a:tab pos="685800" algn="l"/>
              </a:tabLst>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Account Overview Module provides users with a snapshot of their accounts, displaying balances and recent transactions.</a:t>
            </a:r>
          </a:p>
          <a:p>
            <a:pPr marL="0" indent="0" algn="just">
              <a:lnSpc>
                <a:spcPct val="100000"/>
              </a:lnSpc>
              <a:spcBef>
                <a:spcPts val="0"/>
              </a:spcBef>
              <a:spcAft>
                <a:spcPts val="0"/>
              </a:spcAft>
              <a:buNone/>
              <a:tabLst>
                <a:tab pos="685800" algn="l"/>
              </a:tabLst>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tabLst>
                <a:tab pos="685800" algn="l"/>
              </a:tabLst>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Additional modules include Change PIN for security updates, Transaction History for a detailed record of activities, and Card Management for actions like blocking or unblocking cards. </a:t>
            </a:r>
          </a:p>
          <a:p>
            <a:pPr marL="0" indent="0" algn="just">
              <a:lnSpc>
                <a:spcPct val="100000"/>
              </a:lnSpc>
              <a:spcBef>
                <a:spcPts val="0"/>
              </a:spcBef>
              <a:spcAft>
                <a:spcPts val="0"/>
              </a:spcAft>
              <a:buNone/>
              <a:tabLst>
                <a:tab pos="685800" algn="l"/>
              </a:tabLst>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tabLst>
                <a:tab pos="685800" algn="l"/>
              </a:tabLst>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Alerts and Notifications Module keeps users informed of account activities, while the Settings Module enables customization of preferences.Together, these modules create a comprehensive and realistic ATM simulation experience for users and developers alike.</a:t>
            </a:r>
          </a:p>
          <a:p>
            <a:pPr marL="342900" indent="-342900" algn="just">
              <a:lnSpc>
                <a:spcPct val="100000"/>
              </a:lnSpc>
              <a:spcBef>
                <a:spcPts val="0"/>
              </a:spcBef>
              <a:spcAft>
                <a:spcPts val="0"/>
              </a:spcAft>
              <a:buFont typeface="Symbol" pitchFamily="18" charset="2"/>
              <a:buChar char=""/>
              <a:tabLst>
                <a:tab pos="685800" algn="l"/>
              </a:tabLst>
            </a:pPr>
            <a:endParaRPr lang="zh-CN" altLang="en-US" sz="2400" b="0" i="0" u="none" strike="noStrike" kern="1200" cap="none" spc="0" baseline="0">
              <a:solidFill>
                <a:srgbClr val="000000"/>
              </a:solidFill>
              <a:latin typeface="Times New Roman" pitchFamily="18" charset="0"/>
              <a:ea typeface="Calibri" charset="0"/>
              <a:cs typeface="Times New Roman" pitchFamily="18" charset="0"/>
            </a:endParaRPr>
          </a:p>
        </p:txBody>
      </p:sp>
    </p:spTree>
    <p:extLst>
      <p:ext uri="{BB962C8B-B14F-4D97-AF65-F5344CB8AC3E}">
        <p14:creationId xmlns:p14="http://schemas.microsoft.com/office/powerpoint/2010/main" val="19168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2. End User Interface</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94" name="矩形"/>
          <p:cNvSpPr>
            <a:spLocks/>
          </p:cNvSpPr>
          <p:nvPr/>
        </p:nvSpPr>
        <p:spPr>
          <a:xfrm>
            <a:off x="522514" y="914965"/>
            <a:ext cx="11513976" cy="5632311"/>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2.1. ATM System </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Cardholder Interaction</a:t>
            </a: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Upon inserting their ATM card into the interface, users kick-start transactions. The system promptly reads the card details to facilitate seamless transaction processing.</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Facial Recognition</a:t>
            </a: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Simultaneously, the system employs advanced facial recognition technology to capture the user's face. This captured image is then meticulously compared with the pre-trained face model stored in the system's database.</a:t>
            </a: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Security Measures</a:t>
            </a: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In scenarios where a facial match is identified, the transaction proceeds effortlessly. However, in cases of non-matching faces, the system activates additional security measures to safeguard the transaction.</a:t>
            </a:r>
            <a:endParaRPr lang="zh-CN" altLang="en-US" sz="24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59317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矩形"/>
          <p:cNvSpPr>
            <a:spLocks/>
          </p:cNvSpPr>
          <p:nvPr/>
        </p:nvSpPr>
        <p:spPr>
          <a:xfrm>
            <a:off x="522514" y="1286363"/>
            <a:ext cx="11392678" cy="3416320"/>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Face Verification Link</a:t>
            </a: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For added security, the system generates a Face Verification Link. This link is promptly dispatched to the mobile number linked to the card account, ensuring an extra layer of identity confirmation.</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User Approval Process</a:t>
            </a: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cardholder, upon receiving the Face Verification Link, is prompted to verify their identity. Once approval is granted, the ATM dispenses the requested amount; if not, the system securely retrieves the card to prevent unauthorized access.</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7111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3. Face Recognition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99" name="矩形"/>
          <p:cNvSpPr>
            <a:spLocks/>
          </p:cNvSpPr>
          <p:nvPr/>
        </p:nvSpPr>
        <p:spPr>
          <a:xfrm>
            <a:off x="551542" y="858981"/>
            <a:ext cx="11146971" cy="4444365"/>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3.1. Dataset Creation</a:t>
            </a:r>
          </a:p>
          <a:p>
            <a:pPr marL="0" indent="0" algn="just">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Account Holder Face by Recording Live Video for 30secs</a:t>
            </a: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process begins with actively creating a comprehensive dataset by recording a live video of the account holder's face for approximately 30 seconds.</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Frame Conversion</a:t>
            </a: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Post dataset acquisition, the system seamlessly converts video frames into individual images. This step is pivotal for simplifying subsequent image processing and analysis. It enables the system to work with discrete frames, facilitating more efficient handling and manipulation during pre-processing.</a:t>
            </a: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Times New Roman" pitchFamily="18" charset="0"/>
              <a:ea typeface="Calibri"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rgbClr val="000000"/>
              </a:solidFill>
              <a:latin typeface="Times New Roman" pitchFamily="18" charset="0"/>
              <a:ea typeface="Calibri" charset="0"/>
              <a:cs typeface="Times New Roman" pitchFamily="18" charset="0"/>
            </a:endParaRPr>
          </a:p>
        </p:txBody>
      </p:sp>
    </p:spTree>
    <p:extLst>
      <p:ext uri="{BB962C8B-B14F-4D97-AF65-F5344CB8AC3E}">
        <p14:creationId xmlns:p14="http://schemas.microsoft.com/office/powerpoint/2010/main" val="124455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3. Face Recognition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01" name="矩形"/>
          <p:cNvSpPr>
            <a:spLocks/>
          </p:cNvSpPr>
          <p:nvPr/>
        </p:nvSpPr>
        <p:spPr>
          <a:xfrm>
            <a:off x="551542" y="858981"/>
            <a:ext cx="11428964" cy="4893647"/>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3.2. Pre-processing</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This pre-processing module encompasses multiple steps to optimize images for subsequent analysis.</a:t>
            </a:r>
          </a:p>
          <a:p>
            <a:pPr marL="0" indent="0" algn="just">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Grey Scale Conversion:</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 The conversion to greyscale simplifies image representation, reducing complexity.</a:t>
            </a:r>
          </a:p>
          <a:p>
            <a:pPr marL="0" indent="0" algn="just">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Noise Filter:</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 The application of mean or Gabor filtering minimizes noise, enhancing the clarity of facial features.</a:t>
            </a:r>
          </a:p>
          <a:p>
            <a:pPr marL="0" indent="0" algn="just">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Binarize:</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 Converting images to binary format further streamlines feature extraction. These steps collectively contribute to creating a standardized and enhanced image dataset.</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91449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3. Face Recognition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03" name="矩形"/>
          <p:cNvSpPr>
            <a:spLocks/>
          </p:cNvSpPr>
          <p:nvPr/>
        </p:nvSpPr>
        <p:spPr>
          <a:xfrm>
            <a:off x="466532" y="858981"/>
            <a:ext cx="11231982" cy="2397403"/>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3.3. Face Detection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Leveraging a Region Proposal Network (RPN), this module identifies potential face regions within the pre-processed images. RPN excels at proposing regions likely to contain facial features, laying the groundwork for subsequent processing. It streamlines the computational effort by focusing on regions of interest, enhancing efficiency in face recognition.</a:t>
            </a:r>
            <a:endParaRPr lang="zh-CN" altLang="en-US" sz="2400" b="0" i="0" u="none" strike="noStrike" kern="1200" cap="none" spc="0" baseline="0" dirty="0">
              <a:solidFill>
                <a:schemeClr val="tx1"/>
              </a:solidFill>
              <a:latin typeface="Times New Roman" pitchFamily="18" charset="0"/>
              <a:ea typeface="等线" charset="0"/>
              <a:cs typeface="Times New Roman" pitchFamily="18" charset="0"/>
            </a:endParaRPr>
          </a:p>
        </p:txBody>
      </p:sp>
      <p:pic>
        <p:nvPicPr>
          <p:cNvPr id="104" name="图片"/>
          <p:cNvPicPr>
            <a:picLocks/>
          </p:cNvPicPr>
          <p:nvPr/>
        </p:nvPicPr>
        <p:blipFill>
          <a:blip r:embed="rId2" cstate="print"/>
          <a:stretch>
            <a:fillRect/>
          </a:stretch>
        </p:blipFill>
        <p:spPr>
          <a:xfrm>
            <a:off x="4354512" y="3359864"/>
            <a:ext cx="3482975" cy="1584959"/>
          </a:xfrm>
          <a:prstGeom prst="rect">
            <a:avLst/>
          </a:prstGeom>
          <a:noFill/>
          <a:ln w="12700" cap="flat" cmpd="sng">
            <a:noFill/>
            <a:prstDash val="solid"/>
            <a:miter/>
          </a:ln>
        </p:spPr>
      </p:pic>
      <p:pic>
        <p:nvPicPr>
          <p:cNvPr id="105" name="图片"/>
          <p:cNvPicPr>
            <a:picLocks/>
          </p:cNvPicPr>
          <p:nvPr/>
        </p:nvPicPr>
        <p:blipFill>
          <a:blip r:embed="rId3" cstate="print"/>
          <a:stretch>
            <a:fillRect/>
          </a:stretch>
        </p:blipFill>
        <p:spPr>
          <a:xfrm>
            <a:off x="4340860" y="4864913"/>
            <a:ext cx="3510279" cy="1823085"/>
          </a:xfrm>
          <a:prstGeom prst="rect">
            <a:avLst/>
          </a:prstGeom>
          <a:noFill/>
          <a:ln w="12700" cap="flat" cmpd="sng">
            <a:noFill/>
            <a:prstDash val="solid"/>
            <a:miter/>
          </a:ln>
        </p:spPr>
      </p:pic>
    </p:spTree>
    <p:extLst>
      <p:ext uri="{BB962C8B-B14F-4D97-AF65-F5344CB8AC3E}">
        <p14:creationId xmlns:p14="http://schemas.microsoft.com/office/powerpoint/2010/main" val="166553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3. Face Recognition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07" name="矩形"/>
          <p:cNvSpPr>
            <a:spLocks/>
          </p:cNvSpPr>
          <p:nvPr/>
        </p:nvSpPr>
        <p:spPr>
          <a:xfrm>
            <a:off x="551542" y="858981"/>
            <a:ext cx="11146971" cy="1910715"/>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3.4. Face Feature Extraction</a:t>
            </a: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This module focuses on extracting relevant features from the detected face regions using Gray Level Co-occurrence Matrix (GLCM). GLCM captures statistical information about pixel intensity relationships, offering a rich set of features for subsequent classification. It serves as a robust method for characterizing facial textures and patterns.</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pic>
        <p:nvPicPr>
          <p:cNvPr id="108" name="图片"/>
          <p:cNvPicPr>
            <a:picLocks/>
          </p:cNvPicPr>
          <p:nvPr/>
        </p:nvPicPr>
        <p:blipFill>
          <a:blip r:embed="rId2" cstate="print"/>
          <a:srcRect t="5167" b="4254"/>
          <a:stretch>
            <a:fillRect/>
          </a:stretch>
        </p:blipFill>
        <p:spPr>
          <a:xfrm>
            <a:off x="3698543" y="3152634"/>
            <a:ext cx="4804010" cy="3179928"/>
          </a:xfrm>
          <a:prstGeom prst="rect">
            <a:avLst/>
          </a:prstGeom>
          <a:noFill/>
          <a:ln w="12700" cap="flat" cmpd="sng">
            <a:noFill/>
            <a:prstDash val="solid"/>
            <a:round/>
          </a:ln>
        </p:spPr>
      </p:pic>
    </p:spTree>
    <p:extLst>
      <p:ext uri="{BB962C8B-B14F-4D97-AF65-F5344CB8AC3E}">
        <p14:creationId xmlns:p14="http://schemas.microsoft.com/office/powerpoint/2010/main" val="184623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3. Face Recognition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10" name="矩形"/>
          <p:cNvSpPr>
            <a:spLocks/>
          </p:cNvSpPr>
          <p:nvPr/>
        </p:nvSpPr>
        <p:spPr>
          <a:xfrm>
            <a:off x="551542" y="858981"/>
            <a:ext cx="11146971" cy="1910715"/>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3.5. Classification using CNN (Convolutional Neural Network)</a:t>
            </a: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Employing a Convolutional Neural Network (CNN), this module classifies the extracted face features. The CNN is trained on the dataset, learning intricate patterns and representations crucial for accurate face recognition. The hierarchical structure of a CNN enables it to automatically learn discriminative features from the input images.</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pic>
        <p:nvPicPr>
          <p:cNvPr id="111" name="图片"/>
          <p:cNvPicPr>
            <a:picLocks/>
          </p:cNvPicPr>
          <p:nvPr/>
        </p:nvPicPr>
        <p:blipFill>
          <a:blip r:embed="rId2" cstate="print"/>
          <a:stretch>
            <a:fillRect/>
          </a:stretch>
        </p:blipFill>
        <p:spPr>
          <a:xfrm>
            <a:off x="2306472" y="3349671"/>
            <a:ext cx="7410734" cy="2396036"/>
          </a:xfrm>
          <a:prstGeom prst="rect">
            <a:avLst/>
          </a:prstGeom>
          <a:noFill/>
          <a:ln w="12700" cap="flat" cmpd="sng">
            <a:noFill/>
            <a:prstDash val="solid"/>
            <a:miter/>
          </a:ln>
        </p:spPr>
      </p:pic>
    </p:spTree>
    <p:extLst>
      <p:ext uri="{BB962C8B-B14F-4D97-AF65-F5344CB8AC3E}">
        <p14:creationId xmlns:p14="http://schemas.microsoft.com/office/powerpoint/2010/main" val="52224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4. Face Identification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15" name="矩形"/>
          <p:cNvSpPr>
            <a:spLocks/>
          </p:cNvSpPr>
          <p:nvPr/>
        </p:nvSpPr>
        <p:spPr>
          <a:xfrm>
            <a:off x="468086" y="797132"/>
            <a:ext cx="11255828" cy="6370975"/>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4.1. ATM Captures User's Face</a:t>
            </a: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The Face Identification module commences with the ATM employing integrated cameras or sensors to capture a live image of the user's face during a transaction. This process is crucial for obtaining a real-time representation of the user's facial features, capturing nuances such as facial expressions, contours, and unique identifiers.</a:t>
            </a: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u="sng"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u="sng"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u="sng"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u="sng"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endParaRPr lang="en-US" altLang="zh-CN" sz="2400" b="1" i="0" u="sng" strike="noStrike" kern="1200" cap="none" spc="0" baseline="0" dirty="0">
              <a:solidFill>
                <a:schemeClr val="tx1"/>
              </a:solidFill>
              <a:latin typeface="Times New Roman" pitchFamily="18" charset="0"/>
              <a:ea typeface="等线" charset="0"/>
              <a:cs typeface="Times New Roman" pitchFamily="18" charset="0"/>
            </a:endParaRPr>
          </a:p>
        </p:txBody>
      </p:sp>
      <p:pic>
        <p:nvPicPr>
          <p:cNvPr id="3" name="Picture 2" descr="A person looking at a machine&#10;&#10;AI-generated content may be incorrect.">
            <a:extLst>
              <a:ext uri="{FF2B5EF4-FFF2-40B4-BE49-F238E27FC236}">
                <a16:creationId xmlns:a16="http://schemas.microsoft.com/office/drawing/2014/main" id="{B899E161-67FE-2753-37E5-D80F3181C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571" y="3268683"/>
            <a:ext cx="3483757" cy="3359091"/>
          </a:xfrm>
          <a:prstGeom prst="rect">
            <a:avLst/>
          </a:prstGeom>
        </p:spPr>
      </p:pic>
    </p:spTree>
    <p:extLst>
      <p:ext uri="{BB962C8B-B14F-4D97-AF65-F5344CB8AC3E}">
        <p14:creationId xmlns:p14="http://schemas.microsoft.com/office/powerpoint/2010/main" val="130650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838200" y="109331"/>
            <a:ext cx="10515600" cy="70567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dirty="0">
                <a:solidFill>
                  <a:schemeClr val="tx1"/>
                </a:solidFill>
                <a:latin typeface="Algerian" pitchFamily="82" charset="0"/>
                <a:ea typeface="等线 Light" charset="0"/>
                <a:cs typeface="Lucida Sans"/>
              </a:rPr>
              <a:t>                      </a:t>
            </a:r>
            <a:r>
              <a:rPr lang="en-US" altLang="zh-CN" sz="3200" b="1" i="0" u="none" strike="noStrike" kern="1200" cap="none" spc="0" baseline="0" dirty="0">
                <a:solidFill>
                  <a:schemeClr val="tx1"/>
                </a:solidFill>
                <a:latin typeface="Aharoni" panose="02010803020104030203" pitchFamily="2" charset="-79"/>
                <a:cs typeface="Aharoni" panose="02010803020104030203" pitchFamily="2" charset="-79"/>
              </a:rPr>
              <a:t>PROJECT REVIEW </a:t>
            </a:r>
            <a:r>
              <a:rPr lang="en-US" altLang="zh-CN" sz="3200" b="1" i="0" u="none" strike="noStrike" kern="1200" cap="none" spc="0" baseline="0" dirty="0">
                <a:solidFill>
                  <a:schemeClr val="tx1"/>
                </a:solidFill>
                <a:latin typeface="Agency FB" panose="020B0503020202020204" pitchFamily="34" charset="0"/>
                <a:cs typeface="Aharoni" panose="02010803020104030203" pitchFamily="2" charset="-79"/>
              </a:rPr>
              <a:t>- 03</a:t>
            </a:r>
            <a:endParaRPr lang="zh-CN" altLang="en-US" sz="3200" b="1" i="0" u="none" strike="noStrike" kern="1200" cap="none" spc="0" baseline="0" dirty="0">
              <a:solidFill>
                <a:schemeClr val="tx1"/>
              </a:solidFill>
              <a:latin typeface="Agency FB" panose="020B0503020202020204" pitchFamily="34" charset="0"/>
              <a:cs typeface="Aharoni" panose="02010803020104030203" pitchFamily="2" charset="-79"/>
            </a:endParaRPr>
          </a:p>
        </p:txBody>
      </p:sp>
      <p:sp>
        <p:nvSpPr>
          <p:cNvPr id="38" name="文本框"/>
          <p:cNvSpPr>
            <a:spLocks noGrp="1"/>
          </p:cNvSpPr>
          <p:nvPr>
            <p:ph type="body" idx="1"/>
          </p:nvPr>
        </p:nvSpPr>
        <p:spPr>
          <a:xfrm>
            <a:off x="288235" y="815009"/>
            <a:ext cx="11708295" cy="59336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9000"/>
              </a:lnSpc>
              <a:spcBef>
                <a:spcPts val="1000"/>
              </a:spcBef>
              <a:spcAft>
                <a:spcPts val="0"/>
              </a:spcAft>
              <a:buNone/>
            </a:pPr>
            <a:r>
              <a:rPr lang="en-US" altLang="zh-CN" sz="2800" b="0" i="0" u="none" strike="noStrike" kern="1200" cap="none" spc="0" baseline="0" dirty="0">
                <a:solidFill>
                  <a:schemeClr val="tx1"/>
                </a:solidFill>
                <a:latin typeface="Calibri" charset="0"/>
                <a:ea typeface="等线" charset="0"/>
                <a:cs typeface="Lucida Sans"/>
              </a:rPr>
              <a:t> </a:t>
            </a:r>
          </a:p>
          <a:p>
            <a:pPr marL="0" indent="0" algn="l">
              <a:lnSpc>
                <a:spcPct val="79000"/>
              </a:lnSpc>
              <a:spcBef>
                <a:spcPts val="1000"/>
              </a:spcBef>
              <a:spcAft>
                <a:spcPts val="0"/>
              </a:spcAft>
              <a:buNone/>
            </a:pPr>
            <a:r>
              <a:rPr lang="en-US" altLang="zh-CN" sz="2800" b="0" i="0" u="none" strike="noStrike" kern="1200" cap="none" spc="0" baseline="0" dirty="0">
                <a:solidFill>
                  <a:schemeClr val="tx1"/>
                </a:solidFill>
                <a:latin typeface="Arial" panose="020B0604020202020204" pitchFamily="34" charset="0"/>
                <a:cs typeface="Arial" panose="020B0604020202020204" pitchFamily="34" charset="0"/>
              </a:rPr>
              <a:t>                                    OASYS INSITITUTE OF TECHNOLOGY </a:t>
            </a:r>
          </a:p>
          <a:p>
            <a:pPr marL="0" indent="0" algn="l">
              <a:lnSpc>
                <a:spcPct val="79000"/>
              </a:lnSpc>
              <a:spcBef>
                <a:spcPts val="1000"/>
              </a:spcBef>
              <a:spcAft>
                <a:spcPts val="0"/>
              </a:spcAft>
              <a:buNone/>
            </a:pPr>
            <a:r>
              <a:rPr lang="en-US" altLang="zh-CN" sz="2800" b="0" i="0" u="none" strike="noStrike" kern="1200" cap="none" spc="0" baseline="0" dirty="0">
                <a:solidFill>
                  <a:schemeClr val="tx1"/>
                </a:solidFill>
                <a:latin typeface="Calibri" charset="0"/>
                <a:ea typeface="等线" charset="0"/>
                <a:cs typeface="Lucida Sans"/>
              </a:rPr>
              <a:t>                               </a:t>
            </a:r>
          </a:p>
          <a:p>
            <a:pPr marL="0" indent="0" algn="l">
              <a:lnSpc>
                <a:spcPct val="79000"/>
              </a:lnSpc>
              <a:spcBef>
                <a:spcPts val="1000"/>
              </a:spcBef>
              <a:spcAft>
                <a:spcPts val="0"/>
              </a:spcAft>
              <a:buNone/>
            </a:pPr>
            <a:r>
              <a:rPr lang="en-US" altLang="zh-CN" sz="2000" b="0" i="0" u="none" strike="noStrike" kern="1200" cap="none" spc="0" baseline="0" dirty="0">
                <a:solidFill>
                  <a:schemeClr val="tx1"/>
                </a:solidFill>
                <a:latin typeface="Arial Narrow" panose="020B0606020202030204" pitchFamily="34" charset="0"/>
                <a:cs typeface="Lucida Sans"/>
              </a:rPr>
              <a:t>                                                                          </a:t>
            </a:r>
            <a:r>
              <a:rPr lang="en-US" altLang="zh-CN" sz="2000" i="0" u="none" strike="noStrike" kern="1200" cap="none" spc="0" baseline="0" dirty="0">
                <a:solidFill>
                  <a:schemeClr val="tx1"/>
                </a:solidFill>
                <a:latin typeface="Arial Narrow" panose="020B0606020202030204" pitchFamily="34" charset="0"/>
                <a:cs typeface="Lucida Sans"/>
              </a:rPr>
              <a:t>A  Presentation On</a:t>
            </a:r>
          </a:p>
          <a:p>
            <a:pPr marL="0" indent="0" algn="l">
              <a:lnSpc>
                <a:spcPct val="79000"/>
              </a:lnSpc>
              <a:spcBef>
                <a:spcPts val="1000"/>
              </a:spcBef>
              <a:spcAft>
                <a:spcPts val="0"/>
              </a:spcAft>
              <a:buNone/>
            </a:pPr>
            <a:endParaRPr lang="en-US" altLang="zh-CN" sz="2000" i="0" u="none" strike="noStrike" kern="1200" cap="none" spc="0" baseline="0" dirty="0">
              <a:solidFill>
                <a:schemeClr val="tx1"/>
              </a:solidFill>
              <a:latin typeface="Arial Narrow" panose="020B0606020202030204" pitchFamily="34" charset="0"/>
              <a:cs typeface="Lucida Sans"/>
            </a:endParaRPr>
          </a:p>
          <a:p>
            <a:pPr marL="0" indent="0" algn="l">
              <a:lnSpc>
                <a:spcPct val="140000"/>
              </a:lnSpc>
              <a:spcBef>
                <a:spcPts val="1000"/>
              </a:spcBef>
              <a:spcAft>
                <a:spcPts val="0"/>
              </a:spcAft>
              <a:buNone/>
            </a:pPr>
            <a:r>
              <a:rPr lang="en-US" altLang="zh-CN" sz="2800" b="0" i="0" u="none" strike="noStrike" kern="1200" cap="none" spc="0" baseline="0" dirty="0">
                <a:solidFill>
                  <a:schemeClr val="tx1"/>
                </a:solidFill>
                <a:latin typeface="Calibri" charset="0"/>
                <a:ea typeface="等线" charset="0"/>
                <a:cs typeface="Lucida Sans"/>
              </a:rPr>
              <a:t>            </a:t>
            </a:r>
            <a:r>
              <a:rPr lang="en-US" altLang="zh-CN" sz="2000" b="1" i="0" u="none" strike="noStrike" kern="1200" cap="none" spc="0" baseline="0" dirty="0">
                <a:solidFill>
                  <a:schemeClr val="tx1"/>
                </a:solidFill>
                <a:latin typeface="Arial Rounded MT Bold" pitchFamily="34" charset="0"/>
                <a:ea typeface="Aharoni" charset="0"/>
                <a:cs typeface="Aharoni" charset="0"/>
                <a:sym typeface="Aharoni" charset="0"/>
              </a:rPr>
              <a:t>Securing ATM Transactions with Facial Recognition - Based Verification Systems</a:t>
            </a:r>
          </a:p>
          <a:p>
            <a:pPr marL="0" indent="0" algn="l">
              <a:lnSpc>
                <a:spcPct val="79000"/>
              </a:lnSpc>
              <a:spcBef>
                <a:spcPts val="1000"/>
              </a:spcBef>
              <a:spcAft>
                <a:spcPts val="0"/>
              </a:spcAft>
              <a:buNone/>
            </a:pPr>
            <a:endParaRPr lang="en-US" altLang="zh-CN" b="1" dirty="0">
              <a:latin typeface="Arial Rounded MT Bold" pitchFamily="34" charset="0"/>
              <a:cs typeface="Aharoni" charset="0"/>
              <a:sym typeface="Aharoni" charset="0"/>
            </a:endParaRPr>
          </a:p>
          <a:p>
            <a:pPr marL="0" indent="0" algn="l">
              <a:lnSpc>
                <a:spcPct val="79000"/>
              </a:lnSpc>
              <a:spcBef>
                <a:spcPts val="1000"/>
              </a:spcBef>
              <a:spcAft>
                <a:spcPts val="0"/>
              </a:spcAft>
              <a:buNone/>
            </a:pPr>
            <a:r>
              <a:rPr lang="en-US" altLang="zh-CN" sz="2000" b="1" i="0" u="none" strike="noStrike" kern="1200" cap="none" spc="0" baseline="0" dirty="0">
                <a:solidFill>
                  <a:schemeClr val="tx1"/>
                </a:solidFill>
                <a:latin typeface="Bradley Hand ITC" pitchFamily="66" charset="0"/>
                <a:ea typeface="等线" charset="0"/>
                <a:cs typeface="Lucida Sans"/>
              </a:rPr>
              <a:t> </a:t>
            </a:r>
            <a:r>
              <a:rPr lang="en-US" altLang="zh-CN" sz="2000" b="1" i="0" u="none" strike="noStrike" kern="1200" cap="none" spc="0" baseline="0" dirty="0">
                <a:solidFill>
                  <a:schemeClr val="tx1"/>
                </a:solidFill>
                <a:latin typeface="Berlin Sans FB Demi" panose="020E0802020502020306" pitchFamily="34" charset="0"/>
                <a:cs typeface="Lucida Sans"/>
              </a:rPr>
              <a:t>by                                                                                                                                        guide name</a:t>
            </a:r>
          </a:p>
          <a:p>
            <a:pPr marL="0" indent="0" algn="l">
              <a:lnSpc>
                <a:spcPct val="79000"/>
              </a:lnSpc>
              <a:spcBef>
                <a:spcPts val="1000"/>
              </a:spcBef>
              <a:spcAft>
                <a:spcPts val="0"/>
              </a:spcAft>
              <a:buNone/>
            </a:pPr>
            <a:r>
              <a:rPr lang="en-US" altLang="zh-CN" sz="2000" b="1" i="0" u="none" strike="noStrike" kern="1200" cap="none" spc="0" baseline="0" dirty="0">
                <a:solidFill>
                  <a:schemeClr val="tx1"/>
                </a:solidFill>
                <a:latin typeface="Bradley Hand ITC" pitchFamily="66" charset="0"/>
                <a:ea typeface="等线" charset="0"/>
                <a:cs typeface="Lucida Sans"/>
              </a:rPr>
              <a:t>                                                                                                                   </a:t>
            </a:r>
          </a:p>
          <a:p>
            <a:pPr marL="228600" indent="-228600" algn="l">
              <a:lnSpc>
                <a:spcPct val="90000"/>
              </a:lnSpc>
              <a:spcBef>
                <a:spcPts val="1000"/>
              </a:spcBef>
              <a:spcAft>
                <a:spcPts val="0"/>
              </a:spcAft>
              <a:buFont typeface="Wingdings" pitchFamily="2" charset="2"/>
              <a:buChar char="q"/>
            </a:pPr>
            <a:r>
              <a:rPr lang="en-US" altLang="zh-CN" sz="2000" b="1" i="0" u="none" strike="noStrike" kern="1200" cap="none" spc="0" baseline="0" dirty="0">
                <a:solidFill>
                  <a:schemeClr val="tx1"/>
                </a:solidFill>
                <a:latin typeface="Bradley Hand ITC" pitchFamily="66" charset="0"/>
                <a:ea typeface="等线" charset="0"/>
                <a:cs typeface="Lucida Sans"/>
              </a:rPr>
              <a:t>   </a:t>
            </a:r>
            <a:r>
              <a:rPr lang="en-US" altLang="zh-CN" sz="2000" b="0" i="0" u="none" strike="noStrike" kern="1200" cap="none" spc="0" baseline="0" dirty="0" err="1">
                <a:solidFill>
                  <a:schemeClr val="tx1"/>
                </a:solidFill>
                <a:latin typeface="Rockwell" pitchFamily="18" charset="0"/>
                <a:ea typeface="等线" charset="0"/>
                <a:cs typeface="Lucida Sans"/>
              </a:rPr>
              <a:t>Nilavarasu.M</a:t>
            </a:r>
            <a:r>
              <a:rPr lang="en-US" altLang="zh-CN" sz="2000" b="0" i="0" u="none" strike="noStrike" kern="1200" cap="none" spc="0" baseline="0" dirty="0">
                <a:solidFill>
                  <a:schemeClr val="tx1"/>
                </a:solidFill>
                <a:latin typeface="Rockwell" pitchFamily="18" charset="0"/>
                <a:ea typeface="等线" charset="0"/>
                <a:cs typeface="Lucida Sans"/>
              </a:rPr>
              <a:t> (812921104022)                                                         </a:t>
            </a:r>
            <a:r>
              <a:rPr lang="en-US" altLang="zh-CN" sz="2000" b="0" i="0" u="none" strike="noStrike" kern="1200" cap="none" spc="0" baseline="0" dirty="0" err="1">
                <a:solidFill>
                  <a:schemeClr val="tx1"/>
                </a:solidFill>
                <a:latin typeface="Rockwell" pitchFamily="18" charset="0"/>
                <a:ea typeface="等线" charset="0"/>
                <a:cs typeface="Lucida Sans"/>
              </a:rPr>
              <a:t>Mrs.A.Priyanka</a:t>
            </a:r>
            <a:r>
              <a:rPr lang="en-US" altLang="zh-CN" sz="2000" b="0" i="0" u="none" strike="noStrike" kern="1200" cap="none" spc="0" baseline="0" dirty="0">
                <a:solidFill>
                  <a:schemeClr val="tx1"/>
                </a:solidFill>
                <a:latin typeface="Rockwell" pitchFamily="18" charset="0"/>
                <a:ea typeface="等线" charset="0"/>
                <a:cs typeface="Lucida Sans"/>
              </a:rPr>
              <a:t> ( B.E , M.E ),   </a:t>
            </a:r>
          </a:p>
          <a:p>
            <a:pPr marL="228600" indent="-228600" algn="l">
              <a:lnSpc>
                <a:spcPct val="79000"/>
              </a:lnSpc>
              <a:spcBef>
                <a:spcPts val="1000"/>
              </a:spcBef>
              <a:spcAft>
                <a:spcPts val="0"/>
              </a:spcAft>
              <a:buFont typeface="Wingdings" pitchFamily="2" charset="2"/>
              <a:buChar char="q"/>
            </a:pPr>
            <a:r>
              <a:rPr lang="en-US" altLang="zh-CN" sz="2000" b="0" i="0" u="none" strike="noStrike" kern="1200" cap="none" spc="0" baseline="0" dirty="0">
                <a:solidFill>
                  <a:schemeClr val="tx1"/>
                </a:solidFill>
                <a:latin typeface="Rockwell" pitchFamily="18" charset="0"/>
                <a:ea typeface="等线" charset="0"/>
                <a:cs typeface="Lucida Sans"/>
              </a:rPr>
              <a:t>   </a:t>
            </a:r>
            <a:r>
              <a:rPr lang="en-US" altLang="zh-CN" sz="2000" b="0" i="0" u="none" strike="noStrike" kern="1200" cap="none" spc="0" baseline="0" dirty="0" err="1">
                <a:solidFill>
                  <a:schemeClr val="tx1"/>
                </a:solidFill>
                <a:latin typeface="Rockwell" pitchFamily="18" charset="0"/>
                <a:ea typeface="等线" charset="0"/>
                <a:cs typeface="Lucida Sans"/>
              </a:rPr>
              <a:t>Nishardeen.U</a:t>
            </a:r>
            <a:r>
              <a:rPr lang="en-US" altLang="zh-CN" sz="2000" b="0" i="0" u="none" strike="noStrike" kern="1200" cap="none" spc="0" baseline="0" dirty="0">
                <a:solidFill>
                  <a:schemeClr val="tx1"/>
                </a:solidFill>
                <a:latin typeface="Rockwell" pitchFamily="18" charset="0"/>
                <a:ea typeface="等线" charset="0"/>
                <a:cs typeface="Lucida Sans"/>
              </a:rPr>
              <a:t> (812921104023)</a:t>
            </a:r>
          </a:p>
          <a:p>
            <a:pPr marL="228600" indent="-228600" algn="l">
              <a:lnSpc>
                <a:spcPct val="79000"/>
              </a:lnSpc>
              <a:spcBef>
                <a:spcPts val="1000"/>
              </a:spcBef>
              <a:spcAft>
                <a:spcPts val="0"/>
              </a:spcAft>
              <a:buFont typeface="Wingdings" pitchFamily="2" charset="2"/>
              <a:buChar char="q"/>
            </a:pPr>
            <a:r>
              <a:rPr lang="en-US" altLang="zh-CN" sz="2000" b="0" i="0" u="none" strike="noStrike" kern="1200" cap="none" spc="0" baseline="0" dirty="0">
                <a:solidFill>
                  <a:schemeClr val="tx1"/>
                </a:solidFill>
                <a:latin typeface="Rockwell" pitchFamily="18" charset="0"/>
                <a:ea typeface="等线" charset="0"/>
                <a:cs typeface="Lucida Sans"/>
              </a:rPr>
              <a:t>   </a:t>
            </a:r>
            <a:r>
              <a:rPr lang="en-US" altLang="zh-CN" sz="2000" b="0" i="0" u="none" strike="noStrike" kern="1200" cap="none" spc="0" baseline="0" dirty="0" err="1">
                <a:solidFill>
                  <a:schemeClr val="tx1"/>
                </a:solidFill>
                <a:latin typeface="Rockwell" pitchFamily="18" charset="0"/>
                <a:ea typeface="等线" charset="0"/>
                <a:cs typeface="Lucida Sans"/>
              </a:rPr>
              <a:t>Nivetha.S</a:t>
            </a:r>
            <a:r>
              <a:rPr lang="en-US" altLang="zh-CN" sz="2000" b="0" i="0" u="none" strike="noStrike" kern="1200" cap="none" spc="0" baseline="0" dirty="0">
                <a:solidFill>
                  <a:schemeClr val="tx1"/>
                </a:solidFill>
                <a:latin typeface="Rockwell" pitchFamily="18" charset="0"/>
                <a:ea typeface="等线" charset="0"/>
                <a:cs typeface="Lucida Sans"/>
              </a:rPr>
              <a:t>         (812921104024)                                                        Computer Science Department.</a:t>
            </a:r>
          </a:p>
          <a:p>
            <a:pPr marL="228600" indent="-228600" algn="l">
              <a:lnSpc>
                <a:spcPct val="79000"/>
              </a:lnSpc>
              <a:spcBef>
                <a:spcPts val="1000"/>
              </a:spcBef>
              <a:spcAft>
                <a:spcPts val="0"/>
              </a:spcAft>
              <a:buFont typeface="Wingdings" pitchFamily="2" charset="2"/>
              <a:buChar char="q"/>
            </a:pPr>
            <a:r>
              <a:rPr lang="en-US" altLang="zh-CN" sz="2000" b="0" i="0" u="none" strike="noStrike" kern="1200" cap="none" spc="0" baseline="0" dirty="0">
                <a:solidFill>
                  <a:schemeClr val="tx1"/>
                </a:solidFill>
                <a:latin typeface="Rockwell" pitchFamily="18" charset="0"/>
                <a:ea typeface="等线" charset="0"/>
                <a:cs typeface="Lucida Sans"/>
              </a:rPr>
              <a:t>   </a:t>
            </a:r>
            <a:r>
              <a:rPr lang="en-US" altLang="zh-CN" sz="2000" b="0" i="0" u="none" strike="noStrike" kern="1200" cap="none" spc="0" baseline="0" dirty="0" err="1">
                <a:solidFill>
                  <a:schemeClr val="tx1"/>
                </a:solidFill>
                <a:latin typeface="Rockwell" pitchFamily="18" charset="0"/>
                <a:ea typeface="等线" charset="0"/>
                <a:cs typeface="Lucida Sans"/>
              </a:rPr>
              <a:t>Prasanna.M</a:t>
            </a:r>
            <a:r>
              <a:rPr lang="en-US" altLang="zh-CN" sz="2000" b="0" i="0" u="none" strike="noStrike" kern="1200" cap="none" spc="0" baseline="0" dirty="0">
                <a:solidFill>
                  <a:schemeClr val="tx1"/>
                </a:solidFill>
                <a:latin typeface="Rockwell" pitchFamily="18" charset="0"/>
                <a:ea typeface="等线" charset="0"/>
                <a:cs typeface="Lucida Sans"/>
              </a:rPr>
              <a:t>     (812921104026)  </a:t>
            </a:r>
          </a:p>
          <a:p>
            <a:pPr marL="0" indent="0" algn="l">
              <a:lnSpc>
                <a:spcPct val="79000"/>
              </a:lnSpc>
              <a:spcBef>
                <a:spcPts val="1000"/>
              </a:spcBef>
              <a:spcAft>
                <a:spcPts val="0"/>
              </a:spcAft>
              <a:buNone/>
            </a:pPr>
            <a:r>
              <a:rPr lang="en-US" altLang="zh-CN" sz="2000" b="1" i="0" u="none" strike="noStrike" kern="1200" cap="none" spc="0" baseline="0" dirty="0">
                <a:solidFill>
                  <a:schemeClr val="tx1"/>
                </a:solidFill>
                <a:latin typeface="Bradley Hand ITC" pitchFamily="66" charset="0"/>
                <a:ea typeface="等线" charset="0"/>
                <a:cs typeface="Lucida Sans"/>
              </a:rPr>
              <a:t>   </a:t>
            </a:r>
            <a:endParaRPr lang="zh-CN" altLang="en-US" sz="2000" b="1" i="0" u="none" strike="noStrike" kern="1200" cap="none" spc="0" baseline="0" dirty="0">
              <a:solidFill>
                <a:schemeClr val="tx1"/>
              </a:solidFill>
              <a:latin typeface="Bradley Hand ITC" pitchFamily="66" charset="0"/>
              <a:ea typeface="等线" charset="0"/>
              <a:cs typeface="Lucida Sans"/>
            </a:endParaRPr>
          </a:p>
        </p:txBody>
      </p:sp>
      <p:pic>
        <p:nvPicPr>
          <p:cNvPr id="39" name="图片" descr="Attendance - OASYS College - Apps on Google Play"/>
          <p:cNvPicPr>
            <a:picLocks noChangeAspect="1"/>
          </p:cNvPicPr>
          <p:nvPr/>
        </p:nvPicPr>
        <p:blipFill>
          <a:blip r:embed="rId2" cstate="print"/>
          <a:stretch>
            <a:fillRect/>
          </a:stretch>
        </p:blipFill>
        <p:spPr>
          <a:xfrm>
            <a:off x="987287" y="462170"/>
            <a:ext cx="1784073" cy="1784073"/>
          </a:xfrm>
          <a:prstGeom prst="rect">
            <a:avLst/>
          </a:prstGeom>
          <a:noFill/>
          <a:ln w="12700" cap="flat" cmpd="sng">
            <a:noFill/>
            <a:prstDash val="solid"/>
            <a:miter/>
          </a:ln>
        </p:spPr>
      </p:pic>
    </p:spTree>
    <p:extLst>
      <p:ext uri="{BB962C8B-B14F-4D97-AF65-F5344CB8AC3E}">
        <p14:creationId xmlns:p14="http://schemas.microsoft.com/office/powerpoint/2010/main" val="503127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4. Face Identification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17" name="矩形"/>
          <p:cNvSpPr>
            <a:spLocks/>
          </p:cNvSpPr>
          <p:nvPr/>
        </p:nvSpPr>
        <p:spPr>
          <a:xfrm>
            <a:off x="223936" y="858981"/>
            <a:ext cx="11474578" cy="5271231"/>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sng" strike="noStrike" kern="1200" cap="none" spc="0" baseline="0" dirty="0">
                <a:solidFill>
                  <a:schemeClr val="tx1"/>
                </a:solidFill>
                <a:latin typeface="Times New Roman" pitchFamily="18" charset="0"/>
                <a:ea typeface="等线" charset="0"/>
                <a:cs typeface="Times New Roman" pitchFamily="18" charset="0"/>
              </a:rPr>
              <a:t>4.2. Identify Users with Trained Model</a:t>
            </a:r>
          </a:p>
          <a:p>
            <a:pPr marL="0" indent="0" algn="l">
              <a:lnSpc>
                <a:spcPct val="100000"/>
              </a:lnSpc>
              <a:spcBef>
                <a:spcPts val="0"/>
              </a:spcBef>
              <a:spcAft>
                <a:spcPts val="0"/>
              </a:spcAft>
              <a:buNone/>
            </a:pPr>
            <a:endParaRPr lang="en-US" altLang="zh-CN" sz="2400" b="0" i="0" u="sng" strike="noStrike" kern="1200" cap="none" spc="0" baseline="0" dirty="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The crux of the Face Identification module lies in the identification process, where the extracted facial features are compared with a pre-trained face identification model.</a:t>
            </a:r>
          </a:p>
          <a:p>
            <a:pPr marL="0" indent="0" algn="just">
              <a:lnSpc>
                <a:spcPct val="100000"/>
              </a:lnSpc>
              <a:spcBef>
                <a:spcPts val="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It has learned to recognize and differentiate specific individuals based on their unique facial characteristics.</a:t>
            </a:r>
          </a:p>
          <a:p>
            <a:pPr marL="0" indent="0" algn="just">
              <a:lnSpc>
                <a:spcPct val="100000"/>
              </a:lnSpc>
              <a:spcBef>
                <a:spcPts val="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Prediction Process:</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 In real-time identification, the extracted features are compared with the patterns stored in the pre-trained model.</a:t>
            </a:r>
          </a:p>
          <a:p>
            <a:pPr marL="0" indent="0" algn="just">
              <a:lnSpc>
                <a:spcPct val="100000"/>
              </a:lnSpc>
              <a:spcBef>
                <a:spcPts val="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Authorization Decision:</a:t>
            </a:r>
            <a:r>
              <a:rPr lang="en-US" altLang="zh-CN" sz="2400" b="0" i="0" u="none" strike="noStrike" kern="1200" cap="none" spc="0" baseline="0" dirty="0">
                <a:solidFill>
                  <a:schemeClr val="tx1"/>
                </a:solidFill>
                <a:latin typeface="Times New Roman" pitchFamily="18" charset="0"/>
                <a:ea typeface="等线" charset="0"/>
                <a:cs typeface="Times New Roman" pitchFamily="18" charset="0"/>
              </a:rPr>
              <a:t> The identification process ultimately influences an authorization decision, determining whether the user is authorized to proceed with the requested transaction.</a:t>
            </a:r>
            <a:endParaRPr lang="zh-CN" altLang="en-US" sz="2400" b="0" i="0" u="none" strike="noStrike" kern="1200" cap="none" spc="0" baseline="0" dirty="0">
              <a:solidFill>
                <a:srgbClr val="000000"/>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21072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5. Face Verification Link Generator</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19" name="矩形"/>
          <p:cNvSpPr>
            <a:spLocks/>
          </p:cNvSpPr>
          <p:nvPr/>
        </p:nvSpPr>
        <p:spPr>
          <a:xfrm>
            <a:off x="242596" y="858981"/>
            <a:ext cx="11455917" cy="4893647"/>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5.1. Generate Face Verification Link</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In response to non-matching faces, the system promptly generates a Face Verification Link. This link is designed to serve as a secure and temporary reference for the user's facial profile, introducing an extra layer of security for subsequent verification steps.</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5.2. Link Transmission to User's Mobile Number</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Face Verification Link is swiftly transmitted to the user's mobile number, enhancing security by sending the link to the device associated with the authorized account holder. This proactive step ensures that the user is promptly informed and involved in the verification process.</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3677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6. Face Verification Process</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21" name="矩形"/>
          <p:cNvSpPr>
            <a:spLocks/>
          </p:cNvSpPr>
          <p:nvPr/>
        </p:nvSpPr>
        <p:spPr>
          <a:xfrm>
            <a:off x="326572" y="858981"/>
            <a:ext cx="11371942" cy="6001643"/>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Upon receiving the Face Verification Link, the authorized account holder engages in a secure and user-friendly process to validate the user at the ATM. The following steps outline the Face Verification Process:</a:t>
            </a:r>
          </a:p>
          <a:p>
            <a:pPr marL="0" indent="0" algn="just">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6.1. Link Access and View User</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authorized account holder receives the Face Verification Link on their mobile device. By clicking the link, they are directed to a secure page displaying the captured image of the user at the ATM.</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6.2. User Approval</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After viewing the user's image, the authorized account holder has the option to approve the user's identity. This approval step is crucial for authorizing the subsequent transaction and confirming that the individual at the ATM is indeed the legitimate account holder.</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1038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文本框"/>
          <p:cNvSpPr>
            <a:spLocks noGrp="1"/>
          </p:cNvSpPr>
          <p:nvPr>
            <p:ph type="title"/>
          </p:nvPr>
        </p:nvSpPr>
        <p:spPr>
          <a:xfrm>
            <a:off x="551542" y="-5935"/>
            <a:ext cx="11146971"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Module 6. Face Verification Process</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23" name="矩形"/>
          <p:cNvSpPr>
            <a:spLocks/>
          </p:cNvSpPr>
          <p:nvPr/>
        </p:nvSpPr>
        <p:spPr>
          <a:xfrm>
            <a:off x="307910" y="790741"/>
            <a:ext cx="11390603" cy="6370975"/>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6.3. Enter Amount and PIN</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Upon approving the user, the account holder proceeds to enter the desired withdrawal amount and their unique Personal Identification Number (PIN). This step confirms their intention to proceed with the transaction.</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6.4. Confirmation and Money Dispensation</a:t>
            </a:r>
          </a:p>
          <a:p>
            <a:pPr marL="0" indent="0" algn="just">
              <a:lnSpc>
                <a:spcPct val="100000"/>
              </a:lnSpc>
              <a:spcBef>
                <a:spcPts val="0"/>
              </a:spcBef>
              <a:spcAft>
                <a:spcPts val="0"/>
              </a:spcAft>
              <a:buNone/>
            </a:pPr>
            <a:endParaRPr lang="en-US" altLang="zh-CN" sz="2400" b="1"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With the entered amount and PIN, the account holder confirms the transaction. The ATM machine, recognizing the approved user, dispenses the requested amount of money.</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等线" charset="0"/>
                <a:cs typeface="Times New Roman" pitchFamily="18" charset="0"/>
              </a:rPr>
              <a:t>6.5. Unknown User Handling</a:t>
            </a:r>
          </a:p>
          <a:p>
            <a:pPr marL="0" indent="0" algn="just">
              <a:lnSpc>
                <a:spcPct val="100000"/>
              </a:lnSpc>
              <a:spcBef>
                <a:spcPts val="0"/>
              </a:spcBef>
              <a:spcAft>
                <a:spcPts val="0"/>
              </a:spcAft>
              <a:buNone/>
            </a:pPr>
            <a:endParaRPr lang="en-US" altLang="zh-CN" sz="2400" b="0" i="0" u="sng"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In the event that the user at the ATM is unrecognized or deemed unauthorized, the account holder has the option to take immediate action. This may include blocking the user directly through the link interface, enhancing security measures against potential fraudulent activities.</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50209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文本框"/>
          <p:cNvSpPr>
            <a:spLocks noGrp="1"/>
          </p:cNvSpPr>
          <p:nvPr>
            <p:ph type="title"/>
          </p:nvPr>
        </p:nvSpPr>
        <p:spPr>
          <a:xfrm>
            <a:off x="551542" y="238539"/>
            <a:ext cx="11146971" cy="735496"/>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System Specifications</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127" name="矩形"/>
          <p:cNvSpPr>
            <a:spLocks/>
          </p:cNvSpPr>
          <p:nvPr/>
        </p:nvSpPr>
        <p:spPr>
          <a:xfrm>
            <a:off x="551542" y="2081493"/>
            <a:ext cx="11276023" cy="3358514"/>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spAutoFit/>
          </a:bodyPr>
          <a:lstStyle/>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Operating System: Windows 10 or higher</a:t>
            </a:r>
          </a:p>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Python: Version 3.7 or higher</a:t>
            </a:r>
          </a:p>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Flask: Version 2.0 or higher</a:t>
            </a:r>
          </a:p>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MySQL: Version 8.0 or higher</a:t>
            </a:r>
          </a:p>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Python Packages: Numpy, Pandas, Matplotlib, and Scikit-learn</a:t>
            </a:r>
          </a:p>
          <a:p>
            <a:pPr marL="342900" indent="-342900" algn="just">
              <a:lnSpc>
                <a:spcPct val="150000"/>
              </a:lnSpc>
              <a:spcBef>
                <a:spcPts val="0"/>
              </a:spcBef>
              <a:spcAft>
                <a:spcPts val="0"/>
              </a:spcAft>
              <a:buFont typeface="Symbol" pitchFamily="18" charset="2"/>
              <a:buChar char=""/>
              <a:tabLst>
                <a:tab pos="685800" algn="l"/>
              </a:tabLst>
            </a:pPr>
            <a:r>
              <a:rPr lang="en-US" altLang="zh-CN" sz="2400" b="0" i="0" u="none" strike="noStrike" kern="1200" cap="none" spc="0" baseline="0">
                <a:solidFill>
                  <a:srgbClr val="000000"/>
                </a:solidFill>
                <a:latin typeface="Times New Roman" pitchFamily="18" charset="0"/>
                <a:ea typeface="Calibri" charset="0"/>
                <a:cs typeface="Times New Roman" pitchFamily="18" charset="0"/>
              </a:rPr>
              <a:t>Web Server: Apache Web Server (in WampServer)</a:t>
            </a:r>
            <a:endParaRPr lang="zh-CN" altLang="en-US" sz="2400" b="0" i="0" u="none" strike="noStrike" kern="1200" cap="none" spc="0" baseline="0">
              <a:solidFill>
                <a:srgbClr val="000000"/>
              </a:solidFill>
              <a:latin typeface="Times New Roman" pitchFamily="18" charset="0"/>
              <a:ea typeface="Calibri" charset="0"/>
              <a:cs typeface="Times New Roman" pitchFamily="18" charset="0"/>
            </a:endParaRPr>
          </a:p>
        </p:txBody>
      </p:sp>
    </p:spTree>
    <p:extLst>
      <p:ext uri="{BB962C8B-B14F-4D97-AF65-F5344CB8AC3E}">
        <p14:creationId xmlns:p14="http://schemas.microsoft.com/office/powerpoint/2010/main" val="1497975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Screenshot</a:t>
            </a:r>
            <a:endParaRPr lang="en-IN" sz="40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44116" y="955372"/>
            <a:ext cx="5731510" cy="3223895"/>
          </a:xfrm>
          <a:prstGeom prst="rect">
            <a:avLst/>
          </a:prstGeom>
          <a:ln w="25400">
            <a:solidFill>
              <a:srgbClr val="00B0F0"/>
            </a:solidFill>
            <a:prstDash val="sysDash"/>
          </a:ln>
        </p:spPr>
      </p:pic>
      <p:pic>
        <p:nvPicPr>
          <p:cNvPr id="5" name="Picture 4"/>
          <p:cNvPicPr/>
          <p:nvPr/>
        </p:nvPicPr>
        <p:blipFill>
          <a:blip r:embed="rId3"/>
          <a:stretch>
            <a:fillRect/>
          </a:stretch>
        </p:blipFill>
        <p:spPr>
          <a:xfrm>
            <a:off x="6125027" y="3250624"/>
            <a:ext cx="5731510" cy="3223895"/>
          </a:xfrm>
          <a:prstGeom prst="rect">
            <a:avLst/>
          </a:prstGeom>
          <a:ln w="25400">
            <a:solidFill>
              <a:srgbClr val="00B0F0"/>
            </a:solidFill>
            <a:prstDash val="sysDash"/>
          </a:ln>
        </p:spPr>
      </p:pic>
    </p:spTree>
    <p:extLst>
      <p:ext uri="{BB962C8B-B14F-4D97-AF65-F5344CB8AC3E}">
        <p14:creationId xmlns:p14="http://schemas.microsoft.com/office/powerpoint/2010/main" val="3965187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Screenshot</a:t>
            </a:r>
            <a:endParaRPr lang="en-IN" sz="4000" b="1" dirty="0">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2BD21B99-996B-0029-B17C-95E4A2B0B8A3}"/>
              </a:ext>
            </a:extLst>
          </p:cNvPr>
          <p:cNvPicPr>
            <a:picLocks noChangeAspect="1"/>
          </p:cNvPicPr>
          <p:nvPr/>
        </p:nvPicPr>
        <p:blipFill>
          <a:blip r:embed="rId2">
            <a:extLst>
              <a:ext uri="{28A0092B-C50C-407E-A947-70E740481C1C}">
                <a14:useLocalDpi xmlns:a14="http://schemas.microsoft.com/office/drawing/2010/main" val="0"/>
              </a:ext>
            </a:extLst>
          </a:blip>
          <a:srcRect l="-1" t="10723" r="-189" b="20650"/>
          <a:stretch/>
        </p:blipFill>
        <p:spPr>
          <a:xfrm>
            <a:off x="551542" y="1340428"/>
            <a:ext cx="11013540" cy="3917372"/>
          </a:xfrm>
          <a:prstGeom prst="rect">
            <a:avLst/>
          </a:prstGeom>
        </p:spPr>
      </p:pic>
    </p:spTree>
    <p:extLst>
      <p:ext uri="{BB962C8B-B14F-4D97-AF65-F5344CB8AC3E}">
        <p14:creationId xmlns:p14="http://schemas.microsoft.com/office/powerpoint/2010/main" val="3190171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Screenshot</a:t>
            </a:r>
            <a:endParaRPr lang="en-IN" sz="4000" b="1" dirty="0">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18DE08F1-4448-E61A-D0E3-49858AC1C84A}"/>
              </a:ext>
            </a:extLst>
          </p:cNvPr>
          <p:cNvPicPr>
            <a:picLocks noChangeAspect="1"/>
          </p:cNvPicPr>
          <p:nvPr/>
        </p:nvPicPr>
        <p:blipFill>
          <a:blip r:embed="rId2">
            <a:extLst>
              <a:ext uri="{28A0092B-C50C-407E-A947-70E740481C1C}">
                <a14:useLocalDpi xmlns:a14="http://schemas.microsoft.com/office/drawing/2010/main" val="0"/>
              </a:ext>
            </a:extLst>
          </a:blip>
          <a:srcRect t="9677" r="1244" b="5764"/>
          <a:stretch/>
        </p:blipFill>
        <p:spPr>
          <a:xfrm>
            <a:off x="551542" y="1350819"/>
            <a:ext cx="11146971" cy="4769428"/>
          </a:xfrm>
          <a:prstGeom prst="rect">
            <a:avLst/>
          </a:prstGeom>
        </p:spPr>
      </p:pic>
    </p:spTree>
    <p:extLst>
      <p:ext uri="{BB962C8B-B14F-4D97-AF65-F5344CB8AC3E}">
        <p14:creationId xmlns:p14="http://schemas.microsoft.com/office/powerpoint/2010/main" val="1801803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Screenshot </a:t>
            </a:r>
            <a:r>
              <a:rPr lang="en-US" sz="4000" b="1" dirty="0" err="1">
                <a:latin typeface="Times New Roman" panose="02020603050405020304" pitchFamily="18" charset="0"/>
                <a:cs typeface="Times New Roman" panose="02020603050405020304" pitchFamily="18" charset="0"/>
              </a:rPr>
              <a:t>WithDraw</a:t>
            </a:r>
            <a:endParaRPr lang="en-IN" sz="4000" b="1" dirty="0">
              <a:latin typeface="Times New Roman" panose="02020603050405020304" pitchFamily="18" charset="0"/>
              <a:cs typeface="Times New Roman" panose="02020603050405020304" pitchFamily="18" charset="0"/>
            </a:endParaRPr>
          </a:p>
        </p:txBody>
      </p:sp>
      <p:pic>
        <p:nvPicPr>
          <p:cNvPr id="4" name="Picture 3" descr="A screenshot of a computer">
            <a:extLst>
              <a:ext uri="{FF2B5EF4-FFF2-40B4-BE49-F238E27FC236}">
                <a16:creationId xmlns:a16="http://schemas.microsoft.com/office/drawing/2014/main" id="{F33659F4-9873-CAE1-D6A7-D408B7FC3087}"/>
              </a:ext>
            </a:extLst>
          </p:cNvPr>
          <p:cNvPicPr>
            <a:picLocks noChangeAspect="1"/>
          </p:cNvPicPr>
          <p:nvPr/>
        </p:nvPicPr>
        <p:blipFill>
          <a:blip r:embed="rId2">
            <a:extLst>
              <a:ext uri="{28A0092B-C50C-407E-A947-70E740481C1C}">
                <a14:useLocalDpi xmlns:a14="http://schemas.microsoft.com/office/drawing/2010/main" val="0"/>
              </a:ext>
            </a:extLst>
          </a:blip>
          <a:srcRect t="10981" r="311" b="16632"/>
          <a:stretch/>
        </p:blipFill>
        <p:spPr>
          <a:xfrm>
            <a:off x="551542" y="1309255"/>
            <a:ext cx="11146971" cy="4343400"/>
          </a:xfrm>
          <a:prstGeom prst="rect">
            <a:avLst/>
          </a:prstGeom>
        </p:spPr>
      </p:pic>
    </p:spTree>
    <p:extLst>
      <p:ext uri="{BB962C8B-B14F-4D97-AF65-F5344CB8AC3E}">
        <p14:creationId xmlns:p14="http://schemas.microsoft.com/office/powerpoint/2010/main" val="83717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Future Enhancement</a:t>
            </a:r>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51542" y="897027"/>
            <a:ext cx="11146971" cy="567847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IN" sz="2200" b="1" dirty="0">
                <a:latin typeface="Times New Roman" panose="02020603050405020304" pitchFamily="18" charset="0"/>
                <a:ea typeface="Calibri" panose="020F0502020204030204" pitchFamily="34" charset="0"/>
                <a:cs typeface="Latha"/>
              </a:rPr>
              <a:t>Multi-factor authentication</a:t>
            </a:r>
            <a:r>
              <a:rPr lang="en-IN" sz="2200" dirty="0">
                <a:latin typeface="Times New Roman" panose="02020603050405020304" pitchFamily="18" charset="0"/>
                <a:ea typeface="Calibri" panose="020F0502020204030204" pitchFamily="34" charset="0"/>
                <a:cs typeface="Latha"/>
              </a:rPr>
              <a:t>: The system could be expanded to support multi-factor authentication, requiring users to provide additional forms of authentication in addition to facial recognition, such as a password or a fingerprint scan.</a:t>
            </a:r>
            <a:endParaRPr lang="en-US" sz="2200" dirty="0">
              <a:latin typeface="Calibri" panose="020F0502020204030204" pitchFamily="34" charset="0"/>
              <a:ea typeface="Calibri" panose="020F0502020204030204" pitchFamily="34" charset="0"/>
              <a:cs typeface="Latha"/>
            </a:endParaRP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IN" sz="2200" b="1" dirty="0">
                <a:latin typeface="Times New Roman" panose="02020603050405020304" pitchFamily="18" charset="0"/>
                <a:ea typeface="Calibri" panose="020F0502020204030204" pitchFamily="34" charset="0"/>
                <a:cs typeface="Latha"/>
              </a:rPr>
              <a:t>Real-time alerts</a:t>
            </a:r>
            <a:r>
              <a:rPr lang="en-IN" sz="2200" dirty="0">
                <a:latin typeface="Times New Roman" panose="02020603050405020304" pitchFamily="18" charset="0"/>
                <a:ea typeface="Calibri" panose="020F0502020204030204" pitchFamily="34" charset="0"/>
                <a:cs typeface="Latha"/>
              </a:rPr>
              <a:t>: The system could be configured to send real-time alerts to bank administrators or security personnel in the event of a security breach or suspicious activity.</a:t>
            </a:r>
            <a:endParaRPr lang="en-US" sz="2200" dirty="0">
              <a:latin typeface="Calibri" panose="020F0502020204030204" pitchFamily="34" charset="0"/>
              <a:ea typeface="Calibri" panose="020F0502020204030204" pitchFamily="34" charset="0"/>
              <a:cs typeface="Latha"/>
            </a:endParaRP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IN" sz="2200" b="1" dirty="0">
                <a:latin typeface="Times New Roman" panose="02020603050405020304" pitchFamily="18" charset="0"/>
                <a:ea typeface="Calibri" panose="020F0502020204030204" pitchFamily="34" charset="0"/>
                <a:cs typeface="Latha"/>
              </a:rPr>
              <a:t>Integration with mobile banking</a:t>
            </a:r>
            <a:r>
              <a:rPr lang="en-IN" sz="2200" dirty="0">
                <a:latin typeface="Times New Roman" panose="02020603050405020304" pitchFamily="18" charset="0"/>
                <a:ea typeface="Calibri" panose="020F0502020204030204" pitchFamily="34" charset="0"/>
                <a:cs typeface="Latha"/>
              </a:rPr>
              <a:t>: The system could be integrated with mobile banking applications to enable users to perform transactions and account management tasks using their mobile devices.</a:t>
            </a:r>
            <a:endParaRPr lang="en-US" sz="2200" dirty="0">
              <a:latin typeface="Calibri" panose="020F0502020204030204" pitchFamily="34" charset="0"/>
              <a:ea typeface="Calibri" panose="020F0502020204030204" pitchFamily="34" charset="0"/>
              <a:cs typeface="Latha"/>
            </a:endParaRP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IN" sz="2200" b="1" dirty="0">
                <a:latin typeface="Times New Roman" panose="02020603050405020304" pitchFamily="18" charset="0"/>
                <a:ea typeface="Calibri" panose="020F0502020204030204" pitchFamily="34" charset="0"/>
                <a:cs typeface="Latha"/>
              </a:rPr>
              <a:t>Support for multiple languages</a:t>
            </a:r>
            <a:r>
              <a:rPr lang="en-IN" sz="2200" dirty="0">
                <a:latin typeface="Times New Roman" panose="02020603050405020304" pitchFamily="18" charset="0"/>
                <a:ea typeface="Calibri" panose="020F0502020204030204" pitchFamily="34" charset="0"/>
                <a:cs typeface="Latha"/>
              </a:rPr>
              <a:t>: The system could be expanded to support multiple languages, making it more accessible to users who are not fluent in the system's default language.</a:t>
            </a:r>
            <a:endParaRPr lang="en-US" sz="2200" dirty="0">
              <a:latin typeface="Calibri" panose="020F0502020204030204" pitchFamily="34" charset="0"/>
              <a:ea typeface="Calibri" panose="020F0502020204030204" pitchFamily="34" charset="0"/>
              <a:cs typeface="Latha"/>
            </a:endParaRPr>
          </a:p>
        </p:txBody>
      </p:sp>
    </p:spTree>
    <p:extLst>
      <p:ext uri="{BB962C8B-B14F-4D97-AF65-F5344CB8AC3E}">
        <p14:creationId xmlns:p14="http://schemas.microsoft.com/office/powerpoint/2010/main" val="191486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文本框"/>
          <p:cNvSpPr>
            <a:spLocks noGrp="1"/>
          </p:cNvSpPr>
          <p:nvPr>
            <p:ph type="title"/>
          </p:nvPr>
        </p:nvSpPr>
        <p:spPr>
          <a:xfrm>
            <a:off x="298174" y="18257"/>
            <a:ext cx="11429370" cy="713265"/>
          </a:xfrm>
          <a:prstGeom prst="rect">
            <a:avLst/>
          </a:prstGeom>
          <a:solidFill>
            <a:srgbClr val="00B0F0"/>
          </a:solidFill>
          <a:ln w="12700" cap="flat" cmpd="sng">
            <a:solidFill>
              <a:srgbClr val="FFFFFF"/>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Objective </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46" name="文本框"/>
          <p:cNvSpPr>
            <a:spLocks noGrp="1"/>
          </p:cNvSpPr>
          <p:nvPr>
            <p:ph type="body" idx="1"/>
          </p:nvPr>
        </p:nvSpPr>
        <p:spPr>
          <a:xfrm>
            <a:off x="298174" y="856344"/>
            <a:ext cx="11429369" cy="6001656"/>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bodyPr>
          <a:lstStyle/>
          <a:p>
            <a:pPr marL="0" indent="0" algn="just">
              <a:lnSpc>
                <a:spcPct val="70000"/>
              </a:lnSpc>
              <a:spcBef>
                <a:spcPts val="1000"/>
              </a:spcBef>
              <a:spcAft>
                <a:spcPts val="0"/>
              </a:spcAft>
              <a:buNone/>
            </a:pPr>
            <a:endParaRPr lang="en-US" altLang="zh-CN" sz="20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7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Aim </a:t>
            </a:r>
          </a:p>
          <a:p>
            <a:pPr marL="0" indent="0" algn="just">
              <a:lnSpc>
                <a:spcPct val="70000"/>
              </a:lnSpc>
              <a:spcBef>
                <a:spcPts val="1000"/>
              </a:spcBef>
              <a:spcAft>
                <a:spcPts val="0"/>
              </a:spcAft>
              <a:buNone/>
            </a:pPr>
            <a:endParaRPr lang="en-US" altLang="zh-CN" sz="2000" b="1"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7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 The Aim of this project is to proposes the alliance of Face Recognition System for authentication process,</a:t>
            </a:r>
          </a:p>
          <a:p>
            <a:pPr marL="0" indent="0" algn="just">
              <a:lnSpc>
                <a:spcPct val="7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 unknown face forwarder URL  and enhancing the security in the banking region. </a:t>
            </a:r>
          </a:p>
          <a:p>
            <a:pPr marL="0" indent="0" algn="just">
              <a:lnSpc>
                <a:spcPct val="70000"/>
              </a:lnSpc>
              <a:spcBef>
                <a:spcPts val="1000"/>
              </a:spcBef>
              <a:spcAft>
                <a:spcPts val="0"/>
              </a:spcAft>
              <a:buNone/>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7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Objective</a:t>
            </a:r>
          </a:p>
          <a:p>
            <a:pPr marL="0" indent="0" algn="just">
              <a:lnSpc>
                <a:spcPct val="70000"/>
              </a:lnSpc>
              <a:spcBef>
                <a:spcPts val="1000"/>
              </a:spcBef>
              <a:spcAft>
                <a:spcPts val="0"/>
              </a:spcAft>
              <a:buNone/>
            </a:pPr>
            <a:endParaRPr lang="en-US" altLang="zh-CN" sz="2000" b="1"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To provide more security in the ATM.</a:t>
            </a:r>
          </a:p>
          <a:p>
            <a:pPr marL="228600" indent="-228600" algn="just">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To avoid various types of criminal activities.</a:t>
            </a:r>
          </a:p>
          <a:p>
            <a:pPr marL="228600" indent="-228600" algn="just">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To verify the  identity of unauthorized user.</a:t>
            </a:r>
          </a:p>
          <a:p>
            <a:pPr marL="228600" indent="-228600" algn="just">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To prevent unauthorized access using Face verification Link.</a:t>
            </a:r>
          </a:p>
          <a:p>
            <a:pPr marL="228600" indent="-228600" algn="just">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等线" charset="0"/>
                <a:cs typeface="Times New Roman" pitchFamily="18" charset="0"/>
              </a:rPr>
              <a:t>To prevent theft and other criminal activities.</a:t>
            </a:r>
          </a:p>
          <a:p>
            <a:pPr marL="0" indent="0" algn="just">
              <a:lnSpc>
                <a:spcPct val="70000"/>
              </a:lnSpc>
              <a:spcBef>
                <a:spcPts val="1000"/>
              </a:spcBef>
              <a:spcAft>
                <a:spcPts val="0"/>
              </a:spcAft>
              <a:buNone/>
            </a:pPr>
            <a:endParaRPr lang="en-US" altLang="zh-CN" sz="20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331950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62756" y="1777282"/>
            <a:ext cx="11146971" cy="2677656"/>
          </a:xfrm>
          <a:prstGeom prst="rect">
            <a:avLst/>
          </a:prstGeom>
        </p:spPr>
        <p:txBody>
          <a:bodyPr wrap="square">
            <a:spAutoFit/>
          </a:bodyPr>
          <a:lstStyle/>
          <a:p>
            <a:pPr algn="just"/>
            <a:r>
              <a:rPr lang="en-US" sz="2400" dirty="0">
                <a:latin typeface="Times New Roman" panose="02020603050405020304" pitchFamily="18" charset="0"/>
                <a:ea typeface="Calibri" panose="020F0502020204030204" pitchFamily="34" charset="0"/>
              </a:rPr>
              <a:t>In conclusion, This project can overcome the issue of impersonation of a cardholder. This is like a two factor authentication method which is used to confirm that the transaction is done by the card owner or the persons trusted by the owner using face recognition. It limits the card usage of the unauthorized users who hold the password of someone’s card. Thus, this ATM model provides security against exploitation of identity, by using a verification system using face recognition to the identity and confirm the user and it will scale back forced transactions to an excellent extent. </a:t>
            </a:r>
            <a:endParaRPr lang="en-US" sz="2400" dirty="0"/>
          </a:p>
        </p:txBody>
      </p:sp>
    </p:spTree>
    <p:extLst>
      <p:ext uri="{BB962C8B-B14F-4D97-AF65-F5344CB8AC3E}">
        <p14:creationId xmlns:p14="http://schemas.microsoft.com/office/powerpoint/2010/main" val="3128531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CEDFEC-C18D-BD9E-4E17-8C669E3012C0}"/>
              </a:ext>
            </a:extLst>
          </p:cNvPr>
          <p:cNvSpPr txBox="1"/>
          <p:nvPr/>
        </p:nvSpPr>
        <p:spPr>
          <a:xfrm>
            <a:off x="716973" y="1345870"/>
            <a:ext cx="10629900" cy="415498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Sri Vasu, Subash, Sharmila Rani, </a:t>
            </a:r>
            <a:r>
              <a:rPr lang="en-IN" sz="2400" dirty="0" err="1">
                <a:latin typeface="Times New Roman" panose="02020603050405020304" pitchFamily="18" charset="0"/>
                <a:cs typeface="Times New Roman" panose="02020603050405020304" pitchFamily="18" charset="0"/>
              </a:rPr>
              <a:t>Udhayakumar,ATM</a:t>
            </a:r>
            <a:r>
              <a:rPr lang="en-IN" sz="2400" dirty="0">
                <a:latin typeface="Times New Roman" panose="02020603050405020304" pitchFamily="18" charset="0"/>
                <a:cs typeface="Times New Roman" panose="02020603050405020304" pitchFamily="18" charset="0"/>
              </a:rPr>
              <a:t> Security using Machine Learning techniques in IOT, International Journal of Advance Research, Ideas and </a:t>
            </a:r>
          </a:p>
          <a:p>
            <a:r>
              <a:rPr lang="en-IN" sz="2400" dirty="0">
                <a:latin typeface="Times New Roman" panose="02020603050405020304" pitchFamily="18" charset="0"/>
                <a:cs typeface="Times New Roman" panose="02020603050405020304" pitchFamily="18" charset="0"/>
              </a:rPr>
              <a:t>Innovations in Technology, Volume 5, Issue 2, pp. 150-153, 2019.</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M.Murugesan,S.Thilagamani</a:t>
            </a:r>
            <a:r>
              <a:rPr lang="en-IN" sz="2400" dirty="0">
                <a:latin typeface="Times New Roman" panose="02020603050405020304" pitchFamily="18" charset="0"/>
                <a:cs typeface="Times New Roman" panose="02020603050405020304" pitchFamily="18" charset="0"/>
              </a:rPr>
              <a:t>, Overview Of Techniques For Face Recognition, International Journal Of Life Science and Pharma Reviews , pp.66 - 71 , 2019 , </a:t>
            </a:r>
          </a:p>
          <a:p>
            <a:r>
              <a:rPr lang="en-IN" sz="2400" dirty="0">
                <a:latin typeface="Times New Roman" panose="02020603050405020304" pitchFamily="18" charset="0"/>
                <a:cs typeface="Times New Roman" panose="02020603050405020304" pitchFamily="18" charset="0"/>
              </a:rPr>
              <a:t>ISSN 2250 – 0480.</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H.R.Babaei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O.Molalapata</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A.A.Pandor</a:t>
            </a:r>
            <a:r>
              <a:rPr lang="en-IN" sz="2400" dirty="0">
                <a:latin typeface="Times New Roman" panose="02020603050405020304" pitchFamily="18" charset="0"/>
                <a:cs typeface="Times New Roman" panose="02020603050405020304" pitchFamily="18" charset="0"/>
              </a:rPr>
              <a:t>, Face Recognition Application for Automatic Teller Machines (ATM), in ICIKM, 3rdvol.45, November –</a:t>
            </a:r>
          </a:p>
          <a:p>
            <a:r>
              <a:rPr lang="en-IN" sz="2400" dirty="0">
                <a:latin typeface="Times New Roman" panose="02020603050405020304" pitchFamily="18" charset="0"/>
                <a:cs typeface="Times New Roman" panose="02020603050405020304" pitchFamily="18" charset="0"/>
              </a:rPr>
              <a:t>December 2012, pp.211-216.</a:t>
            </a:r>
          </a:p>
        </p:txBody>
      </p:sp>
    </p:spTree>
    <p:extLst>
      <p:ext uri="{BB962C8B-B14F-4D97-AF65-F5344CB8AC3E}">
        <p14:creationId xmlns:p14="http://schemas.microsoft.com/office/powerpoint/2010/main" val="119435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文本框"/>
          <p:cNvSpPr>
            <a:spLocks noGrp="1"/>
          </p:cNvSpPr>
          <p:nvPr>
            <p:ph type="title"/>
          </p:nvPr>
        </p:nvSpPr>
        <p:spPr>
          <a:xfrm>
            <a:off x="934452" y="2424932"/>
            <a:ext cx="10515600" cy="13255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endParaRPr lang="zh-CN" altLang="en-US" sz="6600" b="1" i="0" u="none" strike="noStrike" kern="1200" cap="none" spc="0" baseline="0">
              <a:solidFill>
                <a:schemeClr val="tx1"/>
              </a:solidFill>
              <a:latin typeface="Times New Roman" pitchFamily="18" charset="0"/>
              <a:ea typeface="等线 Light" charset="0"/>
              <a:cs typeface="Times New Roman" pitchFamily="18" charset="0"/>
            </a:endParaRPr>
          </a:p>
        </p:txBody>
      </p:sp>
      <p:pic>
        <p:nvPicPr>
          <p:cNvPr id="129" name="图片" descr="A paper airplane flying in the sky with envelopes"/>
          <p:cNvPicPr>
            <a:picLocks noChangeAspect="1"/>
          </p:cNvPicPr>
          <p:nvPr/>
        </p:nvPicPr>
        <p:blipFill>
          <a:blip r:embed="rId2" cstate="print"/>
          <a:stretch>
            <a:fillRect/>
          </a:stretch>
        </p:blipFill>
        <p:spPr>
          <a:xfrm>
            <a:off x="0" y="0"/>
            <a:ext cx="12191999" cy="6858000"/>
          </a:xfrm>
          <a:prstGeom prst="rect">
            <a:avLst/>
          </a:prstGeom>
          <a:noFill/>
          <a:ln w="12700" cap="flat" cmpd="sng">
            <a:noFill/>
            <a:prstDash val="solid"/>
            <a:miter/>
          </a:ln>
        </p:spPr>
      </p:pic>
    </p:spTree>
    <p:extLst>
      <p:ext uri="{BB962C8B-B14F-4D97-AF65-F5344CB8AC3E}">
        <p14:creationId xmlns:p14="http://schemas.microsoft.com/office/powerpoint/2010/main" val="55713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551544" y="18257"/>
            <a:ext cx="11176001" cy="713265"/>
          </a:xfrm>
          <a:prstGeom prst="rect">
            <a:avLst/>
          </a:prstGeom>
          <a:solidFill>
            <a:srgbClr val="00B0F0"/>
          </a:solidFill>
          <a:ln w="12700" cap="flat" cmpd="sng">
            <a:solidFill>
              <a:srgbClr val="FFFFFF"/>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Problem Definition</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48" name="文本框"/>
          <p:cNvSpPr>
            <a:spLocks noGrp="1"/>
          </p:cNvSpPr>
          <p:nvPr>
            <p:ph type="body" idx="1"/>
          </p:nvPr>
        </p:nvSpPr>
        <p:spPr>
          <a:xfrm>
            <a:off x="551543" y="856344"/>
            <a:ext cx="11176000" cy="5622833"/>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Calibri" charset="0"/>
              <a:cs typeface="Lucida Sans"/>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charset="0"/>
                <a:cs typeface="Lucida Sans"/>
              </a:rPr>
              <a:t>Traditional ATM authentication methods face challenges in ensuring robust security while maintaining user convenience. PINs and card-based systems are susceptible to unauthorized access and fraud.</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Calibri" charset="0"/>
              <a:cs typeface="Lucida Sans"/>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Calibri" charset="0"/>
                <a:cs typeface="Lucida Sans"/>
              </a:rPr>
              <a:t>Security Concerns: </a:t>
            </a:r>
            <a:r>
              <a:rPr lang="en-US" altLang="zh-CN" sz="2400" b="0" i="0" u="none" strike="noStrike" kern="1200" cap="none" spc="0" baseline="0">
                <a:solidFill>
                  <a:schemeClr val="tx1"/>
                </a:solidFill>
                <a:latin typeface="Times New Roman" pitchFamily="18" charset="0"/>
                <a:ea typeface="Calibri" charset="0"/>
                <a:cs typeface="Lucida Sans"/>
              </a:rPr>
              <a:t>Traditional methods are vulnerable to card skimming, PIN theft, and unauthorized access, leading to potential financial losses and identity theft.</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Calibri" charset="0"/>
              <a:cs typeface="Lucida Sans"/>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Calibri" charset="0"/>
                <a:cs typeface="Lucida Sans"/>
              </a:rPr>
              <a:t>User Experience: </a:t>
            </a:r>
            <a:r>
              <a:rPr lang="en-US" altLang="zh-CN" sz="2400" b="0" i="0" u="none" strike="noStrike" kern="1200" cap="none" spc="0" baseline="0">
                <a:solidFill>
                  <a:schemeClr val="tx1"/>
                </a:solidFill>
                <a:latin typeface="Times New Roman" pitchFamily="18" charset="0"/>
                <a:ea typeface="Calibri" charset="0"/>
                <a:cs typeface="Lucida Sans"/>
              </a:rPr>
              <a:t>Current authentication processes may not offer the optimal balance between security and user convenience, leading to potential frustrations for users.</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Calibri" charset="0"/>
              <a:cs typeface="Lucida Sans"/>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Calibri" charset="0"/>
                <a:cs typeface="Lucida Sans"/>
              </a:rPr>
              <a:t>Fraudulent Transactions: </a:t>
            </a:r>
            <a:r>
              <a:rPr lang="en-US" altLang="zh-CN" sz="2400" b="0" i="0" u="none" strike="noStrike" kern="1200" cap="none" spc="0" baseline="0">
                <a:solidFill>
                  <a:schemeClr val="tx1"/>
                </a:solidFill>
                <a:latin typeface="Times New Roman" pitchFamily="18" charset="0"/>
                <a:ea typeface="Calibri" charset="0"/>
                <a:cs typeface="Lucida Sans"/>
              </a:rPr>
              <a:t>The rise in sophisticated fraudulent activities demands an advanced authentication system to prevent unauthorized transactions.</a:t>
            </a:r>
            <a:endParaRPr lang="zh-CN" altLang="en-US" sz="2400" b="0" i="0" u="none" strike="noStrike" kern="1200" cap="none" spc="0" baseline="0">
              <a:solidFill>
                <a:schemeClr val="tx1"/>
              </a:solidFill>
              <a:latin typeface="Times New Roman" pitchFamily="18" charset="0"/>
              <a:ea typeface="Calibri" charset="0"/>
              <a:cs typeface="Lucida Sans"/>
            </a:endParaRPr>
          </a:p>
        </p:txBody>
      </p:sp>
    </p:spTree>
    <p:extLst>
      <p:ext uri="{BB962C8B-B14F-4D97-AF65-F5344CB8AC3E}">
        <p14:creationId xmlns:p14="http://schemas.microsoft.com/office/powerpoint/2010/main" val="189700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8579"/>
            <a:ext cx="11161485"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537029" y="1074854"/>
          <a:ext cx="11161484" cy="5514732"/>
        </p:xfrm>
        <a:graphic>
          <a:graphicData uri="http://schemas.openxmlformats.org/drawingml/2006/table">
            <a:tbl>
              <a:tblPr>
                <a:tableStyleId>{BC89EF96-8CEA-46FF-86C4-4CE0E7609802}</a:tableStyleId>
              </a:tblPr>
              <a:tblGrid>
                <a:gridCol w="2790371">
                  <a:extLst>
                    <a:ext uri="{9D8B030D-6E8A-4147-A177-3AD203B41FA5}">
                      <a16:colId xmlns:a16="http://schemas.microsoft.com/office/drawing/2014/main" val="3621833381"/>
                    </a:ext>
                  </a:extLst>
                </a:gridCol>
                <a:gridCol w="2790371">
                  <a:extLst>
                    <a:ext uri="{9D8B030D-6E8A-4147-A177-3AD203B41FA5}">
                      <a16:colId xmlns:a16="http://schemas.microsoft.com/office/drawing/2014/main" val="2445694910"/>
                    </a:ext>
                  </a:extLst>
                </a:gridCol>
                <a:gridCol w="2790371">
                  <a:extLst>
                    <a:ext uri="{9D8B030D-6E8A-4147-A177-3AD203B41FA5}">
                      <a16:colId xmlns:a16="http://schemas.microsoft.com/office/drawing/2014/main" val="1278157420"/>
                    </a:ext>
                  </a:extLst>
                </a:gridCol>
                <a:gridCol w="2790371">
                  <a:extLst>
                    <a:ext uri="{9D8B030D-6E8A-4147-A177-3AD203B41FA5}">
                      <a16:colId xmlns:a16="http://schemas.microsoft.com/office/drawing/2014/main" val="3783758199"/>
                    </a:ext>
                  </a:extLst>
                </a:gridCol>
              </a:tblGrid>
              <a:tr h="360604">
                <a:tc>
                  <a:txBody>
                    <a:bodyPr/>
                    <a:lstStyle/>
                    <a:p>
                      <a:pPr algn="ctr"/>
                      <a:r>
                        <a:rPr lang="en-US" sz="2000" b="1" dirty="0">
                          <a:latin typeface="Times New Roman" panose="02020603050405020304" pitchFamily="18" charset="0"/>
                          <a:cs typeface="Times New Roman" panose="02020603050405020304" pitchFamily="18" charset="0"/>
                        </a:rPr>
                        <a:t>Title</a:t>
                      </a:r>
                    </a:p>
                  </a:txBody>
                  <a:tcPr marL="71333" marR="71333" marT="35667" marB="35667" anchor="ctr"/>
                </a:tc>
                <a:tc>
                  <a:txBody>
                    <a:bodyPr/>
                    <a:lstStyle/>
                    <a:p>
                      <a:pPr algn="ctr"/>
                      <a:r>
                        <a:rPr lang="en-US" sz="2000" b="1">
                          <a:latin typeface="Times New Roman" panose="02020603050405020304" pitchFamily="18" charset="0"/>
                          <a:cs typeface="Times New Roman" panose="02020603050405020304" pitchFamily="18" charset="0"/>
                        </a:rPr>
                        <a:t>Author &amp; Year</a:t>
                      </a:r>
                    </a:p>
                  </a:txBody>
                  <a:tcPr marL="71333" marR="71333" marT="35667" marB="35667" anchor="ctr"/>
                </a:tc>
                <a:tc>
                  <a:txBody>
                    <a:bodyPr/>
                    <a:lstStyle/>
                    <a:p>
                      <a:pPr algn="ctr"/>
                      <a:r>
                        <a:rPr lang="en-US" sz="2000" b="1" dirty="0">
                          <a:latin typeface="Times New Roman" panose="02020603050405020304" pitchFamily="18" charset="0"/>
                          <a:cs typeface="Times New Roman" panose="02020603050405020304" pitchFamily="18" charset="0"/>
                        </a:rPr>
                        <a:t>Methodology</a:t>
                      </a:r>
                    </a:p>
                  </a:txBody>
                  <a:tcPr marL="71333" marR="71333" marT="35667" marB="35667" anchor="ctr"/>
                </a:tc>
                <a:tc>
                  <a:txBody>
                    <a:bodyPr/>
                    <a:lstStyle/>
                    <a:p>
                      <a:pPr algn="ctr"/>
                      <a:r>
                        <a:rPr lang="en-US" sz="2000" b="1" dirty="0">
                          <a:latin typeface="Times New Roman" panose="02020603050405020304" pitchFamily="18" charset="0"/>
                          <a:cs typeface="Times New Roman" panose="02020603050405020304" pitchFamily="18" charset="0"/>
                        </a:rPr>
                        <a:t>Key Contribution</a:t>
                      </a:r>
                    </a:p>
                  </a:txBody>
                  <a:tcPr marL="71333" marR="71333" marT="35667" marB="35667" anchor="ctr"/>
                </a:tc>
                <a:extLst>
                  <a:ext uri="{0D108BD9-81ED-4DB2-BD59-A6C34878D82A}">
                    <a16:rowId xmlns:a16="http://schemas.microsoft.com/office/drawing/2014/main" val="2779041696"/>
                  </a:ext>
                </a:extLst>
              </a:tr>
              <a:tr h="1712866">
                <a:tc>
                  <a:txBody>
                    <a:bodyPr/>
                    <a:lstStyle/>
                    <a:p>
                      <a:r>
                        <a:rPr lang="en-US" sz="1600">
                          <a:latin typeface="Times New Roman" panose="02020603050405020304" pitchFamily="18" charset="0"/>
                          <a:cs typeface="Times New Roman" panose="02020603050405020304" pitchFamily="18" charset="0"/>
                        </a:rPr>
                        <a:t>On Reinforcing ATM Transaction Authentication Security Process by Imposing Behavioral Biometrics</a:t>
                      </a:r>
                    </a:p>
                  </a:txBody>
                  <a:tcPr marL="71333" marR="71333" marT="35667" marB="35667" anchor="ctr"/>
                </a:tc>
                <a:tc>
                  <a:txBody>
                    <a:bodyPr/>
                    <a:lstStyle/>
                    <a:p>
                      <a:r>
                        <a:rPr lang="en-US" sz="1600" dirty="0">
                          <a:latin typeface="Times New Roman" panose="02020603050405020304" pitchFamily="18" charset="0"/>
                          <a:cs typeface="Times New Roman" panose="02020603050405020304" pitchFamily="18" charset="0"/>
                        </a:rPr>
                        <a:t>Prakash Chandra </a:t>
                      </a:r>
                      <a:r>
                        <a:rPr lang="en-US" sz="1600" dirty="0" err="1">
                          <a:latin typeface="Times New Roman" panose="02020603050405020304" pitchFamily="18" charset="0"/>
                          <a:cs typeface="Times New Roman" panose="02020603050405020304" pitchFamily="18" charset="0"/>
                        </a:rPr>
                        <a:t>Mondal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Rupam</a:t>
                      </a:r>
                      <a:r>
                        <a:rPr lang="en-US" sz="1600" dirty="0">
                          <a:latin typeface="Times New Roman" panose="02020603050405020304" pitchFamily="18" charset="0"/>
                          <a:cs typeface="Times New Roman" panose="02020603050405020304" pitchFamily="18" charset="0"/>
                        </a:rPr>
                        <a:t> Deb, Md. </a:t>
                      </a:r>
                      <a:r>
                        <a:rPr lang="en-US" sz="1600" dirty="0" err="1">
                          <a:latin typeface="Times New Roman" panose="02020603050405020304" pitchFamily="18" charset="0"/>
                          <a:cs typeface="Times New Roman" panose="02020603050405020304" pitchFamily="18" charset="0"/>
                        </a:rPr>
                        <a:t>Nasim</a:t>
                      </a:r>
                      <a:r>
                        <a:rPr lang="en-US" sz="1600" dirty="0">
                          <a:latin typeface="Times New Roman" panose="02020603050405020304" pitchFamily="18" charset="0"/>
                          <a:cs typeface="Times New Roman" panose="02020603050405020304" pitchFamily="18" charset="0"/>
                        </a:rPr>
                        <a:t> Adnan (2017)</a:t>
                      </a:r>
                    </a:p>
                  </a:txBody>
                  <a:tcPr marL="71333" marR="71333" marT="35667" marB="35667" anchor="ctr"/>
                </a:tc>
                <a:tc>
                  <a:txBody>
                    <a:bodyPr/>
                    <a:lstStyle/>
                    <a:p>
                      <a:r>
                        <a:rPr lang="en-US" sz="1600">
                          <a:latin typeface="Times New Roman" panose="02020603050405020304" pitchFamily="18" charset="0"/>
                          <a:cs typeface="Times New Roman" panose="02020603050405020304" pitchFamily="18" charset="0"/>
                        </a:rPr>
                        <a:t>Behavioral Biometrics, Online Handwriting Signature Verification, Chip-based Card, PIN-based Three-Factor Authentication</a:t>
                      </a:r>
                    </a:p>
                  </a:txBody>
                  <a:tcPr marL="71333" marR="71333" marT="35667" marB="35667" anchor="ctr"/>
                </a:tc>
                <a:tc>
                  <a:txBody>
                    <a:bodyPr/>
                    <a:lstStyle/>
                    <a:p>
                      <a:r>
                        <a:rPr lang="en-US" sz="1600" dirty="0">
                          <a:latin typeface="Times New Roman" panose="02020603050405020304" pitchFamily="18" charset="0"/>
                          <a:cs typeface="Times New Roman" panose="02020603050405020304" pitchFamily="18" charset="0"/>
                        </a:rPr>
                        <a:t>Enhanced ATM security using behavioral biometrics (online signature) to avoid costly physical biometric data upgrades.</a:t>
                      </a:r>
                    </a:p>
                  </a:txBody>
                  <a:tcPr marL="71333" marR="71333" marT="35667" marB="35667" anchor="ctr"/>
                </a:tc>
                <a:extLst>
                  <a:ext uri="{0D108BD9-81ED-4DB2-BD59-A6C34878D82A}">
                    <a16:rowId xmlns:a16="http://schemas.microsoft.com/office/drawing/2014/main" val="833563706"/>
                  </a:ext>
                </a:extLst>
              </a:tr>
              <a:tr h="1712866">
                <a:tc>
                  <a:txBody>
                    <a:bodyPr/>
                    <a:lstStyle/>
                    <a:p>
                      <a:r>
                        <a:rPr lang="en-US" sz="1600">
                          <a:latin typeface="Times New Roman" panose="02020603050405020304" pitchFamily="18" charset="0"/>
                          <a:cs typeface="Times New Roman" panose="02020603050405020304" pitchFamily="18" charset="0"/>
                        </a:rPr>
                        <a:t>Enhanced Biometric Template Protection Schemes for Securing Face Recognition in IoT Environment</a:t>
                      </a:r>
                    </a:p>
                  </a:txBody>
                  <a:tcPr marL="71333" marR="71333" marT="35667" marB="35667" anchor="ctr"/>
                </a:tc>
                <a:tc>
                  <a:txBody>
                    <a:bodyPr/>
                    <a:lstStyle/>
                    <a:p>
                      <a:r>
                        <a:rPr lang="en-US" sz="1600" dirty="0" err="1">
                          <a:latin typeface="Times New Roman" panose="02020603050405020304" pitchFamily="18" charset="0"/>
                          <a:cs typeface="Times New Roman" panose="02020603050405020304" pitchFamily="18" charset="0"/>
                        </a:rPr>
                        <a:t>Alamgir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Sardar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Saiyed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Umer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Ranjeet</a:t>
                      </a:r>
                      <a:r>
                        <a:rPr lang="en-US" sz="1600" dirty="0">
                          <a:latin typeface="Times New Roman" panose="02020603050405020304" pitchFamily="18" charset="0"/>
                          <a:cs typeface="Times New Roman" panose="02020603050405020304" pitchFamily="18" charset="0"/>
                        </a:rPr>
                        <a:t> Kumar Rout, </a:t>
                      </a:r>
                      <a:r>
                        <a:rPr lang="en-US" sz="1600" dirty="0" err="1">
                          <a:latin typeface="Times New Roman" panose="02020603050405020304" pitchFamily="18" charset="0"/>
                          <a:cs typeface="Times New Roman" panose="02020603050405020304" pitchFamily="18" charset="0"/>
                        </a:rPr>
                        <a:t>Kshira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Sagar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Sahoo</a:t>
                      </a:r>
                      <a:r>
                        <a:rPr lang="en-US" sz="1600" dirty="0">
                          <a:latin typeface="Times New Roman" panose="02020603050405020304" pitchFamily="18" charset="0"/>
                          <a:cs typeface="Times New Roman" panose="02020603050405020304" pitchFamily="18" charset="0"/>
                        </a:rPr>
                        <a:t>, Amir H. </a:t>
                      </a:r>
                      <a:r>
                        <a:rPr lang="en-US" sz="1600" dirty="0" err="1">
                          <a:latin typeface="Times New Roman" panose="02020603050405020304" pitchFamily="18" charset="0"/>
                          <a:cs typeface="Times New Roman" panose="02020603050405020304" pitchFamily="18" charset="0"/>
                        </a:rPr>
                        <a:t>Gandomi</a:t>
                      </a:r>
                      <a:r>
                        <a:rPr lang="en-US" sz="1600" dirty="0">
                          <a:latin typeface="Times New Roman" panose="02020603050405020304" pitchFamily="18" charset="0"/>
                          <a:cs typeface="Times New Roman" panose="02020603050405020304" pitchFamily="18" charset="0"/>
                        </a:rPr>
                        <a:t> (2024)</a:t>
                      </a:r>
                    </a:p>
                  </a:txBody>
                  <a:tcPr marL="71333" marR="71333" marT="35667" marB="35667" anchor="ctr"/>
                </a:tc>
                <a:tc>
                  <a:txBody>
                    <a:bodyPr/>
                    <a:lstStyle/>
                    <a:p>
                      <a:r>
                        <a:rPr lang="en-US" sz="1600">
                          <a:latin typeface="Times New Roman" panose="02020603050405020304" pitchFamily="18" charset="0"/>
                          <a:cs typeface="Times New Roman" panose="02020603050405020304" pitchFamily="18" charset="0"/>
                        </a:rPr>
                        <a:t>Cancelable Biometrics, Bio-Cryptography, FaceHashing, Sliding-XOR, EPS, TSPM, SVM</a:t>
                      </a:r>
                    </a:p>
                  </a:txBody>
                  <a:tcPr marL="71333" marR="71333" marT="35667" marB="35667" anchor="ctr"/>
                </a:tc>
                <a:tc>
                  <a:txBody>
                    <a:bodyPr/>
                    <a:lstStyle/>
                    <a:p>
                      <a:r>
                        <a:rPr lang="en-US" sz="1600" dirty="0">
                          <a:latin typeface="Times New Roman" panose="02020603050405020304" pitchFamily="18" charset="0"/>
                          <a:cs typeface="Times New Roman" panose="02020603050405020304" pitchFamily="18" charset="0"/>
                        </a:rPr>
                        <a:t>Proposed a secure face recognition system for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using cancelable biometrics and S-XOR-based cryptographic protection.</a:t>
                      </a:r>
                    </a:p>
                  </a:txBody>
                  <a:tcPr marL="71333" marR="71333" marT="35667" marB="35667" anchor="ctr"/>
                </a:tc>
                <a:extLst>
                  <a:ext uri="{0D108BD9-81ED-4DB2-BD59-A6C34878D82A}">
                    <a16:rowId xmlns:a16="http://schemas.microsoft.com/office/drawing/2014/main" val="3254392664"/>
                  </a:ext>
                </a:extLst>
              </a:tr>
              <a:tr h="1712866">
                <a:tc>
                  <a:txBody>
                    <a:bodyPr/>
                    <a:lstStyle/>
                    <a:p>
                      <a:r>
                        <a:rPr lang="en-US" sz="1600">
                          <a:latin typeface="Times New Roman" panose="02020603050405020304" pitchFamily="18" charset="0"/>
                          <a:cs typeface="Times New Roman" panose="02020603050405020304" pitchFamily="18" charset="0"/>
                        </a:rPr>
                        <a:t>A Novel Method to Enhance the Security of ATM Using Biometrics</a:t>
                      </a:r>
                    </a:p>
                  </a:txBody>
                  <a:tcPr marL="71333" marR="71333" marT="35667" marB="35667" anchor="ctr"/>
                </a:tc>
                <a:tc>
                  <a:txBody>
                    <a:bodyPr/>
                    <a:lstStyle/>
                    <a:p>
                      <a:r>
                        <a:rPr lang="en-US" sz="1600">
                          <a:latin typeface="Times New Roman" panose="02020603050405020304" pitchFamily="18" charset="0"/>
                          <a:cs typeface="Times New Roman" panose="02020603050405020304" pitchFamily="18" charset="0"/>
                        </a:rPr>
                        <a:t>G. Renee Jebaline, S. Gomathi (2015)</a:t>
                      </a:r>
                    </a:p>
                  </a:txBody>
                  <a:tcPr marL="71333" marR="71333" marT="35667" marB="35667" anchor="ctr"/>
                </a:tc>
                <a:tc>
                  <a:txBody>
                    <a:bodyPr/>
                    <a:lstStyle/>
                    <a:p>
                      <a:r>
                        <a:rPr lang="en-US" sz="1600">
                          <a:latin typeface="Times New Roman" panose="02020603050405020304" pitchFamily="18" charset="0"/>
                          <a:cs typeface="Times New Roman" panose="02020603050405020304" pitchFamily="18" charset="0"/>
                        </a:rPr>
                        <a:t>Biometric Authentication (Fingerprint, Retina), Image Matching with Database, Pin Replacement</a:t>
                      </a:r>
                    </a:p>
                  </a:txBody>
                  <a:tcPr marL="71333" marR="71333" marT="35667" marB="35667" anchor="ctr"/>
                </a:tc>
                <a:tc>
                  <a:txBody>
                    <a:bodyPr/>
                    <a:lstStyle/>
                    <a:p>
                      <a:r>
                        <a:rPr lang="en-US" sz="1600" dirty="0">
                          <a:latin typeface="Times New Roman" panose="02020603050405020304" pitchFamily="18" charset="0"/>
                          <a:cs typeface="Times New Roman" panose="02020603050405020304" pitchFamily="18" charset="0"/>
                        </a:rPr>
                        <a:t>Proposed replacing PIN-based ATM authentication with biometric-based access for increased transaction security and reduced fraud.</a:t>
                      </a:r>
                    </a:p>
                  </a:txBody>
                  <a:tcPr marL="71333" marR="71333" marT="35667" marB="35667" anchor="ctr"/>
                </a:tc>
                <a:extLst>
                  <a:ext uri="{0D108BD9-81ED-4DB2-BD59-A6C34878D82A}">
                    <a16:rowId xmlns:a16="http://schemas.microsoft.com/office/drawing/2014/main" val="1337208960"/>
                  </a:ext>
                </a:extLst>
              </a:tr>
            </a:tbl>
          </a:graphicData>
        </a:graphic>
      </p:graphicFrame>
    </p:spTree>
    <p:extLst>
      <p:ext uri="{BB962C8B-B14F-4D97-AF65-F5344CB8AC3E}">
        <p14:creationId xmlns:p14="http://schemas.microsoft.com/office/powerpoint/2010/main" val="161986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8579"/>
            <a:ext cx="11161485" cy="618548"/>
          </a:xfrm>
          <a:solidFill>
            <a:srgbClr val="00B0F0"/>
          </a:solidFill>
        </p:spPr>
        <p:txBody>
          <a:bodyPr>
            <a:no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7029" y="1011382"/>
            <a:ext cx="11161485" cy="5500253"/>
          </a:xfrm>
          <a:ln>
            <a:solidFill>
              <a:srgbClr val="00B0F0"/>
            </a:solidFill>
          </a:ln>
        </p:spPr>
        <p:txBody>
          <a:bodyPr>
            <a:normAutofit/>
          </a:bodyPr>
          <a:lstStyle/>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Existing ATM authentication method is the use of password-PINs and OTP.</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QR cash withdrawals were enabled so customers could ditch their ATM cards and simply scan a QR-code on ATMs using the QR app to withdraw cash.</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ATM security system architecture that incorporates both the finger print and GSM technology into the existing PIN-based authentication process.</a:t>
            </a:r>
          </a:p>
        </p:txBody>
      </p:sp>
    </p:spTree>
    <p:extLst>
      <p:ext uri="{BB962C8B-B14F-4D97-AF65-F5344CB8AC3E}">
        <p14:creationId xmlns:p14="http://schemas.microsoft.com/office/powerpoint/2010/main" val="280034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文本框"/>
          <p:cNvSpPr>
            <a:spLocks noGrp="1"/>
          </p:cNvSpPr>
          <p:nvPr>
            <p:ph type="title"/>
          </p:nvPr>
        </p:nvSpPr>
        <p:spPr>
          <a:xfrm>
            <a:off x="522514" y="-5935"/>
            <a:ext cx="11176000"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Proposed System</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50" name="文本框"/>
          <p:cNvSpPr>
            <a:spLocks noGrp="1"/>
          </p:cNvSpPr>
          <p:nvPr>
            <p:ph type="body" idx="1"/>
          </p:nvPr>
        </p:nvSpPr>
        <p:spPr>
          <a:xfrm>
            <a:off x="522514" y="924340"/>
            <a:ext cx="11176000" cy="5587296"/>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This project proposes an automatic teller machine security model that would combine a physical access card and electronic facial recognition using Deep Convolutional Neural Network. </a:t>
            </a: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1. Face Detection and Recognition: </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This module captures the image of the user's face and applies Convolutional Neural Network (CNN) algorithms to detect and recognize the user's face. </a:t>
            </a: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1" i="0" u="none" strike="noStrike" kern="1200" cap="none" spc="0" baseline="0">
                <a:solidFill>
                  <a:schemeClr val="tx1"/>
                </a:solidFill>
                <a:latin typeface="Times New Roman" pitchFamily="18" charset="0"/>
                <a:ea typeface="等线" charset="0"/>
                <a:cs typeface="Times New Roman" pitchFamily="18" charset="0"/>
              </a:rPr>
              <a:t>2. Face Verification Link Generation: </a:t>
            </a:r>
            <a:r>
              <a:rPr lang="en-US" altLang="zh-CN" sz="2400" b="0" i="0" u="none" strike="noStrike" kern="1200" cap="none" spc="0" baseline="0">
                <a:solidFill>
                  <a:schemeClr val="tx1"/>
                </a:solidFill>
                <a:latin typeface="Times New Roman" pitchFamily="18" charset="0"/>
                <a:ea typeface="等线" charset="0"/>
                <a:cs typeface="Times New Roman" pitchFamily="18" charset="0"/>
              </a:rPr>
              <a:t>Once the user's identity is confirmed, this module generates a face verification link and sends it to the authorized account holder's mobile number. The link contains the face image of the user captured at the time of transaction and is used for verification purposes.</a:t>
            </a:r>
          </a:p>
          <a:p>
            <a:pPr marL="0" indent="0" algn="just">
              <a:lnSpc>
                <a:spcPct val="90000"/>
              </a:lnSpc>
              <a:spcBef>
                <a:spcPts val="1000"/>
              </a:spcBef>
              <a:spcAft>
                <a:spcPts val="0"/>
              </a:spcAft>
              <a:buNone/>
            </a:pP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40246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522514" y="-5935"/>
            <a:ext cx="11176000"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Proposed System</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52" name="文本框"/>
          <p:cNvSpPr>
            <a:spLocks noGrp="1"/>
          </p:cNvSpPr>
          <p:nvPr>
            <p:ph type="body" idx="1"/>
          </p:nvPr>
        </p:nvSpPr>
        <p:spPr>
          <a:xfrm>
            <a:off x="522514" y="1011382"/>
            <a:ext cx="11176000" cy="5697530"/>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bodyPr>
          <a:lstStyle/>
          <a:p>
            <a:pPr marL="0" indent="0" algn="just">
              <a:lnSpc>
                <a:spcPct val="90000"/>
              </a:lnSpc>
              <a:spcBef>
                <a:spcPts val="1000"/>
              </a:spcBef>
              <a:spcAft>
                <a:spcPts val="0"/>
              </a:spcAft>
              <a:buNone/>
            </a:pPr>
            <a:endParaRPr lang="en-US" altLang="zh-CN" sz="2400" b="1"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1" i="0" u="none" strike="noStrike" kern="1200" cap="none" spc="0" baseline="0" dirty="0">
                <a:solidFill>
                  <a:srgbClr val="000000"/>
                </a:solidFill>
                <a:latin typeface="Times New Roman" pitchFamily="18" charset="0"/>
                <a:ea typeface="等线" charset="0"/>
                <a:cs typeface="Times New Roman" pitchFamily="18" charset="0"/>
              </a:rPr>
              <a:t>3. Mobile based Unauthorized Verification</a:t>
            </a:r>
          </a:p>
          <a:p>
            <a:pPr marL="0" indent="0" algn="just">
              <a:lnSpc>
                <a:spcPct val="90000"/>
              </a:lnSpc>
              <a:spcBef>
                <a:spcPts val="1000"/>
              </a:spcBef>
              <a:spcAft>
                <a:spcPts val="0"/>
              </a:spcAft>
              <a:buNone/>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This module is responsible for receiving the face verification link on the authorized account holder's mobile number and verifying the link to confirm the user's identity. The link is accessible only for a limited time, and the system sends an alert to the user if the link is not accessed within the specified time.</a:t>
            </a:r>
          </a:p>
          <a:p>
            <a:pPr marL="0" indent="0" algn="just">
              <a:lnSpc>
                <a:spcPct val="90000"/>
              </a:lnSpc>
              <a:spcBef>
                <a:spcPts val="100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4. </a:t>
            </a:r>
            <a:r>
              <a:rPr lang="en-US" altLang="zh-CN" sz="2400" b="1" i="0" u="none" strike="noStrike" kern="1200" cap="none" spc="0" baseline="0" dirty="0">
                <a:solidFill>
                  <a:srgbClr val="000000"/>
                </a:solidFill>
                <a:latin typeface="Times New Roman" pitchFamily="18" charset="0"/>
                <a:ea typeface="等线" charset="0"/>
                <a:cs typeface="Times New Roman" pitchFamily="18" charset="0"/>
              </a:rPr>
              <a:t>Email Verification</a:t>
            </a: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In cases of suspected unauthorized access, the system sends an email notification to the registered user's email address. This notification may include</a:t>
            </a:r>
          </a:p>
          <a:p>
            <a:pPr marL="228600" indent="-228600" algn="just">
              <a:lnSpc>
                <a:spcPct val="90000"/>
              </a:lnSpc>
              <a:spcBef>
                <a:spcPts val="1000"/>
              </a:spcBef>
              <a:spcAft>
                <a:spcPts val="0"/>
              </a:spcAft>
              <a:buFont typeface="Courier New" pitchFamily="49" charset="0"/>
              <a:buChar char="o"/>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 A visual representation of the face captured at the ATM.</a:t>
            </a:r>
          </a:p>
          <a:p>
            <a:pPr marL="228600" indent="-228600">
              <a:lnSpc>
                <a:spcPct val="90000"/>
              </a:lnSpc>
              <a:spcBef>
                <a:spcPts val="1000"/>
              </a:spcBef>
              <a:spcAft>
                <a:spcPts val="0"/>
              </a:spcAft>
              <a:buFont typeface="Courier New" pitchFamily="49" charset="0"/>
              <a:buChar char="o"/>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 An OTP  for a verification Link.</a:t>
            </a:r>
          </a:p>
          <a:p>
            <a:pPr marL="228600" indent="-228600" algn="just">
              <a:lnSpc>
                <a:spcPct val="90000"/>
              </a:lnSpc>
              <a:spcBef>
                <a:spcPts val="1000"/>
              </a:spcBef>
              <a:spcAft>
                <a:spcPts val="0"/>
              </a:spcAft>
              <a:buFont typeface="Courier New" pitchFamily="49" charset="0"/>
              <a:buChar char="o"/>
            </a:pPr>
            <a:r>
              <a:rPr lang="en-US" altLang="zh-CN" sz="2400" b="0" i="0" u="none" strike="noStrike" kern="1200" cap="none" spc="0" baseline="0" dirty="0">
                <a:solidFill>
                  <a:srgbClr val="000000"/>
                </a:solidFill>
                <a:latin typeface="Times New Roman" pitchFamily="18" charset="0"/>
                <a:ea typeface="等线" charset="0"/>
                <a:cs typeface="Times New Roman" pitchFamily="18" charset="0"/>
              </a:rPr>
              <a:t> Information about the potential unauthorized transaction attempt.</a:t>
            </a:r>
          </a:p>
          <a:p>
            <a:pPr marL="228600" indent="-228600" algn="just">
              <a:lnSpc>
                <a:spcPct val="90000"/>
              </a:lnSpc>
              <a:spcBef>
                <a:spcPts val="1000"/>
              </a:spcBef>
              <a:spcAft>
                <a:spcPts val="0"/>
              </a:spcAft>
              <a:buFontTx/>
              <a:buAutoNum type="arabicPeriod"/>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0" indent="0" algn="just">
              <a:lnSpc>
                <a:spcPct val="90000"/>
              </a:lnSpc>
              <a:spcBef>
                <a:spcPts val="1000"/>
              </a:spcBef>
              <a:spcAft>
                <a:spcPts val="0"/>
              </a:spcAft>
              <a:buNone/>
            </a:pPr>
            <a:endParaRPr lang="en-US" altLang="zh-CN" sz="2400" b="0" i="0" u="none" strike="noStrike" kern="1200" cap="none" spc="0" baseline="0" dirty="0">
              <a:solidFill>
                <a:srgbClr val="000000"/>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endParaRPr lang="en-US" altLang="zh-CN" sz="2400" b="0" i="0" u="none" strike="noStrike" kern="1200" cap="none" spc="0" baseline="0" dirty="0">
              <a:solidFill>
                <a:schemeClr val="tx1"/>
              </a:solidFill>
              <a:latin typeface="Times New Roman" pitchFamily="18" charset="0"/>
              <a:ea typeface="等线" charset="0"/>
              <a:cs typeface="Times New Roman" pitchFamily="18" charset="0"/>
            </a:endParaRPr>
          </a:p>
          <a:p>
            <a:pPr marL="228600" indent="-228600" algn="just">
              <a:lnSpc>
                <a:spcPct val="90000"/>
              </a:lnSpc>
              <a:spcBef>
                <a:spcPts val="1000"/>
              </a:spcBef>
              <a:spcAft>
                <a:spcPts val="0"/>
              </a:spcAft>
              <a:buFont typeface="Arial" pitchFamily="34" charset="0"/>
              <a:buChar char="•"/>
            </a:pPr>
            <a:endParaRPr lang="zh-CN" altLang="en-US" sz="24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64803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537029" y="8579"/>
            <a:ext cx="11161485" cy="618548"/>
          </a:xfrm>
          <a:prstGeom prst="rect">
            <a:avLst/>
          </a:prstGeom>
          <a:solidFill>
            <a:srgbClr val="00B0F0"/>
          </a:solid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9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等线 Light" charset="0"/>
                <a:cs typeface="Times New Roman" pitchFamily="18" charset="0"/>
              </a:rPr>
              <a:t>Advantages</a:t>
            </a:r>
            <a:endParaRPr lang="zh-CN" altLang="en-US" sz="4000" b="1" i="0" u="none" strike="noStrike" kern="1200" cap="none" spc="0" baseline="0">
              <a:solidFill>
                <a:schemeClr val="tx1"/>
              </a:solidFill>
              <a:latin typeface="Times New Roman" pitchFamily="18" charset="0"/>
              <a:ea typeface="等线 Light" charset="0"/>
              <a:cs typeface="Times New Roman" pitchFamily="18" charset="0"/>
            </a:endParaRPr>
          </a:p>
        </p:txBody>
      </p:sp>
      <p:sp>
        <p:nvSpPr>
          <p:cNvPr id="54" name="文本框"/>
          <p:cNvSpPr>
            <a:spLocks noGrp="1"/>
          </p:cNvSpPr>
          <p:nvPr>
            <p:ph type="body" idx="1"/>
          </p:nvPr>
        </p:nvSpPr>
        <p:spPr>
          <a:xfrm>
            <a:off x="537029" y="805070"/>
            <a:ext cx="11161485" cy="5893904"/>
          </a:xfrm>
          <a:prstGeom prst="rect">
            <a:avLst/>
          </a:prstGeom>
          <a:noFill/>
          <a:ln w="12700" cap="flat" cmpd="sng">
            <a:solidFill>
              <a:srgbClr val="00B0F0"/>
            </a:solidFill>
            <a:prstDash val="solid"/>
            <a:round/>
          </a:ln>
        </p:spPr>
        <p:txBody>
          <a:bodyPr vert="horz" wrap="square" lIns="91440" tIns="45720" rIns="91440" bIns="45720" anchor="t" anchorCtr="0">
            <a:prstTxWarp prst="textNoShape">
              <a:avLst/>
            </a:prstTxWarp>
          </a:bodyPr>
          <a:lstStyle/>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The advantages can be found as that the face-id is unique for everybody; it cannot be used by anybody other than the user.</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It can be used to reduce fraudulent attempts.</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To prevent theft and other criminal activities.</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Secure facial authentication platform that users can trust</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Provide safe and secure lifestyle infrastructure</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Prevent unauthorized access using Face verification Link.</a:t>
            </a:r>
          </a:p>
          <a:p>
            <a:pPr marL="228600" indent="-228600" algn="just">
              <a:lnSpc>
                <a:spcPct val="70000"/>
              </a:lnSpc>
              <a:spcBef>
                <a:spcPts val="100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18" charset="0"/>
              <a:ea typeface="等线" charset="0"/>
              <a:cs typeface="Times New Roman" pitchFamily="18" charset="0"/>
            </a:endParaRPr>
          </a:p>
          <a:p>
            <a:pPr marL="228600" indent="-228600" algn="just">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等线" charset="0"/>
                <a:cs typeface="Times New Roman" pitchFamily="18" charset="0"/>
              </a:rPr>
              <a:t>Fast and Accurate Prediction</a:t>
            </a:r>
            <a:endParaRPr lang="zh-CN" altLang="en-US" sz="2400" b="0" i="0" u="none" strike="noStrike" kern="1200" cap="none" spc="0" baseline="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647134260"/>
      </p:ext>
    </p:extLst>
  </p:cSld>
  <p:clrMapOvr>
    <a:masterClrMapping/>
  </p:clrMapOvr>
</p:sld>
</file>

<file path=ppt/theme/theme1.xml><?xml version="1.0" encoding="utf-8"?>
<a:theme xmlns:a="http://schemas.openxmlformats.org/drawingml/2006/main" name="1_Office Theme">
  <a:themeElements>
    <a:clrScheme name="1_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_Office Theme">
      <a:majorFont>
        <a:latin typeface=""/>
        <a:ea typeface=""/>
        <a:cs typeface=""/>
      </a:majorFont>
      <a:minorFont>
        <a:latin typeface=""/>
        <a:ea typeface=""/>
        <a:cs typeface=""/>
      </a:minorFont>
    </a:fontScheme>
    <a:fmtScheme name="1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2_Office Theme">
  <a:themeElements>
    <a:clrScheme name="2_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_Office Theme">
      <a:majorFont>
        <a:latin typeface=""/>
        <a:ea typeface=""/>
        <a:cs typeface=""/>
      </a:majorFont>
      <a:minorFont>
        <a:latin typeface=""/>
        <a:ea typeface=""/>
        <a:cs typeface=""/>
      </a:minorFont>
    </a:fontScheme>
    <a:fmtScheme name="2_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323</TotalTime>
  <Words>2493</Words>
  <Application>Microsoft Office PowerPoint</Application>
  <PresentationFormat>Widescreen</PresentationFormat>
  <Paragraphs>251</Paragraphs>
  <Slides>32</Slides>
  <Notes>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32</vt:i4>
      </vt:variant>
    </vt:vector>
  </HeadingPairs>
  <TitlesOfParts>
    <vt:vector size="50" baseType="lpstr">
      <vt:lpstr>Agency FB</vt:lpstr>
      <vt:lpstr>Aharoni</vt:lpstr>
      <vt:lpstr>Algerian</vt:lpstr>
      <vt:lpstr>Arial</vt:lpstr>
      <vt:lpstr>Arial Narrow</vt:lpstr>
      <vt:lpstr>Arial Rounded MT Bold</vt:lpstr>
      <vt:lpstr>Berlin Sans FB Demi</vt:lpstr>
      <vt:lpstr>Bradley Hand ITC</vt:lpstr>
      <vt:lpstr>Calibri</vt:lpstr>
      <vt:lpstr>Calibri Light</vt:lpstr>
      <vt:lpstr>Courier New</vt:lpstr>
      <vt:lpstr>Droid Sans</vt:lpstr>
      <vt:lpstr>Rockwell</vt:lpstr>
      <vt:lpstr>Symbol</vt:lpstr>
      <vt:lpstr>Times New Roman</vt:lpstr>
      <vt:lpstr>Wingdings</vt:lpstr>
      <vt:lpstr>1_Office Theme</vt:lpstr>
      <vt:lpstr>2_Office Theme</vt:lpstr>
      <vt:lpstr>PowerPoint Presentation</vt:lpstr>
      <vt:lpstr>                      PROJECT REVIEW - 03</vt:lpstr>
      <vt:lpstr>Objective </vt:lpstr>
      <vt:lpstr>Problem Definition</vt:lpstr>
      <vt:lpstr>Literature Survey</vt:lpstr>
      <vt:lpstr>Existing System</vt:lpstr>
      <vt:lpstr>Proposed System</vt:lpstr>
      <vt:lpstr>Proposed System</vt:lpstr>
      <vt:lpstr>Advantages</vt:lpstr>
      <vt:lpstr>System Architecture</vt:lpstr>
      <vt:lpstr>Module 1. ATM Simulator</vt:lpstr>
      <vt:lpstr>Module 2. End User Interface</vt:lpstr>
      <vt:lpstr>PowerPoint Presentation</vt:lpstr>
      <vt:lpstr>Module 3. Face Recognition</vt:lpstr>
      <vt:lpstr>Module 3. Face Recognition</vt:lpstr>
      <vt:lpstr>Module 3. Face Recognition</vt:lpstr>
      <vt:lpstr>Module 3. Face Recognition</vt:lpstr>
      <vt:lpstr>Module 3. Face Recognition</vt:lpstr>
      <vt:lpstr>Module 4. Face Identification</vt:lpstr>
      <vt:lpstr>Module 4. Face Identification</vt:lpstr>
      <vt:lpstr>Module 5. Face Verification Link Generator</vt:lpstr>
      <vt:lpstr>Module 6. Face Verification Process</vt:lpstr>
      <vt:lpstr>Module 6. Face Verification Process</vt:lpstr>
      <vt:lpstr>System Specifications</vt:lpstr>
      <vt:lpstr>Screenshot</vt:lpstr>
      <vt:lpstr>Screenshot</vt:lpstr>
      <vt:lpstr>Screenshot</vt:lpstr>
      <vt:lpstr>Screenshot WithDraw</vt:lpstr>
      <vt:lpstr>Future Enhancement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dc:title>
  <dc:creator>Admin</dc:creator>
  <cp:lastModifiedBy>THE NILAVU</cp:lastModifiedBy>
  <cp:revision>23</cp:revision>
  <dcterms:created xsi:type="dcterms:W3CDTF">2024-01-11T16:14:59Z</dcterms:created>
  <dcterms:modified xsi:type="dcterms:W3CDTF">2025-05-17T07:02:45Z</dcterms:modified>
</cp:coreProperties>
</file>