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2" r:id="rId1"/>
  </p:sldMasterIdLst>
  <p:notesMasterIdLst>
    <p:notesMasterId r:id="rId28"/>
  </p:notesMasterIdLst>
  <p:sldIdLst>
    <p:sldId id="256" r:id="rId2"/>
    <p:sldId id="257" r:id="rId3"/>
    <p:sldId id="266" r:id="rId4"/>
    <p:sldId id="258" r:id="rId5"/>
    <p:sldId id="259" r:id="rId6"/>
    <p:sldId id="260" r:id="rId7"/>
    <p:sldId id="261" r:id="rId8"/>
    <p:sldId id="279" r:id="rId9"/>
    <p:sldId id="280" r:id="rId10"/>
    <p:sldId id="281" r:id="rId11"/>
    <p:sldId id="282" r:id="rId12"/>
    <p:sldId id="263" r:id="rId13"/>
    <p:sldId id="277" r:id="rId14"/>
    <p:sldId id="274" r:id="rId15"/>
    <p:sldId id="283" r:id="rId16"/>
    <p:sldId id="284" r:id="rId17"/>
    <p:sldId id="275" r:id="rId18"/>
    <p:sldId id="285" r:id="rId19"/>
    <p:sldId id="286" r:id="rId20"/>
    <p:sldId id="287" r:id="rId21"/>
    <p:sldId id="288" r:id="rId22"/>
    <p:sldId id="289" r:id="rId23"/>
    <p:sldId id="290" r:id="rId24"/>
    <p:sldId id="291" r:id="rId25"/>
    <p:sldId id="293" r:id="rId26"/>
    <p:sldId id="29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1A9C3A-C833-464D-AE57-15A79367CF59}">
          <p14:sldIdLst>
            <p14:sldId id="256"/>
            <p14:sldId id="257"/>
            <p14:sldId id="266"/>
            <p14:sldId id="258"/>
            <p14:sldId id="259"/>
            <p14:sldId id="260"/>
            <p14:sldId id="261"/>
            <p14:sldId id="279"/>
            <p14:sldId id="280"/>
            <p14:sldId id="281"/>
            <p14:sldId id="282"/>
            <p14:sldId id="263"/>
            <p14:sldId id="277"/>
            <p14:sldId id="274"/>
            <p14:sldId id="283"/>
            <p14:sldId id="284"/>
            <p14:sldId id="275"/>
            <p14:sldId id="285"/>
            <p14:sldId id="286"/>
            <p14:sldId id="287"/>
            <p14:sldId id="288"/>
            <p14:sldId id="289"/>
            <p14:sldId id="290"/>
            <p14:sldId id="291"/>
            <p14:sldId id="293"/>
            <p14:sldId id="292"/>
          </p14:sldIdLst>
        </p14:section>
        <p14:section name="Untitled Section" id="{C9A07117-DF62-4971-A26D-94F9A42DE22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Parbat" initials="DP" lastIdx="1" clrIdx="0">
    <p:extLst>
      <p:ext uri="{19B8F6BF-5375-455C-9EA6-DF929625EA0E}">
        <p15:presenceInfo xmlns:p15="http://schemas.microsoft.com/office/powerpoint/2012/main" userId="e9c1786fb6447b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252" autoAdjust="0"/>
  </p:normalViewPr>
  <p:slideViewPr>
    <p:cSldViewPr snapToGrid="0">
      <p:cViewPr varScale="1">
        <p:scale>
          <a:sx n="59" d="100"/>
          <a:sy n="59" d="100"/>
        </p:scale>
        <p:origin x="11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7774C-CC40-4C74-A39F-DE37AEF2439B}" type="datetimeFigureOut">
              <a:rPr lang="en-US" smtClean="0"/>
              <a:t>12/22/2024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35DAE-BCD7-4FCE-A3E3-3C36B727F32C}" type="slidenum">
              <a:rPr lang="en-US" smtClean="0"/>
              <a:t>‹#›</a:t>
            </a:fld>
            <a:endParaRPr lang="en-US" dirty="0"/>
          </a:p>
        </p:txBody>
      </p:sp>
    </p:spTree>
    <p:extLst>
      <p:ext uri="{BB962C8B-B14F-4D97-AF65-F5344CB8AC3E}">
        <p14:creationId xmlns:p14="http://schemas.microsoft.com/office/powerpoint/2010/main" val="157425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35DAE-BCD7-4FCE-A3E3-3C36B727F32C}" type="slidenum">
              <a:rPr lang="en-US" smtClean="0"/>
              <a:t>1</a:t>
            </a:fld>
            <a:endParaRPr lang="en-US" dirty="0"/>
          </a:p>
        </p:txBody>
      </p:sp>
    </p:spTree>
    <p:extLst>
      <p:ext uri="{BB962C8B-B14F-4D97-AF65-F5344CB8AC3E}">
        <p14:creationId xmlns:p14="http://schemas.microsoft.com/office/powerpoint/2010/main" val="16296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35DAE-BCD7-4FCE-A3E3-3C36B727F32C}" type="slidenum">
              <a:rPr lang="en-US" smtClean="0"/>
              <a:t>5</a:t>
            </a:fld>
            <a:endParaRPr lang="en-US" dirty="0"/>
          </a:p>
        </p:txBody>
      </p:sp>
    </p:spTree>
    <p:extLst>
      <p:ext uri="{BB962C8B-B14F-4D97-AF65-F5344CB8AC3E}">
        <p14:creationId xmlns:p14="http://schemas.microsoft.com/office/powerpoint/2010/main" val="2656507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35DAE-BCD7-4FCE-A3E3-3C36B727F32C}" type="slidenum">
              <a:rPr lang="en-US" smtClean="0"/>
              <a:t>6</a:t>
            </a:fld>
            <a:endParaRPr lang="en-US" dirty="0"/>
          </a:p>
        </p:txBody>
      </p:sp>
    </p:spTree>
    <p:extLst>
      <p:ext uri="{BB962C8B-B14F-4D97-AF65-F5344CB8AC3E}">
        <p14:creationId xmlns:p14="http://schemas.microsoft.com/office/powerpoint/2010/main" val="370416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35DAE-BCD7-4FCE-A3E3-3C36B727F32C}" type="slidenum">
              <a:rPr lang="en-US" smtClean="0"/>
              <a:t>7</a:t>
            </a:fld>
            <a:endParaRPr lang="en-US" dirty="0"/>
          </a:p>
        </p:txBody>
      </p:sp>
    </p:spTree>
    <p:extLst>
      <p:ext uri="{BB962C8B-B14F-4D97-AF65-F5344CB8AC3E}">
        <p14:creationId xmlns:p14="http://schemas.microsoft.com/office/powerpoint/2010/main" val="13118176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591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170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706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64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12/22/2024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908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62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675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961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474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996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97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12/22/2024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263916"/>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6AA7B5-BE33-8C7C-5E6D-3077D057F7A4}"/>
              </a:ext>
            </a:extLst>
          </p:cNvPr>
          <p:cNvSpPr>
            <a:spLocks noGrp="1"/>
          </p:cNvSpPr>
          <p:nvPr>
            <p:ph type="ctrTitle"/>
          </p:nvPr>
        </p:nvSpPr>
        <p:spPr>
          <a:xfrm>
            <a:off x="1411705" y="2438399"/>
            <a:ext cx="9260305" cy="914401"/>
          </a:xfrm>
        </p:spPr>
        <p:txBody>
          <a:bodyPr>
            <a:normAutofit/>
          </a:bodyPr>
          <a:lstStyle/>
          <a:p>
            <a:pPr algn="ctr"/>
            <a:r>
              <a:rPr lang="en-US" sz="5400" dirty="0"/>
              <a:t>Email Marketing Campaign Project</a:t>
            </a:r>
            <a:endParaRPr lang="en-IN" sz="4800" dirty="0"/>
          </a:p>
        </p:txBody>
      </p:sp>
      <p:sp>
        <p:nvSpPr>
          <p:cNvPr id="3" name="Subtitle 2">
            <a:extLst>
              <a:ext uri="{FF2B5EF4-FFF2-40B4-BE49-F238E27FC236}">
                <a16:creationId xmlns="" xmlns:a16="http://schemas.microsoft.com/office/drawing/2014/main" id="{B9BC052B-B331-3C82-1C26-AB99CCD5FDE3}"/>
              </a:ext>
            </a:extLst>
          </p:cNvPr>
          <p:cNvSpPr>
            <a:spLocks noGrp="1"/>
          </p:cNvSpPr>
          <p:nvPr>
            <p:ph type="subTitle" idx="1"/>
          </p:nvPr>
        </p:nvSpPr>
        <p:spPr>
          <a:xfrm>
            <a:off x="5791199" y="3352800"/>
            <a:ext cx="4880811" cy="427873"/>
          </a:xfrm>
        </p:spPr>
        <p:txBody>
          <a:bodyPr>
            <a:normAutofit/>
          </a:bodyPr>
          <a:lstStyle/>
          <a:p>
            <a:pPr algn="ctr"/>
            <a:r>
              <a:rPr lang="en-US" dirty="0"/>
              <a:t>Code Implementation and Analysis</a:t>
            </a:r>
          </a:p>
          <a:p>
            <a:pPr algn="ctr"/>
            <a:endParaRPr lang="en-IN" dirty="0"/>
          </a:p>
        </p:txBody>
      </p:sp>
    </p:spTree>
    <p:extLst>
      <p:ext uri="{BB962C8B-B14F-4D97-AF65-F5344CB8AC3E}">
        <p14:creationId xmlns:p14="http://schemas.microsoft.com/office/powerpoint/2010/main" val="362182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72" y="278472"/>
            <a:ext cx="8344394" cy="632968"/>
          </a:xfrm>
        </p:spPr>
        <p:txBody>
          <a:bodyPr>
            <a:normAutofit fontScale="90000"/>
          </a:bodyPr>
          <a:lstStyle/>
          <a:p>
            <a:r>
              <a:rPr lang="en-US" sz="4800" b="1" dirty="0"/>
              <a:t>Outlier Detection and Analysis</a:t>
            </a:r>
          </a:p>
        </p:txBody>
      </p:sp>
      <p:sp>
        <p:nvSpPr>
          <p:cNvPr id="3" name="Content Placeholder 2"/>
          <p:cNvSpPr>
            <a:spLocks noGrp="1"/>
          </p:cNvSpPr>
          <p:nvPr>
            <p:ph idx="1"/>
          </p:nvPr>
        </p:nvSpPr>
        <p:spPr>
          <a:xfrm>
            <a:off x="1743357" y="1071861"/>
            <a:ext cx="9245485" cy="2443143"/>
          </a:xfrm>
        </p:spPr>
        <p:txBody>
          <a:bodyPr>
            <a:noAutofit/>
          </a:bodyPr>
          <a:lstStyle/>
          <a:p>
            <a:r>
              <a:rPr lang="en-US" dirty="0"/>
              <a:t>We used boxplots for outlier detections and analysis of numerical variables grouped by target.</a:t>
            </a:r>
          </a:p>
          <a:p>
            <a:r>
              <a:rPr lang="en-US" dirty="0" err="1"/>
              <a:t>Skewness</a:t>
            </a:r>
            <a:r>
              <a:rPr lang="en-US" dirty="0"/>
              <a:t> and kurtosis calculated for numerical </a:t>
            </a:r>
            <a:r>
              <a:rPr lang="en-US" dirty="0" smtClean="0"/>
              <a:t>columns</a:t>
            </a:r>
          </a:p>
          <a:p>
            <a:r>
              <a:rPr lang="en-US" dirty="0"/>
              <a:t>Calculates and displays </a:t>
            </a:r>
            <a:r>
              <a:rPr lang="en-US" dirty="0" err="1"/>
              <a:t>skewness</a:t>
            </a:r>
            <a:r>
              <a:rPr lang="en-US" dirty="0"/>
              <a:t> and kurtosis for numerical variables to assess data distribution</a:t>
            </a:r>
          </a:p>
          <a:p>
            <a:r>
              <a:rPr lang="en-US" dirty="0"/>
              <a:t>Insights into data distribution obtained</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398" t="27194" r="56231" b="36824"/>
          <a:stretch/>
        </p:blipFill>
        <p:spPr>
          <a:xfrm>
            <a:off x="2392172" y="3386667"/>
            <a:ext cx="7205580" cy="3352800"/>
          </a:xfrm>
          <a:prstGeom prst="rect">
            <a:avLst/>
          </a:prstGeom>
        </p:spPr>
      </p:pic>
    </p:spTree>
    <p:extLst>
      <p:ext uri="{BB962C8B-B14F-4D97-AF65-F5344CB8AC3E}">
        <p14:creationId xmlns:p14="http://schemas.microsoft.com/office/powerpoint/2010/main" val="353954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9837" y="1495285"/>
            <a:ext cx="4961984" cy="814779"/>
          </a:xfrm>
        </p:spPr>
        <p:txBody>
          <a:bodyPr>
            <a:normAutofit fontScale="90000"/>
          </a:bodyPr>
          <a:lstStyle/>
          <a:p>
            <a:r>
              <a:rPr lang="en-US" b="1" dirty="0"/>
              <a:t>Feature </a:t>
            </a:r>
            <a:r>
              <a:rPr lang="en-US" b="1" dirty="0" smtClean="0"/>
              <a:t>Scaling</a:t>
            </a:r>
            <a:endParaRPr lang="en-US" dirty="0"/>
          </a:p>
        </p:txBody>
      </p:sp>
      <p:sp>
        <p:nvSpPr>
          <p:cNvPr id="6" name="Content Placeholder 5"/>
          <p:cNvSpPr>
            <a:spLocks noGrp="1"/>
          </p:cNvSpPr>
          <p:nvPr>
            <p:ph idx="1"/>
          </p:nvPr>
        </p:nvSpPr>
        <p:spPr>
          <a:xfrm>
            <a:off x="6099047" y="2310064"/>
            <a:ext cx="5563564" cy="2518610"/>
          </a:xfrm>
        </p:spPr>
        <p:txBody>
          <a:bodyPr>
            <a:normAutofit/>
          </a:bodyPr>
          <a:lstStyle/>
          <a:p>
            <a:r>
              <a:rPr lang="en-US" sz="2400" dirty="0" err="1"/>
              <a:t>StandardScaler</a:t>
            </a:r>
            <a:r>
              <a:rPr lang="en-US" sz="2400" dirty="0"/>
              <a:t> used to standardize numerical features</a:t>
            </a:r>
          </a:p>
          <a:p>
            <a:r>
              <a:rPr lang="en-US" sz="2400" dirty="0"/>
              <a:t>Categorical columns analyzed for unique </a:t>
            </a:r>
            <a:r>
              <a:rPr lang="en-US" sz="2400" dirty="0" smtClean="0"/>
              <a:t>values</a:t>
            </a:r>
          </a:p>
          <a:p>
            <a:r>
              <a:rPr lang="en-US" sz="2400" dirty="0" smtClean="0"/>
              <a:t>Separates features </a:t>
            </a:r>
            <a:r>
              <a:rPr lang="en-US" sz="2400" b="1" dirty="0" smtClean="0"/>
              <a:t>(x) </a:t>
            </a:r>
            <a:r>
              <a:rPr lang="en-US" sz="2400" dirty="0" smtClean="0"/>
              <a:t>and the target variable by </a:t>
            </a:r>
            <a:r>
              <a:rPr lang="en-US" sz="2400" b="1" dirty="0" smtClean="0"/>
              <a:t>(y)</a:t>
            </a:r>
            <a:endParaRPr lang="en-US" sz="24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220" t="18409" r="60606" b="24288"/>
          <a:stretch/>
        </p:blipFill>
        <p:spPr>
          <a:xfrm>
            <a:off x="350573" y="778043"/>
            <a:ext cx="5748474" cy="5582652"/>
          </a:xfrm>
          <a:prstGeom prst="rect">
            <a:avLst/>
          </a:prstGeom>
        </p:spPr>
      </p:pic>
    </p:spTree>
    <p:extLst>
      <p:ext uri="{BB962C8B-B14F-4D97-AF65-F5344CB8AC3E}">
        <p14:creationId xmlns:p14="http://schemas.microsoft.com/office/powerpoint/2010/main" val="380248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C304D9-2460-4403-3D9B-CCB183AADE91}"/>
              </a:ext>
            </a:extLst>
          </p:cNvPr>
          <p:cNvSpPr>
            <a:spLocks noGrp="1"/>
          </p:cNvSpPr>
          <p:nvPr>
            <p:ph type="title"/>
          </p:nvPr>
        </p:nvSpPr>
        <p:spPr>
          <a:xfrm>
            <a:off x="4102770" y="280737"/>
            <a:ext cx="4271207" cy="887730"/>
          </a:xfrm>
        </p:spPr>
        <p:txBody>
          <a:bodyPr>
            <a:normAutofit fontScale="90000"/>
          </a:bodyPr>
          <a:lstStyle/>
          <a:p>
            <a:r>
              <a:rPr lang="en-US" sz="4800" b="1" dirty="0" smtClean="0"/>
              <a:t>Model Building</a:t>
            </a:r>
            <a:endParaRPr lang="en-IN" sz="4800" dirty="0">
              <a:solidFill>
                <a:schemeClr val="tx1"/>
              </a:solidFill>
            </a:endParaRPr>
          </a:p>
        </p:txBody>
      </p:sp>
      <p:sp>
        <p:nvSpPr>
          <p:cNvPr id="3" name="Content Placeholder 2">
            <a:extLst>
              <a:ext uri="{FF2B5EF4-FFF2-40B4-BE49-F238E27FC236}">
                <a16:creationId xmlns="" xmlns:a16="http://schemas.microsoft.com/office/drawing/2014/main" id="{117D6141-79A4-FAED-C1F7-DC5D726F7B59}"/>
              </a:ext>
            </a:extLst>
          </p:cNvPr>
          <p:cNvSpPr>
            <a:spLocks noGrp="1"/>
          </p:cNvSpPr>
          <p:nvPr>
            <p:ph idx="1"/>
          </p:nvPr>
        </p:nvSpPr>
        <p:spPr>
          <a:xfrm>
            <a:off x="1487906" y="1256699"/>
            <a:ext cx="9500936" cy="4374079"/>
          </a:xfrm>
        </p:spPr>
        <p:txBody>
          <a:bodyPr>
            <a:normAutofit/>
          </a:bodyPr>
          <a:lstStyle/>
          <a:p>
            <a:pPr>
              <a:buFont typeface="Wingdings" panose="05000000000000000000" pitchFamily="2" charset="2"/>
              <a:buChar char="q"/>
            </a:pPr>
            <a:r>
              <a:rPr lang="en-US" b="1" dirty="0" smtClean="0"/>
              <a:t>Objective</a:t>
            </a:r>
            <a:endParaRPr lang="en-US" b="1" dirty="0"/>
          </a:p>
          <a:p>
            <a:r>
              <a:rPr lang="en-US" dirty="0"/>
              <a:t>Predict whether customers will open previous emails based on key features</a:t>
            </a:r>
            <a:r>
              <a:rPr lang="en-US" dirty="0" smtClean="0"/>
              <a:t>.</a:t>
            </a:r>
          </a:p>
          <a:p>
            <a:pPr>
              <a:buFont typeface="Wingdings" panose="05000000000000000000" pitchFamily="2" charset="2"/>
              <a:buChar char="q"/>
            </a:pPr>
            <a:r>
              <a:rPr lang="en-US" b="1" dirty="0" smtClean="0"/>
              <a:t>Model </a:t>
            </a:r>
            <a:r>
              <a:rPr lang="en-US" b="1" dirty="0"/>
              <a:t>Choice:</a:t>
            </a:r>
            <a:endParaRPr lang="en-US" dirty="0"/>
          </a:p>
          <a:p>
            <a:r>
              <a:rPr lang="en-US" dirty="0"/>
              <a:t>Used </a:t>
            </a:r>
            <a:r>
              <a:rPr lang="en-US" b="1" dirty="0" err="1"/>
              <a:t>RandomForestClassifier</a:t>
            </a:r>
            <a:r>
              <a:rPr lang="en-US" sz="3200" b="1" dirty="0"/>
              <a:t> </a:t>
            </a:r>
            <a:r>
              <a:rPr lang="en-US" dirty="0"/>
              <a:t>for its:</a:t>
            </a:r>
          </a:p>
          <a:p>
            <a:pPr lvl="4">
              <a:buFont typeface="Wingdings" panose="05000000000000000000" pitchFamily="2" charset="2"/>
              <a:buChar char="Ø"/>
            </a:pPr>
            <a:r>
              <a:rPr lang="en-US" sz="2000" dirty="0"/>
              <a:t>Robustness to </a:t>
            </a:r>
            <a:r>
              <a:rPr lang="en-US" sz="2000" dirty="0" err="1"/>
              <a:t>overfitting</a:t>
            </a:r>
            <a:r>
              <a:rPr lang="en-US" sz="2000" dirty="0"/>
              <a:t>. </a:t>
            </a:r>
          </a:p>
          <a:p>
            <a:pPr lvl="4">
              <a:buFont typeface="Wingdings" panose="05000000000000000000" pitchFamily="2" charset="2"/>
              <a:buChar char="Ø"/>
            </a:pPr>
            <a:r>
              <a:rPr lang="en-US" sz="2000" dirty="0"/>
              <a:t>Ability to handle non-linear relationships.</a:t>
            </a:r>
          </a:p>
          <a:p>
            <a:pPr lvl="4">
              <a:buFont typeface="Wingdings" panose="05000000000000000000" pitchFamily="2" charset="2"/>
              <a:buChar char="Ø"/>
            </a:pPr>
            <a:r>
              <a:rPr lang="en-US" sz="2000" dirty="0"/>
              <a:t>Support for feature importance evaluation.</a:t>
            </a:r>
          </a:p>
          <a:p>
            <a:r>
              <a:rPr lang="en-US" dirty="0" smtClean="0"/>
              <a:t>Dataset </a:t>
            </a:r>
            <a:r>
              <a:rPr lang="en-US" dirty="0"/>
              <a:t>split into training and test sets (80-20)</a:t>
            </a:r>
          </a:p>
          <a:p>
            <a:r>
              <a:rPr lang="en-US" dirty="0" smtClean="0"/>
              <a:t>Pipeline </a:t>
            </a:r>
            <a:r>
              <a:rPr lang="en-US" dirty="0"/>
              <a:t>used for scaling and model training</a:t>
            </a:r>
          </a:p>
          <a:p>
            <a:endParaRPr lang="en-US" dirty="0" smtClean="0"/>
          </a:p>
          <a:p>
            <a:pPr marL="0" indent="0">
              <a:buNone/>
            </a:pPr>
            <a:endParaRPr lang="en-IN" dirty="0"/>
          </a:p>
        </p:txBody>
      </p:sp>
      <p:sp>
        <p:nvSpPr>
          <p:cNvPr id="8" name="Content Placeholder 2">
            <a:extLst>
              <a:ext uri="{FF2B5EF4-FFF2-40B4-BE49-F238E27FC236}">
                <a16:creationId xmlns="" xmlns:a16="http://schemas.microsoft.com/office/drawing/2014/main" id="{117D6141-79A4-FAED-C1F7-DC5D726F7B59}"/>
              </a:ext>
            </a:extLst>
          </p:cNvPr>
          <p:cNvSpPr txBox="1">
            <a:spLocks/>
          </p:cNvSpPr>
          <p:nvPr/>
        </p:nvSpPr>
        <p:spPr>
          <a:xfrm>
            <a:off x="4812632" y="1080235"/>
            <a:ext cx="4652211" cy="524035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5056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8475D9-53FA-036F-DB08-725641DA5958}"/>
              </a:ext>
            </a:extLst>
          </p:cNvPr>
          <p:cNvSpPr>
            <a:spLocks noGrp="1"/>
          </p:cNvSpPr>
          <p:nvPr>
            <p:ph type="title"/>
          </p:nvPr>
        </p:nvSpPr>
        <p:spPr>
          <a:xfrm>
            <a:off x="2583436" y="32084"/>
            <a:ext cx="6782245" cy="721894"/>
          </a:xfrm>
        </p:spPr>
        <p:txBody>
          <a:bodyPr>
            <a:normAutofit fontScale="90000"/>
          </a:bodyPr>
          <a:lstStyle/>
          <a:p>
            <a:r>
              <a:rPr lang="en-US" sz="4800" b="1" dirty="0">
                <a:solidFill>
                  <a:schemeClr val="tx1"/>
                </a:solidFill>
                <a:effectLst>
                  <a:outerShdw blurRad="38100" dist="38100" dir="2700000" algn="tl">
                    <a:srgbClr val="000000">
                      <a:alpha val="43137"/>
                    </a:srgbClr>
                  </a:outerShdw>
                </a:effectLst>
              </a:rPr>
              <a:t>Random Forest Classifier</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650" t="15757" r="40471" b="9800"/>
          <a:stretch/>
        </p:blipFill>
        <p:spPr>
          <a:xfrm>
            <a:off x="912152" y="721894"/>
            <a:ext cx="10124815" cy="5935580"/>
          </a:xfrm>
        </p:spPr>
      </p:pic>
    </p:spTree>
    <p:extLst>
      <p:ext uri="{BB962C8B-B14F-4D97-AF65-F5344CB8AC3E}">
        <p14:creationId xmlns:p14="http://schemas.microsoft.com/office/powerpoint/2010/main" val="142100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C5BFF5-6D14-28F8-C919-854D8E89A762}"/>
              </a:ext>
            </a:extLst>
          </p:cNvPr>
          <p:cNvSpPr>
            <a:spLocks noGrp="1"/>
          </p:cNvSpPr>
          <p:nvPr>
            <p:ph type="title"/>
          </p:nvPr>
        </p:nvSpPr>
        <p:spPr>
          <a:xfrm>
            <a:off x="3613039" y="131128"/>
            <a:ext cx="5482835" cy="901148"/>
          </a:xfrm>
        </p:spPr>
        <p:txBody>
          <a:bodyPr>
            <a:normAutofit fontScale="90000"/>
          </a:bodyPr>
          <a:lstStyle/>
          <a:p>
            <a:r>
              <a:rPr lang="en-US" b="1" dirty="0">
                <a:solidFill>
                  <a:schemeClr val="tx1"/>
                </a:solidFill>
              </a:rPr>
              <a:t>Model Evaluation</a:t>
            </a:r>
          </a:p>
        </p:txBody>
      </p:sp>
      <p:sp>
        <p:nvSpPr>
          <p:cNvPr id="3" name="Content Placeholder 2">
            <a:extLst>
              <a:ext uri="{FF2B5EF4-FFF2-40B4-BE49-F238E27FC236}">
                <a16:creationId xmlns="" xmlns:a16="http://schemas.microsoft.com/office/drawing/2014/main" id="{44FB0263-D34A-6D28-1C4E-00500DDF1A52}"/>
              </a:ext>
            </a:extLst>
          </p:cNvPr>
          <p:cNvSpPr>
            <a:spLocks noGrp="1"/>
          </p:cNvSpPr>
          <p:nvPr>
            <p:ph idx="1"/>
          </p:nvPr>
        </p:nvSpPr>
        <p:spPr>
          <a:xfrm>
            <a:off x="917964" y="1189909"/>
            <a:ext cx="10712562" cy="4184198"/>
          </a:xfrm>
        </p:spPr>
        <p:txBody>
          <a:bodyPr>
            <a:normAutofit/>
          </a:bodyPr>
          <a:lstStyle/>
          <a:p>
            <a:r>
              <a:rPr lang="en-US" sz="2800" b="1" dirty="0"/>
              <a:t>Accuracy Score:</a:t>
            </a:r>
            <a:r>
              <a:rPr lang="en-US" sz="2800" dirty="0"/>
              <a:t> </a:t>
            </a:r>
            <a:r>
              <a:rPr lang="en-US" sz="2400" dirty="0"/>
              <a:t>Measures overall correctness of predictions.</a:t>
            </a:r>
            <a:endParaRPr lang="en-US" sz="2800" dirty="0"/>
          </a:p>
          <a:p>
            <a:r>
              <a:rPr lang="en-US" sz="2800" b="1" dirty="0"/>
              <a:t>Classification Report:</a:t>
            </a:r>
            <a:endParaRPr lang="en-US" sz="2800" dirty="0"/>
          </a:p>
          <a:p>
            <a:pPr lvl="1"/>
            <a:r>
              <a:rPr lang="en-US" sz="2400" dirty="0"/>
              <a:t>Precision: Ratio of correctly predicted positives to total predicted positives.</a:t>
            </a:r>
          </a:p>
          <a:p>
            <a:pPr lvl="1"/>
            <a:r>
              <a:rPr lang="en-US" sz="2400" dirty="0"/>
              <a:t>Recall: Ratio of correctly predicted positives to total actual positives.</a:t>
            </a:r>
          </a:p>
          <a:p>
            <a:pPr lvl="1"/>
            <a:r>
              <a:rPr lang="en-US" sz="2400" dirty="0"/>
              <a:t>F1-Score: Harmonic mean of precision and recall.</a:t>
            </a:r>
          </a:p>
          <a:p>
            <a:r>
              <a:rPr lang="en-US" sz="2800" b="1" dirty="0"/>
              <a:t>Confusion Matrix:</a:t>
            </a:r>
            <a:endParaRPr lang="en-US" sz="2800" dirty="0"/>
          </a:p>
          <a:p>
            <a:pPr lvl="1"/>
            <a:r>
              <a:rPr lang="en-US" sz="2400" dirty="0"/>
              <a:t>Visualizes true positives, false positives, true negatives, and false negatives.</a:t>
            </a:r>
          </a:p>
          <a:p>
            <a:endParaRPr lang="en-US" sz="2800" dirty="0"/>
          </a:p>
        </p:txBody>
      </p:sp>
    </p:spTree>
    <p:extLst>
      <p:ext uri="{BB962C8B-B14F-4D97-AF65-F5344CB8AC3E}">
        <p14:creationId xmlns:p14="http://schemas.microsoft.com/office/powerpoint/2010/main" val="246011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095" t="25261" r="56232" b="28987"/>
          <a:stretch/>
        </p:blipFill>
        <p:spPr>
          <a:xfrm>
            <a:off x="2578252" y="1026694"/>
            <a:ext cx="6944043" cy="5365809"/>
          </a:xfrm>
        </p:spPr>
      </p:pic>
      <p:sp>
        <p:nvSpPr>
          <p:cNvPr id="5" name="Title 1">
            <a:extLst>
              <a:ext uri="{FF2B5EF4-FFF2-40B4-BE49-F238E27FC236}">
                <a16:creationId xmlns="" xmlns:a16="http://schemas.microsoft.com/office/drawing/2014/main" id="{B3C5BFF5-6D14-28F8-C919-854D8E89A762}"/>
              </a:ext>
            </a:extLst>
          </p:cNvPr>
          <p:cNvSpPr>
            <a:spLocks noGrp="1"/>
          </p:cNvSpPr>
          <p:nvPr>
            <p:ph type="title"/>
          </p:nvPr>
        </p:nvSpPr>
        <p:spPr>
          <a:xfrm>
            <a:off x="1416504" y="304799"/>
            <a:ext cx="9620463" cy="545431"/>
          </a:xfrm>
        </p:spPr>
        <p:txBody>
          <a:bodyPr>
            <a:noAutofit/>
          </a:bodyPr>
          <a:lstStyle/>
          <a:p>
            <a:r>
              <a:rPr lang="en-US" sz="4000" b="1" dirty="0"/>
              <a:t>Accuracy </a:t>
            </a:r>
            <a:r>
              <a:rPr lang="en-US" sz="4000" b="1" dirty="0" smtClean="0"/>
              <a:t>Score &amp; Classification Report</a:t>
            </a:r>
            <a:endParaRPr lang="en-US" sz="4000" dirty="0">
              <a:solidFill>
                <a:schemeClr val="tx1"/>
              </a:solidFill>
            </a:endParaRPr>
          </a:p>
        </p:txBody>
      </p:sp>
    </p:spTree>
    <p:extLst>
      <p:ext uri="{BB962C8B-B14F-4D97-AF65-F5344CB8AC3E}">
        <p14:creationId xmlns:p14="http://schemas.microsoft.com/office/powerpoint/2010/main" val="844109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4094" t="15756" r="27161" b="64841"/>
          <a:stretch/>
        </p:blipFill>
        <p:spPr>
          <a:xfrm>
            <a:off x="134475" y="753979"/>
            <a:ext cx="11929144" cy="1892969"/>
          </a:xfrm>
        </p:spPr>
      </p:pic>
      <p:sp>
        <p:nvSpPr>
          <p:cNvPr id="4" name="Title 1">
            <a:extLst>
              <a:ext uri="{FF2B5EF4-FFF2-40B4-BE49-F238E27FC236}">
                <a16:creationId xmlns="" xmlns:a16="http://schemas.microsoft.com/office/drawing/2014/main" id="{B3C5BFF5-6D14-28F8-C919-854D8E89A762}"/>
              </a:ext>
            </a:extLst>
          </p:cNvPr>
          <p:cNvSpPr txBox="1">
            <a:spLocks noGrp="1"/>
          </p:cNvSpPr>
          <p:nvPr>
            <p:ph type="title"/>
          </p:nvPr>
        </p:nvSpPr>
        <p:spPr>
          <a:xfrm>
            <a:off x="4291824" y="195874"/>
            <a:ext cx="3614447" cy="558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200" b="1" dirty="0" smtClean="0"/>
              <a:t>Confusion Matrix</a:t>
            </a:r>
            <a:endParaRPr lang="en-US" sz="3200" dirty="0">
              <a:solidFill>
                <a:schemeClr val="tx1"/>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582" t="34579" r="56779" b="8403"/>
          <a:stretch/>
        </p:blipFill>
        <p:spPr>
          <a:xfrm>
            <a:off x="152962" y="2695074"/>
            <a:ext cx="4671205" cy="3978441"/>
          </a:xfrm>
          <a:prstGeom prst="rect">
            <a:avLst/>
          </a:prstGeom>
        </p:spPr>
      </p:pic>
      <p:sp>
        <p:nvSpPr>
          <p:cNvPr id="7" name="Rectangle 6"/>
          <p:cNvSpPr/>
          <p:nvPr/>
        </p:nvSpPr>
        <p:spPr>
          <a:xfrm>
            <a:off x="5213683" y="3205053"/>
            <a:ext cx="6272463" cy="1292662"/>
          </a:xfrm>
          <a:prstGeom prst="rect">
            <a:avLst/>
          </a:prstGeom>
        </p:spPr>
        <p:txBody>
          <a:bodyPr wrap="square">
            <a:spAutoFit/>
          </a:bodyPr>
          <a:lstStyle/>
          <a:p>
            <a:pPr marL="285750" indent="-285750">
              <a:buFont typeface="Wingdings" panose="05000000000000000000" pitchFamily="2" charset="2"/>
              <a:buChar char="§"/>
            </a:pPr>
            <a:r>
              <a:rPr lang="en-US" sz="2000" dirty="0"/>
              <a:t>Visualizes true positives, false positives, true negatives, and false negatives</a:t>
            </a:r>
            <a:r>
              <a:rPr lang="en-US" sz="2000" dirty="0" smtClean="0"/>
              <a:t>.</a:t>
            </a:r>
          </a:p>
          <a:p>
            <a:pPr marL="285750" indent="-285750">
              <a:buFont typeface="Wingdings" panose="05000000000000000000" pitchFamily="2" charset="2"/>
              <a:buChar char="§"/>
            </a:pPr>
            <a:r>
              <a:rPr lang="en-US" sz="2000" dirty="0"/>
              <a:t>Confusion matrix visualized with </a:t>
            </a:r>
            <a:r>
              <a:rPr lang="en-US" sz="2000" dirty="0" err="1"/>
              <a:t>heatmap</a:t>
            </a:r>
            <a:endParaRPr lang="en-US" sz="2000" dirty="0"/>
          </a:p>
          <a:p>
            <a:endParaRPr lang="en-US" dirty="0"/>
          </a:p>
        </p:txBody>
      </p:sp>
    </p:spTree>
    <p:extLst>
      <p:ext uri="{BB962C8B-B14F-4D97-AF65-F5344CB8AC3E}">
        <p14:creationId xmlns:p14="http://schemas.microsoft.com/office/powerpoint/2010/main" val="1371826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 xmlns:a16="http://schemas.microsoft.com/office/drawing/2014/main" id="{482BD3A4-9160-104B-0DFF-2ECD18F5E858}"/>
              </a:ext>
            </a:extLst>
          </p:cNvPr>
          <p:cNvGraphicFramePr>
            <a:graphicFrameLocks noGrp="1"/>
          </p:cNvGraphicFramePr>
          <p:nvPr>
            <p:extLst>
              <p:ext uri="{D42A27DB-BD31-4B8C-83A1-F6EECF244321}">
                <p14:modId xmlns:p14="http://schemas.microsoft.com/office/powerpoint/2010/main" val="3630509150"/>
              </p:ext>
            </p:extLst>
          </p:nvPr>
        </p:nvGraphicFramePr>
        <p:xfrm>
          <a:off x="1863851" y="612564"/>
          <a:ext cx="8499351" cy="1922088"/>
        </p:xfrm>
        <a:graphic>
          <a:graphicData uri="http://schemas.openxmlformats.org/drawingml/2006/table">
            <a:tbl>
              <a:tblPr firstRow="1" bandRow="1">
                <a:tableStyleId>{073A0DAA-6AF3-43AB-8588-CEC1D06C72B9}</a:tableStyleId>
              </a:tblPr>
              <a:tblGrid>
                <a:gridCol w="2833117">
                  <a:extLst>
                    <a:ext uri="{9D8B030D-6E8A-4147-A177-3AD203B41FA5}">
                      <a16:colId xmlns="" xmlns:a16="http://schemas.microsoft.com/office/drawing/2014/main" val="1996430736"/>
                    </a:ext>
                  </a:extLst>
                </a:gridCol>
                <a:gridCol w="2833117">
                  <a:extLst>
                    <a:ext uri="{9D8B030D-6E8A-4147-A177-3AD203B41FA5}">
                      <a16:colId xmlns="" xmlns:a16="http://schemas.microsoft.com/office/drawing/2014/main" val="1884710429"/>
                    </a:ext>
                  </a:extLst>
                </a:gridCol>
                <a:gridCol w="2833117">
                  <a:extLst>
                    <a:ext uri="{9D8B030D-6E8A-4147-A177-3AD203B41FA5}">
                      <a16:colId xmlns="" xmlns:a16="http://schemas.microsoft.com/office/drawing/2014/main" val="799656404"/>
                    </a:ext>
                  </a:extLst>
                </a:gridCol>
              </a:tblGrid>
              <a:tr h="961044">
                <a:tc>
                  <a:txBody>
                    <a:bodyPr/>
                    <a:lstStyle/>
                    <a:p>
                      <a:r>
                        <a:rPr lang="en-US" dirty="0"/>
                        <a:t>Model</a:t>
                      </a:r>
                    </a:p>
                  </a:txBody>
                  <a:tcPr anchor="ctr"/>
                </a:tc>
                <a:tc>
                  <a:txBody>
                    <a:bodyPr/>
                    <a:lstStyle/>
                    <a:p>
                      <a:r>
                        <a:rPr lang="en-US" dirty="0"/>
                        <a:t>Accuracy</a:t>
                      </a:r>
                    </a:p>
                  </a:txBody>
                  <a:tcPr anchor="ctr"/>
                </a:tc>
                <a:tc>
                  <a:txBody>
                    <a:bodyPr/>
                    <a:lstStyle/>
                    <a:p>
                      <a:r>
                        <a:rPr lang="en-US" dirty="0"/>
                        <a:t>Comments</a:t>
                      </a:r>
                    </a:p>
                  </a:txBody>
                  <a:tcPr anchor="ctr"/>
                </a:tc>
                <a:extLst>
                  <a:ext uri="{0D108BD9-81ED-4DB2-BD59-A6C34878D82A}">
                    <a16:rowId xmlns="" xmlns:a16="http://schemas.microsoft.com/office/drawing/2014/main" val="1902785891"/>
                  </a:ext>
                </a:extLst>
              </a:tr>
              <a:tr h="961044">
                <a:tc>
                  <a:txBody>
                    <a:bodyPr/>
                    <a:lstStyle/>
                    <a:p>
                      <a:r>
                        <a:rPr lang="en-US" dirty="0"/>
                        <a:t>Random Forest</a:t>
                      </a:r>
                    </a:p>
                  </a:txBody>
                  <a:tcPr anchor="ctr"/>
                </a:tc>
                <a:tc>
                  <a:txBody>
                    <a:bodyPr/>
                    <a:lstStyle/>
                    <a:p>
                      <a:r>
                        <a:rPr lang="en-US" dirty="0"/>
                        <a:t>Very High</a:t>
                      </a:r>
                    </a:p>
                  </a:txBody>
                  <a:tcPr anchor="ctr"/>
                </a:tc>
                <a:tc>
                  <a:txBody>
                    <a:bodyPr/>
                    <a:lstStyle/>
                    <a:p>
                      <a:r>
                        <a:rPr lang="en-US" dirty="0"/>
                        <a:t>Best performing model</a:t>
                      </a:r>
                    </a:p>
                  </a:txBody>
                  <a:tcPr anchor="ctr"/>
                </a:tc>
                <a:extLst>
                  <a:ext uri="{0D108BD9-81ED-4DB2-BD59-A6C34878D82A}">
                    <a16:rowId xmlns="" xmlns:a16="http://schemas.microsoft.com/office/drawing/2014/main" val="4161254949"/>
                  </a:ext>
                </a:extLst>
              </a:tr>
            </a:tbl>
          </a:graphicData>
        </a:graphic>
      </p:graphicFrame>
      <p:sp>
        <p:nvSpPr>
          <p:cNvPr id="4" name="Rectangle 2"/>
          <p:cNvSpPr>
            <a:spLocks noChangeArrowheads="1"/>
          </p:cNvSpPr>
          <p:nvPr/>
        </p:nvSpPr>
        <p:spPr bwMode="auto">
          <a:xfrm>
            <a:off x="940247" y="3144246"/>
            <a:ext cx="106421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rPr>
              <a:t>Random Forest</a:t>
            </a:r>
            <a:r>
              <a:rPr kumimoji="0" lang="en-US" sz="2400" b="0" i="0" u="none" strike="noStrike" cap="none" normalizeH="0" baseline="0" dirty="0" smtClean="0">
                <a:ln>
                  <a:noFill/>
                </a:ln>
                <a:solidFill>
                  <a:schemeClr val="tx1"/>
                </a:solidFill>
                <a:effectLst/>
              </a:rPr>
              <a:t> was chosen by us because it delivers </a:t>
            </a:r>
            <a:r>
              <a:rPr kumimoji="0" lang="en-US" sz="2400" b="1" i="0" u="none" strike="noStrike" cap="none" normalizeH="0" baseline="0" dirty="0" smtClean="0">
                <a:ln>
                  <a:noFill/>
                </a:ln>
                <a:solidFill>
                  <a:schemeClr val="tx1"/>
                </a:solidFill>
                <a:effectLst/>
              </a:rPr>
              <a:t>very high accuracy</a:t>
            </a:r>
            <a:r>
              <a:rPr kumimoji="0" lang="en-US" sz="2400" b="0" i="0" u="none" strike="noStrike" cap="none" normalizeH="0" baseline="0" dirty="0" smtClean="0">
                <a:ln>
                  <a:noFill/>
                </a:ln>
                <a:solidFill>
                  <a:schemeClr val="tx1"/>
                </a:solidFill>
                <a:effectLst/>
              </a:rPr>
              <a:t> and is the </a:t>
            </a:r>
            <a:r>
              <a:rPr kumimoji="0" lang="en-US" sz="2400" b="1" i="0" u="none" strike="noStrike" cap="none" normalizeH="0" baseline="0" dirty="0" smtClean="0">
                <a:ln>
                  <a:noFill/>
                </a:ln>
                <a:solidFill>
                  <a:schemeClr val="tx1"/>
                </a:solidFill>
                <a:effectLst/>
              </a:rPr>
              <a:t>best-performing model</a:t>
            </a:r>
            <a:r>
              <a:rPr kumimoji="0" lang="en-US" sz="2400" b="0" i="0" u="none" strike="noStrike" cap="none" normalizeH="0" baseline="0" dirty="0" smtClean="0">
                <a:ln>
                  <a:noFill/>
                </a:ln>
                <a:solidFill>
                  <a:schemeClr val="tx1"/>
                </a:solidFill>
                <a:effectLst/>
              </a:rPr>
              <a:t> for this dataset. It handles </a:t>
            </a:r>
            <a:r>
              <a:rPr kumimoji="0" lang="en-US" sz="2400" b="1" i="0" u="none" strike="noStrike" cap="none" normalizeH="0" baseline="0" dirty="0" smtClean="0">
                <a:ln>
                  <a:noFill/>
                </a:ln>
                <a:solidFill>
                  <a:schemeClr val="tx1"/>
                </a:solidFill>
                <a:effectLst/>
              </a:rPr>
              <a:t>non-linear relationships</a:t>
            </a:r>
            <a:r>
              <a:rPr kumimoji="0" lang="en-US" sz="2400" b="0" i="0" u="none" strike="noStrike" cap="none" normalizeH="0" baseline="0" dirty="0" smtClean="0">
                <a:ln>
                  <a:noFill/>
                </a:ln>
                <a:solidFill>
                  <a:schemeClr val="tx1"/>
                </a:solidFill>
                <a:effectLst/>
              </a:rPr>
              <a:t>, is </a:t>
            </a:r>
            <a:r>
              <a:rPr kumimoji="0" lang="en-US" sz="2400" b="1" i="0" u="none" strike="noStrike" cap="none" normalizeH="0" baseline="0" dirty="0" smtClean="0">
                <a:ln>
                  <a:noFill/>
                </a:ln>
                <a:solidFill>
                  <a:schemeClr val="tx1"/>
                </a:solidFill>
                <a:effectLst/>
              </a:rPr>
              <a:t>robust against </a:t>
            </a:r>
            <a:r>
              <a:rPr kumimoji="0" lang="en-US" sz="2400" b="1" i="0" u="none" strike="noStrike" cap="none" normalizeH="0" baseline="0" dirty="0" err="1" smtClean="0">
                <a:ln>
                  <a:noFill/>
                </a:ln>
                <a:solidFill>
                  <a:schemeClr val="tx1"/>
                </a:solidFill>
                <a:effectLst/>
              </a:rPr>
              <a:t>overfitting</a:t>
            </a:r>
            <a:r>
              <a:rPr kumimoji="0" lang="en-US" sz="2400" b="0" i="0" u="none" strike="noStrike" cap="none" normalizeH="0" baseline="0" dirty="0" smtClean="0">
                <a:ln>
                  <a:noFill/>
                </a:ln>
                <a:solidFill>
                  <a:schemeClr val="tx1"/>
                </a:solidFill>
                <a:effectLst/>
              </a:rPr>
              <a:t>, and provides insights into </a:t>
            </a:r>
            <a:r>
              <a:rPr kumimoji="0" lang="en-US" sz="2400" b="1" i="0" u="none" strike="noStrike" cap="none" normalizeH="0" baseline="0" dirty="0" smtClean="0">
                <a:ln>
                  <a:noFill/>
                </a:ln>
                <a:solidFill>
                  <a:schemeClr val="tx1"/>
                </a:solidFill>
                <a:effectLst/>
              </a:rPr>
              <a:t>feature importance</a:t>
            </a:r>
            <a:r>
              <a:rPr kumimoji="0" lang="en-US" sz="2400" b="0" i="0" u="none" strike="noStrike" cap="none" normalizeH="0" baseline="0" dirty="0" smtClean="0">
                <a:ln>
                  <a:noFill/>
                </a:ln>
                <a:solidFill>
                  <a:schemeClr val="tx1"/>
                </a:solidFill>
                <a:effectLst/>
              </a:rPr>
              <a:t>, making it ideal for this prediction task.</a:t>
            </a:r>
          </a:p>
        </p:txBody>
      </p:sp>
    </p:spTree>
    <p:extLst>
      <p:ext uri="{BB962C8B-B14F-4D97-AF65-F5344CB8AC3E}">
        <p14:creationId xmlns:p14="http://schemas.microsoft.com/office/powerpoint/2010/main" val="1397619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6984" y="468590"/>
            <a:ext cx="6389732" cy="718526"/>
          </a:xfrm>
        </p:spPr>
        <p:txBody>
          <a:bodyPr>
            <a:noAutofit/>
          </a:bodyPr>
          <a:lstStyle/>
          <a:p>
            <a:r>
              <a:rPr lang="en-IN" b="1" dirty="0">
                <a:solidFill>
                  <a:schemeClr val="tx1"/>
                </a:solidFill>
              </a:rPr>
              <a:t>Model </a:t>
            </a:r>
            <a:r>
              <a:rPr lang="en-IN" b="1" dirty="0" smtClean="0">
                <a:solidFill>
                  <a:schemeClr val="tx1"/>
                </a:solidFill>
              </a:rPr>
              <a:t>Deployment</a:t>
            </a:r>
            <a:endParaRPr lang="en-US" b="1" dirty="0"/>
          </a:p>
        </p:txBody>
      </p:sp>
      <p:sp>
        <p:nvSpPr>
          <p:cNvPr id="3" name="Content Placeholder 2"/>
          <p:cNvSpPr>
            <a:spLocks noGrp="1"/>
          </p:cNvSpPr>
          <p:nvPr>
            <p:ph idx="1"/>
          </p:nvPr>
        </p:nvSpPr>
        <p:spPr>
          <a:xfrm>
            <a:off x="1069847" y="1736398"/>
            <a:ext cx="10304006" cy="3381034"/>
          </a:xfrm>
        </p:spPr>
        <p:txBody>
          <a:bodyPr>
            <a:normAutofit/>
          </a:bodyPr>
          <a:lstStyle/>
          <a:p>
            <a:pPr>
              <a:buFont typeface="Wingdings" panose="05000000000000000000" pitchFamily="2" charset="2"/>
              <a:buChar char="q"/>
            </a:pPr>
            <a:r>
              <a:rPr lang="en-US" b="1" dirty="0"/>
              <a:t>Streamlit</a:t>
            </a:r>
            <a:r>
              <a:rPr lang="en-US" dirty="0"/>
              <a:t> is a Python library for building and sharing data apps easily. It’s great for quickly prototyping and deploying machine learning models</a:t>
            </a:r>
            <a:r>
              <a:rPr lang="en-US" dirty="0" smtClean="0"/>
              <a:t>.</a:t>
            </a:r>
          </a:p>
          <a:p>
            <a:pPr marL="0" indent="0">
              <a:buNone/>
            </a:pPr>
            <a:endParaRPr lang="en-US" dirty="0" smtClean="0"/>
          </a:p>
          <a:p>
            <a:pPr>
              <a:buFont typeface="Wingdings" panose="05000000000000000000" pitchFamily="2" charset="2"/>
              <a:buChar char="q"/>
            </a:pPr>
            <a:r>
              <a:rPr lang="en-US" b="1" dirty="0"/>
              <a:t>Why use Streamlit</a:t>
            </a:r>
            <a:r>
              <a:rPr lang="en-US" b="1" dirty="0" smtClean="0"/>
              <a:t>:</a:t>
            </a:r>
          </a:p>
          <a:p>
            <a:pPr lvl="1"/>
            <a:r>
              <a:rPr lang="en-US" sz="2000" b="1" dirty="0"/>
              <a:t>Easy to Use</a:t>
            </a:r>
            <a:r>
              <a:rPr lang="en-US" sz="2000" dirty="0"/>
              <a:t>: Build interactive apps with simple Python code</a:t>
            </a:r>
            <a:r>
              <a:rPr lang="en-US" sz="2000" dirty="0" smtClean="0"/>
              <a:t>.</a:t>
            </a:r>
          </a:p>
          <a:p>
            <a:pPr lvl="1"/>
            <a:r>
              <a:rPr lang="en-US" sz="2000" b="1" dirty="0"/>
              <a:t>Fast</a:t>
            </a:r>
            <a:r>
              <a:rPr lang="en-US" sz="2000" dirty="0"/>
              <a:t>: Develop and deploy apps quickly</a:t>
            </a:r>
            <a:r>
              <a:rPr lang="en-US" sz="2000" dirty="0" smtClean="0"/>
              <a:t>.</a:t>
            </a:r>
          </a:p>
          <a:p>
            <a:pPr lvl="1"/>
            <a:r>
              <a:rPr lang="en-US" sz="2000" b="1" dirty="0"/>
              <a:t>Customizable</a:t>
            </a:r>
            <a:r>
              <a:rPr lang="en-US" sz="2000" dirty="0"/>
              <a:t>: Adjust the look and features as </a:t>
            </a:r>
            <a:r>
              <a:rPr lang="en-US" sz="2000" dirty="0" smtClean="0"/>
              <a:t>needed.</a:t>
            </a:r>
          </a:p>
          <a:p>
            <a:pPr lvl="1"/>
            <a:r>
              <a:rPr lang="en-US" sz="2000" b="1" dirty="0"/>
              <a:t>Shareable</a:t>
            </a:r>
            <a:r>
              <a:rPr lang="en-US" sz="2000" dirty="0"/>
              <a:t>: Share your app with others effortlessly.</a:t>
            </a:r>
          </a:p>
        </p:txBody>
      </p:sp>
    </p:spTree>
    <p:extLst>
      <p:ext uri="{BB962C8B-B14F-4D97-AF65-F5344CB8AC3E}">
        <p14:creationId xmlns:p14="http://schemas.microsoft.com/office/powerpoint/2010/main" val="4195823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0774" y="180314"/>
            <a:ext cx="4240089" cy="573666"/>
          </a:xfrm>
        </p:spPr>
        <p:txBody>
          <a:bodyPr>
            <a:normAutofit fontScale="90000"/>
          </a:bodyPr>
          <a:lstStyle/>
          <a:p>
            <a:r>
              <a:rPr lang="en-US" sz="4800" b="1" dirty="0" smtClean="0"/>
              <a:t>Streamlit Code</a:t>
            </a:r>
            <a:endParaRPr lang="en-US" sz="48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633" t="24059" r="32984" b="10259"/>
          <a:stretch/>
        </p:blipFill>
        <p:spPr>
          <a:xfrm>
            <a:off x="1943862" y="962527"/>
            <a:ext cx="8491808" cy="5694945"/>
          </a:xfrm>
        </p:spPr>
      </p:pic>
    </p:spTree>
    <p:extLst>
      <p:ext uri="{BB962C8B-B14F-4D97-AF65-F5344CB8AC3E}">
        <p14:creationId xmlns:p14="http://schemas.microsoft.com/office/powerpoint/2010/main" val="42060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10E9DA-FB8D-95E2-C6BE-F46542A2310C}"/>
              </a:ext>
            </a:extLst>
          </p:cNvPr>
          <p:cNvSpPr>
            <a:spLocks noGrp="1"/>
          </p:cNvSpPr>
          <p:nvPr>
            <p:ph type="title"/>
          </p:nvPr>
        </p:nvSpPr>
        <p:spPr>
          <a:xfrm>
            <a:off x="3075111" y="560190"/>
            <a:ext cx="5780131" cy="771305"/>
          </a:xfrm>
        </p:spPr>
        <p:txBody>
          <a:bodyPr>
            <a:normAutofit/>
          </a:bodyPr>
          <a:lstStyle/>
          <a:p>
            <a:r>
              <a:rPr lang="en-IN" sz="4800" b="1" dirty="0" smtClean="0">
                <a:solidFill>
                  <a:schemeClr val="tx1"/>
                </a:solidFill>
              </a:rPr>
              <a:t>Project By Group-5</a:t>
            </a:r>
            <a:endParaRPr lang="en-IN" sz="4800" b="1" dirty="0">
              <a:solidFill>
                <a:schemeClr val="tx1"/>
              </a:solidFill>
            </a:endParaRPr>
          </a:p>
        </p:txBody>
      </p:sp>
      <p:sp>
        <p:nvSpPr>
          <p:cNvPr id="3" name="Content Placeholder 2">
            <a:extLst>
              <a:ext uri="{FF2B5EF4-FFF2-40B4-BE49-F238E27FC236}">
                <a16:creationId xmlns="" xmlns:a16="http://schemas.microsoft.com/office/drawing/2014/main" id="{028C699C-D8FB-AEAC-A28A-F31CAE73C5B9}"/>
              </a:ext>
            </a:extLst>
          </p:cNvPr>
          <p:cNvSpPr>
            <a:spLocks noGrp="1"/>
          </p:cNvSpPr>
          <p:nvPr>
            <p:ph idx="1"/>
          </p:nvPr>
        </p:nvSpPr>
        <p:spPr>
          <a:xfrm>
            <a:off x="3668669" y="1784524"/>
            <a:ext cx="4593014" cy="3814171"/>
          </a:xfrm>
        </p:spPr>
        <p:txBody>
          <a:bodyPr>
            <a:normAutofit/>
          </a:bodyPr>
          <a:lstStyle/>
          <a:p>
            <a:pPr>
              <a:buFont typeface="Wingdings" panose="05000000000000000000" pitchFamily="2" charset="2"/>
              <a:buChar char="Ø"/>
            </a:pPr>
            <a:r>
              <a:rPr lang="en-IN" sz="2800" dirty="0" smtClean="0"/>
              <a:t>Nilay </a:t>
            </a:r>
            <a:r>
              <a:rPr lang="en-IN" sz="2800" dirty="0" smtClean="0"/>
              <a:t>Yatin Patkar</a:t>
            </a:r>
            <a:endParaRPr lang="en-IN" sz="2800" dirty="0"/>
          </a:p>
          <a:p>
            <a:pPr>
              <a:buFont typeface="Wingdings" panose="05000000000000000000" pitchFamily="2" charset="2"/>
              <a:buChar char="Ø"/>
            </a:pPr>
            <a:r>
              <a:rPr lang="en-IN" sz="2800" dirty="0" smtClean="0"/>
              <a:t>Madhura Mahesh </a:t>
            </a:r>
            <a:r>
              <a:rPr lang="en-IN" sz="2800" dirty="0" smtClean="0"/>
              <a:t>Potdar</a:t>
            </a:r>
            <a:endParaRPr lang="en-IN" sz="2800" dirty="0"/>
          </a:p>
          <a:p>
            <a:pPr>
              <a:buFont typeface="Wingdings" panose="05000000000000000000" pitchFamily="2" charset="2"/>
              <a:buChar char="Ø"/>
            </a:pPr>
            <a:r>
              <a:rPr lang="en-IN" sz="2800" dirty="0" err="1" smtClean="0"/>
              <a:t>Maaz</a:t>
            </a:r>
            <a:r>
              <a:rPr lang="en-IN" sz="2800" dirty="0" smtClean="0"/>
              <a:t> Shaikh</a:t>
            </a:r>
            <a:endParaRPr lang="en-IN" sz="2800" dirty="0"/>
          </a:p>
          <a:p>
            <a:pPr>
              <a:buFont typeface="Wingdings" panose="05000000000000000000" pitchFamily="2" charset="2"/>
              <a:buChar char="Ø"/>
            </a:pPr>
            <a:r>
              <a:rPr lang="en-IN" sz="2800" dirty="0" err="1" smtClean="0"/>
              <a:t>Suyash</a:t>
            </a:r>
            <a:r>
              <a:rPr lang="en-IN" sz="2800" dirty="0" smtClean="0"/>
              <a:t> D </a:t>
            </a:r>
            <a:r>
              <a:rPr lang="en-IN" sz="2800" dirty="0" err="1" smtClean="0"/>
              <a:t>Javagude</a:t>
            </a:r>
            <a:endParaRPr lang="en-IN" sz="2800" dirty="0" smtClean="0"/>
          </a:p>
          <a:p>
            <a:pPr>
              <a:buFont typeface="Wingdings" panose="05000000000000000000" pitchFamily="2" charset="2"/>
              <a:buChar char="Ø"/>
            </a:pPr>
            <a:r>
              <a:rPr lang="en-IN" sz="2800" dirty="0" err="1" smtClean="0"/>
              <a:t>Aniket</a:t>
            </a:r>
            <a:r>
              <a:rPr lang="en-IN" sz="2800" dirty="0" smtClean="0"/>
              <a:t> </a:t>
            </a:r>
            <a:r>
              <a:rPr lang="en-IN" sz="2800" dirty="0" err="1" smtClean="0"/>
              <a:t>Ajayrao</a:t>
            </a:r>
            <a:r>
              <a:rPr lang="en-IN" sz="2800" dirty="0" smtClean="0"/>
              <a:t> </a:t>
            </a:r>
            <a:r>
              <a:rPr lang="en-IN" sz="2800" dirty="0" err="1" smtClean="0"/>
              <a:t>Katyarmal</a:t>
            </a:r>
            <a:endParaRPr lang="en-IN" sz="2800" dirty="0" smtClean="0"/>
          </a:p>
          <a:p>
            <a:pPr>
              <a:buFont typeface="Wingdings" panose="05000000000000000000" pitchFamily="2" charset="2"/>
              <a:buChar char="Ø"/>
            </a:pPr>
            <a:r>
              <a:rPr lang="en-IN" sz="2800" dirty="0" smtClean="0"/>
              <a:t>Krishna </a:t>
            </a:r>
            <a:r>
              <a:rPr lang="en-IN" sz="2800" dirty="0" err="1" smtClean="0"/>
              <a:t>Nivrutti</a:t>
            </a:r>
            <a:r>
              <a:rPr lang="en-IN" sz="2800" dirty="0" smtClean="0"/>
              <a:t> </a:t>
            </a:r>
            <a:r>
              <a:rPr lang="en-IN" sz="2800" dirty="0" err="1" smtClean="0"/>
              <a:t>Ghule</a:t>
            </a:r>
            <a:endParaRPr lang="en-IN" sz="2800" dirty="0" smtClean="0"/>
          </a:p>
          <a:p>
            <a:pPr>
              <a:buFont typeface="Wingdings" panose="05000000000000000000" pitchFamily="2" charset="2"/>
              <a:buChar char="Ø"/>
            </a:pPr>
            <a:r>
              <a:rPr lang="en-IN" sz="2800" dirty="0" err="1" smtClean="0"/>
              <a:t>Shaik</a:t>
            </a:r>
            <a:r>
              <a:rPr lang="en-IN" sz="2800" dirty="0" smtClean="0"/>
              <a:t> </a:t>
            </a:r>
            <a:r>
              <a:rPr lang="en-IN" sz="2800" dirty="0" err="1" smtClean="0"/>
              <a:t>Khaja</a:t>
            </a:r>
            <a:r>
              <a:rPr lang="en-IN" sz="2800" dirty="0" smtClean="0"/>
              <a:t> </a:t>
            </a:r>
            <a:r>
              <a:rPr lang="en-IN" sz="2800" dirty="0" err="1" smtClean="0"/>
              <a:t>Aijaz</a:t>
            </a:r>
            <a:r>
              <a:rPr lang="en-IN" sz="2800" dirty="0" smtClean="0"/>
              <a:t> Ahmed</a:t>
            </a:r>
            <a:endParaRPr lang="en-IN" sz="2800" dirty="0" smtClean="0"/>
          </a:p>
          <a:p>
            <a:endParaRPr lang="en-IN" sz="2400" dirty="0" smtClean="0"/>
          </a:p>
          <a:p>
            <a:endParaRPr lang="en-IN" dirty="0"/>
          </a:p>
        </p:txBody>
      </p:sp>
    </p:spTree>
    <p:extLst>
      <p:ext uri="{BB962C8B-B14F-4D97-AF65-F5344CB8AC3E}">
        <p14:creationId xmlns:p14="http://schemas.microsoft.com/office/powerpoint/2010/main" val="4093590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0077" y="115664"/>
            <a:ext cx="2036786" cy="702484"/>
          </a:xfrm>
        </p:spPr>
        <p:txBody>
          <a:bodyPr>
            <a:normAutofit fontScale="90000"/>
          </a:bodyPr>
          <a:lstStyle/>
          <a:p>
            <a:r>
              <a:rPr lang="en-US" sz="4800" b="1" dirty="0" smtClean="0"/>
              <a:t>Output</a:t>
            </a:r>
            <a:endParaRPr lang="en-US" sz="48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131" t="11400" r="25778" b="5049"/>
          <a:stretch/>
        </p:blipFill>
        <p:spPr>
          <a:xfrm>
            <a:off x="2334686" y="818148"/>
            <a:ext cx="7840476" cy="5855368"/>
          </a:xfrm>
        </p:spPr>
      </p:pic>
    </p:spTree>
    <p:extLst>
      <p:ext uri="{BB962C8B-B14F-4D97-AF65-F5344CB8AC3E}">
        <p14:creationId xmlns:p14="http://schemas.microsoft.com/office/powerpoint/2010/main" val="745934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484632"/>
            <a:ext cx="10063373" cy="1609344"/>
          </a:xfrm>
        </p:spPr>
        <p:txBody>
          <a:bodyPr>
            <a:normAutofit/>
          </a:bodyPr>
          <a:lstStyle/>
          <a:p>
            <a:r>
              <a:rPr lang="en-US" sz="4800" b="1" dirty="0"/>
              <a:t>Results and </a:t>
            </a:r>
            <a:r>
              <a:rPr lang="en-US" sz="4800" b="1" dirty="0" smtClean="0"/>
              <a:t>Insights</a:t>
            </a:r>
            <a:endParaRPr lang="en-US" sz="4800" dirty="0"/>
          </a:p>
        </p:txBody>
      </p:sp>
      <p:sp>
        <p:nvSpPr>
          <p:cNvPr id="3" name="Content Placeholder 2"/>
          <p:cNvSpPr>
            <a:spLocks noGrp="1"/>
          </p:cNvSpPr>
          <p:nvPr>
            <p:ph idx="1"/>
          </p:nvPr>
        </p:nvSpPr>
        <p:spPr/>
        <p:txBody>
          <a:bodyPr/>
          <a:lstStyle/>
          <a:p>
            <a:pPr lvl="0"/>
            <a:r>
              <a:rPr lang="en-US" b="1" dirty="0" smtClean="0"/>
              <a:t>Target </a:t>
            </a:r>
            <a:r>
              <a:rPr lang="en-US" b="1" dirty="0"/>
              <a:t>Variable Analysis:</a:t>
            </a:r>
            <a:endParaRPr lang="en-US" sz="1800" dirty="0"/>
          </a:p>
          <a:p>
            <a:pPr lvl="1"/>
            <a:r>
              <a:rPr lang="en-US" dirty="0"/>
              <a:t>60%60\% of customers are likely to open emails, highlighting a strong potential segment.</a:t>
            </a:r>
            <a:endParaRPr lang="en-US" sz="1600" dirty="0"/>
          </a:p>
          <a:p>
            <a:pPr lvl="0"/>
            <a:r>
              <a:rPr lang="en-US" b="1" dirty="0"/>
              <a:t>Key Predictors:</a:t>
            </a:r>
            <a:endParaRPr lang="en-US" sz="1800" dirty="0"/>
          </a:p>
          <a:p>
            <a:pPr lvl="1"/>
            <a:r>
              <a:rPr lang="en-US" b="1" dirty="0" err="1"/>
              <a:t>Emails_Opened</a:t>
            </a:r>
            <a:r>
              <a:rPr lang="en-US" dirty="0"/>
              <a:t> and </a:t>
            </a:r>
            <a:r>
              <a:rPr lang="en-US" b="1" dirty="0" err="1"/>
              <a:t>Customer_Engagement_Score</a:t>
            </a:r>
            <a:r>
              <a:rPr lang="en-US" dirty="0"/>
              <a:t> were the most influential variables.</a:t>
            </a:r>
            <a:endParaRPr lang="en-US" sz="1600" dirty="0"/>
          </a:p>
          <a:p>
            <a:pPr lvl="0"/>
            <a:r>
              <a:rPr lang="en-US" b="1" dirty="0"/>
              <a:t>Model Success:</a:t>
            </a:r>
            <a:endParaRPr lang="en-US" sz="1800" dirty="0"/>
          </a:p>
          <a:p>
            <a:pPr lvl="1"/>
            <a:r>
              <a:rPr lang="en-US" dirty="0"/>
              <a:t>The Random Forest model effectively differentiates customers likely to open emails, aiding campaign optimization.</a:t>
            </a:r>
            <a:endParaRPr lang="en-US" sz="1600" dirty="0"/>
          </a:p>
          <a:p>
            <a:pPr lvl="0"/>
            <a:r>
              <a:rPr lang="en-US" b="1" dirty="0"/>
              <a:t>Operational Impact:</a:t>
            </a:r>
            <a:endParaRPr lang="en-US" sz="1800" dirty="0"/>
          </a:p>
          <a:p>
            <a:pPr lvl="1"/>
            <a:r>
              <a:rPr lang="en-US" dirty="0"/>
              <a:t>Focused targeting improves ROI by reducing resources spent on non-responsive customers.</a:t>
            </a:r>
            <a:endParaRPr lang="en-US" sz="1600" dirty="0"/>
          </a:p>
          <a:p>
            <a:pPr marL="0" indent="0">
              <a:buNone/>
            </a:pPr>
            <a:endParaRPr lang="en-US" dirty="0"/>
          </a:p>
        </p:txBody>
      </p:sp>
    </p:spTree>
    <p:extLst>
      <p:ext uri="{BB962C8B-B14F-4D97-AF65-F5344CB8AC3E}">
        <p14:creationId xmlns:p14="http://schemas.microsoft.com/office/powerpoint/2010/main" val="3837122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764" y="211916"/>
            <a:ext cx="6437857" cy="830821"/>
          </a:xfrm>
        </p:spPr>
        <p:txBody>
          <a:bodyPr>
            <a:normAutofit/>
          </a:bodyPr>
          <a:lstStyle/>
          <a:p>
            <a:pPr lvl="0"/>
            <a:r>
              <a:rPr lang="en-US" sz="4800" b="1" cap="none" dirty="0">
                <a:solidFill>
                  <a:schemeClr val="tx1"/>
                </a:solidFill>
                <a:ea typeface="Times New Roman" panose="02020603050405020304" pitchFamily="18" charset="0"/>
                <a:cs typeface="Times New Roman" panose="02020603050405020304" pitchFamily="18" charset="0"/>
              </a:rPr>
              <a:t>Challenges and </a:t>
            </a:r>
            <a:r>
              <a:rPr lang="en-US" sz="4800" b="1" cap="none" dirty="0" smtClean="0">
                <a:solidFill>
                  <a:schemeClr val="tx1"/>
                </a:solidFill>
                <a:ea typeface="Times New Roman" panose="02020603050405020304" pitchFamily="18" charset="0"/>
                <a:cs typeface="Times New Roman" panose="02020603050405020304" pitchFamily="18" charset="0"/>
              </a:rPr>
              <a:t>Solutions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9999988"/>
              </p:ext>
            </p:extLst>
          </p:nvPr>
        </p:nvGraphicFramePr>
        <p:xfrm>
          <a:off x="753978" y="1523997"/>
          <a:ext cx="10860506" cy="4395540"/>
        </p:xfrm>
        <a:graphic>
          <a:graphicData uri="http://schemas.openxmlformats.org/drawingml/2006/table">
            <a:tbl>
              <a:tblPr firstRow="1" firstCol="1" bandRow="1">
                <a:tableStyleId>{073A0DAA-6AF3-43AB-8588-CEC1D06C72B9}</a:tableStyleId>
              </a:tblPr>
              <a:tblGrid>
                <a:gridCol w="5430253"/>
                <a:gridCol w="5430253"/>
              </a:tblGrid>
              <a:tr h="1098885">
                <a:tc>
                  <a:txBody>
                    <a:bodyPr/>
                    <a:lstStyle/>
                    <a:p>
                      <a:pPr marL="0" marR="0" algn="ctr">
                        <a:lnSpc>
                          <a:spcPct val="107000"/>
                        </a:lnSpc>
                        <a:spcBef>
                          <a:spcPts val="0"/>
                        </a:spcBef>
                        <a:spcAft>
                          <a:spcPts val="0"/>
                        </a:spcAft>
                      </a:pPr>
                      <a:r>
                        <a:rPr lang="en-US" sz="2000" dirty="0">
                          <a:effectLst/>
                        </a:rPr>
                        <a:t>Challenge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Solution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098885">
                <a:tc>
                  <a:txBody>
                    <a:bodyPr/>
                    <a:lstStyle/>
                    <a:p>
                      <a:pPr marL="0" marR="0" algn="ctr">
                        <a:lnSpc>
                          <a:spcPct val="107000"/>
                        </a:lnSpc>
                        <a:spcBef>
                          <a:spcPts val="0"/>
                        </a:spcBef>
                        <a:spcAft>
                          <a:spcPts val="0"/>
                        </a:spcAft>
                      </a:pPr>
                      <a:r>
                        <a:rPr lang="en-US" sz="2000" dirty="0">
                          <a:effectLst/>
                        </a:rPr>
                        <a:t>Imbalanced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dirty="0">
                          <a:effectLst/>
                        </a:rPr>
                        <a:t>Balanced training data via sampling techniques.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098885">
                <a:tc>
                  <a:txBody>
                    <a:bodyPr/>
                    <a:lstStyle/>
                    <a:p>
                      <a:pPr marL="0" marR="0" algn="ctr">
                        <a:lnSpc>
                          <a:spcPct val="107000"/>
                        </a:lnSpc>
                        <a:spcBef>
                          <a:spcPts val="0"/>
                        </a:spcBef>
                        <a:spcAft>
                          <a:spcPts val="0"/>
                        </a:spcAft>
                      </a:pPr>
                      <a:r>
                        <a:rPr lang="en-US" sz="2000">
                          <a:effectLst/>
                        </a:rPr>
                        <a:t>High-dimensional Feature Space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Random Forest handles irrelevant features well.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098885">
                <a:tc>
                  <a:txBody>
                    <a:bodyPr/>
                    <a:lstStyle/>
                    <a:p>
                      <a:pPr marL="0" marR="0" algn="ctr">
                        <a:lnSpc>
                          <a:spcPct val="107000"/>
                        </a:lnSpc>
                        <a:spcBef>
                          <a:spcPts val="0"/>
                        </a:spcBef>
                        <a:spcAft>
                          <a:spcPts val="0"/>
                        </a:spcAft>
                      </a:pPr>
                      <a:r>
                        <a:rPr lang="en-US" sz="2000">
                          <a:effectLst/>
                        </a:rPr>
                        <a:t>Deployment Simplicity for Non-Techies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dirty="0">
                          <a:effectLst/>
                        </a:rPr>
                        <a:t>Built an intuitive Streamlit interface.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123019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Business Impact</a:t>
            </a:r>
            <a:endParaRPr lang="en-US" sz="4000" dirty="0"/>
          </a:p>
        </p:txBody>
      </p:sp>
      <p:sp>
        <p:nvSpPr>
          <p:cNvPr id="3" name="Content Placeholder 2"/>
          <p:cNvSpPr>
            <a:spLocks noGrp="1"/>
          </p:cNvSpPr>
          <p:nvPr>
            <p:ph idx="1"/>
          </p:nvPr>
        </p:nvSpPr>
        <p:spPr/>
        <p:txBody>
          <a:bodyPr/>
          <a:lstStyle/>
          <a:p>
            <a:pPr lvl="0"/>
            <a:r>
              <a:rPr lang="en-US" sz="2400" b="1" dirty="0" smtClean="0"/>
              <a:t>Efficiency </a:t>
            </a:r>
            <a:r>
              <a:rPr lang="en-US" sz="2400" b="1" dirty="0"/>
              <a:t>Gains:</a:t>
            </a:r>
            <a:endParaRPr lang="en-US" dirty="0"/>
          </a:p>
          <a:p>
            <a:pPr lvl="1"/>
            <a:r>
              <a:rPr lang="en-US" sz="2000" dirty="0"/>
              <a:t>Personalized campaigns lead to higher customer satisfaction and retention.</a:t>
            </a:r>
            <a:endParaRPr lang="en-US" dirty="0"/>
          </a:p>
          <a:p>
            <a:pPr lvl="0"/>
            <a:r>
              <a:rPr lang="en-US" sz="2400" b="1" dirty="0"/>
              <a:t>Cost Savings:</a:t>
            </a:r>
            <a:endParaRPr lang="en-US" dirty="0"/>
          </a:p>
          <a:p>
            <a:pPr lvl="1"/>
            <a:r>
              <a:rPr lang="en-US" sz="2000" dirty="0"/>
              <a:t>Reduced expenditure on low-impact customer groups.</a:t>
            </a:r>
            <a:endParaRPr lang="en-US" dirty="0"/>
          </a:p>
          <a:p>
            <a:pPr lvl="0"/>
            <a:r>
              <a:rPr lang="en-US" sz="2400" b="1" dirty="0"/>
              <a:t>Better Decision-Making:</a:t>
            </a:r>
            <a:endParaRPr lang="en-US" dirty="0"/>
          </a:p>
          <a:p>
            <a:pPr lvl="1"/>
            <a:r>
              <a:rPr lang="en-US" sz="2000" dirty="0"/>
              <a:t>The app provides actionable insights for marketing teams.</a:t>
            </a:r>
            <a:endParaRPr lang="en-US" dirty="0"/>
          </a:p>
          <a:p>
            <a:pPr marL="0" indent="0">
              <a:buNone/>
            </a:pPr>
            <a:endParaRPr lang="en-US" dirty="0"/>
          </a:p>
        </p:txBody>
      </p:sp>
    </p:spTree>
    <p:extLst>
      <p:ext uri="{BB962C8B-B14F-4D97-AF65-F5344CB8AC3E}">
        <p14:creationId xmlns:p14="http://schemas.microsoft.com/office/powerpoint/2010/main" val="3470376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257" y="308170"/>
            <a:ext cx="3405899" cy="702484"/>
          </a:xfrm>
        </p:spPr>
        <p:txBody>
          <a:bodyPr>
            <a:normAutofit fontScale="90000"/>
          </a:bodyPr>
          <a:lstStyle/>
          <a:p>
            <a:r>
              <a:rPr lang="en-US" b="1" dirty="0"/>
              <a:t>Conclusion</a:t>
            </a:r>
            <a:endParaRPr lang="en-US" dirty="0"/>
          </a:p>
        </p:txBody>
      </p:sp>
      <p:sp>
        <p:nvSpPr>
          <p:cNvPr id="3" name="Content Placeholder 2"/>
          <p:cNvSpPr>
            <a:spLocks noGrp="1"/>
          </p:cNvSpPr>
          <p:nvPr>
            <p:ph idx="1"/>
          </p:nvPr>
        </p:nvSpPr>
        <p:spPr>
          <a:xfrm>
            <a:off x="1069847" y="1223050"/>
            <a:ext cx="10576720" cy="4736592"/>
          </a:xfrm>
        </p:spPr>
        <p:txBody>
          <a:bodyPr>
            <a:normAutofit lnSpcReduction="10000"/>
          </a:bodyPr>
          <a:lstStyle/>
          <a:p>
            <a:pPr>
              <a:buFont typeface="Wingdings" panose="05000000000000000000" pitchFamily="2" charset="2"/>
              <a:buChar char="q"/>
            </a:pPr>
            <a:r>
              <a:rPr lang="en-US" b="1" dirty="0"/>
              <a:t>Key </a:t>
            </a:r>
            <a:r>
              <a:rPr lang="en-US" b="1" dirty="0" smtClean="0"/>
              <a:t>Findings</a:t>
            </a:r>
          </a:p>
          <a:p>
            <a:r>
              <a:rPr lang="en-US" dirty="0"/>
              <a:t>The model achieved high accuracy in predicting email opens</a:t>
            </a:r>
            <a:r>
              <a:rPr lang="en-US" dirty="0" smtClean="0"/>
              <a:t>.</a:t>
            </a:r>
          </a:p>
          <a:p>
            <a:r>
              <a:rPr lang="en-US" dirty="0"/>
              <a:t>Customer engagement scores and previous email interactions were strong predictors</a:t>
            </a:r>
            <a:r>
              <a:rPr lang="en-US" dirty="0" smtClean="0"/>
              <a:t>.</a:t>
            </a:r>
          </a:p>
          <a:p>
            <a:pPr>
              <a:buFont typeface="Wingdings" panose="05000000000000000000" pitchFamily="2" charset="2"/>
              <a:buChar char="q"/>
            </a:pPr>
            <a:r>
              <a:rPr lang="en-US" b="1" dirty="0"/>
              <a:t>Future </a:t>
            </a:r>
            <a:r>
              <a:rPr lang="en-US" b="1" dirty="0" smtClean="0"/>
              <a:t>Work</a:t>
            </a:r>
          </a:p>
          <a:p>
            <a:r>
              <a:rPr lang="en-US" dirty="0"/>
              <a:t>Experiment with additional models like </a:t>
            </a:r>
            <a:r>
              <a:rPr lang="en-US" dirty="0" err="1"/>
              <a:t>XGBoost</a:t>
            </a:r>
            <a:r>
              <a:rPr lang="en-US" dirty="0"/>
              <a:t> or </a:t>
            </a:r>
            <a:r>
              <a:rPr lang="en-US" dirty="0" err="1"/>
              <a:t>LightGBM</a:t>
            </a:r>
            <a:r>
              <a:rPr lang="en-US" dirty="0"/>
              <a:t>.</a:t>
            </a:r>
          </a:p>
          <a:p>
            <a:r>
              <a:rPr lang="en-US" dirty="0"/>
              <a:t>Use cross-validation for robust performance evaluation</a:t>
            </a:r>
            <a:r>
              <a:rPr lang="en-US" dirty="0" smtClean="0"/>
              <a:t>.</a:t>
            </a:r>
          </a:p>
          <a:p>
            <a:pPr>
              <a:buFont typeface="Wingdings" panose="05000000000000000000" pitchFamily="2" charset="2"/>
              <a:buChar char="q"/>
            </a:pPr>
            <a:r>
              <a:rPr lang="en-US" b="1" dirty="0"/>
              <a:t>Appendix</a:t>
            </a:r>
          </a:p>
          <a:p>
            <a:r>
              <a:rPr lang="en-US" dirty="0"/>
              <a:t>Model saved as `</a:t>
            </a:r>
            <a:r>
              <a:rPr lang="en-US" dirty="0" err="1"/>
              <a:t>email_open_prediction_model.pkl</a:t>
            </a:r>
            <a:r>
              <a:rPr lang="en-US" dirty="0"/>
              <a:t>` for </a:t>
            </a:r>
            <a:r>
              <a:rPr lang="en-US" dirty="0" smtClean="0"/>
              <a:t>deployment.</a:t>
            </a:r>
          </a:p>
          <a:p>
            <a:pPr>
              <a:buFont typeface="Wingdings" panose="05000000000000000000" pitchFamily="2" charset="2"/>
              <a:buChar char="q"/>
            </a:pPr>
            <a:r>
              <a:rPr lang="en-US" b="1" dirty="0" smtClean="0"/>
              <a:t>The </a:t>
            </a:r>
            <a:r>
              <a:rPr lang="en-US" b="1" dirty="0"/>
              <a:t>project </a:t>
            </a:r>
            <a:r>
              <a:rPr lang="en-US" dirty="0"/>
              <a:t>successfully developed a machine learning solution to predict email open rates. </a:t>
            </a:r>
            <a:endParaRPr lang="en-US" dirty="0" smtClean="0"/>
          </a:p>
          <a:p>
            <a:pPr>
              <a:buFont typeface="Wingdings" panose="05000000000000000000" pitchFamily="2" charset="2"/>
              <a:buChar char="q"/>
            </a:pPr>
            <a:r>
              <a:rPr lang="en-US" b="1" dirty="0" smtClean="0"/>
              <a:t>The </a:t>
            </a:r>
            <a:r>
              <a:rPr lang="en-US" b="1" dirty="0"/>
              <a:t>model's predictions </a:t>
            </a:r>
            <a:r>
              <a:rPr lang="en-US" dirty="0"/>
              <a:t>empower marketing teams to refine their strategies, ensuring more efficient campaigns and higher engagement rates.</a:t>
            </a:r>
          </a:p>
          <a:p>
            <a:pPr marL="0" indent="0">
              <a:buNone/>
            </a:pPr>
            <a:endParaRPr lang="en-US" dirty="0"/>
          </a:p>
        </p:txBody>
      </p:sp>
    </p:spTree>
    <p:extLst>
      <p:ext uri="{BB962C8B-B14F-4D97-AF65-F5344CB8AC3E}">
        <p14:creationId xmlns:p14="http://schemas.microsoft.com/office/powerpoint/2010/main" val="3997937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425" y="179832"/>
            <a:ext cx="5477904" cy="828315"/>
          </a:xfrm>
        </p:spPr>
        <p:txBody>
          <a:bodyPr>
            <a:normAutofit fontScale="90000"/>
          </a:bodyPr>
          <a:lstStyle/>
          <a:p>
            <a:r>
              <a:rPr lang="en-US" sz="4800" b="1" dirty="0"/>
              <a:t>Milestones Achieved</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1680877"/>
              </p:ext>
            </p:extLst>
          </p:nvPr>
        </p:nvGraphicFramePr>
        <p:xfrm>
          <a:off x="866273" y="1235237"/>
          <a:ext cx="10315074" cy="4908888"/>
        </p:xfrm>
        <a:graphic>
          <a:graphicData uri="http://schemas.openxmlformats.org/drawingml/2006/table">
            <a:tbl>
              <a:tblPr firstRow="1" firstCol="1" bandRow="1">
                <a:tableStyleId>{073A0DAA-6AF3-43AB-8588-CEC1D06C72B9}</a:tableStyleId>
              </a:tblPr>
              <a:tblGrid>
                <a:gridCol w="3438358"/>
                <a:gridCol w="3438358"/>
                <a:gridCol w="3438358"/>
              </a:tblGrid>
              <a:tr h="818148">
                <a:tc>
                  <a:txBody>
                    <a:bodyPr/>
                    <a:lstStyle/>
                    <a:p>
                      <a:pPr marL="0" marR="0" algn="ctr">
                        <a:lnSpc>
                          <a:spcPct val="107000"/>
                        </a:lnSpc>
                        <a:spcBef>
                          <a:spcPts val="0"/>
                        </a:spcBef>
                        <a:spcAft>
                          <a:spcPts val="0"/>
                        </a:spcAft>
                      </a:pPr>
                      <a:r>
                        <a:rPr lang="en-US" sz="2000" dirty="0">
                          <a:effectLst/>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Duration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Outcome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818148">
                <a:tc>
                  <a:txBody>
                    <a:bodyPr/>
                    <a:lstStyle/>
                    <a:p>
                      <a:pPr marL="0" marR="0" algn="ctr">
                        <a:lnSpc>
                          <a:spcPct val="107000"/>
                        </a:lnSpc>
                        <a:spcBef>
                          <a:spcPts val="0"/>
                        </a:spcBef>
                        <a:spcAft>
                          <a:spcPts val="0"/>
                        </a:spcAft>
                      </a:pPr>
                      <a:r>
                        <a:rPr lang="en-US" sz="2000" dirty="0">
                          <a:effectLst/>
                        </a:rPr>
                        <a:t>Kick-off and Objective 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1 day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Clear understanding of goals.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818148">
                <a:tc>
                  <a:txBody>
                    <a:bodyPr/>
                    <a:lstStyle/>
                    <a:p>
                      <a:pPr marL="0" marR="0" algn="ctr">
                        <a:lnSpc>
                          <a:spcPct val="107000"/>
                        </a:lnSpc>
                        <a:spcBef>
                          <a:spcPts val="0"/>
                        </a:spcBef>
                        <a:spcAft>
                          <a:spcPts val="0"/>
                        </a:spcAft>
                      </a:pPr>
                      <a:r>
                        <a:rPr lang="en-US" sz="2000">
                          <a:effectLst/>
                        </a:rPr>
                        <a:t>EDA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1 week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Found key insights for modeling.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818148">
                <a:tc>
                  <a:txBody>
                    <a:bodyPr/>
                    <a:lstStyle/>
                    <a:p>
                      <a:pPr marL="0" marR="0" algn="ctr">
                        <a:lnSpc>
                          <a:spcPct val="107000"/>
                        </a:lnSpc>
                        <a:spcBef>
                          <a:spcPts val="0"/>
                        </a:spcBef>
                        <a:spcAft>
                          <a:spcPts val="0"/>
                        </a:spcAft>
                      </a:pPr>
                      <a:r>
                        <a:rPr lang="en-US" sz="2000">
                          <a:effectLst/>
                        </a:rPr>
                        <a:t>Model Building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1 week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Accurate predictions of email opens.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818148">
                <a:tc>
                  <a:txBody>
                    <a:bodyPr/>
                    <a:lstStyle/>
                    <a:p>
                      <a:pPr marL="0" marR="0" algn="ctr">
                        <a:lnSpc>
                          <a:spcPct val="107000"/>
                        </a:lnSpc>
                        <a:spcBef>
                          <a:spcPts val="0"/>
                        </a:spcBef>
                        <a:spcAft>
                          <a:spcPts val="0"/>
                        </a:spcAft>
                      </a:pPr>
                      <a:r>
                        <a:rPr lang="en-US" sz="2000">
                          <a:effectLst/>
                        </a:rPr>
                        <a:t>Model Evaluation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1 week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Verified high accuracy and precision.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818148">
                <a:tc>
                  <a:txBody>
                    <a:bodyPr/>
                    <a:lstStyle/>
                    <a:p>
                      <a:pPr marL="0" marR="0" algn="ctr">
                        <a:lnSpc>
                          <a:spcPct val="107000"/>
                        </a:lnSpc>
                        <a:spcBef>
                          <a:spcPts val="0"/>
                        </a:spcBef>
                        <a:spcAft>
                          <a:spcPts val="0"/>
                        </a:spcAft>
                      </a:pPr>
                      <a:r>
                        <a:rPr lang="en-US" sz="2000">
                          <a:effectLst/>
                        </a:rPr>
                        <a:t>Deployment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1 week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dirty="0">
                          <a:effectLst/>
                        </a:rPr>
                        <a:t>Interactive Streamlit app created.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3312235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8611" y="2008630"/>
            <a:ext cx="7058526" cy="2146273"/>
          </a:xfrm>
        </p:spPr>
        <p:txBody>
          <a:bodyPr>
            <a:noAutofit/>
          </a:bodyPr>
          <a:lstStyle/>
          <a:p>
            <a:pPr lvl="0">
              <a:lnSpc>
                <a:spcPct val="120000"/>
              </a:lnSpc>
              <a:spcBef>
                <a:spcPts val="1000"/>
              </a:spcBef>
              <a:defRPr/>
            </a:pPr>
            <a:r>
              <a:rPr lang="en-US" sz="115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r>
              <a:rPr lang="en-US" sz="11500" b="1" cap="none"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n-US" sz="115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932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C70CA2-203D-4F9B-CD1D-491DE71B0371}"/>
              </a:ext>
            </a:extLst>
          </p:cNvPr>
          <p:cNvSpPr>
            <a:spLocks noGrp="1"/>
          </p:cNvSpPr>
          <p:nvPr>
            <p:ph type="title"/>
          </p:nvPr>
        </p:nvSpPr>
        <p:spPr>
          <a:xfrm>
            <a:off x="3968593" y="607874"/>
            <a:ext cx="4703994" cy="1103536"/>
          </a:xfrm>
        </p:spPr>
        <p:txBody>
          <a:bodyPr>
            <a:normAutofit/>
          </a:bodyPr>
          <a:lstStyle/>
          <a:p>
            <a:r>
              <a:rPr lang="en-US" sz="6000" dirty="0"/>
              <a:t> </a:t>
            </a:r>
            <a:r>
              <a:rPr lang="en-US" b="1" dirty="0">
                <a:solidFill>
                  <a:schemeClr val="tx1"/>
                </a:solidFill>
              </a:rPr>
              <a:t>Introduction</a:t>
            </a:r>
          </a:p>
        </p:txBody>
      </p:sp>
      <p:sp useBgFill="1">
        <p:nvSpPr>
          <p:cNvPr id="3" name="Content Placeholder 2">
            <a:extLst>
              <a:ext uri="{FF2B5EF4-FFF2-40B4-BE49-F238E27FC236}">
                <a16:creationId xmlns="" xmlns:a16="http://schemas.microsoft.com/office/drawing/2014/main" id="{D847DC9B-CB0B-2A44-6DEE-BA78095C885F}"/>
              </a:ext>
            </a:extLst>
          </p:cNvPr>
          <p:cNvSpPr>
            <a:spLocks noGrp="1"/>
          </p:cNvSpPr>
          <p:nvPr>
            <p:ph idx="1"/>
          </p:nvPr>
        </p:nvSpPr>
        <p:spPr>
          <a:xfrm>
            <a:off x="1106907" y="2321010"/>
            <a:ext cx="10427366" cy="1849938"/>
          </a:xfrm>
        </p:spPr>
        <p:txBody>
          <a:bodyPr>
            <a:noAutofit/>
          </a:bodyPr>
          <a:lstStyle/>
          <a:p>
            <a:pPr marL="0" indent="0" algn="just">
              <a:buNone/>
            </a:pPr>
            <a:r>
              <a:rPr lang="en-US" sz="2400" dirty="0"/>
              <a:t>This project analyzes an email marketing dataset to understand customer behavior and predict whether customers will open emails based on historical and behavioral data. The analysis involves data preprocessing, exploratory data analysis, and predictive modeling.</a:t>
            </a:r>
          </a:p>
        </p:txBody>
      </p:sp>
    </p:spTree>
    <p:extLst>
      <p:ext uri="{BB962C8B-B14F-4D97-AF65-F5344CB8AC3E}">
        <p14:creationId xmlns:p14="http://schemas.microsoft.com/office/powerpoint/2010/main" val="128097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EA115D-B488-FEAF-8F86-C546C4EFDACB}"/>
              </a:ext>
            </a:extLst>
          </p:cNvPr>
          <p:cNvSpPr>
            <a:spLocks noGrp="1"/>
          </p:cNvSpPr>
          <p:nvPr>
            <p:ph type="title"/>
          </p:nvPr>
        </p:nvSpPr>
        <p:spPr>
          <a:xfrm>
            <a:off x="1969668" y="385012"/>
            <a:ext cx="8274720" cy="834187"/>
          </a:xfrm>
        </p:spPr>
        <p:txBody>
          <a:bodyPr>
            <a:noAutofit/>
          </a:bodyPr>
          <a:lstStyle/>
          <a:p>
            <a:r>
              <a:rPr lang="en-IN" sz="4000" b="1" dirty="0">
                <a:solidFill>
                  <a:schemeClr val="tx1"/>
                </a:solidFill>
                <a:cs typeface="Times New Roman" panose="02020603050405020304" pitchFamily="18" charset="0"/>
              </a:rPr>
              <a:t>Exploratory Data Analysis </a:t>
            </a:r>
            <a:r>
              <a:rPr lang="en-IN" sz="4000" b="1" dirty="0" smtClean="0">
                <a:solidFill>
                  <a:schemeClr val="tx1"/>
                </a:solidFill>
                <a:cs typeface="Times New Roman" panose="02020603050405020304" pitchFamily="18" charset="0"/>
              </a:rPr>
              <a:t>( </a:t>
            </a:r>
            <a:r>
              <a:rPr lang="en-IN" sz="4000" b="1" dirty="0">
                <a:solidFill>
                  <a:schemeClr val="tx1"/>
                </a:solidFill>
                <a:cs typeface="Times New Roman" panose="02020603050405020304" pitchFamily="18" charset="0"/>
              </a:rPr>
              <a:t>EDA ) </a:t>
            </a:r>
            <a:endParaRPr lang="en-IN" sz="4000" b="1" dirty="0"/>
          </a:p>
        </p:txBody>
      </p:sp>
      <p:sp>
        <p:nvSpPr>
          <p:cNvPr id="3" name="Content Placeholder 2">
            <a:extLst>
              <a:ext uri="{FF2B5EF4-FFF2-40B4-BE49-F238E27FC236}">
                <a16:creationId xmlns="" xmlns:a16="http://schemas.microsoft.com/office/drawing/2014/main" id="{F1833868-5A18-B4E3-8976-E589D94A781F}"/>
              </a:ext>
            </a:extLst>
          </p:cNvPr>
          <p:cNvSpPr>
            <a:spLocks noGrp="1"/>
          </p:cNvSpPr>
          <p:nvPr>
            <p:ph idx="1"/>
          </p:nvPr>
        </p:nvSpPr>
        <p:spPr>
          <a:xfrm>
            <a:off x="1077828" y="1507959"/>
            <a:ext cx="10058400" cy="3753852"/>
          </a:xfrm>
        </p:spPr>
        <p:txBody>
          <a:bodyPr>
            <a:normAutofit lnSpcReduction="10000"/>
          </a:bodyPr>
          <a:lstStyle/>
          <a:p>
            <a:r>
              <a:rPr lang="en-IN" sz="2200" dirty="0">
                <a:cs typeface="Times New Roman" panose="02020603050405020304" pitchFamily="18" charset="0"/>
              </a:rPr>
              <a:t>Checked for missing values.</a:t>
            </a:r>
          </a:p>
          <a:p>
            <a:r>
              <a:rPr lang="en-IN" sz="2200" dirty="0">
                <a:cs typeface="Times New Roman" panose="02020603050405020304" pitchFamily="18" charset="0"/>
              </a:rPr>
              <a:t>Visualized Distributions of key variables.</a:t>
            </a:r>
          </a:p>
          <a:p>
            <a:r>
              <a:rPr lang="en-IN" sz="2200" dirty="0">
                <a:cs typeface="Times New Roman" panose="02020603050405020304" pitchFamily="18" charset="0"/>
              </a:rPr>
              <a:t>Found Correlation between variables.</a:t>
            </a:r>
          </a:p>
          <a:p>
            <a:r>
              <a:rPr lang="en-US" sz="2200" dirty="0">
                <a:cs typeface="Times New Roman" panose="02020603050405020304" pitchFamily="18" charset="0"/>
              </a:rPr>
              <a:t>Handled missing values with mean/mode imputation.</a:t>
            </a:r>
          </a:p>
          <a:p>
            <a:r>
              <a:rPr lang="en-US" sz="2200" dirty="0">
                <a:cs typeface="Times New Roman" panose="02020603050405020304" pitchFamily="18" charset="0"/>
              </a:rPr>
              <a:t>Normalized numerical variables to ensure uniform scaling.</a:t>
            </a:r>
          </a:p>
          <a:p>
            <a:r>
              <a:rPr lang="en-US" sz="2200" dirty="0">
                <a:cs typeface="Times New Roman" panose="02020603050405020304" pitchFamily="18" charset="0"/>
              </a:rPr>
              <a:t>Removed duplicate entries for consistency.</a:t>
            </a:r>
            <a:r>
              <a:rPr lang="en-IN" sz="2200" dirty="0">
                <a:cs typeface="Times New Roman" panose="02020603050405020304" pitchFamily="18" charset="0"/>
              </a:rPr>
              <a:t> </a:t>
            </a:r>
            <a:endParaRPr lang="en-IN" sz="2200" dirty="0" smtClean="0">
              <a:cs typeface="Times New Roman" panose="02020603050405020304" pitchFamily="18" charset="0"/>
            </a:endParaRPr>
          </a:p>
          <a:p>
            <a:r>
              <a:rPr lang="en-US" sz="2200" dirty="0">
                <a:ea typeface="Heebo Light" pitchFamily="34" charset="-122"/>
                <a:cs typeface="Heebo Light" pitchFamily="34" charset="-120"/>
              </a:rPr>
              <a:t>Data Shape : (1000,10</a:t>
            </a:r>
            <a:r>
              <a:rPr lang="en-US" sz="2200" dirty="0" smtClean="0">
                <a:ea typeface="Heebo Light" pitchFamily="34" charset="-122"/>
                <a:cs typeface="Heebo Light" pitchFamily="34" charset="-120"/>
              </a:rPr>
              <a:t>)</a:t>
            </a:r>
          </a:p>
          <a:p>
            <a:r>
              <a:rPr lang="en-US" sz="2200" dirty="0">
                <a:ea typeface="Heebo Light" pitchFamily="34" charset="-122"/>
                <a:cs typeface="Heebo Light" pitchFamily="34" charset="-120"/>
              </a:rPr>
              <a:t>Their is no null values nor missing values, also their is no duplicate values in dataset.</a:t>
            </a:r>
            <a:endParaRPr lang="en-US" sz="2200" dirty="0"/>
          </a:p>
          <a:p>
            <a:endParaRPr lang="en-US" sz="2400" dirty="0"/>
          </a:p>
          <a:p>
            <a:pPr marL="0" indent="0">
              <a:buNone/>
            </a:pPr>
            <a:endParaRPr lang="en-IN" sz="2400" dirty="0">
              <a:cs typeface="Times New Roman" panose="02020603050405020304" pitchFamily="18" charset="0"/>
            </a:endParaRPr>
          </a:p>
          <a:p>
            <a:endParaRPr lang="en-IN" dirty="0"/>
          </a:p>
        </p:txBody>
      </p:sp>
    </p:spTree>
    <p:extLst>
      <p:ext uri="{BB962C8B-B14F-4D97-AF65-F5344CB8AC3E}">
        <p14:creationId xmlns:p14="http://schemas.microsoft.com/office/powerpoint/2010/main" val="303455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7CAFA3-F288-3B2A-7B89-A96A92AE4C65}"/>
              </a:ext>
            </a:extLst>
          </p:cNvPr>
          <p:cNvSpPr>
            <a:spLocks noGrp="1"/>
          </p:cNvSpPr>
          <p:nvPr>
            <p:ph type="title"/>
          </p:nvPr>
        </p:nvSpPr>
        <p:spPr>
          <a:xfrm>
            <a:off x="3936840" y="191102"/>
            <a:ext cx="4437140" cy="704822"/>
          </a:xfrm>
        </p:spPr>
        <p:txBody>
          <a:bodyPr>
            <a:normAutofit fontScale="90000"/>
          </a:bodyPr>
          <a:lstStyle/>
          <a:p>
            <a:r>
              <a:rPr lang="en-IN" sz="4400" b="1" dirty="0">
                <a:solidFill>
                  <a:schemeClr val="tx1"/>
                </a:solidFill>
              </a:rPr>
              <a:t>Tools </a:t>
            </a:r>
            <a:r>
              <a:rPr lang="en-IN" sz="4400" b="1" dirty="0" smtClean="0">
                <a:solidFill>
                  <a:schemeClr val="tx1"/>
                </a:solidFill>
              </a:rPr>
              <a:t>&amp; </a:t>
            </a:r>
            <a:r>
              <a:rPr lang="en-IN" sz="4400" b="1" dirty="0">
                <a:solidFill>
                  <a:schemeClr val="tx1"/>
                </a:solidFill>
              </a:rPr>
              <a:t>Libraries</a:t>
            </a:r>
          </a:p>
        </p:txBody>
      </p:sp>
      <p:sp>
        <p:nvSpPr>
          <p:cNvPr id="6" name="Content Placeholder 5">
            <a:extLst>
              <a:ext uri="{FF2B5EF4-FFF2-40B4-BE49-F238E27FC236}">
                <a16:creationId xmlns="" xmlns:a16="http://schemas.microsoft.com/office/drawing/2014/main" id="{055B64D6-1614-1D5D-D019-EE032A1F4B33}"/>
              </a:ext>
            </a:extLst>
          </p:cNvPr>
          <p:cNvSpPr>
            <a:spLocks noGrp="1"/>
          </p:cNvSpPr>
          <p:nvPr>
            <p:ph sz="quarter" idx="4"/>
          </p:nvPr>
        </p:nvSpPr>
        <p:spPr>
          <a:xfrm>
            <a:off x="6223213" y="1216766"/>
            <a:ext cx="3916523" cy="4959444"/>
          </a:xfrm>
        </p:spPr>
        <p:txBody>
          <a:bodyPr>
            <a:normAutofit fontScale="25000" lnSpcReduction="20000"/>
          </a:bodyPr>
          <a:lstStyle/>
          <a:p>
            <a:pPr marL="285750" indent="-285750">
              <a:buFont typeface="Wingdings" panose="05000000000000000000" pitchFamily="2" charset="2"/>
              <a:buChar char="Ø"/>
            </a:pPr>
            <a:r>
              <a:rPr lang="en-IN" sz="9600" b="1" dirty="0"/>
              <a:t>Model Building:</a:t>
            </a:r>
          </a:p>
          <a:p>
            <a:pPr marL="342900" indent="-342900">
              <a:buFont typeface="+mj-lt"/>
              <a:buAutoNum type="arabicPeriod"/>
            </a:pPr>
            <a:r>
              <a:rPr lang="en-IN" sz="9600" dirty="0"/>
              <a:t>Scikit-learn</a:t>
            </a:r>
          </a:p>
          <a:p>
            <a:pPr marL="342900" indent="-342900">
              <a:buFont typeface="+mj-lt"/>
              <a:buAutoNum type="arabicPeriod"/>
            </a:pPr>
            <a:endParaRPr lang="en-IN" sz="9600" dirty="0"/>
          </a:p>
          <a:p>
            <a:pPr marL="342900" indent="-342900">
              <a:buFont typeface="Wingdings" panose="05000000000000000000" pitchFamily="2" charset="2"/>
              <a:buChar char="Ø"/>
            </a:pPr>
            <a:r>
              <a:rPr lang="en-IN" sz="9600" b="1" dirty="0"/>
              <a:t>Model Evaluation</a:t>
            </a:r>
          </a:p>
          <a:p>
            <a:pPr marL="342900" indent="-342900">
              <a:buFont typeface="+mj-lt"/>
              <a:buAutoNum type="arabicPeriod"/>
            </a:pPr>
            <a:r>
              <a:rPr lang="en-IN" sz="9600" dirty="0"/>
              <a:t>Scikit-learn</a:t>
            </a:r>
          </a:p>
          <a:p>
            <a:pPr marL="342900" indent="-342900">
              <a:buFont typeface="+mj-lt"/>
              <a:buAutoNum type="arabicPeriod"/>
            </a:pPr>
            <a:endParaRPr lang="en-IN" sz="9600" dirty="0"/>
          </a:p>
          <a:p>
            <a:pPr marL="342900" indent="-342900">
              <a:buFont typeface="Wingdings" panose="05000000000000000000" pitchFamily="2" charset="2"/>
              <a:buChar char="Ø"/>
            </a:pPr>
            <a:r>
              <a:rPr lang="en-IN" sz="9600" b="1" dirty="0"/>
              <a:t>Model Deployment</a:t>
            </a:r>
            <a:endParaRPr lang="en-IN" sz="9600" dirty="0"/>
          </a:p>
          <a:p>
            <a:pPr marL="342900" indent="-342900">
              <a:buFont typeface="+mj-lt"/>
              <a:buAutoNum type="arabicPeriod"/>
            </a:pPr>
            <a:r>
              <a:rPr lang="en-IN" sz="9600" dirty="0"/>
              <a:t>Streamlit</a:t>
            </a:r>
          </a:p>
          <a:p>
            <a:pPr marL="342900" indent="-342900">
              <a:buFont typeface="+mj-lt"/>
              <a:buAutoNum type="arabicPeriod"/>
            </a:pPr>
            <a:endParaRPr lang="en-IN" sz="9600" dirty="0"/>
          </a:p>
          <a:p>
            <a:pPr marL="342900" indent="-342900">
              <a:buFont typeface="Wingdings" panose="05000000000000000000" pitchFamily="2" charset="2"/>
              <a:buChar char="Ø"/>
            </a:pPr>
            <a:r>
              <a:rPr lang="en-IN" sz="9600" b="1" dirty="0"/>
              <a:t>IDE:</a:t>
            </a:r>
          </a:p>
          <a:p>
            <a:pPr marL="342900" indent="-342900">
              <a:buFont typeface="+mj-lt"/>
              <a:buAutoNum type="arabicPeriod"/>
            </a:pPr>
            <a:r>
              <a:rPr lang="en-IN" sz="9600" dirty="0" smtClean="0"/>
              <a:t>Google Colab</a:t>
            </a:r>
          </a:p>
          <a:p>
            <a:pPr marL="342900" indent="-342900">
              <a:buFont typeface="+mj-lt"/>
              <a:buAutoNum type="arabicPeriod"/>
            </a:pPr>
            <a:r>
              <a:rPr lang="en-IN" sz="9600" dirty="0" smtClean="0"/>
              <a:t>Juypter Notebook</a:t>
            </a:r>
            <a:endParaRPr lang="en-IN" sz="9600" dirty="0"/>
          </a:p>
          <a:p>
            <a:endParaRPr lang="en-IN" dirty="0"/>
          </a:p>
        </p:txBody>
      </p:sp>
      <p:sp>
        <p:nvSpPr>
          <p:cNvPr id="5" name="Content Placeholder 5">
            <a:extLst>
              <a:ext uri="{FF2B5EF4-FFF2-40B4-BE49-F238E27FC236}">
                <a16:creationId xmlns="" xmlns:a16="http://schemas.microsoft.com/office/drawing/2014/main" id="{055B64D6-1614-1D5D-D019-EE032A1F4B33}"/>
              </a:ext>
            </a:extLst>
          </p:cNvPr>
          <p:cNvSpPr>
            <a:spLocks noGrp="1"/>
          </p:cNvSpPr>
          <p:nvPr>
            <p:ph sz="quarter" idx="4"/>
          </p:nvPr>
        </p:nvSpPr>
        <p:spPr>
          <a:xfrm>
            <a:off x="2053653" y="1216766"/>
            <a:ext cx="3766373" cy="4686728"/>
          </a:xfrm>
        </p:spPr>
        <p:txBody>
          <a:bodyPr>
            <a:noAutofit/>
          </a:bodyPr>
          <a:lstStyle/>
          <a:p>
            <a:pPr marL="285750" indent="-285750">
              <a:buFont typeface="Wingdings" panose="05000000000000000000" pitchFamily="2" charset="2"/>
              <a:buChar char="Ø"/>
            </a:pPr>
            <a:r>
              <a:rPr lang="en-IN" sz="2400" b="1" dirty="0"/>
              <a:t>Data </a:t>
            </a:r>
            <a:r>
              <a:rPr lang="en-IN" sz="2400" b="1" dirty="0" smtClean="0"/>
              <a:t>manipulation:</a:t>
            </a:r>
          </a:p>
          <a:p>
            <a:pPr marL="457200" indent="-457200">
              <a:buFont typeface="+mj-lt"/>
              <a:buAutoNum type="arabicPeriod"/>
            </a:pPr>
            <a:r>
              <a:rPr lang="en-IN" sz="2400" dirty="0" smtClean="0"/>
              <a:t>Pandas</a:t>
            </a:r>
          </a:p>
          <a:p>
            <a:pPr marL="457200" indent="-457200">
              <a:buFont typeface="+mj-lt"/>
              <a:buAutoNum type="arabicPeriod"/>
            </a:pPr>
            <a:r>
              <a:rPr lang="en-IN" sz="2400" dirty="0" smtClean="0"/>
              <a:t>Numpy</a:t>
            </a:r>
            <a:endParaRPr lang="en-IN" sz="2400" b="1" dirty="0"/>
          </a:p>
          <a:p>
            <a:pPr marL="285750" indent="-285750">
              <a:buFont typeface="Wingdings" panose="05000000000000000000" pitchFamily="2" charset="2"/>
              <a:buChar char="Ø"/>
            </a:pPr>
            <a:r>
              <a:rPr lang="en-IN" sz="2400" b="1" dirty="0"/>
              <a:t>Data </a:t>
            </a:r>
            <a:r>
              <a:rPr lang="en-IN" sz="2400" b="1" dirty="0" smtClean="0"/>
              <a:t>visualization</a:t>
            </a:r>
          </a:p>
          <a:p>
            <a:pPr marL="457200" indent="-457200">
              <a:buFont typeface="+mj-lt"/>
              <a:buAutoNum type="arabicPeriod"/>
            </a:pPr>
            <a:r>
              <a:rPr lang="en-IN" sz="2400" dirty="0" smtClean="0"/>
              <a:t>Matplotlib</a:t>
            </a:r>
          </a:p>
          <a:p>
            <a:pPr marL="457200" indent="-457200">
              <a:buFont typeface="+mj-lt"/>
              <a:buAutoNum type="arabicPeriod"/>
            </a:pPr>
            <a:r>
              <a:rPr lang="en-IN" sz="2400" dirty="0" smtClean="0"/>
              <a:t>Seaborn</a:t>
            </a:r>
            <a:endParaRPr lang="en-IN" sz="2400" b="1" dirty="0"/>
          </a:p>
          <a:p>
            <a:pPr marL="285750" indent="-285750">
              <a:buFont typeface="Wingdings" panose="05000000000000000000" pitchFamily="2" charset="2"/>
              <a:buChar char="Ø"/>
            </a:pPr>
            <a:r>
              <a:rPr lang="en-IN" sz="2400" b="1" dirty="0"/>
              <a:t>Data </a:t>
            </a:r>
            <a:r>
              <a:rPr lang="en-IN" sz="2400" b="1" dirty="0" smtClean="0"/>
              <a:t>Preprocessing</a:t>
            </a:r>
          </a:p>
          <a:p>
            <a:pPr marL="457200" indent="-457200">
              <a:buFont typeface="+mj-lt"/>
              <a:buAutoNum type="arabicPeriod"/>
            </a:pPr>
            <a:r>
              <a:rPr lang="en-IN" sz="2400" dirty="0" smtClean="0"/>
              <a:t>Standard </a:t>
            </a:r>
            <a:r>
              <a:rPr lang="en-IN" sz="2400" dirty="0"/>
              <a:t>scaler</a:t>
            </a:r>
          </a:p>
          <a:p>
            <a:pPr marL="457200" indent="-457200">
              <a:buFont typeface="+mj-lt"/>
              <a:buAutoNum type="arabicPeriod"/>
            </a:pPr>
            <a:r>
              <a:rPr lang="en-IN" sz="2400" dirty="0" smtClean="0"/>
              <a:t>Train </a:t>
            </a:r>
            <a:r>
              <a:rPr lang="en-IN" sz="2400" dirty="0"/>
              <a:t>Test split</a:t>
            </a:r>
            <a:endParaRPr lang="en-IN" sz="600" dirty="0"/>
          </a:p>
        </p:txBody>
      </p:sp>
    </p:spTree>
    <p:extLst>
      <p:ext uri="{BB962C8B-B14F-4D97-AF65-F5344CB8AC3E}">
        <p14:creationId xmlns:p14="http://schemas.microsoft.com/office/powerpoint/2010/main" val="227660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CDA56-9FE6-2B60-5FE7-C809BD79C403}"/>
              </a:ext>
            </a:extLst>
          </p:cNvPr>
          <p:cNvSpPr>
            <a:spLocks noGrp="1"/>
          </p:cNvSpPr>
          <p:nvPr>
            <p:ph type="title"/>
          </p:nvPr>
        </p:nvSpPr>
        <p:spPr>
          <a:xfrm>
            <a:off x="4281236" y="44986"/>
            <a:ext cx="3691690" cy="861694"/>
          </a:xfrm>
        </p:spPr>
        <p:txBody>
          <a:bodyPr>
            <a:normAutofit fontScale="90000"/>
          </a:bodyPr>
          <a:lstStyle/>
          <a:p>
            <a:r>
              <a:rPr lang="en-IN" sz="4800" b="1" dirty="0">
                <a:solidFill>
                  <a:schemeClr val="tx1"/>
                </a:solidFill>
                <a:cs typeface="Times New Roman" panose="02020603050405020304" pitchFamily="18" charset="0"/>
              </a:rPr>
              <a:t>Visualization</a:t>
            </a:r>
            <a:endParaRPr lang="en-IN" sz="4800" b="1" dirty="0">
              <a:solidFill>
                <a:schemeClr val="tx1"/>
              </a:solidFill>
            </a:endParaRPr>
          </a:p>
        </p:txBody>
      </p:sp>
      <p:sp>
        <p:nvSpPr>
          <p:cNvPr id="13" name="TextBox 12">
            <a:extLst>
              <a:ext uri="{FF2B5EF4-FFF2-40B4-BE49-F238E27FC236}">
                <a16:creationId xmlns="" xmlns:a16="http://schemas.microsoft.com/office/drawing/2014/main" id="{64057F80-5B91-70BD-35BF-E631AEF393F9}"/>
              </a:ext>
            </a:extLst>
          </p:cNvPr>
          <p:cNvSpPr txBox="1"/>
          <p:nvPr/>
        </p:nvSpPr>
        <p:spPr>
          <a:xfrm>
            <a:off x="7686173" y="1897496"/>
            <a:ext cx="4184985" cy="523220"/>
          </a:xfrm>
          <a:prstGeom prst="rect">
            <a:avLst/>
          </a:prstGeom>
          <a:noFill/>
        </p:spPr>
        <p:txBody>
          <a:bodyPr wrap="square" rtlCol="0">
            <a:spAutoFit/>
          </a:bodyPr>
          <a:lstStyle/>
          <a:p>
            <a:r>
              <a:rPr lang="en-IN" sz="2800" dirty="0">
                <a:latin typeface="+mj-lt"/>
              </a:rPr>
              <a:t>Distribution </a:t>
            </a:r>
            <a:r>
              <a:rPr lang="en-IN" sz="2800" dirty="0" smtClean="0">
                <a:latin typeface="+mj-lt"/>
              </a:rPr>
              <a:t>of Numeric Variables</a:t>
            </a:r>
            <a:endParaRPr lang="en-IN" sz="2800" dirty="0">
              <a:latin typeface="+mj-lt"/>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648" r="45942" b="10384"/>
          <a:stretch/>
        </p:blipFill>
        <p:spPr>
          <a:xfrm>
            <a:off x="144376" y="1029155"/>
            <a:ext cx="6994361" cy="5673684"/>
          </a:xfrm>
        </p:spPr>
      </p:pic>
      <p:sp>
        <p:nvSpPr>
          <p:cNvPr id="11" name="TextBox 10">
            <a:extLst>
              <a:ext uri="{FF2B5EF4-FFF2-40B4-BE49-F238E27FC236}">
                <a16:creationId xmlns="" xmlns:a16="http://schemas.microsoft.com/office/drawing/2014/main" id="{64057F80-5B91-70BD-35BF-E631AEF393F9}"/>
              </a:ext>
            </a:extLst>
          </p:cNvPr>
          <p:cNvSpPr txBox="1"/>
          <p:nvPr/>
        </p:nvSpPr>
        <p:spPr>
          <a:xfrm>
            <a:off x="7686173" y="2665667"/>
            <a:ext cx="431332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Histograms </a:t>
            </a:r>
            <a:r>
              <a:rPr lang="en-US" sz="2400" dirty="0" smtClean="0"/>
              <a:t>is for showing </a:t>
            </a:r>
            <a:r>
              <a:rPr lang="en-US" sz="2400" dirty="0"/>
              <a:t>distributions.</a:t>
            </a:r>
          </a:p>
          <a:p>
            <a:endParaRPr lang="en-IN" sz="2400" dirty="0"/>
          </a:p>
        </p:txBody>
      </p:sp>
    </p:spTree>
    <p:extLst>
      <p:ext uri="{BB962C8B-B14F-4D97-AF65-F5344CB8AC3E}">
        <p14:creationId xmlns:p14="http://schemas.microsoft.com/office/powerpoint/2010/main" val="228169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019916-F39E-4F57-96D8-41ED1708B7B7}"/>
              </a:ext>
            </a:extLst>
          </p:cNvPr>
          <p:cNvSpPr>
            <a:spLocks noGrp="1"/>
          </p:cNvSpPr>
          <p:nvPr>
            <p:ph type="title"/>
          </p:nvPr>
        </p:nvSpPr>
        <p:spPr>
          <a:xfrm>
            <a:off x="1035498" y="221782"/>
            <a:ext cx="10193975" cy="692618"/>
          </a:xfrm>
        </p:spPr>
        <p:txBody>
          <a:bodyPr>
            <a:normAutofit fontScale="90000"/>
          </a:bodyPr>
          <a:lstStyle/>
          <a:p>
            <a:r>
              <a:rPr lang="en-IN" sz="4800" b="1" dirty="0">
                <a:solidFill>
                  <a:schemeClr val="tx1"/>
                </a:solidFill>
              </a:rPr>
              <a:t>Correlation </a:t>
            </a:r>
            <a:r>
              <a:rPr lang="en-IN" sz="4800" b="1" dirty="0" smtClean="0">
                <a:solidFill>
                  <a:schemeClr val="tx1"/>
                </a:solidFill>
              </a:rPr>
              <a:t>Matrix by using Heat-map</a:t>
            </a:r>
            <a:endParaRPr lang="en-IN" sz="4800" b="1" dirty="0">
              <a:solidFill>
                <a:schemeClr val="tx1"/>
              </a:solidFill>
            </a:endParaRPr>
          </a:p>
        </p:txBody>
      </p:sp>
      <p:sp>
        <p:nvSpPr>
          <p:cNvPr id="7" name="Rectangle 1">
            <a:extLst>
              <a:ext uri="{FF2B5EF4-FFF2-40B4-BE49-F238E27FC236}">
                <a16:creationId xmlns="" xmlns:a16="http://schemas.microsoft.com/office/drawing/2014/main" id="{85A3A5DB-EE08-2773-BEC2-EFE5BDC07F9A}"/>
              </a:ext>
            </a:extLst>
          </p:cNvPr>
          <p:cNvSpPr>
            <a:spLocks noChangeArrowheads="1"/>
          </p:cNvSpPr>
          <p:nvPr/>
        </p:nvSpPr>
        <p:spPr bwMode="auto">
          <a:xfrm>
            <a:off x="6423803" y="1393441"/>
            <a:ext cx="576819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mj-lt"/>
              </a:rPr>
              <a:t>Strong Positive Correlations</a:t>
            </a:r>
            <a:r>
              <a:rPr kumimoji="0" lang="en-US" altLang="en-US" sz="2400" b="0" i="0" u="none" strike="noStrike" cap="none" normalizeH="0" baseline="0" dirty="0">
                <a:ln>
                  <a:noFill/>
                </a:ln>
                <a:solidFill>
                  <a:schemeClr val="tx1"/>
                </a:solidFill>
                <a:effectLst/>
                <a:latin typeface="+mj-lt"/>
              </a:rPr>
              <a:t>:</a:t>
            </a:r>
          </a:p>
          <a:p>
            <a:pPr marL="457200" marR="0" lvl="1" indent="0"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Features with values close to +1 indicate a direct relationship.</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mj-lt"/>
              </a:rPr>
              <a:t>Strong Negative Correlations</a:t>
            </a:r>
            <a:r>
              <a:rPr kumimoji="0" lang="en-US" altLang="en-US" sz="2400" b="0" i="0" u="none" strike="noStrike" cap="none" normalizeH="0" baseline="0" dirty="0">
                <a:ln>
                  <a:noFill/>
                </a:ln>
                <a:solidFill>
                  <a:schemeClr val="tx1"/>
                </a:solidFill>
                <a:effectLst/>
                <a:latin typeface="+mj-lt"/>
              </a:rPr>
              <a:t>:</a:t>
            </a:r>
          </a:p>
          <a:p>
            <a:pPr marL="457200" marR="0" lvl="1" indent="0"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Values close to -1 indicate an inverse relationship.</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mj-lt"/>
              </a:rPr>
              <a:t>Weak Correlations</a:t>
            </a:r>
            <a:r>
              <a:rPr kumimoji="0" lang="en-US" altLang="en-US" sz="2400" b="0" i="0" u="none" strike="noStrike" cap="none" normalizeH="0" baseline="0" dirty="0">
                <a:ln>
                  <a:noFill/>
                </a:ln>
                <a:solidFill>
                  <a:schemeClr val="tx1"/>
                </a:solidFill>
                <a:effectLst/>
                <a:latin typeface="+mj-lt"/>
              </a:rPr>
              <a:t>:</a:t>
            </a:r>
          </a:p>
          <a:p>
            <a:pPr marL="457200" marR="0" lvl="1" indent="0"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Values near 0 suggest no significant relationship between features.</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mj-lt"/>
              </a:rPr>
              <a:t>Potential Multicollinearity</a:t>
            </a:r>
            <a:r>
              <a:rPr kumimoji="0" lang="en-US" altLang="en-US" sz="2400" b="0" i="0" u="none" strike="noStrike" cap="none" normalizeH="0" baseline="0" dirty="0">
                <a:ln>
                  <a:noFill/>
                </a:ln>
                <a:solidFill>
                  <a:schemeClr val="tx1"/>
                </a:solidFill>
                <a:effectLst/>
                <a:latin typeface="+mj-lt"/>
              </a:rPr>
              <a:t>:</a:t>
            </a:r>
          </a:p>
          <a:p>
            <a:pPr marL="457200" marR="0" lvl="1" indent="0"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Highly correlated independent variables can affect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979" r="47372" b="14156"/>
          <a:stretch/>
        </p:blipFill>
        <p:spPr>
          <a:xfrm>
            <a:off x="352925" y="1110655"/>
            <a:ext cx="5967664" cy="5576464"/>
          </a:xfrm>
        </p:spPr>
      </p:pic>
    </p:spTree>
    <p:extLst>
      <p:ext uri="{BB962C8B-B14F-4D97-AF65-F5344CB8AC3E}">
        <p14:creationId xmlns:p14="http://schemas.microsoft.com/office/powerpoint/2010/main" val="74927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139" y="388380"/>
            <a:ext cx="5686365" cy="670400"/>
          </a:xfrm>
        </p:spPr>
        <p:txBody>
          <a:bodyPr>
            <a:normAutofit fontScale="90000"/>
          </a:bodyPr>
          <a:lstStyle/>
          <a:p>
            <a:r>
              <a:rPr lang="en-US" sz="3200" b="1" cap="none" dirty="0" smtClean="0"/>
              <a:t>Distribution Of Categorial Variables</a:t>
            </a:r>
            <a:endParaRPr lang="en-US" sz="3200" b="1" cap="none"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505" r="78605" b="70780"/>
          <a:stretch/>
        </p:blipFill>
        <p:spPr>
          <a:xfrm>
            <a:off x="59174" y="1764629"/>
            <a:ext cx="3774889" cy="3170549"/>
          </a:xfr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8906" r="78788" b="42727"/>
          <a:stretch/>
        </p:blipFill>
        <p:spPr>
          <a:xfrm>
            <a:off x="3878337" y="1764630"/>
            <a:ext cx="4126673" cy="3170549"/>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56705" r="78469" b="14643"/>
          <a:stretch/>
        </p:blipFill>
        <p:spPr>
          <a:xfrm>
            <a:off x="8049284" y="1764629"/>
            <a:ext cx="4062505" cy="3170549"/>
          </a:xfrm>
          <a:prstGeom prst="rect">
            <a:avLst/>
          </a:prstGeom>
        </p:spPr>
      </p:pic>
    </p:spTree>
    <p:extLst>
      <p:ext uri="{BB962C8B-B14F-4D97-AF65-F5344CB8AC3E}">
        <p14:creationId xmlns:p14="http://schemas.microsoft.com/office/powerpoint/2010/main" val="65172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152" y="0"/>
            <a:ext cx="8975184" cy="672941"/>
          </a:xfrm>
        </p:spPr>
        <p:txBody>
          <a:bodyPr>
            <a:normAutofit fontScale="90000"/>
          </a:bodyPr>
          <a:lstStyle/>
          <a:p>
            <a:r>
              <a:rPr lang="en-US" b="1" dirty="0"/>
              <a:t>Outlier </a:t>
            </a:r>
            <a:r>
              <a:rPr lang="en-US" b="1" dirty="0" smtClean="0"/>
              <a:t>detection &amp; Analysis</a:t>
            </a:r>
            <a:endParaRPr lang="en-US"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551" t="1018" r="78971" b="39480"/>
          <a:stretch/>
        </p:blipFill>
        <p:spPr>
          <a:xfrm>
            <a:off x="89814" y="691494"/>
            <a:ext cx="2775389" cy="5422232"/>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9" t="6780" r="78948" b="33932"/>
          <a:stretch/>
        </p:blipFill>
        <p:spPr>
          <a:xfrm>
            <a:off x="2897201" y="691494"/>
            <a:ext cx="2905017" cy="5422232"/>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0750" r="79287" b="29962"/>
          <a:stretch/>
        </p:blipFill>
        <p:spPr>
          <a:xfrm>
            <a:off x="5888287" y="691494"/>
            <a:ext cx="3069384" cy="5422232"/>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19" t="69471" r="78947" b="1026"/>
          <a:stretch/>
        </p:blipFill>
        <p:spPr>
          <a:xfrm>
            <a:off x="9022601" y="691494"/>
            <a:ext cx="3019924" cy="2518610"/>
          </a:xfrm>
          <a:prstGeom prst="rect">
            <a:avLst/>
          </a:prstGeom>
        </p:spPr>
      </p:pic>
      <p:sp>
        <p:nvSpPr>
          <p:cNvPr id="8" name="TextBox 7"/>
          <p:cNvSpPr txBox="1"/>
          <p:nvPr/>
        </p:nvSpPr>
        <p:spPr>
          <a:xfrm>
            <a:off x="9115481" y="3402610"/>
            <a:ext cx="3008785" cy="2954655"/>
          </a:xfrm>
          <a:prstGeom prst="rect">
            <a:avLst/>
          </a:prstGeom>
          <a:noFill/>
        </p:spPr>
        <p:txBody>
          <a:bodyPr wrap="square" rtlCol="0">
            <a:spAutoFit/>
          </a:bodyPr>
          <a:lstStyle/>
          <a:p>
            <a:pPr algn="ctr"/>
            <a:r>
              <a:rPr lang="en-US" sz="2400" b="1" dirty="0" smtClean="0"/>
              <a:t>Boxplot</a:t>
            </a:r>
          </a:p>
          <a:p>
            <a:r>
              <a:rPr lang="en-US" sz="2400" dirty="0" smtClean="0"/>
              <a:t>We </a:t>
            </a:r>
            <a:r>
              <a:rPr lang="en-US" sz="2400" dirty="0"/>
              <a:t>used </a:t>
            </a:r>
            <a:r>
              <a:rPr lang="en-US" sz="2400" dirty="0" smtClean="0"/>
              <a:t>boxplots for outlier detections and analysis of </a:t>
            </a:r>
            <a:r>
              <a:rPr lang="en-US" sz="2400" dirty="0"/>
              <a:t>numerical variables grouped by </a:t>
            </a:r>
            <a:r>
              <a:rPr lang="en-US" sz="2400" dirty="0" smtClean="0"/>
              <a:t>target.</a:t>
            </a:r>
            <a:endParaRPr lang="en-US" sz="2400" dirty="0"/>
          </a:p>
          <a:p>
            <a:endParaRPr lang="en-US" dirty="0"/>
          </a:p>
        </p:txBody>
      </p:sp>
    </p:spTree>
    <p:extLst>
      <p:ext uri="{BB962C8B-B14F-4D97-AF65-F5344CB8AC3E}">
        <p14:creationId xmlns:p14="http://schemas.microsoft.com/office/powerpoint/2010/main" val="1486580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904</Words>
  <Application>Microsoft Office PowerPoint</Application>
  <PresentationFormat>Widescreen</PresentationFormat>
  <Paragraphs>170</Paragraphs>
  <Slides>26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Heebo Light</vt:lpstr>
      <vt:lpstr>Rockwell</vt:lpstr>
      <vt:lpstr>Rockwell Condensed</vt:lpstr>
      <vt:lpstr>Times New Roman</vt:lpstr>
      <vt:lpstr>Wingdings</vt:lpstr>
      <vt:lpstr>Wood Type</vt:lpstr>
      <vt:lpstr>Email Marketing Campaign Project</vt:lpstr>
      <vt:lpstr>Project By Group-5</vt:lpstr>
      <vt:lpstr> Introduction</vt:lpstr>
      <vt:lpstr>Exploratory Data Analysis ( EDA ) </vt:lpstr>
      <vt:lpstr>Tools &amp; Libraries</vt:lpstr>
      <vt:lpstr>Visualization</vt:lpstr>
      <vt:lpstr>Correlation Matrix by using Heat-map</vt:lpstr>
      <vt:lpstr>Distribution Of Categorial Variables</vt:lpstr>
      <vt:lpstr>Outlier detection &amp; Analysis</vt:lpstr>
      <vt:lpstr>Outlier Detection and Analysis</vt:lpstr>
      <vt:lpstr>Feature Scaling</vt:lpstr>
      <vt:lpstr>Model Building</vt:lpstr>
      <vt:lpstr>Random Forest Classifier</vt:lpstr>
      <vt:lpstr>Model Evaluation</vt:lpstr>
      <vt:lpstr>Accuracy Score &amp; Classification Report</vt:lpstr>
      <vt:lpstr>Confusion Matrix</vt:lpstr>
      <vt:lpstr>PowerPoint Presentation</vt:lpstr>
      <vt:lpstr>Model Deployment</vt:lpstr>
      <vt:lpstr>Streamlit Code</vt:lpstr>
      <vt:lpstr>Output</vt:lpstr>
      <vt:lpstr>Results and Insights</vt:lpstr>
      <vt:lpstr>Challenges and Solutions</vt:lpstr>
      <vt:lpstr>Business Impact</vt:lpstr>
      <vt:lpstr>Conclusion</vt:lpstr>
      <vt:lpstr>Milestones Achieved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Marketing Campaign Project</dc:title>
  <dc:creator>shruti munale</dc:creator>
  <cp:lastModifiedBy>Admin</cp:lastModifiedBy>
  <cp:revision>28</cp:revision>
  <dcterms:created xsi:type="dcterms:W3CDTF">2024-12-20T05:58:12Z</dcterms:created>
  <dcterms:modified xsi:type="dcterms:W3CDTF">2024-12-22T10:01:36Z</dcterms:modified>
</cp:coreProperties>
</file>