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5" autoAdjust="0"/>
    <p:restoredTop sz="90667" autoAdjust="0"/>
  </p:normalViewPr>
  <p:slideViewPr>
    <p:cSldViewPr>
      <p:cViewPr varScale="1">
        <p:scale>
          <a:sx n="71" d="100"/>
          <a:sy n="71" d="100"/>
        </p:scale>
        <p:origin x="-576" y="-102"/>
      </p:cViewPr>
      <p:guideLst>
        <p:guide orient="horz" pos="2160"/>
        <p:guide pos="2880"/>
      </p:guideLst>
    </p:cSldViewPr>
  </p:slideViewPr>
  <p:outlineViewPr>
    <p:cViewPr>
      <p:scale>
        <a:sx n="33" d="100"/>
        <a:sy n="33" d="100"/>
      </p:scale>
      <p:origin x="0" y="771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plotArea>
      <c:layout/>
      <c:lineChart>
        <c:grouping val="standard"/>
        <c:ser>
          <c:idx val="0"/>
          <c:order val="0"/>
          <c:tx>
            <c:strRef>
              <c:f>Sheet1!$B$1</c:f>
              <c:strCache>
                <c:ptCount val="1"/>
                <c:pt idx="0">
                  <c:v>T1</c:v>
                </c:pt>
              </c:strCache>
            </c:strRef>
          </c:tx>
          <c:cat>
            <c:strRef>
              <c:f>Sheet1!$A$2:$A$5</c:f>
              <c:strCache>
                <c:ptCount val="4"/>
                <c:pt idx="0">
                  <c:v>Day 0</c:v>
                </c:pt>
                <c:pt idx="1">
                  <c:v>Day 7</c:v>
                </c:pt>
                <c:pt idx="2">
                  <c:v>Day 14</c:v>
                </c:pt>
                <c:pt idx="3">
                  <c:v>Day 21</c:v>
                </c:pt>
              </c:strCache>
            </c:strRef>
          </c:cat>
          <c:val>
            <c:numRef>
              <c:f>Sheet1!$B$2:$B$5</c:f>
              <c:numCache>
                <c:formatCode>General</c:formatCode>
                <c:ptCount val="4"/>
                <c:pt idx="0">
                  <c:v>0</c:v>
                </c:pt>
                <c:pt idx="1">
                  <c:v>12.5</c:v>
                </c:pt>
                <c:pt idx="2">
                  <c:v>27.5</c:v>
                </c:pt>
                <c:pt idx="3">
                  <c:v>40</c:v>
                </c:pt>
              </c:numCache>
            </c:numRef>
          </c:val>
        </c:ser>
        <c:ser>
          <c:idx val="1"/>
          <c:order val="1"/>
          <c:tx>
            <c:strRef>
              <c:f>Sheet1!$C$1</c:f>
              <c:strCache>
                <c:ptCount val="1"/>
                <c:pt idx="0">
                  <c:v>T2</c:v>
                </c:pt>
              </c:strCache>
            </c:strRef>
          </c:tx>
          <c:cat>
            <c:strRef>
              <c:f>Sheet1!$A$2:$A$5</c:f>
              <c:strCache>
                <c:ptCount val="4"/>
                <c:pt idx="0">
                  <c:v>Day 0</c:v>
                </c:pt>
                <c:pt idx="1">
                  <c:v>Day 7</c:v>
                </c:pt>
                <c:pt idx="2">
                  <c:v>Day 14</c:v>
                </c:pt>
                <c:pt idx="3">
                  <c:v>Day 21</c:v>
                </c:pt>
              </c:strCache>
            </c:strRef>
          </c:cat>
          <c:val>
            <c:numRef>
              <c:f>Sheet1!$C$2:$C$5</c:f>
              <c:numCache>
                <c:formatCode>General</c:formatCode>
                <c:ptCount val="4"/>
                <c:pt idx="0">
                  <c:v>0</c:v>
                </c:pt>
                <c:pt idx="1">
                  <c:v>8.9</c:v>
                </c:pt>
                <c:pt idx="2">
                  <c:v>35</c:v>
                </c:pt>
                <c:pt idx="3">
                  <c:v>41</c:v>
                </c:pt>
              </c:numCache>
            </c:numRef>
          </c:val>
        </c:ser>
        <c:ser>
          <c:idx val="2"/>
          <c:order val="2"/>
          <c:tx>
            <c:strRef>
              <c:f>Sheet1!$D$1</c:f>
              <c:strCache>
                <c:ptCount val="1"/>
                <c:pt idx="0">
                  <c:v>T3</c:v>
                </c:pt>
              </c:strCache>
            </c:strRef>
          </c:tx>
          <c:cat>
            <c:strRef>
              <c:f>Sheet1!$A$2:$A$5</c:f>
              <c:strCache>
                <c:ptCount val="4"/>
                <c:pt idx="0">
                  <c:v>Day 0</c:v>
                </c:pt>
                <c:pt idx="1">
                  <c:v>Day 7</c:v>
                </c:pt>
                <c:pt idx="2">
                  <c:v>Day 14</c:v>
                </c:pt>
                <c:pt idx="3">
                  <c:v>Day 21</c:v>
                </c:pt>
              </c:strCache>
            </c:strRef>
          </c:cat>
          <c:val>
            <c:numRef>
              <c:f>Sheet1!$D$2:$D$5</c:f>
              <c:numCache>
                <c:formatCode>General</c:formatCode>
                <c:ptCount val="4"/>
                <c:pt idx="0">
                  <c:v>0</c:v>
                </c:pt>
                <c:pt idx="1">
                  <c:v>10</c:v>
                </c:pt>
                <c:pt idx="2">
                  <c:v>20</c:v>
                </c:pt>
                <c:pt idx="3">
                  <c:v>37.5</c:v>
                </c:pt>
              </c:numCache>
            </c:numRef>
          </c:val>
        </c:ser>
        <c:marker val="1"/>
        <c:axId val="52234496"/>
        <c:axId val="82170624"/>
      </c:lineChart>
      <c:catAx>
        <c:axId val="52234496"/>
        <c:scaling>
          <c:orientation val="minMax"/>
        </c:scaling>
        <c:axPos val="t"/>
        <c:tickLblPos val="nextTo"/>
        <c:crossAx val="82170624"/>
        <c:crosses val="max"/>
        <c:auto val="1"/>
        <c:lblAlgn val="ctr"/>
        <c:lblOffset val="100"/>
      </c:catAx>
      <c:valAx>
        <c:axId val="82170624"/>
        <c:scaling>
          <c:orientation val="minMax"/>
        </c:scaling>
        <c:axPos val="l"/>
        <c:majorGridlines/>
        <c:numFmt formatCode="0%" sourceLinked="0"/>
        <c:tickLblPos val="nextTo"/>
        <c:crossAx val="52234496"/>
        <c:crosses val="autoZero"/>
        <c:crossBetween val="between"/>
        <c:dispUnits>
          <c:builtInUnit val="hundreds"/>
          <c:dispUnitsLbl>
            <c:layout>
              <c:manualLayout>
                <c:xMode val="edge"/>
                <c:yMode val="edge"/>
                <c:x val="9.7222222222222258E-3"/>
                <c:y val="0.19071413509208796"/>
              </c:manualLayout>
            </c:layout>
            <c:tx>
              <c:rich>
                <a:bodyPr/>
                <a:lstStyle/>
                <a:p>
                  <a:pPr>
                    <a:defRPr/>
                  </a:pPr>
                  <a:r>
                    <a:rPr lang="en-US"/>
                    <a:t>PERCENT OF BIODEGRADATION</a:t>
                  </a:r>
                  <a:endParaRPr lang="en-IN"/>
                </a:p>
              </c:rich>
            </c:tx>
          </c:dispUnitsLbl>
        </c:dispUnits>
      </c:valAx>
    </c:plotArea>
    <c:legend>
      <c:legendPos val="r"/>
      <c:layout/>
    </c:legend>
    <c:plotVisOnly val="1"/>
  </c:chart>
  <c:txPr>
    <a:bodyPr/>
    <a:lstStyle/>
    <a:p>
      <a:pPr>
        <a:defRPr sz="1800"/>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8AF5754C-CBEF-48F3-AA9D-8E92A7D28BA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med">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F5754C-CBEF-48F3-AA9D-8E92A7D28BAC}" type="slidenum">
              <a:rPr lang="en-IN" smtClean="0"/>
              <a:pPr/>
              <a:t>‹#›</a:t>
            </a:fld>
            <a:endParaRPr lang="en-IN"/>
          </a:p>
        </p:txBody>
      </p:sp>
    </p:spTree>
  </p:cSld>
  <p:clrMapOvr>
    <a:masterClrMapping/>
  </p:clrMapOvr>
  <p:transition spd="med">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F5754C-CBEF-48F3-AA9D-8E92A7D28BAC}" type="slidenum">
              <a:rPr lang="en-IN" smtClean="0"/>
              <a:pPr/>
              <a:t>‹#›</a:t>
            </a:fld>
            <a:endParaRPr lang="en-IN"/>
          </a:p>
        </p:txBody>
      </p:sp>
    </p:spTree>
  </p:cSld>
  <p:clrMapOvr>
    <a:masterClrMapping/>
  </p:clrMapOvr>
  <p:transition spd="med">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F5754C-CBEF-48F3-AA9D-8E92A7D28BAC}" type="slidenum">
              <a:rPr lang="en-IN" smtClean="0"/>
              <a:pPr/>
              <a:t>‹#›</a:t>
            </a:fld>
            <a:endParaRPr lang="en-IN"/>
          </a:p>
        </p:txBody>
      </p:sp>
    </p:spTree>
  </p:cSld>
  <p:clrMapOvr>
    <a:masterClrMapping/>
  </p:clrMapOvr>
  <p:transition spd="med">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F5754C-CBEF-48F3-AA9D-8E92A7D28BA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med">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AF5754C-CBEF-48F3-AA9D-8E92A7D28BAC}" type="slidenum">
              <a:rPr lang="en-IN" smtClean="0"/>
              <a:pPr/>
              <a:t>‹#›</a:t>
            </a:fld>
            <a:endParaRPr lang="en-IN"/>
          </a:p>
        </p:txBody>
      </p:sp>
    </p:spTree>
  </p:cSld>
  <p:clrMapOvr>
    <a:masterClrMapping/>
  </p:clrMapOvr>
  <p:transition spd="med">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AF5754C-CBEF-48F3-AA9D-8E92A7D28BAC}" type="slidenum">
              <a:rPr lang="en-IN" smtClean="0"/>
              <a:pPr/>
              <a:t>‹#›</a:t>
            </a:fld>
            <a:endParaRPr lang="en-IN"/>
          </a:p>
        </p:txBody>
      </p:sp>
    </p:spTree>
  </p:cSld>
  <p:clrMapOvr>
    <a:masterClrMapping/>
  </p:clrMapOvr>
  <p:transition spd="med">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AF5754C-CBEF-48F3-AA9D-8E92A7D28BAC}" type="slidenum">
              <a:rPr lang="en-IN" smtClean="0"/>
              <a:pPr/>
              <a:t>‹#›</a:t>
            </a:fld>
            <a:endParaRPr lang="en-IN"/>
          </a:p>
        </p:txBody>
      </p:sp>
    </p:spTree>
  </p:cSld>
  <p:clrMapOvr>
    <a:masterClrMapping/>
  </p:clrMapOvr>
  <p:transition spd="med">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AF5754C-CBEF-48F3-AA9D-8E92A7D28BA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med">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AF5754C-CBEF-48F3-AA9D-8E92A7D28BAC}" type="slidenum">
              <a:rPr lang="en-IN" smtClean="0"/>
              <a:pPr/>
              <a:t>‹#›</a:t>
            </a:fld>
            <a:endParaRPr lang="en-IN"/>
          </a:p>
        </p:txBody>
      </p:sp>
    </p:spTree>
  </p:cSld>
  <p:clrMapOvr>
    <a:masterClrMapping/>
  </p:clrMapOvr>
  <p:transition spd="med">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2DA0913-C57B-485E-9CE8-592546B68A36}" type="datetimeFigureOut">
              <a:rPr lang="en-US" smtClean="0"/>
              <a:pPr/>
              <a:t>8/1/2013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AF5754C-CBEF-48F3-AA9D-8E92A7D28BA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med">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2DA0913-C57B-485E-9CE8-592546B68A36}" type="datetimeFigureOut">
              <a:rPr lang="en-US" smtClean="0"/>
              <a:pPr/>
              <a:t>8/1/2013</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AF5754C-CBEF-48F3-AA9D-8E92A7D28BA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newsflash/>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Bacteria's"/>
          <p:cNvPicPr>
            <a:picLocks noChangeAspect="1" noChangeArrowheads="1"/>
          </p:cNvPicPr>
          <p:nvPr/>
        </p:nvPicPr>
        <p:blipFill>
          <a:blip r:embed="rId2"/>
          <a:srcRect/>
          <a:stretch>
            <a:fillRect/>
          </a:stretch>
        </p:blipFill>
        <p:spPr bwMode="auto">
          <a:xfrm>
            <a:off x="0" y="-7613"/>
            <a:ext cx="9144000" cy="6865613"/>
          </a:xfrm>
          <a:prstGeom prst="rect">
            <a:avLst/>
          </a:prstGeom>
          <a:noFill/>
        </p:spPr>
      </p:pic>
      <p:sp>
        <p:nvSpPr>
          <p:cNvPr id="2" name="Title 1"/>
          <p:cNvSpPr>
            <a:spLocks noGrp="1"/>
          </p:cNvSpPr>
          <p:nvPr>
            <p:ph type="ctrTitle"/>
          </p:nvPr>
        </p:nvSpPr>
        <p:spPr>
          <a:xfrm>
            <a:off x="0" y="1000108"/>
            <a:ext cx="9144000" cy="3643314"/>
          </a:xfrm>
        </p:spPr>
        <p:txBody>
          <a:bodyPr>
            <a:normAutofit/>
          </a:bodyPr>
          <a:lstStyle/>
          <a:p>
            <a:pPr algn="ctr"/>
            <a:r>
              <a:rPr lang="en-US" dirty="0" smtClean="0">
                <a:solidFill>
                  <a:schemeClr val="bg1"/>
                </a:solidFill>
                <a:latin typeface="Showcard Gothic" pitchFamily="82" charset="0"/>
              </a:rPr>
              <a:t>BIODEGRADABILITY OF POLYETHYLENE BY BREVIBACCILUS,PSEUDOMONAS, </a:t>
            </a:r>
            <a:r>
              <a:rPr lang="en-US" dirty="0" smtClean="0">
                <a:solidFill>
                  <a:schemeClr val="bg1"/>
                </a:solidFill>
                <a:latin typeface="Showcard Gothic" pitchFamily="82" charset="0"/>
              </a:rPr>
              <a:t> </a:t>
            </a:r>
            <a:r>
              <a:rPr lang="en-US" dirty="0" smtClean="0">
                <a:solidFill>
                  <a:schemeClr val="bg1"/>
                </a:solidFill>
                <a:latin typeface="Showcard Gothic" pitchFamily="82" charset="0"/>
              </a:rPr>
              <a:t/>
            </a:r>
            <a:br>
              <a:rPr lang="en-US" dirty="0" smtClean="0">
                <a:solidFill>
                  <a:schemeClr val="bg1"/>
                </a:solidFill>
                <a:latin typeface="Showcard Gothic" pitchFamily="82" charset="0"/>
              </a:rPr>
            </a:br>
            <a:r>
              <a:rPr lang="en-US" dirty="0" smtClean="0">
                <a:solidFill>
                  <a:schemeClr val="bg1"/>
                </a:solidFill>
                <a:latin typeface="Showcard Gothic" pitchFamily="82" charset="0"/>
              </a:rPr>
              <a:t> and RHODOCOCCUS </a:t>
            </a:r>
            <a:r>
              <a:rPr lang="en-US" dirty="0" smtClean="0">
                <a:solidFill>
                  <a:schemeClr val="bg1"/>
                </a:solidFill>
                <a:latin typeface="Showcard Gothic" pitchFamily="82" charset="0"/>
              </a:rPr>
              <a:t>SPP.</a:t>
            </a:r>
            <a:endParaRPr lang="en-IN" dirty="0">
              <a:solidFill>
                <a:schemeClr val="bg1"/>
              </a:solidFill>
              <a:latin typeface="Showcard Gothic" pitchFamily="82" charset="0"/>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2000" fill="hold"/>
                                        <p:tgtEl>
                                          <p:spTgt spid="10244"/>
                                        </p:tgtEl>
                                        <p:attrNameLst>
                                          <p:attrName>ppt_x</p:attrName>
                                        </p:attrNameLst>
                                      </p:cBhvr>
                                      <p:tavLst>
                                        <p:tav tm="0">
                                          <p:val>
                                            <p:strVal val="#ppt_x"/>
                                          </p:val>
                                        </p:tav>
                                        <p:tav tm="100000">
                                          <p:val>
                                            <p:strVal val="#ppt_x"/>
                                          </p:val>
                                        </p:tav>
                                      </p:tavLst>
                                    </p:anim>
                                    <p:anim calcmode="lin" valueType="num">
                                      <p:cBhvr additive="base">
                                        <p:cTn id="8" dur="20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2"/>
                                        </p:tgtEl>
                                        <p:attrNameLst>
                                          <p:attrName>style.visibility</p:attrName>
                                        </p:attrNameLst>
                                      </p:cBhvr>
                                      <p:to>
                                        <p:strVal val="visible"/>
                                      </p:to>
                                    </p:set>
                                    <p:anim calcmode="discrete" valueType="clr">
                                      <p:cBhvr override="childStyle">
                                        <p:cTn id="13"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
                                        </p:tgtEl>
                                        <p:attrNameLst>
                                          <p:attrName>fillcolor</p:attrName>
                                        </p:attrNameLst>
                                      </p:cBhvr>
                                      <p:tavLst>
                                        <p:tav tm="0">
                                          <p:val>
                                            <p:clrVal>
                                              <a:schemeClr val="accent2"/>
                                            </p:clrVal>
                                          </p:val>
                                        </p:tav>
                                        <p:tav tm="50000">
                                          <p:val>
                                            <p:clrVal>
                                              <a:schemeClr val="hlink"/>
                                            </p:clrVal>
                                          </p:val>
                                        </p:tav>
                                      </p:tavLst>
                                    </p:anim>
                                    <p:set>
                                      <p:cBhvr>
                                        <p:cTn id="15" dur="8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858280" cy="5214950"/>
          </a:xfrm>
        </p:spPr>
        <p:txBody>
          <a:bodyPr>
            <a:normAutofit/>
          </a:bodyPr>
          <a:lstStyle/>
          <a:p>
            <a:pPr algn="l"/>
            <a:r>
              <a:rPr lang="en-US" sz="2800" dirty="0" smtClean="0">
                <a:solidFill>
                  <a:schemeClr val="tx1"/>
                </a:solidFill>
                <a:latin typeface="Andalus" pitchFamily="2" charset="-78"/>
                <a:cs typeface="Andalus" pitchFamily="2" charset="-78"/>
              </a:rPr>
              <a:t>Bio degradation depends upon polymer characteristics, organism type and nature of pre-treatment. The pre-treatment of polythene is very significant for its biodegradation. Physical rupturing of the polythene and chemical washing by ethanol might have added value to its degradability. To support this </a:t>
            </a:r>
            <a:r>
              <a:rPr lang="en-US" sz="2800" dirty="0" err="1" smtClean="0">
                <a:solidFill>
                  <a:schemeClr val="tx1"/>
                </a:solidFill>
                <a:latin typeface="Andalus" pitchFamily="2" charset="-78"/>
                <a:cs typeface="Andalus" pitchFamily="2" charset="-78"/>
              </a:rPr>
              <a:t>volke-sepulveda</a:t>
            </a:r>
            <a:r>
              <a:rPr lang="en-US" sz="2800" dirty="0" smtClean="0">
                <a:solidFill>
                  <a:schemeClr val="tx1"/>
                </a:solidFill>
                <a:latin typeface="Andalus" pitchFamily="2" charset="-78"/>
                <a:cs typeface="Andalus" pitchFamily="2" charset="-78"/>
              </a:rPr>
              <a:t> et al.(2002) showed that addition of ethanol to fungal cultures containing polyethylene improved the biodegradation rate of polymer. This gives us clue that these bacteria can be used in both natural and artificial conditions for the purpose of degradation of polymers.</a:t>
            </a:r>
            <a:endParaRPr lang="en-IN" sz="2800" dirty="0">
              <a:solidFill>
                <a:schemeClr val="tx1"/>
              </a:solidFill>
              <a:latin typeface="Andalus" pitchFamily="2" charset="-78"/>
              <a:cs typeface="Andalus" pitchFamily="2" charset="-78"/>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
            <a:ext cx="7786742" cy="928670"/>
          </a:xfrm>
        </p:spPr>
        <p:txBody>
          <a:bodyPr/>
          <a:lstStyle/>
          <a:p>
            <a:pPr algn="ctr"/>
            <a:r>
              <a:rPr lang="en-US" dirty="0" smtClean="0">
                <a:latin typeface="Showcard Gothic" pitchFamily="82" charset="0"/>
              </a:rPr>
              <a:t>REFERENCES</a:t>
            </a:r>
            <a:endParaRPr lang="en-IN" dirty="0">
              <a:latin typeface="Showcard Gothic" pitchFamily="82" charset="0"/>
            </a:endParaRPr>
          </a:p>
        </p:txBody>
      </p:sp>
      <p:sp>
        <p:nvSpPr>
          <p:cNvPr id="3" name="Subtitle 2"/>
          <p:cNvSpPr>
            <a:spLocks noGrp="1"/>
          </p:cNvSpPr>
          <p:nvPr>
            <p:ph type="subTitle" idx="1"/>
          </p:nvPr>
        </p:nvSpPr>
        <p:spPr>
          <a:xfrm>
            <a:off x="0" y="1071546"/>
            <a:ext cx="9144000" cy="5143536"/>
          </a:xfrm>
        </p:spPr>
        <p:txBody>
          <a:bodyPr>
            <a:normAutofit/>
          </a:bodyPr>
          <a:lstStyle/>
          <a:p>
            <a:pPr marL="514350" indent="-514350" algn="l">
              <a:buFont typeface="+mj-lt"/>
              <a:buAutoNum type="arabicPeriod"/>
            </a:pPr>
            <a:r>
              <a:rPr lang="en-US" sz="2800" dirty="0" smtClean="0">
                <a:solidFill>
                  <a:schemeClr val="tx1"/>
                </a:solidFill>
              </a:rPr>
              <a:t> </a:t>
            </a:r>
            <a:r>
              <a:rPr lang="en-US" sz="2800" dirty="0" smtClean="0">
                <a:solidFill>
                  <a:schemeClr val="tx1"/>
                </a:solidFill>
                <a:latin typeface="Andalus" pitchFamily="2" charset="-78"/>
                <a:cs typeface="Andalus" pitchFamily="2" charset="-78"/>
              </a:rPr>
              <a:t>El-</a:t>
            </a:r>
            <a:r>
              <a:rPr lang="en-US" sz="2800" dirty="0" err="1" smtClean="0">
                <a:solidFill>
                  <a:schemeClr val="tx1"/>
                </a:solidFill>
                <a:latin typeface="Andalus" pitchFamily="2" charset="-78"/>
                <a:cs typeface="Andalus" pitchFamily="2" charset="-78"/>
              </a:rPr>
              <a:t>shafei</a:t>
            </a:r>
            <a:r>
              <a:rPr lang="en-US" sz="2800" dirty="0" smtClean="0">
                <a:solidFill>
                  <a:schemeClr val="tx1"/>
                </a:solidFill>
                <a:latin typeface="Andalus" pitchFamily="2" charset="-78"/>
                <a:cs typeface="Andalus" pitchFamily="2" charset="-78"/>
              </a:rPr>
              <a:t> HA, El-</a:t>
            </a:r>
            <a:r>
              <a:rPr lang="en-US" sz="2800" dirty="0" err="1" smtClean="0">
                <a:solidFill>
                  <a:schemeClr val="tx1"/>
                </a:solidFill>
                <a:latin typeface="Andalus" pitchFamily="2" charset="-78"/>
                <a:cs typeface="Andalus" pitchFamily="2" charset="-78"/>
              </a:rPr>
              <a:t>Naseer</a:t>
            </a:r>
            <a:r>
              <a:rPr lang="en-US" sz="2800" dirty="0" smtClean="0">
                <a:solidFill>
                  <a:schemeClr val="tx1"/>
                </a:solidFill>
                <a:latin typeface="Andalus" pitchFamily="2" charset="-78"/>
                <a:cs typeface="Andalus" pitchFamily="2" charset="-78"/>
              </a:rPr>
              <a:t> NHA, </a:t>
            </a:r>
            <a:r>
              <a:rPr lang="en-US" sz="2800" dirty="0" err="1" smtClean="0">
                <a:solidFill>
                  <a:schemeClr val="tx1"/>
                </a:solidFill>
                <a:latin typeface="Andalus" pitchFamily="2" charset="-78"/>
                <a:cs typeface="Andalus" pitchFamily="2" charset="-78"/>
              </a:rPr>
              <a:t>Kansih</a:t>
            </a:r>
            <a:r>
              <a:rPr lang="en-US" sz="2800" dirty="0" smtClean="0">
                <a:solidFill>
                  <a:schemeClr val="tx1"/>
                </a:solidFill>
                <a:latin typeface="Andalus" pitchFamily="2" charset="-78"/>
                <a:cs typeface="Andalus" pitchFamily="2" charset="-78"/>
              </a:rPr>
              <a:t> AL, Ali AM. Biodegradation of disposable polyethylene by fungi and </a:t>
            </a:r>
            <a:r>
              <a:rPr lang="en-US" sz="2800" dirty="0" err="1" smtClean="0">
                <a:solidFill>
                  <a:schemeClr val="tx1"/>
                </a:solidFill>
                <a:latin typeface="Andalus" pitchFamily="2" charset="-78"/>
                <a:cs typeface="Andalus" pitchFamily="2" charset="-78"/>
              </a:rPr>
              <a:t>streptomyces</a:t>
            </a:r>
            <a:r>
              <a:rPr lang="en-US" sz="2800" dirty="0" smtClean="0">
                <a:solidFill>
                  <a:schemeClr val="tx1"/>
                </a:solidFill>
                <a:latin typeface="Andalus" pitchFamily="2" charset="-78"/>
                <a:cs typeface="Andalus" pitchFamily="2" charset="-78"/>
              </a:rPr>
              <a:t> species. Polymer degradation and stability 1998;62:361-365.</a:t>
            </a:r>
          </a:p>
          <a:p>
            <a:pPr marL="514350" indent="-514350" algn="l">
              <a:buFont typeface="+mj-lt"/>
              <a:buAutoNum type="arabicPeriod"/>
            </a:pPr>
            <a:r>
              <a:rPr lang="en-US" sz="2800" dirty="0" smtClean="0">
                <a:solidFill>
                  <a:schemeClr val="tx1"/>
                </a:solidFill>
                <a:latin typeface="Andalus" pitchFamily="2" charset="-78"/>
                <a:cs typeface="Andalus" pitchFamily="2" charset="-78"/>
              </a:rPr>
              <a:t> </a:t>
            </a:r>
            <a:r>
              <a:rPr lang="en-US" sz="2800" dirty="0" err="1" smtClean="0">
                <a:solidFill>
                  <a:schemeClr val="tx1"/>
                </a:solidFill>
                <a:latin typeface="Andalus" pitchFamily="2" charset="-78"/>
                <a:cs typeface="Andalus" pitchFamily="2" charset="-78"/>
              </a:rPr>
              <a:t>Gu</a:t>
            </a:r>
            <a:r>
              <a:rPr lang="en-US" sz="2800" dirty="0" smtClean="0">
                <a:solidFill>
                  <a:schemeClr val="tx1"/>
                </a:solidFill>
                <a:latin typeface="Andalus" pitchFamily="2" charset="-78"/>
                <a:cs typeface="Andalus" pitchFamily="2" charset="-78"/>
              </a:rPr>
              <a:t> JD, Ford TE, </a:t>
            </a:r>
            <a:r>
              <a:rPr lang="en-US" sz="2800" dirty="0" err="1" smtClean="0">
                <a:solidFill>
                  <a:schemeClr val="tx1"/>
                </a:solidFill>
                <a:latin typeface="Andalus" pitchFamily="2" charset="-78"/>
                <a:cs typeface="Andalus" pitchFamily="2" charset="-78"/>
              </a:rPr>
              <a:t>Mitton</a:t>
            </a:r>
            <a:r>
              <a:rPr lang="en-US" sz="2800" dirty="0" smtClean="0">
                <a:solidFill>
                  <a:schemeClr val="tx1"/>
                </a:solidFill>
                <a:latin typeface="Andalus" pitchFamily="2" charset="-78"/>
                <a:cs typeface="Andalus" pitchFamily="2" charset="-78"/>
              </a:rPr>
              <a:t> DB, Mitchell </a:t>
            </a:r>
            <a:r>
              <a:rPr lang="en-US" sz="2800" dirty="0" err="1" smtClean="0">
                <a:solidFill>
                  <a:schemeClr val="tx1"/>
                </a:solidFill>
                <a:latin typeface="Andalus" pitchFamily="2" charset="-78"/>
                <a:cs typeface="Andalus" pitchFamily="2" charset="-78"/>
              </a:rPr>
              <a:t>R.Microbial</a:t>
            </a:r>
            <a:r>
              <a:rPr lang="en-US" sz="2800" dirty="0" smtClean="0">
                <a:solidFill>
                  <a:schemeClr val="tx1"/>
                </a:solidFill>
                <a:latin typeface="Andalus" pitchFamily="2" charset="-78"/>
                <a:cs typeface="Andalus" pitchFamily="2" charset="-78"/>
              </a:rPr>
              <a:t> corrosion of metals. The </a:t>
            </a:r>
            <a:r>
              <a:rPr lang="en-US" sz="2800" dirty="0" err="1" smtClean="0">
                <a:solidFill>
                  <a:schemeClr val="tx1"/>
                </a:solidFill>
                <a:latin typeface="Andalus" pitchFamily="2" charset="-78"/>
                <a:cs typeface="Andalus" pitchFamily="2" charset="-78"/>
              </a:rPr>
              <a:t>Uhlig</a:t>
            </a:r>
            <a:r>
              <a:rPr lang="en-US" sz="2800" dirty="0" smtClean="0">
                <a:solidFill>
                  <a:schemeClr val="tx1"/>
                </a:solidFill>
                <a:latin typeface="Andalus" pitchFamily="2" charset="-78"/>
                <a:cs typeface="Andalus" pitchFamily="2" charset="-78"/>
              </a:rPr>
              <a:t> Corrosion Handbook. 2</a:t>
            </a:r>
            <a:r>
              <a:rPr lang="en-US" sz="2800" baseline="30000" dirty="0" smtClean="0">
                <a:solidFill>
                  <a:schemeClr val="tx1"/>
                </a:solidFill>
                <a:latin typeface="Andalus" pitchFamily="2" charset="-78"/>
                <a:cs typeface="Andalus" pitchFamily="2" charset="-78"/>
              </a:rPr>
              <a:t>nd</a:t>
            </a:r>
            <a:r>
              <a:rPr lang="en-US" sz="2800" dirty="0" smtClean="0">
                <a:solidFill>
                  <a:schemeClr val="tx1"/>
                </a:solidFill>
                <a:latin typeface="Andalus" pitchFamily="2" charset="-78"/>
                <a:cs typeface="Andalus" pitchFamily="2" charset="-78"/>
              </a:rPr>
              <a:t> edition. Wiley, New  </a:t>
            </a:r>
            <a:r>
              <a:rPr lang="en-US" sz="2800" dirty="0" err="1" smtClean="0">
                <a:solidFill>
                  <a:schemeClr val="tx1"/>
                </a:solidFill>
                <a:latin typeface="Andalus" pitchFamily="2" charset="-78"/>
                <a:cs typeface="Andalus" pitchFamily="2" charset="-78"/>
              </a:rPr>
              <a:t>york</a:t>
            </a:r>
            <a:r>
              <a:rPr lang="en-US" sz="2800" dirty="0" smtClean="0">
                <a:solidFill>
                  <a:schemeClr val="tx1"/>
                </a:solidFill>
                <a:latin typeface="Andalus" pitchFamily="2" charset="-78"/>
                <a:cs typeface="Andalus" pitchFamily="2" charset="-78"/>
              </a:rPr>
              <a:t>, USA 2000:915-927</a:t>
            </a:r>
          </a:p>
          <a:p>
            <a:pPr marL="514350" indent="-514350" algn="l">
              <a:buFont typeface="+mj-lt"/>
              <a:buAutoNum type="arabicPeriod"/>
            </a:pPr>
            <a:r>
              <a:rPr lang="en-US" sz="2800" dirty="0" smtClean="0">
                <a:solidFill>
                  <a:schemeClr val="tx1"/>
                </a:solidFill>
                <a:latin typeface="Andalus" pitchFamily="2" charset="-78"/>
                <a:cs typeface="Andalus" pitchFamily="2" charset="-78"/>
              </a:rPr>
              <a:t> Jang J-C, Shin P-K, Yoon J-S, Lee I-M, Lee H-S, Kim M-N. Glucose effects on the biodegradation of plastic by compost from food garbage. Polymer degradation and stability 2002;76:155-159</a:t>
            </a:r>
            <a:endParaRPr lang="en-IN" sz="2800" dirty="0">
              <a:solidFill>
                <a:schemeClr val="tx1"/>
              </a:solidFill>
              <a:latin typeface="Andalus" pitchFamily="2" charset="-78"/>
              <a:cs typeface="Andalus" pitchFamily="2" charset="-78"/>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iterate type="wd">
                                    <p:tmPct val="10000"/>
                                  </p:iterate>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anim calcmode="lin" valueType="num">
                                      <p:cBhvr>
                                        <p:cTn id="26" dur="5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500" fill="hold"/>
                                        <p:tgtEl>
                                          <p:spTgt spid="3">
                                            <p:txEl>
                                              <p:pRg st="0" end="0"/>
                                            </p:txEl>
                                          </p:spTgt>
                                        </p:tgtEl>
                                        <p:attrNameLst>
                                          <p:attrName>ppt_h</p:attrName>
                                        </p:attrNameLst>
                                      </p:cBhvr>
                                      <p:tavLst>
                                        <p:tav tm="0">
                                          <p:val>
                                            <p:strVal val="#ppt_h"/>
                                          </p:val>
                                        </p:tav>
                                        <p:tav tm="100000">
                                          <p:val>
                                            <p:strVal val="#ppt_h"/>
                                          </p:val>
                                        </p:tav>
                                      </p:tavLst>
                                    </p:anim>
                                  </p:childTnLst>
                                </p:cTn>
                              </p:par>
                              <p:par>
                                <p:cTn id="28" presetID="45" presetClass="entr" presetSubtype="0" fill="hold" nodeType="withEffect">
                                  <p:stCondLst>
                                    <p:cond delay="0"/>
                                  </p:stCondLst>
                                  <p:iterate type="wd">
                                    <p:tmPct val="10000"/>
                                  </p:iterate>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anim calcmode="lin" valueType="num">
                                      <p:cBhvr>
                                        <p:cTn id="31" dur="5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32" dur="500" fill="hold"/>
                                        <p:tgtEl>
                                          <p:spTgt spid="3">
                                            <p:txEl>
                                              <p:pRg st="1" end="1"/>
                                            </p:txEl>
                                          </p:spTgt>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iterate type="wd">
                                    <p:tmPct val="10000"/>
                                  </p:iterate>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anim calcmode="lin" valueType="num">
                                      <p:cBhvr>
                                        <p:cTn id="36" dur="5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7"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cuzzsoft.com/wallpaper/1280x720-9643-figure-plastic-light-spiral-0676.jpg"/>
          <p:cNvPicPr>
            <a:picLocks noChangeAspect="1" noChangeArrowheads="1"/>
          </p:cNvPicPr>
          <p:nvPr/>
        </p:nvPicPr>
        <p:blipFill>
          <a:blip r:embed="rId2" cstate="print"/>
          <a:srcRect/>
          <a:stretch>
            <a:fillRect/>
          </a:stretch>
        </p:blipFill>
        <p:spPr bwMode="auto">
          <a:xfrm>
            <a:off x="0" y="4398633"/>
            <a:ext cx="4071966" cy="2459367"/>
          </a:xfrm>
          <a:prstGeom prst="rect">
            <a:avLst/>
          </a:prstGeom>
          <a:noFill/>
        </p:spPr>
      </p:pic>
      <p:pic>
        <p:nvPicPr>
          <p:cNvPr id="5" name="Picture 2" descr="http://www.wired.com/images_blogs/photos/uncategorized/2008/05/23/plastic.jpg"/>
          <p:cNvPicPr>
            <a:picLocks noChangeAspect="1" noChangeArrowheads="1"/>
          </p:cNvPicPr>
          <p:nvPr/>
        </p:nvPicPr>
        <p:blipFill>
          <a:blip r:embed="rId3"/>
          <a:srcRect/>
          <a:stretch>
            <a:fillRect/>
          </a:stretch>
        </p:blipFill>
        <p:spPr bwMode="auto">
          <a:xfrm>
            <a:off x="3143240" y="0"/>
            <a:ext cx="5786446" cy="3857628"/>
          </a:xfrm>
          <a:prstGeom prst="rect">
            <a:avLst/>
          </a:prstGeom>
          <a:noFill/>
        </p:spPr>
      </p:pic>
      <p:pic>
        <p:nvPicPr>
          <p:cNvPr id="36866" name="Picture 2" descr="Student Mixing Chemicals Animated Clipart&#10;&#10;"/>
          <p:cNvPicPr>
            <a:picLocks noChangeAspect="1" noChangeArrowheads="1" noCrop="1"/>
          </p:cNvPicPr>
          <p:nvPr/>
        </p:nvPicPr>
        <p:blipFill>
          <a:blip r:embed="rId4"/>
          <a:srcRect/>
          <a:stretch>
            <a:fillRect/>
          </a:stretch>
        </p:blipFill>
        <p:spPr bwMode="auto">
          <a:xfrm>
            <a:off x="0" y="857232"/>
            <a:ext cx="1905000" cy="1905000"/>
          </a:xfrm>
          <a:prstGeom prst="rect">
            <a:avLst/>
          </a:prstGeom>
          <a:noFill/>
        </p:spPr>
      </p:pic>
      <p:pic>
        <p:nvPicPr>
          <p:cNvPr id="36868" name="Picture 4" descr="http://www.plasticoceans.net/wp-content/themes/WPUI/graphics/backgrounds/earthrise-over-plastic.jpg"/>
          <p:cNvPicPr>
            <a:picLocks noChangeAspect="1" noChangeArrowheads="1"/>
          </p:cNvPicPr>
          <p:nvPr/>
        </p:nvPicPr>
        <p:blipFill>
          <a:blip r:embed="rId5"/>
          <a:srcRect/>
          <a:stretch>
            <a:fillRect/>
          </a:stretch>
        </p:blipFill>
        <p:spPr bwMode="auto">
          <a:xfrm>
            <a:off x="3857620" y="3882624"/>
            <a:ext cx="5286380" cy="2975375"/>
          </a:xfrm>
          <a:prstGeom prst="rect">
            <a:avLst/>
          </a:prstGeom>
          <a:noFill/>
        </p:spPr>
      </p:pic>
      <p:pic>
        <p:nvPicPr>
          <p:cNvPr id="1026" name="Picture 2" descr="C:\Users\DPY\Downloads\ethene.jpg"/>
          <p:cNvPicPr>
            <a:picLocks noChangeAspect="1" noChangeArrowheads="1"/>
          </p:cNvPicPr>
          <p:nvPr/>
        </p:nvPicPr>
        <p:blipFill>
          <a:blip r:embed="rId6"/>
          <a:srcRect/>
          <a:stretch>
            <a:fillRect/>
          </a:stretch>
        </p:blipFill>
        <p:spPr bwMode="auto">
          <a:xfrm>
            <a:off x="0" y="642918"/>
            <a:ext cx="4865651" cy="4162343"/>
          </a:xfrm>
          <a:prstGeom prst="rect">
            <a:avLst/>
          </a:prstGeom>
          <a:noFill/>
        </p:spPr>
      </p:pic>
    </p:spTree>
  </p:cSld>
  <p:clrMapOvr>
    <a:masterClrMapping/>
  </p:clrMapOvr>
  <p:transition spd="med">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57232"/>
          </a:xfrm>
        </p:spPr>
        <p:txBody>
          <a:bodyPr/>
          <a:lstStyle/>
          <a:p>
            <a:r>
              <a:rPr lang="en-US" dirty="0" smtClean="0">
                <a:solidFill>
                  <a:schemeClr val="tx1"/>
                </a:solidFill>
                <a:latin typeface="Showcard Gothic" pitchFamily="82" charset="0"/>
              </a:rPr>
              <a:t>INTRODUCTION</a:t>
            </a:r>
            <a:endParaRPr lang="en-IN" dirty="0">
              <a:solidFill>
                <a:schemeClr val="tx1"/>
              </a:solidFill>
              <a:latin typeface="Showcard Gothic" pitchFamily="82" charset="0"/>
            </a:endParaRPr>
          </a:p>
        </p:txBody>
      </p:sp>
      <p:sp>
        <p:nvSpPr>
          <p:cNvPr id="3" name="Content Placeholder 2"/>
          <p:cNvSpPr>
            <a:spLocks noGrp="1"/>
          </p:cNvSpPr>
          <p:nvPr>
            <p:ph idx="1"/>
          </p:nvPr>
        </p:nvSpPr>
        <p:spPr>
          <a:xfrm>
            <a:off x="-214346" y="1000108"/>
            <a:ext cx="8786842" cy="5857892"/>
          </a:xfrm>
        </p:spPr>
        <p:txBody>
          <a:bodyPr>
            <a:normAutofit/>
          </a:bodyPr>
          <a:lstStyle/>
          <a:p>
            <a:pPr>
              <a:buNone/>
            </a:pPr>
            <a:r>
              <a:rPr lang="en-US" dirty="0" smtClean="0">
                <a:latin typeface="Andalus" pitchFamily="2" charset="-78"/>
                <a:cs typeface="Andalus" pitchFamily="2" charset="-78"/>
              </a:rPr>
              <a:t>    </a:t>
            </a:r>
            <a:r>
              <a:rPr lang="en-US" sz="2800" dirty="0" smtClean="0">
                <a:latin typeface="Andalus" pitchFamily="2" charset="-78"/>
                <a:cs typeface="Andalus" pitchFamily="2" charset="-78"/>
              </a:rPr>
              <a:t>Polyethylene is a polymer made of long chain monomers of ethylene. It is a thermoplastic commodity mostly used for packaging. Worldwide usage of polyethylene is increasing at the rate of 12% per annum. With such huge amounts of polyethylene getting accumulated in the environment, their disposal evokes a big ecological issue. It takes thousands years for their efficient degradation. Among the biological ways, microbial degradation is widely accepted and is still underway for its enhanced efficiency. The present research focuses on the biodegradation of polyethylene by </a:t>
            </a:r>
            <a:r>
              <a:rPr lang="en-US" sz="2800" dirty="0" err="1" smtClean="0">
                <a:latin typeface="Andalus" pitchFamily="2" charset="-78"/>
                <a:cs typeface="Andalus" pitchFamily="2" charset="-78"/>
              </a:rPr>
              <a:t>Brevibaccilus</a:t>
            </a:r>
            <a:r>
              <a:rPr lang="en-US" sz="2800" dirty="0" smtClean="0">
                <a:latin typeface="Andalus" pitchFamily="2" charset="-78"/>
                <a:cs typeface="Andalus" pitchFamily="2" charset="-78"/>
              </a:rPr>
              <a:t>, Pseudomonas, and </a:t>
            </a:r>
            <a:r>
              <a:rPr lang="en-US" sz="2800" dirty="0" err="1" smtClean="0">
                <a:latin typeface="Andalus" pitchFamily="2" charset="-78"/>
                <a:cs typeface="Andalus" pitchFamily="2" charset="-78"/>
              </a:rPr>
              <a:t>Rhodococcus</a:t>
            </a:r>
            <a:r>
              <a:rPr lang="en-US" sz="2800" dirty="0" smtClean="0">
                <a:latin typeface="Andalus" pitchFamily="2" charset="-78"/>
                <a:cs typeface="Andalus" pitchFamily="2" charset="-78"/>
              </a:rPr>
              <a:t> spp. By pure culture shake-flask incubation method.</a:t>
            </a:r>
            <a:endParaRPr lang="en-IN" sz="2800" dirty="0">
              <a:latin typeface="Andalus" pitchFamily="2" charset="-78"/>
              <a:cs typeface="Andalus" pitchFamily="2" charset="-78"/>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5"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2984"/>
          </a:xfrm>
        </p:spPr>
        <p:txBody>
          <a:bodyPr/>
          <a:lstStyle/>
          <a:p>
            <a:r>
              <a:rPr lang="en-US" dirty="0" smtClean="0">
                <a:latin typeface="Showcard Gothic" pitchFamily="82" charset="0"/>
              </a:rPr>
              <a:t>MATERIALS AND METHODS</a:t>
            </a:r>
            <a:endParaRPr lang="en-IN" dirty="0">
              <a:latin typeface="Showcard Gothic" pitchFamily="82" charset="0"/>
            </a:endParaRPr>
          </a:p>
        </p:txBody>
      </p:sp>
      <p:sp>
        <p:nvSpPr>
          <p:cNvPr id="3" name="Content Placeholder 2"/>
          <p:cNvSpPr>
            <a:spLocks noGrp="1"/>
          </p:cNvSpPr>
          <p:nvPr>
            <p:ph idx="1"/>
          </p:nvPr>
        </p:nvSpPr>
        <p:spPr>
          <a:xfrm>
            <a:off x="-214346" y="1000108"/>
            <a:ext cx="9358346" cy="5857892"/>
          </a:xfrm>
        </p:spPr>
        <p:txBody>
          <a:bodyPr>
            <a:normAutofit/>
          </a:bodyPr>
          <a:lstStyle/>
          <a:p>
            <a:pPr>
              <a:buNone/>
            </a:pPr>
            <a:r>
              <a:rPr lang="en-US" sz="2800" dirty="0" smtClean="0"/>
              <a:t>   </a:t>
            </a:r>
            <a:r>
              <a:rPr lang="en-US" sz="2800" dirty="0" smtClean="0">
                <a:latin typeface="Andalus" pitchFamily="2" charset="-78"/>
                <a:cs typeface="Andalus" pitchFamily="2" charset="-78"/>
              </a:rPr>
              <a:t>Isolation of polyethylene degrading bacteria</a:t>
            </a:r>
          </a:p>
          <a:p>
            <a:pPr>
              <a:buNone/>
            </a:pPr>
            <a:r>
              <a:rPr lang="en-US" sz="2800" dirty="0" smtClean="0">
                <a:latin typeface="Andalus" pitchFamily="2" charset="-78"/>
                <a:cs typeface="Andalus" pitchFamily="2" charset="-78"/>
              </a:rPr>
              <a:t>   The soil sample was collected from a waste disposal site dumped with polyethylene bags and plastic products. The soil was </a:t>
            </a:r>
            <a:r>
              <a:rPr lang="en-US" sz="2800" dirty="0" err="1" smtClean="0">
                <a:latin typeface="Andalus" pitchFamily="2" charset="-78"/>
                <a:cs typeface="Andalus" pitchFamily="2" charset="-78"/>
              </a:rPr>
              <a:t>analysed</a:t>
            </a:r>
            <a:r>
              <a:rPr lang="en-US" sz="2800" dirty="0" smtClean="0">
                <a:latin typeface="Andalus" pitchFamily="2" charset="-78"/>
                <a:cs typeface="Andalus" pitchFamily="2" charset="-78"/>
              </a:rPr>
              <a:t> for its indigenous bacterial population responsible for biodegradation. Bacterial enumeration and isolation were performed.</a:t>
            </a:r>
          </a:p>
          <a:p>
            <a:pPr>
              <a:buNone/>
            </a:pPr>
            <a:r>
              <a:rPr lang="en-US" sz="2800" dirty="0">
                <a:latin typeface="Andalus" pitchFamily="2" charset="-78"/>
                <a:cs typeface="Andalus" pitchFamily="2" charset="-78"/>
              </a:rPr>
              <a:t> </a:t>
            </a:r>
            <a:r>
              <a:rPr lang="en-US" sz="2800" dirty="0" smtClean="0">
                <a:latin typeface="Andalus" pitchFamily="2" charset="-78"/>
                <a:cs typeface="Andalus" pitchFamily="2" charset="-78"/>
              </a:rPr>
              <a:t>   Selective isolation of the three experimental bacteria </a:t>
            </a:r>
            <a:r>
              <a:rPr lang="en-US" sz="2800" dirty="0" err="1" smtClean="0">
                <a:latin typeface="Andalus" pitchFamily="2" charset="-78"/>
                <a:cs typeface="Andalus" pitchFamily="2" charset="-78"/>
              </a:rPr>
              <a:t>i.e</a:t>
            </a:r>
            <a:r>
              <a:rPr lang="en-US" sz="2800" dirty="0" smtClean="0">
                <a:latin typeface="Andalus" pitchFamily="2" charset="-78"/>
                <a:cs typeface="Andalus" pitchFamily="2" charset="-78"/>
              </a:rPr>
              <a:t> </a:t>
            </a:r>
            <a:r>
              <a:rPr lang="en-US" sz="2800" dirty="0" err="1">
                <a:latin typeface="Andalus" pitchFamily="2" charset="-78"/>
                <a:cs typeface="Andalus" pitchFamily="2" charset="-78"/>
              </a:rPr>
              <a:t>B</a:t>
            </a:r>
            <a:r>
              <a:rPr lang="en-US" sz="2800" dirty="0" err="1" smtClean="0">
                <a:latin typeface="Andalus" pitchFamily="2" charset="-78"/>
                <a:cs typeface="Andalus" pitchFamily="2" charset="-78"/>
              </a:rPr>
              <a:t>revibacillus</a:t>
            </a:r>
            <a:r>
              <a:rPr lang="en-US" sz="2800" dirty="0" smtClean="0">
                <a:latin typeface="Andalus" pitchFamily="2" charset="-78"/>
                <a:cs typeface="Andalus" pitchFamily="2" charset="-78"/>
              </a:rPr>
              <a:t>, pseudomonas and </a:t>
            </a:r>
            <a:r>
              <a:rPr lang="en-US" sz="2800" dirty="0" err="1" smtClean="0">
                <a:latin typeface="Andalus" pitchFamily="2" charset="-78"/>
                <a:cs typeface="Andalus" pitchFamily="2" charset="-78"/>
              </a:rPr>
              <a:t>Rhodococcus</a:t>
            </a:r>
            <a:r>
              <a:rPr lang="en-US" sz="2800" dirty="0" smtClean="0">
                <a:latin typeface="Andalus" pitchFamily="2" charset="-78"/>
                <a:cs typeface="Andalus" pitchFamily="2" charset="-78"/>
              </a:rPr>
              <a:t> spp. </a:t>
            </a:r>
            <a:r>
              <a:rPr lang="en-US" sz="2800" dirty="0">
                <a:latin typeface="Andalus" pitchFamily="2" charset="-78"/>
                <a:cs typeface="Andalus" pitchFamily="2" charset="-78"/>
              </a:rPr>
              <a:t>w</a:t>
            </a:r>
            <a:r>
              <a:rPr lang="en-US" sz="2800" dirty="0" smtClean="0">
                <a:latin typeface="Andalus" pitchFamily="2" charset="-78"/>
                <a:cs typeface="Andalus" pitchFamily="2" charset="-78"/>
              </a:rPr>
              <a:t>as achieved and the isolates were obtained in pure culture to be used as the </a:t>
            </a:r>
            <a:r>
              <a:rPr lang="en-US" sz="2800" dirty="0" err="1" smtClean="0">
                <a:latin typeface="Andalus" pitchFamily="2" charset="-78"/>
                <a:cs typeface="Andalus" pitchFamily="2" charset="-78"/>
              </a:rPr>
              <a:t>inoculum</a:t>
            </a:r>
            <a:r>
              <a:rPr lang="en-US" sz="2800" dirty="0" smtClean="0">
                <a:latin typeface="Andalus" pitchFamily="2" charset="-78"/>
                <a:cs typeface="Andalus" pitchFamily="2" charset="-78"/>
              </a:rPr>
              <a:t> in degrading polyethylene. The cultures were maintained at ambient temperature and frequently revived to sustain their viability profile.</a:t>
            </a:r>
            <a:endParaRPr lang="en-IN" sz="2800" dirty="0">
              <a:latin typeface="Andalus" pitchFamily="2" charset="-78"/>
              <a:cs typeface="Andalus" pitchFamily="2" charset="-78"/>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wipe(down)">
                                      <p:cBhvr>
                                        <p:cTn id="47" dur="580">
                                          <p:stCondLst>
                                            <p:cond delay="0"/>
                                          </p:stCondLst>
                                        </p:cTn>
                                        <p:tgtEl>
                                          <p:spTgt spid="3">
                                            <p:txEl>
                                              <p:pRg st="2" end="2"/>
                                            </p:txEl>
                                          </p:spTgt>
                                        </p:tgtEl>
                                      </p:cBhvr>
                                    </p:animEffect>
                                    <p:anim calcmode="lin" valueType="num">
                                      <p:cBhvr>
                                        <p:cTn id="4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2" end="2"/>
                                            </p:txEl>
                                          </p:spTgt>
                                        </p:tgtEl>
                                      </p:cBhvr>
                                      <p:to x="100000" y="60000"/>
                                    </p:animScale>
                                    <p:animScale>
                                      <p:cBhvr>
                                        <p:cTn id="54" dur="166" decel="50000">
                                          <p:stCondLst>
                                            <p:cond delay="676"/>
                                          </p:stCondLst>
                                        </p:cTn>
                                        <p:tgtEl>
                                          <p:spTgt spid="3">
                                            <p:txEl>
                                              <p:pRg st="2" end="2"/>
                                            </p:txEl>
                                          </p:spTgt>
                                        </p:tgtEl>
                                      </p:cBhvr>
                                      <p:to x="100000" y="100000"/>
                                    </p:animScale>
                                    <p:animScale>
                                      <p:cBhvr>
                                        <p:cTn id="55" dur="26">
                                          <p:stCondLst>
                                            <p:cond delay="1312"/>
                                          </p:stCondLst>
                                        </p:cTn>
                                        <p:tgtEl>
                                          <p:spTgt spid="3">
                                            <p:txEl>
                                              <p:pRg st="2" end="2"/>
                                            </p:txEl>
                                          </p:spTgt>
                                        </p:tgtEl>
                                      </p:cBhvr>
                                      <p:to x="100000" y="80000"/>
                                    </p:animScale>
                                    <p:animScale>
                                      <p:cBhvr>
                                        <p:cTn id="56" dur="166" decel="50000">
                                          <p:stCondLst>
                                            <p:cond delay="1338"/>
                                          </p:stCondLst>
                                        </p:cTn>
                                        <p:tgtEl>
                                          <p:spTgt spid="3">
                                            <p:txEl>
                                              <p:pRg st="2" end="2"/>
                                            </p:txEl>
                                          </p:spTgt>
                                        </p:tgtEl>
                                      </p:cBhvr>
                                      <p:to x="100000" y="100000"/>
                                    </p:animScale>
                                    <p:animScale>
                                      <p:cBhvr>
                                        <p:cTn id="57" dur="26">
                                          <p:stCondLst>
                                            <p:cond delay="1642"/>
                                          </p:stCondLst>
                                        </p:cTn>
                                        <p:tgtEl>
                                          <p:spTgt spid="3">
                                            <p:txEl>
                                              <p:pRg st="2" end="2"/>
                                            </p:txEl>
                                          </p:spTgt>
                                        </p:tgtEl>
                                      </p:cBhvr>
                                      <p:to x="100000" y="90000"/>
                                    </p:animScale>
                                    <p:animScale>
                                      <p:cBhvr>
                                        <p:cTn id="58" dur="166" decel="50000">
                                          <p:stCondLst>
                                            <p:cond delay="1668"/>
                                          </p:stCondLst>
                                        </p:cTn>
                                        <p:tgtEl>
                                          <p:spTgt spid="3">
                                            <p:txEl>
                                              <p:pRg st="2" end="2"/>
                                            </p:txEl>
                                          </p:spTgt>
                                        </p:tgtEl>
                                      </p:cBhvr>
                                      <p:to x="100000" y="100000"/>
                                    </p:animScale>
                                    <p:animScale>
                                      <p:cBhvr>
                                        <p:cTn id="59" dur="26">
                                          <p:stCondLst>
                                            <p:cond delay="1808"/>
                                          </p:stCondLst>
                                        </p:cTn>
                                        <p:tgtEl>
                                          <p:spTgt spid="3">
                                            <p:txEl>
                                              <p:pRg st="2" end="2"/>
                                            </p:txEl>
                                          </p:spTgt>
                                        </p:tgtEl>
                                      </p:cBhvr>
                                      <p:to x="100000" y="95000"/>
                                    </p:animScale>
                                    <p:animScale>
                                      <p:cBhvr>
                                        <p:cTn id="6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9144000" cy="857232"/>
          </a:xfrm>
        </p:spPr>
        <p:txBody>
          <a:bodyPr>
            <a:normAutofit fontScale="90000"/>
          </a:bodyPr>
          <a:lstStyle/>
          <a:p>
            <a:pPr algn="ctr"/>
            <a:r>
              <a:rPr lang="en-US" sz="4400" dirty="0" smtClean="0">
                <a:latin typeface="Showcard Gothic" pitchFamily="82" charset="0"/>
              </a:rPr>
              <a:t>PRE-TREATMENT OF POLYETHYLENE</a:t>
            </a:r>
            <a:endParaRPr lang="en-IN" sz="4400" dirty="0">
              <a:latin typeface="Showcard Gothic" pitchFamily="82" charset="0"/>
            </a:endParaRPr>
          </a:p>
        </p:txBody>
      </p:sp>
      <p:sp>
        <p:nvSpPr>
          <p:cNvPr id="5" name="Subtitle 4"/>
          <p:cNvSpPr>
            <a:spLocks noGrp="1"/>
          </p:cNvSpPr>
          <p:nvPr>
            <p:ph type="subTitle" idx="1"/>
          </p:nvPr>
        </p:nvSpPr>
        <p:spPr>
          <a:xfrm>
            <a:off x="0" y="785794"/>
            <a:ext cx="9144000" cy="6072206"/>
          </a:xfrm>
        </p:spPr>
        <p:txBody>
          <a:bodyPr>
            <a:normAutofit fontScale="92500"/>
          </a:bodyPr>
          <a:lstStyle/>
          <a:p>
            <a:pPr algn="l"/>
            <a:r>
              <a:rPr lang="en-US" sz="2800" dirty="0" smtClean="0">
                <a:solidFill>
                  <a:schemeClr val="tx1"/>
                </a:solidFill>
                <a:latin typeface="Andalus" pitchFamily="2" charset="-78"/>
                <a:cs typeface="Andalus" pitchFamily="2" charset="-78"/>
              </a:rPr>
              <a:t>General grade of polyethylene employed for commercial grocery carriage purpose was used to investigate its biodegradability nature. The polyethylene was cut in small &amp; fine species, washed with ethanol(to remove any organic matter adhering to the surface), distilled water &amp; air dried. The pieces were crushed by grinding in a mortar pestle along with sufficient amount of crystalline </a:t>
            </a:r>
            <a:r>
              <a:rPr lang="en-US" sz="2800" dirty="0" err="1" smtClean="0">
                <a:solidFill>
                  <a:schemeClr val="tx1"/>
                </a:solidFill>
                <a:latin typeface="Andalus" pitchFamily="2" charset="-78"/>
                <a:cs typeface="Andalus" pitchFamily="2" charset="-78"/>
              </a:rPr>
              <a:t>NaCl</a:t>
            </a:r>
            <a:r>
              <a:rPr lang="en-US" sz="2800" dirty="0" smtClean="0">
                <a:solidFill>
                  <a:schemeClr val="tx1"/>
                </a:solidFill>
                <a:latin typeface="Andalus" pitchFamily="2" charset="-78"/>
                <a:cs typeface="Andalus" pitchFamily="2" charset="-78"/>
              </a:rPr>
              <a:t> till they get minced in form of fine ruptured threads. The mixture was transferred into a conical flask with distilled water &amp; mixed well in a shaker for 1 hour. Crystalline </a:t>
            </a:r>
            <a:r>
              <a:rPr lang="en-US" sz="2800" dirty="0" err="1" smtClean="0">
                <a:solidFill>
                  <a:schemeClr val="tx1"/>
                </a:solidFill>
                <a:latin typeface="Andalus" pitchFamily="2" charset="-78"/>
                <a:cs typeface="Andalus" pitchFamily="2" charset="-78"/>
              </a:rPr>
              <a:t>NaCl</a:t>
            </a:r>
            <a:r>
              <a:rPr lang="en-US" sz="2800" dirty="0" smtClean="0">
                <a:solidFill>
                  <a:schemeClr val="tx1"/>
                </a:solidFill>
                <a:latin typeface="Andalus" pitchFamily="2" charset="-78"/>
                <a:cs typeface="Andalus" pitchFamily="2" charset="-78"/>
              </a:rPr>
              <a:t> was chosen for the purpose because the crystals would help in easy grinding &amp; rupturing the polyethylene and its solution would wash away all impurities &amp; organic matter adhering to it. The solution was passed through a </a:t>
            </a:r>
            <a:r>
              <a:rPr lang="en-US" sz="2800" dirty="0" err="1">
                <a:solidFill>
                  <a:schemeClr val="tx1"/>
                </a:solidFill>
                <a:latin typeface="Andalus" pitchFamily="2" charset="-78"/>
                <a:cs typeface="Andalus" pitchFamily="2" charset="-78"/>
              </a:rPr>
              <a:t>W</a:t>
            </a:r>
            <a:r>
              <a:rPr lang="en-US" sz="2800" dirty="0" err="1" smtClean="0">
                <a:solidFill>
                  <a:schemeClr val="tx1"/>
                </a:solidFill>
                <a:latin typeface="Andalus" pitchFamily="2" charset="-78"/>
                <a:cs typeface="Andalus" pitchFamily="2" charset="-78"/>
              </a:rPr>
              <a:t>hatman</a:t>
            </a:r>
            <a:r>
              <a:rPr lang="en-US" sz="2800" dirty="0" smtClean="0">
                <a:solidFill>
                  <a:schemeClr val="tx1"/>
                </a:solidFill>
                <a:latin typeface="Andalus" pitchFamily="2" charset="-78"/>
                <a:cs typeface="Andalus" pitchFamily="2" charset="-78"/>
              </a:rPr>
              <a:t> no.41 filter paper Polyethylene particles were recovered from over the filter paper gently &amp; air dried.</a:t>
            </a:r>
            <a:endParaRPr lang="en-IN" sz="2800" dirty="0">
              <a:solidFill>
                <a:schemeClr val="tx1"/>
              </a:solidFill>
              <a:latin typeface="Andalus" pitchFamily="2" charset="-78"/>
              <a:cs typeface="Andalus" pitchFamily="2" charset="-78"/>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52"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Scale>
                                      <p:cBhvr>
                                        <p:cTn id="15"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5">
                                            <p:txEl>
                                              <p:pRg st="0" end="0"/>
                                            </p:txEl>
                                          </p:spTgt>
                                        </p:tgtEl>
                                        <p:attrNameLst>
                                          <p:attrName>ppt_x</p:attrName>
                                          <p:attrName>ppt_y</p:attrName>
                                        </p:attrNameLst>
                                      </p:cBhvr>
                                    </p:animMotion>
                                    <p:animEffect transition="in" filter="fade">
                                      <p:cBhvr>
                                        <p:cTn id="1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857231"/>
          </a:xfrm>
        </p:spPr>
        <p:txBody>
          <a:bodyPr>
            <a:normAutofit/>
          </a:bodyPr>
          <a:lstStyle/>
          <a:p>
            <a:r>
              <a:rPr lang="en-US" dirty="0" smtClean="0">
                <a:latin typeface="Showcard Gothic" pitchFamily="82" charset="0"/>
              </a:rPr>
              <a:t>TREATMENT OF POLYETHYLENE</a:t>
            </a:r>
            <a:endParaRPr lang="en-IN" dirty="0">
              <a:latin typeface="Showcard Gothic" pitchFamily="82" charset="0"/>
            </a:endParaRPr>
          </a:p>
        </p:txBody>
      </p:sp>
      <p:sp>
        <p:nvSpPr>
          <p:cNvPr id="3" name="Subtitle 2"/>
          <p:cNvSpPr>
            <a:spLocks noGrp="1"/>
          </p:cNvSpPr>
          <p:nvPr>
            <p:ph type="subTitle" idx="1"/>
          </p:nvPr>
        </p:nvSpPr>
        <p:spPr>
          <a:xfrm>
            <a:off x="0" y="928670"/>
            <a:ext cx="9144000" cy="5929330"/>
          </a:xfrm>
        </p:spPr>
        <p:txBody>
          <a:bodyPr>
            <a:normAutofit/>
          </a:bodyPr>
          <a:lstStyle/>
          <a:p>
            <a:pPr algn="l"/>
            <a:r>
              <a:rPr lang="en-US" sz="2800" dirty="0" smtClean="0">
                <a:solidFill>
                  <a:schemeClr val="tx1"/>
                </a:solidFill>
                <a:latin typeface="Andalus" pitchFamily="2" charset="-78"/>
                <a:cs typeface="Andalus" pitchFamily="2" charset="-78"/>
              </a:rPr>
              <a:t>The isolated </a:t>
            </a:r>
            <a:r>
              <a:rPr lang="en-US" sz="2800" dirty="0" err="1" smtClean="0">
                <a:solidFill>
                  <a:schemeClr val="tx1"/>
                </a:solidFill>
                <a:latin typeface="Andalus" pitchFamily="2" charset="-78"/>
                <a:cs typeface="Andalus" pitchFamily="2" charset="-78"/>
              </a:rPr>
              <a:t>Brevibacillus</a:t>
            </a:r>
            <a:r>
              <a:rPr lang="en-US" sz="2800" dirty="0" smtClean="0">
                <a:solidFill>
                  <a:schemeClr val="tx1"/>
                </a:solidFill>
                <a:latin typeface="Andalus" pitchFamily="2" charset="-78"/>
                <a:cs typeface="Andalus" pitchFamily="2" charset="-78"/>
              </a:rPr>
              <a:t>, pseudomonas and </a:t>
            </a:r>
            <a:r>
              <a:rPr lang="en-US" sz="2800" dirty="0" err="1" smtClean="0">
                <a:solidFill>
                  <a:schemeClr val="tx1"/>
                </a:solidFill>
                <a:latin typeface="Andalus" pitchFamily="2" charset="-78"/>
                <a:cs typeface="Andalus" pitchFamily="2" charset="-78"/>
              </a:rPr>
              <a:t>rhodococcus</a:t>
            </a:r>
            <a:r>
              <a:rPr lang="en-US" sz="2800" dirty="0" smtClean="0">
                <a:solidFill>
                  <a:schemeClr val="tx1"/>
                </a:solidFill>
                <a:latin typeface="Andalus" pitchFamily="2" charset="-78"/>
                <a:cs typeface="Andalus" pitchFamily="2" charset="-78"/>
              </a:rPr>
              <a:t> spp. were individually inoculated in 100ml of nutrient broth in respective conical flask except the control. 0.2 g of polyethylene was amended to each flask except the blank. The following were the experimental designs for treatments: T1( </a:t>
            </a:r>
            <a:r>
              <a:rPr lang="en-US" sz="2800" dirty="0" err="1" smtClean="0">
                <a:solidFill>
                  <a:schemeClr val="tx1"/>
                </a:solidFill>
                <a:latin typeface="Andalus" pitchFamily="2" charset="-78"/>
                <a:cs typeface="Andalus" pitchFamily="2" charset="-78"/>
              </a:rPr>
              <a:t>polyethylene+brevibacillus</a:t>
            </a:r>
            <a:r>
              <a:rPr lang="en-US" sz="2800" dirty="0" smtClean="0">
                <a:solidFill>
                  <a:schemeClr val="tx1"/>
                </a:solidFill>
                <a:latin typeface="Andalus" pitchFamily="2" charset="-78"/>
                <a:cs typeface="Andalus" pitchFamily="2" charset="-78"/>
              </a:rPr>
              <a:t> ),T2 (</a:t>
            </a:r>
            <a:r>
              <a:rPr lang="en-US" sz="2800" dirty="0" err="1" smtClean="0">
                <a:solidFill>
                  <a:schemeClr val="tx1"/>
                </a:solidFill>
                <a:latin typeface="Andalus" pitchFamily="2" charset="-78"/>
                <a:cs typeface="Andalus" pitchFamily="2" charset="-78"/>
              </a:rPr>
              <a:t>polyethylene+pseudomonas</a:t>
            </a:r>
            <a:r>
              <a:rPr lang="en-US" sz="2800" dirty="0" smtClean="0">
                <a:solidFill>
                  <a:schemeClr val="tx1"/>
                </a:solidFill>
                <a:latin typeface="Andalus" pitchFamily="2" charset="-78"/>
                <a:cs typeface="Andalus" pitchFamily="2" charset="-78"/>
              </a:rPr>
              <a:t> ), and T3 (polyethylene +</a:t>
            </a:r>
            <a:r>
              <a:rPr lang="en-US" sz="2800" dirty="0" err="1" smtClean="0">
                <a:solidFill>
                  <a:schemeClr val="tx1"/>
                </a:solidFill>
                <a:latin typeface="Andalus" pitchFamily="2" charset="-78"/>
                <a:cs typeface="Andalus" pitchFamily="2" charset="-78"/>
              </a:rPr>
              <a:t>rhodococcus</a:t>
            </a:r>
            <a:r>
              <a:rPr lang="en-US" sz="2800" dirty="0" smtClean="0">
                <a:solidFill>
                  <a:schemeClr val="tx1"/>
                </a:solidFill>
                <a:latin typeface="Andalus" pitchFamily="2" charset="-78"/>
                <a:cs typeface="Andalus" pitchFamily="2" charset="-78"/>
              </a:rPr>
              <a:t>). All treatments were incubated in  a incubator shaker at 150rpm for 3 weeks but due to variation in growth temperatures, T1 was incubated at 50 C where as T2 and T3 at 40 C, respectively. The analyses were conducted in triplicates with a control and blank for each treatment. Blanks were used to examine the viability of the bacteria.</a:t>
            </a: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4" presetClass="entr" presetSubtype="0" fill="hold" nodeType="clickEffect">
                                  <p:stCondLst>
                                    <p:cond delay="0"/>
                                  </p:stCondLst>
                                  <p:iterate type="wd">
                                    <p:tmPct val="5000"/>
                                  </p:iterate>
                                  <p:childTnLst>
                                    <p:set>
                                      <p:cBhvr>
                                        <p:cTn id="13" dur="1" fill="hold">
                                          <p:stCondLst>
                                            <p:cond delay="0"/>
                                          </p:stCondLst>
                                        </p:cTn>
                                        <p:tgtEl>
                                          <p:spTgt spid="3">
                                            <p:txEl>
                                              <p:pRg st="0" end="0"/>
                                            </p:txEl>
                                          </p:spTgt>
                                        </p:tgtEl>
                                        <p:attrNameLst>
                                          <p:attrName>style.visibility</p:attrName>
                                        </p:attrNameLst>
                                      </p:cBhvr>
                                      <p:to>
                                        <p:strVal val="visible"/>
                                      </p:to>
                                    </p:set>
                                    <p:anim from="(-#ppt_w/2)" to="(#ppt_x)" calcmode="lin" valueType="num">
                                      <p:cBhvr>
                                        <p:cTn id="14" dur="600" fill="hold">
                                          <p:stCondLst>
                                            <p:cond delay="0"/>
                                          </p:stCondLst>
                                        </p:cTn>
                                        <p:tgtEl>
                                          <p:spTgt spid="3">
                                            <p:txEl>
                                              <p:pRg st="0" end="0"/>
                                            </p:txEl>
                                          </p:spTgt>
                                        </p:tgtEl>
                                        <p:attrNameLst>
                                          <p:attrName>ppt_x</p:attrName>
                                        </p:attrNameLst>
                                      </p:cBhvr>
                                    </p:anim>
                                    <p:anim from="0" to="-1.0" calcmode="lin" valueType="num">
                                      <p:cBhvr>
                                        <p:cTn id="15" dur="200" decel="50000" autoRev="1" fill="hold">
                                          <p:stCondLst>
                                            <p:cond delay="600"/>
                                          </p:stCondLst>
                                        </p:cTn>
                                        <p:tgtEl>
                                          <p:spTgt spid="3">
                                            <p:txEl>
                                              <p:pRg st="0" end="0"/>
                                            </p:txEl>
                                          </p:spTgt>
                                        </p:tgtEl>
                                        <p:attrNameLst>
                                          <p:attrName>xshear</p:attrName>
                                        </p:attrNameLst>
                                      </p:cBhvr>
                                    </p:anim>
                                    <p:animScale>
                                      <p:cBhvr>
                                        <p:cTn id="16" dur="200" decel="100000" autoRev="1" fill="hold">
                                          <p:stCondLst>
                                            <p:cond delay="600"/>
                                          </p:stCondLst>
                                        </p:cTn>
                                        <p:tgtEl>
                                          <p:spTgt spid="3">
                                            <p:txEl>
                                              <p:pRg st="0" end="0"/>
                                            </p:txEl>
                                          </p:spTgt>
                                        </p:tgtEl>
                                      </p:cBhvr>
                                      <p:from x="100000" y="100000"/>
                                      <p:to x="80000" y="100000"/>
                                    </p:animScale>
                                    <p:anim by="(#ppt_h/3+#ppt_w*0.1)" calcmode="lin" valueType="num">
                                      <p:cBhvr additive="sum">
                                        <p:cTn id="17" dur="200" decel="100000" autoRev="1" fill="hold">
                                          <p:stCondLst>
                                            <p:cond delay="600"/>
                                          </p:stCondLst>
                                        </p:cTn>
                                        <p:tgtEl>
                                          <p:spTgt spid="3">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5728"/>
            <a:ext cx="9144000" cy="1227137"/>
          </a:xfrm>
        </p:spPr>
        <p:txBody>
          <a:bodyPr>
            <a:normAutofit fontScale="90000"/>
          </a:bodyPr>
          <a:lstStyle/>
          <a:p>
            <a:r>
              <a:rPr lang="en-US" dirty="0" smtClean="0">
                <a:latin typeface="Showcard Gothic" pitchFamily="82" charset="0"/>
              </a:rPr>
              <a:t>DRY WEIGHT DETERMINATION OF RECOVERED POLYETHYLENE</a:t>
            </a:r>
            <a:endParaRPr lang="en-IN" dirty="0">
              <a:latin typeface="Showcard Gothic" pitchFamily="82" charset="0"/>
            </a:endParaRPr>
          </a:p>
        </p:txBody>
      </p:sp>
      <p:sp>
        <p:nvSpPr>
          <p:cNvPr id="3" name="Subtitle 2"/>
          <p:cNvSpPr>
            <a:spLocks noGrp="1"/>
          </p:cNvSpPr>
          <p:nvPr>
            <p:ph type="subTitle" idx="1"/>
          </p:nvPr>
        </p:nvSpPr>
        <p:spPr>
          <a:xfrm>
            <a:off x="0" y="1643050"/>
            <a:ext cx="9144000" cy="4929222"/>
          </a:xfrm>
        </p:spPr>
        <p:txBody>
          <a:bodyPr>
            <a:normAutofit/>
          </a:bodyPr>
          <a:lstStyle/>
          <a:p>
            <a:pPr algn="l"/>
            <a:r>
              <a:rPr lang="en-US" sz="2800" dirty="0" smtClean="0">
                <a:solidFill>
                  <a:schemeClr val="tx1"/>
                </a:solidFill>
                <a:latin typeface="Andalus" pitchFamily="2" charset="-78"/>
                <a:cs typeface="Andalus" pitchFamily="2" charset="-78"/>
              </a:rPr>
              <a:t>The residual polyethylene particles were recovered from the broth cultures by passing through a course filter paper. The bacterial </a:t>
            </a:r>
            <a:r>
              <a:rPr lang="en-US" sz="2800" dirty="0" err="1" smtClean="0">
                <a:solidFill>
                  <a:schemeClr val="tx1"/>
                </a:solidFill>
                <a:latin typeface="Andalus" pitchFamily="2" charset="-78"/>
                <a:cs typeface="Andalus" pitchFamily="2" charset="-78"/>
              </a:rPr>
              <a:t>biofilm</a:t>
            </a:r>
            <a:r>
              <a:rPr lang="en-US" sz="2800" dirty="0" smtClean="0">
                <a:solidFill>
                  <a:schemeClr val="tx1"/>
                </a:solidFill>
                <a:latin typeface="Andalus" pitchFamily="2" charset="-78"/>
                <a:cs typeface="Andalus" pitchFamily="2" charset="-78"/>
              </a:rPr>
              <a:t> adhering to the polyethylene surface was washed by a 2%(v/v) aqueous sodium </a:t>
            </a:r>
            <a:r>
              <a:rPr lang="en-US" sz="2800" dirty="0" err="1" smtClean="0">
                <a:solidFill>
                  <a:schemeClr val="tx1"/>
                </a:solidFill>
                <a:latin typeface="Andalus" pitchFamily="2" charset="-78"/>
                <a:cs typeface="Andalus" pitchFamily="2" charset="-78"/>
              </a:rPr>
              <a:t>dodecyl</a:t>
            </a:r>
            <a:r>
              <a:rPr lang="en-US" sz="2800" dirty="0" smtClean="0">
                <a:solidFill>
                  <a:schemeClr val="tx1"/>
                </a:solidFill>
                <a:latin typeface="Andalus" pitchFamily="2" charset="-78"/>
                <a:cs typeface="Andalus" pitchFamily="2" charset="-78"/>
              </a:rPr>
              <a:t> </a:t>
            </a:r>
            <a:r>
              <a:rPr lang="en-US" sz="2800" dirty="0" err="1" smtClean="0">
                <a:solidFill>
                  <a:schemeClr val="tx1"/>
                </a:solidFill>
                <a:latin typeface="Andalus" pitchFamily="2" charset="-78"/>
                <a:cs typeface="Andalus" pitchFamily="2" charset="-78"/>
              </a:rPr>
              <a:t>sulphate</a:t>
            </a:r>
            <a:r>
              <a:rPr lang="en-US" sz="2800" dirty="0" smtClean="0">
                <a:solidFill>
                  <a:schemeClr val="tx1"/>
                </a:solidFill>
                <a:latin typeface="Andalus" pitchFamily="2" charset="-78"/>
                <a:cs typeface="Andalus" pitchFamily="2" charset="-78"/>
              </a:rPr>
              <a:t> solution for 2 to 3 Hours and finally distilled with water. The washed polyethylene particles were air dried and weighed. The dry weights of recovered polyethylene particles from the culture media were taken in weekly intervals (</a:t>
            </a:r>
            <a:r>
              <a:rPr lang="en-US" sz="2800" dirty="0" err="1" smtClean="0">
                <a:solidFill>
                  <a:schemeClr val="tx1"/>
                </a:solidFill>
                <a:latin typeface="Andalus" pitchFamily="2" charset="-78"/>
                <a:cs typeface="Andalus" pitchFamily="2" charset="-78"/>
              </a:rPr>
              <a:t>i.e</a:t>
            </a:r>
            <a:r>
              <a:rPr lang="en-US" sz="2800" dirty="0" smtClean="0">
                <a:solidFill>
                  <a:schemeClr val="tx1"/>
                </a:solidFill>
                <a:latin typeface="Andalus" pitchFamily="2" charset="-78"/>
                <a:cs typeface="Andalus" pitchFamily="2" charset="-78"/>
              </a:rPr>
              <a:t> day 0, day 7, day 14 and day 21) for accounting the rate of degradation. </a:t>
            </a:r>
            <a:endParaRPr lang="en-IN" sz="2800" dirty="0">
              <a:solidFill>
                <a:schemeClr val="tx1"/>
              </a:solidFill>
              <a:latin typeface="Andalus" pitchFamily="2" charset="-78"/>
              <a:cs typeface="Andalus" pitchFamily="2" charset="-78"/>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wd">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nodeType="clickEffect">
                                  <p:stCondLst>
                                    <p:cond delay="0"/>
                                  </p:stCondLst>
                                  <p:iterate type="wd">
                                    <p:tmPct val="10000"/>
                                  </p:iterate>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
                                        <p:tgtEl>
                                          <p:spTgt spid="3">
                                            <p:txEl>
                                              <p:pRg st="0" end="0"/>
                                            </p:txEl>
                                          </p:spTgt>
                                        </p:tgtEl>
                                      </p:cBhvr>
                                    </p:animEffect>
                                    <p:anim calcmode="lin" valueType="num">
                                      <p:cBhvr>
                                        <p:cTn id="17"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000108"/>
          </a:xfrm>
        </p:spPr>
        <p:txBody>
          <a:bodyPr/>
          <a:lstStyle/>
          <a:p>
            <a:r>
              <a:rPr lang="en-US" dirty="0" smtClean="0">
                <a:latin typeface="Showcard Gothic" pitchFamily="82" charset="0"/>
              </a:rPr>
              <a:t>RESULTS AND DISCUSSION</a:t>
            </a:r>
            <a:endParaRPr lang="en-IN" dirty="0">
              <a:latin typeface="Showcard Gothic" pitchFamily="82" charset="0"/>
            </a:endParaRPr>
          </a:p>
        </p:txBody>
      </p:sp>
      <p:sp>
        <p:nvSpPr>
          <p:cNvPr id="3" name="Subtitle 2"/>
          <p:cNvSpPr>
            <a:spLocks noGrp="1"/>
          </p:cNvSpPr>
          <p:nvPr>
            <p:ph type="subTitle" idx="1"/>
          </p:nvPr>
        </p:nvSpPr>
        <p:spPr>
          <a:xfrm>
            <a:off x="0" y="1142984"/>
            <a:ext cx="9144000" cy="3143272"/>
          </a:xfrm>
        </p:spPr>
        <p:txBody>
          <a:bodyPr>
            <a:normAutofit/>
          </a:bodyPr>
          <a:lstStyle/>
          <a:p>
            <a:r>
              <a:rPr lang="en-US" sz="2800" dirty="0" smtClean="0">
                <a:solidFill>
                  <a:schemeClr val="tx1"/>
                </a:solidFill>
                <a:latin typeface="Andalus" pitchFamily="2" charset="-78"/>
                <a:cs typeface="Andalus" pitchFamily="2" charset="-78"/>
              </a:rPr>
              <a:t>After incubation, the culture flasks were removed from the incubator shaker and tested for viability of micro organisms and any contamination in the medium. The test results indicated a good stability of the three bacteria in the medium with no sign of contamination. </a:t>
            </a:r>
            <a:r>
              <a:rPr lang="en-US" sz="2800" dirty="0" err="1" smtClean="0">
                <a:solidFill>
                  <a:schemeClr val="tx1"/>
                </a:solidFill>
                <a:latin typeface="Andalus" pitchFamily="2" charset="-78"/>
                <a:cs typeface="Andalus" pitchFamily="2" charset="-78"/>
              </a:rPr>
              <a:t>Biofilm</a:t>
            </a:r>
            <a:r>
              <a:rPr lang="en-US" sz="2800" dirty="0" smtClean="0">
                <a:solidFill>
                  <a:schemeClr val="tx1"/>
                </a:solidFill>
                <a:latin typeface="Andalus" pitchFamily="2" charset="-78"/>
                <a:cs typeface="Andalus" pitchFamily="2" charset="-78"/>
              </a:rPr>
              <a:t> formed by three bacteria was clearly visible in the broth cultures and that of pseudomonas was to viscous and slimy.</a:t>
            </a:r>
            <a:endParaRPr lang="en-IN" sz="2800" dirty="0">
              <a:solidFill>
                <a:schemeClr val="tx1"/>
              </a:solidFill>
              <a:latin typeface="Andalus" pitchFamily="2" charset="-78"/>
              <a:cs typeface="Andalus" pitchFamily="2" charset="-78"/>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9144000" cy="2868610"/>
          </a:xfrm>
        </p:spPr>
        <p:txBody>
          <a:bodyPr>
            <a:normAutofit/>
          </a:bodyPr>
          <a:lstStyle/>
          <a:p>
            <a:r>
              <a:rPr lang="en-US" dirty="0" smtClean="0">
                <a:latin typeface="Showcard Gothic" pitchFamily="82" charset="0"/>
              </a:rPr>
              <a:t>COMPARITIVE ANALYSIS OF POLYETHYLENE WEIGHTS IN DIFFERENT TREATMENTS BEFORE AND AFTER INCUBATION</a:t>
            </a:r>
            <a:endParaRPr lang="en-IN" dirty="0">
              <a:latin typeface="Showcard Gothic" pitchFamily="82" charset="0"/>
            </a:endParaRPr>
          </a:p>
        </p:txBody>
      </p:sp>
      <p:graphicFrame>
        <p:nvGraphicFramePr>
          <p:cNvPr id="5" name="Table 4"/>
          <p:cNvGraphicFramePr>
            <a:graphicFrameLocks noGrp="1"/>
          </p:cNvGraphicFramePr>
          <p:nvPr/>
        </p:nvGraphicFramePr>
        <p:xfrm>
          <a:off x="0" y="3429000"/>
          <a:ext cx="9144000" cy="3120592"/>
        </p:xfrm>
        <a:graphic>
          <a:graphicData uri="http://schemas.openxmlformats.org/drawingml/2006/table">
            <a:tbl>
              <a:tblPr firstRow="1" bandRow="1">
                <a:tableStyleId>{5C22544A-7EE6-4342-B048-85BDC9FD1C3A}</a:tableStyleId>
              </a:tblPr>
              <a:tblGrid>
                <a:gridCol w="1828800"/>
                <a:gridCol w="1828800"/>
                <a:gridCol w="1828800"/>
                <a:gridCol w="1828800"/>
                <a:gridCol w="1828800"/>
              </a:tblGrid>
              <a:tr h="12917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Treatment</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of PE(initial)(g)</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a:t>
                      </a:r>
                      <a:r>
                        <a:rPr lang="en-US" baseline="0" dirty="0" smtClean="0"/>
                        <a:t> of PE (final)(g)</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of PE degraded (g)</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of PE degraded (g)</a:t>
                      </a:r>
                      <a:endParaRPr lang="en-IN" dirty="0" smtClean="0"/>
                    </a:p>
                    <a:p>
                      <a:endParaRPr lang="en-IN" dirty="0"/>
                    </a:p>
                  </a:txBody>
                  <a:tcPr/>
                </a:tc>
              </a:tr>
              <a:tr h="327433">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274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r h="3274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274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274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wd">
                                    <p:tmPct val="19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4"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from="(-#ppt_w/2)" to="(#ppt_x)" calcmode="lin" valueType="num">
                                      <p:cBhvr>
                                        <p:cTn id="16" dur="600" fill="hold">
                                          <p:stCondLst>
                                            <p:cond delay="0"/>
                                          </p:stCondLst>
                                        </p:cTn>
                                        <p:tgtEl>
                                          <p:spTgt spid="5"/>
                                        </p:tgtEl>
                                        <p:attrNameLst>
                                          <p:attrName>ppt_x</p:attrName>
                                        </p:attrNameLst>
                                      </p:cBhvr>
                                    </p:anim>
                                    <p:anim from="0" to="-1.0" calcmode="lin" valueType="num">
                                      <p:cBhvr>
                                        <p:cTn id="17" dur="200" decel="50000" autoRev="1" fill="hold">
                                          <p:stCondLst>
                                            <p:cond delay="600"/>
                                          </p:stCondLst>
                                        </p:cTn>
                                        <p:tgtEl>
                                          <p:spTgt spid="5"/>
                                        </p:tgtEl>
                                        <p:attrNameLst>
                                          <p:attrName>xshear</p:attrName>
                                        </p:attrNameLst>
                                      </p:cBhvr>
                                    </p:anim>
                                    <p:animScale>
                                      <p:cBhvr>
                                        <p:cTn id="18" dur="200" decel="100000" autoRev="1" fill="hold">
                                          <p:stCondLst>
                                            <p:cond delay="600"/>
                                          </p:stCondLst>
                                        </p:cTn>
                                        <p:tgtEl>
                                          <p:spTgt spid="5"/>
                                        </p:tgtEl>
                                      </p:cBhvr>
                                      <p:from x="100000" y="100000"/>
                                      <p:to x="80000" y="100000"/>
                                    </p:animScale>
                                    <p:anim by="(#ppt_h/3+#ppt_w*0.1)" calcmode="lin" valueType="num">
                                      <p:cBhvr additive="sum">
                                        <p:cTn id="19" dur="200" decel="100000" autoRev="1" fill="hold">
                                          <p:stCondLst>
                                            <p:cond delay="600"/>
                                          </p:stCondLst>
                                        </p:cTn>
                                        <p:tgtEl>
                                          <p:spTgt spid="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143132"/>
          </a:xfrm>
        </p:spPr>
        <p:txBody>
          <a:bodyPr>
            <a:normAutofit/>
          </a:bodyPr>
          <a:lstStyle/>
          <a:p>
            <a:r>
              <a:rPr lang="en-US" dirty="0" smtClean="0">
                <a:latin typeface="Showcard Gothic" pitchFamily="82" charset="0"/>
              </a:rPr>
              <a:t>TRENDS OF POLYETHYLENE DEGRADATION IN DIFFERENT TREATMENTS</a:t>
            </a:r>
            <a:endParaRPr lang="en-IN" dirty="0">
              <a:latin typeface="Showcard Gothic" pitchFamily="82" charset="0"/>
            </a:endParaRPr>
          </a:p>
        </p:txBody>
      </p:sp>
      <p:graphicFrame>
        <p:nvGraphicFramePr>
          <p:cNvPr id="4" name="Content Placeholder 3"/>
          <p:cNvGraphicFramePr>
            <a:graphicFrameLocks noGrp="1"/>
          </p:cNvGraphicFramePr>
          <p:nvPr>
            <p:ph idx="1"/>
          </p:nvPr>
        </p:nvGraphicFramePr>
        <p:xfrm>
          <a:off x="142844" y="2143116"/>
          <a:ext cx="9001156" cy="471488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iterate type="lt">
                                    <p:tmPct val="5000"/>
                                  </p:iterate>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282</TotalTime>
  <Words>916</Words>
  <Application>Microsoft Office PowerPoint</Application>
  <PresentationFormat>On-screen Show (4:3)</PresentationFormat>
  <Paragraphs>27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BIODEGRADABILITY OF POLYETHYLENE BY BREVIBACCILUS,PSEUDOMONAS,    and RHODOCOCCUS SPP.</vt:lpstr>
      <vt:lpstr>INTRODUCTION</vt:lpstr>
      <vt:lpstr>MATERIALS AND METHODS</vt:lpstr>
      <vt:lpstr>PRE-TREATMENT OF POLYETHYLENE</vt:lpstr>
      <vt:lpstr>TREATMENT OF POLYETHYLENE</vt:lpstr>
      <vt:lpstr>DRY WEIGHT DETERMINATION OF RECOVERED POLYETHYLENE</vt:lpstr>
      <vt:lpstr>RESULTS AND DISCUSSION</vt:lpstr>
      <vt:lpstr>COMPARITIVE ANALYSIS OF POLYETHYLENE WEIGHTS IN DIFFERENT TREATMENTS BEFORE AND AFTER INCUBATION</vt:lpstr>
      <vt:lpstr>TRENDS OF POLYETHYLENE DEGRADATION IN DIFFERENT TREATMENTS</vt:lpstr>
      <vt:lpstr>Slide 10</vt:lpstr>
      <vt:lpstr>REFERENCES</vt:lpstr>
      <vt:lpstr>Slide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BIODEGRADABILITY OF POLYETHYLENE BY BREVIBACCILUS,PSEUDOMONAS, AND RHODOCOCCUS SPP.</dc:title>
  <dc:creator>admin</dc:creator>
  <cp:lastModifiedBy>admin</cp:lastModifiedBy>
  <cp:revision>31</cp:revision>
  <dcterms:created xsi:type="dcterms:W3CDTF">2013-07-30T16:52:19Z</dcterms:created>
  <dcterms:modified xsi:type="dcterms:W3CDTF">2013-07-31T19:46:39Z</dcterms:modified>
</cp:coreProperties>
</file>