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6" r:id="rId1"/>
  </p:sldMasterIdLst>
  <p:sldIdLst>
    <p:sldId id="256" r:id="rId2"/>
    <p:sldId id="257" r:id="rId3"/>
    <p:sldId id="258" r:id="rId4"/>
    <p:sldId id="259" r:id="rId5"/>
    <p:sldId id="260" r:id="rId6"/>
    <p:sldId id="294" r:id="rId7"/>
    <p:sldId id="293"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18F11A-CE19-4F81-8D55-00AAE46373A6}"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206824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8F11A-CE19-4F81-8D55-00AAE46373A6}"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112606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E18F11A-CE19-4F81-8D55-00AAE46373A6}"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3316076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E18F11A-CE19-4F81-8D55-00AAE46373A6}"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230295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8F11A-CE19-4F81-8D55-00AAE46373A6}"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675313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8F11A-CE19-4F81-8D55-00AAE46373A6}"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316105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8F11A-CE19-4F81-8D55-00AAE46373A6}"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47575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8F11A-CE19-4F81-8D55-00AAE46373A6}" type="datetimeFigureOut">
              <a:rPr lang="en-IN" smtClean="0"/>
              <a:t>24-08-2024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266537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18F11A-CE19-4F81-8D55-00AAE46373A6}"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13895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18F11A-CE19-4F81-8D55-00AAE46373A6}" type="datetimeFigureOut">
              <a:rPr lang="en-IN" smtClean="0"/>
              <a:t>24-08-2024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233885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18F11A-CE19-4F81-8D55-00AAE46373A6}" type="datetimeFigureOut">
              <a:rPr lang="en-IN" smtClean="0"/>
              <a:t>24-08-2024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4003752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8F11A-CE19-4F81-8D55-00AAE46373A6}" type="datetimeFigureOut">
              <a:rPr lang="en-IN" smtClean="0"/>
              <a:t>24-08-2024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1242867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8F11A-CE19-4F81-8D55-00AAE46373A6}" type="datetimeFigureOut">
              <a:rPr lang="en-IN" smtClean="0"/>
              <a:t>24-08-2024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53520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E18F11A-CE19-4F81-8D55-00AAE46373A6}" type="datetimeFigureOut">
              <a:rPr lang="en-IN" smtClean="0"/>
              <a:t>24-08-2024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F656BA8A-ECD8-48C5-9A4F-71DC74D29F5F}" type="slidenum">
              <a:rPr lang="en-IN" smtClean="0"/>
              <a:t>‹#›</a:t>
            </a:fld>
            <a:endParaRPr lang="en-IN"/>
          </a:p>
        </p:txBody>
      </p:sp>
    </p:spTree>
    <p:extLst>
      <p:ext uri="{BB962C8B-B14F-4D97-AF65-F5344CB8AC3E}">
        <p14:creationId xmlns:p14="http://schemas.microsoft.com/office/powerpoint/2010/main" val="90945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E18F11A-CE19-4F81-8D55-00AAE46373A6}" type="datetimeFigureOut">
              <a:rPr lang="en-IN" smtClean="0"/>
              <a:t>24-08-2024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F656BA8A-ECD8-48C5-9A4F-71DC74D29F5F}" type="slidenum">
              <a:rPr lang="en-IN" smtClean="0"/>
              <a:t>‹#›</a:t>
            </a:fld>
            <a:endParaRPr lang="en-IN"/>
          </a:p>
        </p:txBody>
      </p:sp>
    </p:spTree>
    <p:extLst>
      <p:ext uri="{BB962C8B-B14F-4D97-AF65-F5344CB8AC3E}">
        <p14:creationId xmlns:p14="http://schemas.microsoft.com/office/powerpoint/2010/main" val="2996510309"/>
      </p:ext>
    </p:extLst>
  </p:cSld>
  <p:clrMap bg1="dk1" tx1="lt1" bg2="dk2" tx2="lt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2574472" y="2457450"/>
            <a:ext cx="8131628" cy="885825"/>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AMAZON SALES DATA ANALYSIS</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EE8B73-5AAD-96BE-0A2B-23C7EE1EB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5057776"/>
            <a:ext cx="3200399" cy="1800224"/>
          </a:xfrm>
          <a:prstGeom prst="rect">
            <a:avLst/>
          </a:prstGeom>
        </p:spPr>
      </p:pic>
    </p:spTree>
    <p:extLst>
      <p:ext uri="{BB962C8B-B14F-4D97-AF65-F5344CB8AC3E}">
        <p14:creationId xmlns:p14="http://schemas.microsoft.com/office/powerpoint/2010/main" val="202620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1" y="63402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depicts the total revenue generated from sales categorized by order priority levels. The horizontal axis represents different order priorities (e.g., High, Medium, Low, Critical), while the vertical axis indicates the total revenue in monetary units.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by Priority</a:t>
            </a:r>
            <a:r>
              <a:rPr lang="en-US" sz="1600" dirty="0">
                <a:solidFill>
                  <a:schemeClr val="bg1"/>
                </a:solidFill>
                <a:latin typeface="Times New Roman" panose="02020603050405020304" pitchFamily="18" charset="0"/>
                <a:cs typeface="Times New Roman" panose="02020603050405020304" pitchFamily="18" charset="0"/>
              </a:rPr>
              <a:t>: The chart shows how total revenue is distributed across various order priority levels, providing insight into which priority categories contribute the most to overall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High-Priority Orders</a:t>
            </a:r>
            <a:r>
              <a:rPr lang="en-US" sz="1600" dirty="0">
                <a:solidFill>
                  <a:schemeClr val="bg1"/>
                </a:solidFill>
                <a:latin typeface="Times New Roman" panose="02020603050405020304" pitchFamily="18" charset="0"/>
                <a:cs typeface="Times New Roman" panose="02020603050405020304" pitchFamily="18" charset="0"/>
              </a:rPr>
              <a:t>: Orders marked with higher priority (e.g., Critical, High) may show higher revenue, indicating the importance of these categories in generating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Impact of Priority Levels</a:t>
            </a:r>
            <a:r>
              <a:rPr lang="en-US" sz="1600" dirty="0">
                <a:solidFill>
                  <a:schemeClr val="bg1"/>
                </a:solidFill>
                <a:latin typeface="Times New Roman" panose="02020603050405020304" pitchFamily="18" charset="0"/>
                <a:cs typeface="Times New Roman" panose="02020603050405020304" pitchFamily="18" charset="0"/>
              </a:rPr>
              <a:t>: Understanding the revenue impact of different priority levels helps in evaluating the effectiveness of prioritizing certain orders over others.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Sales Strategy</a:t>
            </a:r>
            <a:r>
              <a:rPr lang="en-US" sz="1600" dirty="0">
                <a:solidFill>
                  <a:schemeClr val="bg1"/>
                </a:solidFill>
                <a:latin typeface="Times New Roman" panose="02020603050405020304" pitchFamily="18" charset="0"/>
                <a:cs typeface="Times New Roman" panose="02020603050405020304" pitchFamily="18" charset="0"/>
              </a:rPr>
              <a:t>: The data can provide strategic insights into how prioritization affects sales performance and customer satisfaction.</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Total Revenue by Order Priority</a:t>
            </a:r>
          </a:p>
        </p:txBody>
      </p:sp>
      <p:pic>
        <p:nvPicPr>
          <p:cNvPr id="4098" name="Picture 2" descr="No description has been provided for this image">
            <a:extLst>
              <a:ext uri="{FF2B5EF4-FFF2-40B4-BE49-F238E27FC236}">
                <a16:creationId xmlns:a16="http://schemas.microsoft.com/office/drawing/2014/main" id="{1B141A54-5450-5623-58AF-4B6B33100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557" y="914400"/>
            <a:ext cx="5860828" cy="48291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51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is a heatmap that illustrates the correlation between different numerical variables in the dataset. Each cell in the heatmap represents the correlation coefficient between two variables, with the values ranging from -1 to 1. The color intensity indicates the strength and direction of the correlation, with darker colors representing stronger correlations.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Correlation Strength</a:t>
            </a:r>
            <a:r>
              <a:rPr lang="en-US" sz="1600" dirty="0">
                <a:solidFill>
                  <a:schemeClr val="bg1"/>
                </a:solidFill>
                <a:latin typeface="Times New Roman" panose="02020603050405020304" pitchFamily="18" charset="0"/>
                <a:cs typeface="Times New Roman" panose="02020603050405020304" pitchFamily="18" charset="0"/>
              </a:rPr>
              <a:t>: The heatmap allows for quick identification of strong positive correlations (closer to 1) and strong negative correlations (closer to -1) between variables. Cells with colors closer to the extreme ends of the color scale indicate these strong correlations.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Positive and Negative Correlations</a:t>
            </a:r>
            <a:r>
              <a:rPr lang="en-US" sz="1600" dirty="0">
                <a:solidFill>
                  <a:schemeClr val="bg1"/>
                </a:solidFill>
                <a:latin typeface="Times New Roman" panose="02020603050405020304" pitchFamily="18" charset="0"/>
                <a:cs typeface="Times New Roman" panose="02020603050405020304" pitchFamily="18" charset="0"/>
              </a:rPr>
              <a:t>: Positive correlations imply that as one variable increases, the other tends to increase as well. Negative correlations suggest that as one variable increases, the other tends to decrease. Neutral correlations (close to 0) indicate little to no linear relationship.</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Data Patterns</a:t>
            </a:r>
            <a:r>
              <a:rPr lang="en-US" sz="1600" dirty="0">
                <a:solidFill>
                  <a:schemeClr val="bg1"/>
                </a:solidFill>
                <a:latin typeface="Times New Roman" panose="02020603050405020304" pitchFamily="18" charset="0"/>
                <a:cs typeface="Times New Roman" panose="02020603050405020304" pitchFamily="18" charset="0"/>
              </a:rPr>
              <a:t>: The heatmap helps in spotting patterns and relationships that might not be immediately evident, providing a comprehensive view of how different variables interact.</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Heatmap for Correlation</a:t>
            </a:r>
          </a:p>
        </p:txBody>
      </p:sp>
      <p:pic>
        <p:nvPicPr>
          <p:cNvPr id="5122" name="Picture 2" descr="No description has been provided for this image">
            <a:extLst>
              <a:ext uri="{FF2B5EF4-FFF2-40B4-BE49-F238E27FC236}">
                <a16:creationId xmlns:a16="http://schemas.microsoft.com/office/drawing/2014/main" id="{E09A7670-A4E1-A82D-7203-68A890D7E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08606"/>
            <a:ext cx="5709467" cy="42883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99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displays the distribution of unit prices for the items sold. It can be represented as a histogram, density plot, or box plot, showing how unit prices are spread across the dataset. The horizontal axis represents the unit price, while the vertical axis indicates the frequency or density of the items at different price points.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Price Range</a:t>
            </a:r>
            <a:r>
              <a:rPr lang="en-US" sz="1600" dirty="0">
                <a:solidFill>
                  <a:schemeClr val="bg1"/>
                </a:solidFill>
                <a:latin typeface="Times New Roman" panose="02020603050405020304" pitchFamily="18" charset="0"/>
                <a:cs typeface="Times New Roman" panose="02020603050405020304" pitchFamily="18" charset="0"/>
              </a:rPr>
              <a:t>: The chart shows the range of unit prices, highlighting the minimum and maximum prices in the dataset.</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Price Distribution</a:t>
            </a:r>
            <a:r>
              <a:rPr lang="en-US" sz="1600" dirty="0">
                <a:solidFill>
                  <a:schemeClr val="bg1"/>
                </a:solidFill>
                <a:latin typeface="Times New Roman" panose="02020603050405020304" pitchFamily="18" charset="0"/>
                <a:cs typeface="Times New Roman" panose="02020603050405020304" pitchFamily="18" charset="0"/>
              </a:rPr>
              <a:t>: It provides a clear view of how unit prices are distributed, indicating whether most items are clustered around a particular price range or spread out across a wide range.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Central Tendency</a:t>
            </a:r>
            <a:r>
              <a:rPr lang="en-US" sz="1600" dirty="0">
                <a:solidFill>
                  <a:schemeClr val="bg1"/>
                </a:solidFill>
                <a:latin typeface="Times New Roman" panose="02020603050405020304" pitchFamily="18" charset="0"/>
                <a:cs typeface="Times New Roman" panose="02020603050405020304" pitchFamily="18" charset="0"/>
              </a:rPr>
              <a:t>: The visualization helps in identifying measures of central tendency, such as the mean, median, and mode of the unit prices.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Skewness and Kurtosis</a:t>
            </a:r>
            <a:r>
              <a:rPr lang="en-US" sz="1600" dirty="0">
                <a:solidFill>
                  <a:schemeClr val="bg1"/>
                </a:solidFill>
                <a:latin typeface="Times New Roman" panose="02020603050405020304" pitchFamily="18" charset="0"/>
                <a:cs typeface="Times New Roman" panose="02020603050405020304" pitchFamily="18" charset="0"/>
              </a:rPr>
              <a:t>: It reveals the skewness of the distribution (whether the prices are skewed to the left or right) and the kurtosis (the </a:t>
            </a:r>
            <a:r>
              <a:rPr lang="en-US" sz="1600" dirty="0" err="1">
                <a:solidFill>
                  <a:schemeClr val="bg1"/>
                </a:solidFill>
                <a:latin typeface="Times New Roman" panose="02020603050405020304" pitchFamily="18" charset="0"/>
                <a:cs typeface="Times New Roman" panose="02020603050405020304" pitchFamily="18" charset="0"/>
              </a:rPr>
              <a:t>peakedness</a:t>
            </a:r>
            <a:r>
              <a:rPr lang="en-US" sz="1600" dirty="0">
                <a:solidFill>
                  <a:schemeClr val="bg1"/>
                </a:solidFill>
                <a:latin typeface="Times New Roman" panose="02020603050405020304" pitchFamily="18" charset="0"/>
                <a:cs typeface="Times New Roman" panose="02020603050405020304" pitchFamily="18" charset="0"/>
              </a:rPr>
              <a:t> or flatness of the distribution), providing insights into the variability and concentration of unit prices.</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Distribution of Unit Prices</a:t>
            </a:r>
          </a:p>
        </p:txBody>
      </p:sp>
      <p:pic>
        <p:nvPicPr>
          <p:cNvPr id="6146" name="Picture 2" descr="No description has been provided for this image">
            <a:extLst>
              <a:ext uri="{FF2B5EF4-FFF2-40B4-BE49-F238E27FC236}">
                <a16:creationId xmlns:a16="http://schemas.microsoft.com/office/drawing/2014/main" id="{04503C39-4BC7-100B-4451-151E49B0F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108" y="828675"/>
            <a:ext cx="5964060" cy="51244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50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is a box plot that shows the distribution of total profit for different item types. Each box represents the total profit data for a specific item type, displaying key statistics such as the median, quartiles, and potential outliers.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Profit Distribution</a:t>
            </a:r>
            <a:r>
              <a:rPr lang="en-US" sz="1600" dirty="0">
                <a:solidFill>
                  <a:schemeClr val="bg1"/>
                </a:solidFill>
                <a:latin typeface="Times New Roman" panose="02020603050405020304" pitchFamily="18" charset="0"/>
                <a:cs typeface="Times New Roman" panose="02020603050405020304" pitchFamily="18" charset="0"/>
              </a:rPr>
              <a:t>: The box plot reveals how total profit is distributed across different item types, highlighting the range and variability of profits within each category.</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Central Tendency</a:t>
            </a:r>
            <a:r>
              <a:rPr lang="en-US" sz="1600" dirty="0">
                <a:solidFill>
                  <a:schemeClr val="bg1"/>
                </a:solidFill>
                <a:latin typeface="Times New Roman" panose="02020603050405020304" pitchFamily="18" charset="0"/>
                <a:cs typeface="Times New Roman" panose="02020603050405020304" pitchFamily="18" charset="0"/>
              </a:rPr>
              <a:t>: The line within each box indicates the median total profit for that item type, providing a measure of central tendency.</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Quartiles</a:t>
            </a:r>
            <a:r>
              <a:rPr lang="en-US" sz="1600" dirty="0">
                <a:solidFill>
                  <a:schemeClr val="bg1"/>
                </a:solidFill>
                <a:latin typeface="Times New Roman" panose="02020603050405020304" pitchFamily="18" charset="0"/>
                <a:cs typeface="Times New Roman" panose="02020603050405020304" pitchFamily="18" charset="0"/>
              </a:rPr>
              <a:t>: The edges of the box represent the first (</a:t>
            </a:r>
            <a:r>
              <a:rPr lang="en-US" sz="1600" dirty="0" err="1">
                <a:solidFill>
                  <a:schemeClr val="bg1"/>
                </a:solidFill>
                <a:latin typeface="Times New Roman" panose="02020603050405020304" pitchFamily="18" charset="0"/>
                <a:cs typeface="Times New Roman" panose="02020603050405020304" pitchFamily="18" charset="0"/>
              </a:rPr>
              <a:t>Q1</a:t>
            </a:r>
            <a:r>
              <a:rPr lang="en-US" sz="1600" dirty="0">
                <a:solidFill>
                  <a:schemeClr val="bg1"/>
                </a:solidFill>
                <a:latin typeface="Times New Roman" panose="02020603050405020304" pitchFamily="18" charset="0"/>
                <a:cs typeface="Times New Roman" panose="02020603050405020304" pitchFamily="18" charset="0"/>
              </a:rPr>
              <a:t>) and third (</a:t>
            </a:r>
            <a:r>
              <a:rPr lang="en-US" sz="1600" dirty="0" err="1">
                <a:solidFill>
                  <a:schemeClr val="bg1"/>
                </a:solidFill>
                <a:latin typeface="Times New Roman" panose="02020603050405020304" pitchFamily="18" charset="0"/>
                <a:cs typeface="Times New Roman" panose="02020603050405020304" pitchFamily="18" charset="0"/>
              </a:rPr>
              <a:t>Q3</a:t>
            </a:r>
            <a:r>
              <a:rPr lang="en-US" sz="1600" dirty="0">
                <a:solidFill>
                  <a:schemeClr val="bg1"/>
                </a:solidFill>
                <a:latin typeface="Times New Roman" panose="02020603050405020304" pitchFamily="18" charset="0"/>
                <a:cs typeface="Times New Roman" panose="02020603050405020304" pitchFamily="18" charset="0"/>
              </a:rPr>
              <a:t>) quartiles, showing the interquartile range (</a:t>
            </a:r>
            <a:r>
              <a:rPr lang="en-US" sz="1600" dirty="0" err="1">
                <a:solidFill>
                  <a:schemeClr val="bg1"/>
                </a:solidFill>
                <a:latin typeface="Times New Roman" panose="02020603050405020304" pitchFamily="18" charset="0"/>
                <a:cs typeface="Times New Roman" panose="02020603050405020304" pitchFamily="18" charset="0"/>
              </a:rPr>
              <a:t>IQR</a:t>
            </a:r>
            <a:r>
              <a:rPr lang="en-US" sz="1600" dirty="0">
                <a:solidFill>
                  <a:schemeClr val="bg1"/>
                </a:solidFill>
                <a:latin typeface="Times New Roman" panose="02020603050405020304" pitchFamily="18" charset="0"/>
                <a:cs typeface="Times New Roman" panose="02020603050405020304" pitchFamily="18" charset="0"/>
              </a:rPr>
              <a:t>) where the middle 50% of the data lies. This helps in understanding the spread and skewness of the data.</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Outliers</a:t>
            </a:r>
            <a:r>
              <a:rPr lang="en-US" sz="1600" dirty="0">
                <a:solidFill>
                  <a:schemeClr val="bg1"/>
                </a:solidFill>
                <a:latin typeface="Times New Roman" panose="02020603050405020304" pitchFamily="18" charset="0"/>
                <a:cs typeface="Times New Roman" panose="02020603050405020304" pitchFamily="18" charset="0"/>
              </a:rPr>
              <a:t>: Points outside the "whiskers" of the box plot are considered outliers, indicating item types with unusually high or low total profits. These outliers can provide insights into exceptional cases or opportunities for further investigation.</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Comparative Analysis</a:t>
            </a:r>
            <a:r>
              <a:rPr lang="en-US" sz="1600" dirty="0">
                <a:solidFill>
                  <a:schemeClr val="bg1"/>
                </a:solidFill>
                <a:latin typeface="Times New Roman" panose="02020603050405020304" pitchFamily="18" charset="0"/>
                <a:cs typeface="Times New Roman" panose="02020603050405020304" pitchFamily="18" charset="0"/>
              </a:rPr>
              <a:t>: By comparing the boxes, one can identify which item types are more profitable and which ones have higher variability in profits.</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Box Plot of Total Profit by Item Type</a:t>
            </a:r>
          </a:p>
        </p:txBody>
      </p:sp>
      <p:pic>
        <p:nvPicPr>
          <p:cNvPr id="7170" name="Picture 2" descr="No description has been provided for this image">
            <a:extLst>
              <a:ext uri="{FF2B5EF4-FFF2-40B4-BE49-F238E27FC236}">
                <a16:creationId xmlns:a16="http://schemas.microsoft.com/office/drawing/2014/main" id="{35F629AD-22EB-F667-294E-A2218B608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25" y="1095443"/>
            <a:ext cx="6236543" cy="46671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3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showcases the importance of various features used in a Random Forest model for predicting a target variable. Each feature's importance is represented as a bar, with the length of the bar indicating the relative importance or contribution of that feature to the model's predictions.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Key Features</a:t>
            </a:r>
            <a:r>
              <a:rPr lang="en-US" sz="1600" dirty="0">
                <a:solidFill>
                  <a:schemeClr val="bg1"/>
                </a:solidFill>
                <a:latin typeface="Times New Roman" panose="02020603050405020304" pitchFamily="18" charset="0"/>
                <a:cs typeface="Times New Roman" panose="02020603050405020304" pitchFamily="18" charset="0"/>
              </a:rPr>
              <a:t>: The chart highlights the most important features that significantly impact the model's predictions. Features with longer bars are more influential in determining the outcome.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Relative Importance</a:t>
            </a:r>
            <a:r>
              <a:rPr lang="en-US" sz="1600" dirty="0">
                <a:solidFill>
                  <a:schemeClr val="bg1"/>
                </a:solidFill>
                <a:latin typeface="Times New Roman" panose="02020603050405020304" pitchFamily="18" charset="0"/>
                <a:cs typeface="Times New Roman" panose="02020603050405020304" pitchFamily="18" charset="0"/>
              </a:rPr>
              <a:t>: It provides a comparative view of all the features, showing how each one contributes to the model's overall performance. This helps in understanding which variables are most crucial.</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Model Transparency</a:t>
            </a:r>
            <a:r>
              <a:rPr lang="en-US" sz="1600" dirty="0">
                <a:solidFill>
                  <a:schemeClr val="bg1"/>
                </a:solidFill>
                <a:latin typeface="Times New Roman" panose="02020603050405020304" pitchFamily="18" charset="0"/>
                <a:cs typeface="Times New Roman" panose="02020603050405020304" pitchFamily="18" charset="0"/>
              </a:rPr>
              <a:t>: The visualization enhances model transparency by allowing us to see which features drive the predictions, making it easier to interpret and trust the model's results.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Dimensionality Reduction</a:t>
            </a:r>
            <a:r>
              <a:rPr lang="en-US" sz="1600" dirty="0">
                <a:solidFill>
                  <a:schemeClr val="bg1"/>
                </a:solidFill>
                <a:latin typeface="Times New Roman" panose="02020603050405020304" pitchFamily="18" charset="0"/>
                <a:cs typeface="Times New Roman" panose="02020603050405020304" pitchFamily="18" charset="0"/>
              </a:rPr>
              <a:t>: Less important features, those with shorter bars, can potentially be dropped from the model to reduce complexity without significantly impacting performance.</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Feature Importance from Random Forest Model</a:t>
            </a:r>
          </a:p>
        </p:txBody>
      </p:sp>
      <p:pic>
        <p:nvPicPr>
          <p:cNvPr id="8194" name="Picture 2" descr="No description has been provided for this image">
            <a:extLst>
              <a:ext uri="{FF2B5EF4-FFF2-40B4-BE49-F238E27FC236}">
                <a16:creationId xmlns:a16="http://schemas.microsoft.com/office/drawing/2014/main" id="{1BF5C082-393D-7C40-A722-93ED33FE3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647" y="1085850"/>
            <a:ext cx="6223930" cy="47892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93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displays the top 10 products ranked by their total revenue generated from sales. Each product is represented on the horizontal axis, while the vertical axis indicates the total revenue in monetary units.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Leaders</a:t>
            </a:r>
            <a:r>
              <a:rPr lang="en-US" sz="1600" dirty="0">
                <a:solidFill>
                  <a:schemeClr val="bg1"/>
                </a:solidFill>
                <a:latin typeface="Times New Roman" panose="02020603050405020304" pitchFamily="18" charset="0"/>
                <a:cs typeface="Times New Roman" panose="02020603050405020304" pitchFamily="18" charset="0"/>
              </a:rPr>
              <a:t>: The chart highlights the top 10 products with the highest revenue, providing a clear view of the best-selling items.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Distribution</a:t>
            </a:r>
            <a:r>
              <a:rPr lang="en-US" sz="1600" dirty="0">
                <a:solidFill>
                  <a:schemeClr val="bg1"/>
                </a:solidFill>
                <a:latin typeface="Times New Roman" panose="02020603050405020304" pitchFamily="18" charset="0"/>
                <a:cs typeface="Times New Roman" panose="02020603050405020304" pitchFamily="18" charset="0"/>
              </a:rPr>
              <a:t>: By comparing the heights of the bars, we can see the distribution of revenue among the top-performing products, identifying which items are the most lucrative.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Product Performance</a:t>
            </a:r>
            <a:r>
              <a:rPr lang="en-US" sz="1600" dirty="0">
                <a:solidFill>
                  <a:schemeClr val="bg1"/>
                </a:solidFill>
                <a:latin typeface="Times New Roman" panose="02020603050405020304" pitchFamily="18" charset="0"/>
                <a:cs typeface="Times New Roman" panose="02020603050405020304" pitchFamily="18" charset="0"/>
              </a:rPr>
              <a:t>: Understanding which products generate the most revenue helps in identifying key products that drive the majority of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Market Demand</a:t>
            </a:r>
            <a:r>
              <a:rPr lang="en-US" sz="1600" dirty="0">
                <a:solidFill>
                  <a:schemeClr val="bg1"/>
                </a:solidFill>
                <a:latin typeface="Times New Roman" panose="02020603050405020304" pitchFamily="18" charset="0"/>
                <a:cs typeface="Times New Roman" panose="02020603050405020304" pitchFamily="18" charset="0"/>
              </a:rPr>
              <a:t>: High-revenue products are indicative of strong market demand, offering insights into consumer preferences and popular items.</a:t>
            </a: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Top 10 Products by Total Revenue</a:t>
            </a:r>
          </a:p>
        </p:txBody>
      </p:sp>
      <p:pic>
        <p:nvPicPr>
          <p:cNvPr id="9218" name="Picture 2" descr="No description has been provided for this image">
            <a:extLst>
              <a:ext uri="{FF2B5EF4-FFF2-40B4-BE49-F238E27FC236}">
                <a16:creationId xmlns:a16="http://schemas.microsoft.com/office/drawing/2014/main" id="{01C0FCF7-12EF-2E96-2A42-7D52E02DD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926" y="1009650"/>
            <a:ext cx="6099242" cy="44480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45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depicts the total sales for each product category. The horizontal axis represents the different product categories, while the vertical axis indicates the total sales in monetary units. Each bar represents the aggregate sales figures for a specific product category.</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Sales Distribution</a:t>
            </a:r>
            <a:r>
              <a:rPr lang="en-US" sz="1600" dirty="0">
                <a:solidFill>
                  <a:schemeClr val="bg1"/>
                </a:solidFill>
                <a:latin typeface="Times New Roman" panose="02020603050405020304" pitchFamily="18" charset="0"/>
                <a:cs typeface="Times New Roman" panose="02020603050405020304" pitchFamily="18" charset="0"/>
              </a:rPr>
              <a:t>: The chart shows how sales are distributed across various product categories, highlighting which categories generate the most revenue.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Top Categories</a:t>
            </a:r>
            <a:r>
              <a:rPr lang="en-US" sz="1600" dirty="0">
                <a:solidFill>
                  <a:schemeClr val="bg1"/>
                </a:solidFill>
                <a:latin typeface="Times New Roman" panose="02020603050405020304" pitchFamily="18" charset="0"/>
                <a:cs typeface="Times New Roman" panose="02020603050405020304" pitchFamily="18" charset="0"/>
              </a:rPr>
              <a:t>: Product categories with higher bars are the top-performing ones in terms of sales, indicating high consumer demand and popularity.</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Comparative Analysis</a:t>
            </a:r>
            <a:r>
              <a:rPr lang="en-US" sz="1600" dirty="0">
                <a:solidFill>
                  <a:schemeClr val="bg1"/>
                </a:solidFill>
                <a:latin typeface="Times New Roman" panose="02020603050405020304" pitchFamily="18" charset="0"/>
                <a:cs typeface="Times New Roman" panose="02020603050405020304" pitchFamily="18" charset="0"/>
              </a:rPr>
              <a:t>: By comparing the heights of the bars, we can easily see the differences in sales performance between categories, helping to identify both strong and underperforming segments.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Market Trends</a:t>
            </a:r>
            <a:r>
              <a:rPr lang="en-US" sz="1600" dirty="0">
                <a:solidFill>
                  <a:schemeClr val="bg1"/>
                </a:solidFill>
                <a:latin typeface="Times New Roman" panose="02020603050405020304" pitchFamily="18" charset="0"/>
                <a:cs typeface="Times New Roman" panose="02020603050405020304" pitchFamily="18" charset="0"/>
              </a:rPr>
              <a:t>: Understanding sales by product category provides insights into market trends and consumer preferences, guiding business decisions.</a:t>
            </a:r>
          </a:p>
          <a:p>
            <a:pPr algn="just"/>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Sales by Product Category</a:t>
            </a:r>
          </a:p>
        </p:txBody>
      </p:sp>
      <p:pic>
        <p:nvPicPr>
          <p:cNvPr id="10242" name="Picture 2" descr="No description has been provided for this image">
            <a:extLst>
              <a:ext uri="{FF2B5EF4-FFF2-40B4-BE49-F238E27FC236}">
                <a16:creationId xmlns:a16="http://schemas.microsoft.com/office/drawing/2014/main" id="{2F980179-3621-C266-D5BA-630DA4478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206" y="914401"/>
            <a:ext cx="6146755" cy="46101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5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section focuses on advanced feature engineering techniques, utilizing visualizations to enhance data preprocessing and model building. Feature engineering involves creating new features or transforming existing ones to improve the performance of machine learning models. Visualizations play a crucial role in understanding data patterns, relationships, and distributions, guiding the creation of more informative and predictive features.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Feature Correlation</a:t>
            </a:r>
            <a:r>
              <a:rPr lang="en-US" sz="1600" dirty="0">
                <a:solidFill>
                  <a:schemeClr val="bg1"/>
                </a:solidFill>
                <a:latin typeface="Times New Roman" panose="02020603050405020304" pitchFamily="18" charset="0"/>
                <a:cs typeface="Times New Roman" panose="02020603050405020304" pitchFamily="18" charset="0"/>
              </a:rPr>
              <a:t>: Visualizations such as heatmaps can show correlations between features, helping to identify redundant features or strong relationships that can be leveraged to create new features.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Distribution Analysis</a:t>
            </a:r>
            <a:r>
              <a:rPr lang="en-US" sz="1600" dirty="0">
                <a:solidFill>
                  <a:schemeClr val="bg1"/>
                </a:solidFill>
                <a:latin typeface="Times New Roman" panose="02020603050405020304" pitchFamily="18" charset="0"/>
                <a:cs typeface="Times New Roman" panose="02020603050405020304" pitchFamily="18" charset="0"/>
              </a:rPr>
              <a:t>: Histograms, density plots, and box plots can reveal the distribution of features, highlighting skewness, outliers, and data ranges. This information is vital for normalization, scaling, or transforming features.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Time Series Trends</a:t>
            </a:r>
            <a:r>
              <a:rPr lang="en-US" sz="1600" dirty="0">
                <a:solidFill>
                  <a:schemeClr val="bg1"/>
                </a:solidFill>
                <a:latin typeface="Times New Roman" panose="02020603050405020304" pitchFamily="18" charset="0"/>
                <a:cs typeface="Times New Roman" panose="02020603050405020304" pitchFamily="18" charset="0"/>
              </a:rPr>
              <a:t>: Line plots and seasonal decomposition charts can help in analyzing trends and seasonality in time series data, guiding the creation of features like moving averages, lags, and seasonal indicators.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Interaction Effects</a:t>
            </a:r>
            <a:r>
              <a:rPr lang="en-US" sz="1600" dirty="0">
                <a:solidFill>
                  <a:schemeClr val="bg1"/>
                </a:solidFill>
                <a:latin typeface="Times New Roman" panose="02020603050405020304" pitchFamily="18" charset="0"/>
                <a:cs typeface="Times New Roman" panose="02020603050405020304" pitchFamily="18" charset="0"/>
              </a:rPr>
              <a:t>: Scatter plots and pair plots can identify interaction effects between features, suggesting combinations or polynomial features that may improve model performance.</a:t>
            </a:r>
          </a:p>
          <a:p>
            <a:pPr algn="just"/>
            <a:endParaRPr lang="en-US" sz="16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Advanced Feature Engineering with Visualizations</a:t>
            </a:r>
          </a:p>
        </p:txBody>
      </p:sp>
      <p:pic>
        <p:nvPicPr>
          <p:cNvPr id="11268" name="Picture 4" descr="No description has been provided for this image">
            <a:extLst>
              <a:ext uri="{FF2B5EF4-FFF2-40B4-BE49-F238E27FC236}">
                <a16:creationId xmlns:a16="http://schemas.microsoft.com/office/drawing/2014/main" id="{F72E26C0-CCCC-E271-7F67-333BB492C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4630" y="1066800"/>
            <a:ext cx="6099242" cy="52959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96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Anomaly detection involves identifying unusual patterns or observations in data that do not conform to expected behavior. These anomalies can be indicative of significant events, errors, or rare occurrences that need further investigation. Visualizations play a crucial role in anomaly detection by providing intuitive and accessible ways to spot deviations from the norm.</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Identifying Outliers</a:t>
            </a:r>
            <a:r>
              <a:rPr lang="en-US" sz="1600" dirty="0">
                <a:solidFill>
                  <a:schemeClr val="bg1"/>
                </a:solidFill>
                <a:latin typeface="Times New Roman" panose="02020603050405020304" pitchFamily="18" charset="0"/>
                <a:cs typeface="Times New Roman" panose="02020603050405020304" pitchFamily="18" charset="0"/>
              </a:rPr>
              <a:t>: Visualizations such as box plots, scatter plots, and time series plots help in identifying outliers, which are data points significantly different from the majority of the data.</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Pattern Recognition</a:t>
            </a:r>
            <a:r>
              <a:rPr lang="en-US" sz="1600" dirty="0">
                <a:solidFill>
                  <a:schemeClr val="bg1"/>
                </a:solidFill>
                <a:latin typeface="Times New Roman" panose="02020603050405020304" pitchFamily="18" charset="0"/>
                <a:cs typeface="Times New Roman" panose="02020603050405020304" pitchFamily="18" charset="0"/>
              </a:rPr>
              <a:t>: Line charts and control charts can reveal anomalies in time series data, showing sudden spikes, drops, or trends that deviate from historical patterns.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Multidimensional Analysis</a:t>
            </a:r>
            <a:r>
              <a:rPr lang="en-US" sz="1600" dirty="0">
                <a:solidFill>
                  <a:schemeClr val="bg1"/>
                </a:solidFill>
                <a:latin typeface="Times New Roman" panose="02020603050405020304" pitchFamily="18" charset="0"/>
                <a:cs typeface="Times New Roman" panose="02020603050405020304" pitchFamily="18" charset="0"/>
              </a:rPr>
              <a:t>: Pair plots and heatmaps can be used to detect anomalies in high-dimensional data by highlighting unusual relationships or correlations between multiple variables.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Density-Based Anomalies</a:t>
            </a:r>
            <a:r>
              <a:rPr lang="en-US" sz="1600" dirty="0">
                <a:solidFill>
                  <a:schemeClr val="bg1"/>
                </a:solidFill>
                <a:latin typeface="Times New Roman" panose="02020603050405020304" pitchFamily="18" charset="0"/>
                <a:cs typeface="Times New Roman" panose="02020603050405020304" pitchFamily="18" charset="0"/>
              </a:rPr>
              <a:t>: Density plots and contour plots can identify regions of low data density that indicate potential anomalies in continuous data distributions.</a:t>
            </a:r>
          </a:p>
          <a:p>
            <a:pPr algn="just"/>
            <a:endParaRPr lang="en-US" sz="16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Anomaly Detection</a:t>
            </a:r>
          </a:p>
        </p:txBody>
      </p:sp>
      <p:pic>
        <p:nvPicPr>
          <p:cNvPr id="12290" name="Picture 2" descr="No description has been provided for this image">
            <a:extLst>
              <a:ext uri="{FF2B5EF4-FFF2-40B4-BE49-F238E27FC236}">
                <a16:creationId xmlns:a16="http://schemas.microsoft.com/office/drawing/2014/main" id="{274A8C68-D34A-EA2A-76C1-964423F03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039" y="1371600"/>
            <a:ext cx="6153961" cy="42995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Predictive modeling involves using statistical techniques and machine learning algorithms to create models that can forecast future outcomes based on historical data. These models are trained to identify patterns and relationships in the data, enabling predictions about new or unseen data points. Visualizations play a key role in both the development and evaluation of predictive models, providing insights into model performance and data patterns.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Model Performance</a:t>
            </a:r>
            <a:r>
              <a:rPr lang="en-US" sz="1600" dirty="0">
                <a:solidFill>
                  <a:schemeClr val="bg1"/>
                </a:solidFill>
                <a:latin typeface="Times New Roman" panose="02020603050405020304" pitchFamily="18" charset="0"/>
                <a:cs typeface="Times New Roman" panose="02020603050405020304" pitchFamily="18" charset="0"/>
              </a:rPr>
              <a:t>: Visualizations such as ROC curves, confusion matrices, and lift charts help evaluate the performance of predictive models, showing how well the model distinguishes between different classes or predicts outcomes.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Feature Importance</a:t>
            </a:r>
            <a:r>
              <a:rPr lang="en-US" sz="1600" dirty="0">
                <a:solidFill>
                  <a:schemeClr val="bg1"/>
                </a:solidFill>
                <a:latin typeface="Times New Roman" panose="02020603050405020304" pitchFamily="18" charset="0"/>
                <a:cs typeface="Times New Roman" panose="02020603050405020304" pitchFamily="18" charset="0"/>
              </a:rPr>
              <a:t>: Bar charts or feature importance plots from algorithms like Random Forest or </a:t>
            </a:r>
            <a:r>
              <a:rPr lang="en-US" sz="1600" dirty="0" err="1">
                <a:solidFill>
                  <a:schemeClr val="bg1"/>
                </a:solidFill>
                <a:latin typeface="Times New Roman" panose="02020603050405020304" pitchFamily="18" charset="0"/>
                <a:cs typeface="Times New Roman" panose="02020603050405020304" pitchFamily="18" charset="0"/>
              </a:rPr>
              <a:t>XGBoost</a:t>
            </a:r>
            <a:r>
              <a:rPr lang="en-US" sz="1600" dirty="0">
                <a:solidFill>
                  <a:schemeClr val="bg1"/>
                </a:solidFill>
                <a:latin typeface="Times New Roman" panose="02020603050405020304" pitchFamily="18" charset="0"/>
                <a:cs typeface="Times New Roman" panose="02020603050405020304" pitchFamily="18" charset="0"/>
              </a:rPr>
              <a:t> highlight the most influential features, offering insights into which variables most affect the predictions.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Prediction Distribution</a:t>
            </a:r>
            <a:r>
              <a:rPr lang="en-US" sz="1600" dirty="0">
                <a:solidFill>
                  <a:schemeClr val="bg1"/>
                </a:solidFill>
                <a:latin typeface="Times New Roman" panose="02020603050405020304" pitchFamily="18" charset="0"/>
                <a:cs typeface="Times New Roman" panose="02020603050405020304" pitchFamily="18" charset="0"/>
              </a:rPr>
              <a:t>: Histograms and density plots can display the distribution of predicted values, indicating whether the model's predictions are reasonable and aligned with the expected outcomes.</a:t>
            </a:r>
          </a:p>
          <a:p>
            <a:pPr algn="just"/>
            <a:endParaRPr lang="en-US" sz="16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Predictive Modeling</a:t>
            </a:r>
          </a:p>
        </p:txBody>
      </p:sp>
      <p:pic>
        <p:nvPicPr>
          <p:cNvPr id="13314" name="Picture 2" descr="No description has been provided for this image">
            <a:extLst>
              <a:ext uri="{FF2B5EF4-FFF2-40B4-BE49-F238E27FC236}">
                <a16:creationId xmlns:a16="http://schemas.microsoft.com/office/drawing/2014/main" id="{A5C7D6FE-653F-6C90-6051-63DBDBE72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573" y="1362075"/>
            <a:ext cx="6141427" cy="42384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04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553260" y="1528272"/>
            <a:ext cx="10913704" cy="2700219"/>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objective of this project is to analyze Amazon sales data to gain insights into sales trends, product performance, and customer behavior. By examining various aspects of the sales data, such as monthly revenue trends, regional sales distribution, and product performance, we aim to identify key drivers of revenue and potential areas for improvement. Additionally, we will build a predictive model to forecast order priorities, helping Amazon optimize its inventory and logistics processes.</a:t>
            </a:r>
          </a:p>
        </p:txBody>
      </p:sp>
      <p:sp>
        <p:nvSpPr>
          <p:cNvPr id="4" name="TextBox 3">
            <a:extLst>
              <a:ext uri="{FF2B5EF4-FFF2-40B4-BE49-F238E27FC236}">
                <a16:creationId xmlns:a16="http://schemas.microsoft.com/office/drawing/2014/main" id="{C3564037-1455-0C8F-CF1E-5D445C90D71E}"/>
              </a:ext>
            </a:extLst>
          </p:cNvPr>
          <p:cNvSpPr txBox="1"/>
          <p:nvPr/>
        </p:nvSpPr>
        <p:spPr>
          <a:xfrm>
            <a:off x="553260" y="467695"/>
            <a:ext cx="401266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Objective of the Project </a:t>
            </a:r>
          </a:p>
        </p:txBody>
      </p:sp>
      <p:pic>
        <p:nvPicPr>
          <p:cNvPr id="5" name="Picture 4">
            <a:extLst>
              <a:ext uri="{FF2B5EF4-FFF2-40B4-BE49-F238E27FC236}">
                <a16:creationId xmlns:a16="http://schemas.microsoft.com/office/drawing/2014/main" id="{64B95A2C-3B19-DC44-8B58-742200464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912" y="5057776"/>
            <a:ext cx="3200399" cy="1800224"/>
          </a:xfrm>
          <a:prstGeom prst="rect">
            <a:avLst/>
          </a:prstGeom>
        </p:spPr>
      </p:pic>
    </p:spTree>
    <p:extLst>
      <p:ext uri="{BB962C8B-B14F-4D97-AF65-F5344CB8AC3E}">
        <p14:creationId xmlns:p14="http://schemas.microsoft.com/office/powerpoint/2010/main" val="1863040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Seasonal decomposition of time series is a statistical method used to decompose a time series into three main components: trend, seasonality, and residual (or noise). This technique helps in understanding the underlying patterns in the data, making it easier to analyze and forecast future values. Visualizations play a crucial role in interpreting these components and gaining insights into the time series behavior.</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Trend Component</a:t>
            </a:r>
            <a:r>
              <a:rPr lang="en-US" sz="1600" dirty="0">
                <a:solidFill>
                  <a:schemeClr val="bg1"/>
                </a:solidFill>
                <a:latin typeface="Times New Roman" panose="02020603050405020304" pitchFamily="18" charset="0"/>
                <a:cs typeface="Times New Roman" panose="02020603050405020304" pitchFamily="18" charset="0"/>
              </a:rPr>
              <a:t>: The trend component captures the long-term progression of the time series, showing the overall direction of the data over time, whether it’s increasing, decreasing, or remaining stable.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Seasonality Component</a:t>
            </a:r>
            <a:r>
              <a:rPr lang="en-US" sz="1600" dirty="0">
                <a:solidFill>
                  <a:schemeClr val="bg1"/>
                </a:solidFill>
                <a:latin typeface="Times New Roman" panose="02020603050405020304" pitchFamily="18" charset="0"/>
                <a:cs typeface="Times New Roman" panose="02020603050405020304" pitchFamily="18" charset="0"/>
              </a:rPr>
              <a:t>: The seasonality component reveals the repeating patterns or cycles in the data, occurring at regular intervals such as daily, weekly, monthly, or yearly.</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Residual Component</a:t>
            </a:r>
            <a:r>
              <a:rPr lang="en-US" sz="1600" dirty="0">
                <a:solidFill>
                  <a:schemeClr val="bg1"/>
                </a:solidFill>
                <a:latin typeface="Times New Roman" panose="02020603050405020304" pitchFamily="18" charset="0"/>
                <a:cs typeface="Times New Roman" panose="02020603050405020304" pitchFamily="18" charset="0"/>
              </a:rPr>
              <a:t>: The residual component represents the random noise or irregular fluctuations in the data that are not explained by the trend or seasonality components.</a:t>
            </a:r>
          </a:p>
          <a:p>
            <a:pPr algn="just"/>
            <a:endParaRPr lang="en-US" sz="1600" b="1" i="0" dirty="0">
              <a:solidFill>
                <a:schemeClr val="bg1"/>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Seasonal Decomposition of Time Series</a:t>
            </a:r>
          </a:p>
        </p:txBody>
      </p:sp>
      <p:pic>
        <p:nvPicPr>
          <p:cNvPr id="14338" name="Picture 2" descr="No description has been provided for this image">
            <a:extLst>
              <a:ext uri="{FF2B5EF4-FFF2-40B4-BE49-F238E27FC236}">
                <a16:creationId xmlns:a16="http://schemas.microsoft.com/office/drawing/2014/main" id="{6D5F273D-4A0E-99DA-7582-030897D8A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0" y="817072"/>
            <a:ext cx="6089942" cy="454329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806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576870"/>
            <a:ext cx="5731718"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project involved a detailed analysis of Amazon sales data, leveraging data exploration, visualization, feature engineering, anomaly detection, and predictive modeling to extract valuable insights. Key findings include: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Data Exploration and Visualization</a:t>
            </a:r>
            <a:r>
              <a:rPr lang="en-US" sz="1600" dirty="0">
                <a:solidFill>
                  <a:schemeClr val="bg1"/>
                </a:solidFill>
                <a:latin typeface="Times New Roman" panose="02020603050405020304" pitchFamily="18" charset="0"/>
                <a:cs typeface="Times New Roman" panose="02020603050405020304" pitchFamily="18" charset="0"/>
              </a:rPr>
              <a:t>: Visual analyses revealed patterns in total revenue by region, sales channel, and product category, and identified top products and countries by revenue.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Feature Engineering</a:t>
            </a:r>
            <a:r>
              <a:rPr lang="en-US" sz="1600" dirty="0">
                <a:solidFill>
                  <a:schemeClr val="bg1"/>
                </a:solidFill>
                <a:latin typeface="Times New Roman" panose="02020603050405020304" pitchFamily="18" charset="0"/>
                <a:cs typeface="Times New Roman" panose="02020603050405020304" pitchFamily="18" charset="0"/>
              </a:rPr>
              <a:t>: Advanced techniques improved model predictions by identifying important features and creating new ones based on visual insights.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Anomaly Detection</a:t>
            </a:r>
            <a:r>
              <a:rPr lang="en-US" sz="1600" dirty="0">
                <a:solidFill>
                  <a:schemeClr val="bg1"/>
                </a:solidFill>
                <a:latin typeface="Times New Roman" panose="02020603050405020304" pitchFamily="18" charset="0"/>
                <a:cs typeface="Times New Roman" panose="02020603050405020304" pitchFamily="18" charset="0"/>
              </a:rPr>
              <a:t>: Statistical methods and machine learning identified data anomalies, ensuring data quality and highlighting unusual patterns.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Predictive Modeling</a:t>
            </a:r>
            <a:r>
              <a:rPr lang="en-US" sz="1600" dirty="0">
                <a:solidFill>
                  <a:schemeClr val="bg1"/>
                </a:solidFill>
                <a:latin typeface="Times New Roman" panose="02020603050405020304" pitchFamily="18" charset="0"/>
                <a:cs typeface="Times New Roman" panose="02020603050405020304" pitchFamily="18" charset="0"/>
              </a:rPr>
              <a:t>: Models were developed to forecast sales and identify key factors influencing performance. Seasonal decomposition provided deeper insights into trends and patterns.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Actionable Insights</a:t>
            </a:r>
            <a:r>
              <a:rPr lang="en-US" sz="1600" dirty="0">
                <a:solidFill>
                  <a:schemeClr val="bg1"/>
                </a:solidFill>
                <a:latin typeface="Times New Roman" panose="02020603050405020304" pitchFamily="18" charset="0"/>
                <a:cs typeface="Times New Roman" panose="02020603050405020304" pitchFamily="18" charset="0"/>
              </a:rPr>
              <a:t>: The analysis uncovered significant trends, such as seasonal sales peaks and high-revenue products, informing inventory management, marketing strategies, and resource allocation.</a:t>
            </a: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Conclusion</a:t>
            </a:r>
          </a:p>
        </p:txBody>
      </p:sp>
      <p:pic>
        <p:nvPicPr>
          <p:cNvPr id="2" name="Picture 2" descr="No description has been provided for this image">
            <a:extLst>
              <a:ext uri="{FF2B5EF4-FFF2-40B4-BE49-F238E27FC236}">
                <a16:creationId xmlns:a16="http://schemas.microsoft.com/office/drawing/2014/main" id="{2F39EFF4-A485-2426-2516-0164B6092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653" y="480169"/>
            <a:ext cx="2345494" cy="17591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3A06A3-3A15-858C-7528-FF1B7EA5442A}"/>
              </a:ext>
            </a:extLst>
          </p:cNvPr>
          <p:cNvPicPr>
            <a:picLocks noChangeAspect="1"/>
          </p:cNvPicPr>
          <p:nvPr/>
        </p:nvPicPr>
        <p:blipFill>
          <a:blip r:embed="rId3"/>
          <a:stretch>
            <a:fillRect/>
          </a:stretch>
        </p:blipFill>
        <p:spPr>
          <a:xfrm>
            <a:off x="7978351" y="1598489"/>
            <a:ext cx="2139018" cy="3791624"/>
          </a:xfrm>
          <a:prstGeom prst="rect">
            <a:avLst/>
          </a:prstGeom>
          <a:ln>
            <a:noFill/>
          </a:ln>
          <a:effectLst>
            <a:softEdge rad="112500"/>
          </a:effectLst>
        </p:spPr>
      </p:pic>
      <p:pic>
        <p:nvPicPr>
          <p:cNvPr id="8" name="Picture 7">
            <a:extLst>
              <a:ext uri="{FF2B5EF4-FFF2-40B4-BE49-F238E27FC236}">
                <a16:creationId xmlns:a16="http://schemas.microsoft.com/office/drawing/2014/main" id="{B452E717-FD99-3E45-BF89-7F937A9A8C91}"/>
              </a:ext>
            </a:extLst>
          </p:cNvPr>
          <p:cNvPicPr>
            <a:picLocks noChangeAspect="1"/>
          </p:cNvPicPr>
          <p:nvPr/>
        </p:nvPicPr>
        <p:blipFill>
          <a:blip r:embed="rId4"/>
          <a:stretch>
            <a:fillRect/>
          </a:stretch>
        </p:blipFill>
        <p:spPr>
          <a:xfrm>
            <a:off x="6253012" y="4653784"/>
            <a:ext cx="2528887" cy="2084790"/>
          </a:xfrm>
          <a:prstGeom prst="rect">
            <a:avLst/>
          </a:prstGeom>
          <a:ln>
            <a:noFill/>
          </a:ln>
          <a:effectLst>
            <a:softEdge rad="112500"/>
          </a:effectLst>
        </p:spPr>
      </p:pic>
      <p:pic>
        <p:nvPicPr>
          <p:cNvPr id="10" name="Picture 9">
            <a:extLst>
              <a:ext uri="{FF2B5EF4-FFF2-40B4-BE49-F238E27FC236}">
                <a16:creationId xmlns:a16="http://schemas.microsoft.com/office/drawing/2014/main" id="{F197C223-E317-16DD-50B9-346036F29DED}"/>
              </a:ext>
            </a:extLst>
          </p:cNvPr>
          <p:cNvPicPr>
            <a:picLocks noChangeAspect="1"/>
          </p:cNvPicPr>
          <p:nvPr/>
        </p:nvPicPr>
        <p:blipFill>
          <a:blip r:embed="rId5"/>
          <a:stretch>
            <a:fillRect/>
          </a:stretch>
        </p:blipFill>
        <p:spPr>
          <a:xfrm>
            <a:off x="9344389" y="2364346"/>
            <a:ext cx="2570707" cy="1812005"/>
          </a:xfrm>
          <a:prstGeom prst="rect">
            <a:avLst/>
          </a:prstGeom>
          <a:ln>
            <a:noFill/>
          </a:ln>
          <a:effectLst>
            <a:softEdge rad="112500"/>
          </a:effectLst>
        </p:spPr>
      </p:pic>
      <p:pic>
        <p:nvPicPr>
          <p:cNvPr id="12" name="Picture 11">
            <a:extLst>
              <a:ext uri="{FF2B5EF4-FFF2-40B4-BE49-F238E27FC236}">
                <a16:creationId xmlns:a16="http://schemas.microsoft.com/office/drawing/2014/main" id="{18FAADEA-B1DD-377C-E9B6-55FB2968C075}"/>
              </a:ext>
            </a:extLst>
          </p:cNvPr>
          <p:cNvPicPr>
            <a:picLocks noChangeAspect="1"/>
          </p:cNvPicPr>
          <p:nvPr/>
        </p:nvPicPr>
        <p:blipFill>
          <a:blip r:embed="rId6"/>
          <a:stretch>
            <a:fillRect/>
          </a:stretch>
        </p:blipFill>
        <p:spPr>
          <a:xfrm>
            <a:off x="9092276" y="4681010"/>
            <a:ext cx="2967035" cy="2057564"/>
          </a:xfrm>
          <a:prstGeom prst="rect">
            <a:avLst/>
          </a:prstGeom>
          <a:ln>
            <a:noFill/>
          </a:ln>
          <a:effectLst>
            <a:softEdge rad="112500"/>
          </a:effectLst>
        </p:spPr>
      </p:pic>
      <p:pic>
        <p:nvPicPr>
          <p:cNvPr id="14" name="Picture 13">
            <a:extLst>
              <a:ext uri="{FF2B5EF4-FFF2-40B4-BE49-F238E27FC236}">
                <a16:creationId xmlns:a16="http://schemas.microsoft.com/office/drawing/2014/main" id="{30B9C3B0-5061-5867-1B3E-2D78FA57CE29}"/>
              </a:ext>
            </a:extLst>
          </p:cNvPr>
          <p:cNvPicPr>
            <a:picLocks noChangeAspect="1"/>
          </p:cNvPicPr>
          <p:nvPr/>
        </p:nvPicPr>
        <p:blipFill>
          <a:blip r:embed="rId7"/>
          <a:stretch>
            <a:fillRect/>
          </a:stretch>
        </p:blipFill>
        <p:spPr>
          <a:xfrm>
            <a:off x="6218653" y="2364346"/>
            <a:ext cx="2597607" cy="2212155"/>
          </a:xfrm>
          <a:prstGeom prst="rect">
            <a:avLst/>
          </a:prstGeom>
          <a:ln>
            <a:noFill/>
          </a:ln>
          <a:effectLst>
            <a:softEdge rad="112500"/>
          </a:effectLst>
        </p:spPr>
      </p:pic>
      <p:pic>
        <p:nvPicPr>
          <p:cNvPr id="15" name="Picture 2" descr="No description has been provided for this image">
            <a:extLst>
              <a:ext uri="{FF2B5EF4-FFF2-40B4-BE49-F238E27FC236}">
                <a16:creationId xmlns:a16="http://schemas.microsoft.com/office/drawing/2014/main" id="{BDA0344C-4BF7-CB3C-AE7E-C32D0BA5DC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44390" y="466382"/>
            <a:ext cx="2570707" cy="187475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05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ECC32-D186-9D3F-B527-61FAF6B1988C}"/>
              </a:ext>
            </a:extLst>
          </p:cNvPr>
          <p:cNvSpPr txBox="1"/>
          <p:nvPr/>
        </p:nvSpPr>
        <p:spPr>
          <a:xfrm>
            <a:off x="2595716" y="2644170"/>
            <a:ext cx="7000568" cy="1569660"/>
          </a:xfrm>
          <a:prstGeom prst="rect">
            <a:avLst/>
          </a:prstGeom>
          <a:noFill/>
        </p:spPr>
        <p:txBody>
          <a:bodyPr wrap="square" rtlCol="0">
            <a:spAutoFit/>
          </a:bodyPr>
          <a:lstStyle/>
          <a:p>
            <a:r>
              <a:rPr lang="en-US" sz="9600" b="1" dirty="0"/>
              <a:t>THANK YOU</a:t>
            </a:r>
          </a:p>
        </p:txBody>
      </p:sp>
    </p:spTree>
    <p:extLst>
      <p:ext uri="{BB962C8B-B14F-4D97-AF65-F5344CB8AC3E}">
        <p14:creationId xmlns:p14="http://schemas.microsoft.com/office/powerpoint/2010/main" val="220059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559837" y="1115009"/>
            <a:ext cx="10993015" cy="5239138"/>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key challenges addressed in this project include:</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 Identifying trends in monthly sales to understand seasonal demand fluctuations.</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Analyzing sales distribution across different regions to identify high-performing and underperforming areas.</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Evaluating product performance to determine the top revenue-generating products and those with high sales volumes.</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Predicting order priorities to optimize inventory management and logistics, ensuring timely delivery and customer satisfaction.</a:t>
            </a:r>
          </a:p>
          <a:p>
            <a:pPr marL="342900" indent="-342900" algn="just">
              <a:buFont typeface="Courier New" panose="02070309020205020404" pitchFamily="49" charset="0"/>
              <a:buChar char="o"/>
            </a:pPr>
            <a:r>
              <a:rPr lang="en-US" sz="2000" dirty="0">
                <a:solidFill>
                  <a:schemeClr val="bg1"/>
                </a:solidFill>
                <a:latin typeface="Times New Roman" panose="02020603050405020304" pitchFamily="18" charset="0"/>
                <a:cs typeface="Times New Roman" panose="02020603050405020304" pitchFamily="18" charset="0"/>
              </a:rPr>
              <a:t>Understanding correlations between different sales factors to make data-driven business decisions.</a:t>
            </a:r>
          </a:p>
        </p:txBody>
      </p:sp>
      <p:sp>
        <p:nvSpPr>
          <p:cNvPr id="4" name="TextBox 3">
            <a:extLst>
              <a:ext uri="{FF2B5EF4-FFF2-40B4-BE49-F238E27FC236}">
                <a16:creationId xmlns:a16="http://schemas.microsoft.com/office/drawing/2014/main" id="{CA1309BC-7202-DD2C-3394-F3C9A42F6620}"/>
              </a:ext>
            </a:extLst>
          </p:cNvPr>
          <p:cNvSpPr txBox="1"/>
          <p:nvPr/>
        </p:nvSpPr>
        <p:spPr>
          <a:xfrm>
            <a:off x="559837" y="273020"/>
            <a:ext cx="3555460"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Problem Statement :</a:t>
            </a:r>
          </a:p>
        </p:txBody>
      </p:sp>
      <p:pic>
        <p:nvPicPr>
          <p:cNvPr id="5" name="Picture 4">
            <a:extLst>
              <a:ext uri="{FF2B5EF4-FFF2-40B4-BE49-F238E27FC236}">
                <a16:creationId xmlns:a16="http://schemas.microsoft.com/office/drawing/2014/main" id="{397B79A0-B48A-8D10-CE07-66C1C7057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144" y="5057776"/>
            <a:ext cx="3200399" cy="1800224"/>
          </a:xfrm>
          <a:prstGeom prst="rect">
            <a:avLst/>
          </a:prstGeom>
        </p:spPr>
      </p:pic>
    </p:spTree>
    <p:extLst>
      <p:ext uri="{BB962C8B-B14F-4D97-AF65-F5344CB8AC3E}">
        <p14:creationId xmlns:p14="http://schemas.microsoft.com/office/powerpoint/2010/main" val="333608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432318" y="992156"/>
            <a:ext cx="11327363" cy="5239138"/>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In the era of big data, leveraging sales data effectively can provide a competitive advantage for e-commerce platforms like Amazon. This project involves a comprehensive analysis of Amazon's sales data to uncover valuable insights and address key business questions. By examining sales trends, regional distribution, and product performance, we aim to provide actionable recommendations for improving sales strategies and customer satisfaction.</a:t>
            </a:r>
          </a:p>
          <a:p>
            <a:pPr algn="just"/>
            <a:r>
              <a:rPr lang="en-US" sz="2000" dirty="0">
                <a:solidFill>
                  <a:schemeClr val="bg1"/>
                </a:solidFill>
                <a:latin typeface="Times New Roman" panose="02020603050405020304" pitchFamily="18" charset="0"/>
                <a:cs typeface="Times New Roman" panose="02020603050405020304" pitchFamily="18" charset="0"/>
              </a:rPr>
              <a:t>We start by preprocessing the sales data to ensure accuracy and consistency. Various data exploration techniques are applied to understand the dataset's characteristics and identify any anomalies. Key metrics, such as total revenue and sales quantity, are calculated and analyzed to provide an overview of Amazon's sales performance.</a:t>
            </a:r>
          </a:p>
          <a:p>
            <a:pPr algn="just"/>
            <a:r>
              <a:rPr lang="en-US" sz="2000" dirty="0">
                <a:solidFill>
                  <a:schemeClr val="bg1"/>
                </a:solidFill>
                <a:latin typeface="Times New Roman" panose="02020603050405020304" pitchFamily="18" charset="0"/>
                <a:cs typeface="Times New Roman" panose="02020603050405020304" pitchFamily="18" charset="0"/>
              </a:rPr>
              <a:t>Overall, this project aims to transform raw sales data into meaningful insights, enabling Amazon to enhance its sales strategies, optimize operations, and ultimately improve customer satisfaction.</a:t>
            </a:r>
          </a:p>
        </p:txBody>
      </p:sp>
      <p:sp>
        <p:nvSpPr>
          <p:cNvPr id="4" name="TextBox 3">
            <a:extLst>
              <a:ext uri="{FF2B5EF4-FFF2-40B4-BE49-F238E27FC236}">
                <a16:creationId xmlns:a16="http://schemas.microsoft.com/office/drawing/2014/main" id="{3875829C-4E92-32EF-A946-E6FC86168968}"/>
              </a:ext>
            </a:extLst>
          </p:cNvPr>
          <p:cNvSpPr txBox="1"/>
          <p:nvPr/>
        </p:nvSpPr>
        <p:spPr>
          <a:xfrm>
            <a:off x="432318" y="365840"/>
            <a:ext cx="1873137"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Introduction</a:t>
            </a:r>
          </a:p>
        </p:txBody>
      </p:sp>
      <p:pic>
        <p:nvPicPr>
          <p:cNvPr id="7" name="Picture 6">
            <a:extLst>
              <a:ext uri="{FF2B5EF4-FFF2-40B4-BE49-F238E27FC236}">
                <a16:creationId xmlns:a16="http://schemas.microsoft.com/office/drawing/2014/main" id="{52B873EB-2616-883C-DCCB-FE6C8E1FC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799" y="5057776"/>
            <a:ext cx="3200399" cy="1800224"/>
          </a:xfrm>
          <a:prstGeom prst="rect">
            <a:avLst/>
          </a:prstGeom>
        </p:spPr>
      </p:pic>
    </p:spTree>
    <p:extLst>
      <p:ext uri="{BB962C8B-B14F-4D97-AF65-F5344CB8AC3E}">
        <p14:creationId xmlns:p14="http://schemas.microsoft.com/office/powerpoint/2010/main" val="170351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432317" y="809431"/>
            <a:ext cx="11327363" cy="5239138"/>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dataset provides a comprehensive view of global sales transactions across various regions, countries, and product types. It includes detailed information about each transaction, such as the item type, sales channel (online or offline), order priority, order and ship dates, and quantities sold. </a:t>
            </a:r>
          </a:p>
          <a:p>
            <a:pPr algn="just"/>
            <a:r>
              <a:rPr lang="en-US" sz="2000" dirty="0">
                <a:solidFill>
                  <a:schemeClr val="bg1"/>
                </a:solidFill>
                <a:latin typeface="Times New Roman" panose="02020603050405020304" pitchFamily="18" charset="0"/>
                <a:cs typeface="Times New Roman" panose="02020603050405020304" pitchFamily="18" charset="0"/>
              </a:rPr>
              <a:t>Additionally, financial metrics such as unit price, unit cost, total revenue, total cost, and total profit are provided, allowing for in-depth analysis of sales performance and profitability. This dataset is valuable for examining sales trends, understanding market dynamics, and optimizing business strategies across diverse geographical areas and product categories.</a:t>
            </a:r>
          </a:p>
          <a:p>
            <a:pPr algn="just"/>
            <a:r>
              <a:rPr lang="en-US" sz="2000" dirty="0">
                <a:solidFill>
                  <a:schemeClr val="bg1"/>
                </a:solidFill>
                <a:latin typeface="Times New Roman" panose="02020603050405020304" pitchFamily="18" charset="0"/>
                <a:cs typeface="Times New Roman" panose="02020603050405020304" pitchFamily="18" charset="0"/>
              </a:rPr>
              <a:t>The dataset consists of 1,000 rows and 14 columns. Each row represents an individual sales transaction, while the columns capture various details about these transactions, including:</a:t>
            </a:r>
          </a:p>
          <a:p>
            <a:pPr algn="just"/>
            <a:r>
              <a:rPr lang="en-US" sz="2000" dirty="0">
                <a:solidFill>
                  <a:schemeClr val="bg1"/>
                </a:solidFill>
                <a:latin typeface="Times New Roman" panose="02020603050405020304" pitchFamily="18" charset="0"/>
                <a:cs typeface="Times New Roman" panose="02020603050405020304" pitchFamily="18" charset="0"/>
              </a:rPr>
              <a:t>a. Region Country b. Item Type c. Sales Channel d. Order Priority e. Order Date f. Order ID g. Ship Date </a:t>
            </a:r>
          </a:p>
          <a:p>
            <a:pPr algn="just"/>
            <a:r>
              <a:rPr lang="en-US" sz="2000" dirty="0">
                <a:solidFill>
                  <a:schemeClr val="bg1"/>
                </a:solidFill>
                <a:latin typeface="Times New Roman" panose="02020603050405020304" pitchFamily="18" charset="0"/>
                <a:cs typeface="Times New Roman" panose="02020603050405020304" pitchFamily="18" charset="0"/>
              </a:rPr>
              <a:t>h. Units Sold </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Unit Price j. Unit Cost k. Total Revenue l. Total Cost m. Total Profit</a:t>
            </a:r>
          </a:p>
          <a:p>
            <a:pPr algn="just"/>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1F94B1-941F-D9F1-36A1-7F38E571FE28}"/>
              </a:ext>
            </a:extLst>
          </p:cNvPr>
          <p:cNvSpPr txBox="1"/>
          <p:nvPr/>
        </p:nvSpPr>
        <p:spPr>
          <a:xfrm>
            <a:off x="432317" y="222575"/>
            <a:ext cx="6099242"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Dataset</a:t>
            </a:r>
          </a:p>
        </p:txBody>
      </p:sp>
      <p:pic>
        <p:nvPicPr>
          <p:cNvPr id="5" name="Picture 4">
            <a:extLst>
              <a:ext uri="{FF2B5EF4-FFF2-40B4-BE49-F238E27FC236}">
                <a16:creationId xmlns:a16="http://schemas.microsoft.com/office/drawing/2014/main" id="{A5768FE5-38B3-1D5F-2153-11E9BB108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798" y="5057776"/>
            <a:ext cx="3200399" cy="1800224"/>
          </a:xfrm>
          <a:prstGeom prst="rect">
            <a:avLst/>
          </a:prstGeom>
        </p:spPr>
      </p:pic>
    </p:spTree>
    <p:extLst>
      <p:ext uri="{BB962C8B-B14F-4D97-AF65-F5344CB8AC3E}">
        <p14:creationId xmlns:p14="http://schemas.microsoft.com/office/powerpoint/2010/main" val="272224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432315" y="1018981"/>
            <a:ext cx="11327363" cy="5239138"/>
          </a:xfrm>
        </p:spPr>
        <p:txBody>
          <a:bodyPr>
            <a:no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After examining our dataset, the next logical step is to delve into various visual representations to uncover valuable insights from our Amazon sales data. By exploring different types of visualizations, we aim to gain a deeper understanding of trends, patterns, and correlations that can provide actionable insights for optimizing our strategies and enhancing sales performance on Amazon.</a:t>
            </a:r>
          </a:p>
          <a:p>
            <a:pPr algn="just"/>
            <a:r>
              <a:rPr lang="en-US" sz="2000" dirty="0">
                <a:solidFill>
                  <a:schemeClr val="bg1"/>
                </a:solidFill>
                <a:latin typeface="Times New Roman" panose="02020603050405020304" pitchFamily="18" charset="0"/>
                <a:cs typeface="Times New Roman" panose="02020603050405020304" pitchFamily="18" charset="0"/>
              </a:rPr>
              <a:t>Here is the sample of some visualization :</a:t>
            </a:r>
          </a:p>
        </p:txBody>
      </p:sp>
      <p:sp>
        <p:nvSpPr>
          <p:cNvPr id="4" name="TextBox 3">
            <a:extLst>
              <a:ext uri="{FF2B5EF4-FFF2-40B4-BE49-F238E27FC236}">
                <a16:creationId xmlns:a16="http://schemas.microsoft.com/office/drawing/2014/main" id="{461F94B1-941F-D9F1-36A1-7F38E571FE28}"/>
              </a:ext>
            </a:extLst>
          </p:cNvPr>
          <p:cNvSpPr txBox="1"/>
          <p:nvPr/>
        </p:nvSpPr>
        <p:spPr>
          <a:xfrm>
            <a:off x="470417" y="304606"/>
            <a:ext cx="6099242"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Visualization</a:t>
            </a:r>
          </a:p>
        </p:txBody>
      </p:sp>
      <p:pic>
        <p:nvPicPr>
          <p:cNvPr id="5" name="Picture 4">
            <a:extLst>
              <a:ext uri="{FF2B5EF4-FFF2-40B4-BE49-F238E27FC236}">
                <a16:creationId xmlns:a16="http://schemas.microsoft.com/office/drawing/2014/main" id="{A5768FE5-38B3-1D5F-2153-11E9BB108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798" y="5057776"/>
            <a:ext cx="3200399" cy="1800224"/>
          </a:xfrm>
          <a:prstGeom prst="rect">
            <a:avLst/>
          </a:prstGeom>
        </p:spPr>
      </p:pic>
      <p:pic>
        <p:nvPicPr>
          <p:cNvPr id="2" name="Picture 2" descr="No description has been provided for this image">
            <a:extLst>
              <a:ext uri="{FF2B5EF4-FFF2-40B4-BE49-F238E27FC236}">
                <a16:creationId xmlns:a16="http://schemas.microsoft.com/office/drawing/2014/main" id="{172E4C33-88A5-0BF4-7F89-A6F3BAFB1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17" y="2793579"/>
            <a:ext cx="2228850" cy="18967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4" descr="No description has been provided for this image">
            <a:extLst>
              <a:ext uri="{FF2B5EF4-FFF2-40B4-BE49-F238E27FC236}">
                <a16:creationId xmlns:a16="http://schemas.microsoft.com/office/drawing/2014/main" id="{4C1E6635-1D01-6A98-3380-0B8FA591FA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561" y="2773387"/>
            <a:ext cx="2794473" cy="19371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2" descr="No description has been provided for this image">
            <a:extLst>
              <a:ext uri="{FF2B5EF4-FFF2-40B4-BE49-F238E27FC236}">
                <a16:creationId xmlns:a16="http://schemas.microsoft.com/office/drawing/2014/main" id="{07D41F2C-89F8-E763-DA9D-08A3A73BC2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6590" y="2793579"/>
            <a:ext cx="2301997" cy="18967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2" descr="No description has been provided for this image">
            <a:extLst>
              <a:ext uri="{FF2B5EF4-FFF2-40B4-BE49-F238E27FC236}">
                <a16:creationId xmlns:a16="http://schemas.microsoft.com/office/drawing/2014/main" id="{B7ED5B4B-12B5-C644-5C3F-24C8F6F132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2964" y="2793579"/>
            <a:ext cx="2696361" cy="17879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495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2" y="634020"/>
            <a:ext cx="5468666"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represents the total revenue generated from sales across different geographical regions. Each region is depicted on the horizontal axis, while the vertical axis indicates the total revenue in monetary units.</a:t>
            </a:r>
            <a:endParaRPr lang="en-IN" sz="1600" b="1" dirty="0">
              <a:solidFill>
                <a:schemeClr val="bg1"/>
              </a:solidFill>
              <a:latin typeface="Times New Roman" panose="02020603050405020304" pitchFamily="18" charset="0"/>
              <a:cs typeface="Times New Roman" panose="02020603050405020304" pitchFamily="18" charset="0"/>
            </a:endParaRP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600" b="1" dirty="0">
                <a:solidFill>
                  <a:schemeClr val="bg1"/>
                </a:solidFill>
                <a:latin typeface="Times New Roman" panose="02020603050405020304" pitchFamily="18" charset="0"/>
                <a:cs typeface="Times New Roman" panose="02020603050405020304" pitchFamily="18" charset="0"/>
              </a:rPr>
              <a:t>Revenue Distribution</a:t>
            </a:r>
            <a:r>
              <a:rPr lang="en-US" sz="1600" dirty="0">
                <a:solidFill>
                  <a:schemeClr val="bg1"/>
                </a:solidFill>
                <a:latin typeface="Times New Roman" panose="02020603050405020304" pitchFamily="18" charset="0"/>
                <a:cs typeface="Times New Roman" panose="02020603050405020304" pitchFamily="18" charset="0"/>
              </a:rPr>
              <a:t>: The chart highlights the distribution of total revenue across various regions, showcasing which regions contribute the most to the overall sales.</a:t>
            </a:r>
          </a:p>
          <a:p>
            <a:pPr marL="285750" indent="-285750" algn="just">
              <a:buFont typeface="Courier New" panose="02070309020205020404" pitchFamily="49" charset="0"/>
              <a:buChar char="o"/>
            </a:pPr>
            <a:r>
              <a:rPr lang="en-US" sz="1600" b="1" dirty="0">
                <a:solidFill>
                  <a:schemeClr val="bg1"/>
                </a:solidFill>
                <a:latin typeface="Times New Roman" panose="02020603050405020304" pitchFamily="18" charset="0"/>
                <a:cs typeface="Times New Roman" panose="02020603050405020304" pitchFamily="18" charset="0"/>
              </a:rPr>
              <a:t>Top-Performing Regions</a:t>
            </a:r>
            <a:r>
              <a:rPr lang="en-US" sz="1600" dirty="0">
                <a:solidFill>
                  <a:schemeClr val="bg1"/>
                </a:solidFill>
                <a:latin typeface="Times New Roman" panose="02020603050405020304" pitchFamily="18" charset="0"/>
                <a:cs typeface="Times New Roman" panose="02020603050405020304" pitchFamily="18" charset="0"/>
              </a:rPr>
              <a:t>: Regions with the highest bars are the top-performing areas in terms of revenue generation. This information is crucial for identifying key markets.</a:t>
            </a:r>
          </a:p>
          <a:p>
            <a:pPr marL="285750" indent="-285750" algn="just">
              <a:buFont typeface="Courier New" panose="02070309020205020404" pitchFamily="49" charset="0"/>
              <a:buChar char="o"/>
            </a:pPr>
            <a:r>
              <a:rPr lang="en-US" sz="1600" b="1" dirty="0">
                <a:solidFill>
                  <a:schemeClr val="bg1"/>
                </a:solidFill>
                <a:latin typeface="Times New Roman" panose="02020603050405020304" pitchFamily="18" charset="0"/>
                <a:cs typeface="Times New Roman" panose="02020603050405020304" pitchFamily="18" charset="0"/>
              </a:rPr>
              <a:t>Comparative Analysis</a:t>
            </a:r>
            <a:r>
              <a:rPr lang="en-US" sz="1600" dirty="0">
                <a:solidFill>
                  <a:schemeClr val="bg1"/>
                </a:solidFill>
                <a:latin typeface="Times New Roman" panose="02020603050405020304" pitchFamily="18" charset="0"/>
                <a:cs typeface="Times New Roman" panose="02020603050405020304" pitchFamily="18" charset="0"/>
              </a:rPr>
              <a:t>: By comparing the height of the bars, we can easily see the disparity in revenue contributions among different regions. This helps in understanding market penetration and the effectiveness of sales strategies in various areas.</a:t>
            </a:r>
          </a:p>
          <a:p>
            <a:pPr marL="285750" indent="-285750" algn="just">
              <a:buFont typeface="Courier New" panose="02070309020205020404" pitchFamily="49" charset="0"/>
              <a:buChar char="o"/>
            </a:pPr>
            <a:r>
              <a:rPr lang="en-US" sz="1600" b="1" dirty="0">
                <a:solidFill>
                  <a:schemeClr val="bg1"/>
                </a:solidFill>
                <a:latin typeface="Times New Roman" panose="02020603050405020304" pitchFamily="18" charset="0"/>
                <a:cs typeface="Times New Roman" panose="02020603050405020304" pitchFamily="18" charset="0"/>
              </a:rPr>
              <a:t>Strategic Focus</a:t>
            </a:r>
            <a:r>
              <a:rPr lang="en-US" sz="1600" dirty="0">
                <a:solidFill>
                  <a:schemeClr val="bg1"/>
                </a:solidFill>
                <a:latin typeface="Times New Roman" panose="02020603050405020304" pitchFamily="18" charset="0"/>
                <a:cs typeface="Times New Roman" panose="02020603050405020304" pitchFamily="18" charset="0"/>
              </a:rPr>
              <a:t>: Regions with lower revenue might require focused marketing efforts or an analysis to understand the underlying factors affecting sales performance.</a:t>
            </a: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No description has been provided for this image">
            <a:extLst>
              <a:ext uri="{FF2B5EF4-FFF2-40B4-BE49-F238E27FC236}">
                <a16:creationId xmlns:a16="http://schemas.microsoft.com/office/drawing/2014/main" id="{9B0FBC53-2B54-1783-79AE-1E67A6A78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17153"/>
            <a:ext cx="5903168" cy="50236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Total Revenue by Region</a:t>
            </a:r>
          </a:p>
        </p:txBody>
      </p:sp>
    </p:spTree>
    <p:extLst>
      <p:ext uri="{BB962C8B-B14F-4D97-AF65-F5344CB8AC3E}">
        <p14:creationId xmlns:p14="http://schemas.microsoft.com/office/powerpoint/2010/main" val="36907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1" y="63402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illustrates the total revenue generated through different sales channels, categorized into online and offline channels. The horizontal axis represents the sales channels, while the vertical axis indicates the total revenue in monetary units.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Channel Comparison</a:t>
            </a:r>
            <a:r>
              <a:rPr lang="en-US" sz="1600" dirty="0">
                <a:solidFill>
                  <a:schemeClr val="bg1"/>
                </a:solidFill>
                <a:latin typeface="Times New Roman" panose="02020603050405020304" pitchFamily="18" charset="0"/>
                <a:cs typeface="Times New Roman" panose="02020603050405020304" pitchFamily="18" charset="0"/>
              </a:rPr>
              <a:t>: The visualization clearly shows the comparison between online and offline sales channels in terms of revenue generation.</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Dominant Channel</a:t>
            </a:r>
            <a:r>
              <a:rPr lang="en-US" sz="1600" dirty="0">
                <a:solidFill>
                  <a:schemeClr val="bg1"/>
                </a:solidFill>
                <a:latin typeface="Times New Roman" panose="02020603050405020304" pitchFamily="18" charset="0"/>
                <a:cs typeface="Times New Roman" panose="02020603050405020304" pitchFamily="18" charset="0"/>
              </a:rPr>
              <a:t>: The sales channel with the higher bar is the dominant channel contributing the most to the total revenue. This helps in identifying which channel is more effective in driving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Contribution</a:t>
            </a:r>
            <a:r>
              <a:rPr lang="en-US" sz="1600" dirty="0">
                <a:solidFill>
                  <a:schemeClr val="bg1"/>
                </a:solidFill>
                <a:latin typeface="Times New Roman" panose="02020603050405020304" pitchFamily="18" charset="0"/>
                <a:cs typeface="Times New Roman" panose="02020603050405020304" pitchFamily="18" charset="0"/>
              </a:rPr>
              <a:t>: Understanding the revenue contribution from each channel helps in determining the effectiveness of online versus offline strategies and their impact on overall sales.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Strategic Insights</a:t>
            </a:r>
            <a:r>
              <a:rPr lang="en-US" sz="1600" dirty="0">
                <a:solidFill>
                  <a:schemeClr val="bg1"/>
                </a:solidFill>
                <a:latin typeface="Times New Roman" panose="02020603050405020304" pitchFamily="18" charset="0"/>
                <a:cs typeface="Times New Roman" panose="02020603050405020304" pitchFamily="18" charset="0"/>
              </a:rPr>
              <a:t>: The data can provide strategic insights into consumer behavior and preferences. For instance, a higher revenue from the online channel may indicate a strong digital presence and effective online marketing strategies.</a:t>
            </a:r>
          </a:p>
          <a:p>
            <a:pPr algn="just"/>
            <a:endParaRPr lang="en-US" sz="1600" dirty="0">
              <a:solidFill>
                <a:schemeClr val="bg1"/>
              </a:solidFill>
              <a:latin typeface="Times New Roman" panose="02020603050405020304" pitchFamily="18" charset="0"/>
              <a:cs typeface="Times New Roman" panose="02020603050405020304" pitchFamily="18" charset="0"/>
            </a:endParaRPr>
          </a:p>
          <a:p>
            <a:pPr algn="just"/>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Total Revenue by Sales Channel</a:t>
            </a:r>
            <a:endParaRPr lang="en-IN" sz="2000" b="1" dirty="0">
              <a:latin typeface="Times New Roman" panose="02020603050405020304" pitchFamily="18" charset="0"/>
              <a:cs typeface="Times New Roman" panose="02020603050405020304" pitchFamily="18" charset="0"/>
            </a:endParaRPr>
          </a:p>
        </p:txBody>
      </p:sp>
      <p:pic>
        <p:nvPicPr>
          <p:cNvPr id="2052" name="Picture 4" descr="No description has been provided for this image">
            <a:extLst>
              <a:ext uri="{FF2B5EF4-FFF2-40B4-BE49-F238E27FC236}">
                <a16:creationId xmlns:a16="http://schemas.microsoft.com/office/drawing/2014/main" id="{D8E94061-224B-7DBA-A29A-F3D601F97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9926" y="1323974"/>
            <a:ext cx="6279522" cy="43530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20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3D2CF3-DFA0-C21B-9AB2-6F9E93E95DA3}"/>
              </a:ext>
            </a:extLst>
          </p:cNvPr>
          <p:cNvSpPr>
            <a:spLocks noGrp="1"/>
          </p:cNvSpPr>
          <p:nvPr>
            <p:ph type="subTitle" idx="1"/>
          </p:nvPr>
        </p:nvSpPr>
        <p:spPr>
          <a:xfrm>
            <a:off x="192831" y="634020"/>
            <a:ext cx="5569793" cy="5023694"/>
          </a:xfrm>
          <a:noFill/>
        </p:spPr>
        <p:txBody>
          <a:bodyPr>
            <a:no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This visualization displays the top 10 countries ranked by their total revenue generated from sales. Each country is represented on the horizontal axis, while the vertical axis indicates the total revenue in monetary units.</a:t>
            </a:r>
          </a:p>
          <a:p>
            <a:pPr algn="just"/>
            <a:r>
              <a:rPr lang="en-US" sz="1600" b="1" dirty="0">
                <a:solidFill>
                  <a:schemeClr val="bg1"/>
                </a:solidFill>
                <a:latin typeface="Times New Roman" panose="02020603050405020304" pitchFamily="18" charset="0"/>
                <a:cs typeface="Times New Roman" panose="02020603050405020304" pitchFamily="18" charset="0"/>
              </a:rPr>
              <a:t>Insights:</a:t>
            </a:r>
            <a:endParaRPr lang="en-US" sz="16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Leaders</a:t>
            </a:r>
            <a:r>
              <a:rPr lang="en-US" sz="1600" dirty="0">
                <a:solidFill>
                  <a:schemeClr val="bg1"/>
                </a:solidFill>
                <a:latin typeface="Times New Roman" panose="02020603050405020304" pitchFamily="18" charset="0"/>
                <a:cs typeface="Times New Roman" panose="02020603050405020304" pitchFamily="18" charset="0"/>
              </a:rPr>
              <a:t>: The chart highlights the top 10 countries with the highest revenue, providing a clear view of the leading markets.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Revenue Distribution</a:t>
            </a:r>
            <a:r>
              <a:rPr lang="en-US" sz="1600" dirty="0">
                <a:solidFill>
                  <a:schemeClr val="bg1"/>
                </a:solidFill>
                <a:latin typeface="Times New Roman" panose="02020603050405020304" pitchFamily="18" charset="0"/>
                <a:cs typeface="Times New Roman" panose="02020603050405020304" pitchFamily="18" charset="0"/>
              </a:rPr>
              <a:t>: By comparing the heights of the bars, we can see the distribution of revenue among the top-performing countries. This helps in identifying which countries are the most lucrative.</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Market Opportunities</a:t>
            </a:r>
            <a:r>
              <a:rPr lang="en-US" sz="1600" dirty="0">
                <a:solidFill>
                  <a:schemeClr val="bg1"/>
                </a:solidFill>
                <a:latin typeface="Times New Roman" panose="02020603050405020304" pitchFamily="18" charset="0"/>
                <a:cs typeface="Times New Roman" panose="02020603050405020304" pitchFamily="18" charset="0"/>
              </a:rPr>
              <a:t>: Countries with higher revenue bars are identified as key markets with significant sales potential. This insight is useful for focusing business efforts and resources.</a:t>
            </a:r>
          </a:p>
          <a:p>
            <a:pPr marL="285750" indent="-285750" algn="just">
              <a:buFont typeface="Arial" panose="020B0604020202020204" pitchFamily="34" charset="0"/>
              <a:buChar char="•"/>
            </a:pPr>
            <a:r>
              <a:rPr lang="en-US" sz="1600" b="1" dirty="0">
                <a:solidFill>
                  <a:schemeClr val="bg1"/>
                </a:solidFill>
                <a:latin typeface="Times New Roman" panose="02020603050405020304" pitchFamily="18" charset="0"/>
                <a:cs typeface="Times New Roman" panose="02020603050405020304" pitchFamily="18" charset="0"/>
              </a:rPr>
              <a:t>Strategic Planning</a:t>
            </a:r>
            <a:r>
              <a:rPr lang="en-US" sz="1600" dirty="0">
                <a:solidFill>
                  <a:schemeClr val="bg1"/>
                </a:solidFill>
                <a:latin typeface="Times New Roman" panose="02020603050405020304" pitchFamily="18" charset="0"/>
                <a:cs typeface="Times New Roman" panose="02020603050405020304" pitchFamily="18" charset="0"/>
              </a:rPr>
              <a:t>: Understanding which countries contribute the most to total revenue aids in strategic planning, helping businesses prioritize their efforts in these regions.</a:t>
            </a:r>
          </a:p>
          <a:p>
            <a:pPr algn="just"/>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AEA7B4-0386-29F3-0671-1ED79304B075}"/>
              </a:ext>
            </a:extLst>
          </p:cNvPr>
          <p:cNvSpPr txBox="1"/>
          <p:nvPr/>
        </p:nvSpPr>
        <p:spPr>
          <a:xfrm>
            <a:off x="192832" y="106219"/>
            <a:ext cx="609924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Top 10 Countries by Total Revenue</a:t>
            </a:r>
          </a:p>
        </p:txBody>
      </p:sp>
      <p:pic>
        <p:nvPicPr>
          <p:cNvPr id="3078" name="Picture 6" descr="No description has been provided for this image">
            <a:extLst>
              <a:ext uri="{FF2B5EF4-FFF2-40B4-BE49-F238E27FC236}">
                <a16:creationId xmlns:a16="http://schemas.microsoft.com/office/drawing/2014/main" id="{6DA072B6-CC42-F9B3-28F5-C7CC5A7A3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718" y="1381125"/>
            <a:ext cx="6063680" cy="42765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938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160</TotalTime>
  <Words>3205</Words>
  <Application>Microsoft Office PowerPoint</Application>
  <PresentationFormat>Widescreen</PresentationFormat>
  <Paragraphs>127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Courier New</vt:lpstr>
      <vt:lpstr>Times New Roman</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Jitu kumar</dc:creator>
  <cp:lastModifiedBy>Nilay Ghoash</cp:lastModifiedBy>
  <cp:revision>19</cp:revision>
  <dcterms:created xsi:type="dcterms:W3CDTF">2024-07-09T12:08:15Z</dcterms:created>
  <dcterms:modified xsi:type="dcterms:W3CDTF">2024-08-24T17:53:47Z</dcterms:modified>
</cp:coreProperties>
</file>