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FFFBF5"/>
            </a:gs>
            <a:gs pos="100000">
              <a:srgbClr val="FFF1E8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>
              <a:defRPr sz="3200" b="1">
                <a:solidFill>
                  <a:srgbClr val="264653"/>
                </a:solidFill>
                <a:latin typeface="Georgia"/>
              </a:defRPr>
            </a:pPr>
            <a:r>
              <a:t>What is Machine Learning?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  <a:defRPr sz="2200">
                <a:solidFill>
                  <a:srgbClr val="F4A261"/>
                </a:solidFill>
                <a:latin typeface="Georgia"/>
              </a:defRPr>
            </a:pPr>
            <a:r>
              <a:t>Machine learning allows computers to learn from data without explicit programming.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FFFBF5"/>
            </a:gs>
            <a:gs pos="100000">
              <a:srgbClr val="FFF1E8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sz="3200" b="1">
                <a:solidFill>
                  <a:srgbClr val="264653"/>
                </a:solidFill>
                <a:latin typeface="Georgia"/>
              </a:defRPr>
            </a:pPr>
            <a:r>
              <a:t>Types of Machine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2200">
                <a:solidFill>
                  <a:srgbClr val="F4A261"/>
                </a:solidFill>
                <a:latin typeface="Georgia"/>
              </a:defRPr>
            </a:pPr>
            <a:r>
              <a:t>Supervised learning uses labeled data to train models for prediction.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2200">
                <a:solidFill>
                  <a:srgbClr val="F4A261"/>
                </a:solidFill>
                <a:latin typeface="Georgia"/>
              </a:defRPr>
            </a:pPr>
            <a:r>
              <a:t>Unsupervised learning finds patterns in unlabeled data for insights.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2200">
                <a:solidFill>
                  <a:srgbClr val="F4A261"/>
                </a:solidFill>
                <a:latin typeface="Georgia"/>
              </a:defRPr>
            </a:pPr>
            <a:r>
              <a:t>Reinforcement learning trains agents to make optimal decisions in an environment.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2200">
                <a:solidFill>
                  <a:srgbClr val="F4A261"/>
                </a:solidFill>
                <a:latin typeface="Georgia"/>
              </a:defRPr>
            </a:pPr>
            <a:r>
              <a:t>Each type has unique strengths and applications in different domains.</a:t>
            </a:r>
          </a:p>
        </p:txBody>
      </p:sp>
      <p:pic>
        <p:nvPicPr>
          <p:cNvPr id="4" name="Picture 3" descr="tmpfd93yij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880" y="1371600"/>
            <a:ext cx="41148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FFFBF5"/>
            </a:gs>
            <a:gs pos="100000">
              <a:srgbClr val="FFF1E8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sz="3200" b="1">
                <a:solidFill>
                  <a:srgbClr val="264653"/>
                </a:solidFill>
                <a:latin typeface="Georgia"/>
              </a:defRPr>
            </a:pPr>
            <a:r>
              <a:t>How Machine Learning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2200">
                <a:solidFill>
                  <a:srgbClr val="F4A261"/>
                </a:solidFill>
                <a:latin typeface="Georgia"/>
              </a:defRPr>
            </a:pPr>
            <a:r>
              <a:t>Data collection and preparation are crucial initial steps.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2200">
                <a:solidFill>
                  <a:srgbClr val="F4A261"/>
                </a:solidFill>
                <a:latin typeface="Georgia"/>
              </a:defRPr>
            </a:pPr>
            <a:r>
              <a:t>Features are extracted and selected to represent the data effectively.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2200">
                <a:solidFill>
                  <a:srgbClr val="F4A261"/>
                </a:solidFill>
                <a:latin typeface="Georgia"/>
              </a:defRPr>
            </a:pPr>
            <a:r>
              <a:t>A model is trained using algorithms to learn patterns from the data.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2200">
                <a:solidFill>
                  <a:srgbClr val="F4A261"/>
                </a:solidFill>
                <a:latin typeface="Georgia"/>
              </a:defRPr>
            </a:pPr>
            <a:r>
              <a:t>The trained model is evaluated and refined for optimal performance.</a:t>
            </a:r>
          </a:p>
        </p:txBody>
      </p:sp>
      <p:pic>
        <p:nvPicPr>
          <p:cNvPr id="4" name="Picture 3" descr="tmp_cz7ibc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880" y="1371600"/>
            <a:ext cx="4114800" cy="452628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FFFBF5"/>
            </a:gs>
            <a:gs pos="100000">
              <a:srgbClr val="FFF1E8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sz="3200" b="1">
                <a:solidFill>
                  <a:srgbClr val="264653"/>
                </a:solidFill>
                <a:latin typeface="Georgia"/>
              </a:defRPr>
            </a:pPr>
            <a:r>
              <a:t>Applications of Machine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2200">
                <a:solidFill>
                  <a:srgbClr val="F4A261"/>
                </a:solidFill>
                <a:latin typeface="Georgia"/>
              </a:defRPr>
            </a:pPr>
            <a:r>
              <a:t>Image recognition enables computers to identify objects and faces.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2200">
                <a:solidFill>
                  <a:srgbClr val="F4A261"/>
                </a:solidFill>
                <a:latin typeface="Georgia"/>
              </a:defRPr>
            </a:pPr>
            <a:r>
              <a:t>Natural language processing allows machines to understand and generate text.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2200">
                <a:solidFill>
                  <a:srgbClr val="F4A261"/>
                </a:solidFill>
                <a:latin typeface="Georgia"/>
              </a:defRPr>
            </a:pPr>
            <a:r>
              <a:t>Medical diagnosis can be improved through ML-powered analysis.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2200">
                <a:solidFill>
                  <a:srgbClr val="F4A261"/>
                </a:solidFill>
                <a:latin typeface="Georgia"/>
              </a:defRPr>
            </a:pPr>
            <a:r>
              <a:t>Self-driving cars rely heavily on machine learning algorithms.</a:t>
            </a:r>
          </a:p>
        </p:txBody>
      </p:sp>
      <p:pic>
        <p:nvPicPr>
          <p:cNvPr id="4" name="Picture 3" descr="tmp8podpyta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880" y="1371600"/>
            <a:ext cx="41148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FFFBF5"/>
            </a:gs>
            <a:gs pos="100000">
              <a:srgbClr val="FFF1E8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sz="3200" b="1">
                <a:solidFill>
                  <a:srgbClr val="264653"/>
                </a:solidFill>
                <a:latin typeface="Georgia"/>
              </a:defRPr>
            </a:pPr>
            <a:r>
              <a:t>Future of Machine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2200">
                <a:solidFill>
                  <a:srgbClr val="F4A261"/>
                </a:solidFill>
                <a:latin typeface="Georgia"/>
              </a:defRPr>
            </a:pPr>
            <a:r>
              <a:t>Continued advancements in algorithms and computing power.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2200">
                <a:solidFill>
                  <a:srgbClr val="F4A261"/>
                </a:solidFill>
                <a:latin typeface="Georgia"/>
              </a:defRPr>
            </a:pPr>
            <a:r>
              <a:t>Growing adoption across industries and integration into everyday life.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2200">
                <a:solidFill>
                  <a:srgbClr val="F4A261"/>
                </a:solidFill>
                <a:latin typeface="Georgia"/>
              </a:defRPr>
            </a:pPr>
            <a:r>
              <a:t>Ethical considerations and responsible development are crucial.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2200">
                <a:solidFill>
                  <a:srgbClr val="F4A261"/>
                </a:solidFill>
                <a:latin typeface="Georgia"/>
              </a:defRPr>
            </a:pPr>
            <a:r>
              <a:t>Machine learning will play a transformative role in shaping the future.</a:t>
            </a:r>
          </a:p>
        </p:txBody>
      </p:sp>
      <p:pic>
        <p:nvPicPr>
          <p:cNvPr id="4" name="Picture 3" descr="tmp28ld6yd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880" y="1371600"/>
            <a:ext cx="4114800" cy="2743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