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0F5FA"/>
            </a:gs>
            <a:gs pos="100000">
              <a:srgbClr val="C8DCF0"/>
            </a:gs>
          </a:gsLst>
          <a:lin scaled="0"/>
        </a:gradFill>
        <a:effectLst/>
      </p:bgPr>
    </p:bg>
    <p:spTree>
      <p:nvGrpSpPr>
        <p:cNvPr id="1" name=""/>
        <p:cNvGrpSpPr/>
        <p:nvPr/>
      </p:nvGrpSpPr>
      <p:grpSpPr/>
      <p:sp>
        <p:nvSpPr>
          <p:cNvPr id="2" name="Title 1"/>
          <p:cNvSpPr>
            <a:spLocks noGrp="1"/>
          </p:cNvSpPr>
          <p:nvPr>
            <p:ph type="ctrTitle"/>
          </p:nvPr>
        </p:nvSpPr>
        <p:spPr/>
        <p:txBody>
          <a:bodyPr/>
          <a:lstStyle/>
          <a:p>
            <a:pPr algn="ctr">
              <a:defRPr sz="3600" b="1">
                <a:solidFill>
                  <a:srgbClr val="366092"/>
                </a:solidFill>
                <a:latin typeface="Calibri"/>
              </a:defRPr>
            </a:pPr>
            <a:r>
              <a:t>What is Machine Learning?</a:t>
            </a:r>
          </a:p>
        </p:txBody>
      </p:sp>
      <p:sp>
        <p:nvSpPr>
          <p:cNvPr id="3" name="Subtitle 2"/>
          <p:cNvSpPr>
            <a:spLocks noGrp="1"/>
          </p:cNvSpPr>
          <p:nvPr>
            <p:ph type="subTitle" idx="1"/>
          </p:nvPr>
        </p:nvSpPr>
        <p:spPr/>
        <p:txBody>
          <a:bodyPr/>
          <a:lstStyle/>
          <a:p>
            <a:pPr>
              <a:spcBef>
                <a:spcPts val="600"/>
              </a:spcBef>
              <a:spcAft>
                <a:spcPts val="600"/>
              </a:spcAft>
              <a:defRPr sz="2600">
                <a:solidFill>
                  <a:srgbClr val="4F81BD"/>
                </a:solidFill>
                <a:latin typeface="Calibri"/>
              </a:defRPr>
            </a:pPr>
            <a:r>
              <a:t>Machine learning is a subfield of artificial intelligence (AI) that focuses on enabling computers to learn from data without explicit programming.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0F5FA"/>
            </a:gs>
            <a:gs pos="100000">
              <a:srgbClr val="C8DCF0"/>
            </a:gs>
          </a:gsLst>
          <a:lin scaled="0"/>
        </a:gra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lIns="0" rIns="0" tIns="0" bIns="0">
            <a:spAutoFit/>
          </a:bodyPr>
          <a:lstStyle/>
          <a:p>
            <a:pPr algn="ctr">
              <a:defRPr sz="3600" b="1">
                <a:solidFill>
                  <a:srgbClr val="366092"/>
                </a:solidFill>
                <a:latin typeface="Calibri"/>
              </a:defRPr>
            </a:pPr>
            <a:r>
              <a:t>Types of Machine Learning</a:t>
            </a:r>
          </a:p>
        </p:txBody>
      </p:sp>
      <p:sp>
        <p:nvSpPr>
          <p:cNvPr id="3" name="TextBox 2"/>
          <p:cNvSpPr txBox="1"/>
          <p:nvPr/>
        </p:nvSpPr>
        <p:spPr>
          <a:xfrm>
            <a:off x="457200" y="1371600"/>
            <a:ext cx="4114800" cy="5029200"/>
          </a:xfrm>
          <a:prstGeom prst="rect">
            <a:avLst/>
          </a:prstGeom>
          <a:noFill/>
        </p:spPr>
        <p:txBody>
          <a:bodyPr wrap="square" lIns="182880" tIns="91440" bIns="91440">
            <a:spAutoFit/>
          </a:bodyPr>
          <a:lstStyle/>
          <a:p>
            <a:pPr>
              <a:spcBef>
                <a:spcPts val="600"/>
              </a:spcBef>
              <a:spcAft>
                <a:spcPts val="600"/>
              </a:spcAft>
              <a:defRPr sz="2600">
                <a:solidFill>
                  <a:srgbClr val="4F81BD"/>
                </a:solidFill>
                <a:latin typeface="Calibri"/>
              </a:defRPr>
            </a:pPr>
            <a:r>
              <a:t>**Supervised Learning:**  The algorithm learns from labeled data (input-output pairs) to predict outcomes for new, unseen data. Examples include classification (e.g., spam detection) and regression (e.g., predicting house prices).</a:t>
            </a:r>
          </a:p>
          <a:p>
            <a:pPr>
              <a:spcBef>
                <a:spcPts val="600"/>
              </a:spcBef>
              <a:spcAft>
                <a:spcPts val="600"/>
              </a:spcAft>
              <a:defRPr sz="2600">
                <a:solidFill>
                  <a:srgbClr val="4F81BD"/>
                </a:solidFill>
                <a:latin typeface="Calibri"/>
              </a:defRPr>
            </a:pPr>
            <a:r>
              <a:t>**Unsupervised Learning:** The algorithm learns from unlabeled data to discover hidden patterns, relationships, and structures. Examples include clustering (e.g., customer segmentation) and dimensionality reduction.</a:t>
            </a:r>
          </a:p>
          <a:p>
            <a:pPr>
              <a:spcBef>
                <a:spcPts val="600"/>
              </a:spcBef>
              <a:spcAft>
                <a:spcPts val="600"/>
              </a:spcAft>
              <a:defRPr sz="2600">
                <a:solidFill>
                  <a:srgbClr val="4F81BD"/>
                </a:solidFill>
                <a:latin typeface="Calibri"/>
              </a:defRPr>
            </a:pPr>
            <a:r>
              <a:t>**Reinforcement Learning:** The algorithm learns through trial and error by interacting with an environment. It receives rewards or penalties for its actions, aiming to maximize cumulative rewards over time. Examples include game playing and robotics.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0F5FA"/>
            </a:gs>
            <a:gs pos="100000">
              <a:srgbClr val="C8DCF0"/>
            </a:gs>
          </a:gsLst>
          <a:lin scaled="0"/>
        </a:gra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lIns="0" rIns="0" tIns="0" bIns="0">
            <a:spAutoFit/>
          </a:bodyPr>
          <a:lstStyle/>
          <a:p>
            <a:pPr algn="ctr">
              <a:defRPr sz="3600" b="1">
                <a:solidFill>
                  <a:srgbClr val="366092"/>
                </a:solidFill>
                <a:latin typeface="Calibri"/>
              </a:defRPr>
            </a:pPr>
            <a:r>
              <a:t>Applications of Machine Learning</a:t>
            </a:r>
          </a:p>
        </p:txBody>
      </p:sp>
      <p:sp>
        <p:nvSpPr>
          <p:cNvPr id="3" name="TextBox 2"/>
          <p:cNvSpPr txBox="1"/>
          <p:nvPr/>
        </p:nvSpPr>
        <p:spPr>
          <a:xfrm>
            <a:off x="457200" y="1371600"/>
            <a:ext cx="4114800" cy="5029200"/>
          </a:xfrm>
          <a:prstGeom prst="rect">
            <a:avLst/>
          </a:prstGeom>
          <a:noFill/>
        </p:spPr>
        <p:txBody>
          <a:bodyPr wrap="square" lIns="182880" tIns="91440" bIns="91440">
            <a:spAutoFit/>
          </a:bodyPr>
          <a:lstStyle/>
          <a:p>
            <a:pPr>
              <a:spcBef>
                <a:spcPts val="600"/>
              </a:spcBef>
              <a:spcAft>
                <a:spcPts val="600"/>
              </a:spcAft>
              <a:defRPr sz="2600">
                <a:solidFill>
                  <a:srgbClr val="4F81BD"/>
                </a:solidFill>
                <a:latin typeface="Calibri"/>
              </a:defRPr>
            </a:pPr>
            <a:r>
              <a:t>**Healthcare:** Diagnosing diseases, personalized medicine, drug discovery.</a:t>
            </a:r>
          </a:p>
          <a:p>
            <a:pPr>
              <a:spcBef>
                <a:spcPts val="600"/>
              </a:spcBef>
              <a:spcAft>
                <a:spcPts val="600"/>
              </a:spcAft>
              <a:defRPr sz="2600">
                <a:solidFill>
                  <a:srgbClr val="4F81BD"/>
                </a:solidFill>
                <a:latin typeface="Calibri"/>
              </a:defRPr>
            </a:pPr>
            <a:r>
              <a:t>**Finance:** Fraud detection, risk assessment, algorithmic trading.</a:t>
            </a:r>
          </a:p>
          <a:p>
            <a:pPr>
              <a:spcBef>
                <a:spcPts val="600"/>
              </a:spcBef>
              <a:spcAft>
                <a:spcPts val="600"/>
              </a:spcAft>
              <a:defRPr sz="2600">
                <a:solidFill>
                  <a:srgbClr val="4F81BD"/>
                </a:solidFill>
                <a:latin typeface="Calibri"/>
              </a:defRPr>
            </a:pPr>
            <a:r>
              <a:t>**Marketing:** Customer segmentation, targeted advertising, recommendation systems.</a:t>
            </a:r>
          </a:p>
          <a:p>
            <a:pPr>
              <a:spcBef>
                <a:spcPts val="600"/>
              </a:spcBef>
              <a:spcAft>
                <a:spcPts val="600"/>
              </a:spcAft>
              <a:defRPr sz="2600">
                <a:solidFill>
                  <a:srgbClr val="4F81BD"/>
                </a:solidFill>
                <a:latin typeface="Calibri"/>
              </a:defRPr>
            </a:pPr>
            <a:r>
              <a:t>**Self-Driving Cars:** Object detection, path planning, navigation.</a:t>
            </a:r>
          </a:p>
          <a:p>
            <a:pPr>
              <a:spcBef>
                <a:spcPts val="600"/>
              </a:spcBef>
              <a:spcAft>
                <a:spcPts val="600"/>
              </a:spcAft>
              <a:defRPr sz="2600">
                <a:solidFill>
                  <a:srgbClr val="4F81BD"/>
                </a:solidFill>
                <a:latin typeface="Calibri"/>
              </a:defRPr>
            </a:pPr>
            <a:r>
              <a:t>**Natural Language Processing:** Chatbots, language translation, sentiment analysis.</a:t>
            </a:r>
          </a:p>
        </p:txBody>
      </p:sp>
      <p:pic>
        <p:nvPicPr>
          <p:cNvPr id="4" name="Picture 3" descr="tmp9rwm3cvy.jpg"/>
          <p:cNvPicPr>
            <a:picLocks noChangeAspect="1"/>
          </p:cNvPicPr>
          <p:nvPr/>
        </p:nvPicPr>
        <p:blipFill>
          <a:blip r:embed="rId2"/>
          <a:stretch>
            <a:fillRect/>
          </a:stretch>
        </p:blipFill>
        <p:spPr>
          <a:xfrm>
            <a:off x="4754880" y="1371600"/>
            <a:ext cx="4114800" cy="23164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