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1" r:id="rId4"/>
    <p:sldId id="265" r:id="rId5"/>
    <p:sldId id="262" r:id="rId6"/>
    <p:sldId id="263" r:id="rId7"/>
    <p:sldId id="273" r:id="rId8"/>
    <p:sldId id="264" r:id="rId9"/>
    <p:sldId id="266" r:id="rId10"/>
    <p:sldId id="267" r:id="rId11"/>
    <p:sldId id="268" r:id="rId12"/>
    <p:sldId id="274" r:id="rId13"/>
    <p:sldId id="275" r:id="rId14"/>
    <p:sldId id="276" r:id="rId15"/>
    <p:sldId id="277" r:id="rId16"/>
    <p:sldId id="26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47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61C-5E25-4443-94A5-10973B3175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2F82-3F11-463F-BB88-80E062B620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image" Target="../media/image1.jpeg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image" Target="../media/image2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077404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42352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: 形状 14"/>
          <p:cNvSpPr/>
          <p:nvPr>
            <p:custDataLst>
              <p:tags r:id="rId3"/>
            </p:custDataLst>
          </p:nvPr>
        </p:nvSpPr>
        <p:spPr>
          <a:xfrm>
            <a:off x="1113790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15"/>
          <p:cNvSpPr/>
          <p:nvPr>
            <p:custDataLst>
              <p:tags r:id="rId4"/>
            </p:custDataLst>
          </p:nvPr>
        </p:nvSpPr>
        <p:spPr>
          <a:xfrm>
            <a:off x="1463675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8"/>
            </p:custDataLst>
          </p:nvPr>
        </p:nvSpPr>
        <p:spPr>
          <a:xfrm>
            <a:off x="2800350" y="2111375"/>
            <a:ext cx="6591300" cy="17094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ctr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6000" b="1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背景</a:t>
            </a:r>
            <a:endParaRPr lang="zh-CN" altLang="en-US" sz="6000" b="1" spc="15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bout-data-work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1058545"/>
            <a:ext cx="939546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83590" y="5827395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绘图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(Chart)——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进行精细的绘图操作</a:t>
            </a:r>
            <a:endParaRPr 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对图表进行排版，进行论文级别的出图以及交互式的图表查看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bout-data-work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1058545"/>
            <a:ext cx="939546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83590" y="5827395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三种模式可关联页可单独使用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077404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42352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: 形状 14"/>
          <p:cNvSpPr/>
          <p:nvPr>
            <p:custDataLst>
              <p:tags r:id="rId3"/>
            </p:custDataLst>
          </p:nvPr>
        </p:nvSpPr>
        <p:spPr>
          <a:xfrm>
            <a:off x="1113790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15"/>
          <p:cNvSpPr/>
          <p:nvPr>
            <p:custDataLst>
              <p:tags r:id="rId4"/>
            </p:custDataLst>
          </p:nvPr>
        </p:nvSpPr>
        <p:spPr>
          <a:xfrm>
            <a:off x="1463675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8"/>
            </p:custDataLst>
          </p:nvPr>
        </p:nvSpPr>
        <p:spPr>
          <a:xfrm>
            <a:off x="2800350" y="2111375"/>
            <a:ext cx="6591300" cy="17094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ctr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6000" b="1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效果</a:t>
            </a:r>
            <a:r>
              <a:rPr lang="zh-CN" altLang="en-US" sz="6000" b="1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展示</a:t>
            </a:r>
            <a:endParaRPr lang="zh-CN" altLang="en-US" sz="6000" b="1" spc="15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6434" y="861391"/>
            <a:ext cx="10323443" cy="9276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Action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5" y="1921564"/>
            <a:ext cx="1762539" cy="4359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Guide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4991" y="1921564"/>
            <a:ext cx="6586331" cy="4359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Work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7339" y="1921564"/>
            <a:ext cx="1762539" cy="4359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Setting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25185" y="4283710"/>
            <a:ext cx="2491105" cy="381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WorkFlowArea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25185" y="4886325"/>
            <a:ext cx="2491105" cy="375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ChartArea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25185" y="5483860"/>
            <a:ext cx="2491105" cy="375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TableArea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26434" y="1921564"/>
            <a:ext cx="368853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95288" y="1921564"/>
            <a:ext cx="437322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32610" y="1921564"/>
            <a:ext cx="474869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51" y="1842916"/>
            <a:ext cx="108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GuideTab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6435" y="846698"/>
            <a:ext cx="10323443" cy="927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Action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5" y="1921564"/>
            <a:ext cx="1762539" cy="43599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4991" y="1921564"/>
            <a:ext cx="6586331" cy="43599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Work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7339" y="1921564"/>
            <a:ext cx="1762539" cy="43599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Setting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9495" y="425394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WorkFlowArea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9494" y="4623279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ChartArea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69494" y="4992611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TableArea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26434" y="1921564"/>
            <a:ext cx="368853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95288" y="1921564"/>
            <a:ext cx="437322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32610" y="1921564"/>
            <a:ext cx="474869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37386" y="723683"/>
            <a:ext cx="68437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GuideTab</a:t>
            </a:r>
            <a:r>
              <a:rPr lang="en-US" altLang="zh-CN" b="1" dirty="0" smtClean="0">
                <a:solidFill>
                  <a:schemeClr val="tx1"/>
                </a:solidFill>
              </a:rPr>
              <a:t>:</a:t>
            </a:r>
            <a:r>
              <a:rPr lang="zh-CN" altLang="en-US" b="1" dirty="0" smtClean="0">
                <a:solidFill>
                  <a:schemeClr val="tx1"/>
                </a:solidFill>
              </a:rPr>
              <a:t>负责切换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个状态：工作流状态、绘图状态和数据表状态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5" idx="1"/>
          </p:cNvCxnSpPr>
          <p:nvPr/>
        </p:nvCxnSpPr>
        <p:spPr>
          <a:xfrm flipH="1">
            <a:off x="1932610" y="908349"/>
            <a:ext cx="504776" cy="98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480389" y="1159997"/>
            <a:ext cx="29754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个状态对应了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个状态控制</a:t>
            </a:r>
            <a:endParaRPr lang="zh-CN" altLang="en-US" dirty="0"/>
          </a:p>
        </p:txBody>
      </p:sp>
      <p:sp>
        <p:nvSpPr>
          <p:cNvPr id="21" name="上弧形箭头 20"/>
          <p:cNvSpPr/>
          <p:nvPr/>
        </p:nvSpPr>
        <p:spPr>
          <a:xfrm rot="16371305">
            <a:off x="533083" y="2433409"/>
            <a:ext cx="734481" cy="369332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03276" y="1602384"/>
            <a:ext cx="10021130" cy="5170340"/>
            <a:chOff x="864705" y="641502"/>
            <a:chExt cx="12424333" cy="6307534"/>
          </a:xfrm>
        </p:grpSpPr>
        <p:sp>
          <p:nvSpPr>
            <p:cNvPr id="18" name="矩形 17"/>
            <p:cNvSpPr/>
            <p:nvPr/>
          </p:nvSpPr>
          <p:spPr>
            <a:xfrm>
              <a:off x="864705" y="1819291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94012" y="2174219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95150" y="1114619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24457" y="1465325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41270" y="2010259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2470359" y="1819292"/>
              <a:ext cx="1496128" cy="278359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3218433" y="2403396"/>
              <a:ext cx="1496109" cy="2489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4114966" y="3019134"/>
              <a:ext cx="1444485" cy="28067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475324" y="2709204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590552" y="641502"/>
              <a:ext cx="1698486" cy="4239832"/>
            </a:xfrm>
            <a:prstGeom prst="rect">
              <a:avLst/>
            </a:prstGeom>
            <a:ln w="38100">
              <a:solidFill>
                <a:schemeClr val="tx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设置窗体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9066698" y="893457"/>
              <a:ext cx="2587875" cy="137427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9761334" y="1030884"/>
              <a:ext cx="1893239" cy="3044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10535842" y="1114619"/>
              <a:ext cx="1118728" cy="89564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0100" y="6104890"/>
            <a:ext cx="1085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Excel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为代表的基于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格的数据分析和可视化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92425" y="1050290"/>
            <a:ext cx="6407785" cy="47580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l="8964" r="9911"/>
          <a:stretch>
            <a:fillRect/>
          </a:stretch>
        </p:blipFill>
        <p:spPr>
          <a:xfrm>
            <a:off x="1484630" y="816610"/>
            <a:ext cx="9222105" cy="5012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00100" y="6104890"/>
            <a:ext cx="1085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Origin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为代表的基于命令菜单的科学绘图软，针对重复性的数据分析不友好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3590" y="6104890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Orange3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为代表的基于工作流的数据分析软件，可以定制流程和绘图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9238" y="671513"/>
            <a:ext cx="8772525" cy="5133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bout-data-work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1058545"/>
            <a:ext cx="939546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83590" y="5827395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Excel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Origin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Orange3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的优缺点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提出了基于工作流驱动的数据分析及可视化软件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1"/>
          <p:cNvSpPr/>
          <p:nvPr>
            <p:custDataLst>
              <p:tags r:id="rId1"/>
            </p:custDataLst>
          </p:nvPr>
        </p:nvSpPr>
        <p:spPr>
          <a:xfrm rot="10800000">
            <a:off x="1077404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任意多边形: 形状 12"/>
          <p:cNvSpPr/>
          <p:nvPr>
            <p:custDataLst>
              <p:tags r:id="rId2"/>
            </p:custDataLst>
          </p:nvPr>
        </p:nvSpPr>
        <p:spPr>
          <a:xfrm rot="10800000">
            <a:off x="10423525" y="4718050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任意多边形: 形状 14"/>
          <p:cNvSpPr/>
          <p:nvPr>
            <p:custDataLst>
              <p:tags r:id="rId3"/>
            </p:custDataLst>
          </p:nvPr>
        </p:nvSpPr>
        <p:spPr>
          <a:xfrm>
            <a:off x="1113790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: 形状 15"/>
          <p:cNvSpPr/>
          <p:nvPr>
            <p:custDataLst>
              <p:tags r:id="rId4"/>
            </p:custDataLst>
          </p:nvPr>
        </p:nvSpPr>
        <p:spPr>
          <a:xfrm>
            <a:off x="1463675" y="949325"/>
            <a:ext cx="313690" cy="383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0E75C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直角三角形 31"/>
          <p:cNvSpPr/>
          <p:nvPr>
            <p:custDataLst>
              <p:tags r:id="rId5"/>
            </p:custDataLst>
          </p:nvPr>
        </p:nvSpPr>
        <p:spPr>
          <a:xfrm rot="10800000" flipH="1" flipV="1">
            <a:off x="0" y="4792345"/>
            <a:ext cx="12193270" cy="2075815"/>
          </a:xfrm>
          <a:prstGeom prst="rtTriangle">
            <a:avLst/>
          </a:prstGeom>
          <a:pattFill prst="dkUpDiag">
            <a:fgClr>
              <a:srgbClr val="0E75C0">
                <a:lumMod val="40000"/>
                <a:lumOff val="60000"/>
              </a:srgbClr>
            </a:fgClr>
            <a:bgClr>
              <a:sysClr val="window" lastClr="FFFFFF"/>
            </a:bgClr>
          </a:patt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任意多边形: 形状 37"/>
          <p:cNvSpPr/>
          <p:nvPr>
            <p:custDataLst>
              <p:tags r:id="rId6"/>
            </p:custDataLst>
          </p:nvPr>
        </p:nvSpPr>
        <p:spPr>
          <a:xfrm rot="10800000" flipH="1" flipV="1">
            <a:off x="0" y="4451350"/>
            <a:ext cx="12192000" cy="2242820"/>
          </a:xfrm>
          <a:custGeom>
            <a:avLst/>
            <a:gdLst>
              <a:gd name="connsiteX0" fmla="*/ 0 w 12192000"/>
              <a:gd name="connsiteY0" fmla="*/ 0 h 1562973"/>
              <a:gd name="connsiteX1" fmla="*/ 0 w 12192000"/>
              <a:gd name="connsiteY1" fmla="*/ 450445 h 1562973"/>
              <a:gd name="connsiteX2" fmla="*/ 10111327 w 12192000"/>
              <a:gd name="connsiteY2" fmla="*/ 1562973 h 1562973"/>
              <a:gd name="connsiteX3" fmla="*/ 12192000 w 12192000"/>
              <a:gd name="connsiteY3" fmla="*/ 1562973 h 1562973"/>
              <a:gd name="connsiteX4" fmla="*/ 12192000 w 12192000"/>
              <a:gd name="connsiteY4" fmla="*/ 1341460 h 156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62973">
                <a:moveTo>
                  <a:pt x="0" y="0"/>
                </a:moveTo>
                <a:lnTo>
                  <a:pt x="0" y="450445"/>
                </a:lnTo>
                <a:lnTo>
                  <a:pt x="10111327" y="1562973"/>
                </a:lnTo>
                <a:lnTo>
                  <a:pt x="12192000" y="1562973"/>
                </a:lnTo>
                <a:lnTo>
                  <a:pt x="12192000" y="1341460"/>
                </a:lnTo>
                <a:close/>
              </a:path>
            </a:pathLst>
          </a:custGeom>
          <a:solidFill>
            <a:srgbClr val="0E75C0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直角三角形 38"/>
          <p:cNvSpPr/>
          <p:nvPr>
            <p:custDataLst>
              <p:tags r:id="rId7"/>
            </p:custDataLst>
          </p:nvPr>
        </p:nvSpPr>
        <p:spPr>
          <a:xfrm rot="10800000" flipV="1">
            <a:off x="6900545" y="5101590"/>
            <a:ext cx="5292725" cy="1766570"/>
          </a:xfrm>
          <a:prstGeom prst="rtTriangle">
            <a:avLst/>
          </a:prstGeom>
          <a:solidFill>
            <a:srgbClr val="0E75C0">
              <a:alpha val="50000"/>
            </a:srgbClr>
          </a:solidFill>
          <a:ln>
            <a:noFill/>
          </a:ln>
        </p:spPr>
        <p:style>
          <a:lnRef idx="2">
            <a:srgbClr val="54B0F2">
              <a:shade val="50000"/>
            </a:srgbClr>
          </a:lnRef>
          <a:fillRef idx="1">
            <a:srgbClr val="54B0F2"/>
          </a:fillRef>
          <a:effectRef idx="0">
            <a:srgbClr val="54B0F2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8"/>
            </p:custDataLst>
          </p:nvPr>
        </p:nvSpPr>
        <p:spPr>
          <a:xfrm>
            <a:off x="2800350" y="2111375"/>
            <a:ext cx="6591300" cy="170942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normAutofit/>
          </a:bodyPr>
          <a:p>
            <a:pPr marL="0" lvl="0" indent="0" algn="ctr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6000" b="1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方案</a:t>
            </a:r>
            <a:r>
              <a:rPr lang="zh-CN" altLang="en-US" sz="6000" b="1" spc="15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设计</a:t>
            </a:r>
            <a:endParaRPr lang="zh-CN" altLang="en-US" sz="6000" b="1" spc="15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bout-data-work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1058545"/>
            <a:ext cx="939546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83590" y="5827395"/>
            <a:ext cx="1013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把功能分为工作流（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WorkFlow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绘图（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chart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bout-data-work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1058545"/>
            <a:ext cx="939546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83590" y="5827395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工作流（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WorkFlow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解决固定性问题</a:t>
            </a:r>
            <a:endParaRPr 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尤其适合大批量的实验数据分析和探索性的数据挖掘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about-data-work-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1058545"/>
            <a:ext cx="9395460" cy="4657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83590" y="5827395"/>
            <a:ext cx="10133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(Data)——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进行精细的数据治理</a:t>
            </a:r>
            <a:endParaRPr lang="zh-CN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适合对数据进行精细调整，对行列执行函数等操作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2.xml><?xml version="1.0" encoding="utf-8"?>
<p:tagLst xmlns:p="http://schemas.openxmlformats.org/presentationml/2006/main">
  <p:tag name="KSO_WM_BEAUTIFY_FLAG" val=""/>
  <p:tag name="KSO_WM_UNIT_PLACING_PICTURE_USER_VIEWPORT" val="{&quot;height&quot;:8640,&quot;width&quot;:19200}"/>
</p:tagLst>
</file>

<file path=ppt/tags/tag13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26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751_1*i*2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51_1*i*3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751_1*i*5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751_1*i*6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45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46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ags/tag47.xml><?xml version="1.0" encoding="utf-8"?>
<p:tagLst xmlns:p="http://schemas.openxmlformats.org/presentationml/2006/main">
  <p:tag name="KSO_WPP_MARK_KEY" val="6b7c9d6b-4b97-4f00-a853-8e9320180f2c"/>
  <p:tag name="COMMONDATA" val="eyJoZGlkIjoiZmQyMTI0NmEyZmUyMzcxOWU1NzNmODBlODkwODQ5ZmUifQ=="/>
  <p:tag name="commondata" val="eyJoZGlkIjoiODMxYjY1MDM5ZWFiOTgzMDQ4OTI0NWZjZTIyZjI4MDYifQ==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751_1*i*7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751_1*i*8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3751_1*i*9"/>
  <p:tag name="KSO_WM_TEMPLATE_CATEGORY" val="diagram"/>
  <p:tag name="KSO_WM_TEMPLATE_INDEX" val="2020375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TEXT_PART_ID_V2" val="a-1-2"/>
  <p:tag name="KSO_WM_UNIT_COLOR_SCHEME_SHAPE_ID" val="16"/>
  <p:tag name="KSO_WM_UNIT_COLOR_SCHEME_PARENT_PAGE" val="0_1"/>
  <p:tag name="KSO_WM_UNIT_ISCONTENTSTITLE" val="0"/>
  <p:tag name="KSO_WM_UNIT_PRESET_TEXT" val="单击此处添加文本具体内容，简明扼要的阐述您的观点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751_1*f*1"/>
  <p:tag name="KSO_WM_TEMPLATE_CATEGORY" val="diagram"/>
  <p:tag name="KSO_WM_TEMPLATE_INDEX" val="20203751"/>
  <p:tag name="KSO_WM_UNIT_LAYERLEVEL" val="1"/>
  <p:tag name="KSO_WM_TAG_VERSION" val="1.0"/>
  <p:tag name="KSO_WM_BEAUTIFY_FLAG" val="#wm#"/>
  <p:tag name="KSO_WM_UNIT_SUBTYPE" val="a"/>
</p:tagLst>
</file>

<file path=ppt/tags/tag9.xml><?xml version="1.0" encoding="utf-8"?>
<p:tagLst xmlns:p="http://schemas.openxmlformats.org/presentationml/2006/main">
  <p:tag name="KSO_WM_SLIDE_ID" val="diagram2020375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6"/>
  <p:tag name="KSO_WM_SLIDE_POSITION" val="0*74"/>
  <p:tag name="KSO_WM_TAG_VERSION" val="1.0"/>
  <p:tag name="KSO_WM_BEAUTIFY_FLAG" val="#wm#"/>
  <p:tag name="KSO_WM_TEMPLATE_CATEGORY" val="diagram"/>
  <p:tag name="KSO_WM_TEMPLATE_INDEX" val="20203751"/>
  <p:tag name="KSO_WM_SLIDE_LAYOUT" val="f"/>
  <p:tag name="KSO_WM_SLIDE_LAYOUT_CN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WPS 演示</Application>
  <PresentationFormat>宽屏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陈宗衍</cp:lastModifiedBy>
  <cp:revision>14</cp:revision>
  <dcterms:created xsi:type="dcterms:W3CDTF">2021-10-14T13:47:00Z</dcterms:created>
  <dcterms:modified xsi:type="dcterms:W3CDTF">2024-03-09T02:02:46Z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E07F929A4AC340E9919159AEF99C12BF_12</vt:lpwstr>
  </property>
  <property fmtid="{D5CDD505-2E9C-101B-9397-08002B2CF9AE}" pid="3" name="KSOProductBuildVer">
    <vt:lpwstr>2052-12.1.0.16388</vt:lpwstr>
  </property>
</Properties>
</file>