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5" r:id="rId5"/>
    <p:sldId id="262" r:id="rId6"/>
    <p:sldId id="287" r:id="rId7"/>
    <p:sldId id="263" r:id="rId8"/>
    <p:sldId id="273" r:id="rId9"/>
    <p:sldId id="264" r:id="rId10"/>
    <p:sldId id="266" r:id="rId11"/>
    <p:sldId id="267" r:id="rId12"/>
    <p:sldId id="268" r:id="rId13"/>
    <p:sldId id="274" r:id="rId14"/>
    <p:sldId id="275" r:id="rId15"/>
    <p:sldId id="276" r:id="rId16"/>
    <p:sldId id="277" r:id="rId17"/>
    <p:sldId id="269" r:id="rId18"/>
    <p:sldId id="284" r:id="rId19"/>
    <p:sldId id="283" r:id="rId20"/>
    <p:sldId id="285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5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image" Target="../media/image12.png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5.xml"/><Relationship Id="rId2" Type="http://schemas.openxmlformats.org/officeDocument/2006/relationships/image" Target="../media/image12.png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2" Type="http://schemas.openxmlformats.org/officeDocument/2006/relationships/image" Target="../media/image12.png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image" Target="../media/image1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1.jpeg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image" Target="../media/image12.png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2" Type="http://schemas.openxmlformats.org/officeDocument/2006/relationships/image" Target="../media/image12.png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image" Target="../media/image12.png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1"/>
          <p:cNvSpPr/>
          <p:nvPr>
            <p:custDataLst>
              <p:tags r:id="rId1"/>
            </p:custDataLst>
          </p:nvPr>
        </p:nvSpPr>
        <p:spPr>
          <a:xfrm rot="10800000">
            <a:off x="1077404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1042352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: 形状 14"/>
          <p:cNvSpPr/>
          <p:nvPr>
            <p:custDataLst>
              <p:tags r:id="rId3"/>
            </p:custDataLst>
          </p:nvPr>
        </p:nvSpPr>
        <p:spPr>
          <a:xfrm>
            <a:off x="1113790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15"/>
          <p:cNvSpPr/>
          <p:nvPr>
            <p:custDataLst>
              <p:tags r:id="rId4"/>
            </p:custDataLst>
          </p:nvPr>
        </p:nvSpPr>
        <p:spPr>
          <a:xfrm>
            <a:off x="1463675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rgbClr val="0E75C0">
                <a:lumMod val="40000"/>
                <a:lumOff val="60000"/>
              </a:srgbClr>
            </a:fgClr>
            <a:bgClr>
              <a:sysClr val="window" lastClr="FFFFFF"/>
            </a:bgClr>
          </a:patt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: 形状 37"/>
          <p:cNvSpPr/>
          <p:nvPr>
            <p:custDataLst>
              <p:tags r:id="rId6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rgbClr val="0E75C0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7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rgbClr val="0E75C0"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8"/>
            </p:custDataLst>
          </p:nvPr>
        </p:nvSpPr>
        <p:spPr>
          <a:xfrm>
            <a:off x="2800350" y="2111375"/>
            <a:ext cx="6591300" cy="17094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p>
            <a:pPr marL="0" lvl="0" indent="0" algn="ctr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6000" b="1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背景</a:t>
            </a:r>
            <a:endParaRPr lang="zh-CN" altLang="en-US" sz="6000" b="1" spc="15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83590" y="900000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(Data)——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进行精细的数据治理</a:t>
            </a:r>
            <a:endParaRPr 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适合对数据进行精细调整，对行列执行函数等操作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about-data-work-f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1729740"/>
            <a:ext cx="8409305" cy="5019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83590" y="900000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绘图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(Chart)——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进行精细的绘图操作</a:t>
            </a:r>
            <a:endParaRPr 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对图表进行排版，进行论文级别的出图以及交互式的图表查看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about-data-work-f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1729740"/>
            <a:ext cx="8409305" cy="5019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83590" y="900000"/>
            <a:ext cx="1013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三种模式可关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可单独使用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about-data-work-f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1729740"/>
            <a:ext cx="8409305" cy="5019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1"/>
          <p:cNvSpPr/>
          <p:nvPr>
            <p:custDataLst>
              <p:tags r:id="rId1"/>
            </p:custDataLst>
          </p:nvPr>
        </p:nvSpPr>
        <p:spPr>
          <a:xfrm rot="10800000">
            <a:off x="1077404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1042352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: 形状 14"/>
          <p:cNvSpPr/>
          <p:nvPr>
            <p:custDataLst>
              <p:tags r:id="rId3"/>
            </p:custDataLst>
          </p:nvPr>
        </p:nvSpPr>
        <p:spPr>
          <a:xfrm>
            <a:off x="1113790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15"/>
          <p:cNvSpPr/>
          <p:nvPr>
            <p:custDataLst>
              <p:tags r:id="rId4"/>
            </p:custDataLst>
          </p:nvPr>
        </p:nvSpPr>
        <p:spPr>
          <a:xfrm>
            <a:off x="1463675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rgbClr val="0E75C0">
                <a:lumMod val="40000"/>
                <a:lumOff val="60000"/>
              </a:srgbClr>
            </a:fgClr>
            <a:bgClr>
              <a:sysClr val="window" lastClr="FFFFFF"/>
            </a:bgClr>
          </a:patt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: 形状 37"/>
          <p:cNvSpPr/>
          <p:nvPr>
            <p:custDataLst>
              <p:tags r:id="rId6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rgbClr val="0E75C0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7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rgbClr val="0E75C0"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8"/>
            </p:custDataLst>
          </p:nvPr>
        </p:nvSpPr>
        <p:spPr>
          <a:xfrm>
            <a:off x="2800350" y="2111375"/>
            <a:ext cx="6591300" cy="17094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p>
            <a:pPr marL="0" lvl="0" indent="0" algn="ctr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6000" b="1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效果</a:t>
            </a:r>
            <a:r>
              <a:rPr lang="zh-CN" altLang="en-US" sz="6000" b="1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展示</a:t>
            </a:r>
            <a:endParaRPr lang="zh-CN" altLang="en-US" sz="6000" b="1" spc="15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6434" y="861391"/>
            <a:ext cx="10323443" cy="9276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Action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6435" y="1921564"/>
            <a:ext cx="1762539" cy="4359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Guide 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4991" y="1921564"/>
            <a:ext cx="6586331" cy="4359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Work 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87339" y="1921564"/>
            <a:ext cx="1762539" cy="43599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Setting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25185" y="4283710"/>
            <a:ext cx="2491105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WorkFlowArea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25185" y="4886325"/>
            <a:ext cx="2491105" cy="375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ChartArea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25185" y="5483860"/>
            <a:ext cx="2491105" cy="375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TableArea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26434" y="1921564"/>
            <a:ext cx="368853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95288" y="1921564"/>
            <a:ext cx="437322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32610" y="1921564"/>
            <a:ext cx="474869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51" y="1842916"/>
            <a:ext cx="108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GuideTab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6435" y="846698"/>
            <a:ext cx="10323443" cy="927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Action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6435" y="1921564"/>
            <a:ext cx="1762539" cy="43599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4991" y="1921564"/>
            <a:ext cx="6586331" cy="43599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Work 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87339" y="1921564"/>
            <a:ext cx="1762539" cy="43599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Setting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9495" y="425394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WorkFlowArea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69494" y="4623279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ChartArea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69494" y="4992611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TableArea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26434" y="1921564"/>
            <a:ext cx="368853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95288" y="1921564"/>
            <a:ext cx="437322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32610" y="1921564"/>
            <a:ext cx="474869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37386" y="723683"/>
            <a:ext cx="68437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GuideTab</a:t>
            </a:r>
            <a:r>
              <a:rPr lang="en-US" altLang="zh-CN" b="1" dirty="0" smtClean="0">
                <a:solidFill>
                  <a:schemeClr val="tx1"/>
                </a:solidFill>
              </a:rPr>
              <a:t>:</a:t>
            </a:r>
            <a:r>
              <a:rPr lang="zh-CN" altLang="en-US" b="1" dirty="0" smtClean="0">
                <a:solidFill>
                  <a:schemeClr val="tx1"/>
                </a:solidFill>
              </a:rPr>
              <a:t>负责切换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个状态：工作流状态、绘图状态和数据表状态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5" idx="1"/>
          </p:cNvCxnSpPr>
          <p:nvPr/>
        </p:nvCxnSpPr>
        <p:spPr>
          <a:xfrm flipH="1">
            <a:off x="1932610" y="908349"/>
            <a:ext cx="504776" cy="98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480389" y="1159997"/>
            <a:ext cx="29754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个状态对应了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个状态控制</a:t>
            </a:r>
            <a:endParaRPr lang="zh-CN" altLang="en-US" dirty="0"/>
          </a:p>
        </p:txBody>
      </p:sp>
      <p:sp>
        <p:nvSpPr>
          <p:cNvPr id="21" name="上弧形箭头 20"/>
          <p:cNvSpPr/>
          <p:nvPr/>
        </p:nvSpPr>
        <p:spPr>
          <a:xfrm rot="16371305">
            <a:off x="533083" y="2433409"/>
            <a:ext cx="734481" cy="369332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03276" y="1602384"/>
            <a:ext cx="10021130" cy="5170340"/>
            <a:chOff x="864705" y="641502"/>
            <a:chExt cx="12424333" cy="6307534"/>
          </a:xfrm>
        </p:grpSpPr>
        <p:sp>
          <p:nvSpPr>
            <p:cNvPr id="18" name="矩形 17"/>
            <p:cNvSpPr/>
            <p:nvPr/>
          </p:nvSpPr>
          <p:spPr>
            <a:xfrm>
              <a:off x="864705" y="1819291"/>
              <a:ext cx="1698487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94012" y="2174219"/>
              <a:ext cx="1698487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95150" y="1114619"/>
              <a:ext cx="5573956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工作流操作视图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24457" y="1465325"/>
              <a:ext cx="5573956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绘图操作视图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41270" y="2010259"/>
              <a:ext cx="5573956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数据操作视图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2470359" y="1819292"/>
              <a:ext cx="1496128" cy="278359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3218433" y="2403396"/>
              <a:ext cx="1496109" cy="2489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4114966" y="3019134"/>
              <a:ext cx="1444485" cy="28067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475324" y="2709204"/>
              <a:ext cx="1698487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590552" y="641502"/>
              <a:ext cx="1698486" cy="4239832"/>
            </a:xfrm>
            <a:prstGeom prst="rect">
              <a:avLst/>
            </a:prstGeom>
            <a:ln w="38100">
              <a:solidFill>
                <a:schemeClr val="tx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设置窗体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9066698" y="893457"/>
              <a:ext cx="2587875" cy="137427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9761334" y="1030884"/>
              <a:ext cx="1893239" cy="3044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10535842" y="1114619"/>
              <a:ext cx="1118728" cy="89564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1440000"/>
            <a:ext cx="8824595" cy="5231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9380" y="90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89380" y="90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565" y="1268095"/>
            <a:ext cx="10144760" cy="5476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89380" y="90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演示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screensho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1385570"/>
            <a:ext cx="9363075" cy="5231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89380" y="90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WorkFlow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2" name="图片 41" descr="workflow-ui-o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1377315"/>
            <a:ext cx="9944100" cy="5399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0560" y="900000"/>
            <a:ext cx="1085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Excel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为代表的基于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格的数据分析和可视化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2425" y="1620000"/>
            <a:ext cx="6407785" cy="47580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l="8964" r="9911"/>
          <a:stretch>
            <a:fillRect/>
          </a:stretch>
        </p:blipFill>
        <p:spPr>
          <a:xfrm>
            <a:off x="1484630" y="1620000"/>
            <a:ext cx="9222105" cy="5012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00100" y="900000"/>
            <a:ext cx="1085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Origin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为代表的基于命令菜单的科学绘图软，针对重复性的数据分析不友好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3590" y="900000"/>
            <a:ext cx="1013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Orange3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为代表的基于工作流的数据分析软件，可以定制流程和绘图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19238" y="1620000"/>
            <a:ext cx="8772525" cy="5133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3590" y="900000"/>
            <a:ext cx="1013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python/matlab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进行数据分析和绘图自由度大，但学习成本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matplotlib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71950" y="4057650"/>
            <a:ext cx="1878965" cy="1860550"/>
          </a:xfrm>
          <a:prstGeom prst="rect">
            <a:avLst/>
          </a:prstGeom>
        </p:spPr>
      </p:pic>
      <p:pic>
        <p:nvPicPr>
          <p:cNvPr id="4" name="图片 3" descr="NumPy_logo_202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3075" y="1369060"/>
            <a:ext cx="3625850" cy="1633220"/>
          </a:xfrm>
          <a:prstGeom prst="rect">
            <a:avLst/>
          </a:prstGeom>
        </p:spPr>
      </p:pic>
      <p:pic>
        <p:nvPicPr>
          <p:cNvPr id="5" name="图片 4" descr="pandas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9925" y="2778760"/>
            <a:ext cx="3625850" cy="1468120"/>
          </a:xfrm>
          <a:prstGeom prst="rect">
            <a:avLst/>
          </a:prstGeom>
        </p:spPr>
      </p:pic>
      <p:pic>
        <p:nvPicPr>
          <p:cNvPr id="6" name="图片 5" descr="Python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8000" y="2406650"/>
            <a:ext cx="1905000" cy="1905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87550" y="4416425"/>
            <a:ext cx="157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Python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5575300" y="4562475"/>
            <a:ext cx="24853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/>
              <a:t>MatplotLib</a:t>
            </a:r>
            <a:endParaRPr lang="en-US" altLang="zh-CN" sz="3200" b="1"/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83590" y="900000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Excel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Origin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Orange3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的优缺点，嵌入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提出了基于工作流驱动的数据分析及可视化软件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about-data-work-f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1729740"/>
            <a:ext cx="8409305" cy="5019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1"/>
          <p:cNvSpPr/>
          <p:nvPr>
            <p:custDataLst>
              <p:tags r:id="rId1"/>
            </p:custDataLst>
          </p:nvPr>
        </p:nvSpPr>
        <p:spPr>
          <a:xfrm rot="10800000">
            <a:off x="1077404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1042352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: 形状 14"/>
          <p:cNvSpPr/>
          <p:nvPr>
            <p:custDataLst>
              <p:tags r:id="rId3"/>
            </p:custDataLst>
          </p:nvPr>
        </p:nvSpPr>
        <p:spPr>
          <a:xfrm>
            <a:off x="1113790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15"/>
          <p:cNvSpPr/>
          <p:nvPr>
            <p:custDataLst>
              <p:tags r:id="rId4"/>
            </p:custDataLst>
          </p:nvPr>
        </p:nvSpPr>
        <p:spPr>
          <a:xfrm>
            <a:off x="1463675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rgbClr val="0E75C0">
                <a:lumMod val="40000"/>
                <a:lumOff val="60000"/>
              </a:srgbClr>
            </a:fgClr>
            <a:bgClr>
              <a:sysClr val="window" lastClr="FFFFFF"/>
            </a:bgClr>
          </a:patt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: 形状 37"/>
          <p:cNvSpPr/>
          <p:nvPr>
            <p:custDataLst>
              <p:tags r:id="rId6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rgbClr val="0E75C0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7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rgbClr val="0E75C0"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8"/>
            </p:custDataLst>
          </p:nvPr>
        </p:nvSpPr>
        <p:spPr>
          <a:xfrm>
            <a:off x="2800350" y="2111375"/>
            <a:ext cx="6591300" cy="17094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p>
            <a:pPr marL="0" lvl="0" indent="0" algn="ctr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6000" b="1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方案</a:t>
            </a:r>
            <a:r>
              <a:rPr lang="zh-CN" altLang="en-US" sz="6000" b="1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6000" b="1" spc="15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83590" y="900000"/>
            <a:ext cx="1013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把功能分为工作流（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WorkFlow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绘图（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about-data-work-f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1729740"/>
            <a:ext cx="8409305" cy="5019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83590" y="900000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工作流（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WorkFlow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解决固定性问题</a:t>
            </a:r>
            <a:endParaRPr 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尤其适合大批量的实验数据分析和探索性的数据挖掘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about-data-work-f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1729740"/>
            <a:ext cx="8409305" cy="5019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2.xml><?xml version="1.0" encoding="utf-8"?>
<p:tagLst xmlns:p="http://schemas.openxmlformats.org/presentationml/2006/main">
  <p:tag name="KSO_WM_BEAUTIFY_FLAG" val=""/>
  <p:tag name="KSO_WM_UNIT_PLACING_PICTURE_USER_VIEWPORT" val="{&quot;height&quot;:8640,&quot;width&quot;:19200}"/>
</p:tagLst>
</file>

<file path=ppt/tags/tag13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6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</p:tagLst>
</file>

<file path=ppt/tags/tag46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47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48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49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51.xml><?xml version="1.0" encoding="utf-8"?>
<p:tagLst xmlns:p="http://schemas.openxmlformats.org/presentationml/2006/main">
  <p:tag name="KSO_WPP_MARK_KEY" val="6b7c9d6b-4b97-4f00-a853-8e9320180f2c"/>
  <p:tag name="COMMONDATA" val="eyJoZGlkIjoiZmQyMTI0NmEyZmUyMzcxOWU1NzNmODBlODkwODQ5ZmUifQ=="/>
  <p:tag name="commondata" val="eyJoZGlkIjoiODMxYjY1MDM5ZWFiOTgzMDQ4OTI0NWZjZTIyZjI4MD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</p:tagLst>
</file>

<file path=ppt/tags/tag9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WPS 演示</Application>
  <PresentationFormat>宽屏</PresentationFormat>
  <Paragraphs>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陈宗衍</cp:lastModifiedBy>
  <cp:revision>17</cp:revision>
  <dcterms:created xsi:type="dcterms:W3CDTF">2021-10-14T13:47:00Z</dcterms:created>
  <dcterms:modified xsi:type="dcterms:W3CDTF">2024-03-09T17:00:21Z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E07F929A4AC340E9919159AEF99C12BF_12</vt:lpwstr>
  </property>
  <property fmtid="{D5CDD505-2E9C-101B-9397-08002B2CF9AE}" pid="3" name="KSOProductBuildVer">
    <vt:lpwstr>2052-12.1.0.16388</vt:lpwstr>
  </property>
</Properties>
</file>