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exend Light"/>
      <p:regular r:id="rId20"/>
      <p:bold r:id="rId21"/>
    </p:embeddedFont>
    <p:embeddedFont>
      <p:font typeface="Lexend ExtraLight"/>
      <p:regular r:id="rId22"/>
      <p:bold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LexendExtraLight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exend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b4acf80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b4acf80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b4acf80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b4acf80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46a582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b46a582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46a582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46a582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b46a582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b46a582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4acf80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b4acf80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46a582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b46a582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b46a582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b46a582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46a582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46a582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Orchestrator Suite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6850" y="1323250"/>
            <a:ext cx="42426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Prefect with Python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Workflow Engine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Interactive No-Code DAG 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Log Centralisation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Serialized Object Storage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ElasticSearch on Logs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Version controlled Containerization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Seamless development focus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775"/>
            <a:ext cx="8839203" cy="3767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385325" y="344750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Roadmap</a:t>
            </a:r>
            <a:endParaRPr sz="27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267575" y="353650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rPr>
              <a:t>Challenges Faced</a:t>
            </a:r>
            <a:endParaRPr sz="2700">
              <a:solidFill>
                <a:srgbClr val="FFFFF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61775" y="1472950"/>
            <a:ext cx="4795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C0C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Slow Development</a:t>
            </a:r>
            <a:endParaRPr sz="1700">
              <a:solidFill>
                <a:srgbClr val="0C0C0C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Pace of development is hindered due to excessive infrastructure overhead</a:t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C0C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Scalable Principles</a:t>
            </a:r>
            <a:endParaRPr sz="1700">
              <a:solidFill>
                <a:srgbClr val="0C0C0C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Lack of planning for scalability right from the first iterations of development</a:t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C0C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Debug and Testing</a:t>
            </a:r>
            <a:endParaRPr sz="1700">
              <a:solidFill>
                <a:srgbClr val="0C0C0C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Complicated routes and principles for debug and testing implemented by individuals</a:t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C0C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Strong Foundations</a:t>
            </a:r>
            <a:endParaRPr sz="1700">
              <a:solidFill>
                <a:srgbClr val="0C0C0C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Lack of methodical structuring in the low level design of services</a:t>
            </a:r>
            <a:endParaRPr sz="1100">
              <a:solidFill>
                <a:srgbClr val="999999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19766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exend Light"/>
                <a:ea typeface="Lexend Light"/>
                <a:cs typeface="Lexend Light"/>
                <a:sym typeface="Lexend Light"/>
              </a:rPr>
              <a:t>Key Features</a:t>
            </a:r>
            <a:endParaRPr sz="27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56025" y="493425"/>
            <a:ext cx="3042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Task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Orchestration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Efficient management and coordination of tasks within workflows, no-code support for creation of DAG without codebase refactoring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639800" y="456050"/>
            <a:ext cx="3042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Scheduling and Monitoring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Minimal Effort Scheduling of tasks and workflow and tools to monitor and analyze job flows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39800" y="2571750"/>
            <a:ext cx="30426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Logging and Search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Centralised framework for collection, storage and querying of logs as well as support to store serializable objects aiming at greater dev productivity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 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6025" y="2571750"/>
            <a:ext cx="30426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Version controlled Containers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Less hindrance on development of services due to automated version controlled tracking of containers and flow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425" y="1263625"/>
            <a:ext cx="1836376" cy="183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650425" y="276625"/>
            <a:ext cx="7849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C0C0C"/>
                </a:solidFill>
                <a:highlight>
                  <a:srgbClr val="FFFFFF"/>
                </a:highlight>
                <a:latin typeface="Lexend ExtraLight"/>
                <a:ea typeface="Lexend ExtraLight"/>
                <a:cs typeface="Lexend ExtraLight"/>
                <a:sym typeface="Lexend ExtraLight"/>
              </a:rPr>
              <a:t>Workflow Automation with Prefect and Python</a:t>
            </a:r>
            <a:endParaRPr sz="100">
              <a:solidFill>
                <a:schemeClr val="dk2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450" y="1958750"/>
            <a:ext cx="1921850" cy="18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773600" y="889525"/>
            <a:ext cx="4014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C0C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Prefect and Python Synergy</a:t>
            </a:r>
            <a:endParaRPr sz="1700">
              <a:solidFill>
                <a:srgbClr val="0C0C0C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Perfect tool for python based workflow designs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Seamless onboarding for Python Codebases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High Degree of Modularity for feature Integration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Integration of Java Services in Workflow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881850" y="3595975"/>
            <a:ext cx="4090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0C0C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Automation, Resilience and </a:t>
            </a:r>
            <a:r>
              <a:rPr lang="en" sz="1600">
                <a:solidFill>
                  <a:srgbClr val="0C0C0C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Adaptability</a:t>
            </a:r>
            <a:endParaRPr sz="1600">
              <a:solidFill>
                <a:srgbClr val="0C0C0C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Strong foundation and Workflow Structure in Dev 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Enforces principles of resilience and modularity 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High Adaptability achieved through isolation and control measures targeting developers experience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Greater Supervision on dev trails and component analysis 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675" y="3595975"/>
            <a:ext cx="4090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0C0C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Productivity and Developer’s Experience</a:t>
            </a:r>
            <a:endParaRPr sz="1600">
              <a:solidFill>
                <a:srgbClr val="0C0C0C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 Easy Testing Environment and production services resulting in faster feasibility analysis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Free from relying members to maintain or monkey patch services in development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Lexend Light"/>
              <a:buChar char="-"/>
            </a:pPr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High Degree of control on Workflow without much knowledge overhead</a:t>
            </a:r>
            <a:endParaRPr sz="1100">
              <a:solidFill>
                <a:srgbClr val="999999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5203" r="7482" t="7261"/>
          <a:stretch/>
        </p:blipFill>
        <p:spPr>
          <a:xfrm>
            <a:off x="3963100" y="2391950"/>
            <a:ext cx="5180900" cy="27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63500" y="364725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rPr>
              <a:t>Prefect Design and Usage</a:t>
            </a:r>
            <a:endParaRPr sz="2700">
              <a:solidFill>
                <a:srgbClr val="FFFFF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4400"/>
            <a:ext cx="3658301" cy="243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36225" y="343825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rPr>
              <a:t>Prefect Job Execution</a:t>
            </a:r>
            <a:endParaRPr sz="2700">
              <a:solidFill>
                <a:srgbClr val="FFFFF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75" y="1422525"/>
            <a:ext cx="65722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868674" cy="437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exend Light"/>
                <a:ea typeface="Lexend Light"/>
                <a:cs typeface="Lexend Light"/>
                <a:sym typeface="Lexend Light"/>
              </a:rPr>
              <a:t>WorkFlow Dashboard</a:t>
            </a:r>
            <a:endParaRPr sz="27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262400" y="1016925"/>
            <a:ext cx="255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Flow monitoring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Agent logs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Deployment scheduling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 Analytics on Flows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Activity History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 control and Repo Integration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 level summary and logs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5600" l="0" r="0" t="4785"/>
          <a:stretch/>
        </p:blipFill>
        <p:spPr>
          <a:xfrm>
            <a:off x="1199025" y="0"/>
            <a:ext cx="7180900" cy="43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exend Light"/>
                <a:ea typeface="Lexend Light"/>
                <a:cs typeface="Lexend Light"/>
                <a:sym typeface="Lexend Light"/>
              </a:rPr>
              <a:t>WorkFlow Orchestrator Design</a:t>
            </a:r>
            <a:endParaRPr sz="23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5" y="100075"/>
            <a:ext cx="8831471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exend Light"/>
                <a:ea typeface="Lexend Light"/>
                <a:cs typeface="Lexend Light"/>
                <a:sym typeface="Lexend Light"/>
              </a:rPr>
              <a:t>Logger FrameWork</a:t>
            </a:r>
            <a:endParaRPr sz="27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