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452378-9D89-4F33-B54C-E23E8EE5D2E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56FC55F-8EC1-48D9-AA22-D1A99680DFE6}">
      <dgm:prSet custT="1"/>
      <dgm:spPr/>
      <dgm:t>
        <a:bodyPr/>
        <a:lstStyle/>
        <a:p>
          <a:r>
            <a:rPr lang="en-US" sz="2400" dirty="0"/>
            <a:t>The main goal was to take a handful of important performance metrics (KPIs) and turn them into easy-to-understand visualizations. </a:t>
          </a:r>
        </a:p>
      </dgm:t>
    </dgm:pt>
    <dgm:pt modelId="{4E1B611D-D683-4DC7-9232-6145A87C7ABC}" type="parTrans" cxnId="{B1EC9E04-2C51-48B1-8D10-3CEA367A6082}">
      <dgm:prSet/>
      <dgm:spPr/>
      <dgm:t>
        <a:bodyPr/>
        <a:lstStyle/>
        <a:p>
          <a:endParaRPr lang="en-US"/>
        </a:p>
      </dgm:t>
    </dgm:pt>
    <dgm:pt modelId="{33AD9515-3D54-487B-A10A-DEC5F8390E99}" type="sibTrans" cxnId="{B1EC9E04-2C51-48B1-8D10-3CEA367A6082}">
      <dgm:prSet/>
      <dgm:spPr/>
      <dgm:t>
        <a:bodyPr/>
        <a:lstStyle/>
        <a:p>
          <a:endParaRPr lang="en-US"/>
        </a:p>
      </dgm:t>
    </dgm:pt>
    <dgm:pt modelId="{635C6F86-26F1-40F5-8099-2AA37A68AF4D}">
      <dgm:prSet custT="1"/>
      <dgm:spPr/>
      <dgm:t>
        <a:bodyPr/>
        <a:lstStyle/>
        <a:p>
          <a:r>
            <a:rPr lang="en-US" sz="2400" dirty="0"/>
            <a:t>The aim was to create clear charts and graphs that not only tackled the specific KPIs given but also made it simple for everyone to grasp how the company was doing.</a:t>
          </a:r>
        </a:p>
      </dgm:t>
    </dgm:pt>
    <dgm:pt modelId="{86B651B0-E8BF-4407-A9A7-CBA5548C6AB8}" type="parTrans" cxnId="{7773B421-BF51-49C9-917D-726B69C3FA10}">
      <dgm:prSet/>
      <dgm:spPr/>
      <dgm:t>
        <a:bodyPr/>
        <a:lstStyle/>
        <a:p>
          <a:endParaRPr lang="en-US"/>
        </a:p>
      </dgm:t>
    </dgm:pt>
    <dgm:pt modelId="{F6713373-9BBA-4C91-BE4C-CCA829E74713}" type="sibTrans" cxnId="{7773B421-BF51-49C9-917D-726B69C3FA10}">
      <dgm:prSet/>
      <dgm:spPr/>
      <dgm:t>
        <a:bodyPr/>
        <a:lstStyle/>
        <a:p>
          <a:endParaRPr lang="en-US"/>
        </a:p>
      </dgm:t>
    </dgm:pt>
    <dgm:pt modelId="{56532B3D-BBA7-49A5-B5E4-EF2A8D4A2F1D}" type="pres">
      <dgm:prSet presAssocID="{05452378-9D89-4F33-B54C-E23E8EE5D2EB}" presName="hierChild1" presStyleCnt="0">
        <dgm:presLayoutVars>
          <dgm:chPref val="1"/>
          <dgm:dir/>
          <dgm:animOne val="branch"/>
          <dgm:animLvl val="lvl"/>
          <dgm:resizeHandles/>
        </dgm:presLayoutVars>
      </dgm:prSet>
      <dgm:spPr/>
    </dgm:pt>
    <dgm:pt modelId="{4C0497BA-B771-4B9B-98FF-22CFF2DDE5D8}" type="pres">
      <dgm:prSet presAssocID="{F56FC55F-8EC1-48D9-AA22-D1A99680DFE6}" presName="hierRoot1" presStyleCnt="0"/>
      <dgm:spPr/>
    </dgm:pt>
    <dgm:pt modelId="{13580387-9C31-4480-BB4C-2B66A9BF0CD0}" type="pres">
      <dgm:prSet presAssocID="{F56FC55F-8EC1-48D9-AA22-D1A99680DFE6}" presName="composite" presStyleCnt="0"/>
      <dgm:spPr/>
    </dgm:pt>
    <dgm:pt modelId="{04CC6F40-0073-4A54-B95C-C059B45BA68D}" type="pres">
      <dgm:prSet presAssocID="{F56FC55F-8EC1-48D9-AA22-D1A99680DFE6}" presName="background" presStyleLbl="node0" presStyleIdx="0" presStyleCnt="2"/>
      <dgm:spPr/>
    </dgm:pt>
    <dgm:pt modelId="{831008FE-12CF-4FB9-9626-AF8336DB8646}" type="pres">
      <dgm:prSet presAssocID="{F56FC55F-8EC1-48D9-AA22-D1A99680DFE6}" presName="text" presStyleLbl="fgAcc0" presStyleIdx="0" presStyleCnt="2">
        <dgm:presLayoutVars>
          <dgm:chPref val="3"/>
        </dgm:presLayoutVars>
      </dgm:prSet>
      <dgm:spPr/>
    </dgm:pt>
    <dgm:pt modelId="{490A8A71-0D7C-46C7-B5DD-2288F22531DC}" type="pres">
      <dgm:prSet presAssocID="{F56FC55F-8EC1-48D9-AA22-D1A99680DFE6}" presName="hierChild2" presStyleCnt="0"/>
      <dgm:spPr/>
    </dgm:pt>
    <dgm:pt modelId="{2B4D70A7-AA43-4BD6-B7E5-565F2241AD5F}" type="pres">
      <dgm:prSet presAssocID="{635C6F86-26F1-40F5-8099-2AA37A68AF4D}" presName="hierRoot1" presStyleCnt="0"/>
      <dgm:spPr/>
    </dgm:pt>
    <dgm:pt modelId="{33D98DE2-50C6-4330-84F9-51900760E0D2}" type="pres">
      <dgm:prSet presAssocID="{635C6F86-26F1-40F5-8099-2AA37A68AF4D}" presName="composite" presStyleCnt="0"/>
      <dgm:spPr/>
    </dgm:pt>
    <dgm:pt modelId="{64FAD6C1-4EB5-4930-8774-E2FBDF30C598}" type="pres">
      <dgm:prSet presAssocID="{635C6F86-26F1-40F5-8099-2AA37A68AF4D}" presName="background" presStyleLbl="node0" presStyleIdx="1" presStyleCnt="2"/>
      <dgm:spPr/>
    </dgm:pt>
    <dgm:pt modelId="{1A6005AB-A9D9-45AA-B891-9DCF44B46BEA}" type="pres">
      <dgm:prSet presAssocID="{635C6F86-26F1-40F5-8099-2AA37A68AF4D}" presName="text" presStyleLbl="fgAcc0" presStyleIdx="1" presStyleCnt="2">
        <dgm:presLayoutVars>
          <dgm:chPref val="3"/>
        </dgm:presLayoutVars>
      </dgm:prSet>
      <dgm:spPr/>
    </dgm:pt>
    <dgm:pt modelId="{84C44736-769C-4985-B87C-EFE7A2089763}" type="pres">
      <dgm:prSet presAssocID="{635C6F86-26F1-40F5-8099-2AA37A68AF4D}" presName="hierChild2" presStyleCnt="0"/>
      <dgm:spPr/>
    </dgm:pt>
  </dgm:ptLst>
  <dgm:cxnLst>
    <dgm:cxn modelId="{B1EC9E04-2C51-48B1-8D10-3CEA367A6082}" srcId="{05452378-9D89-4F33-B54C-E23E8EE5D2EB}" destId="{F56FC55F-8EC1-48D9-AA22-D1A99680DFE6}" srcOrd="0" destOrd="0" parTransId="{4E1B611D-D683-4DC7-9232-6145A87C7ABC}" sibTransId="{33AD9515-3D54-487B-A10A-DEC5F8390E99}"/>
    <dgm:cxn modelId="{7773B421-BF51-49C9-917D-726B69C3FA10}" srcId="{05452378-9D89-4F33-B54C-E23E8EE5D2EB}" destId="{635C6F86-26F1-40F5-8099-2AA37A68AF4D}" srcOrd="1" destOrd="0" parTransId="{86B651B0-E8BF-4407-A9A7-CBA5548C6AB8}" sibTransId="{F6713373-9BBA-4C91-BE4C-CCA829E74713}"/>
    <dgm:cxn modelId="{E40F4A2D-7279-40A4-A284-404B3C18FF36}" type="presOf" srcId="{635C6F86-26F1-40F5-8099-2AA37A68AF4D}" destId="{1A6005AB-A9D9-45AA-B891-9DCF44B46BEA}" srcOrd="0" destOrd="0" presId="urn:microsoft.com/office/officeart/2005/8/layout/hierarchy1"/>
    <dgm:cxn modelId="{41F2309E-6743-4DC6-ACB4-F2ADC33B3D43}" type="presOf" srcId="{05452378-9D89-4F33-B54C-E23E8EE5D2EB}" destId="{56532B3D-BBA7-49A5-B5E4-EF2A8D4A2F1D}" srcOrd="0" destOrd="0" presId="urn:microsoft.com/office/officeart/2005/8/layout/hierarchy1"/>
    <dgm:cxn modelId="{9D39409E-513A-4A0F-BF23-2540906564BE}" type="presOf" srcId="{F56FC55F-8EC1-48D9-AA22-D1A99680DFE6}" destId="{831008FE-12CF-4FB9-9626-AF8336DB8646}" srcOrd="0" destOrd="0" presId="urn:microsoft.com/office/officeart/2005/8/layout/hierarchy1"/>
    <dgm:cxn modelId="{0EF73C3C-521F-40A1-A006-1FFFA43D8D60}" type="presParOf" srcId="{56532B3D-BBA7-49A5-B5E4-EF2A8D4A2F1D}" destId="{4C0497BA-B771-4B9B-98FF-22CFF2DDE5D8}" srcOrd="0" destOrd="0" presId="urn:microsoft.com/office/officeart/2005/8/layout/hierarchy1"/>
    <dgm:cxn modelId="{DC2A218F-FA09-41E9-A366-6CBB1D84FFAD}" type="presParOf" srcId="{4C0497BA-B771-4B9B-98FF-22CFF2DDE5D8}" destId="{13580387-9C31-4480-BB4C-2B66A9BF0CD0}" srcOrd="0" destOrd="0" presId="urn:microsoft.com/office/officeart/2005/8/layout/hierarchy1"/>
    <dgm:cxn modelId="{4A470C31-0F74-48AC-8CC7-AAE1A224EACA}" type="presParOf" srcId="{13580387-9C31-4480-BB4C-2B66A9BF0CD0}" destId="{04CC6F40-0073-4A54-B95C-C059B45BA68D}" srcOrd="0" destOrd="0" presId="urn:microsoft.com/office/officeart/2005/8/layout/hierarchy1"/>
    <dgm:cxn modelId="{41E60F84-C0E0-449D-9A64-F8323CC5A5E5}" type="presParOf" srcId="{13580387-9C31-4480-BB4C-2B66A9BF0CD0}" destId="{831008FE-12CF-4FB9-9626-AF8336DB8646}" srcOrd="1" destOrd="0" presId="urn:microsoft.com/office/officeart/2005/8/layout/hierarchy1"/>
    <dgm:cxn modelId="{EA25161C-9133-4F1E-9315-E95AB3A20665}" type="presParOf" srcId="{4C0497BA-B771-4B9B-98FF-22CFF2DDE5D8}" destId="{490A8A71-0D7C-46C7-B5DD-2288F22531DC}" srcOrd="1" destOrd="0" presId="urn:microsoft.com/office/officeart/2005/8/layout/hierarchy1"/>
    <dgm:cxn modelId="{30B81986-5C2A-4E4A-BE54-D41BC037FB8E}" type="presParOf" srcId="{56532B3D-BBA7-49A5-B5E4-EF2A8D4A2F1D}" destId="{2B4D70A7-AA43-4BD6-B7E5-565F2241AD5F}" srcOrd="1" destOrd="0" presId="urn:microsoft.com/office/officeart/2005/8/layout/hierarchy1"/>
    <dgm:cxn modelId="{38C71329-057E-491C-9BB7-F37A20CB0F66}" type="presParOf" srcId="{2B4D70A7-AA43-4BD6-B7E5-565F2241AD5F}" destId="{33D98DE2-50C6-4330-84F9-51900760E0D2}" srcOrd="0" destOrd="0" presId="urn:microsoft.com/office/officeart/2005/8/layout/hierarchy1"/>
    <dgm:cxn modelId="{1AF834E4-114D-4D42-91F5-D49EC2773DD5}" type="presParOf" srcId="{33D98DE2-50C6-4330-84F9-51900760E0D2}" destId="{64FAD6C1-4EB5-4930-8774-E2FBDF30C598}" srcOrd="0" destOrd="0" presId="urn:microsoft.com/office/officeart/2005/8/layout/hierarchy1"/>
    <dgm:cxn modelId="{F391315C-B66A-4661-AB39-62FE609A0B29}" type="presParOf" srcId="{33D98DE2-50C6-4330-84F9-51900760E0D2}" destId="{1A6005AB-A9D9-45AA-B891-9DCF44B46BEA}" srcOrd="1" destOrd="0" presId="urn:microsoft.com/office/officeart/2005/8/layout/hierarchy1"/>
    <dgm:cxn modelId="{6FCD9EE0-1893-40B9-AFEB-3B514E4E42AA}" type="presParOf" srcId="{2B4D70A7-AA43-4BD6-B7E5-565F2241AD5F}" destId="{84C44736-769C-4985-B87C-EFE7A20897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CDE3F0-AEA5-458C-87C7-A1743BF904C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A19281E-8DC7-4385-8AF4-44B050DB74FD}">
      <dgm:prSet custT="1"/>
      <dgm:spPr/>
      <dgm:t>
        <a:bodyPr/>
        <a:lstStyle/>
        <a:p>
          <a:r>
            <a:rPr lang="en-IN" sz="1800" b="1"/>
            <a:t>loan_amnt</a:t>
          </a:r>
          <a:endParaRPr lang="en-US" sz="1800"/>
        </a:p>
      </dgm:t>
    </dgm:pt>
    <dgm:pt modelId="{01713E46-308E-4D87-AE23-FCD27FB0D78B}" type="parTrans" cxnId="{7F51B318-BFBD-4C85-A6B0-F8BEF100394C}">
      <dgm:prSet/>
      <dgm:spPr/>
      <dgm:t>
        <a:bodyPr/>
        <a:lstStyle/>
        <a:p>
          <a:endParaRPr lang="en-US" sz="1800"/>
        </a:p>
      </dgm:t>
    </dgm:pt>
    <dgm:pt modelId="{758A7EB6-8542-4BA6-BCBE-4BB262B1704A}" type="sibTrans" cxnId="{7F51B318-BFBD-4C85-A6B0-F8BEF100394C}">
      <dgm:prSet/>
      <dgm:spPr/>
      <dgm:t>
        <a:bodyPr/>
        <a:lstStyle/>
        <a:p>
          <a:endParaRPr lang="en-US"/>
        </a:p>
      </dgm:t>
    </dgm:pt>
    <dgm:pt modelId="{44FDA051-25A4-4F20-9B29-D0429CB72210}">
      <dgm:prSet custT="1"/>
      <dgm:spPr/>
      <dgm:t>
        <a:bodyPr/>
        <a:lstStyle/>
        <a:p>
          <a:r>
            <a:rPr lang="en-IN" sz="1800" b="1" i="0"/>
            <a:t>funded_amnt</a:t>
          </a:r>
          <a:r>
            <a:rPr lang="en-IN" sz="1800" b="1"/>
            <a:t> </a:t>
          </a:r>
          <a:endParaRPr lang="en-US" sz="1800"/>
        </a:p>
      </dgm:t>
    </dgm:pt>
    <dgm:pt modelId="{8BA6EE69-7EBD-4EF4-BB93-4E82A0B886C7}" type="parTrans" cxnId="{0E6829BE-AB4D-4A5D-9447-C84C5131B1BB}">
      <dgm:prSet/>
      <dgm:spPr/>
      <dgm:t>
        <a:bodyPr/>
        <a:lstStyle/>
        <a:p>
          <a:endParaRPr lang="en-US" sz="1800"/>
        </a:p>
      </dgm:t>
    </dgm:pt>
    <dgm:pt modelId="{3F2F8162-00D6-4233-990A-38C695D7F333}" type="sibTrans" cxnId="{0E6829BE-AB4D-4A5D-9447-C84C5131B1BB}">
      <dgm:prSet/>
      <dgm:spPr/>
      <dgm:t>
        <a:bodyPr/>
        <a:lstStyle/>
        <a:p>
          <a:endParaRPr lang="en-US"/>
        </a:p>
      </dgm:t>
    </dgm:pt>
    <dgm:pt modelId="{9A9D4036-7112-4C6B-AD1A-EF7DA0AFE822}">
      <dgm:prSet custT="1"/>
      <dgm:spPr/>
      <dgm:t>
        <a:bodyPr/>
        <a:lstStyle/>
        <a:p>
          <a:r>
            <a:rPr lang="en-IN" sz="1800" b="1" i="0"/>
            <a:t>grade</a:t>
          </a:r>
          <a:r>
            <a:rPr lang="en-IN" sz="1800" b="1"/>
            <a:t> </a:t>
          </a:r>
          <a:endParaRPr lang="en-US" sz="1800"/>
        </a:p>
      </dgm:t>
    </dgm:pt>
    <dgm:pt modelId="{AFE948FC-2DB9-4EE1-B5D7-9DC1DBD1A4DF}" type="parTrans" cxnId="{0BF1FAAD-05E0-495A-B861-B4B46729C390}">
      <dgm:prSet/>
      <dgm:spPr/>
      <dgm:t>
        <a:bodyPr/>
        <a:lstStyle/>
        <a:p>
          <a:endParaRPr lang="en-US" sz="1800"/>
        </a:p>
      </dgm:t>
    </dgm:pt>
    <dgm:pt modelId="{9AD8B912-800F-4704-8C90-28EFF87CF6FE}" type="sibTrans" cxnId="{0BF1FAAD-05E0-495A-B861-B4B46729C390}">
      <dgm:prSet/>
      <dgm:spPr/>
      <dgm:t>
        <a:bodyPr/>
        <a:lstStyle/>
        <a:p>
          <a:endParaRPr lang="en-US"/>
        </a:p>
      </dgm:t>
    </dgm:pt>
    <dgm:pt modelId="{BBD6DE6B-EE8A-4D63-ABEA-749D57378099}">
      <dgm:prSet custT="1"/>
      <dgm:spPr/>
      <dgm:t>
        <a:bodyPr/>
        <a:lstStyle/>
        <a:p>
          <a:r>
            <a:rPr lang="en-IN" sz="1800" b="1" i="0"/>
            <a:t>sub_grade</a:t>
          </a:r>
          <a:r>
            <a:rPr lang="en-IN" sz="1800" b="1"/>
            <a:t> </a:t>
          </a:r>
          <a:endParaRPr lang="en-US" sz="1800"/>
        </a:p>
      </dgm:t>
    </dgm:pt>
    <dgm:pt modelId="{90F1BBD3-3899-4CA9-AC5D-4BE4C6B16873}" type="parTrans" cxnId="{7F2E076B-5E81-4B22-AC0C-AFB9AE3848C5}">
      <dgm:prSet/>
      <dgm:spPr/>
      <dgm:t>
        <a:bodyPr/>
        <a:lstStyle/>
        <a:p>
          <a:endParaRPr lang="en-US" sz="1800"/>
        </a:p>
      </dgm:t>
    </dgm:pt>
    <dgm:pt modelId="{9810FEE0-1D0D-4FF0-A830-D584B32C7022}" type="sibTrans" cxnId="{7F2E076B-5E81-4B22-AC0C-AFB9AE3848C5}">
      <dgm:prSet/>
      <dgm:spPr/>
      <dgm:t>
        <a:bodyPr/>
        <a:lstStyle/>
        <a:p>
          <a:endParaRPr lang="en-US"/>
        </a:p>
      </dgm:t>
    </dgm:pt>
    <dgm:pt modelId="{17B223C7-6805-4552-8D18-6DB27D0A4BA2}">
      <dgm:prSet custT="1"/>
      <dgm:spPr/>
      <dgm:t>
        <a:bodyPr/>
        <a:lstStyle/>
        <a:p>
          <a:r>
            <a:rPr lang="en-IN" sz="1800" b="1" i="0"/>
            <a:t>home_ownership</a:t>
          </a:r>
          <a:r>
            <a:rPr lang="en-IN" sz="1800" b="1"/>
            <a:t> </a:t>
          </a:r>
          <a:endParaRPr lang="en-US" sz="1800"/>
        </a:p>
      </dgm:t>
    </dgm:pt>
    <dgm:pt modelId="{7C377208-DEE1-462F-A1A3-BBAED7B3B891}" type="parTrans" cxnId="{F86C5B0E-FC4E-45F3-BE82-D72AE8CA5CB0}">
      <dgm:prSet/>
      <dgm:spPr/>
      <dgm:t>
        <a:bodyPr/>
        <a:lstStyle/>
        <a:p>
          <a:endParaRPr lang="en-US" sz="1800"/>
        </a:p>
      </dgm:t>
    </dgm:pt>
    <dgm:pt modelId="{AAF53752-1576-4CD7-BE16-E62A1D130BEA}" type="sibTrans" cxnId="{F86C5B0E-FC4E-45F3-BE82-D72AE8CA5CB0}">
      <dgm:prSet/>
      <dgm:spPr/>
      <dgm:t>
        <a:bodyPr/>
        <a:lstStyle/>
        <a:p>
          <a:endParaRPr lang="en-US"/>
        </a:p>
      </dgm:t>
    </dgm:pt>
    <dgm:pt modelId="{68BB4B85-E850-4C76-AACA-A27D426C4200}">
      <dgm:prSet custT="1"/>
      <dgm:spPr/>
      <dgm:t>
        <a:bodyPr/>
        <a:lstStyle/>
        <a:p>
          <a:r>
            <a:rPr lang="en-IN" sz="1800" b="1" i="0"/>
            <a:t>annual_inc</a:t>
          </a:r>
          <a:r>
            <a:rPr lang="en-IN" sz="1800" b="1"/>
            <a:t>  </a:t>
          </a:r>
          <a:endParaRPr lang="en-US" sz="1800"/>
        </a:p>
      </dgm:t>
    </dgm:pt>
    <dgm:pt modelId="{B015168F-49DF-43F3-9200-18590A784954}" type="parTrans" cxnId="{E1EEA8D9-ED6F-43EB-BFE1-22122C4BDF98}">
      <dgm:prSet/>
      <dgm:spPr/>
      <dgm:t>
        <a:bodyPr/>
        <a:lstStyle/>
        <a:p>
          <a:endParaRPr lang="en-US" sz="1800"/>
        </a:p>
      </dgm:t>
    </dgm:pt>
    <dgm:pt modelId="{42BE899C-6D72-425A-A6CE-8E82D26DDDFF}" type="sibTrans" cxnId="{E1EEA8D9-ED6F-43EB-BFE1-22122C4BDF98}">
      <dgm:prSet/>
      <dgm:spPr/>
      <dgm:t>
        <a:bodyPr/>
        <a:lstStyle/>
        <a:p>
          <a:endParaRPr lang="en-US"/>
        </a:p>
      </dgm:t>
    </dgm:pt>
    <dgm:pt modelId="{C18E508A-ADCC-4658-8532-A2527EE7B671}">
      <dgm:prSet custT="1"/>
      <dgm:spPr/>
      <dgm:t>
        <a:bodyPr/>
        <a:lstStyle/>
        <a:p>
          <a:r>
            <a:rPr lang="en-IN" sz="1800" b="1" i="0"/>
            <a:t>verification_status</a:t>
          </a:r>
          <a:r>
            <a:rPr lang="en-IN" sz="1800" b="1"/>
            <a:t> </a:t>
          </a:r>
          <a:endParaRPr lang="en-US" sz="1800"/>
        </a:p>
      </dgm:t>
    </dgm:pt>
    <dgm:pt modelId="{D529BF37-A87D-48F0-91F7-448F7FE617C1}" type="parTrans" cxnId="{5FBFEA0D-9EB2-4156-A317-B6B69D0C42F6}">
      <dgm:prSet/>
      <dgm:spPr/>
      <dgm:t>
        <a:bodyPr/>
        <a:lstStyle/>
        <a:p>
          <a:endParaRPr lang="en-US" sz="1800"/>
        </a:p>
      </dgm:t>
    </dgm:pt>
    <dgm:pt modelId="{13EA4B6C-E9EE-4269-B919-DAF4D70BC82F}" type="sibTrans" cxnId="{5FBFEA0D-9EB2-4156-A317-B6B69D0C42F6}">
      <dgm:prSet/>
      <dgm:spPr/>
      <dgm:t>
        <a:bodyPr/>
        <a:lstStyle/>
        <a:p>
          <a:endParaRPr lang="en-US"/>
        </a:p>
      </dgm:t>
    </dgm:pt>
    <dgm:pt modelId="{6C57DD8F-2FA4-48DF-B4E4-794942B618AB}">
      <dgm:prSet custT="1"/>
      <dgm:spPr/>
      <dgm:t>
        <a:bodyPr/>
        <a:lstStyle/>
        <a:p>
          <a:r>
            <a:rPr lang="en-IN" sz="1800" b="1" i="0"/>
            <a:t>loan_status</a:t>
          </a:r>
          <a:r>
            <a:rPr lang="en-IN" sz="1800" b="1"/>
            <a:t> </a:t>
          </a:r>
          <a:endParaRPr lang="en-US" sz="1800"/>
        </a:p>
      </dgm:t>
    </dgm:pt>
    <dgm:pt modelId="{D1649698-64F2-4A74-9608-CA79AF866393}" type="parTrans" cxnId="{D0D46EAB-D6F1-479B-B3EE-5C783C59975F}">
      <dgm:prSet/>
      <dgm:spPr/>
      <dgm:t>
        <a:bodyPr/>
        <a:lstStyle/>
        <a:p>
          <a:endParaRPr lang="en-US" sz="1800"/>
        </a:p>
      </dgm:t>
    </dgm:pt>
    <dgm:pt modelId="{0AB75E68-32F9-44EC-BF09-F1D09AC265D2}" type="sibTrans" cxnId="{D0D46EAB-D6F1-479B-B3EE-5C783C59975F}">
      <dgm:prSet/>
      <dgm:spPr/>
      <dgm:t>
        <a:bodyPr/>
        <a:lstStyle/>
        <a:p>
          <a:endParaRPr lang="en-US"/>
        </a:p>
      </dgm:t>
    </dgm:pt>
    <dgm:pt modelId="{1848C88A-F757-496C-8868-1148E03BB836}">
      <dgm:prSet custT="1"/>
      <dgm:spPr/>
      <dgm:t>
        <a:bodyPr/>
        <a:lstStyle/>
        <a:p>
          <a:r>
            <a:rPr lang="en-IN" sz="1800" b="1" i="0"/>
            <a:t>addr_state</a:t>
          </a:r>
          <a:r>
            <a:rPr lang="en-IN" sz="1800" b="1"/>
            <a:t> </a:t>
          </a:r>
          <a:endParaRPr lang="en-US" sz="1800"/>
        </a:p>
      </dgm:t>
    </dgm:pt>
    <dgm:pt modelId="{29A951F5-1124-4187-93C5-3F6857ADDDCE}" type="parTrans" cxnId="{A80A9191-7D24-4B59-B109-7727D2B4BCBA}">
      <dgm:prSet/>
      <dgm:spPr/>
      <dgm:t>
        <a:bodyPr/>
        <a:lstStyle/>
        <a:p>
          <a:endParaRPr lang="en-US" sz="1800"/>
        </a:p>
      </dgm:t>
    </dgm:pt>
    <dgm:pt modelId="{A3A9583F-67D2-4601-B236-39A6E15219DA}" type="sibTrans" cxnId="{A80A9191-7D24-4B59-B109-7727D2B4BCBA}">
      <dgm:prSet/>
      <dgm:spPr/>
      <dgm:t>
        <a:bodyPr/>
        <a:lstStyle/>
        <a:p>
          <a:endParaRPr lang="en-US"/>
        </a:p>
      </dgm:t>
    </dgm:pt>
    <dgm:pt modelId="{659B7322-EE0D-4729-B267-1ACC0882EE0A}">
      <dgm:prSet custT="1"/>
      <dgm:spPr/>
      <dgm:t>
        <a:bodyPr/>
        <a:lstStyle/>
        <a:p>
          <a:r>
            <a:rPr lang="en-IN" sz="1800" b="1" i="0"/>
            <a:t>total_pymnt</a:t>
          </a:r>
          <a:r>
            <a:rPr lang="en-IN" sz="1800" b="1"/>
            <a:t> </a:t>
          </a:r>
          <a:endParaRPr lang="en-US" sz="1800"/>
        </a:p>
      </dgm:t>
    </dgm:pt>
    <dgm:pt modelId="{C9E5D23D-404E-4790-B78A-851D6D58140E}" type="parTrans" cxnId="{275E3AAE-2D58-4457-B6A0-D842063393FA}">
      <dgm:prSet/>
      <dgm:spPr/>
      <dgm:t>
        <a:bodyPr/>
        <a:lstStyle/>
        <a:p>
          <a:endParaRPr lang="en-US" sz="1800"/>
        </a:p>
      </dgm:t>
    </dgm:pt>
    <dgm:pt modelId="{4EAB809F-6AE6-4CF4-B145-C2F6013458CB}" type="sibTrans" cxnId="{275E3AAE-2D58-4457-B6A0-D842063393FA}">
      <dgm:prSet/>
      <dgm:spPr/>
      <dgm:t>
        <a:bodyPr/>
        <a:lstStyle/>
        <a:p>
          <a:endParaRPr lang="en-US"/>
        </a:p>
      </dgm:t>
    </dgm:pt>
    <dgm:pt modelId="{67CBCC09-720C-467C-BF5B-FC97ABE768F0}">
      <dgm:prSet custT="1"/>
      <dgm:spPr/>
      <dgm:t>
        <a:bodyPr/>
        <a:lstStyle/>
        <a:p>
          <a:r>
            <a:rPr lang="en-IN" sz="1800" b="1" i="0"/>
            <a:t>last_pymnt_d</a:t>
          </a:r>
          <a:r>
            <a:rPr lang="en-IN" sz="1800" b="1"/>
            <a:t> </a:t>
          </a:r>
          <a:endParaRPr lang="en-US" sz="1800"/>
        </a:p>
      </dgm:t>
    </dgm:pt>
    <dgm:pt modelId="{5E77C4AA-C219-4472-BD77-76BC223CED76}" type="parTrans" cxnId="{50507C0B-E7A7-421A-AF9C-1BE9630B1549}">
      <dgm:prSet/>
      <dgm:spPr/>
      <dgm:t>
        <a:bodyPr/>
        <a:lstStyle/>
        <a:p>
          <a:endParaRPr lang="en-US" sz="1800"/>
        </a:p>
      </dgm:t>
    </dgm:pt>
    <dgm:pt modelId="{723C68D7-B309-4707-BD4C-884962C4B453}" type="sibTrans" cxnId="{50507C0B-E7A7-421A-AF9C-1BE9630B1549}">
      <dgm:prSet/>
      <dgm:spPr/>
      <dgm:t>
        <a:bodyPr/>
        <a:lstStyle/>
        <a:p>
          <a:endParaRPr lang="en-US"/>
        </a:p>
      </dgm:t>
    </dgm:pt>
    <dgm:pt modelId="{27D7B9C9-BDEC-4E99-BBEA-4FE92EE10B26}">
      <dgm:prSet custT="1"/>
      <dgm:spPr/>
      <dgm:t>
        <a:bodyPr/>
        <a:lstStyle/>
        <a:p>
          <a:r>
            <a:rPr lang="en-IN" sz="1800" b="1" i="0"/>
            <a:t>last_pymnt_amnt</a:t>
          </a:r>
          <a:r>
            <a:rPr lang="en-IN" sz="1800" b="1"/>
            <a:t> </a:t>
          </a:r>
          <a:endParaRPr lang="en-US" sz="1800"/>
        </a:p>
      </dgm:t>
    </dgm:pt>
    <dgm:pt modelId="{8636C13E-9876-47F9-81A4-5FF4598F1A80}" type="parTrans" cxnId="{DFDD45F5-681C-4B22-A635-7B4774FD8348}">
      <dgm:prSet/>
      <dgm:spPr/>
      <dgm:t>
        <a:bodyPr/>
        <a:lstStyle/>
        <a:p>
          <a:endParaRPr lang="en-US" sz="1800"/>
        </a:p>
      </dgm:t>
    </dgm:pt>
    <dgm:pt modelId="{BE9F6EDD-6CA0-44CA-BCFF-A2BC46D10593}" type="sibTrans" cxnId="{DFDD45F5-681C-4B22-A635-7B4774FD8348}">
      <dgm:prSet/>
      <dgm:spPr/>
      <dgm:t>
        <a:bodyPr/>
        <a:lstStyle/>
        <a:p>
          <a:endParaRPr lang="en-US"/>
        </a:p>
      </dgm:t>
    </dgm:pt>
    <dgm:pt modelId="{530556EF-CF2E-4201-A63F-3EF89AE49AEA}">
      <dgm:prSet custT="1"/>
      <dgm:spPr/>
      <dgm:t>
        <a:bodyPr/>
        <a:lstStyle/>
        <a:p>
          <a:r>
            <a:rPr lang="en-IN" sz="1800" b="1" i="0"/>
            <a:t>last_credit_pull_d</a:t>
          </a:r>
          <a:r>
            <a:rPr lang="en-IN" sz="1800" b="1"/>
            <a:t> </a:t>
          </a:r>
          <a:endParaRPr lang="en-US" sz="1800"/>
        </a:p>
      </dgm:t>
    </dgm:pt>
    <dgm:pt modelId="{31C3CDBD-225D-44C7-8302-43C0D9EBC330}" type="parTrans" cxnId="{3D105CF9-BA94-42D8-A6B6-56124D03F7AA}">
      <dgm:prSet/>
      <dgm:spPr/>
      <dgm:t>
        <a:bodyPr/>
        <a:lstStyle/>
        <a:p>
          <a:endParaRPr lang="en-US" sz="1800"/>
        </a:p>
      </dgm:t>
    </dgm:pt>
    <dgm:pt modelId="{85DE1BD0-C6E8-4E70-B57A-F781823C79EE}" type="sibTrans" cxnId="{3D105CF9-BA94-42D8-A6B6-56124D03F7AA}">
      <dgm:prSet/>
      <dgm:spPr/>
      <dgm:t>
        <a:bodyPr/>
        <a:lstStyle/>
        <a:p>
          <a:endParaRPr lang="en-US"/>
        </a:p>
      </dgm:t>
    </dgm:pt>
    <dgm:pt modelId="{2D811DC3-543D-4867-97A6-CA9586F29B7D}" type="pres">
      <dgm:prSet presAssocID="{96CDE3F0-AEA5-458C-87C7-A1743BF904CF}" presName="vert0" presStyleCnt="0">
        <dgm:presLayoutVars>
          <dgm:dir/>
          <dgm:animOne val="branch"/>
          <dgm:animLvl val="lvl"/>
        </dgm:presLayoutVars>
      </dgm:prSet>
      <dgm:spPr/>
    </dgm:pt>
    <dgm:pt modelId="{3005CD2E-E3CC-4C89-AEEB-14662F5C2146}" type="pres">
      <dgm:prSet presAssocID="{7A19281E-8DC7-4385-8AF4-44B050DB74FD}" presName="thickLine" presStyleLbl="alignNode1" presStyleIdx="0" presStyleCnt="13"/>
      <dgm:spPr/>
    </dgm:pt>
    <dgm:pt modelId="{3523D6F8-5B95-43D6-8731-1F7F8DD899B8}" type="pres">
      <dgm:prSet presAssocID="{7A19281E-8DC7-4385-8AF4-44B050DB74FD}" presName="horz1" presStyleCnt="0"/>
      <dgm:spPr/>
    </dgm:pt>
    <dgm:pt modelId="{D919F68A-0FE4-4988-98F1-3ECBA8735475}" type="pres">
      <dgm:prSet presAssocID="{7A19281E-8DC7-4385-8AF4-44B050DB74FD}" presName="tx1" presStyleLbl="revTx" presStyleIdx="0" presStyleCnt="13"/>
      <dgm:spPr/>
    </dgm:pt>
    <dgm:pt modelId="{10458394-464B-479F-98E6-E7090BECF09D}" type="pres">
      <dgm:prSet presAssocID="{7A19281E-8DC7-4385-8AF4-44B050DB74FD}" presName="vert1" presStyleCnt="0"/>
      <dgm:spPr/>
    </dgm:pt>
    <dgm:pt modelId="{EDF8FEB6-549C-4FEA-BFBF-3B88A3433D93}" type="pres">
      <dgm:prSet presAssocID="{44FDA051-25A4-4F20-9B29-D0429CB72210}" presName="thickLine" presStyleLbl="alignNode1" presStyleIdx="1" presStyleCnt="13"/>
      <dgm:spPr/>
    </dgm:pt>
    <dgm:pt modelId="{3FA330E9-F7C5-4816-8D8B-07200CAB2179}" type="pres">
      <dgm:prSet presAssocID="{44FDA051-25A4-4F20-9B29-D0429CB72210}" presName="horz1" presStyleCnt="0"/>
      <dgm:spPr/>
    </dgm:pt>
    <dgm:pt modelId="{18341775-7C03-4AB3-A89F-476381EE8480}" type="pres">
      <dgm:prSet presAssocID="{44FDA051-25A4-4F20-9B29-D0429CB72210}" presName="tx1" presStyleLbl="revTx" presStyleIdx="1" presStyleCnt="13"/>
      <dgm:spPr/>
    </dgm:pt>
    <dgm:pt modelId="{67EDE15A-EDA2-45B5-BFC5-1A84840CD0DC}" type="pres">
      <dgm:prSet presAssocID="{44FDA051-25A4-4F20-9B29-D0429CB72210}" presName="vert1" presStyleCnt="0"/>
      <dgm:spPr/>
    </dgm:pt>
    <dgm:pt modelId="{ED46F416-0616-4900-A935-5D4D5EF98129}" type="pres">
      <dgm:prSet presAssocID="{9A9D4036-7112-4C6B-AD1A-EF7DA0AFE822}" presName="thickLine" presStyleLbl="alignNode1" presStyleIdx="2" presStyleCnt="13"/>
      <dgm:spPr/>
    </dgm:pt>
    <dgm:pt modelId="{C543A859-414D-4DE9-961D-15DFFE6B0549}" type="pres">
      <dgm:prSet presAssocID="{9A9D4036-7112-4C6B-AD1A-EF7DA0AFE822}" presName="horz1" presStyleCnt="0"/>
      <dgm:spPr/>
    </dgm:pt>
    <dgm:pt modelId="{F6F1D2CE-F12E-4F3C-B75C-FB4964DE4CB5}" type="pres">
      <dgm:prSet presAssocID="{9A9D4036-7112-4C6B-AD1A-EF7DA0AFE822}" presName="tx1" presStyleLbl="revTx" presStyleIdx="2" presStyleCnt="13"/>
      <dgm:spPr/>
    </dgm:pt>
    <dgm:pt modelId="{AA947C6E-F2B9-428D-AE41-3C610D25178A}" type="pres">
      <dgm:prSet presAssocID="{9A9D4036-7112-4C6B-AD1A-EF7DA0AFE822}" presName="vert1" presStyleCnt="0"/>
      <dgm:spPr/>
    </dgm:pt>
    <dgm:pt modelId="{6B954217-AF9A-4C8B-BD8F-AD7128DBECC0}" type="pres">
      <dgm:prSet presAssocID="{BBD6DE6B-EE8A-4D63-ABEA-749D57378099}" presName="thickLine" presStyleLbl="alignNode1" presStyleIdx="3" presStyleCnt="13"/>
      <dgm:spPr/>
    </dgm:pt>
    <dgm:pt modelId="{A3999917-0977-47BA-8059-439A61B21A38}" type="pres">
      <dgm:prSet presAssocID="{BBD6DE6B-EE8A-4D63-ABEA-749D57378099}" presName="horz1" presStyleCnt="0"/>
      <dgm:spPr/>
    </dgm:pt>
    <dgm:pt modelId="{E2E21222-267F-473E-B693-3CD85644CB17}" type="pres">
      <dgm:prSet presAssocID="{BBD6DE6B-EE8A-4D63-ABEA-749D57378099}" presName="tx1" presStyleLbl="revTx" presStyleIdx="3" presStyleCnt="13"/>
      <dgm:spPr/>
    </dgm:pt>
    <dgm:pt modelId="{C3FF7E3B-9724-4877-864E-7EBE3450C9AD}" type="pres">
      <dgm:prSet presAssocID="{BBD6DE6B-EE8A-4D63-ABEA-749D57378099}" presName="vert1" presStyleCnt="0"/>
      <dgm:spPr/>
    </dgm:pt>
    <dgm:pt modelId="{D60DB007-130C-4634-BE9B-A1F69D9744E0}" type="pres">
      <dgm:prSet presAssocID="{17B223C7-6805-4552-8D18-6DB27D0A4BA2}" presName="thickLine" presStyleLbl="alignNode1" presStyleIdx="4" presStyleCnt="13"/>
      <dgm:spPr/>
    </dgm:pt>
    <dgm:pt modelId="{3DA0A8B8-B52F-4828-A773-DBA62FCA5886}" type="pres">
      <dgm:prSet presAssocID="{17B223C7-6805-4552-8D18-6DB27D0A4BA2}" presName="horz1" presStyleCnt="0"/>
      <dgm:spPr/>
    </dgm:pt>
    <dgm:pt modelId="{C495F04E-60E4-4444-995F-6FE5B80EB18E}" type="pres">
      <dgm:prSet presAssocID="{17B223C7-6805-4552-8D18-6DB27D0A4BA2}" presName="tx1" presStyleLbl="revTx" presStyleIdx="4" presStyleCnt="13"/>
      <dgm:spPr/>
    </dgm:pt>
    <dgm:pt modelId="{2522C69C-BE3C-46B2-8AA4-342C5F7F5212}" type="pres">
      <dgm:prSet presAssocID="{17B223C7-6805-4552-8D18-6DB27D0A4BA2}" presName="vert1" presStyleCnt="0"/>
      <dgm:spPr/>
    </dgm:pt>
    <dgm:pt modelId="{6F6DCEAF-9F9D-4B52-BF9A-A8F31E9A862F}" type="pres">
      <dgm:prSet presAssocID="{68BB4B85-E850-4C76-AACA-A27D426C4200}" presName="thickLine" presStyleLbl="alignNode1" presStyleIdx="5" presStyleCnt="13"/>
      <dgm:spPr/>
    </dgm:pt>
    <dgm:pt modelId="{A4DA7C8F-8158-4FE0-B5A6-A2D677A5E613}" type="pres">
      <dgm:prSet presAssocID="{68BB4B85-E850-4C76-AACA-A27D426C4200}" presName="horz1" presStyleCnt="0"/>
      <dgm:spPr/>
    </dgm:pt>
    <dgm:pt modelId="{BA6DC280-CD40-4274-AAE1-3ED9F93AA0A9}" type="pres">
      <dgm:prSet presAssocID="{68BB4B85-E850-4C76-AACA-A27D426C4200}" presName="tx1" presStyleLbl="revTx" presStyleIdx="5" presStyleCnt="13"/>
      <dgm:spPr/>
    </dgm:pt>
    <dgm:pt modelId="{7E2215D1-A444-4B24-A933-B4ECC89AA701}" type="pres">
      <dgm:prSet presAssocID="{68BB4B85-E850-4C76-AACA-A27D426C4200}" presName="vert1" presStyleCnt="0"/>
      <dgm:spPr/>
    </dgm:pt>
    <dgm:pt modelId="{36D1BEA8-1F24-489E-9C2C-6CB242BA024F}" type="pres">
      <dgm:prSet presAssocID="{C18E508A-ADCC-4658-8532-A2527EE7B671}" presName="thickLine" presStyleLbl="alignNode1" presStyleIdx="6" presStyleCnt="13"/>
      <dgm:spPr/>
    </dgm:pt>
    <dgm:pt modelId="{31241AD2-9E6C-4A9C-9345-A726FD3AD343}" type="pres">
      <dgm:prSet presAssocID="{C18E508A-ADCC-4658-8532-A2527EE7B671}" presName="horz1" presStyleCnt="0"/>
      <dgm:spPr/>
    </dgm:pt>
    <dgm:pt modelId="{618B2439-15A5-4690-8B3E-2965DE7E1791}" type="pres">
      <dgm:prSet presAssocID="{C18E508A-ADCC-4658-8532-A2527EE7B671}" presName="tx1" presStyleLbl="revTx" presStyleIdx="6" presStyleCnt="13"/>
      <dgm:spPr/>
    </dgm:pt>
    <dgm:pt modelId="{FD51B2ED-EF72-4AE0-8F47-B75E6AB4DE93}" type="pres">
      <dgm:prSet presAssocID="{C18E508A-ADCC-4658-8532-A2527EE7B671}" presName="vert1" presStyleCnt="0"/>
      <dgm:spPr/>
    </dgm:pt>
    <dgm:pt modelId="{7AB2E438-BD60-4E30-AC63-D37BD6A16C2B}" type="pres">
      <dgm:prSet presAssocID="{6C57DD8F-2FA4-48DF-B4E4-794942B618AB}" presName="thickLine" presStyleLbl="alignNode1" presStyleIdx="7" presStyleCnt="13"/>
      <dgm:spPr/>
    </dgm:pt>
    <dgm:pt modelId="{203F2943-E2A5-45BB-9526-21D1273AD1D3}" type="pres">
      <dgm:prSet presAssocID="{6C57DD8F-2FA4-48DF-B4E4-794942B618AB}" presName="horz1" presStyleCnt="0"/>
      <dgm:spPr/>
    </dgm:pt>
    <dgm:pt modelId="{382D49BB-7429-4AF5-A0DE-BA77C8978DD9}" type="pres">
      <dgm:prSet presAssocID="{6C57DD8F-2FA4-48DF-B4E4-794942B618AB}" presName="tx1" presStyleLbl="revTx" presStyleIdx="7" presStyleCnt="13"/>
      <dgm:spPr/>
    </dgm:pt>
    <dgm:pt modelId="{49571830-8061-45BE-A6AB-12FB84F08B1C}" type="pres">
      <dgm:prSet presAssocID="{6C57DD8F-2FA4-48DF-B4E4-794942B618AB}" presName="vert1" presStyleCnt="0"/>
      <dgm:spPr/>
    </dgm:pt>
    <dgm:pt modelId="{A3D32DBC-F4E6-4B9E-8502-A27CD6152A3D}" type="pres">
      <dgm:prSet presAssocID="{1848C88A-F757-496C-8868-1148E03BB836}" presName="thickLine" presStyleLbl="alignNode1" presStyleIdx="8" presStyleCnt="13"/>
      <dgm:spPr/>
    </dgm:pt>
    <dgm:pt modelId="{BA2C1954-87E0-400E-A769-2BCFB92E0810}" type="pres">
      <dgm:prSet presAssocID="{1848C88A-F757-496C-8868-1148E03BB836}" presName="horz1" presStyleCnt="0"/>
      <dgm:spPr/>
    </dgm:pt>
    <dgm:pt modelId="{3B93AF38-00EF-41EA-A77E-A456BC0B8E36}" type="pres">
      <dgm:prSet presAssocID="{1848C88A-F757-496C-8868-1148E03BB836}" presName="tx1" presStyleLbl="revTx" presStyleIdx="8" presStyleCnt="13"/>
      <dgm:spPr/>
    </dgm:pt>
    <dgm:pt modelId="{969D0F9A-2532-4080-B895-72AC5F10983B}" type="pres">
      <dgm:prSet presAssocID="{1848C88A-F757-496C-8868-1148E03BB836}" presName="vert1" presStyleCnt="0"/>
      <dgm:spPr/>
    </dgm:pt>
    <dgm:pt modelId="{102EC14B-EC94-47CE-AA1A-2AD734B6BEFE}" type="pres">
      <dgm:prSet presAssocID="{659B7322-EE0D-4729-B267-1ACC0882EE0A}" presName="thickLine" presStyleLbl="alignNode1" presStyleIdx="9" presStyleCnt="13"/>
      <dgm:spPr/>
    </dgm:pt>
    <dgm:pt modelId="{EF626DC9-693C-4D07-9F09-F7D596F5F47A}" type="pres">
      <dgm:prSet presAssocID="{659B7322-EE0D-4729-B267-1ACC0882EE0A}" presName="horz1" presStyleCnt="0"/>
      <dgm:spPr/>
    </dgm:pt>
    <dgm:pt modelId="{C3A0F24F-E01D-445A-A2A8-DF613A9CC829}" type="pres">
      <dgm:prSet presAssocID="{659B7322-EE0D-4729-B267-1ACC0882EE0A}" presName="tx1" presStyleLbl="revTx" presStyleIdx="9" presStyleCnt="13"/>
      <dgm:spPr/>
    </dgm:pt>
    <dgm:pt modelId="{A986E255-9276-418D-B12C-424853A2100B}" type="pres">
      <dgm:prSet presAssocID="{659B7322-EE0D-4729-B267-1ACC0882EE0A}" presName="vert1" presStyleCnt="0"/>
      <dgm:spPr/>
    </dgm:pt>
    <dgm:pt modelId="{2422161F-D1E2-4999-A7EE-8A77360507BA}" type="pres">
      <dgm:prSet presAssocID="{67CBCC09-720C-467C-BF5B-FC97ABE768F0}" presName="thickLine" presStyleLbl="alignNode1" presStyleIdx="10" presStyleCnt="13"/>
      <dgm:spPr/>
    </dgm:pt>
    <dgm:pt modelId="{32C434C8-D3ED-47CF-80B8-EE860B12FAAA}" type="pres">
      <dgm:prSet presAssocID="{67CBCC09-720C-467C-BF5B-FC97ABE768F0}" presName="horz1" presStyleCnt="0"/>
      <dgm:spPr/>
    </dgm:pt>
    <dgm:pt modelId="{EB9796D4-9859-492F-93E0-B9C2670D3F53}" type="pres">
      <dgm:prSet presAssocID="{67CBCC09-720C-467C-BF5B-FC97ABE768F0}" presName="tx1" presStyleLbl="revTx" presStyleIdx="10" presStyleCnt="13"/>
      <dgm:spPr/>
    </dgm:pt>
    <dgm:pt modelId="{4435638F-DEEB-4B65-82AF-30FB9D1CC934}" type="pres">
      <dgm:prSet presAssocID="{67CBCC09-720C-467C-BF5B-FC97ABE768F0}" presName="vert1" presStyleCnt="0"/>
      <dgm:spPr/>
    </dgm:pt>
    <dgm:pt modelId="{2AB3879D-4915-41DB-A03D-08FB71D1CD75}" type="pres">
      <dgm:prSet presAssocID="{27D7B9C9-BDEC-4E99-BBEA-4FE92EE10B26}" presName="thickLine" presStyleLbl="alignNode1" presStyleIdx="11" presStyleCnt="13"/>
      <dgm:spPr/>
    </dgm:pt>
    <dgm:pt modelId="{3CCD8706-A19A-423B-9C3E-7B93FC3F6AA9}" type="pres">
      <dgm:prSet presAssocID="{27D7B9C9-BDEC-4E99-BBEA-4FE92EE10B26}" presName="horz1" presStyleCnt="0"/>
      <dgm:spPr/>
    </dgm:pt>
    <dgm:pt modelId="{98836797-2576-44D6-BE10-6285DB74DA06}" type="pres">
      <dgm:prSet presAssocID="{27D7B9C9-BDEC-4E99-BBEA-4FE92EE10B26}" presName="tx1" presStyleLbl="revTx" presStyleIdx="11" presStyleCnt="13"/>
      <dgm:spPr/>
    </dgm:pt>
    <dgm:pt modelId="{0FCD6A3E-3AD0-4F52-A584-0AE5C740558B}" type="pres">
      <dgm:prSet presAssocID="{27D7B9C9-BDEC-4E99-BBEA-4FE92EE10B26}" presName="vert1" presStyleCnt="0"/>
      <dgm:spPr/>
    </dgm:pt>
    <dgm:pt modelId="{58FEA057-C237-453F-B47E-BFD234E9921F}" type="pres">
      <dgm:prSet presAssocID="{530556EF-CF2E-4201-A63F-3EF89AE49AEA}" presName="thickLine" presStyleLbl="alignNode1" presStyleIdx="12" presStyleCnt="13"/>
      <dgm:spPr/>
    </dgm:pt>
    <dgm:pt modelId="{C49F804E-A7EC-4DA9-8472-AE209F2B24B2}" type="pres">
      <dgm:prSet presAssocID="{530556EF-CF2E-4201-A63F-3EF89AE49AEA}" presName="horz1" presStyleCnt="0"/>
      <dgm:spPr/>
    </dgm:pt>
    <dgm:pt modelId="{5BE31F2C-D899-4F1F-B083-2E7C0C9A8088}" type="pres">
      <dgm:prSet presAssocID="{530556EF-CF2E-4201-A63F-3EF89AE49AEA}" presName="tx1" presStyleLbl="revTx" presStyleIdx="12" presStyleCnt="13"/>
      <dgm:spPr/>
    </dgm:pt>
    <dgm:pt modelId="{998D2813-7809-4786-A859-E14499D54A9C}" type="pres">
      <dgm:prSet presAssocID="{530556EF-CF2E-4201-A63F-3EF89AE49AEA}" presName="vert1" presStyleCnt="0"/>
      <dgm:spPr/>
    </dgm:pt>
  </dgm:ptLst>
  <dgm:cxnLst>
    <dgm:cxn modelId="{9D984D09-410E-432A-BB8C-961154A99C58}" type="presOf" srcId="{BBD6DE6B-EE8A-4D63-ABEA-749D57378099}" destId="{E2E21222-267F-473E-B693-3CD85644CB17}" srcOrd="0" destOrd="0" presId="urn:microsoft.com/office/officeart/2008/layout/LinedList"/>
    <dgm:cxn modelId="{50507C0B-E7A7-421A-AF9C-1BE9630B1549}" srcId="{96CDE3F0-AEA5-458C-87C7-A1743BF904CF}" destId="{67CBCC09-720C-467C-BF5B-FC97ABE768F0}" srcOrd="10" destOrd="0" parTransId="{5E77C4AA-C219-4472-BD77-76BC223CED76}" sibTransId="{723C68D7-B309-4707-BD4C-884962C4B453}"/>
    <dgm:cxn modelId="{5FBFEA0D-9EB2-4156-A317-B6B69D0C42F6}" srcId="{96CDE3F0-AEA5-458C-87C7-A1743BF904CF}" destId="{C18E508A-ADCC-4658-8532-A2527EE7B671}" srcOrd="6" destOrd="0" parTransId="{D529BF37-A87D-48F0-91F7-448F7FE617C1}" sibTransId="{13EA4B6C-E9EE-4269-B919-DAF4D70BC82F}"/>
    <dgm:cxn modelId="{F86C5B0E-FC4E-45F3-BE82-D72AE8CA5CB0}" srcId="{96CDE3F0-AEA5-458C-87C7-A1743BF904CF}" destId="{17B223C7-6805-4552-8D18-6DB27D0A4BA2}" srcOrd="4" destOrd="0" parTransId="{7C377208-DEE1-462F-A1A3-BBAED7B3B891}" sibTransId="{AAF53752-1576-4CD7-BE16-E62A1D130BEA}"/>
    <dgm:cxn modelId="{28C37716-D47A-4EB5-AA55-59232DB5B3AB}" type="presOf" srcId="{9A9D4036-7112-4C6B-AD1A-EF7DA0AFE822}" destId="{F6F1D2CE-F12E-4F3C-B75C-FB4964DE4CB5}" srcOrd="0" destOrd="0" presId="urn:microsoft.com/office/officeart/2008/layout/LinedList"/>
    <dgm:cxn modelId="{7F51B318-BFBD-4C85-A6B0-F8BEF100394C}" srcId="{96CDE3F0-AEA5-458C-87C7-A1743BF904CF}" destId="{7A19281E-8DC7-4385-8AF4-44B050DB74FD}" srcOrd="0" destOrd="0" parTransId="{01713E46-308E-4D87-AE23-FCD27FB0D78B}" sibTransId="{758A7EB6-8542-4BA6-BCBE-4BB262B1704A}"/>
    <dgm:cxn modelId="{7BFC3227-8941-4DA5-A1C1-57E3303FE42F}" type="presOf" srcId="{67CBCC09-720C-467C-BF5B-FC97ABE768F0}" destId="{EB9796D4-9859-492F-93E0-B9C2670D3F53}" srcOrd="0" destOrd="0" presId="urn:microsoft.com/office/officeart/2008/layout/LinedList"/>
    <dgm:cxn modelId="{ABEA2D41-6630-4B2F-AAED-AA46CD6483F5}" type="presOf" srcId="{44FDA051-25A4-4F20-9B29-D0429CB72210}" destId="{18341775-7C03-4AB3-A89F-476381EE8480}" srcOrd="0" destOrd="0" presId="urn:microsoft.com/office/officeart/2008/layout/LinedList"/>
    <dgm:cxn modelId="{E1F97B47-F0A4-4749-BB93-0BC81F9008C5}" type="presOf" srcId="{68BB4B85-E850-4C76-AACA-A27D426C4200}" destId="{BA6DC280-CD40-4274-AAE1-3ED9F93AA0A9}" srcOrd="0" destOrd="0" presId="urn:microsoft.com/office/officeart/2008/layout/LinedList"/>
    <dgm:cxn modelId="{7F2E076B-5E81-4B22-AC0C-AFB9AE3848C5}" srcId="{96CDE3F0-AEA5-458C-87C7-A1743BF904CF}" destId="{BBD6DE6B-EE8A-4D63-ABEA-749D57378099}" srcOrd="3" destOrd="0" parTransId="{90F1BBD3-3899-4CA9-AC5D-4BE4C6B16873}" sibTransId="{9810FEE0-1D0D-4FF0-A830-D584B32C7022}"/>
    <dgm:cxn modelId="{CA822C52-5572-41B5-A3F6-86507F963264}" type="presOf" srcId="{1848C88A-F757-496C-8868-1148E03BB836}" destId="{3B93AF38-00EF-41EA-A77E-A456BC0B8E36}" srcOrd="0" destOrd="0" presId="urn:microsoft.com/office/officeart/2008/layout/LinedList"/>
    <dgm:cxn modelId="{54657772-1C2F-480E-B3AE-E31FC73DA0BD}" type="presOf" srcId="{6C57DD8F-2FA4-48DF-B4E4-794942B618AB}" destId="{382D49BB-7429-4AF5-A0DE-BA77C8978DD9}" srcOrd="0" destOrd="0" presId="urn:microsoft.com/office/officeart/2008/layout/LinedList"/>
    <dgm:cxn modelId="{7F071878-155D-4F4E-BA7A-2FE1EF74D32A}" type="presOf" srcId="{17B223C7-6805-4552-8D18-6DB27D0A4BA2}" destId="{C495F04E-60E4-4444-995F-6FE5B80EB18E}" srcOrd="0" destOrd="0" presId="urn:microsoft.com/office/officeart/2008/layout/LinedList"/>
    <dgm:cxn modelId="{1DC7ED89-7DFE-46A8-B86E-69029C8393DB}" type="presOf" srcId="{27D7B9C9-BDEC-4E99-BBEA-4FE92EE10B26}" destId="{98836797-2576-44D6-BE10-6285DB74DA06}" srcOrd="0" destOrd="0" presId="urn:microsoft.com/office/officeart/2008/layout/LinedList"/>
    <dgm:cxn modelId="{1F85A78C-48A8-4E6B-97E0-9E45D62346C7}" type="presOf" srcId="{96CDE3F0-AEA5-458C-87C7-A1743BF904CF}" destId="{2D811DC3-543D-4867-97A6-CA9586F29B7D}" srcOrd="0" destOrd="0" presId="urn:microsoft.com/office/officeart/2008/layout/LinedList"/>
    <dgm:cxn modelId="{A80A9191-7D24-4B59-B109-7727D2B4BCBA}" srcId="{96CDE3F0-AEA5-458C-87C7-A1743BF904CF}" destId="{1848C88A-F757-496C-8868-1148E03BB836}" srcOrd="8" destOrd="0" parTransId="{29A951F5-1124-4187-93C5-3F6857ADDDCE}" sibTransId="{A3A9583F-67D2-4601-B236-39A6E15219DA}"/>
    <dgm:cxn modelId="{55F9AC92-B645-445F-9798-3EEED6B66B92}" type="presOf" srcId="{659B7322-EE0D-4729-B267-1ACC0882EE0A}" destId="{C3A0F24F-E01D-445A-A2A8-DF613A9CC829}" srcOrd="0" destOrd="0" presId="urn:microsoft.com/office/officeart/2008/layout/LinedList"/>
    <dgm:cxn modelId="{D0D46EAB-D6F1-479B-B3EE-5C783C59975F}" srcId="{96CDE3F0-AEA5-458C-87C7-A1743BF904CF}" destId="{6C57DD8F-2FA4-48DF-B4E4-794942B618AB}" srcOrd="7" destOrd="0" parTransId="{D1649698-64F2-4A74-9608-CA79AF866393}" sibTransId="{0AB75E68-32F9-44EC-BF09-F1D09AC265D2}"/>
    <dgm:cxn modelId="{0BF1FAAD-05E0-495A-B861-B4B46729C390}" srcId="{96CDE3F0-AEA5-458C-87C7-A1743BF904CF}" destId="{9A9D4036-7112-4C6B-AD1A-EF7DA0AFE822}" srcOrd="2" destOrd="0" parTransId="{AFE948FC-2DB9-4EE1-B5D7-9DC1DBD1A4DF}" sibTransId="{9AD8B912-800F-4704-8C90-28EFF87CF6FE}"/>
    <dgm:cxn modelId="{275E3AAE-2D58-4457-B6A0-D842063393FA}" srcId="{96CDE3F0-AEA5-458C-87C7-A1743BF904CF}" destId="{659B7322-EE0D-4729-B267-1ACC0882EE0A}" srcOrd="9" destOrd="0" parTransId="{C9E5D23D-404E-4790-B78A-851D6D58140E}" sibTransId="{4EAB809F-6AE6-4CF4-B145-C2F6013458CB}"/>
    <dgm:cxn modelId="{0E6829BE-AB4D-4A5D-9447-C84C5131B1BB}" srcId="{96CDE3F0-AEA5-458C-87C7-A1743BF904CF}" destId="{44FDA051-25A4-4F20-9B29-D0429CB72210}" srcOrd="1" destOrd="0" parTransId="{8BA6EE69-7EBD-4EF4-BB93-4E82A0B886C7}" sibTransId="{3F2F8162-00D6-4233-990A-38C695D7F333}"/>
    <dgm:cxn modelId="{29FC81C8-CCA5-42BB-9CA2-AB11A92D4766}" type="presOf" srcId="{530556EF-CF2E-4201-A63F-3EF89AE49AEA}" destId="{5BE31F2C-D899-4F1F-B083-2E7C0C9A8088}" srcOrd="0" destOrd="0" presId="urn:microsoft.com/office/officeart/2008/layout/LinedList"/>
    <dgm:cxn modelId="{E1EEA8D9-ED6F-43EB-BFE1-22122C4BDF98}" srcId="{96CDE3F0-AEA5-458C-87C7-A1743BF904CF}" destId="{68BB4B85-E850-4C76-AACA-A27D426C4200}" srcOrd="5" destOrd="0" parTransId="{B015168F-49DF-43F3-9200-18590A784954}" sibTransId="{42BE899C-6D72-425A-A6CE-8E82D26DDDFF}"/>
    <dgm:cxn modelId="{43C024EC-6125-4F18-9ACB-AFA6603C32D7}" type="presOf" srcId="{7A19281E-8DC7-4385-8AF4-44B050DB74FD}" destId="{D919F68A-0FE4-4988-98F1-3ECBA8735475}" srcOrd="0" destOrd="0" presId="urn:microsoft.com/office/officeart/2008/layout/LinedList"/>
    <dgm:cxn modelId="{DFDD45F5-681C-4B22-A635-7B4774FD8348}" srcId="{96CDE3F0-AEA5-458C-87C7-A1743BF904CF}" destId="{27D7B9C9-BDEC-4E99-BBEA-4FE92EE10B26}" srcOrd="11" destOrd="0" parTransId="{8636C13E-9876-47F9-81A4-5FF4598F1A80}" sibTransId="{BE9F6EDD-6CA0-44CA-BCFF-A2BC46D10593}"/>
    <dgm:cxn modelId="{3D105CF9-BA94-42D8-A6B6-56124D03F7AA}" srcId="{96CDE3F0-AEA5-458C-87C7-A1743BF904CF}" destId="{530556EF-CF2E-4201-A63F-3EF89AE49AEA}" srcOrd="12" destOrd="0" parTransId="{31C3CDBD-225D-44C7-8302-43C0D9EBC330}" sibTransId="{85DE1BD0-C6E8-4E70-B57A-F781823C79EE}"/>
    <dgm:cxn modelId="{442F53FD-D1C9-4222-8C77-1DAF0FDBA8E0}" type="presOf" srcId="{C18E508A-ADCC-4658-8532-A2527EE7B671}" destId="{618B2439-15A5-4690-8B3E-2965DE7E1791}" srcOrd="0" destOrd="0" presId="urn:microsoft.com/office/officeart/2008/layout/LinedList"/>
    <dgm:cxn modelId="{21E14A1E-0B0A-4CB2-9658-FCC55C51E63E}" type="presParOf" srcId="{2D811DC3-543D-4867-97A6-CA9586F29B7D}" destId="{3005CD2E-E3CC-4C89-AEEB-14662F5C2146}" srcOrd="0" destOrd="0" presId="urn:microsoft.com/office/officeart/2008/layout/LinedList"/>
    <dgm:cxn modelId="{13E4069F-2C1B-4CEC-951B-4F5D11AC7BB8}" type="presParOf" srcId="{2D811DC3-543D-4867-97A6-CA9586F29B7D}" destId="{3523D6F8-5B95-43D6-8731-1F7F8DD899B8}" srcOrd="1" destOrd="0" presId="urn:microsoft.com/office/officeart/2008/layout/LinedList"/>
    <dgm:cxn modelId="{9E8FB50C-E69C-413D-9967-A1AED99F7B8F}" type="presParOf" srcId="{3523D6F8-5B95-43D6-8731-1F7F8DD899B8}" destId="{D919F68A-0FE4-4988-98F1-3ECBA8735475}" srcOrd="0" destOrd="0" presId="urn:microsoft.com/office/officeart/2008/layout/LinedList"/>
    <dgm:cxn modelId="{EB8C5663-4B70-4136-886B-8951FBDC146C}" type="presParOf" srcId="{3523D6F8-5B95-43D6-8731-1F7F8DD899B8}" destId="{10458394-464B-479F-98E6-E7090BECF09D}" srcOrd="1" destOrd="0" presId="urn:microsoft.com/office/officeart/2008/layout/LinedList"/>
    <dgm:cxn modelId="{73214C29-7128-4C93-B64B-9D4D1E09DE68}" type="presParOf" srcId="{2D811DC3-543D-4867-97A6-CA9586F29B7D}" destId="{EDF8FEB6-549C-4FEA-BFBF-3B88A3433D93}" srcOrd="2" destOrd="0" presId="urn:microsoft.com/office/officeart/2008/layout/LinedList"/>
    <dgm:cxn modelId="{1D5C413D-B844-464E-8B75-F1297C0A73F5}" type="presParOf" srcId="{2D811DC3-543D-4867-97A6-CA9586F29B7D}" destId="{3FA330E9-F7C5-4816-8D8B-07200CAB2179}" srcOrd="3" destOrd="0" presId="urn:microsoft.com/office/officeart/2008/layout/LinedList"/>
    <dgm:cxn modelId="{7F9E4A20-A13D-417C-B338-4416BA509CAE}" type="presParOf" srcId="{3FA330E9-F7C5-4816-8D8B-07200CAB2179}" destId="{18341775-7C03-4AB3-A89F-476381EE8480}" srcOrd="0" destOrd="0" presId="urn:microsoft.com/office/officeart/2008/layout/LinedList"/>
    <dgm:cxn modelId="{29795829-4C73-4FA7-A4A8-8A63F13BEA0C}" type="presParOf" srcId="{3FA330E9-F7C5-4816-8D8B-07200CAB2179}" destId="{67EDE15A-EDA2-45B5-BFC5-1A84840CD0DC}" srcOrd="1" destOrd="0" presId="urn:microsoft.com/office/officeart/2008/layout/LinedList"/>
    <dgm:cxn modelId="{0C81CD9F-1C4F-4C40-B258-325DEF799B48}" type="presParOf" srcId="{2D811DC3-543D-4867-97A6-CA9586F29B7D}" destId="{ED46F416-0616-4900-A935-5D4D5EF98129}" srcOrd="4" destOrd="0" presId="urn:microsoft.com/office/officeart/2008/layout/LinedList"/>
    <dgm:cxn modelId="{F9507FE6-FB8B-4328-B097-9AB1B3E0C8C2}" type="presParOf" srcId="{2D811DC3-543D-4867-97A6-CA9586F29B7D}" destId="{C543A859-414D-4DE9-961D-15DFFE6B0549}" srcOrd="5" destOrd="0" presId="urn:microsoft.com/office/officeart/2008/layout/LinedList"/>
    <dgm:cxn modelId="{05B55631-255D-4C10-B134-72997C568827}" type="presParOf" srcId="{C543A859-414D-4DE9-961D-15DFFE6B0549}" destId="{F6F1D2CE-F12E-4F3C-B75C-FB4964DE4CB5}" srcOrd="0" destOrd="0" presId="urn:microsoft.com/office/officeart/2008/layout/LinedList"/>
    <dgm:cxn modelId="{2158A716-0010-4107-A6CE-7CB7414106E9}" type="presParOf" srcId="{C543A859-414D-4DE9-961D-15DFFE6B0549}" destId="{AA947C6E-F2B9-428D-AE41-3C610D25178A}" srcOrd="1" destOrd="0" presId="urn:microsoft.com/office/officeart/2008/layout/LinedList"/>
    <dgm:cxn modelId="{08BD2942-6092-4586-8737-FFEEDB398CED}" type="presParOf" srcId="{2D811DC3-543D-4867-97A6-CA9586F29B7D}" destId="{6B954217-AF9A-4C8B-BD8F-AD7128DBECC0}" srcOrd="6" destOrd="0" presId="urn:microsoft.com/office/officeart/2008/layout/LinedList"/>
    <dgm:cxn modelId="{3E6F4579-16EA-4924-8DCF-F48A4936EBBD}" type="presParOf" srcId="{2D811DC3-543D-4867-97A6-CA9586F29B7D}" destId="{A3999917-0977-47BA-8059-439A61B21A38}" srcOrd="7" destOrd="0" presId="urn:microsoft.com/office/officeart/2008/layout/LinedList"/>
    <dgm:cxn modelId="{8900C80F-15D5-4A84-BAED-0B97B3136DBA}" type="presParOf" srcId="{A3999917-0977-47BA-8059-439A61B21A38}" destId="{E2E21222-267F-473E-B693-3CD85644CB17}" srcOrd="0" destOrd="0" presId="urn:microsoft.com/office/officeart/2008/layout/LinedList"/>
    <dgm:cxn modelId="{6072BD74-60AA-4B55-A2A5-6B8202E322D5}" type="presParOf" srcId="{A3999917-0977-47BA-8059-439A61B21A38}" destId="{C3FF7E3B-9724-4877-864E-7EBE3450C9AD}" srcOrd="1" destOrd="0" presId="urn:microsoft.com/office/officeart/2008/layout/LinedList"/>
    <dgm:cxn modelId="{2BED03CF-3407-4E5F-AE93-D46A016F7416}" type="presParOf" srcId="{2D811DC3-543D-4867-97A6-CA9586F29B7D}" destId="{D60DB007-130C-4634-BE9B-A1F69D9744E0}" srcOrd="8" destOrd="0" presId="urn:microsoft.com/office/officeart/2008/layout/LinedList"/>
    <dgm:cxn modelId="{E1BF7DDE-DCD4-467B-AA73-CDCFB93EDD76}" type="presParOf" srcId="{2D811DC3-543D-4867-97A6-CA9586F29B7D}" destId="{3DA0A8B8-B52F-4828-A773-DBA62FCA5886}" srcOrd="9" destOrd="0" presId="urn:microsoft.com/office/officeart/2008/layout/LinedList"/>
    <dgm:cxn modelId="{44A79654-FA48-4620-8395-66F1AB8F41A5}" type="presParOf" srcId="{3DA0A8B8-B52F-4828-A773-DBA62FCA5886}" destId="{C495F04E-60E4-4444-995F-6FE5B80EB18E}" srcOrd="0" destOrd="0" presId="urn:microsoft.com/office/officeart/2008/layout/LinedList"/>
    <dgm:cxn modelId="{2F78E528-73CE-4DF5-9BB1-FDC212A61F6C}" type="presParOf" srcId="{3DA0A8B8-B52F-4828-A773-DBA62FCA5886}" destId="{2522C69C-BE3C-46B2-8AA4-342C5F7F5212}" srcOrd="1" destOrd="0" presId="urn:microsoft.com/office/officeart/2008/layout/LinedList"/>
    <dgm:cxn modelId="{152FDEC2-71B5-4729-8423-C37A088F2AD5}" type="presParOf" srcId="{2D811DC3-543D-4867-97A6-CA9586F29B7D}" destId="{6F6DCEAF-9F9D-4B52-BF9A-A8F31E9A862F}" srcOrd="10" destOrd="0" presId="urn:microsoft.com/office/officeart/2008/layout/LinedList"/>
    <dgm:cxn modelId="{715E006D-8E4C-4077-B924-0D1C1B97996C}" type="presParOf" srcId="{2D811DC3-543D-4867-97A6-CA9586F29B7D}" destId="{A4DA7C8F-8158-4FE0-B5A6-A2D677A5E613}" srcOrd="11" destOrd="0" presId="urn:microsoft.com/office/officeart/2008/layout/LinedList"/>
    <dgm:cxn modelId="{D3E616F2-D61C-4AC1-A17A-DD462C4E12AF}" type="presParOf" srcId="{A4DA7C8F-8158-4FE0-B5A6-A2D677A5E613}" destId="{BA6DC280-CD40-4274-AAE1-3ED9F93AA0A9}" srcOrd="0" destOrd="0" presId="urn:microsoft.com/office/officeart/2008/layout/LinedList"/>
    <dgm:cxn modelId="{07F1DB77-7378-4458-B88E-FB1A35F033E9}" type="presParOf" srcId="{A4DA7C8F-8158-4FE0-B5A6-A2D677A5E613}" destId="{7E2215D1-A444-4B24-A933-B4ECC89AA701}" srcOrd="1" destOrd="0" presId="urn:microsoft.com/office/officeart/2008/layout/LinedList"/>
    <dgm:cxn modelId="{79D39874-02ED-4BE1-90E4-A547929BB5C2}" type="presParOf" srcId="{2D811DC3-543D-4867-97A6-CA9586F29B7D}" destId="{36D1BEA8-1F24-489E-9C2C-6CB242BA024F}" srcOrd="12" destOrd="0" presId="urn:microsoft.com/office/officeart/2008/layout/LinedList"/>
    <dgm:cxn modelId="{80B45020-95F9-4B79-8B82-A790BBD1CDE1}" type="presParOf" srcId="{2D811DC3-543D-4867-97A6-CA9586F29B7D}" destId="{31241AD2-9E6C-4A9C-9345-A726FD3AD343}" srcOrd="13" destOrd="0" presId="urn:microsoft.com/office/officeart/2008/layout/LinedList"/>
    <dgm:cxn modelId="{720ED9DC-5CB1-46DD-BBE2-DF88888E3262}" type="presParOf" srcId="{31241AD2-9E6C-4A9C-9345-A726FD3AD343}" destId="{618B2439-15A5-4690-8B3E-2965DE7E1791}" srcOrd="0" destOrd="0" presId="urn:microsoft.com/office/officeart/2008/layout/LinedList"/>
    <dgm:cxn modelId="{3DB4FD83-B552-4B76-A1AF-DABD018E414C}" type="presParOf" srcId="{31241AD2-9E6C-4A9C-9345-A726FD3AD343}" destId="{FD51B2ED-EF72-4AE0-8F47-B75E6AB4DE93}" srcOrd="1" destOrd="0" presId="urn:microsoft.com/office/officeart/2008/layout/LinedList"/>
    <dgm:cxn modelId="{588D5DE5-D37D-41E3-B626-A707C0A89F1E}" type="presParOf" srcId="{2D811DC3-543D-4867-97A6-CA9586F29B7D}" destId="{7AB2E438-BD60-4E30-AC63-D37BD6A16C2B}" srcOrd="14" destOrd="0" presId="urn:microsoft.com/office/officeart/2008/layout/LinedList"/>
    <dgm:cxn modelId="{3DEDEE25-F8FA-475B-A9FC-6682D6C22A7C}" type="presParOf" srcId="{2D811DC3-543D-4867-97A6-CA9586F29B7D}" destId="{203F2943-E2A5-45BB-9526-21D1273AD1D3}" srcOrd="15" destOrd="0" presId="urn:microsoft.com/office/officeart/2008/layout/LinedList"/>
    <dgm:cxn modelId="{56DB482D-5BAF-4C35-88DD-D7299287A7D6}" type="presParOf" srcId="{203F2943-E2A5-45BB-9526-21D1273AD1D3}" destId="{382D49BB-7429-4AF5-A0DE-BA77C8978DD9}" srcOrd="0" destOrd="0" presId="urn:microsoft.com/office/officeart/2008/layout/LinedList"/>
    <dgm:cxn modelId="{5C0E31AC-8EEE-4883-9D8C-093854101D52}" type="presParOf" srcId="{203F2943-E2A5-45BB-9526-21D1273AD1D3}" destId="{49571830-8061-45BE-A6AB-12FB84F08B1C}" srcOrd="1" destOrd="0" presId="urn:microsoft.com/office/officeart/2008/layout/LinedList"/>
    <dgm:cxn modelId="{F4B8F4AC-D94D-4B12-A35C-B5E49623C8F9}" type="presParOf" srcId="{2D811DC3-543D-4867-97A6-CA9586F29B7D}" destId="{A3D32DBC-F4E6-4B9E-8502-A27CD6152A3D}" srcOrd="16" destOrd="0" presId="urn:microsoft.com/office/officeart/2008/layout/LinedList"/>
    <dgm:cxn modelId="{12D42145-E224-4659-827E-483715486EC9}" type="presParOf" srcId="{2D811DC3-543D-4867-97A6-CA9586F29B7D}" destId="{BA2C1954-87E0-400E-A769-2BCFB92E0810}" srcOrd="17" destOrd="0" presId="urn:microsoft.com/office/officeart/2008/layout/LinedList"/>
    <dgm:cxn modelId="{2FE9783E-6872-401E-B91C-DD0EC0CB0E13}" type="presParOf" srcId="{BA2C1954-87E0-400E-A769-2BCFB92E0810}" destId="{3B93AF38-00EF-41EA-A77E-A456BC0B8E36}" srcOrd="0" destOrd="0" presId="urn:microsoft.com/office/officeart/2008/layout/LinedList"/>
    <dgm:cxn modelId="{20E84A51-61EA-4658-8591-7D8753E0B2EA}" type="presParOf" srcId="{BA2C1954-87E0-400E-A769-2BCFB92E0810}" destId="{969D0F9A-2532-4080-B895-72AC5F10983B}" srcOrd="1" destOrd="0" presId="urn:microsoft.com/office/officeart/2008/layout/LinedList"/>
    <dgm:cxn modelId="{90AAF16E-3FE4-402A-8C33-274A6925BD4A}" type="presParOf" srcId="{2D811DC3-543D-4867-97A6-CA9586F29B7D}" destId="{102EC14B-EC94-47CE-AA1A-2AD734B6BEFE}" srcOrd="18" destOrd="0" presId="urn:microsoft.com/office/officeart/2008/layout/LinedList"/>
    <dgm:cxn modelId="{04F606EA-CD97-4C46-AACB-F2F951D47303}" type="presParOf" srcId="{2D811DC3-543D-4867-97A6-CA9586F29B7D}" destId="{EF626DC9-693C-4D07-9F09-F7D596F5F47A}" srcOrd="19" destOrd="0" presId="urn:microsoft.com/office/officeart/2008/layout/LinedList"/>
    <dgm:cxn modelId="{96464971-9FF4-4B81-B996-D7A4BB3A9F90}" type="presParOf" srcId="{EF626DC9-693C-4D07-9F09-F7D596F5F47A}" destId="{C3A0F24F-E01D-445A-A2A8-DF613A9CC829}" srcOrd="0" destOrd="0" presId="urn:microsoft.com/office/officeart/2008/layout/LinedList"/>
    <dgm:cxn modelId="{2F026BD2-B204-4C7B-ACF8-9FF768CD2461}" type="presParOf" srcId="{EF626DC9-693C-4D07-9F09-F7D596F5F47A}" destId="{A986E255-9276-418D-B12C-424853A2100B}" srcOrd="1" destOrd="0" presId="urn:microsoft.com/office/officeart/2008/layout/LinedList"/>
    <dgm:cxn modelId="{9E00BF6F-59A3-4242-8B3D-E2BEFBFC6824}" type="presParOf" srcId="{2D811DC3-543D-4867-97A6-CA9586F29B7D}" destId="{2422161F-D1E2-4999-A7EE-8A77360507BA}" srcOrd="20" destOrd="0" presId="urn:microsoft.com/office/officeart/2008/layout/LinedList"/>
    <dgm:cxn modelId="{DC179611-4AB7-41AF-A872-B0C23FA7AF99}" type="presParOf" srcId="{2D811DC3-543D-4867-97A6-CA9586F29B7D}" destId="{32C434C8-D3ED-47CF-80B8-EE860B12FAAA}" srcOrd="21" destOrd="0" presId="urn:microsoft.com/office/officeart/2008/layout/LinedList"/>
    <dgm:cxn modelId="{6C43AE4E-9703-4BFA-9079-F1526CCE43A3}" type="presParOf" srcId="{32C434C8-D3ED-47CF-80B8-EE860B12FAAA}" destId="{EB9796D4-9859-492F-93E0-B9C2670D3F53}" srcOrd="0" destOrd="0" presId="urn:microsoft.com/office/officeart/2008/layout/LinedList"/>
    <dgm:cxn modelId="{DA54D213-02BE-487B-BDC1-FF2612DD37B2}" type="presParOf" srcId="{32C434C8-D3ED-47CF-80B8-EE860B12FAAA}" destId="{4435638F-DEEB-4B65-82AF-30FB9D1CC934}" srcOrd="1" destOrd="0" presId="urn:microsoft.com/office/officeart/2008/layout/LinedList"/>
    <dgm:cxn modelId="{4E401147-BC30-4C39-BF4E-13104023C1BF}" type="presParOf" srcId="{2D811DC3-543D-4867-97A6-CA9586F29B7D}" destId="{2AB3879D-4915-41DB-A03D-08FB71D1CD75}" srcOrd="22" destOrd="0" presId="urn:microsoft.com/office/officeart/2008/layout/LinedList"/>
    <dgm:cxn modelId="{4C8E17C2-F40E-41B2-B33F-D6E20FA94545}" type="presParOf" srcId="{2D811DC3-543D-4867-97A6-CA9586F29B7D}" destId="{3CCD8706-A19A-423B-9C3E-7B93FC3F6AA9}" srcOrd="23" destOrd="0" presId="urn:microsoft.com/office/officeart/2008/layout/LinedList"/>
    <dgm:cxn modelId="{00228452-DA16-4926-81FA-46CEA3E23879}" type="presParOf" srcId="{3CCD8706-A19A-423B-9C3E-7B93FC3F6AA9}" destId="{98836797-2576-44D6-BE10-6285DB74DA06}" srcOrd="0" destOrd="0" presId="urn:microsoft.com/office/officeart/2008/layout/LinedList"/>
    <dgm:cxn modelId="{BCF7AC0A-798A-4B3D-9FFF-2C8A8AFCD9D2}" type="presParOf" srcId="{3CCD8706-A19A-423B-9C3E-7B93FC3F6AA9}" destId="{0FCD6A3E-3AD0-4F52-A584-0AE5C740558B}" srcOrd="1" destOrd="0" presId="urn:microsoft.com/office/officeart/2008/layout/LinedList"/>
    <dgm:cxn modelId="{CBE6D28D-D119-43FD-BD5E-41559B98F777}" type="presParOf" srcId="{2D811DC3-543D-4867-97A6-CA9586F29B7D}" destId="{58FEA057-C237-453F-B47E-BFD234E9921F}" srcOrd="24" destOrd="0" presId="urn:microsoft.com/office/officeart/2008/layout/LinedList"/>
    <dgm:cxn modelId="{248B0C66-CB2E-4487-9984-365CA09CFCD9}" type="presParOf" srcId="{2D811DC3-543D-4867-97A6-CA9586F29B7D}" destId="{C49F804E-A7EC-4DA9-8472-AE209F2B24B2}" srcOrd="25" destOrd="0" presId="urn:microsoft.com/office/officeart/2008/layout/LinedList"/>
    <dgm:cxn modelId="{53D6F234-181D-4E1A-9EBE-EF09D6457FFD}" type="presParOf" srcId="{C49F804E-A7EC-4DA9-8472-AE209F2B24B2}" destId="{5BE31F2C-D899-4F1F-B083-2E7C0C9A8088}" srcOrd="0" destOrd="0" presId="urn:microsoft.com/office/officeart/2008/layout/LinedList"/>
    <dgm:cxn modelId="{B44B5314-3DC2-4866-8D19-EEC37F91D6E3}" type="presParOf" srcId="{C49F804E-A7EC-4DA9-8472-AE209F2B24B2}" destId="{998D2813-7809-4786-A859-E14499D54A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C6F40-0073-4A54-B95C-C059B45BA68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1008FE-12CF-4FB9-9626-AF8336DB8646}">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main goal was to take a handful of important performance metrics (KPIs) and turn them into easy-to-understand visualizations. </a:t>
          </a:r>
        </a:p>
      </dsp:txBody>
      <dsp:txXfrm>
        <a:off x="608661" y="692298"/>
        <a:ext cx="4508047" cy="2799040"/>
      </dsp:txXfrm>
    </dsp:sp>
    <dsp:sp modelId="{64FAD6C1-4EB5-4930-8774-E2FBDF30C598}">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6005AB-A9D9-45AA-B891-9DCF44B46BEA}">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aim was to create clear charts and graphs that not only tackled the specific KPIs given but also made it simple for everyone to grasp how the company was doing.</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5CD2E-E3CC-4C89-AEEB-14662F5C2146}">
      <dsp:nvSpPr>
        <dsp:cNvPr id="0" name=""/>
        <dsp:cNvSpPr/>
      </dsp:nvSpPr>
      <dsp:spPr>
        <a:xfrm>
          <a:off x="0" y="587"/>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9F68A-0FE4-4988-98F1-3ECBA8735475}">
      <dsp:nvSpPr>
        <dsp:cNvPr id="0" name=""/>
        <dsp:cNvSpPr/>
      </dsp:nvSpPr>
      <dsp:spPr>
        <a:xfrm>
          <a:off x="0" y="587"/>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kern="1200"/>
            <a:t>loan_amnt</a:t>
          </a:r>
          <a:endParaRPr lang="en-US" sz="1800" kern="1200"/>
        </a:p>
      </dsp:txBody>
      <dsp:txXfrm>
        <a:off x="0" y="587"/>
        <a:ext cx="10515600" cy="370334"/>
      </dsp:txXfrm>
    </dsp:sp>
    <dsp:sp modelId="{EDF8FEB6-549C-4FEA-BFBF-3B88A3433D93}">
      <dsp:nvSpPr>
        <dsp:cNvPr id="0" name=""/>
        <dsp:cNvSpPr/>
      </dsp:nvSpPr>
      <dsp:spPr>
        <a:xfrm>
          <a:off x="0" y="370922"/>
          <a:ext cx="10515600" cy="0"/>
        </a:xfrm>
        <a:prstGeom prst="line">
          <a:avLst/>
        </a:prstGeom>
        <a:solidFill>
          <a:schemeClr val="accent2">
            <a:hueOff val="536968"/>
            <a:satOff val="-1541"/>
            <a:lumOff val="-2467"/>
            <a:alphaOff val="0"/>
          </a:schemeClr>
        </a:solidFill>
        <a:ln w="19050" cap="flat" cmpd="sng" algn="ctr">
          <a:solidFill>
            <a:schemeClr val="accent2">
              <a:hueOff val="536968"/>
              <a:satOff val="-1541"/>
              <a:lumOff val="-24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41775-7C03-4AB3-A89F-476381EE8480}">
      <dsp:nvSpPr>
        <dsp:cNvPr id="0" name=""/>
        <dsp:cNvSpPr/>
      </dsp:nvSpPr>
      <dsp:spPr>
        <a:xfrm>
          <a:off x="0" y="370922"/>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funded_amnt</a:t>
          </a:r>
          <a:r>
            <a:rPr lang="en-IN" sz="1800" b="1" kern="1200"/>
            <a:t> </a:t>
          </a:r>
          <a:endParaRPr lang="en-US" sz="1800" kern="1200"/>
        </a:p>
      </dsp:txBody>
      <dsp:txXfrm>
        <a:off x="0" y="370922"/>
        <a:ext cx="10515600" cy="370334"/>
      </dsp:txXfrm>
    </dsp:sp>
    <dsp:sp modelId="{ED46F416-0616-4900-A935-5D4D5EF98129}">
      <dsp:nvSpPr>
        <dsp:cNvPr id="0" name=""/>
        <dsp:cNvSpPr/>
      </dsp:nvSpPr>
      <dsp:spPr>
        <a:xfrm>
          <a:off x="0" y="741256"/>
          <a:ext cx="10515600" cy="0"/>
        </a:xfrm>
        <a:prstGeom prst="line">
          <a:avLst/>
        </a:prstGeom>
        <a:solidFill>
          <a:schemeClr val="accent2">
            <a:hueOff val="1073936"/>
            <a:satOff val="-3082"/>
            <a:lumOff val="-4935"/>
            <a:alphaOff val="0"/>
          </a:schemeClr>
        </a:solidFill>
        <a:ln w="19050" cap="flat" cmpd="sng" algn="ctr">
          <a:solidFill>
            <a:schemeClr val="accent2">
              <a:hueOff val="1073936"/>
              <a:satOff val="-3082"/>
              <a:lumOff val="-49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1D2CE-F12E-4F3C-B75C-FB4964DE4CB5}">
      <dsp:nvSpPr>
        <dsp:cNvPr id="0" name=""/>
        <dsp:cNvSpPr/>
      </dsp:nvSpPr>
      <dsp:spPr>
        <a:xfrm>
          <a:off x="0" y="741256"/>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grade</a:t>
          </a:r>
          <a:r>
            <a:rPr lang="en-IN" sz="1800" b="1" kern="1200"/>
            <a:t> </a:t>
          </a:r>
          <a:endParaRPr lang="en-US" sz="1800" kern="1200"/>
        </a:p>
      </dsp:txBody>
      <dsp:txXfrm>
        <a:off x="0" y="741256"/>
        <a:ext cx="10515600" cy="370334"/>
      </dsp:txXfrm>
    </dsp:sp>
    <dsp:sp modelId="{6B954217-AF9A-4C8B-BD8F-AD7128DBECC0}">
      <dsp:nvSpPr>
        <dsp:cNvPr id="0" name=""/>
        <dsp:cNvSpPr/>
      </dsp:nvSpPr>
      <dsp:spPr>
        <a:xfrm>
          <a:off x="0" y="1111591"/>
          <a:ext cx="10515600"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E21222-267F-473E-B693-3CD85644CB17}">
      <dsp:nvSpPr>
        <dsp:cNvPr id="0" name=""/>
        <dsp:cNvSpPr/>
      </dsp:nvSpPr>
      <dsp:spPr>
        <a:xfrm>
          <a:off x="0" y="1111591"/>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sub_grade</a:t>
          </a:r>
          <a:r>
            <a:rPr lang="en-IN" sz="1800" b="1" kern="1200"/>
            <a:t> </a:t>
          </a:r>
          <a:endParaRPr lang="en-US" sz="1800" kern="1200"/>
        </a:p>
      </dsp:txBody>
      <dsp:txXfrm>
        <a:off x="0" y="1111591"/>
        <a:ext cx="10515600" cy="370334"/>
      </dsp:txXfrm>
    </dsp:sp>
    <dsp:sp modelId="{D60DB007-130C-4634-BE9B-A1F69D9744E0}">
      <dsp:nvSpPr>
        <dsp:cNvPr id="0" name=""/>
        <dsp:cNvSpPr/>
      </dsp:nvSpPr>
      <dsp:spPr>
        <a:xfrm>
          <a:off x="0" y="1481925"/>
          <a:ext cx="10515600"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5F04E-60E4-4444-995F-6FE5B80EB18E}">
      <dsp:nvSpPr>
        <dsp:cNvPr id="0" name=""/>
        <dsp:cNvSpPr/>
      </dsp:nvSpPr>
      <dsp:spPr>
        <a:xfrm>
          <a:off x="0" y="1481925"/>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home_ownership</a:t>
          </a:r>
          <a:r>
            <a:rPr lang="en-IN" sz="1800" b="1" kern="1200"/>
            <a:t> </a:t>
          </a:r>
          <a:endParaRPr lang="en-US" sz="1800" kern="1200"/>
        </a:p>
      </dsp:txBody>
      <dsp:txXfrm>
        <a:off x="0" y="1481925"/>
        <a:ext cx="10515600" cy="370334"/>
      </dsp:txXfrm>
    </dsp:sp>
    <dsp:sp modelId="{6F6DCEAF-9F9D-4B52-BF9A-A8F31E9A862F}">
      <dsp:nvSpPr>
        <dsp:cNvPr id="0" name=""/>
        <dsp:cNvSpPr/>
      </dsp:nvSpPr>
      <dsp:spPr>
        <a:xfrm>
          <a:off x="0" y="1852259"/>
          <a:ext cx="10515600" cy="0"/>
        </a:xfrm>
        <a:prstGeom prst="line">
          <a:avLst/>
        </a:prstGeom>
        <a:solidFill>
          <a:schemeClr val="accent2">
            <a:hueOff val="2684839"/>
            <a:satOff val="-7705"/>
            <a:lumOff val="-12337"/>
            <a:alphaOff val="0"/>
          </a:schemeClr>
        </a:solidFill>
        <a:ln w="19050" cap="flat" cmpd="sng" algn="ctr">
          <a:solidFill>
            <a:schemeClr val="accent2">
              <a:hueOff val="2684839"/>
              <a:satOff val="-7705"/>
              <a:lumOff val="-123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DC280-CD40-4274-AAE1-3ED9F93AA0A9}">
      <dsp:nvSpPr>
        <dsp:cNvPr id="0" name=""/>
        <dsp:cNvSpPr/>
      </dsp:nvSpPr>
      <dsp:spPr>
        <a:xfrm>
          <a:off x="0" y="1852259"/>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annual_inc</a:t>
          </a:r>
          <a:r>
            <a:rPr lang="en-IN" sz="1800" b="1" kern="1200"/>
            <a:t>  </a:t>
          </a:r>
          <a:endParaRPr lang="en-US" sz="1800" kern="1200"/>
        </a:p>
      </dsp:txBody>
      <dsp:txXfrm>
        <a:off x="0" y="1852259"/>
        <a:ext cx="10515600" cy="370334"/>
      </dsp:txXfrm>
    </dsp:sp>
    <dsp:sp modelId="{36D1BEA8-1F24-489E-9C2C-6CB242BA024F}">
      <dsp:nvSpPr>
        <dsp:cNvPr id="0" name=""/>
        <dsp:cNvSpPr/>
      </dsp:nvSpPr>
      <dsp:spPr>
        <a:xfrm>
          <a:off x="0" y="2222594"/>
          <a:ext cx="10515600"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B2439-15A5-4690-8B3E-2965DE7E1791}">
      <dsp:nvSpPr>
        <dsp:cNvPr id="0" name=""/>
        <dsp:cNvSpPr/>
      </dsp:nvSpPr>
      <dsp:spPr>
        <a:xfrm>
          <a:off x="0" y="2222594"/>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verification_status</a:t>
          </a:r>
          <a:r>
            <a:rPr lang="en-IN" sz="1800" b="1" kern="1200"/>
            <a:t> </a:t>
          </a:r>
          <a:endParaRPr lang="en-US" sz="1800" kern="1200"/>
        </a:p>
      </dsp:txBody>
      <dsp:txXfrm>
        <a:off x="0" y="2222594"/>
        <a:ext cx="10515600" cy="370334"/>
      </dsp:txXfrm>
    </dsp:sp>
    <dsp:sp modelId="{7AB2E438-BD60-4E30-AC63-D37BD6A16C2B}">
      <dsp:nvSpPr>
        <dsp:cNvPr id="0" name=""/>
        <dsp:cNvSpPr/>
      </dsp:nvSpPr>
      <dsp:spPr>
        <a:xfrm>
          <a:off x="0" y="2592928"/>
          <a:ext cx="10515600" cy="0"/>
        </a:xfrm>
        <a:prstGeom prst="line">
          <a:avLst/>
        </a:prstGeom>
        <a:solidFill>
          <a:schemeClr val="accent2">
            <a:hueOff val="3758775"/>
            <a:satOff val="-10788"/>
            <a:lumOff val="-17272"/>
            <a:alphaOff val="0"/>
          </a:schemeClr>
        </a:solidFill>
        <a:ln w="19050" cap="flat" cmpd="sng" algn="ctr">
          <a:solidFill>
            <a:schemeClr val="accent2">
              <a:hueOff val="3758775"/>
              <a:satOff val="-10788"/>
              <a:lumOff val="-172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D49BB-7429-4AF5-A0DE-BA77C8978DD9}">
      <dsp:nvSpPr>
        <dsp:cNvPr id="0" name=""/>
        <dsp:cNvSpPr/>
      </dsp:nvSpPr>
      <dsp:spPr>
        <a:xfrm>
          <a:off x="0" y="2592928"/>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loan_status</a:t>
          </a:r>
          <a:r>
            <a:rPr lang="en-IN" sz="1800" b="1" kern="1200"/>
            <a:t> </a:t>
          </a:r>
          <a:endParaRPr lang="en-US" sz="1800" kern="1200"/>
        </a:p>
      </dsp:txBody>
      <dsp:txXfrm>
        <a:off x="0" y="2592928"/>
        <a:ext cx="10515600" cy="370334"/>
      </dsp:txXfrm>
    </dsp:sp>
    <dsp:sp modelId="{A3D32DBC-F4E6-4B9E-8502-A27CD6152A3D}">
      <dsp:nvSpPr>
        <dsp:cNvPr id="0" name=""/>
        <dsp:cNvSpPr/>
      </dsp:nvSpPr>
      <dsp:spPr>
        <a:xfrm>
          <a:off x="0" y="2963263"/>
          <a:ext cx="10515600"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93AF38-00EF-41EA-A77E-A456BC0B8E36}">
      <dsp:nvSpPr>
        <dsp:cNvPr id="0" name=""/>
        <dsp:cNvSpPr/>
      </dsp:nvSpPr>
      <dsp:spPr>
        <a:xfrm>
          <a:off x="0" y="2963263"/>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addr_state</a:t>
          </a:r>
          <a:r>
            <a:rPr lang="en-IN" sz="1800" b="1" kern="1200"/>
            <a:t> </a:t>
          </a:r>
          <a:endParaRPr lang="en-US" sz="1800" kern="1200"/>
        </a:p>
      </dsp:txBody>
      <dsp:txXfrm>
        <a:off x="0" y="2963263"/>
        <a:ext cx="10515600" cy="370334"/>
      </dsp:txXfrm>
    </dsp:sp>
    <dsp:sp modelId="{102EC14B-EC94-47CE-AA1A-2AD734B6BEFE}">
      <dsp:nvSpPr>
        <dsp:cNvPr id="0" name=""/>
        <dsp:cNvSpPr/>
      </dsp:nvSpPr>
      <dsp:spPr>
        <a:xfrm>
          <a:off x="0" y="3333597"/>
          <a:ext cx="10515600"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0F24F-E01D-445A-A2A8-DF613A9CC829}">
      <dsp:nvSpPr>
        <dsp:cNvPr id="0" name=""/>
        <dsp:cNvSpPr/>
      </dsp:nvSpPr>
      <dsp:spPr>
        <a:xfrm>
          <a:off x="0" y="3333597"/>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total_pymnt</a:t>
          </a:r>
          <a:r>
            <a:rPr lang="en-IN" sz="1800" b="1" kern="1200"/>
            <a:t> </a:t>
          </a:r>
          <a:endParaRPr lang="en-US" sz="1800" kern="1200"/>
        </a:p>
      </dsp:txBody>
      <dsp:txXfrm>
        <a:off x="0" y="3333597"/>
        <a:ext cx="10515600" cy="370334"/>
      </dsp:txXfrm>
    </dsp:sp>
    <dsp:sp modelId="{2422161F-D1E2-4999-A7EE-8A77360507BA}">
      <dsp:nvSpPr>
        <dsp:cNvPr id="0" name=""/>
        <dsp:cNvSpPr/>
      </dsp:nvSpPr>
      <dsp:spPr>
        <a:xfrm>
          <a:off x="0" y="3703931"/>
          <a:ext cx="10515600" cy="0"/>
        </a:xfrm>
        <a:prstGeom prst="line">
          <a:avLst/>
        </a:prstGeom>
        <a:solidFill>
          <a:schemeClr val="accent2">
            <a:hueOff val="5369678"/>
            <a:satOff val="-15411"/>
            <a:lumOff val="-24674"/>
            <a:alphaOff val="0"/>
          </a:schemeClr>
        </a:solidFill>
        <a:ln w="19050" cap="flat" cmpd="sng" algn="ctr">
          <a:solidFill>
            <a:schemeClr val="accent2">
              <a:hueOff val="5369678"/>
              <a:satOff val="-15411"/>
              <a:lumOff val="-246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796D4-9859-492F-93E0-B9C2670D3F53}">
      <dsp:nvSpPr>
        <dsp:cNvPr id="0" name=""/>
        <dsp:cNvSpPr/>
      </dsp:nvSpPr>
      <dsp:spPr>
        <a:xfrm>
          <a:off x="0" y="3703931"/>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last_pymnt_d</a:t>
          </a:r>
          <a:r>
            <a:rPr lang="en-IN" sz="1800" b="1" kern="1200"/>
            <a:t> </a:t>
          </a:r>
          <a:endParaRPr lang="en-US" sz="1800" kern="1200"/>
        </a:p>
      </dsp:txBody>
      <dsp:txXfrm>
        <a:off x="0" y="3703931"/>
        <a:ext cx="10515600" cy="370334"/>
      </dsp:txXfrm>
    </dsp:sp>
    <dsp:sp modelId="{2AB3879D-4915-41DB-A03D-08FB71D1CD75}">
      <dsp:nvSpPr>
        <dsp:cNvPr id="0" name=""/>
        <dsp:cNvSpPr/>
      </dsp:nvSpPr>
      <dsp:spPr>
        <a:xfrm>
          <a:off x="0" y="4074266"/>
          <a:ext cx="10515600" cy="0"/>
        </a:xfrm>
        <a:prstGeom prst="line">
          <a:avLst/>
        </a:prstGeom>
        <a:solidFill>
          <a:schemeClr val="accent2">
            <a:hueOff val="5906646"/>
            <a:satOff val="-16952"/>
            <a:lumOff val="-27142"/>
            <a:alphaOff val="0"/>
          </a:schemeClr>
        </a:solidFill>
        <a:ln w="19050" cap="flat" cmpd="sng" algn="ctr">
          <a:solidFill>
            <a:schemeClr val="accent2">
              <a:hueOff val="5906646"/>
              <a:satOff val="-16952"/>
              <a:lumOff val="-271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836797-2576-44D6-BE10-6285DB74DA06}">
      <dsp:nvSpPr>
        <dsp:cNvPr id="0" name=""/>
        <dsp:cNvSpPr/>
      </dsp:nvSpPr>
      <dsp:spPr>
        <a:xfrm>
          <a:off x="0" y="4074266"/>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last_pymnt_amnt</a:t>
          </a:r>
          <a:r>
            <a:rPr lang="en-IN" sz="1800" b="1" kern="1200"/>
            <a:t> </a:t>
          </a:r>
          <a:endParaRPr lang="en-US" sz="1800" kern="1200"/>
        </a:p>
      </dsp:txBody>
      <dsp:txXfrm>
        <a:off x="0" y="4074266"/>
        <a:ext cx="10515600" cy="370334"/>
      </dsp:txXfrm>
    </dsp:sp>
    <dsp:sp modelId="{58FEA057-C237-453F-B47E-BFD234E9921F}">
      <dsp:nvSpPr>
        <dsp:cNvPr id="0" name=""/>
        <dsp:cNvSpPr/>
      </dsp:nvSpPr>
      <dsp:spPr>
        <a:xfrm>
          <a:off x="0" y="4444600"/>
          <a:ext cx="10515600"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31F2C-D899-4F1F-B083-2E7C0C9A8088}">
      <dsp:nvSpPr>
        <dsp:cNvPr id="0" name=""/>
        <dsp:cNvSpPr/>
      </dsp:nvSpPr>
      <dsp:spPr>
        <a:xfrm>
          <a:off x="0" y="4444600"/>
          <a:ext cx="10515600" cy="370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a:t>last_credit_pull_d</a:t>
          </a:r>
          <a:r>
            <a:rPr lang="en-IN" sz="1800" b="1" kern="1200"/>
            <a:t> </a:t>
          </a:r>
          <a:endParaRPr lang="en-US" sz="1800" kern="1200"/>
        </a:p>
      </dsp:txBody>
      <dsp:txXfrm>
        <a:off x="0" y="4444600"/>
        <a:ext cx="10515600" cy="3703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E794D-F427-802E-51E8-7A11F4C61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D9704E-A48E-B686-BAFB-D8BB41072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74B8C1-CAF5-4B92-04F7-25A6CE3908FD}"/>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5" name="Footer Placeholder 4">
            <a:extLst>
              <a:ext uri="{FF2B5EF4-FFF2-40B4-BE49-F238E27FC236}">
                <a16:creationId xmlns:a16="http://schemas.microsoft.com/office/drawing/2014/main" id="{5C861C83-D47F-1060-2D7C-489425581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CEDCF-42F5-0B1E-80B8-35093F4332B6}"/>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404957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4DBC-EE5B-124D-FF95-C272DC5029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47B819-E5C9-685D-344E-5B28363E7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FE0A6F-A0D1-1659-5A71-365952E632CF}"/>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5" name="Footer Placeholder 4">
            <a:extLst>
              <a:ext uri="{FF2B5EF4-FFF2-40B4-BE49-F238E27FC236}">
                <a16:creationId xmlns:a16="http://schemas.microsoft.com/office/drawing/2014/main" id="{57684E35-EF48-703E-8D81-CAA0101273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055174-F943-3B80-1582-19A9FA8819AF}"/>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267586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B711C-E837-89CF-1C06-9356449AFE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42B83-FD6A-BFCE-1E35-111BC1E70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195E2-4AF5-9A79-86E2-81F5B9B3B811}"/>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5" name="Footer Placeholder 4">
            <a:extLst>
              <a:ext uri="{FF2B5EF4-FFF2-40B4-BE49-F238E27FC236}">
                <a16:creationId xmlns:a16="http://schemas.microsoft.com/office/drawing/2014/main" id="{D5C88CDE-33DC-DBDD-2DB0-04A83B4C9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06542-62D8-AF89-0919-1D9C9ACF03F2}"/>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259464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FA2B-FF39-80A4-1755-F97813A31B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6533A7-F128-BC55-532E-E6848B090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1FC448-8AD5-5CE8-0D56-9148A4A34B3D}"/>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5" name="Footer Placeholder 4">
            <a:extLst>
              <a:ext uri="{FF2B5EF4-FFF2-40B4-BE49-F238E27FC236}">
                <a16:creationId xmlns:a16="http://schemas.microsoft.com/office/drawing/2014/main" id="{15965631-6888-F6B5-801C-75DF9080E4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A2787-E0E7-9350-73FE-499033764210}"/>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339996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C266-ACC9-AAA6-9E14-1E1A9E53C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A5C077-1967-1B61-CB34-D0064F5B67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85FB7D-8AF7-EBD1-3793-72C27656FBE3}"/>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5" name="Footer Placeholder 4">
            <a:extLst>
              <a:ext uri="{FF2B5EF4-FFF2-40B4-BE49-F238E27FC236}">
                <a16:creationId xmlns:a16="http://schemas.microsoft.com/office/drawing/2014/main" id="{93A0A4AD-4733-CF7F-C1E4-77CD71545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A84915-B2DA-765B-027E-47C6F50CC4B0}"/>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299991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C736-6AEE-BFFB-2DC4-A7B59ADC4A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05771C-3A49-B304-883F-7BF64F0171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597D1C-9A3B-0797-3381-344B40169F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0EC502-09B4-C64D-5F51-E4620B4F4791}"/>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6" name="Footer Placeholder 5">
            <a:extLst>
              <a:ext uri="{FF2B5EF4-FFF2-40B4-BE49-F238E27FC236}">
                <a16:creationId xmlns:a16="http://schemas.microsoft.com/office/drawing/2014/main" id="{D8DB2B2D-6283-D332-5DD1-065898160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76BEB-2118-FEA5-838A-711620F45C4F}"/>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315542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3CF6-7572-7E0E-3558-37D37ADA58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6B5753-FF88-2B91-DF25-A97B5B23B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062A60-F614-28FB-8342-FF88283C2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A9A61A-7D27-D6B3-0DFD-833E894AA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8ED9D6-2D9A-2C79-5797-44E38158D1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D83768-946D-2B9A-030F-3BB980892BB8}"/>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8" name="Footer Placeholder 7">
            <a:extLst>
              <a:ext uri="{FF2B5EF4-FFF2-40B4-BE49-F238E27FC236}">
                <a16:creationId xmlns:a16="http://schemas.microsoft.com/office/drawing/2014/main" id="{213C68DD-3C6C-8E9C-972F-19770B1F28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CADC46-464A-456E-6001-585AAF9FF09E}"/>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82324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19B6-FF6F-D4D9-4B3B-CD1C6760A9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A9E123-E2C6-995E-ABE5-722301D79182}"/>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4" name="Footer Placeholder 3">
            <a:extLst>
              <a:ext uri="{FF2B5EF4-FFF2-40B4-BE49-F238E27FC236}">
                <a16:creationId xmlns:a16="http://schemas.microsoft.com/office/drawing/2014/main" id="{24C436AC-2220-AAC3-A067-533E3EA19D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E54A48-7CB8-7765-B9D4-01D19217142A}"/>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104971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9C5AB-F2E1-5496-6AC1-DA32AB972D56}"/>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3" name="Footer Placeholder 2">
            <a:extLst>
              <a:ext uri="{FF2B5EF4-FFF2-40B4-BE49-F238E27FC236}">
                <a16:creationId xmlns:a16="http://schemas.microsoft.com/office/drawing/2014/main" id="{0406620B-D2C8-B5EB-E694-A23061266A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87A774-B6E2-BAEE-6A7A-E4BAF431B5B9}"/>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218897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F6-C230-4CBF-5C5D-9A9DB99E8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DDFCEE-46CD-EB92-63F2-EBC625DE8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F7D63-C9CC-70A0-4EBF-20FA818AE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0AFC5-FF3F-8339-0814-32535C85A3CA}"/>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6" name="Footer Placeholder 5">
            <a:extLst>
              <a:ext uri="{FF2B5EF4-FFF2-40B4-BE49-F238E27FC236}">
                <a16:creationId xmlns:a16="http://schemas.microsoft.com/office/drawing/2014/main" id="{7F603A23-A5DF-0418-2B3D-791E6734EF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DD489-1D2B-C6A4-9773-3828A95AA3A8}"/>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155278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39A5-7CCF-65D9-3F06-911B924A2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FDEA3A-1BD8-254C-CA90-2706BBDBA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EEAB6F-3CD3-DEE1-19DF-466610270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40CE3-D1BE-15D7-1F50-F57662574D87}"/>
              </a:ext>
            </a:extLst>
          </p:cNvPr>
          <p:cNvSpPr>
            <a:spLocks noGrp="1"/>
          </p:cNvSpPr>
          <p:nvPr>
            <p:ph type="dt" sz="half" idx="10"/>
          </p:nvPr>
        </p:nvSpPr>
        <p:spPr/>
        <p:txBody>
          <a:bodyPr/>
          <a:lstStyle/>
          <a:p>
            <a:fld id="{459DAF83-44C2-4D9B-A960-CC31DF7A293C}" type="datetimeFigureOut">
              <a:rPr lang="en-IN" smtClean="0"/>
              <a:t>26-08-2024</a:t>
            </a:fld>
            <a:endParaRPr lang="en-IN"/>
          </a:p>
        </p:txBody>
      </p:sp>
      <p:sp>
        <p:nvSpPr>
          <p:cNvPr id="6" name="Footer Placeholder 5">
            <a:extLst>
              <a:ext uri="{FF2B5EF4-FFF2-40B4-BE49-F238E27FC236}">
                <a16:creationId xmlns:a16="http://schemas.microsoft.com/office/drawing/2014/main" id="{85BCD616-7DCD-4F49-A9F9-F1D635AB3F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D1CCD1-9A42-44B5-7F13-4B1B72754AFE}"/>
              </a:ext>
            </a:extLst>
          </p:cNvPr>
          <p:cNvSpPr>
            <a:spLocks noGrp="1"/>
          </p:cNvSpPr>
          <p:nvPr>
            <p:ph type="sldNum" sz="quarter" idx="12"/>
          </p:nvPr>
        </p:nvSpPr>
        <p:spPr/>
        <p:txBody>
          <a:bodyPr/>
          <a:lstStyle/>
          <a:p>
            <a:fld id="{95835928-3A7F-48E5-A4CA-D62C931E2CEF}" type="slidenum">
              <a:rPr lang="en-IN" smtClean="0"/>
              <a:t>‹#›</a:t>
            </a:fld>
            <a:endParaRPr lang="en-IN"/>
          </a:p>
        </p:txBody>
      </p:sp>
    </p:spTree>
    <p:extLst>
      <p:ext uri="{BB962C8B-B14F-4D97-AF65-F5344CB8AC3E}">
        <p14:creationId xmlns:p14="http://schemas.microsoft.com/office/powerpoint/2010/main" val="296147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711CF5-6F51-88BD-17F1-F93BB195E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5FE235-D20B-AA98-5711-FC471AEBF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1B71E-FC71-33C8-F108-A4EA1E382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9DAF83-44C2-4D9B-A960-CC31DF7A293C}" type="datetimeFigureOut">
              <a:rPr lang="en-IN" smtClean="0"/>
              <a:t>26-08-2024</a:t>
            </a:fld>
            <a:endParaRPr lang="en-IN"/>
          </a:p>
        </p:txBody>
      </p:sp>
      <p:sp>
        <p:nvSpPr>
          <p:cNvPr id="5" name="Footer Placeholder 4">
            <a:extLst>
              <a:ext uri="{FF2B5EF4-FFF2-40B4-BE49-F238E27FC236}">
                <a16:creationId xmlns:a16="http://schemas.microsoft.com/office/drawing/2014/main" id="{3015DAAD-9670-6DD8-B013-321C2BB91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0CEC732-F819-5E24-F9A8-F27B7DACF5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835928-3A7F-48E5-A4CA-D62C931E2CEF}" type="slidenum">
              <a:rPr lang="en-IN" smtClean="0"/>
              <a:t>‹#›</a:t>
            </a:fld>
            <a:endParaRPr lang="en-IN"/>
          </a:p>
        </p:txBody>
      </p:sp>
    </p:spTree>
    <p:extLst>
      <p:ext uri="{BB962C8B-B14F-4D97-AF65-F5344CB8AC3E}">
        <p14:creationId xmlns:p14="http://schemas.microsoft.com/office/powerpoint/2010/main" val="407578667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8DCDFEF5-2EEB-1D99-F7C6-A7768DE6819F}"/>
              </a:ext>
            </a:extLst>
          </p:cNvPr>
          <p:cNvPicPr>
            <a:picLocks noChangeAspect="1"/>
          </p:cNvPicPr>
          <p:nvPr/>
        </p:nvPicPr>
        <p:blipFill>
          <a:blip r:embed="rId2"/>
          <a:srcRect t="735" r="23298" b="8356"/>
          <a:stretch/>
        </p:blipFill>
        <p:spPr>
          <a:xfrm>
            <a:off x="3523488" y="10"/>
            <a:ext cx="8668512" cy="6857990"/>
          </a:xfrm>
          <a:prstGeom prst="rect">
            <a:avLst/>
          </a:prstGeom>
        </p:spPr>
      </p:pic>
      <p:sp>
        <p:nvSpPr>
          <p:cNvPr id="62" name="Rectangle 6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0" y="1122363"/>
            <a:ext cx="5049059" cy="1062037"/>
          </a:xfrm>
        </p:spPr>
        <p:txBody>
          <a:bodyPr vert="horz" lIns="91440" tIns="45720" rIns="91440" bIns="45720" rtlCol="0" anchor="b">
            <a:normAutofit/>
          </a:bodyPr>
          <a:lstStyle/>
          <a:p>
            <a:pPr algn="l"/>
            <a:r>
              <a:rPr lang="en-US" sz="4800" dirty="0">
                <a:solidFill>
                  <a:schemeClr val="bg1"/>
                </a:solidFill>
              </a:rPr>
              <a:t>Bank Loan Analysis</a:t>
            </a:r>
          </a:p>
        </p:txBody>
      </p:sp>
      <p:sp>
        <p:nvSpPr>
          <p:cNvPr id="3" name="Subtitle 2"/>
          <p:cNvSpPr>
            <a:spLocks noGrp="1"/>
          </p:cNvSpPr>
          <p:nvPr>
            <p:ph type="subTitle" idx="1"/>
          </p:nvPr>
        </p:nvSpPr>
        <p:spPr>
          <a:xfrm>
            <a:off x="81740" y="2534775"/>
            <a:ext cx="3980689" cy="3412096"/>
          </a:xfrm>
        </p:spPr>
        <p:txBody>
          <a:bodyPr vert="horz" lIns="91440" tIns="45720" rIns="91440" bIns="45720" rtlCol="0">
            <a:noAutofit/>
          </a:bodyPr>
          <a:lstStyle/>
          <a:p>
            <a:pPr>
              <a:lnSpc>
                <a:spcPct val="100000"/>
              </a:lnSpc>
            </a:pPr>
            <a:r>
              <a:rPr lang="en-US" u="sng" dirty="0">
                <a:solidFill>
                  <a:schemeClr val="bg1"/>
                </a:solidFill>
              </a:rPr>
              <a:t>Group 02 Members</a:t>
            </a:r>
            <a:endParaRPr lang="en-US" dirty="0">
              <a:solidFill>
                <a:schemeClr val="bg1"/>
              </a:solidFill>
            </a:endParaRPr>
          </a:p>
          <a:p>
            <a:pPr>
              <a:lnSpc>
                <a:spcPct val="200000"/>
              </a:lnSpc>
            </a:pPr>
            <a:r>
              <a:rPr lang="en-US" sz="1800" dirty="0">
                <a:solidFill>
                  <a:schemeClr val="bg1"/>
                </a:solidFill>
              </a:rPr>
              <a:t>Janhavi Sawant</a:t>
            </a:r>
          </a:p>
          <a:p>
            <a:pPr>
              <a:lnSpc>
                <a:spcPct val="100000"/>
              </a:lnSpc>
            </a:pPr>
            <a:r>
              <a:rPr lang="en-US" sz="1800" dirty="0">
                <a:solidFill>
                  <a:schemeClr val="bg1"/>
                </a:solidFill>
              </a:rPr>
              <a:t>Sheetal </a:t>
            </a:r>
            <a:r>
              <a:rPr lang="en-US" sz="1800" dirty="0" err="1">
                <a:solidFill>
                  <a:schemeClr val="bg1"/>
                </a:solidFill>
              </a:rPr>
              <a:t>Daph</a:t>
            </a:r>
            <a:endParaRPr lang="en-US" sz="1800" dirty="0">
              <a:solidFill>
                <a:schemeClr val="bg1"/>
              </a:solidFill>
            </a:endParaRPr>
          </a:p>
          <a:p>
            <a:pPr>
              <a:lnSpc>
                <a:spcPct val="100000"/>
              </a:lnSpc>
            </a:pPr>
            <a:r>
              <a:rPr lang="en-US" sz="1800" dirty="0">
                <a:solidFill>
                  <a:schemeClr val="bg1"/>
                </a:solidFill>
              </a:rPr>
              <a:t>Manisha Choudhary</a:t>
            </a:r>
          </a:p>
          <a:p>
            <a:pPr>
              <a:lnSpc>
                <a:spcPct val="100000"/>
              </a:lnSpc>
            </a:pPr>
            <a:r>
              <a:rPr lang="en-US" sz="1800" dirty="0">
                <a:solidFill>
                  <a:schemeClr val="bg1"/>
                </a:solidFill>
              </a:rPr>
              <a:t>Nilesh Gupta</a:t>
            </a:r>
          </a:p>
          <a:p>
            <a:pPr>
              <a:lnSpc>
                <a:spcPct val="100000"/>
              </a:lnSpc>
            </a:pPr>
            <a:r>
              <a:rPr lang="en-US" sz="1800" dirty="0" err="1">
                <a:solidFill>
                  <a:schemeClr val="bg1"/>
                </a:solidFill>
              </a:rPr>
              <a:t>Bhagaban</a:t>
            </a:r>
            <a:r>
              <a:rPr lang="en-US" sz="1800" dirty="0">
                <a:solidFill>
                  <a:schemeClr val="bg1"/>
                </a:solidFill>
              </a:rPr>
              <a:t> </a:t>
            </a:r>
            <a:r>
              <a:rPr lang="en-US" sz="1800" dirty="0" err="1">
                <a:solidFill>
                  <a:schemeClr val="bg1"/>
                </a:solidFill>
              </a:rPr>
              <a:t>Desudu</a:t>
            </a:r>
            <a:endParaRPr lang="en-US" sz="1800" dirty="0">
              <a:solidFill>
                <a:schemeClr val="bg1"/>
              </a:solidFill>
            </a:endParaRPr>
          </a:p>
          <a:p>
            <a:pPr>
              <a:lnSpc>
                <a:spcPct val="100000"/>
              </a:lnSpc>
            </a:pPr>
            <a:r>
              <a:rPr lang="en-US" sz="1800" dirty="0" err="1">
                <a:solidFill>
                  <a:schemeClr val="bg1"/>
                </a:solidFill>
              </a:rPr>
              <a:t>Rushikesh</a:t>
            </a:r>
            <a:r>
              <a:rPr lang="en-US" sz="1800" dirty="0">
                <a:solidFill>
                  <a:schemeClr val="bg1"/>
                </a:solidFill>
              </a:rPr>
              <a:t> Patil</a:t>
            </a:r>
          </a:p>
          <a:p>
            <a:pPr>
              <a:lnSpc>
                <a:spcPct val="100000"/>
              </a:lnSpc>
            </a:pPr>
            <a:r>
              <a:rPr lang="en-US" sz="1800" dirty="0">
                <a:solidFill>
                  <a:schemeClr val="bg1"/>
                </a:solidFill>
              </a:rPr>
              <a:t>Swati </a:t>
            </a:r>
            <a:r>
              <a:rPr lang="en-US" sz="1800" dirty="0" err="1">
                <a:solidFill>
                  <a:schemeClr val="bg1"/>
                </a:solidFill>
              </a:rPr>
              <a:t>Guntamukkal</a:t>
            </a:r>
            <a:endParaRPr lang="en-US" sz="1800" dirty="0">
              <a:solidFill>
                <a:schemeClr val="bg1"/>
              </a:solidFill>
            </a:endParaRPr>
          </a:p>
        </p:txBody>
      </p:sp>
      <p:sp>
        <p:nvSpPr>
          <p:cNvPr id="63" name="Rectangle 6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4" name="Rectangle 6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150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261077"/>
          </a:xfrm>
        </p:spPr>
        <p:txBody>
          <a:bodyPr anchor="b">
            <a:normAutofit/>
          </a:bodyPr>
          <a:lstStyle/>
          <a:p>
            <a:r>
              <a:rPr lang="en-US" dirty="0"/>
              <a:t>Home</a:t>
            </a:r>
            <a:r>
              <a:rPr lang="en-US" sz="5000" dirty="0"/>
              <a:t> ownership vs last payment status:-</a:t>
            </a:r>
            <a:endParaRPr lang="en-IN" sz="50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9876" y="2070930"/>
            <a:ext cx="6713552" cy="4119172"/>
          </a:xfrm>
        </p:spPr>
        <p:txBody>
          <a:bodyPr anchor="t">
            <a:normAutofit/>
          </a:bodyPr>
          <a:lstStyle/>
          <a:p>
            <a:pPr algn="just"/>
            <a:r>
              <a:rPr lang="en-US" sz="1800" dirty="0"/>
              <a:t>The KPI5 is to find out the relation between home ownership of customers and last payment date. To compare the last payment of customers with their home ownership status.</a:t>
            </a:r>
          </a:p>
          <a:p>
            <a:pPr algn="just"/>
            <a:r>
              <a:rPr lang="en-US" sz="1800" dirty="0"/>
              <a:t>Here is total 5 categories that is Rent, Mortgage, Own, Other, None.</a:t>
            </a:r>
          </a:p>
          <a:p>
            <a:pPr algn="just"/>
            <a:r>
              <a:rPr lang="en-US" sz="1800" dirty="0"/>
              <a:t>Renters (18.8k) and those with mortgages (17.6k) dominate the loan repayments, with a significantly lower number of loans from those who own their homes outright (3.1k). This could reflect a higher demand for loans among renters and mortgage holders.</a:t>
            </a:r>
            <a:endParaRPr lang="en-IN" sz="1800" dirty="0"/>
          </a:p>
        </p:txBody>
      </p:sp>
      <p:pic>
        <p:nvPicPr>
          <p:cNvPr id="4" name="Picture 3" descr="A graph of a home ownership&#10;&#10;Description automatically generated"/>
          <p:cNvPicPr>
            <a:picLocks noChangeAspect="1"/>
          </p:cNvPicPr>
          <p:nvPr/>
        </p:nvPicPr>
        <p:blipFill>
          <a:blip r:embed="rId2">
            <a:extLst>
              <a:ext uri="{28A0092B-C50C-407E-A947-70E740481C1C}">
                <a14:useLocalDpi xmlns:a14="http://schemas.microsoft.com/office/drawing/2010/main" val="0"/>
              </a:ext>
            </a:extLst>
          </a:blip>
          <a:srcRect l="5248" r="31256" b="-1"/>
          <a:stretch/>
        </p:blipFill>
        <p:spPr>
          <a:xfrm>
            <a:off x="7223760" y="2093976"/>
            <a:ext cx="4392962" cy="4096512"/>
          </a:xfrm>
          <a:prstGeom prst="rect">
            <a:avLst/>
          </a:prstGeom>
        </p:spPr>
      </p:pic>
    </p:spTree>
    <p:extLst>
      <p:ext uri="{BB962C8B-B14F-4D97-AF65-F5344CB8AC3E}">
        <p14:creationId xmlns:p14="http://schemas.microsoft.com/office/powerpoint/2010/main" val="152986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85"/>
            <a:ext cx="12191999" cy="6918385"/>
          </a:xfrm>
          <a:prstGeom prst="rect">
            <a:avLst/>
          </a:prstGeom>
        </p:spPr>
      </p:pic>
    </p:spTree>
    <p:extLst>
      <p:ext uri="{BB962C8B-B14F-4D97-AF65-F5344CB8AC3E}">
        <p14:creationId xmlns:p14="http://schemas.microsoft.com/office/powerpoint/2010/main" val="14650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dirty="0">
                <a:solidFill>
                  <a:srgbClr val="FFFFFF"/>
                </a:solidFill>
              </a:rPr>
              <a:t>Conclusion</a:t>
            </a:r>
            <a:endParaRPr lang="en-IN" sz="4000" dirty="0">
              <a:solidFill>
                <a:srgbClr val="FFFFFF"/>
              </a:solidFill>
            </a:endParaRPr>
          </a:p>
        </p:txBody>
      </p:sp>
      <p:sp>
        <p:nvSpPr>
          <p:cNvPr id="3" name="Content Placeholder 2"/>
          <p:cNvSpPr>
            <a:spLocks noGrp="1"/>
          </p:cNvSpPr>
          <p:nvPr>
            <p:ph idx="1"/>
          </p:nvPr>
        </p:nvSpPr>
        <p:spPr>
          <a:xfrm>
            <a:off x="1087119" y="1885279"/>
            <a:ext cx="9724031" cy="3683358"/>
          </a:xfrm>
        </p:spPr>
        <p:txBody>
          <a:bodyPr anchor="ctr">
            <a:normAutofit/>
          </a:bodyPr>
          <a:lstStyle/>
          <a:p>
            <a:r>
              <a:rPr lang="en-US" sz="2000" dirty="0"/>
              <a:t>The bank loan analysis dashboard reveals significant growth in the bank's lending activities, especially from 2007 to 2011.</a:t>
            </a:r>
          </a:p>
          <a:p>
            <a:r>
              <a:rPr lang="en-US" sz="2000" dirty="0"/>
              <a:t>Loan repayments have shown a strong upward trend, particularly in recent years, with a significant portion of the portfolio being fully paid off. </a:t>
            </a:r>
          </a:p>
          <a:p>
            <a:r>
              <a:rPr lang="en-US" sz="2000" dirty="0"/>
              <a:t>Higher-grade loans tend to have higher balances, and the majority of payments come from verified loans.</a:t>
            </a:r>
          </a:p>
          <a:p>
            <a:r>
              <a:rPr lang="en-US" sz="2000" dirty="0"/>
              <a:t>Geographically, California is the most significant market for loans.</a:t>
            </a:r>
          </a:p>
          <a:p>
            <a:r>
              <a:rPr lang="en-US" sz="2000" dirty="0"/>
              <a:t>The loan portfolio is more prominent among renters and those with mortgages, indicating a strong link between housing status and loan demand.</a:t>
            </a:r>
            <a:endParaRPr lang="en-IN" sz="2000" dirty="0"/>
          </a:p>
        </p:txBody>
      </p:sp>
    </p:spTree>
    <p:extLst>
      <p:ext uri="{BB962C8B-B14F-4D97-AF65-F5344CB8AC3E}">
        <p14:creationId xmlns:p14="http://schemas.microsoft.com/office/powerpoint/2010/main" val="307403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2" name="Oval 2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800" kern="1200" dirty="0">
                <a:solidFill>
                  <a:schemeClr val="bg2"/>
                </a:solidFill>
                <a:latin typeface="+mj-lt"/>
                <a:ea typeface="+mj-ea"/>
                <a:cs typeface="+mj-cs"/>
              </a:rPr>
              <a:t>Thank You </a:t>
            </a:r>
          </a:p>
        </p:txBody>
      </p:sp>
    </p:spTree>
    <p:extLst>
      <p:ext uri="{BB962C8B-B14F-4D97-AF65-F5344CB8AC3E}">
        <p14:creationId xmlns:p14="http://schemas.microsoft.com/office/powerpoint/2010/main" val="2335224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57435" y="2740390"/>
            <a:ext cx="4230100" cy="885712"/>
          </a:xfrm>
        </p:spPr>
        <p:txBody>
          <a:bodyPr anchor="b">
            <a:normAutofit/>
          </a:bodyPr>
          <a:lstStyle/>
          <a:p>
            <a:pPr algn="r"/>
            <a:r>
              <a:rPr lang="en-US" dirty="0">
                <a:solidFill>
                  <a:srgbClr val="FFFFFF"/>
                </a:solidFill>
              </a:rPr>
              <a:t>Introduction</a:t>
            </a:r>
            <a:endParaRPr lang="en-IN" dirty="0">
              <a:solidFill>
                <a:srgbClr val="FFFFFF"/>
              </a:solidFill>
            </a:endParaRPr>
          </a:p>
        </p:txBody>
      </p:sp>
      <p:sp>
        <p:nvSpPr>
          <p:cNvPr id="3" name="Content Placeholder 2"/>
          <p:cNvSpPr>
            <a:spLocks noGrp="1"/>
          </p:cNvSpPr>
          <p:nvPr>
            <p:ph idx="1"/>
          </p:nvPr>
        </p:nvSpPr>
        <p:spPr>
          <a:xfrm>
            <a:off x="6503158" y="649480"/>
            <a:ext cx="4862447" cy="5546047"/>
          </a:xfrm>
        </p:spPr>
        <p:txBody>
          <a:bodyPr anchor="ctr">
            <a:normAutofit lnSpcReduction="10000"/>
          </a:bodyPr>
          <a:lstStyle/>
          <a:p>
            <a:pPr algn="just"/>
            <a:r>
              <a:rPr lang="en-US" sz="1800" dirty="0"/>
              <a:t>The Bank Loan Dashboard project has been designed to monitor, assess, and provide insights into the bank's lending activities and performance. </a:t>
            </a:r>
          </a:p>
          <a:p>
            <a:pPr algn="just"/>
            <a:r>
              <a:rPr lang="en-US" sz="1800" dirty="0"/>
              <a:t>Loans dashboard displays summary of total borrowings done by the customer in all accounts along with the current outstanding amount. </a:t>
            </a:r>
          </a:p>
          <a:p>
            <a:pPr algn="just"/>
            <a:r>
              <a:rPr lang="en-US" sz="1800" dirty="0"/>
              <a:t>It allows customers to understand their current position with respect to loan accounts</a:t>
            </a:r>
          </a:p>
          <a:p>
            <a:pPr algn="just"/>
            <a:r>
              <a:rPr lang="en-US" sz="1800" dirty="0"/>
              <a:t>The Summary Dashboard captures key loan-related metrics and their changes over time, providing a snapshot of the loan portfolio's health and lending strategy impact. It includes the following KPIs:</a:t>
            </a:r>
          </a:p>
          <a:p>
            <a:pPr marL="0" indent="0" algn="just">
              <a:buNone/>
            </a:pPr>
            <a:r>
              <a:rPr lang="en-US" sz="1800" dirty="0"/>
              <a:t>Total Loan Applications (MTD and MoM)</a:t>
            </a:r>
          </a:p>
          <a:p>
            <a:pPr marL="0" indent="0" algn="just">
              <a:buNone/>
            </a:pPr>
            <a:r>
              <a:rPr lang="en-US" sz="1800" dirty="0"/>
              <a:t>Total Funded Amount (MTD and MoM)</a:t>
            </a:r>
          </a:p>
          <a:p>
            <a:pPr marL="0" indent="0" algn="just">
              <a:buNone/>
            </a:pPr>
            <a:r>
              <a:rPr lang="en-US" sz="1800" dirty="0"/>
              <a:t>Total Amount Received (MTD and MoM)</a:t>
            </a:r>
          </a:p>
          <a:p>
            <a:pPr marL="0" indent="0" algn="just">
              <a:buNone/>
            </a:pPr>
            <a:r>
              <a:rPr lang="en-US" sz="1800" dirty="0"/>
              <a:t>Average Interest Rate (MTD and MoM)</a:t>
            </a:r>
            <a:endParaRPr lang="en-IN" sz="1800" dirty="0"/>
          </a:p>
        </p:txBody>
      </p:sp>
    </p:spTree>
    <p:extLst>
      <p:ext uri="{BB962C8B-B14F-4D97-AF65-F5344CB8AC3E}">
        <p14:creationId xmlns:p14="http://schemas.microsoft.com/office/powerpoint/2010/main" val="59742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dirty="0">
                <a:solidFill>
                  <a:srgbClr val="FFFFFF"/>
                </a:solidFill>
              </a:rPr>
              <a:t>Objectives</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C886B0A4-1423-1DAE-E9DE-B4C95AE38201}"/>
              </a:ext>
            </a:extLst>
          </p:cNvPr>
          <p:cNvGraphicFramePr>
            <a:graphicFrameLocks noGrp="1"/>
          </p:cNvGraphicFramePr>
          <p:nvPr>
            <p:ph idx="1"/>
            <p:extLst>
              <p:ext uri="{D42A27DB-BD31-4B8C-83A1-F6EECF244321}">
                <p14:modId xmlns:p14="http://schemas.microsoft.com/office/powerpoint/2010/main" val="76525895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6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692685"/>
          </a:xfrm>
        </p:spPr>
        <p:txBody>
          <a:bodyPr>
            <a:normAutofit fontScale="90000"/>
          </a:bodyPr>
          <a:lstStyle/>
          <a:p>
            <a:r>
              <a:rPr lang="en-US" sz="5200" dirty="0"/>
              <a:t>Columns</a:t>
            </a:r>
            <a:endParaRPr lang="en-IN" sz="5200" dirty="0"/>
          </a:p>
        </p:txBody>
      </p:sp>
      <p:graphicFrame>
        <p:nvGraphicFramePr>
          <p:cNvPr id="21" name="Content Placeholder 2">
            <a:extLst>
              <a:ext uri="{FF2B5EF4-FFF2-40B4-BE49-F238E27FC236}">
                <a16:creationId xmlns:a16="http://schemas.microsoft.com/office/drawing/2014/main" id="{313C307B-E0B5-E6AA-C1B0-D657C8E93149}"/>
              </a:ext>
            </a:extLst>
          </p:cNvPr>
          <p:cNvGraphicFramePr>
            <a:graphicFrameLocks noGrp="1"/>
          </p:cNvGraphicFramePr>
          <p:nvPr>
            <p:ph idx="1"/>
            <p:extLst>
              <p:ext uri="{D42A27DB-BD31-4B8C-83A1-F6EECF244321}">
                <p14:modId xmlns:p14="http://schemas.microsoft.com/office/powerpoint/2010/main" val="2102956807"/>
              </p:ext>
            </p:extLst>
          </p:nvPr>
        </p:nvGraphicFramePr>
        <p:xfrm>
          <a:off x="838200" y="1361440"/>
          <a:ext cx="10515600" cy="4815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22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600"/>
            <a:ext cx="6503286" cy="1330840"/>
          </a:xfrm>
        </p:spPr>
        <p:txBody>
          <a:bodyPr>
            <a:normAutofit/>
          </a:bodyPr>
          <a:lstStyle/>
          <a:p>
            <a:r>
              <a:rPr lang="en-US" sz="4000" dirty="0"/>
              <a:t>Year wise loan amount status</a:t>
            </a:r>
            <a:endParaRPr lang="en-IN" sz="4000" dirty="0"/>
          </a:p>
        </p:txBody>
      </p:sp>
      <p:sp>
        <p:nvSpPr>
          <p:cNvPr id="5" name="Content Placeholder 4"/>
          <p:cNvSpPr>
            <a:spLocks noGrp="1"/>
          </p:cNvSpPr>
          <p:nvPr>
            <p:ph idx="1"/>
          </p:nvPr>
        </p:nvSpPr>
        <p:spPr>
          <a:xfrm>
            <a:off x="1137034" y="1940440"/>
            <a:ext cx="4603366" cy="3908585"/>
          </a:xfrm>
        </p:spPr>
        <p:txBody>
          <a:bodyPr>
            <a:normAutofit lnSpcReduction="10000"/>
          </a:bodyPr>
          <a:lstStyle/>
          <a:p>
            <a:pPr algn="just"/>
            <a:r>
              <a:rPr lang="en-US" sz="1800" dirty="0"/>
              <a:t>The KPI 1 is to find out the relation between loan amount taken by customers and </a:t>
            </a:r>
            <a:r>
              <a:rPr lang="en-US" sz="1800" dirty="0" err="1"/>
              <a:t>issue_d</a:t>
            </a:r>
            <a:r>
              <a:rPr lang="en-US" sz="1800" dirty="0"/>
              <a:t>.</a:t>
            </a:r>
          </a:p>
          <a:p>
            <a:pPr algn="just"/>
            <a:r>
              <a:rPr lang="en-US" sz="1800" dirty="0"/>
              <a:t>It compares the loan amount taken by customers from year to </a:t>
            </a:r>
            <a:r>
              <a:rPr lang="en-US" sz="1800" dirty="0" err="1"/>
              <a:t>year.To</a:t>
            </a:r>
            <a:r>
              <a:rPr lang="en-US" sz="1800" dirty="0"/>
              <a:t> show the raise or drop in loan amount taken line chart is used.</a:t>
            </a:r>
          </a:p>
          <a:p>
            <a:pPr algn="just"/>
            <a:r>
              <a:rPr lang="en-US" sz="1800" dirty="0"/>
              <a:t>There is a significant increase in loan amounts over the years, particularly in 2011, where the loan amount skyrockets to 261 million.</a:t>
            </a:r>
          </a:p>
          <a:p>
            <a:pPr algn="just"/>
            <a:r>
              <a:rPr lang="en-US" sz="1800" dirty="0"/>
              <a:t>The loan amounts appear to have grown rapidly from 2007 to 2011, indicating a possible expansion in lending activities.</a:t>
            </a:r>
            <a:endParaRPr lang="en-IN"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2104" y="1900370"/>
            <a:ext cx="5002376" cy="3789229"/>
          </a:xfrm>
          <a:prstGeom prst="rect">
            <a:avLst/>
          </a:prstGeom>
        </p:spPr>
      </p:pic>
    </p:spTree>
    <p:extLst>
      <p:ext uri="{BB962C8B-B14F-4D97-AF65-F5344CB8AC3E}">
        <p14:creationId xmlns:p14="http://schemas.microsoft.com/office/powerpoint/2010/main" val="139062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609600"/>
            <a:ext cx="6395720" cy="1330839"/>
          </a:xfrm>
        </p:spPr>
        <p:txBody>
          <a:bodyPr>
            <a:normAutofit/>
          </a:bodyPr>
          <a:lstStyle/>
          <a:p>
            <a:r>
              <a:rPr lang="en-US" sz="3100" dirty="0"/>
              <a:t>Grade and sub-grade wise </a:t>
            </a:r>
            <a:r>
              <a:rPr lang="en-US" sz="3100" dirty="0" err="1"/>
              <a:t>Revol_Bal</a:t>
            </a:r>
            <a:r>
              <a:rPr lang="en-US" sz="3100" dirty="0"/>
              <a:t>:-</a:t>
            </a:r>
            <a:endParaRPr lang="en-IN" sz="3100" dirty="0"/>
          </a:p>
        </p:txBody>
      </p:sp>
      <p:sp>
        <p:nvSpPr>
          <p:cNvPr id="7" name="Content Placeholder 4"/>
          <p:cNvSpPr>
            <a:spLocks noGrp="1"/>
          </p:cNvSpPr>
          <p:nvPr>
            <p:ph idx="1"/>
          </p:nvPr>
        </p:nvSpPr>
        <p:spPr>
          <a:xfrm>
            <a:off x="528320" y="1840406"/>
            <a:ext cx="4059381" cy="4407994"/>
          </a:xfrm>
        </p:spPr>
        <p:txBody>
          <a:bodyPr>
            <a:normAutofit/>
          </a:bodyPr>
          <a:lstStyle/>
          <a:p>
            <a:pPr algn="just"/>
            <a:r>
              <a:rPr lang="en-US" sz="1800" dirty="0"/>
              <a:t>The KPI 2 is to find out the relation between Grade , sub-grade and </a:t>
            </a:r>
            <a:r>
              <a:rPr lang="en-US" sz="1800" dirty="0" err="1"/>
              <a:t>revol_bal.It</a:t>
            </a:r>
            <a:r>
              <a:rPr lang="en-US" sz="1800" dirty="0"/>
              <a:t> shows the total </a:t>
            </a:r>
            <a:r>
              <a:rPr lang="en-US" sz="1800" dirty="0" err="1"/>
              <a:t>revol_bal</a:t>
            </a:r>
            <a:r>
              <a:rPr lang="en-US" sz="1800" dirty="0"/>
              <a:t> contributed from each sub-grade and grade.</a:t>
            </a:r>
          </a:p>
          <a:p>
            <a:pPr algn="just"/>
            <a:r>
              <a:rPr lang="en-US" sz="1800" dirty="0"/>
              <a:t>Loans are categorized by grades (A to E), with sub-grades within each grade.</a:t>
            </a:r>
          </a:p>
          <a:p>
            <a:pPr algn="just"/>
            <a:r>
              <a:rPr lang="en-US" sz="1800" dirty="0"/>
              <a:t>Higher revolving balances are observed in higher grades (A and B), with a significant drop as the grades decrease. This suggests that higher-grade loans tend to have higher credit lines or balances.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480" y="1863614"/>
            <a:ext cx="6954981" cy="3785345"/>
          </a:xfrm>
          <a:prstGeom prst="rect">
            <a:avLst/>
          </a:prstGeom>
        </p:spPr>
      </p:pic>
    </p:spTree>
    <p:extLst>
      <p:ext uri="{BB962C8B-B14F-4D97-AF65-F5344CB8AC3E}">
        <p14:creationId xmlns:p14="http://schemas.microsoft.com/office/powerpoint/2010/main" val="109110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597"/>
            <a:ext cx="9392421" cy="1330841"/>
          </a:xfrm>
        </p:spPr>
        <p:txBody>
          <a:bodyPr>
            <a:normAutofit/>
          </a:bodyPr>
          <a:lstStyle/>
          <a:p>
            <a:r>
              <a:rPr lang="en-US" sz="4000" dirty="0"/>
              <a:t>Verification status wise total payment</a:t>
            </a:r>
            <a:endParaRPr lang="en-IN" sz="4000" dirty="0"/>
          </a:p>
        </p:txBody>
      </p:sp>
      <p:sp>
        <p:nvSpPr>
          <p:cNvPr id="3" name="Content Placeholder 2"/>
          <p:cNvSpPr>
            <a:spLocks noGrp="1"/>
          </p:cNvSpPr>
          <p:nvPr>
            <p:ph idx="1"/>
          </p:nvPr>
        </p:nvSpPr>
        <p:spPr>
          <a:xfrm>
            <a:off x="1137034" y="2198362"/>
            <a:ext cx="4958966" cy="3917773"/>
          </a:xfrm>
        </p:spPr>
        <p:txBody>
          <a:bodyPr>
            <a:normAutofit/>
          </a:bodyPr>
          <a:lstStyle/>
          <a:p>
            <a:pPr algn="just"/>
            <a:r>
              <a:rPr lang="en-US" sz="1800" dirty="0"/>
              <a:t>The KPI 3 is to find out the relation between loan amount taken by customers and </a:t>
            </a:r>
            <a:r>
              <a:rPr lang="en-US" sz="1800" dirty="0" err="1"/>
              <a:t>issue_d.To</a:t>
            </a:r>
            <a:r>
              <a:rPr lang="en-US" sz="1800" dirty="0"/>
              <a:t> show verified vs non-verified customers contribution for total payments. We used donut chart.</a:t>
            </a:r>
          </a:p>
          <a:p>
            <a:pPr algn="just"/>
            <a:r>
              <a:rPr lang="en-US" sz="1800" dirty="0"/>
              <a:t>Loans that are non-verified have a total payment of 153.5 million (41.1%), while verified loans have a total payment of 219.9 million (58.9%).</a:t>
            </a:r>
          </a:p>
          <a:p>
            <a:pPr algn="just"/>
            <a:r>
              <a:rPr lang="en-US" sz="1800" dirty="0"/>
              <a:t>Non-verified loans contribute more to total payments, which could indicate either a higher number of such loans or larger loan amounts.</a:t>
            </a:r>
          </a:p>
          <a:p>
            <a:pPr marL="0" indent="0" algn="just">
              <a:buNone/>
            </a:pPr>
            <a:endParaRPr lang="en-US"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198362"/>
            <a:ext cx="4873193" cy="3301060"/>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8855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71469" y="609597"/>
            <a:ext cx="9392421" cy="1330841"/>
          </a:xfrm>
        </p:spPr>
        <p:txBody>
          <a:bodyPr>
            <a:normAutofit/>
          </a:bodyPr>
          <a:lstStyle/>
          <a:p>
            <a:r>
              <a:rPr lang="en-US" sz="3600" dirty="0"/>
              <a:t>State wise loan status</a:t>
            </a:r>
            <a:endParaRPr lang="en-IN" sz="3600" dirty="0"/>
          </a:p>
        </p:txBody>
      </p:sp>
      <p:sp>
        <p:nvSpPr>
          <p:cNvPr id="3" name="Content Placeholder 2"/>
          <p:cNvSpPr>
            <a:spLocks noGrp="1"/>
          </p:cNvSpPr>
          <p:nvPr>
            <p:ph idx="1"/>
          </p:nvPr>
        </p:nvSpPr>
        <p:spPr>
          <a:xfrm>
            <a:off x="518160" y="2096118"/>
            <a:ext cx="4958966" cy="3917773"/>
          </a:xfrm>
        </p:spPr>
        <p:txBody>
          <a:bodyPr>
            <a:normAutofit/>
          </a:bodyPr>
          <a:lstStyle/>
          <a:p>
            <a:pPr algn="just"/>
            <a:r>
              <a:rPr lang="en-US" sz="2000" dirty="0"/>
              <a:t>The stacked column chart is used to represent the state wise loan status.</a:t>
            </a:r>
          </a:p>
          <a:p>
            <a:pPr algn="just"/>
            <a:r>
              <a:rPr lang="en-US" sz="2000" dirty="0"/>
              <a:t>California (CA) leads in the number of loans across all statuses (Charged Off, Current, Fully Paid). New York (NY) and Florida (FL) follow but with much lower figures.</a:t>
            </a:r>
          </a:p>
          <a:p>
            <a:pPr algn="just"/>
            <a:r>
              <a:rPr lang="en-US" sz="2000" dirty="0"/>
              <a:t>Higher lending activity in California state.</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680" y="1940438"/>
            <a:ext cx="6106161" cy="3850762"/>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798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1094" y="1161288"/>
            <a:ext cx="4161282" cy="1077976"/>
          </a:xfrm>
        </p:spPr>
        <p:txBody>
          <a:bodyPr anchor="ctr">
            <a:normAutofit/>
          </a:bodyPr>
          <a:lstStyle/>
          <a:p>
            <a:r>
              <a:rPr lang="en-US" sz="3200" dirty="0"/>
              <a:t>Year wise loan status</a:t>
            </a:r>
            <a:endParaRPr lang="en-IN" sz="3200" dirty="0"/>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371094" y="2718054"/>
            <a:ext cx="4161282" cy="3418586"/>
          </a:xfrm>
        </p:spPr>
        <p:txBody>
          <a:bodyPr anchor="t">
            <a:normAutofit lnSpcReduction="10000"/>
          </a:bodyPr>
          <a:lstStyle/>
          <a:p>
            <a:r>
              <a:rPr lang="en-US" sz="2000" dirty="0"/>
              <a:t>To represent the </a:t>
            </a:r>
            <a:r>
              <a:rPr lang="en-US" sz="2000" dirty="0" err="1"/>
              <a:t>last_credit_pull_d</a:t>
            </a:r>
            <a:r>
              <a:rPr lang="en-US" sz="2000" dirty="0"/>
              <a:t> wise loan status, the line chart has been used.</a:t>
            </a:r>
          </a:p>
          <a:p>
            <a:r>
              <a:rPr lang="en-US" sz="2000" dirty="0"/>
              <a:t>The number of loans that are fully paid has been increasing sharply, particularly from 2013 onwards, indicating a growing repayment trend.</a:t>
            </a:r>
          </a:p>
          <a:p>
            <a:r>
              <a:rPr lang="en-US" sz="2000" dirty="0"/>
              <a:t>The charged-off loans remain relatively low, showing better performance in recent years.</a:t>
            </a:r>
            <a:endParaRPr lang="en-IN" sz="2000" dirty="0"/>
          </a:p>
        </p:txBody>
      </p:sp>
      <p:pic>
        <p:nvPicPr>
          <p:cNvPr id="4" name="Picture 3" descr="A graph showing the growth of a loa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269" y="1753497"/>
            <a:ext cx="6922008" cy="3927635"/>
          </a:xfrm>
          <a:prstGeom prst="rect">
            <a:avLst/>
          </a:prstGeom>
        </p:spPr>
      </p:pic>
    </p:spTree>
    <p:extLst>
      <p:ext uri="{BB962C8B-B14F-4D97-AF65-F5344CB8AC3E}">
        <p14:creationId xmlns:p14="http://schemas.microsoft.com/office/powerpoint/2010/main" val="1456624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1002</TotalTime>
  <Words>857</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Bank Loan Analysis</vt:lpstr>
      <vt:lpstr>Introduction</vt:lpstr>
      <vt:lpstr>Objectives</vt:lpstr>
      <vt:lpstr>Columns</vt:lpstr>
      <vt:lpstr>Year wise loan amount status</vt:lpstr>
      <vt:lpstr>Grade and sub-grade wise Revol_Bal:-</vt:lpstr>
      <vt:lpstr>Verification status wise total payment</vt:lpstr>
      <vt:lpstr>State wise loan status</vt:lpstr>
      <vt:lpstr>Year wise loan status</vt:lpstr>
      <vt:lpstr>Home ownership vs last payment status:-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analysis:-</dc:title>
  <dc:creator>Microsoft account</dc:creator>
  <cp:lastModifiedBy>Janhavi Sawant</cp:lastModifiedBy>
  <cp:revision>15</cp:revision>
  <dcterms:created xsi:type="dcterms:W3CDTF">2024-08-23T10:46:33Z</dcterms:created>
  <dcterms:modified xsi:type="dcterms:W3CDTF">2024-08-26T13:24:17Z</dcterms:modified>
</cp:coreProperties>
</file>