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4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CF6DC-3217-4217-9C89-121188E0F232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1754A-E70C-4946-8BE9-FEF84E88A4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754A-E70C-4946-8BE9-FEF84E88A49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311B-4292-4413-B9C0-5AC2F3D0EDFE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67081F3-DB09-4AD6-BD4E-DFEB7EAFE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311B-4292-4413-B9C0-5AC2F3D0EDFE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81F3-DB09-4AD6-BD4E-DFEB7EAFE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311B-4292-4413-B9C0-5AC2F3D0EDFE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81F3-DB09-4AD6-BD4E-DFEB7EAFE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311B-4292-4413-B9C0-5AC2F3D0EDFE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67081F3-DB09-4AD6-BD4E-DFEB7EAFE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311B-4292-4413-B9C0-5AC2F3D0EDFE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81F3-DB09-4AD6-BD4E-DFEB7EAFEF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311B-4292-4413-B9C0-5AC2F3D0EDFE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81F3-DB09-4AD6-BD4E-DFEB7EAFE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311B-4292-4413-B9C0-5AC2F3D0EDFE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67081F3-DB09-4AD6-BD4E-DFEB7EAFEF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311B-4292-4413-B9C0-5AC2F3D0EDFE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81F3-DB09-4AD6-BD4E-DFEB7EAFE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311B-4292-4413-B9C0-5AC2F3D0EDFE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81F3-DB09-4AD6-BD4E-DFEB7EAFE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311B-4292-4413-B9C0-5AC2F3D0EDFE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81F3-DB09-4AD6-BD4E-DFEB7EAFE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311B-4292-4413-B9C0-5AC2F3D0EDFE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81F3-DB09-4AD6-BD4E-DFEB7EAFEF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652311B-4292-4413-B9C0-5AC2F3D0EDFE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67081F3-DB09-4AD6-BD4E-DFEB7EAFEF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Defaulter Customer</a:t>
            </a:r>
            <a:r>
              <a:rPr lang="en-US" dirty="0" smtClean="0"/>
              <a:t> Analysis-bank </a:t>
            </a:r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 smtClean="0"/>
              <a:t>A Logistic Regression model</a:t>
            </a:r>
            <a:endParaRPr lang="en-US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objective is to </a:t>
            </a:r>
            <a:r>
              <a:rPr lang="en-IN" sz="2000" dirty="0" smtClean="0"/>
              <a:t>predict the customers who are </a:t>
            </a:r>
            <a:r>
              <a:rPr lang="en-IN" sz="2000" dirty="0" smtClean="0"/>
              <a:t>likely to </a:t>
            </a:r>
            <a:r>
              <a:rPr lang="en-IN" sz="2000" dirty="0" smtClean="0"/>
              <a:t>be defaulters of a Bank and strategize accordingly so that it can retain their customers.</a:t>
            </a:r>
            <a:endParaRPr lang="en-US" sz="2000" dirty="0" smtClean="0"/>
          </a:p>
          <a:p>
            <a:r>
              <a:rPr lang="en-US" sz="2000" dirty="0" smtClean="0"/>
              <a:t> Study the possible relationship and understand the nature of each variable can have with Default on Payment. </a:t>
            </a:r>
            <a:r>
              <a:rPr lang="en-IN" sz="2000" i="1" dirty="0" smtClean="0"/>
              <a:t>Defaulter</a:t>
            </a:r>
            <a:r>
              <a:rPr lang="en-IN" sz="2000" dirty="0" smtClean="0"/>
              <a:t> someone who does not pay interest or other money that they owe, or who fails to do something that they should do by law.</a:t>
            </a:r>
            <a:endParaRPr lang="en-US" sz="2000" dirty="0" smtClean="0"/>
          </a:p>
          <a:p>
            <a:r>
              <a:rPr lang="en-US" sz="2000" dirty="0" smtClean="0"/>
              <a:t> Identify the statistical model to use (compare pros / cons of different models before accepting a model to follow).</a:t>
            </a:r>
          </a:p>
          <a:p>
            <a:pPr lvl="0"/>
            <a:endParaRPr lang="en-US" sz="2000" dirty="0" smtClean="0"/>
          </a:p>
          <a:p>
            <a:endParaRPr lang="en-US" sz="2000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99038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IN" b="1" u="sng" dirty="0" err="1" smtClean="0"/>
              <a:t>Duration_in_Months</a:t>
            </a:r>
            <a:endParaRPr lang="en-US" b="1" u="sng" dirty="0" smtClean="0"/>
          </a:p>
          <a:p>
            <a:pPr lvl="1">
              <a:buNone/>
            </a:pPr>
            <a:r>
              <a:rPr lang="en-US" dirty="0" smtClean="0"/>
              <a:t> ~This  has a positive relationship with the </a:t>
            </a:r>
            <a:r>
              <a:rPr lang="en-US" dirty="0" smtClean="0"/>
              <a:t>Defaulter on Payments. </a:t>
            </a:r>
            <a:endParaRPr lang="en-US" dirty="0" smtClean="0"/>
          </a:p>
          <a:p>
            <a:pPr lvl="0"/>
            <a:r>
              <a:rPr lang="en-IN" b="1" u="sng" dirty="0" err="1" smtClean="0"/>
              <a:t>Inst_Rt_Income</a:t>
            </a:r>
            <a:endParaRPr lang="en-US" b="1" u="sng" dirty="0" smtClean="0"/>
          </a:p>
          <a:p>
            <a:pPr lvl="1">
              <a:buNone/>
            </a:pPr>
            <a:r>
              <a:rPr lang="en-US" dirty="0" smtClean="0"/>
              <a:t>~ This variable has significant positive relationship with the </a:t>
            </a:r>
            <a:r>
              <a:rPr lang="en-US" dirty="0" smtClean="0"/>
              <a:t>Defaulter on Payments.</a:t>
            </a:r>
            <a:endParaRPr lang="en-US" dirty="0" smtClean="0"/>
          </a:p>
          <a:p>
            <a:pPr lvl="0"/>
            <a:r>
              <a:rPr lang="en-IN" b="1" u="sng" dirty="0" smtClean="0"/>
              <a:t>Other_Debtors_GuarantorsA102</a:t>
            </a:r>
            <a:endParaRPr lang="en-US" b="1" u="sng" dirty="0" smtClean="0"/>
          </a:p>
          <a:p>
            <a:pPr lvl="1">
              <a:buNone/>
            </a:pPr>
            <a:r>
              <a:rPr lang="en-US" b="1" dirty="0" smtClean="0"/>
              <a:t>~ </a:t>
            </a:r>
            <a:r>
              <a:rPr lang="en-US" dirty="0" smtClean="0"/>
              <a:t>This variable has significant positive relationship with the </a:t>
            </a:r>
            <a:r>
              <a:rPr lang="en-US" dirty="0" smtClean="0"/>
              <a:t>Defaulter on Payments.</a:t>
            </a:r>
            <a:endParaRPr lang="en-US" b="1" dirty="0" smtClean="0"/>
          </a:p>
          <a:p>
            <a:r>
              <a:rPr lang="en-IN" b="1" u="sng" dirty="0" smtClean="0"/>
              <a:t>Dependents</a:t>
            </a:r>
            <a:endParaRPr lang="en-US" b="1" u="sng" dirty="0" smtClean="0"/>
          </a:p>
          <a:p>
            <a:pPr lvl="1">
              <a:buNone/>
            </a:pPr>
            <a:r>
              <a:rPr lang="en-US" dirty="0" smtClean="0"/>
              <a:t>~This is positively related with the </a:t>
            </a:r>
            <a:r>
              <a:rPr lang="en-US" dirty="0" smtClean="0"/>
              <a:t>Defaulter on Payments.</a:t>
            </a:r>
            <a:endParaRPr lang="en-US" dirty="0" smtClean="0"/>
          </a:p>
          <a:p>
            <a:pPr lvl="0"/>
            <a:r>
              <a:rPr lang="en-IN" b="1" u="sng" dirty="0" err="1" smtClean="0"/>
              <a:t>Status_Checking_ACC</a:t>
            </a:r>
            <a:endParaRPr lang="en-US" b="1" u="sng" dirty="0" smtClean="0"/>
          </a:p>
          <a:p>
            <a:pPr lvl="1">
              <a:buNone/>
            </a:pPr>
            <a:r>
              <a:rPr lang="en-US" b="1" dirty="0" smtClean="0"/>
              <a:t>~</a:t>
            </a:r>
            <a:r>
              <a:rPr lang="en-US" dirty="0" smtClean="0"/>
              <a:t>It </a:t>
            </a:r>
            <a:r>
              <a:rPr lang="en-US" dirty="0" smtClean="0"/>
              <a:t>has more or less negative relationship with </a:t>
            </a:r>
            <a:r>
              <a:rPr lang="en-US" dirty="0" smtClean="0"/>
              <a:t>Defaulter on Payments.</a:t>
            </a:r>
          </a:p>
          <a:p>
            <a:r>
              <a:rPr lang="en-IN" b="1" dirty="0" err="1" smtClean="0"/>
              <a:t>Credit_History</a:t>
            </a:r>
            <a:endParaRPr lang="en-US" b="1" dirty="0" smtClean="0"/>
          </a:p>
          <a:p>
            <a:pPr lvl="1">
              <a:buNone/>
            </a:pPr>
            <a:r>
              <a:rPr lang="en-US" dirty="0" smtClean="0"/>
              <a:t>~ These types of variables have negative relationship with </a:t>
            </a:r>
            <a:r>
              <a:rPr lang="en-US" dirty="0" smtClean="0"/>
              <a:t>Defaulter on Payments.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sz="2400" b="1" u="sng" dirty="0" err="1" smtClean="0"/>
              <a:t>Purpose_Credit_Taken</a:t>
            </a:r>
            <a:endParaRPr lang="en-US" sz="2400" b="1" u="sng" dirty="0" smtClean="0"/>
          </a:p>
          <a:p>
            <a:pPr lvl="1">
              <a:buNone/>
            </a:pPr>
            <a:r>
              <a:rPr lang="en-US" sz="2400" dirty="0" smtClean="0"/>
              <a:t>~It has negative relationship with </a:t>
            </a:r>
            <a:r>
              <a:rPr lang="en-US" sz="2400" dirty="0" smtClean="0"/>
              <a:t>Defaulter on Payments. </a:t>
            </a:r>
            <a:endParaRPr lang="en-US" sz="2400" b="1" dirty="0" smtClean="0"/>
          </a:p>
          <a:p>
            <a:r>
              <a:rPr lang="en-IN" sz="2400" b="1" u="sng" dirty="0" err="1" smtClean="0"/>
              <a:t>Credit_Amount</a:t>
            </a:r>
            <a:endParaRPr lang="en-US" sz="2400" b="1" u="sng" dirty="0" smtClean="0"/>
          </a:p>
          <a:p>
            <a:pPr lvl="1">
              <a:buNone/>
            </a:pPr>
            <a:r>
              <a:rPr lang="en-US" sz="2400" b="1" dirty="0" smtClean="0"/>
              <a:t>~</a:t>
            </a:r>
            <a:r>
              <a:rPr lang="en-US" sz="2400" dirty="0" smtClean="0"/>
              <a:t> It has a</a:t>
            </a:r>
            <a:r>
              <a:rPr lang="en-US" sz="2400" b="1" dirty="0" smtClean="0"/>
              <a:t> </a:t>
            </a:r>
            <a:r>
              <a:rPr lang="en-US" sz="2400" dirty="0" smtClean="0"/>
              <a:t>negative relationship with </a:t>
            </a:r>
            <a:r>
              <a:rPr lang="en-US" sz="2400" dirty="0" smtClean="0"/>
              <a:t>Defaulter on Payments.</a:t>
            </a:r>
            <a:endParaRPr lang="en-US" sz="2400" dirty="0" smtClean="0"/>
          </a:p>
          <a:p>
            <a:r>
              <a:rPr lang="en-IN" sz="2400" b="1" u="sng" dirty="0" err="1" smtClean="0"/>
              <a:t>Saving_Acc</a:t>
            </a:r>
            <a:endParaRPr lang="en-US" sz="2400" b="1" u="sng" dirty="0" smtClean="0"/>
          </a:p>
          <a:p>
            <a:pPr lvl="1">
              <a:buNone/>
            </a:pPr>
            <a:r>
              <a:rPr lang="en-US" sz="2400" dirty="0" smtClean="0"/>
              <a:t>~It has a strong negative relationship with </a:t>
            </a:r>
            <a:r>
              <a:rPr lang="en-US" sz="2400" dirty="0" smtClean="0"/>
              <a:t>Defaulter on Payments.</a:t>
            </a:r>
            <a:endParaRPr lang="en-US" sz="2400" dirty="0" smtClean="0"/>
          </a:p>
          <a:p>
            <a:r>
              <a:rPr lang="en-US" sz="2400" b="1" dirty="0" err="1" smtClean="0"/>
              <a:t>Years_At_Present_Employment</a:t>
            </a:r>
            <a:r>
              <a:rPr lang="en-US" sz="2400" dirty="0" smtClean="0"/>
              <a:t> </a:t>
            </a:r>
          </a:p>
          <a:p>
            <a:pPr lvl="1">
              <a:buNone/>
            </a:pPr>
            <a:r>
              <a:rPr lang="en-US" b="1" dirty="0" smtClean="0"/>
              <a:t>~</a:t>
            </a:r>
            <a:r>
              <a:rPr lang="en-US" dirty="0" smtClean="0"/>
              <a:t> It has a</a:t>
            </a:r>
            <a:r>
              <a:rPr lang="en-US" b="1" dirty="0" smtClean="0"/>
              <a:t> </a:t>
            </a:r>
            <a:r>
              <a:rPr lang="en-US" dirty="0" smtClean="0"/>
              <a:t>negative relationship with Defaulter on Payments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IN" sz="2400" b="1" dirty="0" err="1" smtClean="0"/>
              <a:t>Marital_Status_Gender</a:t>
            </a:r>
            <a:endParaRPr lang="en-IN" sz="2400" b="1" dirty="0" smtClean="0"/>
          </a:p>
          <a:p>
            <a:pPr lvl="1">
              <a:buNone/>
            </a:pPr>
            <a:r>
              <a:rPr lang="en-US" b="1" dirty="0" smtClean="0"/>
              <a:t>~</a:t>
            </a:r>
            <a:r>
              <a:rPr lang="en-US" dirty="0" smtClean="0"/>
              <a:t> It has a</a:t>
            </a:r>
            <a:r>
              <a:rPr lang="en-US" b="1" dirty="0" smtClean="0"/>
              <a:t> </a:t>
            </a:r>
            <a:r>
              <a:rPr lang="en-US" dirty="0" smtClean="0"/>
              <a:t>negative relationship with Defaulter on Payments</a:t>
            </a:r>
            <a:r>
              <a:rPr lang="en-US" dirty="0" smtClean="0"/>
              <a:t>.</a:t>
            </a:r>
            <a:endParaRPr lang="en-IN" dirty="0" smtClean="0"/>
          </a:p>
          <a:p>
            <a:r>
              <a:rPr lang="en-IN" sz="2400" b="1" dirty="0" smtClean="0"/>
              <a:t>Other_Debtors_GuarantorsA103</a:t>
            </a:r>
          </a:p>
          <a:p>
            <a:pPr lvl="1">
              <a:buNone/>
            </a:pPr>
            <a:r>
              <a:rPr lang="en-US" b="1" dirty="0" smtClean="0"/>
              <a:t>~</a:t>
            </a:r>
            <a:r>
              <a:rPr lang="en-US" dirty="0" smtClean="0"/>
              <a:t> It has a</a:t>
            </a:r>
            <a:r>
              <a:rPr lang="en-US" b="1" dirty="0" smtClean="0"/>
              <a:t> </a:t>
            </a:r>
            <a:r>
              <a:rPr lang="en-US" dirty="0" smtClean="0"/>
              <a:t>negative relationship with Defaulter on Payments.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OUTCOME: The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99038"/>
          </a:xfrm>
        </p:spPr>
        <p:txBody>
          <a:bodyPr>
            <a:normAutofit/>
          </a:bodyPr>
          <a:lstStyle/>
          <a:p>
            <a:r>
              <a:rPr lang="en-IN" sz="1600" dirty="0" smtClean="0"/>
              <a:t>The Bank should focus on number </a:t>
            </a:r>
            <a:r>
              <a:rPr lang="en-IN" sz="1600" b="1" dirty="0" smtClean="0"/>
              <a:t>3</a:t>
            </a:r>
            <a:r>
              <a:rPr lang="en-IN" sz="1600" dirty="0" smtClean="0"/>
              <a:t> and </a:t>
            </a:r>
            <a:r>
              <a:rPr lang="en-IN" sz="1600" b="1" dirty="0" smtClean="0"/>
              <a:t>4</a:t>
            </a:r>
            <a:r>
              <a:rPr lang="en-IN" sz="1600" dirty="0" smtClean="0"/>
              <a:t> of the variable </a:t>
            </a:r>
            <a:r>
              <a:rPr lang="en-IN" sz="1600" b="1" dirty="0" err="1" smtClean="0"/>
              <a:t>Inst_Rt_Income</a:t>
            </a:r>
            <a:r>
              <a:rPr lang="en-IN" sz="1600" dirty="0" smtClean="0"/>
              <a:t>. These customers are potential defaulters when it comes to </a:t>
            </a:r>
            <a:r>
              <a:rPr lang="en-IN" sz="1600" dirty="0" err="1" smtClean="0"/>
              <a:t>Default_on_Payment</a:t>
            </a:r>
            <a:r>
              <a:rPr lang="en-IN" sz="1600" dirty="0" smtClean="0"/>
              <a:t> as they have positive relationship as inferred by the model.</a:t>
            </a:r>
            <a:endParaRPr lang="en-US" sz="1600" dirty="0" smtClean="0"/>
          </a:p>
          <a:p>
            <a:r>
              <a:rPr lang="en-IN" sz="1600" dirty="0" smtClean="0"/>
              <a:t>Customers with high</a:t>
            </a:r>
            <a:r>
              <a:rPr lang="en-IN" sz="1600" b="1" dirty="0" smtClean="0"/>
              <a:t> Duration in Months </a:t>
            </a:r>
            <a:r>
              <a:rPr lang="en-IN" sz="1600" dirty="0" smtClean="0"/>
              <a:t>should also be targeted. They also have a strong positive relationship with churn.</a:t>
            </a:r>
            <a:endParaRPr lang="en-US" sz="1600" dirty="0" smtClean="0"/>
          </a:p>
          <a:p>
            <a:r>
              <a:rPr lang="en-IN" sz="1600" dirty="0" smtClean="0"/>
              <a:t>The Bank must look into the </a:t>
            </a:r>
            <a:r>
              <a:rPr lang="en-IN" sz="1600" b="1" dirty="0" err="1" smtClean="0"/>
              <a:t>Other_Debtors_Guarantee</a:t>
            </a:r>
            <a:r>
              <a:rPr lang="en-IN" sz="1600" dirty="0" smtClean="0"/>
              <a:t>  as number </a:t>
            </a:r>
            <a:r>
              <a:rPr lang="en-IN" sz="1600" b="1" dirty="0" smtClean="0"/>
              <a:t>A102 </a:t>
            </a:r>
            <a:r>
              <a:rPr lang="en-IN" sz="1600" dirty="0" smtClean="0"/>
              <a:t>is likely to be a defaulter whereas number </a:t>
            </a:r>
            <a:r>
              <a:rPr lang="en-IN" sz="1600" b="1" dirty="0" smtClean="0"/>
              <a:t>A103</a:t>
            </a:r>
            <a:r>
              <a:rPr lang="en-IN" sz="1600" dirty="0" smtClean="0"/>
              <a:t> unlikely to be a defaulter.</a:t>
            </a:r>
            <a:endParaRPr lang="en-US" sz="1600" dirty="0" smtClean="0"/>
          </a:p>
          <a:p>
            <a:pPr lvl="0"/>
            <a:r>
              <a:rPr lang="en-US" sz="1600" dirty="0" smtClean="0"/>
              <a:t> </a:t>
            </a:r>
            <a:r>
              <a:rPr lang="en-IN" sz="1600" b="1" dirty="0" smtClean="0"/>
              <a:t>Dependents</a:t>
            </a:r>
            <a:r>
              <a:rPr lang="en-IN" sz="1600" dirty="0" smtClean="0"/>
              <a:t> can be fruitful and this variable should be kept within the fold.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endParaRPr lang="en-US" sz="105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IN" sz="1600" dirty="0" smtClean="0"/>
              <a:t>Customers with </a:t>
            </a:r>
            <a:r>
              <a:rPr lang="en-IN" sz="1600" dirty="0" err="1" smtClean="0"/>
              <a:t>higer</a:t>
            </a:r>
            <a:r>
              <a:rPr lang="en-IN" sz="1600" dirty="0" smtClean="0"/>
              <a:t> </a:t>
            </a:r>
            <a:r>
              <a:rPr lang="en-IN" sz="1600" b="1" dirty="0" smtClean="0"/>
              <a:t>credit amount </a:t>
            </a:r>
            <a:r>
              <a:rPr lang="en-IN" sz="1600" dirty="0" smtClean="0"/>
              <a:t>are not likely to be defaulters have significantly negative relationship.</a:t>
            </a:r>
            <a:endParaRPr lang="en-US" sz="1600" dirty="0" smtClean="0"/>
          </a:p>
          <a:p>
            <a:pPr lvl="0"/>
            <a:r>
              <a:rPr lang="en-IN" sz="1600" b="1" dirty="0" smtClean="0"/>
              <a:t>A64</a:t>
            </a:r>
            <a:r>
              <a:rPr lang="en-IN" sz="1600" dirty="0" smtClean="0"/>
              <a:t> and </a:t>
            </a:r>
            <a:r>
              <a:rPr lang="en-IN" sz="1600" b="1" dirty="0" smtClean="0"/>
              <a:t>A65</a:t>
            </a:r>
            <a:r>
              <a:rPr lang="en-IN" sz="1600" dirty="0" smtClean="0"/>
              <a:t> of </a:t>
            </a:r>
            <a:r>
              <a:rPr lang="en-IN" sz="1600" b="1" dirty="0" smtClean="0"/>
              <a:t>saving accounts </a:t>
            </a:r>
            <a:r>
              <a:rPr lang="en-IN" sz="1600" dirty="0" smtClean="0"/>
              <a:t>must not be pursued as these customers are negatively related to </a:t>
            </a:r>
            <a:r>
              <a:rPr lang="en-IN" sz="1600" dirty="0" err="1" smtClean="0"/>
              <a:t>Defaulter_on_Payment</a:t>
            </a:r>
            <a:r>
              <a:rPr lang="en-IN" sz="1600" dirty="0" smtClean="0"/>
              <a:t>.</a:t>
            </a:r>
            <a:endParaRPr lang="en-US" sz="1600" dirty="0" smtClean="0"/>
          </a:p>
          <a:p>
            <a:pPr lvl="0"/>
            <a:r>
              <a:rPr lang="en-IN" sz="1600" dirty="0" smtClean="0"/>
              <a:t>The Bank should not focus on the customer </a:t>
            </a:r>
            <a:r>
              <a:rPr lang="en-IN" sz="1600" b="1" dirty="0" smtClean="0"/>
              <a:t>A74</a:t>
            </a:r>
            <a:r>
              <a:rPr lang="en-IN" sz="1600" dirty="0" smtClean="0"/>
              <a:t> of </a:t>
            </a:r>
            <a:r>
              <a:rPr lang="en-IN" sz="1600" b="1" dirty="0" err="1" smtClean="0"/>
              <a:t>Years_At_Present_Employment</a:t>
            </a:r>
            <a:r>
              <a:rPr lang="en-IN" sz="1600" dirty="0" smtClean="0"/>
              <a:t> as it has significantly negative relationship with </a:t>
            </a:r>
            <a:r>
              <a:rPr lang="en-IN" sz="1600" dirty="0" err="1" smtClean="0"/>
              <a:t>Defaulter_on_Payement</a:t>
            </a:r>
            <a:r>
              <a:rPr lang="en-IN" sz="1600" dirty="0" smtClean="0"/>
              <a:t>.</a:t>
            </a:r>
            <a:endParaRPr lang="en-US" sz="1600" dirty="0" smtClean="0"/>
          </a:p>
          <a:p>
            <a:pPr lvl="0"/>
            <a:r>
              <a:rPr lang="en-IN" sz="1600" b="1" dirty="0" smtClean="0"/>
              <a:t>A143</a:t>
            </a:r>
            <a:r>
              <a:rPr lang="en-IN" sz="1600" dirty="0" smtClean="0"/>
              <a:t> of </a:t>
            </a:r>
            <a:r>
              <a:rPr lang="en-IN" sz="1600" b="1" dirty="0" err="1" smtClean="0"/>
              <a:t>Other_Inst_Plans</a:t>
            </a:r>
            <a:r>
              <a:rPr lang="en-IN" sz="1600" dirty="0" smtClean="0"/>
              <a:t> also has lesser chance to be a defaulter.</a:t>
            </a:r>
            <a:endParaRPr lang="en-US" sz="1600" dirty="0" smtClean="0"/>
          </a:p>
          <a:p>
            <a:pPr lvl="0"/>
            <a:r>
              <a:rPr lang="en-IN" sz="1600" dirty="0" smtClean="0"/>
              <a:t>Number (</a:t>
            </a:r>
            <a:r>
              <a:rPr lang="en-IN" sz="1600" b="1" dirty="0" smtClean="0"/>
              <a:t>A12-A14</a:t>
            </a:r>
            <a:r>
              <a:rPr lang="en-IN" sz="1600" dirty="0" smtClean="0"/>
              <a:t>) of </a:t>
            </a:r>
            <a:r>
              <a:rPr lang="en-IN" sz="1600" b="1" dirty="0" err="1" smtClean="0"/>
              <a:t>Status_Checking_Acc</a:t>
            </a:r>
            <a:r>
              <a:rPr lang="en-IN" sz="1600" b="1" dirty="0" smtClean="0"/>
              <a:t> </a:t>
            </a:r>
            <a:r>
              <a:rPr lang="en-IN" sz="1600" dirty="0" smtClean="0"/>
              <a:t>have the highest chances not to be defaulters as these have quite negative relationship with </a:t>
            </a:r>
            <a:r>
              <a:rPr lang="en-IN" sz="1600" dirty="0" err="1" smtClean="0"/>
              <a:t>Default_on_Payment</a:t>
            </a:r>
            <a:r>
              <a:rPr lang="en-IN" sz="1600" dirty="0" smtClean="0"/>
              <a:t>.</a:t>
            </a:r>
            <a:endParaRPr lang="en-US" sz="1600" dirty="0" smtClean="0"/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OUTCOME: The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1600" b="1" dirty="0" err="1" smtClean="0"/>
              <a:t>Credit_History</a:t>
            </a:r>
            <a:r>
              <a:rPr lang="en-IN" sz="1600" dirty="0" smtClean="0"/>
              <a:t> numbers (</a:t>
            </a:r>
            <a:r>
              <a:rPr lang="en-IN" sz="1600" b="1" dirty="0" smtClean="0"/>
              <a:t>A32-A34</a:t>
            </a:r>
            <a:r>
              <a:rPr lang="en-IN" sz="1600" dirty="0" smtClean="0"/>
              <a:t>) must not be pursued as it has significantly negative relationship with </a:t>
            </a:r>
            <a:r>
              <a:rPr lang="en-IN" sz="1600" dirty="0" err="1" smtClean="0"/>
              <a:t>Default_on_Payment</a:t>
            </a:r>
            <a:r>
              <a:rPr lang="en-IN" sz="1600" dirty="0" smtClean="0"/>
              <a:t>.</a:t>
            </a:r>
            <a:endParaRPr lang="en-US" sz="1600" dirty="0" smtClean="0"/>
          </a:p>
          <a:p>
            <a:pPr lvl="0"/>
            <a:r>
              <a:rPr lang="en-IN" sz="1600" b="1" dirty="0" err="1" smtClean="0"/>
              <a:t>Purpose_Credit_Taken</a:t>
            </a:r>
            <a:r>
              <a:rPr lang="en-IN" sz="1600" b="1" dirty="0" smtClean="0"/>
              <a:t> </a:t>
            </a:r>
            <a:r>
              <a:rPr lang="en-IN" sz="1600" dirty="0" smtClean="0"/>
              <a:t>numbers (</a:t>
            </a:r>
            <a:r>
              <a:rPr lang="en-IN" sz="1600" b="1" dirty="0" smtClean="0"/>
              <a:t>A41, A42, A43, A48, A49</a:t>
            </a:r>
            <a:r>
              <a:rPr lang="en-IN" sz="1600" dirty="0" smtClean="0"/>
              <a:t>) are not so important as it have much negative relationship.</a:t>
            </a:r>
            <a:endParaRPr lang="en-US" sz="1600" dirty="0" smtClean="0"/>
          </a:p>
          <a:p>
            <a:pPr lvl="0"/>
            <a:r>
              <a:rPr lang="en-IN" sz="1600" dirty="0" smtClean="0"/>
              <a:t>Variable </a:t>
            </a:r>
            <a:r>
              <a:rPr lang="en-IN" sz="1600" b="1" dirty="0" smtClean="0"/>
              <a:t>Marital_Status_GenderA93</a:t>
            </a:r>
            <a:r>
              <a:rPr lang="en-IN" sz="1600" dirty="0" smtClean="0"/>
              <a:t> has lesser chance to be a defaulter.</a:t>
            </a:r>
            <a:endParaRPr lang="en-US" sz="1600" dirty="0" smtClean="0"/>
          </a:p>
          <a:p>
            <a:pPr lvl="0"/>
            <a:r>
              <a:rPr lang="en-IN" sz="1600" b="1" dirty="0" smtClean="0"/>
              <a:t>TelephoneA92</a:t>
            </a:r>
            <a:r>
              <a:rPr lang="en-IN" sz="1600" dirty="0" smtClean="0"/>
              <a:t> and </a:t>
            </a:r>
            <a:r>
              <a:rPr lang="en-IN" sz="1600" b="1" dirty="0" smtClean="0"/>
              <a:t>Foreign_WorkerA202 </a:t>
            </a:r>
            <a:r>
              <a:rPr lang="en-IN" sz="1600" dirty="0" smtClean="0"/>
              <a:t>are unlikely to be a defaulter as these two has negative relationship with </a:t>
            </a:r>
            <a:r>
              <a:rPr lang="en-IN" sz="1600" dirty="0" err="1" smtClean="0"/>
              <a:t>Default_on_Payment</a:t>
            </a:r>
            <a:r>
              <a:rPr lang="en-IN" sz="1600" dirty="0" smtClean="0"/>
              <a:t>.</a:t>
            </a:r>
            <a:r>
              <a:rPr lang="en-IN" sz="1600" b="1" dirty="0" smtClean="0"/>
              <a:t> </a:t>
            </a:r>
            <a:endParaRPr lang="en-US" sz="1600" dirty="0" smtClean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               </a:t>
            </a:r>
            <a:r>
              <a:rPr lang="en-US" b="1" u="sng" dirty="0" smtClean="0"/>
              <a:t>Explanatory Power Of the Model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IN" sz="2000" dirty="0" smtClean="0"/>
              <a:t>Calculate the C statistic (equivalent to the area under the Receiver Operating Characteristic </a:t>
            </a:r>
            <a:r>
              <a:rPr lang="en-IN" sz="2000" dirty="0" err="1" smtClean="0"/>
              <a:t>Curver</a:t>
            </a:r>
            <a:r>
              <a:rPr lang="en-IN" sz="2000" dirty="0" smtClean="0"/>
              <a:t> ROC) for a logistic regression model, a measure of goodness of fit for binary outcomes in a logistic regression model. </a:t>
            </a:r>
            <a:r>
              <a:rPr lang="en-IN" sz="2000" dirty="0" smtClean="0"/>
              <a:t>Defaulter on </a:t>
            </a:r>
            <a:r>
              <a:rPr lang="en-IN" sz="2000" dirty="0" err="1" smtClean="0"/>
              <a:t>Paymentss</a:t>
            </a:r>
            <a:r>
              <a:rPr lang="en-IN" sz="2000" dirty="0" smtClean="0"/>
              <a:t> </a:t>
            </a:r>
            <a:r>
              <a:rPr lang="en-IN" sz="2000" dirty="0" smtClean="0"/>
              <a:t>for this measure range from 0.5 to 1.0. A </a:t>
            </a:r>
            <a:r>
              <a:rPr lang="en-IN" sz="2000" dirty="0" smtClean="0"/>
              <a:t>Defaulter on Payments </a:t>
            </a:r>
            <a:r>
              <a:rPr lang="en-IN" sz="2000" dirty="0" smtClean="0"/>
              <a:t>of 0.5 indicates that the model is no better than chance at making a prediction of membership in a group and a </a:t>
            </a:r>
            <a:r>
              <a:rPr lang="en-IN" sz="2000" dirty="0" smtClean="0"/>
              <a:t>Defaulter on Payments </a:t>
            </a:r>
            <a:r>
              <a:rPr lang="en-IN" sz="2000" dirty="0" smtClean="0"/>
              <a:t>of 1.0 indicates that the model perfectly identifies those within a group and those not. Models are typically considered reasonable when the C-statistic is higher than 0.7 and strong when C exceeds 0.8. Here it is 83% which indicates a high amount of goodness of fit of the model.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 The higher is the 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Defaulter on Payments, 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better is the model and greater is its explanatory power. Thus in terms of explanatory power the model is pretty robust.</a:t>
            </a:r>
          </a:p>
          <a:p>
            <a:r>
              <a:rPr lang="en-IN" sz="1800" i="1" dirty="0" smtClean="0"/>
              <a:t>Accuracy</a:t>
            </a:r>
            <a:r>
              <a:rPr lang="en-IN" sz="1800" dirty="0" smtClean="0"/>
              <a:t> is one of the most intuitive performance measure and it is simply a ratio of correctly predicted observation to the total observations. Higher </a:t>
            </a:r>
            <a:r>
              <a:rPr lang="en-IN" sz="1800" i="1" dirty="0" smtClean="0"/>
              <a:t>accuracy</a:t>
            </a:r>
            <a:r>
              <a:rPr lang="en-IN" sz="1800" dirty="0" smtClean="0"/>
              <a:t> means </a:t>
            </a:r>
            <a:r>
              <a:rPr lang="en-IN" sz="1800" i="1" dirty="0" smtClean="0"/>
              <a:t>model</a:t>
            </a:r>
            <a:r>
              <a:rPr lang="en-IN" sz="1800" dirty="0" smtClean="0"/>
              <a:t> is </a:t>
            </a:r>
            <a:r>
              <a:rPr lang="en-IN" sz="1800" dirty="0" err="1" smtClean="0"/>
              <a:t>preforming</a:t>
            </a:r>
            <a:r>
              <a:rPr lang="en-IN" sz="1800" dirty="0" smtClean="0"/>
              <a:t> better. In this case it is approximately 77% which implies to be a better model.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>
              <a:buNone/>
            </a:pPr>
            <a:endParaRPr lang="en-I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686800" cy="8382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                                               </a:t>
            </a:r>
            <a:r>
              <a:rPr lang="en-US" sz="2800" b="1" u="sng" dirty="0" smtClean="0"/>
              <a:t>What It All Entails</a:t>
            </a:r>
            <a:r>
              <a:rPr lang="en-US" sz="2000" b="1" dirty="0" smtClean="0"/>
              <a:t>                             </a:t>
            </a:r>
          </a:p>
          <a:p>
            <a:pPr lvl="0"/>
            <a:r>
              <a:rPr lang="en-IN" sz="2000" dirty="0" err="1" smtClean="0"/>
              <a:t>Duration_in_Months</a:t>
            </a:r>
            <a:r>
              <a:rPr lang="en-IN" sz="2000" dirty="0" smtClean="0"/>
              <a:t>, </a:t>
            </a:r>
            <a:r>
              <a:rPr lang="en-IN" sz="2000" dirty="0" err="1" smtClean="0"/>
              <a:t>Inst_Rt_Income</a:t>
            </a:r>
            <a:r>
              <a:rPr lang="en-IN" sz="2000" dirty="0" smtClean="0"/>
              <a:t>, Other_Debtors_GuarantorsA102 and Dependents are </a:t>
            </a:r>
            <a:r>
              <a:rPr lang="en-IN" sz="2000" dirty="0" smtClean="0"/>
              <a:t>most likely to </a:t>
            </a:r>
            <a:r>
              <a:rPr lang="en-IN" sz="2000" dirty="0" smtClean="0"/>
              <a:t>be Defaulters, </a:t>
            </a:r>
            <a:r>
              <a:rPr lang="en-IN" sz="2000" dirty="0" smtClean="0"/>
              <a:t>so the </a:t>
            </a:r>
            <a:r>
              <a:rPr lang="en-IN" sz="2000" dirty="0" smtClean="0"/>
              <a:t>Bank </a:t>
            </a:r>
            <a:r>
              <a:rPr lang="en-IN" sz="2000" dirty="0" smtClean="0"/>
              <a:t>must pursue these factors.</a:t>
            </a:r>
          </a:p>
          <a:p>
            <a:pPr lvl="0"/>
            <a:r>
              <a:rPr lang="en-IN" sz="2000" dirty="0" err="1" smtClean="0"/>
              <a:t>Status_Checking_Acc</a:t>
            </a:r>
            <a:r>
              <a:rPr lang="en-IN" sz="2000" dirty="0" smtClean="0"/>
              <a:t>, </a:t>
            </a:r>
            <a:r>
              <a:rPr lang="en-IN" sz="2000" dirty="0" err="1" smtClean="0"/>
              <a:t>Credit_History</a:t>
            </a:r>
            <a:r>
              <a:rPr lang="en-IN" sz="2000" dirty="0" smtClean="0"/>
              <a:t>, </a:t>
            </a:r>
            <a:r>
              <a:rPr lang="en-IN" sz="2000" dirty="0" err="1" smtClean="0"/>
              <a:t>Purpose_Credit_Taken</a:t>
            </a:r>
            <a:r>
              <a:rPr lang="en-IN" sz="2000" dirty="0" smtClean="0"/>
              <a:t>, </a:t>
            </a:r>
            <a:r>
              <a:rPr lang="en-IN" sz="2000" dirty="0" err="1" smtClean="0"/>
              <a:t>Credit_Amount</a:t>
            </a:r>
            <a:r>
              <a:rPr lang="en-IN" sz="2000" dirty="0" smtClean="0"/>
              <a:t>, </a:t>
            </a:r>
            <a:r>
              <a:rPr lang="en-IN" sz="2000" dirty="0" err="1" smtClean="0"/>
              <a:t>Savings_Acc</a:t>
            </a:r>
            <a:r>
              <a:rPr lang="en-IN" sz="2000" dirty="0" smtClean="0"/>
              <a:t>, </a:t>
            </a:r>
            <a:r>
              <a:rPr lang="en-IN" sz="2000" dirty="0" err="1" smtClean="0"/>
              <a:t>Years_At_Present_Employment</a:t>
            </a:r>
            <a:r>
              <a:rPr lang="en-IN" sz="2000" dirty="0" smtClean="0"/>
              <a:t>, </a:t>
            </a:r>
            <a:r>
              <a:rPr lang="en-IN" sz="2000" dirty="0" err="1" smtClean="0"/>
              <a:t>Marital_Status_Gender</a:t>
            </a:r>
            <a:r>
              <a:rPr lang="en-IN" sz="2000" dirty="0" smtClean="0"/>
              <a:t> </a:t>
            </a:r>
            <a:r>
              <a:rPr lang="en-IN" sz="2000" dirty="0" smtClean="0"/>
              <a:t>and Other_Debtors_GuarantorsA103</a:t>
            </a:r>
            <a:r>
              <a:rPr lang="en-IN" sz="2000" dirty="0" smtClean="0"/>
              <a:t> are </a:t>
            </a:r>
            <a:r>
              <a:rPr lang="en-IN" sz="2000" dirty="0" smtClean="0"/>
              <a:t>the factors that </a:t>
            </a:r>
            <a:r>
              <a:rPr lang="en-IN" sz="2000" dirty="0" smtClean="0"/>
              <a:t>have lesser chance to </a:t>
            </a:r>
            <a:r>
              <a:rPr lang="en-IN" sz="2000" smtClean="0"/>
              <a:t>be defaulters</a:t>
            </a:r>
            <a:r>
              <a:rPr lang="en-IN" sz="2000" smtClean="0"/>
              <a:t>.</a:t>
            </a:r>
            <a:endParaRPr lang="en-US" sz="2000" dirty="0" smtClean="0"/>
          </a:p>
          <a:p>
            <a:pPr lvl="0"/>
            <a:endParaRPr lang="en-US" sz="2000" dirty="0" smtClean="0"/>
          </a:p>
          <a:p>
            <a:endParaRPr lang="en-US" sz="2000" b="1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471</TotalTime>
  <Words>702</Words>
  <Application>Microsoft Office PowerPoint</Application>
  <PresentationFormat>On-screen Show (4:3)</PresentationFormat>
  <Paragraphs>61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Trek</vt:lpstr>
      <vt:lpstr>Defaulter Customer Analysis-bank company</vt:lpstr>
      <vt:lpstr>objective</vt:lpstr>
      <vt:lpstr>outcomes</vt:lpstr>
      <vt:lpstr>outcomes</vt:lpstr>
      <vt:lpstr>OUTCOME: The Logic</vt:lpstr>
      <vt:lpstr>OUTCOME: The Logic</vt:lpstr>
      <vt:lpstr>outcome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Marketing Customer Value Analysis</dc:title>
  <dc:creator>Niloy Kundu</dc:creator>
  <cp:lastModifiedBy>Windows User</cp:lastModifiedBy>
  <cp:revision>48</cp:revision>
  <dcterms:created xsi:type="dcterms:W3CDTF">2018-06-15T11:29:12Z</dcterms:created>
  <dcterms:modified xsi:type="dcterms:W3CDTF">2019-08-03T07:14:43Z</dcterms:modified>
</cp:coreProperties>
</file>