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160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4CF6DC-3217-4217-9C89-121188E0F232}" type="datetimeFigureOut">
              <a:rPr lang="en-US" smtClean="0"/>
              <a:t>15-Jun-18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91754A-E70C-4946-8BE9-FEF84E88A49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91754A-E70C-4946-8BE9-FEF84E88A49C}"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2652311B-4292-4413-B9C0-5AC2F3D0EDFE}" type="datetimeFigureOut">
              <a:rPr lang="en-US" smtClean="0"/>
              <a:t>15-Jun-18</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067081F3-DB09-4AD6-BD4E-DFEB7EAFEF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52311B-4292-4413-B9C0-5AC2F3D0EDFE}" type="datetimeFigureOut">
              <a:rPr lang="en-US" smtClean="0"/>
              <a:t>15-Jun-18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081F3-DB09-4AD6-BD4E-DFEB7EAFEF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52311B-4292-4413-B9C0-5AC2F3D0EDFE}" type="datetimeFigureOut">
              <a:rPr lang="en-US" smtClean="0"/>
              <a:t>15-Jun-18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081F3-DB09-4AD6-BD4E-DFEB7EAFEF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652311B-4292-4413-B9C0-5AC2F3D0EDFE}" type="datetimeFigureOut">
              <a:rPr lang="en-US" smtClean="0"/>
              <a:t>15-Jun-18</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067081F3-DB09-4AD6-BD4E-DFEB7EAFEF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2652311B-4292-4413-B9C0-5AC2F3D0EDFE}" type="datetimeFigureOut">
              <a:rPr lang="en-US" smtClean="0"/>
              <a:t>15-Jun-18</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067081F3-DB09-4AD6-BD4E-DFEB7EAFEF7B}"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2652311B-4292-4413-B9C0-5AC2F3D0EDFE}" type="datetimeFigureOut">
              <a:rPr lang="en-US" smtClean="0"/>
              <a:t>15-Jun-18</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067081F3-DB09-4AD6-BD4E-DFEB7EAFEF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2652311B-4292-4413-B9C0-5AC2F3D0EDFE}" type="datetimeFigureOut">
              <a:rPr lang="en-US" smtClean="0"/>
              <a:t>15-Jun-18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067081F3-DB09-4AD6-BD4E-DFEB7EAFEF7B}"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652311B-4292-4413-B9C0-5AC2F3D0EDFE}" type="datetimeFigureOut">
              <a:rPr lang="en-US" smtClean="0"/>
              <a:t>15-Jun-18</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7081F3-DB09-4AD6-BD4E-DFEB7EAFEF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652311B-4292-4413-B9C0-5AC2F3D0EDFE}" type="datetimeFigureOut">
              <a:rPr lang="en-US" smtClean="0"/>
              <a:t>15-Jun-18</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081F3-DB09-4AD6-BD4E-DFEB7EAFEF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652311B-4292-4413-B9C0-5AC2F3D0EDFE}" type="datetimeFigureOut">
              <a:rPr lang="en-US" smtClean="0"/>
              <a:t>15-Jun-18</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7081F3-DB09-4AD6-BD4E-DFEB7EAFEF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2652311B-4292-4413-B9C0-5AC2F3D0EDFE}" type="datetimeFigureOut">
              <a:rPr lang="en-US" smtClean="0"/>
              <a:t>15-Jun-18</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067081F3-DB09-4AD6-BD4E-DFEB7EAFEF7B}"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652311B-4292-4413-B9C0-5AC2F3D0EDFE}" type="datetimeFigureOut">
              <a:rPr lang="en-US" smtClean="0"/>
              <a:t>15-Jun-18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67081F3-DB09-4AD6-BD4E-DFEB7EAFEF7B}"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Insurance Marketing Customer Value Analysis</a:t>
            </a:r>
            <a:endParaRPr lang="en-US" dirty="0"/>
          </a:p>
        </p:txBody>
      </p:sp>
      <p:sp>
        <p:nvSpPr>
          <p:cNvPr id="3" name="Subtitle 2"/>
          <p:cNvSpPr>
            <a:spLocks noGrp="1"/>
          </p:cNvSpPr>
          <p:nvPr>
            <p:ph type="subTitle" idx="1"/>
          </p:nvPr>
        </p:nvSpPr>
        <p:spPr/>
        <p:txBody>
          <a:bodyPr/>
          <a:lstStyle/>
          <a:p>
            <a:r>
              <a:rPr lang="en-US" b="1" i="1" dirty="0" smtClean="0"/>
              <a:t>A multiple linear regression model</a:t>
            </a:r>
            <a:endParaRPr lang="en-US" b="1"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sz="2000" dirty="0" smtClean="0"/>
              <a:t>The objective is to predict customer life-time value </a:t>
            </a:r>
            <a:r>
              <a:rPr lang="en-US" sz="2000" dirty="0" smtClean="0"/>
              <a:t>for an Auto Insurance </a:t>
            </a:r>
            <a:r>
              <a:rPr lang="en-US" sz="2000" dirty="0" smtClean="0"/>
              <a:t>Company.</a:t>
            </a:r>
          </a:p>
          <a:p>
            <a:r>
              <a:rPr lang="en-US" sz="2000" dirty="0" smtClean="0"/>
              <a:t> Study </a:t>
            </a:r>
            <a:r>
              <a:rPr lang="en-US" sz="2000" dirty="0" smtClean="0"/>
              <a:t>the possible </a:t>
            </a:r>
            <a:r>
              <a:rPr lang="en-US" sz="2000" dirty="0" smtClean="0"/>
              <a:t>relationship and understand the nature of </a:t>
            </a:r>
            <a:r>
              <a:rPr lang="en-US" sz="2000" dirty="0" smtClean="0"/>
              <a:t>each variable can have with CLV. CLV means the value or profit that the company receives from future relationship with its customer</a:t>
            </a:r>
            <a:r>
              <a:rPr lang="en-US" sz="2000" dirty="0" smtClean="0"/>
              <a:t>.</a:t>
            </a:r>
          </a:p>
          <a:p>
            <a:r>
              <a:rPr lang="en-US" sz="2000" dirty="0" smtClean="0"/>
              <a:t> </a:t>
            </a:r>
            <a:r>
              <a:rPr lang="en-US" sz="2000" dirty="0" smtClean="0"/>
              <a:t>Identify the statistical model to use (compare pros / cons of different models before accepting a model to follow).</a:t>
            </a:r>
          </a:p>
          <a:p>
            <a:pPr lvl="0"/>
            <a:r>
              <a:rPr lang="en-US" sz="2000" dirty="0" smtClean="0"/>
              <a:t> </a:t>
            </a:r>
            <a:endParaRPr lang="en-US" sz="2000" dirty="0" smtClean="0"/>
          </a:p>
          <a:p>
            <a:endParaRPr lang="en-US" sz="20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3" name="Content Placeholder 2"/>
          <p:cNvSpPr>
            <a:spLocks noGrp="1"/>
          </p:cNvSpPr>
          <p:nvPr>
            <p:ph idx="1"/>
          </p:nvPr>
        </p:nvSpPr>
        <p:spPr>
          <a:xfrm>
            <a:off x="304800" y="1554162"/>
            <a:ext cx="8686800" cy="4999038"/>
          </a:xfrm>
        </p:spPr>
        <p:txBody>
          <a:bodyPr>
            <a:normAutofit fontScale="47500" lnSpcReduction="20000"/>
          </a:bodyPr>
          <a:lstStyle/>
          <a:p>
            <a:r>
              <a:rPr lang="en-US" b="1" u="sng" dirty="0" smtClean="0"/>
              <a:t>Coverage</a:t>
            </a:r>
          </a:p>
          <a:p>
            <a:pPr lvl="1">
              <a:buNone/>
            </a:pPr>
            <a:r>
              <a:rPr lang="en-US" dirty="0" smtClean="0"/>
              <a:t> ~Including </a:t>
            </a:r>
            <a:r>
              <a:rPr lang="en-US" b="1" dirty="0" smtClean="0"/>
              <a:t>extra</a:t>
            </a:r>
            <a:r>
              <a:rPr lang="en-US" dirty="0" smtClean="0"/>
              <a:t> and </a:t>
            </a:r>
            <a:r>
              <a:rPr lang="en-US" b="1" dirty="0" smtClean="0"/>
              <a:t>premium</a:t>
            </a:r>
            <a:r>
              <a:rPr lang="en-US" dirty="0" smtClean="0"/>
              <a:t> both has a positive relationship with the customer life-time. With one unit increase in coverage  it is likely to increase the lifetime value of a customer.</a:t>
            </a:r>
            <a:endParaRPr lang="en-US" dirty="0" smtClean="0"/>
          </a:p>
          <a:p>
            <a:r>
              <a:rPr lang="en-US" b="1" u="sng" dirty="0" smtClean="0"/>
              <a:t>E</a:t>
            </a:r>
            <a:r>
              <a:rPr lang="en-US" b="1" u="sng" dirty="0" smtClean="0"/>
              <a:t>ducation</a:t>
            </a:r>
          </a:p>
          <a:p>
            <a:pPr lvl="1">
              <a:buNone/>
            </a:pPr>
            <a:r>
              <a:rPr lang="en-US" dirty="0" smtClean="0"/>
              <a:t>~</a:t>
            </a:r>
            <a:r>
              <a:rPr lang="en-US" dirty="0" smtClean="0"/>
              <a:t>Including </a:t>
            </a:r>
            <a:r>
              <a:rPr lang="en-US" b="1" dirty="0" smtClean="0"/>
              <a:t>doctor</a:t>
            </a:r>
            <a:r>
              <a:rPr lang="en-US" b="1" dirty="0" smtClean="0"/>
              <a:t>, high school or below, </a:t>
            </a:r>
            <a:r>
              <a:rPr lang="en-US" b="1" dirty="0" smtClean="0"/>
              <a:t>master</a:t>
            </a:r>
            <a:r>
              <a:rPr lang="en-US" dirty="0" smtClean="0"/>
              <a:t>. These variables has more or less positive relationship with the customer life-time. Minimum knowledge gain about health may help in boosting the life-span of a customer.</a:t>
            </a:r>
            <a:endParaRPr lang="en-US" dirty="0" smtClean="0"/>
          </a:p>
          <a:p>
            <a:r>
              <a:rPr lang="en-US" b="1" u="sng" dirty="0" smtClean="0"/>
              <a:t>Employment</a:t>
            </a:r>
            <a:endParaRPr lang="en-US" b="1" u="sng" dirty="0" smtClean="0"/>
          </a:p>
          <a:p>
            <a:pPr lvl="1">
              <a:buNone/>
            </a:pPr>
            <a:r>
              <a:rPr lang="en-US" b="1" dirty="0" smtClean="0"/>
              <a:t>~ </a:t>
            </a:r>
            <a:r>
              <a:rPr lang="en-US" dirty="0" smtClean="0"/>
              <a:t>Status like </a:t>
            </a:r>
            <a:r>
              <a:rPr lang="en-US" b="1" dirty="0" smtClean="0"/>
              <a:t>employed</a:t>
            </a:r>
            <a:r>
              <a:rPr lang="en-US" b="1" dirty="0" smtClean="0"/>
              <a:t> </a:t>
            </a:r>
            <a:r>
              <a:rPr lang="en-US" dirty="0" smtClean="0"/>
              <a:t> </a:t>
            </a:r>
            <a:r>
              <a:rPr lang="en-US" dirty="0" smtClean="0"/>
              <a:t>are positively related with customer life-time whereas statuses like </a:t>
            </a:r>
            <a:r>
              <a:rPr lang="en-US" b="1" dirty="0" smtClean="0"/>
              <a:t>retired</a:t>
            </a:r>
            <a:r>
              <a:rPr lang="en-US" dirty="0" smtClean="0"/>
              <a:t> or </a:t>
            </a:r>
            <a:r>
              <a:rPr lang="en-US" b="1" dirty="0" smtClean="0"/>
              <a:t>unemployed</a:t>
            </a:r>
            <a:r>
              <a:rPr lang="en-US" dirty="0" smtClean="0"/>
              <a:t> is highly negatively related as these may increase insecurities, hence worsening one’s health even further.</a:t>
            </a:r>
            <a:endParaRPr lang="en-US" dirty="0" smtClean="0"/>
          </a:p>
          <a:p>
            <a:r>
              <a:rPr lang="en-US" b="1" u="sng" dirty="0" smtClean="0"/>
              <a:t>Gender</a:t>
            </a:r>
          </a:p>
          <a:p>
            <a:pPr lvl="1">
              <a:buNone/>
            </a:pPr>
            <a:r>
              <a:rPr lang="en-US" dirty="0" smtClean="0"/>
              <a:t>~This is negatively related with customer life-time.</a:t>
            </a:r>
            <a:endParaRPr lang="en-US" dirty="0" smtClean="0"/>
          </a:p>
          <a:p>
            <a:r>
              <a:rPr lang="en-US" b="1" u="sng" dirty="0" smtClean="0"/>
              <a:t>Income</a:t>
            </a:r>
            <a:r>
              <a:rPr lang="en-US" b="1" u="sng" dirty="0" smtClean="0"/>
              <a:t> </a:t>
            </a:r>
            <a:endParaRPr lang="en-US" b="1" u="sng" dirty="0" smtClean="0"/>
          </a:p>
          <a:p>
            <a:pPr lvl="1">
              <a:buNone/>
            </a:pPr>
            <a:r>
              <a:rPr lang="en-US" b="1" dirty="0" smtClean="0"/>
              <a:t>~</a:t>
            </a:r>
            <a:r>
              <a:rPr lang="en-US" dirty="0" smtClean="0"/>
              <a:t>It has definitely a positive relationship with customer life-time as more income will lead one for a better and healthier life.</a:t>
            </a:r>
            <a:endParaRPr lang="en-US" dirty="0" smtClean="0"/>
          </a:p>
          <a:p>
            <a:r>
              <a:rPr lang="en-US" b="1" u="sng" dirty="0" smtClean="0"/>
              <a:t>Marital Status</a:t>
            </a:r>
          </a:p>
          <a:p>
            <a:pPr lvl="1">
              <a:buNone/>
            </a:pPr>
            <a:r>
              <a:rPr lang="en-US" dirty="0" smtClean="0"/>
              <a:t>~ </a:t>
            </a:r>
            <a:r>
              <a:rPr lang="en-US" b="1" dirty="0" smtClean="0"/>
              <a:t> Married</a:t>
            </a:r>
            <a:r>
              <a:rPr lang="en-US" dirty="0" smtClean="0"/>
              <a:t>  is positively related but </a:t>
            </a:r>
            <a:r>
              <a:rPr lang="en-US" b="1" dirty="0" smtClean="0"/>
              <a:t>Single</a:t>
            </a:r>
            <a:r>
              <a:rPr lang="en-US" dirty="0" smtClean="0"/>
              <a:t> is negatively related with customer life-time. Married people are likely to get better nourishment whereas most single people does not get a good nourishment.</a:t>
            </a:r>
            <a:endParaRPr lang="en-US" dirty="0" smtClean="0"/>
          </a:p>
          <a:p>
            <a:r>
              <a:rPr lang="en-US" b="1" u="sng" dirty="0" smtClean="0"/>
              <a:t>Monthly Premium Auto</a:t>
            </a:r>
          </a:p>
          <a:p>
            <a:pPr lvl="1">
              <a:buNone/>
            </a:pPr>
            <a:r>
              <a:rPr lang="en-US" b="1" dirty="0" smtClean="0"/>
              <a:t>~</a:t>
            </a:r>
            <a:r>
              <a:rPr lang="en-US" dirty="0" smtClean="0"/>
              <a:t>This is positively related with customer life-time.  </a:t>
            </a:r>
            <a:endParaRPr lang="en-US" dirty="0" smtClean="0"/>
          </a:p>
          <a:p>
            <a:r>
              <a:rPr lang="en-US" b="1" u="sng" dirty="0" smtClean="0"/>
              <a:t>Number of Open Complaints</a:t>
            </a:r>
            <a:endParaRPr lang="en-US" b="1" u="sng" dirty="0" smtClean="0"/>
          </a:p>
          <a:p>
            <a:pPr lvl="1">
              <a:buNone/>
            </a:pPr>
            <a:r>
              <a:rPr lang="en-US" dirty="0" smtClean="0"/>
              <a:t>~</a:t>
            </a:r>
            <a:r>
              <a:rPr lang="en-US" dirty="0" smtClean="0"/>
              <a:t> These types of variables have negative relationship with customer life-time. With more complaints the relationship of the customer with the company is likely to fall. </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3" name="Content Placeholder 2"/>
          <p:cNvSpPr>
            <a:spLocks noGrp="1"/>
          </p:cNvSpPr>
          <p:nvPr>
            <p:ph idx="1"/>
          </p:nvPr>
        </p:nvSpPr>
        <p:spPr/>
        <p:txBody>
          <a:bodyPr>
            <a:normAutofit/>
          </a:bodyPr>
          <a:lstStyle/>
          <a:p>
            <a:r>
              <a:rPr lang="en-US" sz="1400" b="1" u="sng" dirty="0" smtClean="0"/>
              <a:t>Number of Policies</a:t>
            </a:r>
            <a:r>
              <a:rPr lang="en-US" sz="1400" u="sng" dirty="0" smtClean="0"/>
              <a:t> </a:t>
            </a:r>
          </a:p>
          <a:p>
            <a:pPr lvl="1">
              <a:buNone/>
            </a:pPr>
            <a:r>
              <a:rPr lang="en-US" sz="1200" dirty="0" smtClean="0"/>
              <a:t>~It has positive relationship with customer life-time. With more policies one can rely to have a better life in future.</a:t>
            </a:r>
            <a:endParaRPr lang="en-US" sz="1200" b="1" dirty="0" smtClean="0"/>
          </a:p>
          <a:p>
            <a:r>
              <a:rPr lang="en-US" sz="1400" b="1" u="sng" dirty="0" smtClean="0"/>
              <a:t>Sales Channel</a:t>
            </a:r>
          </a:p>
          <a:p>
            <a:pPr lvl="1">
              <a:buNone/>
            </a:pPr>
            <a:r>
              <a:rPr lang="en-US" sz="1300" b="1" dirty="0" smtClean="0"/>
              <a:t>~</a:t>
            </a:r>
            <a:r>
              <a:rPr lang="en-US" sz="1300" dirty="0" smtClean="0"/>
              <a:t> Including </a:t>
            </a:r>
            <a:r>
              <a:rPr lang="en-US" sz="1300" b="1" dirty="0" smtClean="0"/>
              <a:t>Branch</a:t>
            </a:r>
            <a:r>
              <a:rPr lang="en-US" sz="1300" dirty="0" smtClean="0"/>
              <a:t>, </a:t>
            </a:r>
            <a:r>
              <a:rPr lang="en-US" sz="1300" b="1" dirty="0" smtClean="0"/>
              <a:t>Call Center </a:t>
            </a:r>
            <a:r>
              <a:rPr lang="en-US" sz="1300" dirty="0" smtClean="0"/>
              <a:t>and </a:t>
            </a:r>
            <a:r>
              <a:rPr lang="en-US" sz="1300" b="1" dirty="0" smtClean="0"/>
              <a:t>Web. </a:t>
            </a:r>
            <a:r>
              <a:rPr lang="en-US" sz="1300" dirty="0" smtClean="0"/>
              <a:t>These have</a:t>
            </a:r>
            <a:r>
              <a:rPr lang="en-US" sz="1300" b="1" dirty="0" smtClean="0"/>
              <a:t> </a:t>
            </a:r>
            <a:r>
              <a:rPr lang="en-US" sz="1300" dirty="0" smtClean="0"/>
              <a:t>positive relationship with customer life-time. Increasing channels might help customer to built ideas about health care policies, premium, etc.</a:t>
            </a:r>
            <a:endParaRPr lang="en-US" sz="1300" dirty="0" smtClean="0"/>
          </a:p>
          <a:p>
            <a:r>
              <a:rPr lang="en-US" sz="1400" b="1" u="sng" dirty="0" smtClean="0"/>
              <a:t>Total Claim Amount</a:t>
            </a:r>
            <a:endParaRPr lang="en-US" sz="1400" b="1" u="sng" dirty="0" smtClean="0"/>
          </a:p>
          <a:p>
            <a:pPr lvl="1">
              <a:buNone/>
            </a:pPr>
            <a:r>
              <a:rPr lang="en-US" sz="1300" b="1" dirty="0" smtClean="0"/>
              <a:t>~ </a:t>
            </a:r>
            <a:r>
              <a:rPr lang="en-US" sz="1300" dirty="0" smtClean="0"/>
              <a:t>This is negatively related with customer policies.</a:t>
            </a:r>
            <a:endParaRPr lang="en-US" sz="1300" dirty="0" smtClean="0"/>
          </a:p>
          <a:p>
            <a:r>
              <a:rPr lang="en-US" sz="1400" b="1" u="sng" dirty="0" smtClean="0"/>
              <a:t>Vehicle Class</a:t>
            </a:r>
          </a:p>
          <a:p>
            <a:pPr lvl="1">
              <a:buNone/>
            </a:pPr>
            <a:r>
              <a:rPr lang="en-US" sz="1400" dirty="0" smtClean="0"/>
              <a:t>~</a:t>
            </a:r>
            <a:r>
              <a:rPr lang="en-US" sz="1400" dirty="0" smtClean="0"/>
              <a:t>Including </a:t>
            </a:r>
            <a:r>
              <a:rPr lang="en-US" sz="1400" b="1" dirty="0" smtClean="0"/>
              <a:t>luxury </a:t>
            </a:r>
            <a:r>
              <a:rPr lang="en-US" sz="1400" b="1" dirty="0" smtClean="0"/>
              <a:t>car, sports car, </a:t>
            </a:r>
            <a:r>
              <a:rPr lang="en-US" sz="1400" b="1" dirty="0" smtClean="0"/>
              <a:t>SUV</a:t>
            </a:r>
            <a:r>
              <a:rPr lang="en-US" sz="1400" b="1" dirty="0" smtClean="0"/>
              <a:t> </a:t>
            </a:r>
            <a:r>
              <a:rPr lang="en-US" sz="1400" dirty="0" smtClean="0"/>
              <a:t>are positively related with customer life-time. These are the indication of people belonging to high income class.</a:t>
            </a:r>
            <a:endParaRPr lang="en-US" sz="14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a:t>
            </a:r>
            <a:r>
              <a:rPr lang="en-US" b="1" u="sng" dirty="0" smtClean="0"/>
              <a:t>Explanatory Power Of the Model</a:t>
            </a:r>
          </a:p>
          <a:p>
            <a:pPr>
              <a:buNone/>
            </a:pPr>
            <a:endParaRPr lang="en-US" sz="2000" dirty="0" smtClean="0"/>
          </a:p>
          <a:p>
            <a:r>
              <a:rPr lang="en-IN" sz="2000" dirty="0" smtClean="0">
                <a:latin typeface="Calibri" panose="020F0502020204030204" pitchFamily="34" charset="0"/>
                <a:cs typeface="Calibri" panose="020F0502020204030204" pitchFamily="34" charset="0"/>
              </a:rPr>
              <a:t>The R squared and the adjusted R squared of the model, both approximately came to around </a:t>
            </a:r>
            <a:r>
              <a:rPr lang="en-IN" sz="2000" dirty="0" smtClean="0">
                <a:latin typeface="Calibri" panose="020F0502020204030204" pitchFamily="34" charset="0"/>
                <a:cs typeface="Calibri" panose="020F0502020204030204" pitchFamily="34" charset="0"/>
              </a:rPr>
              <a:t>90%. </a:t>
            </a:r>
            <a:r>
              <a:rPr lang="en-IN" sz="2000" dirty="0" smtClean="0">
                <a:latin typeface="Calibri" panose="020F0502020204030204" pitchFamily="34" charset="0"/>
                <a:cs typeface="Calibri" panose="020F0502020204030204" pitchFamily="34" charset="0"/>
              </a:rPr>
              <a:t>This  means that </a:t>
            </a:r>
            <a:r>
              <a:rPr lang="en-IN" sz="2000" dirty="0" smtClean="0">
                <a:latin typeface="Calibri" panose="020F0502020204030204" pitchFamily="34" charset="0"/>
                <a:cs typeface="Calibri" panose="020F0502020204030204" pitchFamily="34" charset="0"/>
              </a:rPr>
              <a:t>90% </a:t>
            </a:r>
            <a:r>
              <a:rPr lang="en-IN" sz="2000" dirty="0" smtClean="0">
                <a:latin typeface="Calibri" panose="020F0502020204030204" pitchFamily="34" charset="0"/>
                <a:cs typeface="Calibri" panose="020F0502020204030204" pitchFamily="34" charset="0"/>
              </a:rPr>
              <a:t>of the variation in the dependent variable is explained by its linear regression on the independent variables. The higher is the value, better is the model and greater is its explanatory power. Thus in terms of explanatory power the model is pretty robust</a:t>
            </a:r>
            <a:r>
              <a:rPr lang="en-IN" sz="2000" dirty="0" smtClean="0">
                <a:latin typeface="Calibri" panose="020F0502020204030204" pitchFamily="34" charset="0"/>
                <a:cs typeface="Calibri" panose="020F0502020204030204" pitchFamily="34" charset="0"/>
              </a:rPr>
              <a:t>.</a:t>
            </a:r>
          </a:p>
          <a:p>
            <a:r>
              <a:rPr lang="en-IN" sz="2000" dirty="0" smtClean="0">
                <a:latin typeface="Calibri" panose="020F0502020204030204" pitchFamily="34" charset="0"/>
                <a:cs typeface="Calibri" panose="020F0502020204030204" pitchFamily="34" charset="0"/>
              </a:rPr>
              <a:t>The performance of the model also depends on the MAPE or the Mean Absolute Percentage Error value.  Since the data size is small in this case we do an in sample validation as opposed to an out of sample validation and after calculating the predicted value from the equation we use the actual value which is already there and calculate the MAPE.  In the case of the model, the MAPE  value is </a:t>
            </a:r>
            <a:r>
              <a:rPr lang="en-IN" sz="2000" dirty="0" smtClean="0">
                <a:latin typeface="Calibri" panose="020F0502020204030204" pitchFamily="34" charset="0"/>
                <a:cs typeface="Calibri" panose="020F0502020204030204" pitchFamily="34" charset="0"/>
              </a:rPr>
              <a:t>exactly </a:t>
            </a:r>
            <a:r>
              <a:rPr lang="en-IN" sz="2000" dirty="0" smtClean="0">
                <a:latin typeface="Calibri" panose="020F0502020204030204" pitchFamily="34" charset="0"/>
                <a:cs typeface="Calibri" panose="020F0502020204030204" pitchFamily="34" charset="0"/>
              </a:rPr>
              <a:t>10</a:t>
            </a:r>
            <a:r>
              <a:rPr lang="en-IN" sz="2000" dirty="0" smtClean="0">
                <a:latin typeface="Calibri" panose="020F0502020204030204" pitchFamily="34" charset="0"/>
                <a:cs typeface="Calibri" panose="020F0502020204030204" pitchFamily="34" charset="0"/>
              </a:rPr>
              <a:t>%. </a:t>
            </a:r>
            <a:r>
              <a:rPr lang="en-IN" sz="2000" dirty="0" smtClean="0">
                <a:latin typeface="Calibri" panose="020F0502020204030204" pitchFamily="34" charset="0"/>
                <a:cs typeface="Calibri" panose="020F0502020204030204" pitchFamily="34" charset="0"/>
              </a:rPr>
              <a:t>Thus the deviation between the actual and the predicted values is very low which in turn reinforces the fact that the predictive power of the model is very strong.</a:t>
            </a:r>
          </a:p>
          <a:p>
            <a:pPr lvl="0">
              <a:buNone/>
            </a:pPr>
            <a:endParaRPr lang="en-IN" sz="2000" dirty="0" smtClean="0">
              <a:latin typeface="Calibri" panose="020F0502020204030204" pitchFamily="34" charset="0"/>
              <a:cs typeface="Calibri" panose="020F0502020204030204" pitchFamily="34" charset="0"/>
            </a:endParaRPr>
          </a:p>
          <a:p>
            <a:pPr>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86800" cy="838200"/>
          </a:xfrm>
        </p:spPr>
        <p:txBody>
          <a:bodyPr/>
          <a:lstStyle/>
          <a:p>
            <a:r>
              <a:rPr lang="en-US" dirty="0" smtClean="0"/>
              <a:t>Conclusion</a:t>
            </a:r>
            <a:endParaRPr lang="en-US" dirty="0"/>
          </a:p>
        </p:txBody>
      </p:sp>
      <p:sp>
        <p:nvSpPr>
          <p:cNvPr id="3" name="Content Placeholder 2"/>
          <p:cNvSpPr>
            <a:spLocks noGrp="1"/>
          </p:cNvSpPr>
          <p:nvPr>
            <p:ph idx="1"/>
          </p:nvPr>
        </p:nvSpPr>
        <p:spPr>
          <a:xfrm>
            <a:off x="304800" y="1447800"/>
            <a:ext cx="8686800" cy="4525963"/>
          </a:xfrm>
        </p:spPr>
        <p:txBody>
          <a:bodyPr>
            <a:normAutofit/>
          </a:bodyPr>
          <a:lstStyle/>
          <a:p>
            <a:pPr>
              <a:buNone/>
            </a:pPr>
            <a:r>
              <a:rPr lang="en-US" sz="2000" b="1" dirty="0" smtClean="0"/>
              <a:t>                                               </a:t>
            </a:r>
            <a:r>
              <a:rPr lang="en-US" sz="2800" b="1" u="sng" dirty="0" smtClean="0"/>
              <a:t>What It All Entails</a:t>
            </a:r>
            <a:r>
              <a:rPr lang="en-US" sz="2000" b="1" dirty="0" smtClean="0"/>
              <a:t>                             </a:t>
            </a:r>
          </a:p>
          <a:p>
            <a:endParaRPr lang="en-US" sz="2000" b="1" dirty="0" smtClean="0"/>
          </a:p>
          <a:p>
            <a:r>
              <a:rPr lang="en-US" sz="2000" b="1" dirty="0" smtClean="0"/>
              <a:t>Coverage, Education, Income, Monthly Premium Auto, Number of Policies, Vehicle Class </a:t>
            </a:r>
            <a:r>
              <a:rPr lang="en-US" sz="2000" dirty="0" smtClean="0"/>
              <a:t>and </a:t>
            </a:r>
            <a:r>
              <a:rPr lang="en-US" sz="2000" b="1" dirty="0" smtClean="0"/>
              <a:t>Sales Channels </a:t>
            </a:r>
            <a:r>
              <a:rPr lang="en-US" sz="2000" dirty="0" smtClean="0"/>
              <a:t>are strong boost to performance.</a:t>
            </a:r>
          </a:p>
          <a:p>
            <a:r>
              <a:rPr lang="en-US" sz="2000" b="1" dirty="0" smtClean="0"/>
              <a:t>Gender, Number of Open Complaints</a:t>
            </a:r>
            <a:r>
              <a:rPr lang="en-US" sz="2000" dirty="0" smtClean="0"/>
              <a:t> and </a:t>
            </a:r>
            <a:r>
              <a:rPr lang="en-US" sz="2000" b="1" dirty="0" smtClean="0"/>
              <a:t>Total Claim Amount </a:t>
            </a:r>
            <a:r>
              <a:rPr lang="en-US" sz="2000" dirty="0" smtClean="0"/>
              <a:t>are the biggest negative influences.</a:t>
            </a:r>
          </a:p>
          <a:p>
            <a:r>
              <a:rPr lang="en-US" sz="2000" b="1" dirty="0" smtClean="0"/>
              <a:t>Employment</a:t>
            </a:r>
            <a:r>
              <a:rPr lang="en-US" sz="2000" dirty="0" smtClean="0"/>
              <a:t>- employed are positive but retired and unemployed are negative influences.</a:t>
            </a:r>
          </a:p>
          <a:p>
            <a:r>
              <a:rPr lang="en-US" sz="2000" b="1" dirty="0" smtClean="0"/>
              <a:t>Marital Status</a:t>
            </a:r>
            <a:r>
              <a:rPr lang="en-US" sz="2000" dirty="0" smtClean="0"/>
              <a:t>- married are positive but single are negative influences.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181</TotalTime>
  <Words>667</Words>
  <Application>Microsoft Office PowerPoint</Application>
  <PresentationFormat>On-screen Show (4:3)</PresentationFormat>
  <Paragraphs>46</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Trek</vt:lpstr>
      <vt:lpstr>Insurance Marketing Customer Value Analysis</vt:lpstr>
      <vt:lpstr>objective</vt:lpstr>
      <vt:lpstr>outcomes</vt:lpstr>
      <vt:lpstr>outcomes</vt:lpstr>
      <vt:lpstr>outcome</vt:lpstr>
      <vt:lpstr>Conclusion</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Marketing Customer Value Analysis</dc:title>
  <dc:creator>Niloy Kundu</dc:creator>
  <cp:lastModifiedBy>Niloy Kundu</cp:lastModifiedBy>
  <cp:revision>19</cp:revision>
  <dcterms:created xsi:type="dcterms:W3CDTF">2018-06-15T11:29:12Z</dcterms:created>
  <dcterms:modified xsi:type="dcterms:W3CDTF">2018-06-15T14:31:11Z</dcterms:modified>
</cp:coreProperties>
</file>