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59" r:id="rId5"/>
    <p:sldId id="263" r:id="rId6"/>
    <p:sldId id="260"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2" d="100"/>
          <a:sy n="72" d="100"/>
        </p:scale>
        <p:origin x="-147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4CF6DC-3217-4217-9C89-121188E0F232}" type="datetimeFigureOut">
              <a:rPr lang="en-US" smtClean="0"/>
              <a:pPr/>
              <a:t>8/2/2019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91754A-E70C-4946-8BE9-FEF84E88A49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391754A-E70C-4946-8BE9-FEF84E88A49C}"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2652311B-4292-4413-B9C0-5AC2F3D0EDFE}" type="datetimeFigureOut">
              <a:rPr lang="en-US" smtClean="0"/>
              <a:pPr/>
              <a:t>8/2/2019</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067081F3-DB09-4AD6-BD4E-DFEB7EAFEF7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652311B-4292-4413-B9C0-5AC2F3D0EDFE}" type="datetimeFigureOut">
              <a:rPr lang="en-US" smtClean="0"/>
              <a:pPr/>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7081F3-DB09-4AD6-BD4E-DFEB7EAFEF7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652311B-4292-4413-B9C0-5AC2F3D0EDFE}" type="datetimeFigureOut">
              <a:rPr lang="en-US" smtClean="0"/>
              <a:pPr/>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7081F3-DB09-4AD6-BD4E-DFEB7EAFEF7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2652311B-4292-4413-B9C0-5AC2F3D0EDFE}" type="datetimeFigureOut">
              <a:rPr lang="en-US" smtClean="0"/>
              <a:pPr/>
              <a:t>8/2/2019</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067081F3-DB09-4AD6-BD4E-DFEB7EAFEF7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2652311B-4292-4413-B9C0-5AC2F3D0EDFE}" type="datetimeFigureOut">
              <a:rPr lang="en-US" smtClean="0"/>
              <a:pPr/>
              <a:t>8/2/2019</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067081F3-DB09-4AD6-BD4E-DFEB7EAFEF7B}"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2652311B-4292-4413-B9C0-5AC2F3D0EDFE}" type="datetimeFigureOut">
              <a:rPr lang="en-US" smtClean="0"/>
              <a:pPr/>
              <a:t>8/2/2019</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067081F3-DB09-4AD6-BD4E-DFEB7EAFEF7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2652311B-4292-4413-B9C0-5AC2F3D0EDFE}" type="datetimeFigureOut">
              <a:rPr lang="en-US" smtClean="0"/>
              <a:pPr/>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067081F3-DB09-4AD6-BD4E-DFEB7EAFEF7B}"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2652311B-4292-4413-B9C0-5AC2F3D0EDFE}" type="datetimeFigureOut">
              <a:rPr lang="en-US" smtClean="0"/>
              <a:pPr/>
              <a:t>8/2/2019</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7081F3-DB09-4AD6-BD4E-DFEB7EAFEF7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652311B-4292-4413-B9C0-5AC2F3D0EDFE}" type="datetimeFigureOut">
              <a:rPr lang="en-US" smtClean="0"/>
              <a:pPr/>
              <a:t>8/2/2019</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7081F3-DB09-4AD6-BD4E-DFEB7EAFEF7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2652311B-4292-4413-B9C0-5AC2F3D0EDFE}" type="datetimeFigureOut">
              <a:rPr lang="en-US" smtClean="0"/>
              <a:pPr/>
              <a:t>8/2/2019</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7081F3-DB09-4AD6-BD4E-DFEB7EAFEF7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2652311B-4292-4413-B9C0-5AC2F3D0EDFE}" type="datetimeFigureOut">
              <a:rPr lang="en-US" smtClean="0"/>
              <a:pPr/>
              <a:t>8/2/2019</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067081F3-DB09-4AD6-BD4E-DFEB7EAFEF7B}"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2652311B-4292-4413-B9C0-5AC2F3D0EDFE}" type="datetimeFigureOut">
              <a:rPr lang="en-US" smtClean="0"/>
              <a:pPr/>
              <a:t>8/2/2019</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067081F3-DB09-4AD6-BD4E-DFEB7EAFEF7B}"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Player Market value Analysis-fifa19</a:t>
            </a:r>
            <a:endParaRPr lang="en-US" dirty="0"/>
          </a:p>
        </p:txBody>
      </p:sp>
      <p:sp>
        <p:nvSpPr>
          <p:cNvPr id="3" name="Subtitle 2"/>
          <p:cNvSpPr>
            <a:spLocks noGrp="1"/>
          </p:cNvSpPr>
          <p:nvPr>
            <p:ph type="subTitle" idx="1"/>
          </p:nvPr>
        </p:nvSpPr>
        <p:spPr/>
        <p:txBody>
          <a:bodyPr/>
          <a:lstStyle/>
          <a:p>
            <a:r>
              <a:rPr lang="en-US" b="1" i="1" dirty="0" smtClean="0"/>
              <a:t>A multiple linear regression model</a:t>
            </a:r>
            <a:endParaRPr lang="en-US" b="1" i="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lstStyle/>
          <a:p>
            <a:r>
              <a:rPr lang="en-US" sz="2000" dirty="0" smtClean="0"/>
              <a:t>The objective is to predict the market value of football </a:t>
            </a:r>
            <a:r>
              <a:rPr lang="en-US" sz="2000" smtClean="0"/>
              <a:t>players </a:t>
            </a:r>
            <a:r>
              <a:rPr lang="en-IN" sz="2000" smtClean="0"/>
              <a:t>and </a:t>
            </a:r>
            <a:r>
              <a:rPr lang="en-IN" sz="2000" dirty="0" smtClean="0"/>
              <a:t>to help a football club strategize accordingly so that the overall performance can be improved</a:t>
            </a:r>
            <a:r>
              <a:rPr lang="en-US" sz="2000" dirty="0" smtClean="0"/>
              <a:t>.</a:t>
            </a:r>
          </a:p>
          <a:p>
            <a:r>
              <a:rPr lang="en-US" sz="2000" dirty="0" smtClean="0"/>
              <a:t> Study the possible relationship and understand the nature of each variable can have with VALUE. </a:t>
            </a:r>
            <a:r>
              <a:rPr lang="en-IN" sz="2000" dirty="0" smtClean="0"/>
              <a:t>A </a:t>
            </a:r>
            <a:r>
              <a:rPr lang="en-US" sz="2000" dirty="0" smtClean="0"/>
              <a:t>player's market value can be defined as an estimate of the amount of money a club would be willing to pay in order to make an athlete sign a contract, independent of an actual transaction.</a:t>
            </a:r>
          </a:p>
          <a:p>
            <a:r>
              <a:rPr lang="en-US" sz="2000" dirty="0" smtClean="0"/>
              <a:t> Identify the statistical model to use (compare pros / cons of different models before accepting a model to follow).</a:t>
            </a:r>
          </a:p>
          <a:p>
            <a:pPr lvl="0"/>
            <a:endParaRPr lang="en-US" sz="2000" dirty="0" smtClean="0"/>
          </a:p>
          <a:p>
            <a:endParaRPr lang="en-US" sz="2000" dirty="0" smtClean="0"/>
          </a:p>
          <a:p>
            <a:endParaRPr lang="en-IN" dirty="0" smtClean="0"/>
          </a:p>
          <a:p>
            <a:endParaRPr lang="en-IN" dirty="0" smtClean="0"/>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outcomes</a:t>
            </a:r>
            <a:endParaRPr lang="en-US" dirty="0"/>
          </a:p>
        </p:txBody>
      </p:sp>
      <p:sp>
        <p:nvSpPr>
          <p:cNvPr id="3" name="Content Placeholder 2"/>
          <p:cNvSpPr>
            <a:spLocks noGrp="1"/>
          </p:cNvSpPr>
          <p:nvPr>
            <p:ph idx="1"/>
          </p:nvPr>
        </p:nvSpPr>
        <p:spPr>
          <a:xfrm>
            <a:off x="304800" y="1554162"/>
            <a:ext cx="8686800" cy="4999038"/>
          </a:xfrm>
        </p:spPr>
        <p:txBody>
          <a:bodyPr>
            <a:normAutofit fontScale="70000" lnSpcReduction="20000"/>
          </a:bodyPr>
          <a:lstStyle/>
          <a:p>
            <a:r>
              <a:rPr lang="en-IN" b="1" u="sng" dirty="0" smtClean="0"/>
              <a:t>Overall</a:t>
            </a:r>
            <a:endParaRPr lang="en-US" b="1" u="sng" dirty="0" smtClean="0"/>
          </a:p>
          <a:p>
            <a:pPr lvl="1">
              <a:buNone/>
            </a:pPr>
            <a:r>
              <a:rPr lang="en-US" dirty="0" smtClean="0"/>
              <a:t> ~This  has a positive relationship with the value. </a:t>
            </a:r>
          </a:p>
          <a:p>
            <a:r>
              <a:rPr lang="en-IN" b="1" u="sng" dirty="0" smtClean="0"/>
              <a:t>Wage</a:t>
            </a:r>
            <a:endParaRPr lang="en-US" b="1" u="sng" dirty="0" smtClean="0"/>
          </a:p>
          <a:p>
            <a:pPr lvl="1">
              <a:buNone/>
            </a:pPr>
            <a:r>
              <a:rPr lang="en-US" dirty="0" smtClean="0"/>
              <a:t>~ This variable has significant </a:t>
            </a:r>
            <a:r>
              <a:rPr lang="en-US" dirty="0" err="1" smtClean="0"/>
              <a:t>negetive</a:t>
            </a:r>
            <a:r>
              <a:rPr lang="en-US" dirty="0" smtClean="0"/>
              <a:t> relationship with the value.</a:t>
            </a:r>
          </a:p>
          <a:p>
            <a:r>
              <a:rPr lang="en-IN" b="1" u="sng" dirty="0" err="1" smtClean="0"/>
              <a:t>Preferred.FootRight</a:t>
            </a:r>
            <a:endParaRPr lang="en-US" b="1" u="sng" dirty="0" smtClean="0"/>
          </a:p>
          <a:p>
            <a:pPr lvl="1">
              <a:buNone/>
            </a:pPr>
            <a:r>
              <a:rPr lang="en-US" b="1" dirty="0" smtClean="0"/>
              <a:t>~ </a:t>
            </a:r>
            <a:r>
              <a:rPr lang="en-US" dirty="0" smtClean="0"/>
              <a:t>Players with preferred right foot is highly positively related with value.</a:t>
            </a:r>
          </a:p>
          <a:p>
            <a:r>
              <a:rPr lang="en-US" b="1" u="sng" dirty="0" err="1" smtClean="0"/>
              <a:t>International.Reputation</a:t>
            </a:r>
            <a:endParaRPr lang="en-US" b="1" u="sng" dirty="0" smtClean="0"/>
          </a:p>
          <a:p>
            <a:pPr lvl="1">
              <a:buNone/>
            </a:pPr>
            <a:r>
              <a:rPr lang="en-US" dirty="0" smtClean="0"/>
              <a:t>~This is negatively related with the value.</a:t>
            </a:r>
          </a:p>
          <a:p>
            <a:r>
              <a:rPr lang="en-IN" b="1" u="sng" dirty="0" err="1" smtClean="0"/>
              <a:t>Body.Type</a:t>
            </a:r>
            <a:endParaRPr lang="en-US" b="1" u="sng" dirty="0" smtClean="0"/>
          </a:p>
          <a:p>
            <a:pPr lvl="1">
              <a:buNone/>
            </a:pPr>
            <a:r>
              <a:rPr lang="en-US" b="1" dirty="0" smtClean="0"/>
              <a:t>~</a:t>
            </a:r>
            <a:r>
              <a:rPr lang="en-US" dirty="0" smtClean="0"/>
              <a:t>Including lean, stocky and normal has more or less positive relationship with value.</a:t>
            </a:r>
          </a:p>
          <a:p>
            <a:r>
              <a:rPr lang="en-IN" b="1" u="sng" dirty="0" err="1" smtClean="0"/>
              <a:t>SprintSpeed</a:t>
            </a:r>
            <a:endParaRPr lang="en-US" b="1" u="sng" dirty="0" smtClean="0"/>
          </a:p>
          <a:p>
            <a:pPr lvl="1">
              <a:buNone/>
            </a:pPr>
            <a:r>
              <a:rPr lang="en-US" b="1" dirty="0" smtClean="0"/>
              <a:t>~</a:t>
            </a:r>
            <a:r>
              <a:rPr lang="en-US" dirty="0" smtClean="0"/>
              <a:t>This is positively related with </a:t>
            </a:r>
            <a:r>
              <a:rPr lang="en-US" dirty="0" smtClean="0"/>
              <a:t>value</a:t>
            </a:r>
            <a:r>
              <a:rPr lang="en-US" dirty="0" smtClean="0"/>
              <a:t>.  </a:t>
            </a:r>
            <a:endParaRPr lang="en-US" dirty="0" smtClean="0"/>
          </a:p>
          <a:p>
            <a:r>
              <a:rPr lang="en-US" b="1" u="sng" dirty="0" smtClean="0"/>
              <a:t>Balance</a:t>
            </a:r>
          </a:p>
          <a:p>
            <a:pPr lvl="1">
              <a:buNone/>
            </a:pPr>
            <a:r>
              <a:rPr lang="en-US" dirty="0" smtClean="0"/>
              <a:t>~ These types of variables have negative relationship with value.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outcomes</a:t>
            </a:r>
            <a:endParaRPr lang="en-US" dirty="0"/>
          </a:p>
        </p:txBody>
      </p:sp>
      <p:sp>
        <p:nvSpPr>
          <p:cNvPr id="3" name="Content Placeholder 2"/>
          <p:cNvSpPr>
            <a:spLocks noGrp="1"/>
          </p:cNvSpPr>
          <p:nvPr>
            <p:ph idx="1"/>
          </p:nvPr>
        </p:nvSpPr>
        <p:spPr/>
        <p:txBody>
          <a:bodyPr>
            <a:normAutofit/>
          </a:bodyPr>
          <a:lstStyle/>
          <a:p>
            <a:r>
              <a:rPr lang="en-IN" sz="1400" b="1" u="sng" dirty="0" smtClean="0"/>
              <a:t>Vision</a:t>
            </a:r>
            <a:endParaRPr lang="en-US" sz="1400" u="sng" dirty="0" smtClean="0"/>
          </a:p>
          <a:p>
            <a:pPr lvl="1">
              <a:buNone/>
            </a:pPr>
            <a:r>
              <a:rPr lang="en-US" sz="1200" dirty="0" smtClean="0"/>
              <a:t>~It has positive relationship with value. </a:t>
            </a:r>
            <a:endParaRPr lang="en-US" sz="1200" b="1" dirty="0" smtClean="0"/>
          </a:p>
          <a:p>
            <a:r>
              <a:rPr lang="en-US" sz="1400" b="1" u="sng" dirty="0" err="1" smtClean="0"/>
              <a:t>SlidingTackle</a:t>
            </a:r>
            <a:endParaRPr lang="en-US" sz="1400" b="1" u="sng" dirty="0" smtClean="0"/>
          </a:p>
          <a:p>
            <a:pPr lvl="1">
              <a:buNone/>
            </a:pPr>
            <a:r>
              <a:rPr lang="en-US" sz="1300" b="1" dirty="0" smtClean="0"/>
              <a:t>~</a:t>
            </a:r>
            <a:r>
              <a:rPr lang="en-US" sz="1300" dirty="0" smtClean="0"/>
              <a:t> It has a</a:t>
            </a:r>
            <a:r>
              <a:rPr lang="en-US" sz="1300" b="1" dirty="0" smtClean="0"/>
              <a:t> </a:t>
            </a:r>
            <a:r>
              <a:rPr lang="en-US" sz="1300" dirty="0" smtClean="0"/>
              <a:t>negative relationship with value.</a:t>
            </a:r>
          </a:p>
          <a:p>
            <a:r>
              <a:rPr lang="en-IN" sz="1400" b="1" u="sng" dirty="0" err="1" smtClean="0"/>
              <a:t>Release.Clause</a:t>
            </a:r>
            <a:endParaRPr lang="en-US" sz="1400" b="1" u="sng" dirty="0" smtClean="0"/>
          </a:p>
          <a:p>
            <a:pPr lvl="1">
              <a:buNone/>
            </a:pPr>
            <a:r>
              <a:rPr lang="en-US" sz="1400" dirty="0" smtClean="0"/>
              <a:t>~It has a strong positive relationship with value.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OUTCOME: The Logic</a:t>
            </a:r>
            <a:endParaRPr lang="en-US" dirty="0"/>
          </a:p>
        </p:txBody>
      </p:sp>
      <p:sp>
        <p:nvSpPr>
          <p:cNvPr id="3" name="Content Placeholder 2"/>
          <p:cNvSpPr>
            <a:spLocks noGrp="1"/>
          </p:cNvSpPr>
          <p:nvPr>
            <p:ph idx="1"/>
          </p:nvPr>
        </p:nvSpPr>
        <p:spPr/>
        <p:txBody>
          <a:bodyPr>
            <a:normAutofit fontScale="47500" lnSpcReduction="20000"/>
          </a:bodyPr>
          <a:lstStyle/>
          <a:p>
            <a:r>
              <a:rPr lang="en-IN" sz="2200" dirty="0" smtClean="0">
                <a:latin typeface="Arial" pitchFamily="34" charset="0"/>
                <a:cs typeface="Arial" pitchFamily="34" charset="0"/>
              </a:rPr>
              <a:t>The variable </a:t>
            </a:r>
            <a:r>
              <a:rPr lang="en-IN" sz="2200" b="1" dirty="0" smtClean="0">
                <a:latin typeface="Arial" pitchFamily="34" charset="0"/>
                <a:cs typeface="Arial" pitchFamily="34" charset="0"/>
              </a:rPr>
              <a:t>Overall</a:t>
            </a:r>
            <a:r>
              <a:rPr lang="en-IN" sz="2200" dirty="0" smtClean="0">
                <a:latin typeface="Arial" pitchFamily="34" charset="0"/>
                <a:cs typeface="Arial" pitchFamily="34" charset="0"/>
              </a:rPr>
              <a:t> represents the overall performance of a player and those with increase in overall the market value of a player is likely to increase. Naturally with the presence of high overall players in a club will positively impact the performance. Hence the positive relationship between Overall and Value.</a:t>
            </a:r>
          </a:p>
          <a:p>
            <a:endParaRPr lang="en-IN" sz="2200" dirty="0" smtClean="0">
              <a:latin typeface="Arial" pitchFamily="34" charset="0"/>
              <a:cs typeface="Arial" pitchFamily="34" charset="0"/>
            </a:endParaRPr>
          </a:p>
          <a:p>
            <a:r>
              <a:rPr lang="en-IN" sz="2200" dirty="0" smtClean="0">
                <a:latin typeface="Arial" pitchFamily="34" charset="0"/>
                <a:cs typeface="Arial" pitchFamily="34" charset="0"/>
              </a:rPr>
              <a:t>High </a:t>
            </a:r>
            <a:r>
              <a:rPr lang="en-IN" sz="2200" b="1" dirty="0" smtClean="0">
                <a:latin typeface="Arial" pitchFamily="34" charset="0"/>
                <a:cs typeface="Arial" pitchFamily="34" charset="0"/>
              </a:rPr>
              <a:t>wage</a:t>
            </a:r>
            <a:r>
              <a:rPr lang="en-IN" sz="2200" dirty="0" smtClean="0">
                <a:latin typeface="Arial" pitchFamily="34" charset="0"/>
                <a:cs typeface="Arial" pitchFamily="34" charset="0"/>
              </a:rPr>
              <a:t> or increase in wage may decrease the performance of a player hence decreasing the value. So, the manager should be more careful while checking the wage of a player as it is high negative relationship with the Value.</a:t>
            </a:r>
          </a:p>
          <a:p>
            <a:endParaRPr lang="en-IN" sz="2200" dirty="0" smtClean="0">
              <a:latin typeface="Arial" pitchFamily="34" charset="0"/>
              <a:cs typeface="Arial" pitchFamily="34" charset="0"/>
            </a:endParaRPr>
          </a:p>
          <a:p>
            <a:r>
              <a:rPr lang="en-IN" sz="2200" dirty="0" smtClean="0">
                <a:latin typeface="Arial" pitchFamily="34" charset="0"/>
                <a:cs typeface="Arial" pitchFamily="34" charset="0"/>
              </a:rPr>
              <a:t>The variable </a:t>
            </a:r>
            <a:r>
              <a:rPr lang="en-IN" sz="2200" b="1" dirty="0" smtClean="0">
                <a:latin typeface="Arial" pitchFamily="34" charset="0"/>
                <a:cs typeface="Arial" pitchFamily="34" charset="0"/>
              </a:rPr>
              <a:t>Preferred </a:t>
            </a:r>
            <a:r>
              <a:rPr lang="en-IN" sz="2200" b="1" dirty="0" err="1" smtClean="0">
                <a:latin typeface="Arial" pitchFamily="34" charset="0"/>
                <a:cs typeface="Arial" pitchFamily="34" charset="0"/>
              </a:rPr>
              <a:t>FootRight</a:t>
            </a:r>
            <a:r>
              <a:rPr lang="en-IN" sz="2200" b="1" dirty="0" smtClean="0">
                <a:latin typeface="Arial" pitchFamily="34" charset="0"/>
                <a:cs typeface="Arial" pitchFamily="34" charset="0"/>
              </a:rPr>
              <a:t> </a:t>
            </a:r>
            <a:r>
              <a:rPr lang="en-IN" sz="2200" dirty="0" smtClean="0">
                <a:latin typeface="Arial" pitchFamily="34" charset="0"/>
                <a:cs typeface="Arial" pitchFamily="34" charset="0"/>
              </a:rPr>
              <a:t>indicates that players with right foot preference  have high performances and these players can bring better impact in a team. Thus it helps in increasing the value. Hence Value and Preferred </a:t>
            </a:r>
            <a:r>
              <a:rPr lang="en-IN" sz="2200" dirty="0" err="1" smtClean="0">
                <a:latin typeface="Arial" pitchFamily="34" charset="0"/>
                <a:cs typeface="Arial" pitchFamily="34" charset="0"/>
              </a:rPr>
              <a:t>FootRight</a:t>
            </a:r>
            <a:r>
              <a:rPr lang="en-IN" sz="2200" dirty="0" smtClean="0">
                <a:latin typeface="Arial" pitchFamily="34" charset="0"/>
                <a:cs typeface="Arial" pitchFamily="34" charset="0"/>
              </a:rPr>
              <a:t> shares a very strongly positive relationship.</a:t>
            </a:r>
          </a:p>
          <a:p>
            <a:endParaRPr lang="en-IN" sz="2200" dirty="0" smtClean="0">
              <a:latin typeface="Arial" pitchFamily="34" charset="0"/>
              <a:cs typeface="Arial" pitchFamily="34" charset="0"/>
            </a:endParaRPr>
          </a:p>
          <a:p>
            <a:r>
              <a:rPr lang="en-IN" sz="2200" dirty="0" smtClean="0">
                <a:latin typeface="Arial" pitchFamily="34" charset="0"/>
                <a:cs typeface="Arial" pitchFamily="34" charset="0"/>
              </a:rPr>
              <a:t>The value of a player may decrease with increase in </a:t>
            </a:r>
            <a:r>
              <a:rPr lang="en-IN" sz="2200" b="1" dirty="0" smtClean="0">
                <a:latin typeface="Arial" pitchFamily="34" charset="0"/>
                <a:cs typeface="Arial" pitchFamily="34" charset="0"/>
              </a:rPr>
              <a:t>international reputation </a:t>
            </a:r>
            <a:r>
              <a:rPr lang="en-IN" sz="2200" dirty="0" smtClean="0">
                <a:latin typeface="Arial" pitchFamily="34" charset="0"/>
                <a:cs typeface="Arial" pitchFamily="34" charset="0"/>
              </a:rPr>
              <a:t>as it may jeopardise one’s performance. Hence it may bring negative impact in the club.</a:t>
            </a:r>
          </a:p>
          <a:p>
            <a:endParaRPr lang="en-IN" sz="2200" dirty="0" smtClean="0">
              <a:latin typeface="Arial" pitchFamily="34" charset="0"/>
              <a:cs typeface="Arial" pitchFamily="34" charset="0"/>
            </a:endParaRPr>
          </a:p>
          <a:p>
            <a:pPr lvl="0"/>
            <a:r>
              <a:rPr lang="en-IN" sz="2200" dirty="0" smtClean="0">
                <a:latin typeface="Arial" pitchFamily="34" charset="0"/>
                <a:cs typeface="Arial" pitchFamily="34" charset="0"/>
              </a:rPr>
              <a:t>Managers shouldn’t judge players by their Body Types. Even players with stocky or lean type of body can bring out the best. Value and </a:t>
            </a:r>
            <a:r>
              <a:rPr lang="en-IN" sz="2200" b="1" dirty="0" err="1" smtClean="0">
                <a:latin typeface="Arial" pitchFamily="34" charset="0"/>
                <a:cs typeface="Arial" pitchFamily="34" charset="0"/>
              </a:rPr>
              <a:t>Body.Type</a:t>
            </a:r>
            <a:r>
              <a:rPr lang="en-IN" sz="2200" dirty="0" smtClean="0">
                <a:latin typeface="Arial" pitchFamily="34" charset="0"/>
                <a:cs typeface="Arial" pitchFamily="34" charset="0"/>
              </a:rPr>
              <a:t> shares a more or less positive relationship.</a:t>
            </a:r>
          </a:p>
          <a:p>
            <a:pPr lvl="0"/>
            <a:endParaRPr lang="en-IN" sz="2200" dirty="0" smtClean="0">
              <a:latin typeface="Arial" pitchFamily="34" charset="0"/>
              <a:cs typeface="Arial" pitchFamily="34" charset="0"/>
            </a:endParaRPr>
          </a:p>
          <a:p>
            <a:pPr lvl="0"/>
            <a:r>
              <a:rPr lang="en-IN" sz="2200" dirty="0" smtClean="0">
                <a:latin typeface="Arial" pitchFamily="34" charset="0"/>
                <a:cs typeface="Arial" pitchFamily="34" charset="0"/>
              </a:rPr>
              <a:t>The variable </a:t>
            </a:r>
            <a:r>
              <a:rPr lang="en-IN" sz="2200" b="1" dirty="0" err="1" smtClean="0">
                <a:latin typeface="Arial" pitchFamily="34" charset="0"/>
                <a:cs typeface="Arial" pitchFamily="34" charset="0"/>
              </a:rPr>
              <a:t>SprintSpeed</a:t>
            </a:r>
            <a:r>
              <a:rPr lang="en-IN" sz="2200" b="1" dirty="0" smtClean="0">
                <a:latin typeface="Arial" pitchFamily="34" charset="0"/>
                <a:cs typeface="Arial" pitchFamily="34" charset="0"/>
              </a:rPr>
              <a:t> </a:t>
            </a:r>
            <a:r>
              <a:rPr lang="en-IN" sz="2200" dirty="0" smtClean="0">
                <a:latin typeface="Arial" pitchFamily="34" charset="0"/>
                <a:cs typeface="Arial" pitchFamily="34" charset="0"/>
              </a:rPr>
              <a:t>shows that players with higher sprint speed is better and they can be most valuable in the attack line up for a team. Hence positive relationship between Value and </a:t>
            </a:r>
            <a:r>
              <a:rPr lang="en-IN" sz="2200" dirty="0" err="1" smtClean="0">
                <a:latin typeface="Arial" pitchFamily="34" charset="0"/>
                <a:cs typeface="Arial" pitchFamily="34" charset="0"/>
              </a:rPr>
              <a:t>SprintSpeed</a:t>
            </a:r>
            <a:r>
              <a:rPr lang="en-IN" sz="2200" dirty="0" smtClean="0">
                <a:latin typeface="Arial" pitchFamily="34" charset="0"/>
                <a:cs typeface="Arial" pitchFamily="34" charset="0"/>
              </a:rPr>
              <a:t>.</a:t>
            </a:r>
          </a:p>
          <a:p>
            <a:pPr lvl="0"/>
            <a:endParaRPr lang="en-IN" sz="2200" dirty="0" smtClean="0">
              <a:latin typeface="Arial" pitchFamily="34" charset="0"/>
              <a:cs typeface="Arial" pitchFamily="34" charset="0"/>
            </a:endParaRPr>
          </a:p>
          <a:p>
            <a:pPr lvl="0"/>
            <a:r>
              <a:rPr lang="en-IN" sz="2200" b="1" dirty="0" smtClean="0">
                <a:latin typeface="Arial" pitchFamily="34" charset="0"/>
                <a:cs typeface="Arial" pitchFamily="34" charset="0"/>
              </a:rPr>
              <a:t>Balance</a:t>
            </a:r>
            <a:r>
              <a:rPr lang="en-IN" sz="2200" dirty="0" smtClean="0">
                <a:latin typeface="Arial" pitchFamily="34" charset="0"/>
                <a:cs typeface="Arial" pitchFamily="34" charset="0"/>
              </a:rPr>
              <a:t> represents a type of game does a player play. It is neither aggressive nor defensive. Thus such players in a team is likely to be a bad fit. Hence it has a negative relationship with Value.</a:t>
            </a:r>
          </a:p>
          <a:p>
            <a:pPr lvl="0"/>
            <a:endParaRPr lang="en-IN" sz="2200" dirty="0" smtClean="0">
              <a:latin typeface="Arial" pitchFamily="34" charset="0"/>
              <a:cs typeface="Arial" pitchFamily="34" charset="0"/>
            </a:endParaRPr>
          </a:p>
          <a:p>
            <a:pPr lvl="0"/>
            <a:r>
              <a:rPr lang="en-IN" sz="2200" b="1" dirty="0" smtClean="0">
                <a:latin typeface="Arial" pitchFamily="34" charset="0"/>
                <a:cs typeface="Arial" pitchFamily="34" charset="0"/>
              </a:rPr>
              <a:t>Vision</a:t>
            </a:r>
            <a:r>
              <a:rPr lang="en-IN" sz="2200" dirty="0" smtClean="0">
                <a:latin typeface="Arial" pitchFamily="34" charset="0"/>
                <a:cs typeface="Arial" pitchFamily="34" charset="0"/>
              </a:rPr>
              <a:t> is one of the most positive variable as a player with better vision not only scores the best goal but also has a better finish and playmaking ability. They mostly plays in mid and front line up. Managers who are willing to bring best out of his team must take this variable into their account. It has a strong positive relationship with Value.</a:t>
            </a:r>
          </a:p>
          <a:p>
            <a:pPr lvl="0"/>
            <a:endParaRPr lang="en-IN" sz="2200" dirty="0" smtClean="0">
              <a:latin typeface="Arial" pitchFamily="34" charset="0"/>
              <a:cs typeface="Arial" pitchFamily="34" charset="0"/>
            </a:endParaRPr>
          </a:p>
          <a:p>
            <a:pPr lvl="0"/>
            <a:r>
              <a:rPr lang="en-IN" sz="2200" dirty="0" smtClean="0">
                <a:latin typeface="Arial" pitchFamily="34" charset="0"/>
                <a:cs typeface="Arial" pitchFamily="34" charset="0"/>
              </a:rPr>
              <a:t>Players who make </a:t>
            </a:r>
            <a:r>
              <a:rPr lang="en-IN" sz="2200" b="1" dirty="0" smtClean="0">
                <a:latin typeface="Arial" pitchFamily="34" charset="0"/>
                <a:cs typeface="Arial" pitchFamily="34" charset="0"/>
              </a:rPr>
              <a:t>sliding tackle </a:t>
            </a:r>
            <a:r>
              <a:rPr lang="en-IN" sz="2200" dirty="0" smtClean="0">
                <a:latin typeface="Arial" pitchFamily="34" charset="0"/>
                <a:cs typeface="Arial" pitchFamily="34" charset="0"/>
              </a:rPr>
              <a:t>more often are likely to get penalised by referee. Such players can harm the performance of the team and can disrupt a good game. This has a very negative relationship with Value.</a:t>
            </a:r>
          </a:p>
          <a:p>
            <a:pPr lvl="0"/>
            <a:endParaRPr lang="en-IN" sz="2200" dirty="0" smtClean="0">
              <a:latin typeface="Arial" pitchFamily="34" charset="0"/>
              <a:cs typeface="Arial" pitchFamily="34" charset="0"/>
            </a:endParaRPr>
          </a:p>
          <a:p>
            <a:pPr lvl="0"/>
            <a:r>
              <a:rPr lang="en-US" sz="2200" b="1" dirty="0" err="1" smtClean="0"/>
              <a:t>Release.Clause</a:t>
            </a:r>
            <a:r>
              <a:rPr lang="en-US" sz="2200" dirty="0" smtClean="0"/>
              <a:t> is basically a clause inserted into a player’s contract that permits other clubs to attempt to sign that player. Thus higher the value higher the release clause will be. Hence Value and Release Clause share positive relationship.</a:t>
            </a:r>
            <a:endParaRPr lang="en-IN" sz="2200" dirty="0" smtClean="0">
              <a:latin typeface="Arial" pitchFamily="34" charset="0"/>
              <a:cs typeface="Arial" pitchFamily="34" charset="0"/>
            </a:endParaRPr>
          </a:p>
          <a:p>
            <a:pPr lvl="0"/>
            <a:endParaRPr lang="en-IN" sz="1050" dirty="0" smtClean="0">
              <a:latin typeface="Arial" pitchFamily="34" charset="0"/>
              <a:cs typeface="Arial" pitchFamily="34" charset="0"/>
            </a:endParaRPr>
          </a:p>
          <a:p>
            <a:pPr lvl="0"/>
            <a:endParaRPr lang="en-US" sz="1050" dirty="0" smtClean="0">
              <a:latin typeface="Arial" pitchFamily="34" charset="0"/>
              <a:cs typeface="Arial" pitchFamily="34" charset="0"/>
            </a:endParaRPr>
          </a:p>
          <a:p>
            <a:endParaRPr lang="en-US" sz="1050" dirty="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outcome</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a:t>
            </a:r>
            <a:r>
              <a:rPr lang="en-US" b="1" u="sng" dirty="0" smtClean="0"/>
              <a:t>Explanatory Power Of the Model</a:t>
            </a:r>
          </a:p>
          <a:p>
            <a:pPr>
              <a:buNone/>
            </a:pPr>
            <a:endParaRPr lang="en-US" sz="2000" dirty="0" smtClean="0"/>
          </a:p>
          <a:p>
            <a:r>
              <a:rPr lang="en-IN" sz="2000" dirty="0" smtClean="0">
                <a:latin typeface="Calibri" panose="020F0502020204030204" pitchFamily="34" charset="0"/>
                <a:cs typeface="Calibri" panose="020F0502020204030204" pitchFamily="34" charset="0"/>
              </a:rPr>
              <a:t>The R squared and the adjusted R squared of the model, both approximately came to around 93%. This  means that 93% of the variation in the dependent variable is explained by its linear regression on the independent variables. The higher is the value, better is the model and greater is its explanatory power. Thus in terms of explanatory power the model is pretty robust.</a:t>
            </a:r>
          </a:p>
          <a:p>
            <a:r>
              <a:rPr lang="en-IN" sz="2000" dirty="0" smtClean="0">
                <a:latin typeface="Calibri" panose="020F0502020204030204" pitchFamily="34" charset="0"/>
                <a:cs typeface="Calibri" panose="020F0502020204030204" pitchFamily="34" charset="0"/>
              </a:rPr>
              <a:t>The performance of the model also depends on the MAPE or the Mean Absolute Percentage Error value.  Since the data size is small in this case we do an in sample validation as opposed to an out of sample validation and after calculating the predicted value from the equation we use the actual value which is already there and calculate the MAPE.  In the case of the model, the MAPE  value is </a:t>
            </a:r>
            <a:r>
              <a:rPr lang="en-IN" sz="2000" dirty="0" err="1" smtClean="0">
                <a:latin typeface="Calibri" panose="020F0502020204030204" pitchFamily="34" charset="0"/>
                <a:cs typeface="Calibri" panose="020F0502020204030204" pitchFamily="34" charset="0"/>
              </a:rPr>
              <a:t>approximatly</a:t>
            </a:r>
            <a:r>
              <a:rPr lang="en-IN" sz="2000" dirty="0" smtClean="0">
                <a:latin typeface="Calibri" panose="020F0502020204030204" pitchFamily="34" charset="0"/>
                <a:cs typeface="Calibri" panose="020F0502020204030204" pitchFamily="34" charset="0"/>
              </a:rPr>
              <a:t> 15%. Thus the deviation between the actual and the predicted values is very low which in turn reinforces the fact that the predictive power of the model is very strong.</a:t>
            </a:r>
          </a:p>
          <a:p>
            <a:pPr lvl="0">
              <a:buNone/>
            </a:pPr>
            <a:endParaRPr lang="en-IN" sz="2000" dirty="0" smtClean="0">
              <a:latin typeface="Calibri" panose="020F0502020204030204" pitchFamily="34" charset="0"/>
              <a:cs typeface="Calibri" panose="020F0502020204030204" pitchFamily="34" charset="0"/>
            </a:endParaRPr>
          </a:p>
          <a:p>
            <a:pPr>
              <a:buNone/>
            </a:pP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686800" cy="838200"/>
          </a:xfrm>
        </p:spPr>
        <p:txBody>
          <a:bodyPr/>
          <a:lstStyle/>
          <a:p>
            <a:r>
              <a:rPr lang="en-US" dirty="0" smtClean="0"/>
              <a:t>Conclusion</a:t>
            </a:r>
            <a:endParaRPr lang="en-US" dirty="0"/>
          </a:p>
        </p:txBody>
      </p:sp>
      <p:sp>
        <p:nvSpPr>
          <p:cNvPr id="3" name="Content Placeholder 2"/>
          <p:cNvSpPr>
            <a:spLocks noGrp="1"/>
          </p:cNvSpPr>
          <p:nvPr>
            <p:ph idx="1"/>
          </p:nvPr>
        </p:nvSpPr>
        <p:spPr>
          <a:xfrm>
            <a:off x="304800" y="1447800"/>
            <a:ext cx="8686800" cy="4525963"/>
          </a:xfrm>
        </p:spPr>
        <p:txBody>
          <a:bodyPr>
            <a:normAutofit/>
          </a:bodyPr>
          <a:lstStyle/>
          <a:p>
            <a:pPr>
              <a:buNone/>
            </a:pPr>
            <a:r>
              <a:rPr lang="en-US" sz="2000" b="1" dirty="0" smtClean="0"/>
              <a:t>                                               </a:t>
            </a:r>
            <a:r>
              <a:rPr lang="en-US" sz="2800" b="1" u="sng" dirty="0" smtClean="0"/>
              <a:t>What It All Entails</a:t>
            </a:r>
            <a:r>
              <a:rPr lang="en-US" sz="2000" b="1" dirty="0" smtClean="0"/>
              <a:t>                             </a:t>
            </a:r>
          </a:p>
          <a:p>
            <a:endParaRPr lang="en-US" sz="2000" b="1" dirty="0" smtClean="0"/>
          </a:p>
          <a:p>
            <a:r>
              <a:rPr lang="en-US" sz="2000" b="1" dirty="0" smtClean="0"/>
              <a:t>Preferred </a:t>
            </a:r>
            <a:r>
              <a:rPr lang="en-US" sz="2000" b="1" dirty="0" err="1" smtClean="0"/>
              <a:t>FootRight</a:t>
            </a:r>
            <a:r>
              <a:rPr lang="en-US" sz="2000" b="1" dirty="0" smtClean="0"/>
              <a:t> and Vision </a:t>
            </a:r>
            <a:r>
              <a:rPr lang="en-US" sz="2000" dirty="0" smtClean="0"/>
              <a:t>are strong boost to performance.</a:t>
            </a:r>
          </a:p>
          <a:p>
            <a:r>
              <a:rPr lang="en-US" sz="2000" b="1" dirty="0" smtClean="0"/>
              <a:t>Wage, </a:t>
            </a:r>
            <a:r>
              <a:rPr lang="en-US" sz="2000" b="1" dirty="0" err="1" smtClean="0"/>
              <a:t>International.Reputation</a:t>
            </a:r>
            <a:r>
              <a:rPr lang="en-US" sz="2000" dirty="0" smtClean="0"/>
              <a:t> and </a:t>
            </a:r>
            <a:r>
              <a:rPr lang="en-US" sz="2000" b="1" dirty="0" err="1" smtClean="0"/>
              <a:t>SlidingTackle</a:t>
            </a:r>
            <a:r>
              <a:rPr lang="en-US" sz="2000" b="1" dirty="0" smtClean="0"/>
              <a:t> </a:t>
            </a:r>
            <a:r>
              <a:rPr lang="en-US" sz="2000" dirty="0" smtClean="0"/>
              <a:t>are the biggest negative influences.</a:t>
            </a:r>
          </a:p>
          <a:p>
            <a:r>
              <a:rPr lang="en-US" sz="2000" b="1" dirty="0" smtClean="0"/>
              <a:t>Balance</a:t>
            </a:r>
            <a:r>
              <a:rPr lang="en-US" sz="2000" dirty="0" smtClean="0"/>
              <a:t> is a negative influences.</a:t>
            </a:r>
          </a:p>
          <a:p>
            <a:r>
              <a:rPr lang="en-US" sz="2000" b="1" dirty="0" smtClean="0"/>
              <a:t>Overall, </a:t>
            </a:r>
            <a:r>
              <a:rPr lang="en-US" sz="2000" b="1" dirty="0" err="1" smtClean="0"/>
              <a:t>Body.Type</a:t>
            </a:r>
            <a:r>
              <a:rPr lang="en-US" sz="2000" b="1" dirty="0" smtClean="0"/>
              <a:t> and Release Clause </a:t>
            </a:r>
            <a:r>
              <a:rPr lang="en-US" sz="2000" dirty="0" smtClean="0"/>
              <a:t> are positive influences.</a:t>
            </a:r>
            <a:endParaRPr lang="en-US" sz="2000"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342</TotalTime>
  <Words>798</Words>
  <Application>Microsoft Office PowerPoint</Application>
  <PresentationFormat>On-screen Show (4:3)</PresentationFormat>
  <Paragraphs>65</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Trek</vt:lpstr>
      <vt:lpstr>Player Market value Analysis-fifa19</vt:lpstr>
      <vt:lpstr>objective</vt:lpstr>
      <vt:lpstr>outcomes</vt:lpstr>
      <vt:lpstr>outcomes</vt:lpstr>
      <vt:lpstr>OUTCOME: The Logic</vt:lpstr>
      <vt:lpstr>outcome</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Marketing Customer Value Analysis</dc:title>
  <dc:creator>Niloy Kundu</dc:creator>
  <cp:lastModifiedBy>Windows User</cp:lastModifiedBy>
  <cp:revision>35</cp:revision>
  <dcterms:created xsi:type="dcterms:W3CDTF">2018-06-15T11:29:12Z</dcterms:created>
  <dcterms:modified xsi:type="dcterms:W3CDTF">2019-08-02T16:51:39Z</dcterms:modified>
</cp:coreProperties>
</file>