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CF6DC-3217-4217-9C89-121188E0F232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754A-E70C-4946-8BE9-FEF84E88A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754A-E70C-4946-8BE9-FEF84E88A4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652311B-4292-4413-B9C0-5AC2F3D0EDFE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67081F3-DB09-4AD6-BD4E-DFEB7EAFE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ChURN</a:t>
            </a:r>
            <a:r>
              <a:rPr lang="en-US" dirty="0" smtClean="0"/>
              <a:t> Analysis-Telecom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/>
              <a:t>A Logistic Regression model</a:t>
            </a:r>
            <a:endParaRPr 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objective is to </a:t>
            </a:r>
            <a:r>
              <a:rPr lang="en-IN" sz="2000" dirty="0" smtClean="0"/>
              <a:t>predict the customers who are </a:t>
            </a:r>
            <a:r>
              <a:rPr lang="en-IN" sz="2000" dirty="0" smtClean="0"/>
              <a:t>likely to </a:t>
            </a:r>
            <a:r>
              <a:rPr lang="en-IN" sz="2000" dirty="0" smtClean="0"/>
              <a:t>stop using the service</a:t>
            </a:r>
            <a:r>
              <a:rPr lang="en-IN" sz="2000" b="1" dirty="0" smtClean="0"/>
              <a:t> </a:t>
            </a:r>
            <a:r>
              <a:rPr lang="en-IN" sz="2000" dirty="0" smtClean="0"/>
              <a:t>by</a:t>
            </a:r>
            <a:r>
              <a:rPr lang="en-IN" sz="2000" b="1" dirty="0" smtClean="0"/>
              <a:t> </a:t>
            </a:r>
            <a:r>
              <a:rPr lang="en-IN" sz="2000" dirty="0" smtClean="0"/>
              <a:t>a telecom company strategize accordingly so that it can retain their customers.</a:t>
            </a:r>
            <a:endParaRPr lang="en-US" sz="2000" dirty="0" smtClean="0"/>
          </a:p>
          <a:p>
            <a:r>
              <a:rPr lang="en-US" sz="2000" dirty="0" smtClean="0"/>
              <a:t> Study the possible relationship and understand the nature of each variable can have with Default on Payment. </a:t>
            </a:r>
            <a:r>
              <a:rPr lang="en-IN" sz="2000" i="1" dirty="0" smtClean="0"/>
              <a:t>Customer churn</a:t>
            </a:r>
            <a:r>
              <a:rPr lang="en-IN" sz="2000" dirty="0" smtClean="0"/>
              <a:t> is when an existing customer, user, player, subscriber or any kind of return client stops doing business or ends the relationship with a company.</a:t>
            </a:r>
            <a:endParaRPr lang="en-US" sz="2000" dirty="0" smtClean="0"/>
          </a:p>
          <a:p>
            <a:r>
              <a:rPr lang="en-US" sz="2000" dirty="0" smtClean="0"/>
              <a:t> Identify the statistical model to use (compare pros / cons of different models before accepting a model to follow).</a:t>
            </a:r>
          </a:p>
          <a:p>
            <a:pPr lvl="0"/>
            <a:endParaRPr lang="en-US" sz="2000" dirty="0" smtClean="0"/>
          </a:p>
          <a:p>
            <a:endParaRPr lang="en-US" sz="2000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IN" b="1" u="sng" dirty="0" err="1" smtClean="0"/>
              <a:t>Int.l.Planyes</a:t>
            </a:r>
            <a:endParaRPr lang="en-US" b="1" u="sng" dirty="0" smtClean="0"/>
          </a:p>
          <a:p>
            <a:pPr lvl="1">
              <a:buNone/>
            </a:pPr>
            <a:r>
              <a:rPr lang="en-US" dirty="0" smtClean="0"/>
              <a:t> ~This  has a positive relationship with the </a:t>
            </a:r>
            <a:r>
              <a:rPr lang="en-US" dirty="0" smtClean="0"/>
              <a:t>churn. </a:t>
            </a:r>
            <a:endParaRPr lang="en-US" dirty="0" smtClean="0"/>
          </a:p>
          <a:p>
            <a:pPr lvl="0"/>
            <a:r>
              <a:rPr lang="en-IN" b="1" u="sng" dirty="0" err="1" smtClean="0"/>
              <a:t>Day.Mins</a:t>
            </a:r>
            <a:endParaRPr lang="en-US" b="1" u="sng" dirty="0" smtClean="0"/>
          </a:p>
          <a:p>
            <a:pPr lvl="1">
              <a:buNone/>
            </a:pPr>
            <a:r>
              <a:rPr lang="en-US" dirty="0" smtClean="0"/>
              <a:t>~ This variable has significant positive relationship with the </a:t>
            </a:r>
            <a:r>
              <a:rPr lang="en-US" dirty="0" smtClean="0"/>
              <a:t>churn.</a:t>
            </a:r>
            <a:endParaRPr lang="en-US" dirty="0" smtClean="0"/>
          </a:p>
          <a:p>
            <a:pPr lvl="0"/>
            <a:r>
              <a:rPr lang="en-IN" b="1" dirty="0" err="1" smtClean="0"/>
              <a:t>Eve.Charge</a:t>
            </a:r>
            <a:endParaRPr lang="en-US" b="1" u="sng" dirty="0" smtClean="0"/>
          </a:p>
          <a:p>
            <a:pPr lvl="1">
              <a:buNone/>
            </a:pPr>
            <a:r>
              <a:rPr lang="en-US" b="1" dirty="0" smtClean="0"/>
              <a:t>~ </a:t>
            </a:r>
            <a:r>
              <a:rPr lang="en-US" dirty="0" smtClean="0"/>
              <a:t>Players with preferred right foot is highly positively related with </a:t>
            </a:r>
            <a:r>
              <a:rPr lang="en-US" dirty="0" smtClean="0"/>
              <a:t>churn.</a:t>
            </a:r>
            <a:endParaRPr lang="en-US" b="1" dirty="0" smtClean="0"/>
          </a:p>
          <a:p>
            <a:r>
              <a:rPr lang="en-IN" b="1" u="sng" dirty="0" err="1" smtClean="0"/>
              <a:t>Intl.Charge</a:t>
            </a:r>
            <a:endParaRPr lang="en-US" b="1" u="sng" dirty="0" smtClean="0"/>
          </a:p>
          <a:p>
            <a:pPr lvl="1">
              <a:buNone/>
            </a:pPr>
            <a:r>
              <a:rPr lang="en-US" dirty="0" smtClean="0"/>
              <a:t>~This is positively related with the </a:t>
            </a:r>
            <a:r>
              <a:rPr lang="en-US" dirty="0" smtClean="0"/>
              <a:t>churn.</a:t>
            </a:r>
            <a:endParaRPr lang="en-US" dirty="0" smtClean="0"/>
          </a:p>
          <a:p>
            <a:pPr lvl="0"/>
            <a:r>
              <a:rPr lang="en-IN" b="1" u="sng" dirty="0" err="1" smtClean="0"/>
              <a:t>CustServ.Calls</a:t>
            </a:r>
            <a:endParaRPr lang="en-US" b="1" u="sng" dirty="0" smtClean="0"/>
          </a:p>
          <a:p>
            <a:pPr lvl="1">
              <a:buNone/>
            </a:pPr>
            <a:r>
              <a:rPr lang="en-US" b="1" dirty="0" smtClean="0"/>
              <a:t>~</a:t>
            </a:r>
            <a:r>
              <a:rPr lang="en-US" dirty="0" smtClean="0"/>
              <a:t>Including lean, stocky and normal has more or less negative relationship with </a:t>
            </a:r>
            <a:r>
              <a:rPr lang="en-US" dirty="0" smtClean="0"/>
              <a:t>churn.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~ These types of variables have negative relationship with </a:t>
            </a:r>
            <a:r>
              <a:rPr lang="en-US" dirty="0" smtClean="0"/>
              <a:t>churn.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 err="1" smtClean="0"/>
              <a:t>Int.l.Planno</a:t>
            </a:r>
            <a:endParaRPr lang="en-US" sz="2400" b="1" u="sng" dirty="0" smtClean="0"/>
          </a:p>
          <a:p>
            <a:pPr lvl="1">
              <a:buNone/>
            </a:pPr>
            <a:r>
              <a:rPr lang="en-US" sz="2400" dirty="0" smtClean="0"/>
              <a:t>~It has negative relationship with </a:t>
            </a:r>
            <a:r>
              <a:rPr lang="en-US" sz="2400" dirty="0" smtClean="0"/>
              <a:t>churn. </a:t>
            </a:r>
            <a:endParaRPr lang="en-US" sz="2400" b="1" dirty="0" smtClean="0"/>
          </a:p>
          <a:p>
            <a:r>
              <a:rPr lang="en-IN" sz="2400" b="1" u="sng" dirty="0" err="1" smtClean="0"/>
              <a:t>Vmail.Message</a:t>
            </a:r>
            <a:endParaRPr lang="en-US" sz="2400" b="1" u="sng" dirty="0" smtClean="0"/>
          </a:p>
          <a:p>
            <a:pPr lvl="1">
              <a:buNone/>
            </a:pPr>
            <a:r>
              <a:rPr lang="en-US" sz="2400" b="1" dirty="0" smtClean="0"/>
              <a:t>~</a:t>
            </a:r>
            <a:r>
              <a:rPr lang="en-US" sz="2400" dirty="0" smtClean="0"/>
              <a:t> It has a</a:t>
            </a:r>
            <a:r>
              <a:rPr lang="en-US" sz="2400" b="1" dirty="0" smtClean="0"/>
              <a:t> </a:t>
            </a:r>
            <a:r>
              <a:rPr lang="en-US" sz="2400" dirty="0" smtClean="0"/>
              <a:t>negative relationship with </a:t>
            </a:r>
            <a:r>
              <a:rPr lang="en-US" sz="2400" dirty="0" smtClean="0"/>
              <a:t>churn.</a:t>
            </a:r>
            <a:endParaRPr lang="en-US" sz="2400" dirty="0" smtClean="0"/>
          </a:p>
          <a:p>
            <a:r>
              <a:rPr lang="en-IN" sz="2400" b="1" u="sng" dirty="0" err="1" smtClean="0"/>
              <a:t>Intl.Calls</a:t>
            </a:r>
            <a:endParaRPr lang="en-US" sz="2400" b="1" u="sng" dirty="0" smtClean="0"/>
          </a:p>
          <a:p>
            <a:pPr lvl="1">
              <a:buNone/>
            </a:pPr>
            <a:r>
              <a:rPr lang="en-US" sz="2400" dirty="0" smtClean="0"/>
              <a:t>~It has a strong negative relationship with </a:t>
            </a:r>
            <a:r>
              <a:rPr lang="en-US" sz="2400" dirty="0" smtClean="0"/>
              <a:t>churn.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OUTCOME: The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40000" lnSpcReduction="20000"/>
          </a:bodyPr>
          <a:lstStyle/>
          <a:p>
            <a:r>
              <a:rPr lang="en-IN" sz="5000" dirty="0" smtClean="0"/>
              <a:t>The company should focus on customers who have a </a:t>
            </a:r>
            <a:r>
              <a:rPr lang="en-IN" sz="5000" b="1" dirty="0" smtClean="0"/>
              <a:t>International line Plans</a:t>
            </a:r>
            <a:r>
              <a:rPr lang="en-IN" sz="5000" dirty="0" smtClean="0"/>
              <a:t>. These customers are potential goldmines when it comes to churn as they have positive relationship as inferred by the model.</a:t>
            </a: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5000" b="1" dirty="0" err="1" smtClean="0"/>
              <a:t>Day.Mins</a:t>
            </a:r>
            <a:r>
              <a:rPr lang="en-IN" sz="5000" dirty="0" smtClean="0"/>
              <a:t> should also be targeted as how long a customer is on a call at day time must be noted. They also have a strong positive relationship with churn.</a:t>
            </a: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5000" dirty="0" smtClean="0"/>
              <a:t>The Company must look into </a:t>
            </a:r>
            <a:r>
              <a:rPr lang="en-IN" sz="5000" b="1" dirty="0" smtClean="0"/>
              <a:t>Evening charge</a:t>
            </a:r>
            <a:r>
              <a:rPr lang="en-IN" sz="5000" dirty="0" smtClean="0"/>
              <a:t> as with higher evening call charge there is a high probability for customers to stop using the service.</a:t>
            </a: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5000" dirty="0" smtClean="0"/>
              <a:t>Higher </a:t>
            </a:r>
            <a:r>
              <a:rPr lang="en-IN" sz="5000" b="1" dirty="0" smtClean="0"/>
              <a:t>International Charge</a:t>
            </a:r>
            <a:r>
              <a:rPr lang="en-IN" sz="5000" dirty="0" smtClean="0"/>
              <a:t> can be fruitful and this variable should be kept within the fold.</a:t>
            </a:r>
            <a:endParaRPr lang="en-US" sz="5000" dirty="0" smtClean="0"/>
          </a:p>
          <a:p>
            <a:pPr lvl="0"/>
            <a:r>
              <a:rPr lang="en-IN" sz="5000" dirty="0" smtClean="0"/>
              <a:t>Better the </a:t>
            </a:r>
            <a:r>
              <a:rPr lang="en-IN" sz="5000" b="1" dirty="0" smtClean="0"/>
              <a:t>customer service calls</a:t>
            </a:r>
            <a:r>
              <a:rPr lang="en-IN" sz="5000" dirty="0" smtClean="0"/>
              <a:t> higher the chance if retaining customers.</a:t>
            </a: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5000" dirty="0" smtClean="0"/>
              <a:t>Those customers with </a:t>
            </a:r>
            <a:r>
              <a:rPr lang="en-IN" sz="5000" b="1" dirty="0" smtClean="0"/>
              <a:t>no International line Plans</a:t>
            </a:r>
            <a:r>
              <a:rPr lang="en-IN" sz="5000" dirty="0" smtClean="0"/>
              <a:t> must not be pursued as it has significantly negative relationship with churn.</a:t>
            </a: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5000" dirty="0" smtClean="0"/>
              <a:t>Customers who use frequent </a:t>
            </a:r>
            <a:r>
              <a:rPr lang="en-IN" sz="5000" b="1" dirty="0" smtClean="0"/>
              <a:t>voice mail messages</a:t>
            </a:r>
            <a:r>
              <a:rPr lang="en-IN" sz="5000" dirty="0" smtClean="0"/>
              <a:t> are not so important as it have much negative relationship.</a:t>
            </a: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5000" dirty="0" smtClean="0"/>
              <a:t>Customers who makes </a:t>
            </a:r>
            <a:r>
              <a:rPr lang="en-IN" sz="5000" b="1" dirty="0" smtClean="0"/>
              <a:t>International calls</a:t>
            </a:r>
            <a:r>
              <a:rPr lang="en-IN" sz="5000" dirty="0" smtClean="0"/>
              <a:t> have significantly negative relationship with churn.</a:t>
            </a: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IN" sz="105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sz="1050" dirty="0" smtClean="0">
              <a:latin typeface="Arial" pitchFamily="34" charset="0"/>
              <a:cs typeface="Arial" pitchFamily="34" charset="0"/>
            </a:endParaRPr>
          </a:p>
          <a:p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u="sng" dirty="0" smtClean="0"/>
              <a:t>Explanatory Power Of the Model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IN" sz="2000" dirty="0" smtClean="0"/>
              <a:t>Calculate the C statistic (equivalent to the area under the Receiver Operating Characteristic </a:t>
            </a:r>
            <a:r>
              <a:rPr lang="en-IN" sz="2000" dirty="0" err="1" smtClean="0"/>
              <a:t>Curver</a:t>
            </a:r>
            <a:r>
              <a:rPr lang="en-IN" sz="2000" dirty="0" smtClean="0"/>
              <a:t> ROC) for a logistic regression model, a measure of goodness of fit for binary outcomes in a logistic regression model. </a:t>
            </a:r>
            <a:r>
              <a:rPr lang="en-IN" sz="2000" dirty="0" smtClean="0"/>
              <a:t>churns </a:t>
            </a:r>
            <a:r>
              <a:rPr lang="en-IN" sz="2000" dirty="0" smtClean="0"/>
              <a:t>for this measure range from 0.5 to 1.0. A </a:t>
            </a:r>
            <a:r>
              <a:rPr lang="en-IN" sz="2000" dirty="0" smtClean="0"/>
              <a:t>churn </a:t>
            </a:r>
            <a:r>
              <a:rPr lang="en-IN" sz="2000" dirty="0" smtClean="0"/>
              <a:t>of 0.5 indicates that the model is no better than chance at making a prediction of membership in a group and a </a:t>
            </a:r>
            <a:r>
              <a:rPr lang="en-IN" sz="2000" dirty="0" smtClean="0"/>
              <a:t>churn </a:t>
            </a:r>
            <a:r>
              <a:rPr lang="en-IN" sz="2000" dirty="0" smtClean="0"/>
              <a:t>of 1.0 indicates that the model perfectly identifies those within a group and those not. Models are typically considered reasonable when the C-statistic is higher than 0.7 and strong when C exceeds 0.8. </a:t>
            </a:r>
            <a:r>
              <a:rPr lang="en-IN" sz="2000" dirty="0" smtClean="0"/>
              <a:t>Here it is 82% which indicates a high amount of goodness of fit of the model</a:t>
            </a:r>
            <a:r>
              <a:rPr lang="en-IN" sz="2000" dirty="0" smtClean="0"/>
              <a:t>.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 is the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churn,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better is the model and greater is its explanatory power. Thus in terms of explanatory power the model is pretty robust.</a:t>
            </a:r>
          </a:p>
          <a:p>
            <a:r>
              <a:rPr lang="en-IN" sz="1800" i="1" dirty="0" smtClean="0"/>
              <a:t>Accuracy</a:t>
            </a:r>
            <a:r>
              <a:rPr lang="en-IN" sz="1800" dirty="0" smtClean="0"/>
              <a:t> is one of the most intuitive performance measure and it is simply a ratio of correctly predicted observation to the total observations. Higher </a:t>
            </a:r>
            <a:r>
              <a:rPr lang="en-IN" sz="1800" i="1" dirty="0" smtClean="0"/>
              <a:t>accuracy</a:t>
            </a:r>
            <a:r>
              <a:rPr lang="en-IN" sz="1800" dirty="0" smtClean="0"/>
              <a:t> means </a:t>
            </a:r>
            <a:r>
              <a:rPr lang="en-IN" sz="1800" i="1" dirty="0" smtClean="0"/>
              <a:t>model</a:t>
            </a:r>
            <a:r>
              <a:rPr lang="en-IN" sz="1800" dirty="0" smtClean="0"/>
              <a:t> is </a:t>
            </a:r>
            <a:r>
              <a:rPr lang="en-IN" sz="1800" dirty="0" err="1" smtClean="0"/>
              <a:t>preforming</a:t>
            </a:r>
            <a:r>
              <a:rPr lang="en-IN" sz="1800" dirty="0" smtClean="0"/>
              <a:t> better. In this case it is approximately </a:t>
            </a:r>
            <a:r>
              <a:rPr lang="en-IN" sz="1800" dirty="0" smtClean="0"/>
              <a:t>70% </a:t>
            </a:r>
            <a:r>
              <a:rPr lang="en-IN" sz="1800" dirty="0" smtClean="0"/>
              <a:t>which implies to be a better model.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838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                                              </a:t>
            </a:r>
            <a:r>
              <a:rPr lang="en-US" sz="2800" b="1" u="sng" dirty="0" smtClean="0"/>
              <a:t>What It All Entails</a:t>
            </a:r>
            <a:r>
              <a:rPr lang="en-US" sz="2000" b="1" dirty="0" smtClean="0"/>
              <a:t>                             </a:t>
            </a:r>
          </a:p>
          <a:p>
            <a:pPr lvl="0"/>
            <a:r>
              <a:rPr lang="en-IN" sz="2000" dirty="0" err="1" smtClean="0"/>
              <a:t>Int.l.Planyes</a:t>
            </a:r>
            <a:r>
              <a:rPr lang="en-US" sz="2000" dirty="0" smtClean="0"/>
              <a:t>, </a:t>
            </a:r>
            <a:r>
              <a:rPr lang="en-US" sz="2000" dirty="0" err="1" smtClean="0"/>
              <a:t>Day.Mins</a:t>
            </a:r>
            <a:r>
              <a:rPr lang="en-US" sz="2000" dirty="0" smtClean="0"/>
              <a:t>, </a:t>
            </a:r>
            <a:r>
              <a:rPr lang="en-US" sz="2000" dirty="0" err="1" smtClean="0"/>
              <a:t>Eve.Charge</a:t>
            </a:r>
            <a:r>
              <a:rPr lang="en-US" sz="2000" dirty="0" smtClean="0"/>
              <a:t>, </a:t>
            </a:r>
            <a:r>
              <a:rPr lang="en-US" sz="2000" dirty="0" err="1" smtClean="0"/>
              <a:t>Intl.Charge</a:t>
            </a:r>
            <a:r>
              <a:rPr lang="en-US" sz="2000" dirty="0" smtClean="0"/>
              <a:t> and</a:t>
            </a:r>
            <a:r>
              <a:rPr lang="en-IN" sz="2000" dirty="0" smtClean="0"/>
              <a:t> </a:t>
            </a:r>
            <a:r>
              <a:rPr lang="en-IN" sz="2000" dirty="0" err="1" smtClean="0"/>
              <a:t>Cust.Serv.Calls</a:t>
            </a:r>
            <a:r>
              <a:rPr lang="en-IN" sz="2000" dirty="0" smtClean="0"/>
              <a:t> are most likely to churn, so the Company must pursue these factors.</a:t>
            </a:r>
          </a:p>
          <a:p>
            <a:pPr lvl="0"/>
            <a:r>
              <a:rPr lang="en-IN" sz="2000" dirty="0" err="1" smtClean="0"/>
              <a:t>Int.l.Planno</a:t>
            </a:r>
            <a:r>
              <a:rPr lang="en-IN" sz="2000" dirty="0" smtClean="0"/>
              <a:t>, </a:t>
            </a:r>
            <a:r>
              <a:rPr lang="en-IN" sz="2000" dirty="0" err="1" smtClean="0"/>
              <a:t>Vmail.Message</a:t>
            </a:r>
            <a:r>
              <a:rPr lang="en-IN" sz="2000" dirty="0" smtClean="0"/>
              <a:t> and </a:t>
            </a:r>
            <a:r>
              <a:rPr lang="en-IN" sz="2000" dirty="0" err="1" smtClean="0"/>
              <a:t>Intl.Calls</a:t>
            </a:r>
            <a:r>
              <a:rPr lang="en-IN" sz="2000" dirty="0" smtClean="0"/>
              <a:t> are the factors that company must look to keep their </a:t>
            </a:r>
            <a:r>
              <a:rPr lang="en-IN" sz="2000" smtClean="0"/>
              <a:t>existing customers.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endParaRPr lang="en-US" sz="20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427</TotalTime>
  <Words>551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Customer ChURN Analysis-Telecom company</vt:lpstr>
      <vt:lpstr>objective</vt:lpstr>
      <vt:lpstr>outcomes</vt:lpstr>
      <vt:lpstr>outcomes</vt:lpstr>
      <vt:lpstr>OUTCOME: The Logic</vt:lpstr>
      <vt:lpstr>outcome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Marketing Customer Value Analysis</dc:title>
  <dc:creator>Niloy Kundu</dc:creator>
  <cp:lastModifiedBy>Windows User</cp:lastModifiedBy>
  <cp:revision>44</cp:revision>
  <dcterms:created xsi:type="dcterms:W3CDTF">2018-06-15T11:29:12Z</dcterms:created>
  <dcterms:modified xsi:type="dcterms:W3CDTF">2019-08-03T07:18:23Z</dcterms:modified>
</cp:coreProperties>
</file>