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0" r:id="rId5"/>
    <p:sldId id="261" r:id="rId6"/>
    <p:sldId id="262" r:id="rId7"/>
    <p:sldId id="263" r:id="rId8"/>
    <p:sldId id="264" r:id="rId9"/>
    <p:sldId id="266" r:id="rId10"/>
    <p:sldId id="267" r:id="rId11"/>
    <p:sldId id="268" r:id="rId12"/>
    <p:sldId id="270" r:id="rId13"/>
    <p:sldId id="283" r:id="rId14"/>
    <p:sldId id="284" r:id="rId15"/>
    <p:sldId id="287" r:id="rId16"/>
    <p:sldId id="285" r:id="rId17"/>
    <p:sldId id="288" r:id="rId18"/>
    <p:sldId id="271" r:id="rId19"/>
    <p:sldId id="275" r:id="rId20"/>
    <p:sldId id="276" r:id="rId21"/>
    <p:sldId id="277" r:id="rId22"/>
    <p:sldId id="279" r:id="rId23"/>
    <p:sldId id="280" r:id="rId24"/>
  </p:sldIdLst>
  <p:sldSz cx="12192000" cy="6858000"/>
  <p:notesSz cx="6858000" cy="9144000"/>
  <p:custShowLst>
    <p:custShow name="Custom Show 1" id="0">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3C146-59E1-44F0-A991-133E7AF5D450}" type="datetimeFigureOut">
              <a:rPr lang="en-US" smtClean="0"/>
              <a:t>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C99DF-8DE3-444D-AA61-9F427C2F6D3B}" type="slidenum">
              <a:rPr lang="en-US" smtClean="0"/>
              <a:t>‹#›</a:t>
            </a:fld>
            <a:endParaRPr lang="en-US"/>
          </a:p>
        </p:txBody>
      </p:sp>
    </p:spTree>
    <p:extLst>
      <p:ext uri="{BB962C8B-B14F-4D97-AF65-F5344CB8AC3E}">
        <p14:creationId xmlns:p14="http://schemas.microsoft.com/office/powerpoint/2010/main" val="142044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293E-5D42-4D7F-ACA1-B46373E2D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CF7C92-12DF-4D3F-B9D1-E78851811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BA4293-BD75-4035-AEE5-69731D1CE91F}"/>
              </a:ext>
            </a:extLst>
          </p:cNvPr>
          <p:cNvSpPr>
            <a:spLocks noGrp="1"/>
          </p:cNvSpPr>
          <p:nvPr>
            <p:ph type="dt" sz="half" idx="10"/>
          </p:nvPr>
        </p:nvSpPr>
        <p:spPr/>
        <p:txBody>
          <a:bodyPr/>
          <a:lstStyle/>
          <a:p>
            <a:fld id="{E9270238-3439-442D-A528-EA821D3637D3}" type="datetime1">
              <a:rPr lang="en-US" smtClean="0"/>
              <a:t>2/8/2025</a:t>
            </a:fld>
            <a:endParaRPr lang="en-US"/>
          </a:p>
        </p:txBody>
      </p:sp>
      <p:sp>
        <p:nvSpPr>
          <p:cNvPr id="5" name="Footer Placeholder 4">
            <a:extLst>
              <a:ext uri="{FF2B5EF4-FFF2-40B4-BE49-F238E27FC236}">
                <a16:creationId xmlns:a16="http://schemas.microsoft.com/office/drawing/2014/main" id="{1CA7DC86-0E8E-4065-81CC-4A548D88B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FB0CC-0B19-453F-9629-E5262E8D0DC3}"/>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368514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08D7-92ED-4E92-8186-F24BE065F4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5D2659-1D31-4EBC-B877-5AE6877538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AD25D-9FE1-4753-98B7-2A954B68D72D}"/>
              </a:ext>
            </a:extLst>
          </p:cNvPr>
          <p:cNvSpPr>
            <a:spLocks noGrp="1"/>
          </p:cNvSpPr>
          <p:nvPr>
            <p:ph type="dt" sz="half" idx="10"/>
          </p:nvPr>
        </p:nvSpPr>
        <p:spPr/>
        <p:txBody>
          <a:bodyPr/>
          <a:lstStyle/>
          <a:p>
            <a:fld id="{7C632E68-384F-4A44-9193-B6F3182D36B5}" type="datetime1">
              <a:rPr lang="en-US" smtClean="0"/>
              <a:t>2/8/2025</a:t>
            </a:fld>
            <a:endParaRPr lang="en-US"/>
          </a:p>
        </p:txBody>
      </p:sp>
      <p:sp>
        <p:nvSpPr>
          <p:cNvPr id="5" name="Footer Placeholder 4">
            <a:extLst>
              <a:ext uri="{FF2B5EF4-FFF2-40B4-BE49-F238E27FC236}">
                <a16:creationId xmlns:a16="http://schemas.microsoft.com/office/drawing/2014/main" id="{42A0A4A3-AC88-4776-8F23-341956D52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FE651-0126-4C83-B0C8-C4767818DEEB}"/>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201118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8960B-9822-4DF7-B3EB-CF483456A6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CBF33B-464E-433D-B701-41415AF56F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38328-8748-4509-ABD6-4A68D212A023}"/>
              </a:ext>
            </a:extLst>
          </p:cNvPr>
          <p:cNvSpPr>
            <a:spLocks noGrp="1"/>
          </p:cNvSpPr>
          <p:nvPr>
            <p:ph type="dt" sz="half" idx="10"/>
          </p:nvPr>
        </p:nvSpPr>
        <p:spPr/>
        <p:txBody>
          <a:bodyPr/>
          <a:lstStyle/>
          <a:p>
            <a:fld id="{15955A59-D9A9-44D5-9CDB-BA62DF4118CB}" type="datetime1">
              <a:rPr lang="en-US" smtClean="0"/>
              <a:t>2/8/2025</a:t>
            </a:fld>
            <a:endParaRPr lang="en-US"/>
          </a:p>
        </p:txBody>
      </p:sp>
      <p:sp>
        <p:nvSpPr>
          <p:cNvPr id="5" name="Footer Placeholder 4">
            <a:extLst>
              <a:ext uri="{FF2B5EF4-FFF2-40B4-BE49-F238E27FC236}">
                <a16:creationId xmlns:a16="http://schemas.microsoft.com/office/drawing/2014/main" id="{CE8677AA-BAF4-47BC-918D-C11CFE85F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4A3A4-5DEC-4DAD-95AA-DE530133BD44}"/>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197754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84E3-0914-40AF-85D8-F6FECDDAE0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B0BA5-5D93-4CB0-B2AE-AAA61B2B63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E84A8-38B1-45BF-9915-D46273823B60}"/>
              </a:ext>
            </a:extLst>
          </p:cNvPr>
          <p:cNvSpPr>
            <a:spLocks noGrp="1"/>
          </p:cNvSpPr>
          <p:nvPr>
            <p:ph type="dt" sz="half" idx="10"/>
          </p:nvPr>
        </p:nvSpPr>
        <p:spPr/>
        <p:txBody>
          <a:bodyPr/>
          <a:lstStyle/>
          <a:p>
            <a:fld id="{CE7E376C-143B-4A9D-84C0-0CADF9717F5C}" type="datetime1">
              <a:rPr lang="en-US" smtClean="0"/>
              <a:t>2/8/2025</a:t>
            </a:fld>
            <a:endParaRPr lang="en-US"/>
          </a:p>
        </p:txBody>
      </p:sp>
      <p:sp>
        <p:nvSpPr>
          <p:cNvPr id="5" name="Footer Placeholder 4">
            <a:extLst>
              <a:ext uri="{FF2B5EF4-FFF2-40B4-BE49-F238E27FC236}">
                <a16:creationId xmlns:a16="http://schemas.microsoft.com/office/drawing/2014/main" id="{975E0198-56FD-46A9-956E-86FE16819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98DB3-3ED3-43DA-A85E-808B20B85774}"/>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2151796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989E-E8D5-4C49-ABCD-0E8427F49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780465-A29B-4763-A836-927B0803D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71CD2F-DECD-4E3A-BE68-AD23087620C3}"/>
              </a:ext>
            </a:extLst>
          </p:cNvPr>
          <p:cNvSpPr>
            <a:spLocks noGrp="1"/>
          </p:cNvSpPr>
          <p:nvPr>
            <p:ph type="dt" sz="half" idx="10"/>
          </p:nvPr>
        </p:nvSpPr>
        <p:spPr/>
        <p:txBody>
          <a:bodyPr/>
          <a:lstStyle/>
          <a:p>
            <a:fld id="{A09C192F-6334-4710-B467-F666CF94CF64}" type="datetime1">
              <a:rPr lang="en-US" smtClean="0"/>
              <a:t>2/8/2025</a:t>
            </a:fld>
            <a:endParaRPr lang="en-US"/>
          </a:p>
        </p:txBody>
      </p:sp>
      <p:sp>
        <p:nvSpPr>
          <p:cNvPr id="5" name="Footer Placeholder 4">
            <a:extLst>
              <a:ext uri="{FF2B5EF4-FFF2-40B4-BE49-F238E27FC236}">
                <a16:creationId xmlns:a16="http://schemas.microsoft.com/office/drawing/2014/main" id="{967B5FCB-93EB-4B87-8822-7447F09EA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38EFE-619D-48FB-AAF2-D111D09CB5E9}"/>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79247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A66C-D60D-460C-90E0-752B5762C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830F7-E71B-44BD-B2FE-20779BAC42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50377C-B5F8-499A-BD3B-B5F405F180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17F9C-3B63-4D4A-9494-0678EA56D843}"/>
              </a:ext>
            </a:extLst>
          </p:cNvPr>
          <p:cNvSpPr>
            <a:spLocks noGrp="1"/>
          </p:cNvSpPr>
          <p:nvPr>
            <p:ph type="dt" sz="half" idx="10"/>
          </p:nvPr>
        </p:nvSpPr>
        <p:spPr/>
        <p:txBody>
          <a:bodyPr/>
          <a:lstStyle/>
          <a:p>
            <a:fld id="{AAADFCE0-64BA-4B89-9048-6DCC9CF59BF3}" type="datetime1">
              <a:rPr lang="en-US" smtClean="0"/>
              <a:t>2/8/2025</a:t>
            </a:fld>
            <a:endParaRPr lang="en-US"/>
          </a:p>
        </p:txBody>
      </p:sp>
      <p:sp>
        <p:nvSpPr>
          <p:cNvPr id="6" name="Footer Placeholder 5">
            <a:extLst>
              <a:ext uri="{FF2B5EF4-FFF2-40B4-BE49-F238E27FC236}">
                <a16:creationId xmlns:a16="http://schemas.microsoft.com/office/drawing/2014/main" id="{813FE710-0D88-4A93-AD11-DD812F6D7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29C88-36EB-4112-B58F-57D4A4F2A7E9}"/>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47725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1704-475F-41B7-BC88-86923AC7F2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FFCE5-20A8-42EB-AC86-E49CE338A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E0C090-7FBD-469A-888E-C2C557FEBE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6ADFB-59B6-41E6-BE2D-CE5D2F316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C165D5-344C-4315-8D69-D4BAEFE56D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C664C6-1D53-46BC-937A-2A3EBC9AD098}"/>
              </a:ext>
            </a:extLst>
          </p:cNvPr>
          <p:cNvSpPr>
            <a:spLocks noGrp="1"/>
          </p:cNvSpPr>
          <p:nvPr>
            <p:ph type="dt" sz="half" idx="10"/>
          </p:nvPr>
        </p:nvSpPr>
        <p:spPr/>
        <p:txBody>
          <a:bodyPr/>
          <a:lstStyle/>
          <a:p>
            <a:fld id="{D0F6C2F9-2146-495A-A5C0-44FA021E5A67}" type="datetime1">
              <a:rPr lang="en-US" smtClean="0"/>
              <a:t>2/8/2025</a:t>
            </a:fld>
            <a:endParaRPr lang="en-US"/>
          </a:p>
        </p:txBody>
      </p:sp>
      <p:sp>
        <p:nvSpPr>
          <p:cNvPr id="8" name="Footer Placeholder 7">
            <a:extLst>
              <a:ext uri="{FF2B5EF4-FFF2-40B4-BE49-F238E27FC236}">
                <a16:creationId xmlns:a16="http://schemas.microsoft.com/office/drawing/2014/main" id="{C805FFF3-5071-4C9A-B4BA-8C1C662559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CCED9-E359-4D0C-8C33-5839837E6AE1}"/>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374940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F929-BB82-4854-89B9-BBA5E1475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899BBC-1B0F-46E1-88C1-DB90770477AE}"/>
              </a:ext>
            </a:extLst>
          </p:cNvPr>
          <p:cNvSpPr>
            <a:spLocks noGrp="1"/>
          </p:cNvSpPr>
          <p:nvPr>
            <p:ph type="dt" sz="half" idx="10"/>
          </p:nvPr>
        </p:nvSpPr>
        <p:spPr/>
        <p:txBody>
          <a:bodyPr/>
          <a:lstStyle/>
          <a:p>
            <a:fld id="{F0BDAC2D-A2B2-4ED8-8F6B-9F7717602390}" type="datetime1">
              <a:rPr lang="en-US" smtClean="0"/>
              <a:t>2/8/2025</a:t>
            </a:fld>
            <a:endParaRPr lang="en-US"/>
          </a:p>
        </p:txBody>
      </p:sp>
      <p:sp>
        <p:nvSpPr>
          <p:cNvPr id="4" name="Footer Placeholder 3">
            <a:extLst>
              <a:ext uri="{FF2B5EF4-FFF2-40B4-BE49-F238E27FC236}">
                <a16:creationId xmlns:a16="http://schemas.microsoft.com/office/drawing/2014/main" id="{F343A949-A480-4972-8AED-38842622F7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6BB345-93CA-4098-9EEC-756EFE30FE67}"/>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140609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D7583-3DFC-4D01-9227-0086F36580A4}"/>
              </a:ext>
            </a:extLst>
          </p:cNvPr>
          <p:cNvSpPr>
            <a:spLocks noGrp="1"/>
          </p:cNvSpPr>
          <p:nvPr>
            <p:ph type="dt" sz="half" idx="10"/>
          </p:nvPr>
        </p:nvSpPr>
        <p:spPr/>
        <p:txBody>
          <a:bodyPr/>
          <a:lstStyle/>
          <a:p>
            <a:fld id="{7E8660D5-C5DC-4CE9-913F-E6E06F35021B}" type="datetime1">
              <a:rPr lang="en-US" smtClean="0"/>
              <a:t>2/8/2025</a:t>
            </a:fld>
            <a:endParaRPr lang="en-US"/>
          </a:p>
        </p:txBody>
      </p:sp>
      <p:sp>
        <p:nvSpPr>
          <p:cNvPr id="3" name="Footer Placeholder 2">
            <a:extLst>
              <a:ext uri="{FF2B5EF4-FFF2-40B4-BE49-F238E27FC236}">
                <a16:creationId xmlns:a16="http://schemas.microsoft.com/office/drawing/2014/main" id="{252D180D-5920-4B6C-92C9-7916ED456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BE4729-4EF0-4903-A4EF-04F355C036B1}"/>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151374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D77A-BCAF-41CD-912A-470923693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855B33-A81B-4CAA-9AEE-45FBD9F59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0DC96-6064-4BF6-9EF1-A2177FFDE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A82505-1FE1-4709-BD3B-671AFD1BE546}"/>
              </a:ext>
            </a:extLst>
          </p:cNvPr>
          <p:cNvSpPr>
            <a:spLocks noGrp="1"/>
          </p:cNvSpPr>
          <p:nvPr>
            <p:ph type="dt" sz="half" idx="10"/>
          </p:nvPr>
        </p:nvSpPr>
        <p:spPr/>
        <p:txBody>
          <a:bodyPr/>
          <a:lstStyle/>
          <a:p>
            <a:fld id="{4040DE59-20D3-4D8D-BF16-EE37DEC2FD83}" type="datetime1">
              <a:rPr lang="en-US" smtClean="0"/>
              <a:t>2/8/2025</a:t>
            </a:fld>
            <a:endParaRPr lang="en-US"/>
          </a:p>
        </p:txBody>
      </p:sp>
      <p:sp>
        <p:nvSpPr>
          <p:cNvPr id="6" name="Footer Placeholder 5">
            <a:extLst>
              <a:ext uri="{FF2B5EF4-FFF2-40B4-BE49-F238E27FC236}">
                <a16:creationId xmlns:a16="http://schemas.microsoft.com/office/drawing/2014/main" id="{D9B69FDA-519A-4FF2-9906-A0D951661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4B837-7A72-4FB1-B8DE-083E477B43FA}"/>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410658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2FFE-8BDA-4E12-B76E-8B0C58BE0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DC2693-BD6A-4A33-8353-0C0CD8503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503EB7-1D7D-4BF4-9DB0-153854206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99E2DE-6B60-4795-A9E8-0EAA0FCC7BA3}"/>
              </a:ext>
            </a:extLst>
          </p:cNvPr>
          <p:cNvSpPr>
            <a:spLocks noGrp="1"/>
          </p:cNvSpPr>
          <p:nvPr>
            <p:ph type="dt" sz="half" idx="10"/>
          </p:nvPr>
        </p:nvSpPr>
        <p:spPr/>
        <p:txBody>
          <a:bodyPr/>
          <a:lstStyle/>
          <a:p>
            <a:fld id="{E286AF35-5A8C-4054-B0E6-F4110C5C545D}" type="datetime1">
              <a:rPr lang="en-US" smtClean="0"/>
              <a:t>2/8/2025</a:t>
            </a:fld>
            <a:endParaRPr lang="en-US"/>
          </a:p>
        </p:txBody>
      </p:sp>
      <p:sp>
        <p:nvSpPr>
          <p:cNvPr id="6" name="Footer Placeholder 5">
            <a:extLst>
              <a:ext uri="{FF2B5EF4-FFF2-40B4-BE49-F238E27FC236}">
                <a16:creationId xmlns:a16="http://schemas.microsoft.com/office/drawing/2014/main" id="{3BD34226-0FD1-46C9-A9FD-4AB476F67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A44BD-5B21-45D1-B167-801AE97BF693}"/>
              </a:ext>
            </a:extLst>
          </p:cNvPr>
          <p:cNvSpPr>
            <a:spLocks noGrp="1"/>
          </p:cNvSpPr>
          <p:nvPr>
            <p:ph type="sldNum" sz="quarter" idx="12"/>
          </p:nvPr>
        </p:nvSpPr>
        <p:spPr/>
        <p:txBody>
          <a:bodyPr/>
          <a:lstStyle/>
          <a:p>
            <a:fld id="{B49A8CAB-3394-4DDD-96C0-D6690FF65656}" type="slidenum">
              <a:rPr lang="en-US" smtClean="0"/>
              <a:t>‹#›</a:t>
            </a:fld>
            <a:endParaRPr lang="en-US"/>
          </a:p>
        </p:txBody>
      </p:sp>
    </p:spTree>
    <p:extLst>
      <p:ext uri="{BB962C8B-B14F-4D97-AF65-F5344CB8AC3E}">
        <p14:creationId xmlns:p14="http://schemas.microsoft.com/office/powerpoint/2010/main" val="418957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E3A03-59FD-41CA-8BB4-9748EE05D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A3980A-07B5-4B54-80D3-E202AA4AA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CAB42-3431-4790-9C59-5517D57B5A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630BF-CD60-4089-B12B-0FC20D40928C}" type="datetime1">
              <a:rPr lang="en-US" smtClean="0"/>
              <a:t>2/8/2025</a:t>
            </a:fld>
            <a:endParaRPr lang="en-US"/>
          </a:p>
        </p:txBody>
      </p:sp>
      <p:sp>
        <p:nvSpPr>
          <p:cNvPr id="5" name="Footer Placeholder 4">
            <a:extLst>
              <a:ext uri="{FF2B5EF4-FFF2-40B4-BE49-F238E27FC236}">
                <a16:creationId xmlns:a16="http://schemas.microsoft.com/office/drawing/2014/main" id="{A10B446B-A053-4528-B483-D715E4E6F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7C9CB2-BC67-4E18-A4E6-CD5AB526CB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A8CAB-3394-4DDD-96C0-D6690FF65656}" type="slidenum">
              <a:rPr lang="en-US" smtClean="0"/>
              <a:t>‹#›</a:t>
            </a:fld>
            <a:endParaRPr lang="en-US"/>
          </a:p>
        </p:txBody>
      </p:sp>
    </p:spTree>
    <p:extLst>
      <p:ext uri="{BB962C8B-B14F-4D97-AF65-F5344CB8AC3E}">
        <p14:creationId xmlns:p14="http://schemas.microsoft.com/office/powerpoint/2010/main" val="241763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94D4146-AB33-4D50-BD5D-5C4E5128AD25}"/>
              </a:ext>
            </a:extLst>
          </p:cNvPr>
          <p:cNvSpPr>
            <a:spLocks noGrp="1"/>
          </p:cNvSpPr>
          <p:nvPr>
            <p:ph type="ctrTitle"/>
          </p:nvPr>
        </p:nvSpPr>
        <p:spPr>
          <a:xfrm>
            <a:off x="1524000" y="2054628"/>
            <a:ext cx="9144000" cy="1026324"/>
          </a:xfrm>
        </p:spPr>
        <p:txBody>
          <a:bodyPr>
            <a:noAutofit/>
          </a:bodyPr>
          <a:lstStyle/>
          <a:p>
            <a:r>
              <a:rPr lang="en-US" sz="3600" b="0" strike="noStrike" spc="-1" dirty="0">
                <a:latin typeface="Times New Roman" panose="02020603050405020304" pitchFamily="18" charset="0"/>
                <a:cs typeface="Times New Roman" panose="02020603050405020304" pitchFamily="18" charset="0"/>
              </a:rPr>
              <a:t/>
            </a:r>
            <a:br>
              <a:rPr lang="en-US" sz="3600" b="0" strike="noStrike" spc="-1" dirty="0">
                <a:latin typeface="Times New Roman" panose="02020603050405020304" pitchFamily="18" charset="0"/>
                <a:cs typeface="Times New Roman" panose="02020603050405020304" pitchFamily="18" charset="0"/>
              </a:rPr>
            </a:br>
            <a:r>
              <a:rPr lang="en-US" sz="3600" b="0" strike="noStrike" spc="-1" dirty="0">
                <a:latin typeface="Times New Roman" panose="02020603050405020304" pitchFamily="18" charset="0"/>
                <a:cs typeface="Times New Roman" panose="02020603050405020304" pitchFamily="18" charset="0"/>
              </a:rPr>
              <a:t/>
            </a:r>
            <a:br>
              <a:rPr lang="en-US" sz="3600" b="0" strike="noStrike" spc="-1" dirty="0">
                <a:latin typeface="Times New Roman" panose="02020603050405020304" pitchFamily="18" charset="0"/>
                <a:cs typeface="Times New Roman" panose="02020603050405020304" pitchFamily="18" charset="0"/>
              </a:rPr>
            </a:br>
            <a:r>
              <a:rPr lang="en-US" sz="3600" b="1" strike="noStrike" spc="-1" dirty="0" smtClean="0">
                <a:latin typeface="Times New Roman" panose="02020603050405020304" pitchFamily="18" charset="0"/>
                <a:cs typeface="Times New Roman" panose="02020603050405020304" pitchFamily="18" charset="0"/>
              </a:rPr>
              <a:t>Stock Price Prediction Using LSTM</a:t>
            </a:r>
            <a:endParaRPr lang="en-US" sz="3600" b="1" dirty="0"/>
          </a:p>
        </p:txBody>
      </p:sp>
      <p:sp>
        <p:nvSpPr>
          <p:cNvPr id="14" name="Subtitle 2">
            <a:extLst>
              <a:ext uri="{FF2B5EF4-FFF2-40B4-BE49-F238E27FC236}">
                <a16:creationId xmlns:a16="http://schemas.microsoft.com/office/drawing/2014/main" id="{09E0A675-6870-4DAF-B47B-8A439C5DE1DB}"/>
              </a:ext>
            </a:extLst>
          </p:cNvPr>
          <p:cNvSpPr>
            <a:spLocks noGrp="1"/>
          </p:cNvSpPr>
          <p:nvPr>
            <p:ph type="subTitle" idx="1"/>
          </p:nvPr>
        </p:nvSpPr>
        <p:spPr>
          <a:xfrm>
            <a:off x="1323789" y="4603373"/>
            <a:ext cx="3841102" cy="1655762"/>
          </a:xfrm>
        </p:spPr>
        <p:txBody>
          <a:bodyPr>
            <a:normAutofit/>
          </a:bodyPr>
          <a:lstStyle/>
          <a:p>
            <a:pPr algn="l">
              <a:lnSpc>
                <a:spcPct val="90000"/>
              </a:lnSpc>
              <a:spcBef>
                <a:spcPts val="1001"/>
              </a:spcBef>
              <a:buNone/>
              <a:tabLst>
                <a:tab pos="0" algn="l"/>
              </a:tabLst>
            </a:pPr>
            <a:r>
              <a:rPr lang="en-US" sz="1800" b="1" i="1" u="sng" strike="noStrike" spc="-1" dirty="0">
                <a:solidFill>
                  <a:srgbClr val="000000"/>
                </a:solidFill>
                <a:uFillTx/>
                <a:latin typeface="Times New Roman" panose="02020603050405020304" pitchFamily="18" charset="0"/>
                <a:cs typeface="Times New Roman" panose="02020603050405020304" pitchFamily="18" charset="0"/>
              </a:rPr>
              <a:t>Presented By</a:t>
            </a:r>
            <a:endParaRPr lang="en-US" sz="1800" b="1" strike="noStrike" spc="-1" dirty="0">
              <a:latin typeface="Times New Roman" panose="02020603050405020304" pitchFamily="18" charset="0"/>
              <a:cs typeface="Times New Roman" panose="02020603050405020304" pitchFamily="18" charset="0"/>
            </a:endParaRPr>
          </a:p>
          <a:p>
            <a:pPr algn="l">
              <a:lnSpc>
                <a:spcPct val="90000"/>
              </a:lnSpc>
              <a:spcBef>
                <a:spcPts val="1001"/>
              </a:spcBef>
              <a:buNone/>
              <a:tabLst>
                <a:tab pos="0" algn="l"/>
              </a:tabLst>
            </a:pPr>
            <a:r>
              <a:rPr lang="en-US" sz="1800" b="1" i="1" spc="-1" dirty="0" err="1" smtClean="0">
                <a:solidFill>
                  <a:srgbClr val="000000"/>
                </a:solidFill>
                <a:latin typeface="Times New Roman" panose="02020603050405020304" pitchFamily="18" charset="0"/>
                <a:cs typeface="Times New Roman" panose="02020603050405020304" pitchFamily="18" charset="0"/>
              </a:rPr>
              <a:t>Nilesh</a:t>
            </a:r>
            <a:r>
              <a:rPr lang="en-US" sz="1800" b="1" i="1" spc="-1" dirty="0" smtClean="0">
                <a:solidFill>
                  <a:srgbClr val="000000"/>
                </a:solidFill>
                <a:latin typeface="Times New Roman" panose="02020603050405020304" pitchFamily="18" charset="0"/>
                <a:cs typeface="Times New Roman" panose="02020603050405020304" pitchFamily="18" charset="0"/>
              </a:rPr>
              <a:t> </a:t>
            </a:r>
            <a:r>
              <a:rPr lang="en-US" sz="1800" b="1" i="1" spc="-1" dirty="0" err="1" smtClean="0">
                <a:solidFill>
                  <a:srgbClr val="000000"/>
                </a:solidFill>
                <a:latin typeface="Times New Roman" panose="02020603050405020304" pitchFamily="18" charset="0"/>
                <a:cs typeface="Times New Roman" panose="02020603050405020304" pitchFamily="18" charset="0"/>
              </a:rPr>
              <a:t>Nath</a:t>
            </a:r>
            <a:r>
              <a:rPr lang="en-US" sz="1800" b="1" i="1" strike="noStrike" spc="-1" dirty="0" smtClean="0">
                <a:solidFill>
                  <a:srgbClr val="000000"/>
                </a:solidFill>
                <a:latin typeface="Times New Roman" panose="02020603050405020304" pitchFamily="18" charset="0"/>
                <a:cs typeface="Times New Roman" panose="02020603050405020304" pitchFamily="18" charset="0"/>
              </a:rPr>
              <a:t>(26370/077)                               </a:t>
            </a:r>
            <a:endParaRPr lang="en-US" sz="1800" b="1" i="1" strike="noStrike" spc="-1" dirty="0">
              <a:latin typeface="Times New Roman" panose="02020603050405020304" pitchFamily="18" charset="0"/>
              <a:cs typeface="Times New Roman" panose="02020603050405020304" pitchFamily="18" charset="0"/>
            </a:endParaRPr>
          </a:p>
          <a:p>
            <a:pPr algn="l">
              <a:lnSpc>
                <a:spcPct val="90000"/>
              </a:lnSpc>
              <a:spcBef>
                <a:spcPts val="1001"/>
              </a:spcBef>
              <a:buNone/>
              <a:tabLst>
                <a:tab pos="0" algn="l"/>
              </a:tabLst>
            </a:pPr>
            <a:r>
              <a:rPr lang="en-US" sz="1800" b="1" i="1" spc="-1" dirty="0" err="1" smtClean="0">
                <a:solidFill>
                  <a:srgbClr val="000000"/>
                </a:solidFill>
                <a:latin typeface="Times New Roman" panose="02020603050405020304" pitchFamily="18" charset="0"/>
                <a:cs typeface="Times New Roman" panose="02020603050405020304" pitchFamily="18" charset="0"/>
              </a:rPr>
              <a:t>Nishchal</a:t>
            </a:r>
            <a:r>
              <a:rPr lang="en-US" sz="1800" b="1" i="1" spc="-1" dirty="0" smtClean="0">
                <a:solidFill>
                  <a:srgbClr val="000000"/>
                </a:solidFill>
                <a:latin typeface="Times New Roman" panose="02020603050405020304" pitchFamily="18" charset="0"/>
                <a:cs typeface="Times New Roman" panose="02020603050405020304" pitchFamily="18" charset="0"/>
              </a:rPr>
              <a:t> </a:t>
            </a:r>
            <a:r>
              <a:rPr lang="en-US" sz="1800" b="1" i="1" spc="-1" dirty="0" err="1" smtClean="0">
                <a:solidFill>
                  <a:srgbClr val="000000"/>
                </a:solidFill>
                <a:latin typeface="Times New Roman" panose="02020603050405020304" pitchFamily="18" charset="0"/>
                <a:cs typeface="Times New Roman" panose="02020603050405020304" pitchFamily="18" charset="0"/>
              </a:rPr>
              <a:t>Karki</a:t>
            </a:r>
            <a:r>
              <a:rPr lang="en-US" sz="1800" b="1" i="1" strike="noStrike" spc="-1" dirty="0" smtClean="0">
                <a:solidFill>
                  <a:srgbClr val="000000"/>
                </a:solidFill>
                <a:latin typeface="Times New Roman" panose="02020603050405020304" pitchFamily="18" charset="0"/>
                <a:cs typeface="Times New Roman" panose="02020603050405020304" pitchFamily="18" charset="0"/>
              </a:rPr>
              <a:t>(26371/077)</a:t>
            </a:r>
            <a:endParaRPr lang="en-US" sz="1800" b="1" i="1" strike="noStrike" spc="-1" dirty="0">
              <a:latin typeface="Times New Roman" panose="02020603050405020304" pitchFamily="18" charset="0"/>
              <a:cs typeface="Times New Roman" panose="02020603050405020304" pitchFamily="18" charset="0"/>
            </a:endParaRPr>
          </a:p>
          <a:p>
            <a:pPr algn="l">
              <a:lnSpc>
                <a:spcPct val="90000"/>
              </a:lnSpc>
              <a:spcBef>
                <a:spcPts val="1001"/>
              </a:spcBef>
              <a:buNone/>
              <a:tabLst>
                <a:tab pos="0" algn="l"/>
              </a:tabLst>
            </a:pPr>
            <a:r>
              <a:rPr lang="en-US" sz="1800" b="1" i="1" strike="noStrike" spc="-1" dirty="0" smtClean="0">
                <a:solidFill>
                  <a:srgbClr val="000000"/>
                </a:solidFill>
                <a:latin typeface="Times New Roman" panose="02020603050405020304" pitchFamily="18" charset="0"/>
                <a:cs typeface="Times New Roman" panose="02020603050405020304" pitchFamily="18" charset="0"/>
              </a:rPr>
              <a:t>Rajan Shrestha(26376/077)</a:t>
            </a:r>
            <a:endParaRPr lang="en-US" sz="1800" b="1" i="1" strike="noStrike" spc="-1" dirty="0">
              <a:latin typeface="Times New Roman" panose="02020603050405020304" pitchFamily="18" charset="0"/>
              <a:cs typeface="Times New Roman" panose="02020603050405020304" pitchFamily="18" charset="0"/>
            </a:endParaRPr>
          </a:p>
          <a:p>
            <a:endParaRPr lang="en-US" dirty="0"/>
          </a:p>
        </p:txBody>
      </p:sp>
      <p:pic>
        <p:nvPicPr>
          <p:cNvPr id="15" name="Picture 8" descr="D:\B.Sc.CSIT-TU\Miscellaneous Files of BSc.CSIT\Affiliated Colleges\Affiliated Colleges Logos\OIC\OIC_Logo Purple.jpg">
            <a:extLst>
              <a:ext uri="{FF2B5EF4-FFF2-40B4-BE49-F238E27FC236}">
                <a16:creationId xmlns:a16="http://schemas.microsoft.com/office/drawing/2014/main" id="{903640A9-B805-4C66-94B7-6BF97CE3D81C}"/>
              </a:ext>
            </a:extLst>
          </p:cNvPr>
          <p:cNvPicPr/>
          <p:nvPr/>
        </p:nvPicPr>
        <p:blipFill>
          <a:blip r:embed="rId2"/>
          <a:stretch/>
        </p:blipFill>
        <p:spPr>
          <a:xfrm>
            <a:off x="3532094" y="189719"/>
            <a:ext cx="5082988" cy="1630116"/>
          </a:xfrm>
          <a:prstGeom prst="rect">
            <a:avLst/>
          </a:prstGeom>
          <a:ln w="0">
            <a:noFill/>
          </a:ln>
        </p:spPr>
      </p:pic>
      <p:sp>
        <p:nvSpPr>
          <p:cNvPr id="17" name="TextBox 16">
            <a:extLst>
              <a:ext uri="{FF2B5EF4-FFF2-40B4-BE49-F238E27FC236}">
                <a16:creationId xmlns:a16="http://schemas.microsoft.com/office/drawing/2014/main" id="{DE4DE9D9-7CC9-401A-89FD-7FCD0585C9B5}"/>
              </a:ext>
            </a:extLst>
          </p:cNvPr>
          <p:cNvSpPr txBox="1"/>
          <p:nvPr/>
        </p:nvSpPr>
        <p:spPr>
          <a:xfrm>
            <a:off x="8610600" y="4557682"/>
            <a:ext cx="2518611" cy="923330"/>
          </a:xfrm>
          <a:prstGeom prst="rect">
            <a:avLst/>
          </a:prstGeom>
          <a:noFill/>
        </p:spPr>
        <p:txBody>
          <a:bodyPr wrap="square">
            <a:spAutoFit/>
          </a:bodyPr>
          <a:lstStyle/>
          <a:p>
            <a:pPr>
              <a:lnSpc>
                <a:spcPct val="150000"/>
              </a:lnSpc>
              <a:buNone/>
            </a:pPr>
            <a:r>
              <a:rPr lang="en-US" b="1" i="1" u="sng" strike="noStrike" spc="-1" dirty="0">
                <a:solidFill>
                  <a:srgbClr val="000000"/>
                </a:solidFill>
                <a:uFillTx/>
                <a:latin typeface="Times New Roman" panose="02020603050405020304" pitchFamily="18" charset="0"/>
                <a:ea typeface="DejaVu Sans"/>
                <a:cs typeface="Times New Roman" panose="02020603050405020304" pitchFamily="18" charset="0"/>
              </a:rPr>
              <a:t>Supervised By</a:t>
            </a:r>
            <a:endParaRPr lang="en-US" b="0" strike="noStrike" spc="-1" dirty="0">
              <a:latin typeface="Times New Roman" panose="02020603050405020304" pitchFamily="18" charset="0"/>
              <a:cs typeface="Times New Roman" panose="02020603050405020304" pitchFamily="18" charset="0"/>
            </a:endParaRPr>
          </a:p>
          <a:p>
            <a:pPr>
              <a:lnSpc>
                <a:spcPct val="150000"/>
              </a:lnSpc>
              <a:buNone/>
            </a:pPr>
            <a:r>
              <a:rPr lang="en-US" b="1" i="1" strike="noStrike" spc="-1" dirty="0">
                <a:solidFill>
                  <a:srgbClr val="000000"/>
                </a:solidFill>
                <a:latin typeface="Times New Roman" panose="02020603050405020304" pitchFamily="18" charset="0"/>
                <a:ea typeface="DejaVu Sans"/>
                <a:cs typeface="Times New Roman" panose="02020603050405020304" pitchFamily="18" charset="0"/>
              </a:rPr>
              <a:t>Er. </a:t>
            </a:r>
            <a:r>
              <a:rPr lang="en-US" b="1" i="1" strike="noStrike" spc="-1" dirty="0" err="1" smtClean="0">
                <a:solidFill>
                  <a:srgbClr val="000000"/>
                </a:solidFill>
                <a:latin typeface="Times New Roman" panose="02020603050405020304" pitchFamily="18" charset="0"/>
                <a:ea typeface="DejaVu Sans"/>
                <a:cs typeface="Times New Roman" panose="02020603050405020304" pitchFamily="18" charset="0"/>
              </a:rPr>
              <a:t>Dhiraj</a:t>
            </a:r>
            <a:r>
              <a:rPr lang="en-US" b="1" i="1" strike="noStrike" spc="-1" dirty="0" smtClean="0">
                <a:solidFill>
                  <a:srgbClr val="000000"/>
                </a:solidFill>
                <a:latin typeface="Times New Roman" panose="02020603050405020304" pitchFamily="18" charset="0"/>
                <a:ea typeface="DejaVu Sans"/>
                <a:cs typeface="Times New Roman" panose="02020603050405020304" pitchFamily="18" charset="0"/>
              </a:rPr>
              <a:t> Kumar </a:t>
            </a:r>
            <a:r>
              <a:rPr lang="en-US" b="1" i="1" strike="noStrike" spc="-1" dirty="0" err="1" smtClean="0">
                <a:solidFill>
                  <a:srgbClr val="000000"/>
                </a:solidFill>
                <a:latin typeface="Times New Roman" panose="02020603050405020304" pitchFamily="18" charset="0"/>
                <a:ea typeface="DejaVu Sans"/>
                <a:cs typeface="Times New Roman" panose="02020603050405020304" pitchFamily="18" charset="0"/>
              </a:rPr>
              <a:t>Jha</a:t>
            </a:r>
            <a:endParaRPr lang="en-US" b="1" i="1" strike="noStrike" spc="-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BA86E69-B545-ED6C-B0EA-E0C7F211E4F3}"/>
              </a:ext>
            </a:extLst>
          </p:cNvPr>
          <p:cNvSpPr>
            <a:spLocks noGrp="1"/>
          </p:cNvSpPr>
          <p:nvPr>
            <p:ph type="sldNum" sz="quarter" idx="12"/>
          </p:nvPr>
        </p:nvSpPr>
        <p:spPr/>
        <p:txBody>
          <a:bodyPr/>
          <a:lstStyle/>
          <a:p>
            <a:fld id="{B49A8CAB-3394-4DDD-96C0-D6690FF65656}" type="slidenum">
              <a:rPr lang="en-US" smtClean="0"/>
              <a:t>1</a:t>
            </a:fld>
            <a:endParaRPr lang="en-US"/>
          </a:p>
        </p:txBody>
      </p:sp>
    </p:spTree>
    <p:extLst>
      <p:ext uri="{BB962C8B-B14F-4D97-AF65-F5344CB8AC3E}">
        <p14:creationId xmlns:p14="http://schemas.microsoft.com/office/powerpoint/2010/main" val="442611263"/>
      </p:ext>
    </p:extLst>
  </p:cSld>
  <p:clrMapOvr>
    <a:masterClrMapping/>
  </p:clrMapOvr>
  <mc:AlternateContent xmlns:mc="http://schemas.openxmlformats.org/markup-compatibility/2006" xmlns:p14="http://schemas.microsoft.com/office/powerpoint/2010/main">
    <mc:Choice Requires="p14">
      <p:transition spd="slow" p14:dur="2000" advTm="2155"/>
    </mc:Choice>
    <mc:Fallback xmlns="">
      <p:transition spd="slow" advTm="21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D22A-DAB4-48AF-9BF7-F72A444D1F8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DESIGN</a:t>
            </a:r>
          </a:p>
        </p:txBody>
      </p:sp>
      <p:sp>
        <p:nvSpPr>
          <p:cNvPr id="5" name="TextBox 4">
            <a:extLst>
              <a:ext uri="{FF2B5EF4-FFF2-40B4-BE49-F238E27FC236}">
                <a16:creationId xmlns:a16="http://schemas.microsoft.com/office/drawing/2014/main" id="{EB1A590C-6E1B-4B94-A7C3-D6948887A519}"/>
              </a:ext>
            </a:extLst>
          </p:cNvPr>
          <p:cNvSpPr txBox="1"/>
          <p:nvPr/>
        </p:nvSpPr>
        <p:spPr>
          <a:xfrm>
            <a:off x="2064123" y="6092765"/>
            <a:ext cx="8063753"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t>
            </a:r>
            <a:r>
              <a:rPr lang="en-US" sz="2000" b="1" dirty="0" smtClean="0">
                <a:latin typeface="Times New Roman" panose="02020603050405020304" pitchFamily="18" charset="0"/>
                <a:cs typeface="Times New Roman" panose="02020603050405020304" pitchFamily="18" charset="0"/>
              </a:rPr>
              <a:t>Class </a:t>
            </a:r>
            <a:r>
              <a:rPr lang="en-US" sz="2000" b="1" dirty="0">
                <a:latin typeface="Times New Roman" panose="02020603050405020304" pitchFamily="18" charset="0"/>
                <a:cs typeface="Times New Roman" panose="02020603050405020304" pitchFamily="18" charset="0"/>
              </a:rPr>
              <a:t>Diagram of the system</a:t>
            </a:r>
            <a:endParaRPr lang="en-US" sz="2000" dirty="0">
              <a:latin typeface="Times New Roman" panose="02020603050405020304" pitchFamily="18" charset="0"/>
              <a:cs typeface="Times New Roman" panose="02020603050405020304" pitchFamily="18" charset="0"/>
            </a:endParaRPr>
          </a:p>
          <a:p>
            <a:pPr algn="ctr"/>
            <a:endParaRPr lang="en-US" sz="2000" dirty="0"/>
          </a:p>
        </p:txBody>
      </p:sp>
      <p:sp>
        <p:nvSpPr>
          <p:cNvPr id="3" name="Slide Number Placeholder 2">
            <a:extLst>
              <a:ext uri="{FF2B5EF4-FFF2-40B4-BE49-F238E27FC236}">
                <a16:creationId xmlns:a16="http://schemas.microsoft.com/office/drawing/2014/main" id="{AFFD7CB4-26BD-536B-3154-CC9EEB133018}"/>
              </a:ext>
            </a:extLst>
          </p:cNvPr>
          <p:cNvSpPr>
            <a:spLocks noGrp="1"/>
          </p:cNvSpPr>
          <p:nvPr>
            <p:ph type="sldNum" sz="quarter" idx="12"/>
          </p:nvPr>
        </p:nvSpPr>
        <p:spPr/>
        <p:txBody>
          <a:bodyPr/>
          <a:lstStyle/>
          <a:p>
            <a:fld id="{B49A8CAB-3394-4DDD-96C0-D6690FF65656}" type="slidenum">
              <a:rPr lang="en-US" smtClean="0"/>
              <a:t>10</a:t>
            </a:fld>
            <a:endParaRPr lang="en-US"/>
          </a:p>
        </p:txBody>
      </p:sp>
      <p:pic>
        <p:nvPicPr>
          <p:cNvPr id="6" name="Picture 5"/>
          <p:cNvPicPr/>
          <p:nvPr/>
        </p:nvPicPr>
        <p:blipFill>
          <a:blip r:embed="rId2"/>
          <a:stretch>
            <a:fillRect/>
          </a:stretch>
        </p:blipFill>
        <p:spPr>
          <a:xfrm>
            <a:off x="4357816" y="1162050"/>
            <a:ext cx="3196281" cy="4991616"/>
          </a:xfrm>
          <a:prstGeom prst="rect">
            <a:avLst/>
          </a:prstGeom>
        </p:spPr>
      </p:pic>
    </p:spTree>
    <p:extLst>
      <p:ext uri="{BB962C8B-B14F-4D97-AF65-F5344CB8AC3E}">
        <p14:creationId xmlns:p14="http://schemas.microsoft.com/office/powerpoint/2010/main" val="324749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CDE7-2B0E-4E41-A91D-872C4704F88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DESIGN</a:t>
            </a:r>
            <a:endParaRPr lang="en-US" sz="3600" dirty="0"/>
          </a:p>
        </p:txBody>
      </p:sp>
      <p:sp>
        <p:nvSpPr>
          <p:cNvPr id="5" name="TextBox 4">
            <a:extLst>
              <a:ext uri="{FF2B5EF4-FFF2-40B4-BE49-F238E27FC236}">
                <a16:creationId xmlns:a16="http://schemas.microsoft.com/office/drawing/2014/main" id="{B0383319-AA07-4970-86BF-E7E530D8EFEC}"/>
              </a:ext>
            </a:extLst>
          </p:cNvPr>
          <p:cNvSpPr txBox="1"/>
          <p:nvPr/>
        </p:nvSpPr>
        <p:spPr>
          <a:xfrm>
            <a:off x="2590799" y="6176682"/>
            <a:ext cx="7010401"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 of the system</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9656EFC-7353-6535-B97C-06DBDCA8914C}"/>
              </a:ext>
            </a:extLst>
          </p:cNvPr>
          <p:cNvSpPr>
            <a:spLocks noGrp="1"/>
          </p:cNvSpPr>
          <p:nvPr>
            <p:ph type="sldNum" sz="quarter" idx="12"/>
          </p:nvPr>
        </p:nvSpPr>
        <p:spPr/>
        <p:txBody>
          <a:bodyPr/>
          <a:lstStyle/>
          <a:p>
            <a:fld id="{B49A8CAB-3394-4DDD-96C0-D6690FF65656}" type="slidenum">
              <a:rPr lang="en-US" smtClean="0"/>
              <a:t>11</a:t>
            </a:fld>
            <a:endParaRPr lang="en-US"/>
          </a:p>
        </p:txBody>
      </p:sp>
      <p:pic>
        <p:nvPicPr>
          <p:cNvPr id="6" name="Picture 5"/>
          <p:cNvPicPr/>
          <p:nvPr/>
        </p:nvPicPr>
        <p:blipFill>
          <a:blip r:embed="rId2"/>
          <a:stretch>
            <a:fillRect/>
          </a:stretch>
        </p:blipFill>
        <p:spPr>
          <a:xfrm>
            <a:off x="4053016" y="1408670"/>
            <a:ext cx="4079273" cy="4623329"/>
          </a:xfrm>
          <a:prstGeom prst="rect">
            <a:avLst/>
          </a:prstGeom>
        </p:spPr>
      </p:pic>
      <p:sp>
        <p:nvSpPr>
          <p:cNvPr id="4" name="Content Placeholder 3"/>
          <p:cNvSpPr>
            <a:spLocks noGrp="1"/>
          </p:cNvSpPr>
          <p:nvPr>
            <p:ph idx="1"/>
          </p:nvPr>
        </p:nvSpPr>
        <p:spPr>
          <a:xfrm>
            <a:off x="838200" y="1825625"/>
            <a:ext cx="2292178" cy="3792580"/>
          </a:xfrm>
        </p:spPr>
        <p:txBody>
          <a:bodyPr>
            <a:normAutofit/>
          </a:bodyPr>
          <a:lstStyle/>
          <a:p>
            <a:endParaRPr lang="en-US" dirty="0"/>
          </a:p>
        </p:txBody>
      </p:sp>
    </p:spTree>
    <p:extLst>
      <p:ext uri="{BB962C8B-B14F-4D97-AF65-F5344CB8AC3E}">
        <p14:creationId xmlns:p14="http://schemas.microsoft.com/office/powerpoint/2010/main" val="395715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3542-DB87-445D-B179-D29740F0DB5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DESIGN</a:t>
            </a:r>
            <a:endParaRPr lang="en-US" sz="3600" dirty="0"/>
          </a:p>
        </p:txBody>
      </p:sp>
      <p:sp>
        <p:nvSpPr>
          <p:cNvPr id="3" name="Content Placeholder 2">
            <a:extLst>
              <a:ext uri="{FF2B5EF4-FFF2-40B4-BE49-F238E27FC236}">
                <a16:creationId xmlns:a16="http://schemas.microsoft.com/office/drawing/2014/main" id="{B3CB0A0D-B4A8-4ABC-AE6C-7D5BCD51F1B8}"/>
              </a:ext>
            </a:extLst>
          </p:cNvPr>
          <p:cNvSpPr>
            <a:spLocks noGrp="1"/>
          </p:cNvSpPr>
          <p:nvPr>
            <p:ph idx="1"/>
          </p:nvPr>
        </p:nvSpPr>
        <p:spPr>
          <a:xfrm>
            <a:off x="838200" y="1825624"/>
            <a:ext cx="10515600" cy="4799293"/>
          </a:xfrm>
        </p:spPr>
        <p:txBody>
          <a:bodyPr>
            <a:norm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Algorithm Details:</a:t>
            </a: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Below is a detailed explanation of how LSTM </a:t>
            </a:r>
            <a:r>
              <a:rPr lang="en-US" sz="2000" dirty="0" smtClean="0">
                <a:latin typeface="Times New Roman" panose="02020603050405020304" pitchFamily="18" charset="0"/>
                <a:cs typeface="Times New Roman" panose="02020603050405020304" pitchFamily="18" charset="0"/>
              </a:rPr>
              <a:t>works:</a:t>
            </a:r>
          </a:p>
          <a:p>
            <a:pPr marL="457200" lvl="1" indent="0" algn="just">
              <a:lnSpc>
                <a:spcPct val="100000"/>
              </a:lnSpc>
              <a:buNone/>
            </a:pPr>
            <a:r>
              <a:rPr lang="en-US" sz="2000" b="1" dirty="0" smtClean="0">
                <a:latin typeface="Times New Roman" panose="02020603050405020304" pitchFamily="18" charset="0"/>
                <a:cs typeface="Times New Roman" panose="02020603050405020304" pitchFamily="18" charset="0"/>
              </a:rPr>
              <a:t>LSTM Architecture</a:t>
            </a: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An LSTM is made up of multiple components, the most important of which is the memory cell, which can store information for extended periods of time. </a:t>
            </a:r>
            <a:endParaRPr lang="en-US" sz="2000" dirty="0" smtClean="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b="1" dirty="0">
                <a:latin typeface="Times New Roman" panose="02020603050405020304" pitchFamily="18" charset="0"/>
                <a:cs typeface="Times New Roman" panose="02020603050405020304" pitchFamily="18" charset="0"/>
              </a:rPr>
              <a:t>a. Memory </a:t>
            </a:r>
            <a:r>
              <a:rPr lang="en-US" sz="2000" b="1" dirty="0" smtClean="0">
                <a:latin typeface="Times New Roman" panose="02020603050405020304" pitchFamily="18" charset="0"/>
                <a:cs typeface="Times New Roman" panose="02020603050405020304" pitchFamily="18" charset="0"/>
              </a:rPr>
              <a:t>Cell:</a:t>
            </a:r>
            <a:endParaRPr lang="en-US" sz="2000" b="1"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The memory cell stores information and informs the LSTM model on what to remember and forget at each time step.</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B0D610-1098-6330-A948-B1880BDFA51D}"/>
              </a:ext>
            </a:extLst>
          </p:cNvPr>
          <p:cNvSpPr>
            <a:spLocks noGrp="1"/>
          </p:cNvSpPr>
          <p:nvPr>
            <p:ph type="sldNum" sz="quarter" idx="12"/>
          </p:nvPr>
        </p:nvSpPr>
        <p:spPr/>
        <p:txBody>
          <a:bodyPr/>
          <a:lstStyle/>
          <a:p>
            <a:fld id="{B49A8CAB-3394-4DDD-96C0-D6690FF65656}" type="slidenum">
              <a:rPr lang="en-US" smtClean="0"/>
              <a:t>12</a:t>
            </a:fld>
            <a:endParaRPr lang="en-US"/>
          </a:p>
        </p:txBody>
      </p:sp>
    </p:spTree>
    <p:extLst>
      <p:ext uri="{BB962C8B-B14F-4D97-AF65-F5344CB8AC3E}">
        <p14:creationId xmlns:p14="http://schemas.microsoft.com/office/powerpoint/2010/main" val="3939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3542-DB87-445D-B179-D29740F0DB5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DESIGN</a:t>
            </a:r>
            <a:endParaRPr lang="en-US"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CB0A0D-B4A8-4ABC-AE6C-7D5BCD51F1B8}"/>
                  </a:ext>
                </a:extLst>
              </p:cNvPr>
              <p:cNvSpPr>
                <a:spLocks noGrp="1"/>
              </p:cNvSpPr>
              <p:nvPr>
                <p:ph idx="1"/>
              </p:nvPr>
            </p:nvSpPr>
            <p:spPr>
              <a:xfrm>
                <a:off x="838200" y="1825624"/>
                <a:ext cx="10515600" cy="4799293"/>
              </a:xfrm>
            </p:spPr>
            <p:txBody>
              <a:bodyPr>
                <a:normAutofit/>
              </a:bodyPr>
              <a:lstStyle/>
              <a:p>
                <a:pPr marL="0" indent="0" algn="just">
                  <a:lnSpc>
                    <a:spcPct val="100000"/>
                  </a:lnSpc>
                  <a:buNone/>
                </a:pPr>
                <a:r>
                  <a:rPr lang="en-US" sz="2000" b="1" dirty="0" smtClean="0">
                    <a:latin typeface="Times New Roman" panose="02020603050405020304" pitchFamily="18" charset="0"/>
                    <a:cs typeface="Times New Roman" panose="02020603050405020304" pitchFamily="18" charset="0"/>
                  </a:rPr>
                  <a:t>Algorithm Details:</a:t>
                </a:r>
              </a:p>
              <a:p>
                <a:pPr marL="457200" lvl="1" indent="0" algn="just">
                  <a:lnSpc>
                    <a:spcPct val="100000"/>
                  </a:lnSpc>
                  <a:buNone/>
                </a:pPr>
                <a:r>
                  <a:rPr lang="en-US" sz="2000" b="1" dirty="0" smtClean="0">
                    <a:latin typeface="Times New Roman" panose="02020603050405020304" pitchFamily="18" charset="0"/>
                    <a:cs typeface="Times New Roman" panose="02020603050405020304" pitchFamily="18" charset="0"/>
                  </a:rPr>
                  <a:t>b</a:t>
                </a:r>
                <a:r>
                  <a:rPr lang="en-US" sz="2000" b="1" dirty="0">
                    <a:latin typeface="Times New Roman" panose="02020603050405020304" pitchFamily="18" charset="0"/>
                    <a:cs typeface="Times New Roman" panose="02020603050405020304" pitchFamily="18" charset="0"/>
                  </a:rPr>
                  <a:t>. Gates</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The LSTM employs three gates (forget, input, and output) to govern information flow into and out of memory cells.</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71600" lvl="2" indent="-457200" algn="just">
                  <a:lnSpc>
                    <a:spcPct val="100000"/>
                  </a:lnSpc>
                  <a:buAutoNum type="arabicPeriod"/>
                </a:pPr>
                <a:r>
                  <a:rPr lang="en-US" b="1" dirty="0" smtClean="0">
                    <a:latin typeface="Times New Roman" panose="02020603050405020304" pitchFamily="18" charset="0"/>
                    <a:cs typeface="Times New Roman" panose="02020603050405020304" pitchFamily="18" charset="0"/>
                  </a:rPr>
                  <a:t>Forget </a:t>
                </a:r>
                <a:r>
                  <a:rPr lang="en-US" b="1" dirty="0">
                    <a:latin typeface="Times New Roman" panose="02020603050405020304" pitchFamily="18" charset="0"/>
                    <a:cs typeface="Times New Roman" panose="02020603050405020304" pitchFamily="18" charset="0"/>
                  </a:rPr>
                  <a:t>Gate:</a:t>
                </a:r>
                <a:r>
                  <a:rPr lang="en-US" dirty="0">
                    <a:latin typeface="Times New Roman" panose="02020603050405020304" pitchFamily="18" charset="0"/>
                    <a:cs typeface="Times New Roman" panose="02020603050405020304" pitchFamily="18" charset="0"/>
                  </a:rPr>
                  <a:t> The forget gate determines whether information from prior memories should be erased or </a:t>
                </a:r>
                <a:r>
                  <a:rPr lang="en-US" dirty="0" smtClean="0">
                    <a:latin typeface="Times New Roman" panose="02020603050405020304" pitchFamily="18" charset="0"/>
                    <a:cs typeface="Times New Roman" panose="02020603050405020304" pitchFamily="18" charset="0"/>
                  </a:rPr>
                  <a:t>maintained</a:t>
                </a:r>
                <a:r>
                  <a:rPr lang="en-US" dirty="0">
                    <a:latin typeface="Times New Roman" panose="02020603050405020304" pitchFamily="18" charset="0"/>
                    <a:cs typeface="Times New Roman" panose="02020603050405020304" pitchFamily="18" charset="0"/>
                  </a:rPr>
                  <a:t>. The forget gate produces a value between 0 and </a:t>
                </a:r>
                <a:r>
                  <a:rPr lang="en-US" dirty="0" smtClean="0">
                    <a:latin typeface="Times New Roman" panose="02020603050405020304" pitchFamily="18" charset="0"/>
                    <a:cs typeface="Times New Roman" panose="02020603050405020304" pitchFamily="18" charset="0"/>
                  </a:rPr>
                  <a:t>1.</a:t>
                </a:r>
              </a:p>
              <a:p>
                <a:pPr marL="914400" lvl="2" indent="0" algn="just">
                  <a:lnSpc>
                    <a:spcPct val="100000"/>
                  </a:lnSpc>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𝑓</m:t>
                          </m:r>
                        </m:e>
                        <m:sub>
                          <m:r>
                            <a:rPr lang="en-US" i="1"/>
                            <m:t>𝑡</m:t>
                          </m:r>
                        </m:sub>
                      </m:sSub>
                      <m:r>
                        <a:rPr lang="en-US" i="1"/>
                        <m:t>= </m:t>
                      </m:r>
                      <m:r>
                        <a:rPr lang="en-US" i="1"/>
                        <m:t>𝜎</m:t>
                      </m:r>
                      <m:r>
                        <a:rPr lang="en-US" i="1"/>
                        <m:t> (</m:t>
                      </m:r>
                      <m:sSub>
                        <m:sSubPr>
                          <m:ctrlPr>
                            <a:rPr lang="en-US" i="1"/>
                          </m:ctrlPr>
                        </m:sSubPr>
                        <m:e>
                          <m:r>
                            <a:rPr lang="en-US" i="1"/>
                            <m:t>𝑤</m:t>
                          </m:r>
                        </m:e>
                        <m:sub>
                          <m:r>
                            <a:rPr lang="en-US" i="1"/>
                            <m:t>𝑓</m:t>
                          </m:r>
                        </m:sub>
                      </m:sSub>
                      <m:r>
                        <a:rPr lang="en-US" i="1"/>
                        <m:t>.</m:t>
                      </m:r>
                      <m:d>
                        <m:dPr>
                          <m:begChr m:val="["/>
                          <m:endChr m:val="]"/>
                          <m:ctrlPr>
                            <a:rPr lang="en-US" i="1"/>
                          </m:ctrlPr>
                        </m:dPr>
                        <m:e>
                          <m:sSub>
                            <m:sSubPr>
                              <m:ctrlPr>
                                <a:rPr lang="en-US" i="1"/>
                              </m:ctrlPr>
                            </m:sSubPr>
                            <m:e>
                              <m:r>
                                <a:rPr lang="en-US" i="1"/>
                                <m:t>h</m:t>
                              </m:r>
                            </m:e>
                            <m:sub>
                              <m:r>
                                <a:rPr lang="en-US" i="1"/>
                                <m:t>𝑡</m:t>
                              </m:r>
                              <m:r>
                                <a:rPr lang="en-US" i="1"/>
                                <m:t>−1</m:t>
                              </m:r>
                            </m:sub>
                          </m:sSub>
                          <m:r>
                            <a:rPr lang="en-US" i="1"/>
                            <m:t>,</m:t>
                          </m:r>
                          <m:sSub>
                            <m:sSubPr>
                              <m:ctrlPr>
                                <a:rPr lang="en-US" i="1"/>
                              </m:ctrlPr>
                            </m:sSubPr>
                            <m:e>
                              <m:r>
                                <a:rPr lang="en-US" i="1"/>
                                <m:t>𝑥</m:t>
                              </m:r>
                            </m:e>
                            <m:sub>
                              <m:r>
                                <a:rPr lang="en-US" i="1"/>
                                <m:t>𝑡</m:t>
                              </m:r>
                            </m:sub>
                          </m:sSub>
                        </m:e>
                      </m:d>
                      <m:r>
                        <a:rPr lang="en-US" i="1"/>
                        <m:t>+ </m:t>
                      </m:r>
                      <m:sSub>
                        <m:sSubPr>
                          <m:ctrlPr>
                            <a:rPr lang="en-US" i="1"/>
                          </m:ctrlPr>
                        </m:sSubPr>
                        <m:e>
                          <m:r>
                            <a:rPr lang="en-US" i="1"/>
                            <m:t>𝑏</m:t>
                          </m:r>
                        </m:e>
                        <m:sub>
                          <m:r>
                            <a:rPr lang="en-US" i="1"/>
                            <m:t>𝑓</m:t>
                          </m:r>
                        </m:sub>
                      </m:sSub>
                      <m:r>
                        <a:rPr lang="en-US" i="1"/>
                        <m:t> )</m:t>
                      </m:r>
                    </m:oMath>
                  </m:oMathPara>
                </a14:m>
                <a:endPar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2" indent="0" algn="just">
                  <a:lnSpc>
                    <a:spcPct val="100000"/>
                  </a:lnSpc>
                  <a:buNone/>
                </a:pPr>
                <a:r>
                  <a:rPr lang="en-US" dirty="0" smtClean="0">
                    <a:latin typeface="Times New Roman" panose="02020603050405020304" pitchFamily="18" charset="0"/>
                    <a:cs typeface="Times New Roman" panose="02020603050405020304" pitchFamily="18" charset="0"/>
                  </a:rPr>
                  <a:t>	The forget </a:t>
                </a:r>
                <a:r>
                  <a:rPr lang="en-US" dirty="0">
                    <a:latin typeface="Times New Roman" panose="02020603050405020304" pitchFamily="18" charset="0"/>
                    <a:cs typeface="Times New Roman" panose="02020603050405020304" pitchFamily="18" charset="0"/>
                  </a:rPr>
                  <a:t>gate output is represented by: </a:t>
                </a:r>
                <a14:m>
                  <m:oMath xmlns:m="http://schemas.openxmlformats.org/officeDocument/2006/math">
                    <m:sSub>
                      <m:sSubPr>
                        <m:ctrlPr>
                          <a:rPr lang="en-US" i="1"/>
                        </m:ctrlPr>
                      </m:sSubPr>
                      <m:e>
                        <m:r>
                          <a:rPr lang="en-US" i="1"/>
                          <m:t>𝑓</m:t>
                        </m:r>
                      </m:e>
                      <m:sub>
                        <m:r>
                          <a:rPr lang="en-US" i="1"/>
                          <m:t>𝑡</m:t>
                        </m:r>
                      </m:sub>
                    </m:sSub>
                  </m:oMath>
                </a14:m>
                <a:endPar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2" indent="0">
                  <a:lnSpc>
                    <a:spcPct val="100000"/>
                  </a:lnSpc>
                  <a:buNone/>
                </a:pPr>
                <a:r>
                  <a:rPr lang="en-US" dirty="0" smtClean="0">
                    <a:latin typeface="Times New Roman" panose="02020603050405020304" pitchFamily="18" charset="0"/>
                    <a:cs typeface="Times New Roman" panose="02020603050405020304" pitchFamily="18" charset="0"/>
                  </a:rPr>
                  <a:t>	𝜎 </a:t>
                </a:r>
                <a:r>
                  <a:rPr lang="en-US" dirty="0">
                    <a:latin typeface="Times New Roman" panose="02020603050405020304" pitchFamily="18" charset="0"/>
                    <a:cs typeface="Times New Roman" panose="02020603050405020304" pitchFamily="18" charset="0"/>
                  </a:rPr>
                  <a:t>is the sigmoid activation function.</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m:ctrlPr>
                      </m:sSubPr>
                      <m:e>
                        <m:r>
                          <a:rPr lang="en-US" i="1"/>
                          <m:t>h</m:t>
                        </m:r>
                      </m:e>
                      <m:sub>
                        <m:r>
                          <a:rPr lang="en-US" i="1"/>
                          <m:t>𝑡</m:t>
                        </m:r>
                        <m:r>
                          <a:rPr lang="en-US" i="1"/>
                          <m:t>−1</m:t>
                        </m:r>
                      </m:sub>
                    </m:sSub>
                  </m:oMath>
                </a14:m>
                <a:r>
                  <a:rPr lang="en-US" dirty="0">
                    <a:latin typeface="Times New Roman" panose="02020603050405020304" pitchFamily="18" charset="0"/>
                    <a:cs typeface="Times New Roman" panose="02020603050405020304" pitchFamily="18" charset="0"/>
                  </a:rPr>
                  <a:t>​ represents the preceding hidden state.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m:ctrlPr>
                      </m:sSubPr>
                      <m:e>
                        <m:r>
                          <a:rPr lang="en-US" i="1"/>
                          <m:t>𝑥</m:t>
                        </m:r>
                      </m:e>
                      <m:sub>
                        <m:r>
                          <a:rPr lang="en-US" i="1"/>
                          <m:t>𝑡</m:t>
                        </m:r>
                      </m:sub>
                    </m:sSub>
                  </m:oMath>
                </a14:m>
                <a:r>
                  <a:rPr lang="en-US" dirty="0">
                    <a:latin typeface="Times New Roman" panose="02020603050405020304" pitchFamily="18" charset="0"/>
                    <a:cs typeface="Times New Roman" panose="02020603050405020304" pitchFamily="18" charset="0"/>
                  </a:rPr>
                  <a:t> represents the current input.</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weights and bias for the forget gate are represented by </a:t>
                </a:r>
                <a14:m>
                  <m:oMath xmlns:m="http://schemas.openxmlformats.org/officeDocument/2006/math">
                    <m:sSub>
                      <m:sSubPr>
                        <m:ctrlPr>
                          <a:rPr lang="en-US" i="1"/>
                        </m:ctrlPr>
                      </m:sSubPr>
                      <m:e>
                        <m:r>
                          <a:rPr lang="en-US" i="1"/>
                          <m:t>𝑤</m:t>
                        </m:r>
                      </m:e>
                      <m:sub>
                        <m:r>
                          <a:rPr lang="en-US" i="1"/>
                          <m:t>𝑓</m:t>
                        </m:r>
                      </m:sub>
                    </m:sSub>
                  </m:oMath>
                </a14:m>
                <a:r>
                  <a:rPr lang="en-US"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m:ctrlPr>
                      </m:sSubPr>
                      <m:e>
                        <m:r>
                          <a:rPr lang="en-US" i="1"/>
                          <m:t>𝑏</m:t>
                        </m:r>
                      </m:e>
                      <m:sub>
                        <m:r>
                          <a:rPr lang="en-US" i="1"/>
                          <m:t>𝑓</m:t>
                        </m:r>
                      </m:sub>
                    </m:sSub>
                  </m:oMath>
                </a14:m>
                <a:r>
                  <a:rPr lang="en-US" dirty="0">
                    <a:latin typeface="Times New Roman" panose="02020603050405020304" pitchFamily="18" charset="0"/>
                    <a:cs typeface="Times New Roman" panose="02020603050405020304" pitchFamily="18" charset="0"/>
                  </a:rPr>
                  <a:t>, respectively</a:t>
                </a:r>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3CB0A0D-B4A8-4ABC-AE6C-7D5BCD51F1B8}"/>
                  </a:ext>
                </a:extLst>
              </p:cNvPr>
              <p:cNvSpPr>
                <a:spLocks noGrp="1" noRot="1" noChangeAspect="1" noMove="1" noResize="1" noEditPoints="1" noAdjustHandles="1" noChangeArrowheads="1" noChangeShapeType="1" noTextEdit="1"/>
              </p:cNvSpPr>
              <p:nvPr>
                <p:ph idx="1"/>
              </p:nvPr>
            </p:nvSpPr>
            <p:spPr>
              <a:xfrm>
                <a:off x="838200" y="1825624"/>
                <a:ext cx="10515600" cy="4799293"/>
              </a:xfrm>
              <a:blipFill>
                <a:blip r:embed="rId2"/>
                <a:stretch>
                  <a:fillRect l="-638" t="-635"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BB0D610-1098-6330-A948-B1880BDFA51D}"/>
              </a:ext>
            </a:extLst>
          </p:cNvPr>
          <p:cNvSpPr>
            <a:spLocks noGrp="1"/>
          </p:cNvSpPr>
          <p:nvPr>
            <p:ph type="sldNum" sz="quarter" idx="12"/>
          </p:nvPr>
        </p:nvSpPr>
        <p:spPr/>
        <p:txBody>
          <a:bodyPr/>
          <a:lstStyle/>
          <a:p>
            <a:fld id="{B49A8CAB-3394-4DDD-96C0-D6690FF65656}" type="slidenum">
              <a:rPr lang="en-US" smtClean="0"/>
              <a:t>13</a:t>
            </a:fld>
            <a:endParaRPr lang="en-US"/>
          </a:p>
        </p:txBody>
      </p:sp>
    </p:spTree>
    <p:extLst>
      <p:ext uri="{BB962C8B-B14F-4D97-AF65-F5344CB8AC3E}">
        <p14:creationId xmlns:p14="http://schemas.microsoft.com/office/powerpoint/2010/main" val="262004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3542-DB87-445D-B179-D29740F0DB5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DESIGN</a:t>
            </a:r>
            <a:endParaRPr lang="en-US"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CB0A0D-B4A8-4ABC-AE6C-7D5BCD51F1B8}"/>
                  </a:ext>
                </a:extLst>
              </p:cNvPr>
              <p:cNvSpPr>
                <a:spLocks noGrp="1"/>
              </p:cNvSpPr>
              <p:nvPr>
                <p:ph idx="1"/>
              </p:nvPr>
            </p:nvSpPr>
            <p:spPr>
              <a:xfrm>
                <a:off x="838200" y="1825624"/>
                <a:ext cx="10515600" cy="4799293"/>
              </a:xfrm>
            </p:spPr>
            <p:txBody>
              <a:bodyPr>
                <a:normAutofit/>
              </a:bodyPr>
              <a:lstStyle/>
              <a:p>
                <a:pPr marL="0" indent="0" algn="just">
                  <a:lnSpc>
                    <a:spcPct val="100000"/>
                  </a:lnSpc>
                  <a:buNone/>
                </a:pPr>
                <a:r>
                  <a:rPr lang="en-US" sz="2000" b="1" dirty="0" smtClean="0">
                    <a:latin typeface="Times New Roman" panose="02020603050405020304" pitchFamily="18" charset="0"/>
                    <a:cs typeface="Times New Roman" panose="02020603050405020304" pitchFamily="18" charset="0"/>
                  </a:rPr>
                  <a:t>Algorithm Details:</a:t>
                </a:r>
              </a:p>
              <a:p>
                <a:pPr marL="914400" lvl="2" indent="0" algn="just">
                  <a:lnSpc>
                    <a:spcPct val="100000"/>
                  </a:lnSpc>
                  <a:buNone/>
                </a:pPr>
                <a:r>
                  <a:rPr lang="en-US" b="1" dirty="0" smtClean="0"/>
                  <a:t>       2.	Input Gate</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smtClean="0"/>
                  <a:t>The input gate controls what new information is added to the 	memory cell</a:t>
                </a:r>
                <a:r>
                  <a:rPr lang="en-US" dirty="0" smtClean="0">
                    <a:latin typeface="Times New Roman" panose="02020603050405020304" pitchFamily="18" charset="0"/>
                    <a:cs typeface="Times New Roman" panose="02020603050405020304" pitchFamily="18" charset="0"/>
                  </a:rPr>
                  <a:t>. </a:t>
                </a:r>
                <a:r>
                  <a:rPr lang="en-US" dirty="0" smtClean="0"/>
                  <a:t>It decides which values to update the memory cell with, by 	combining the current input and the previous hidden state.</a:t>
                </a:r>
                <a:endParaRPr lang="en-US"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US" sz="2000" i="1"/>
                          </m:ctrlPr>
                        </m:sSubPr>
                        <m:e>
                          <m:r>
                            <a:rPr lang="en-US" sz="2000" i="1"/>
                            <m:t>𝑖</m:t>
                          </m:r>
                        </m:e>
                        <m:sub>
                          <m:r>
                            <a:rPr lang="en-US" sz="2000" i="1"/>
                            <m:t>𝑡</m:t>
                          </m:r>
                        </m:sub>
                      </m:sSub>
                      <m:r>
                        <a:rPr lang="en-US" sz="2000" i="1"/>
                        <m:t>= </m:t>
                      </m:r>
                      <m:r>
                        <a:rPr lang="en-US" sz="2000" i="1"/>
                        <m:t>𝜎</m:t>
                      </m:r>
                      <m:r>
                        <a:rPr lang="en-US" sz="2000" i="1"/>
                        <m:t> (</m:t>
                      </m:r>
                      <m:sSub>
                        <m:sSubPr>
                          <m:ctrlPr>
                            <a:rPr lang="en-US" sz="2000" i="1"/>
                          </m:ctrlPr>
                        </m:sSubPr>
                        <m:e>
                          <m:r>
                            <a:rPr lang="en-US" sz="2000" i="1"/>
                            <m:t>𝑤</m:t>
                          </m:r>
                        </m:e>
                        <m:sub>
                          <m:r>
                            <a:rPr lang="en-US" sz="2000" i="1"/>
                            <m:t>𝑖</m:t>
                          </m:r>
                        </m:sub>
                      </m:sSub>
                      <m:r>
                        <a:rPr lang="en-US" sz="2000" i="1"/>
                        <m:t>.</m:t>
                      </m:r>
                      <m:d>
                        <m:dPr>
                          <m:begChr m:val="["/>
                          <m:endChr m:val="]"/>
                          <m:ctrlPr>
                            <a:rPr lang="en-US" sz="2000" i="1"/>
                          </m:ctrlPr>
                        </m:dPr>
                        <m:e>
                          <m:sSub>
                            <m:sSubPr>
                              <m:ctrlPr>
                                <a:rPr lang="en-US" sz="2000" i="1"/>
                              </m:ctrlPr>
                            </m:sSubPr>
                            <m:e>
                              <m:r>
                                <a:rPr lang="en-US" sz="2000" i="1"/>
                                <m:t>h</m:t>
                              </m:r>
                            </m:e>
                            <m:sub>
                              <m:r>
                                <a:rPr lang="en-US" sz="2000" i="1"/>
                                <m:t>𝑡</m:t>
                              </m:r>
                              <m:r>
                                <a:rPr lang="en-US" sz="2000" i="1"/>
                                <m:t>−1</m:t>
                              </m:r>
                            </m:sub>
                          </m:sSub>
                          <m:r>
                            <a:rPr lang="en-US" sz="2000" i="1"/>
                            <m:t>,</m:t>
                          </m:r>
                          <m:sSub>
                            <m:sSubPr>
                              <m:ctrlPr>
                                <a:rPr lang="en-US" sz="2000" i="1"/>
                              </m:ctrlPr>
                            </m:sSubPr>
                            <m:e>
                              <m:r>
                                <a:rPr lang="en-US" sz="2000" i="1"/>
                                <m:t>𝑥</m:t>
                              </m:r>
                            </m:e>
                            <m:sub>
                              <m:r>
                                <a:rPr lang="en-US" sz="2000" i="1"/>
                                <m:t>𝑡</m:t>
                              </m:r>
                            </m:sub>
                          </m:sSub>
                        </m:e>
                      </m:d>
                      <m:r>
                        <a:rPr lang="en-US" sz="2000" i="1"/>
                        <m:t>+ </m:t>
                      </m:r>
                      <m:sSub>
                        <m:sSubPr>
                          <m:ctrlPr>
                            <a:rPr lang="en-US" sz="2000" i="1"/>
                          </m:ctrlPr>
                        </m:sSubPr>
                        <m:e>
                          <m:r>
                            <a:rPr lang="en-US" sz="2000" i="1"/>
                            <m:t>𝑏</m:t>
                          </m:r>
                        </m:e>
                        <m:sub>
                          <m:r>
                            <a:rPr lang="en-US" sz="2000" i="1"/>
                            <m:t>𝑖</m:t>
                          </m:r>
                        </m:sub>
                      </m:sSub>
                      <m:r>
                        <a:rPr lang="en-US" sz="2000" i="1"/>
                        <m:t> )</m:t>
                      </m:r>
                    </m:oMath>
                  </m:oMathPara>
                </a14:m>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Where</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m:ctrlPr>
                      </m:sSubPr>
                      <m:e>
                        <m:r>
                          <a:rPr lang="en-US" sz="2000" i="1"/>
                          <m:t>𝑖</m:t>
                        </m:r>
                      </m:e>
                      <m:sub>
                        <m:r>
                          <a:rPr lang="en-US" sz="2000" i="1"/>
                          <m:t>𝑡</m:t>
                        </m:r>
                      </m:sub>
                    </m:sSub>
                  </m:oMath>
                </a14:m>
                <a:r>
                  <a:rPr lang="en-US" sz="2000" dirty="0">
                    <a:latin typeface="Times New Roman" panose="02020603050405020304" pitchFamily="18" charset="0"/>
                    <a:cs typeface="Times New Roman" panose="02020603050405020304" pitchFamily="18" charset="0"/>
                  </a:rPr>
                  <a:t> is the input gate output. </a:t>
                </a:r>
              </a:p>
              <a:p>
                <a:pPr marL="0" indent="0">
                  <a:buNone/>
                </a:pP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m:ctrlPr>
                      </m:sSubPr>
                      <m:e>
                        <m:r>
                          <a:rPr lang="en-US" sz="2000" i="1"/>
                          <m:t>𝑤</m:t>
                        </m:r>
                      </m:e>
                      <m:sub>
                        <m:r>
                          <a:rPr lang="en-US" sz="2000" i="1"/>
                          <m:t>𝑖</m:t>
                        </m:r>
                      </m:sub>
                    </m:sSub>
                    <m:r>
                      <a:rPr lang="en-US" sz="2000" i="1"/>
                      <m:t> </m:t>
                    </m:r>
                  </m:oMath>
                </a14:m>
                <a:r>
                  <a:rPr lang="en-US" sz="2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000" i="1"/>
                        </m:ctrlPr>
                      </m:sSubPr>
                      <m:e>
                        <m:r>
                          <a:rPr lang="en-US" sz="2000" i="1"/>
                          <m:t>𝑏</m:t>
                        </m:r>
                      </m:e>
                      <m:sub>
                        <m:r>
                          <a:rPr lang="en-US" sz="2000" i="1"/>
                          <m:t>𝑖</m:t>
                        </m:r>
                      </m:sub>
                    </m:sSub>
                    <m:r>
                      <a:rPr lang="en-US" sz="2000" i="1"/>
                      <m:t> </m:t>
                    </m:r>
                  </m:oMath>
                </a14:m>
                <a:r>
                  <a:rPr lang="en-US" sz="2000" dirty="0">
                    <a:latin typeface="Times New Roman" panose="02020603050405020304" pitchFamily="18" charset="0"/>
                    <a:cs typeface="Times New Roman" panose="02020603050405020304" pitchFamily="18" charset="0"/>
                  </a:rPr>
                  <a:t>are the weights and bias for the input gate.</a:t>
                </a:r>
              </a:p>
            </p:txBody>
          </p:sp>
        </mc:Choice>
        <mc:Fallback>
          <p:sp>
            <p:nvSpPr>
              <p:cNvPr id="3" name="Content Placeholder 2">
                <a:extLst>
                  <a:ext uri="{FF2B5EF4-FFF2-40B4-BE49-F238E27FC236}">
                    <a16:creationId xmlns:a16="http://schemas.microsoft.com/office/drawing/2014/main" id="{B3CB0A0D-B4A8-4ABC-AE6C-7D5BCD51F1B8}"/>
                  </a:ext>
                </a:extLst>
              </p:cNvPr>
              <p:cNvSpPr>
                <a:spLocks noGrp="1" noRot="1" noChangeAspect="1" noMove="1" noResize="1" noEditPoints="1" noAdjustHandles="1" noChangeArrowheads="1" noChangeShapeType="1" noTextEdit="1"/>
              </p:cNvSpPr>
              <p:nvPr>
                <p:ph idx="1"/>
              </p:nvPr>
            </p:nvSpPr>
            <p:spPr>
              <a:xfrm>
                <a:off x="838200" y="1825624"/>
                <a:ext cx="10515600" cy="4799293"/>
              </a:xfrm>
              <a:blipFill>
                <a:blip r:embed="rId2"/>
                <a:stretch>
                  <a:fillRect l="-638" t="-635"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BB0D610-1098-6330-A948-B1880BDFA51D}"/>
              </a:ext>
            </a:extLst>
          </p:cNvPr>
          <p:cNvSpPr>
            <a:spLocks noGrp="1"/>
          </p:cNvSpPr>
          <p:nvPr>
            <p:ph type="sldNum" sz="quarter" idx="12"/>
          </p:nvPr>
        </p:nvSpPr>
        <p:spPr/>
        <p:txBody>
          <a:bodyPr/>
          <a:lstStyle/>
          <a:p>
            <a:fld id="{B49A8CAB-3394-4DDD-96C0-D6690FF65656}" type="slidenum">
              <a:rPr lang="en-US" smtClean="0"/>
              <a:t>14</a:t>
            </a:fld>
            <a:endParaRPr lang="en-US"/>
          </a:p>
        </p:txBody>
      </p:sp>
    </p:spTree>
    <p:extLst>
      <p:ext uri="{BB962C8B-B14F-4D97-AF65-F5344CB8AC3E}">
        <p14:creationId xmlns:p14="http://schemas.microsoft.com/office/powerpoint/2010/main" val="257477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3542-DB87-445D-B179-D29740F0DB5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DESIGN</a:t>
            </a:r>
            <a:endParaRPr lang="en-US"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CB0A0D-B4A8-4ABC-AE6C-7D5BCD51F1B8}"/>
                  </a:ext>
                </a:extLst>
              </p:cNvPr>
              <p:cNvSpPr>
                <a:spLocks noGrp="1"/>
              </p:cNvSpPr>
              <p:nvPr>
                <p:ph idx="1"/>
              </p:nvPr>
            </p:nvSpPr>
            <p:spPr>
              <a:xfrm>
                <a:off x="838200" y="1825624"/>
                <a:ext cx="10515600" cy="4799293"/>
              </a:xfrm>
            </p:spPr>
            <p:txBody>
              <a:bodyPr>
                <a:normAutofit/>
              </a:bodyPr>
              <a:lstStyle/>
              <a:p>
                <a:pPr marL="0" indent="0" algn="just">
                  <a:lnSpc>
                    <a:spcPct val="100000"/>
                  </a:lnSpc>
                  <a:buNone/>
                </a:pPr>
                <a:r>
                  <a:rPr lang="en-US" sz="2000" b="1" dirty="0" smtClean="0">
                    <a:latin typeface="Times New Roman" panose="02020603050405020304" pitchFamily="18" charset="0"/>
                    <a:cs typeface="Times New Roman" panose="02020603050405020304" pitchFamily="18" charset="0"/>
                  </a:rPr>
                  <a:t>Algorithm Details:</a:t>
                </a:r>
              </a:p>
              <a:p>
                <a:pPr marL="914400" lvl="2" indent="0" algn="just">
                  <a:lnSpc>
                    <a:spcPct val="100000"/>
                  </a:lnSpc>
                  <a:buNone/>
                </a:pPr>
                <a:r>
                  <a:rPr lang="en-US" b="1" dirty="0" smtClean="0">
                    <a:latin typeface="Times New Roman" panose="02020603050405020304" pitchFamily="18" charset="0"/>
                    <a:cs typeface="Times New Roman" panose="02020603050405020304" pitchFamily="18" charset="0"/>
                  </a:rPr>
                  <a:t>       3.	</a:t>
                </a:r>
                <a:r>
                  <a:rPr lang="en-US" b="1" dirty="0">
                    <a:latin typeface="Times New Roman" panose="02020603050405020304" pitchFamily="18" charset="0"/>
                    <a:cs typeface="Times New Roman" panose="02020603050405020304" pitchFamily="18" charset="0"/>
                  </a:rPr>
                  <a:t>Output </a:t>
                </a:r>
                <a:r>
                  <a:rPr lang="en-US" b="1" dirty="0" smtClean="0">
                    <a:latin typeface="Times New Roman" panose="02020603050405020304" pitchFamily="18" charset="0"/>
                    <a:cs typeface="Times New Roman" panose="02020603050405020304" pitchFamily="18" charset="0"/>
                  </a:rPr>
                  <a:t>Gate: </a:t>
                </a:r>
                <a:r>
                  <a:rPr lang="en-US" dirty="0">
                    <a:latin typeface="Times New Roman" panose="02020603050405020304" pitchFamily="18" charset="0"/>
                    <a:cs typeface="Times New Roman" panose="02020603050405020304" pitchFamily="18" charset="0"/>
                  </a:rPr>
                  <a:t>The output gate determines what information is output from the </a:t>
                </a:r>
                <a:r>
                  <a:rPr lang="en-US" dirty="0" smtClean="0">
                    <a:latin typeface="Times New Roman" panose="02020603050405020304" pitchFamily="18" charset="0"/>
                    <a:cs typeface="Times New Roman" panose="02020603050405020304" pitchFamily="18" charset="0"/>
                  </a:rPr>
                  <a:t>	memory </a:t>
                </a:r>
                <a:r>
                  <a:rPr lang="en-US" dirty="0">
                    <a:latin typeface="Times New Roman" panose="02020603050405020304" pitchFamily="18" charset="0"/>
                    <a:cs typeface="Times New Roman" panose="02020603050405020304" pitchFamily="18" charset="0"/>
                  </a:rPr>
                  <a:t>cell</a:t>
                </a:r>
                <a:r>
                  <a:rPr lang="en-US" dirty="0" smtClean="0">
                    <a:latin typeface="Times New Roman" panose="02020603050405020304" pitchFamily="18" charset="0"/>
                    <a:cs typeface="Times New Roman" panose="02020603050405020304" pitchFamily="18" charset="0"/>
                  </a:rPr>
                  <a:t>.</a:t>
                </a:r>
                <a:endParaRPr lang="en-US" sz="2000" i="1" dirty="0" smtClean="0">
                  <a:latin typeface="Times New Roman" panose="02020603050405020304" pitchFamily="18" charset="0"/>
                  <a:cs typeface="Times New Roman" panose="02020603050405020304" pitchFamily="18" charset="0"/>
                </a:endParaRPr>
              </a:p>
              <a:p>
                <a:pPr marL="914400" lvl="2" indent="0" algn="just">
                  <a:lnSpc>
                    <a:spcPct val="100000"/>
                  </a:lnSpc>
                  <a:buNone/>
                </a:pPr>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m:ctrlPr>
                      </m:sSubPr>
                      <m:e>
                        <m:r>
                          <a:rPr lang="en-US" i="1"/>
                          <m:t>𝑜</m:t>
                        </m:r>
                      </m:e>
                      <m:sub>
                        <m:r>
                          <a:rPr lang="en-US" i="1"/>
                          <m:t>𝑡</m:t>
                        </m:r>
                      </m:sub>
                    </m:sSub>
                    <m:r>
                      <a:rPr lang="en-US" i="1"/>
                      <m:t>= </m:t>
                    </m:r>
                    <m:r>
                      <a:rPr lang="en-US" i="1"/>
                      <m:t>𝜎</m:t>
                    </m:r>
                    <m:r>
                      <a:rPr lang="en-US" i="1"/>
                      <m:t> (</m:t>
                    </m:r>
                    <m:sSub>
                      <m:sSubPr>
                        <m:ctrlPr>
                          <a:rPr lang="en-US" i="1"/>
                        </m:ctrlPr>
                      </m:sSubPr>
                      <m:e>
                        <m:r>
                          <a:rPr lang="en-US" i="1"/>
                          <m:t>𝑤</m:t>
                        </m:r>
                      </m:e>
                      <m:sub>
                        <m:r>
                          <a:rPr lang="en-US" i="1"/>
                          <m:t>𝑜</m:t>
                        </m:r>
                      </m:sub>
                    </m:sSub>
                    <m:r>
                      <a:rPr lang="en-US" i="1"/>
                      <m:t>.</m:t>
                    </m:r>
                    <m:d>
                      <m:dPr>
                        <m:begChr m:val="["/>
                        <m:endChr m:val="]"/>
                        <m:ctrlPr>
                          <a:rPr lang="en-US" i="1"/>
                        </m:ctrlPr>
                      </m:dPr>
                      <m:e>
                        <m:sSub>
                          <m:sSubPr>
                            <m:ctrlPr>
                              <a:rPr lang="en-US" i="1"/>
                            </m:ctrlPr>
                          </m:sSubPr>
                          <m:e>
                            <m:r>
                              <a:rPr lang="en-US" i="1"/>
                              <m:t>h</m:t>
                            </m:r>
                          </m:e>
                          <m:sub>
                            <m:r>
                              <a:rPr lang="en-US" i="1"/>
                              <m:t>𝑡</m:t>
                            </m:r>
                            <m:r>
                              <a:rPr lang="en-US" i="1"/>
                              <m:t>−1</m:t>
                            </m:r>
                          </m:sub>
                        </m:sSub>
                        <m:r>
                          <a:rPr lang="en-US" i="1"/>
                          <m:t>,</m:t>
                        </m:r>
                        <m:sSub>
                          <m:sSubPr>
                            <m:ctrlPr>
                              <a:rPr lang="en-US" i="1"/>
                            </m:ctrlPr>
                          </m:sSubPr>
                          <m:e>
                            <m:r>
                              <a:rPr lang="en-US" i="1"/>
                              <m:t>𝑥</m:t>
                            </m:r>
                          </m:e>
                          <m:sub>
                            <m:r>
                              <a:rPr lang="en-US" i="1"/>
                              <m:t>𝑡</m:t>
                            </m:r>
                          </m:sub>
                        </m:sSub>
                      </m:e>
                    </m:d>
                    <m:r>
                      <a:rPr lang="en-US" i="1"/>
                      <m:t>+ </m:t>
                    </m:r>
                    <m:sSub>
                      <m:sSubPr>
                        <m:ctrlPr>
                          <a:rPr lang="en-US" i="1"/>
                        </m:ctrlPr>
                      </m:sSubPr>
                      <m:e>
                        <m:r>
                          <a:rPr lang="en-US" i="1"/>
                          <m:t>𝑏</m:t>
                        </m:r>
                      </m:e>
                      <m:sub>
                        <m:r>
                          <a:rPr lang="en-US" i="1"/>
                          <m:t>𝑜</m:t>
                        </m:r>
                      </m:sub>
                    </m:sSub>
                    <m:r>
                      <a:rPr lang="en-US" i="1"/>
                      <m:t> )</m:t>
                    </m:r>
                  </m:oMath>
                </a14:m>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Where</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m:ctrlPr>
                      </m:sSubPr>
                      <m:e>
                        <m:r>
                          <a:rPr lang="en-US" sz="2000" i="1"/>
                          <m:t>𝑜</m:t>
                        </m:r>
                      </m:e>
                      <m:sub>
                        <m:r>
                          <a:rPr lang="en-US" sz="2000" i="1"/>
                          <m:t>𝑡</m:t>
                        </m:r>
                      </m:sub>
                    </m:sSub>
                  </m:oMath>
                </a14:m>
                <a:r>
                  <a:rPr lang="en-US" sz="2000" dirty="0">
                    <a:latin typeface="Times New Roman" panose="02020603050405020304" pitchFamily="18" charset="0"/>
                    <a:cs typeface="Times New Roman" panose="02020603050405020304" pitchFamily="18" charset="0"/>
                  </a:rPr>
                  <a:t> ​is the output gate output.</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weights and bias for the output gate are represented by </a:t>
                </a:r>
                <a14:m>
                  <m:oMath xmlns:m="http://schemas.openxmlformats.org/officeDocument/2006/math">
                    <m:sSub>
                      <m:sSubPr>
                        <m:ctrlPr>
                          <a:rPr lang="en-US" sz="2000" i="1"/>
                        </m:ctrlPr>
                      </m:sSubPr>
                      <m:e>
                        <m:r>
                          <a:rPr lang="en-US" sz="2000" i="1"/>
                          <m:t>𝑤</m:t>
                        </m:r>
                      </m:e>
                      <m:sub>
                        <m:r>
                          <a:rPr lang="en-US" sz="2000" i="1"/>
                          <m:t>𝑜</m:t>
                        </m:r>
                      </m:sub>
                    </m:sSub>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m:ctrlPr>
                      </m:sSubPr>
                      <m:e>
                        <m:r>
                          <a:rPr lang="en-US" sz="2000" i="1"/>
                          <m:t>𝑏</m:t>
                        </m:r>
                      </m:e>
                      <m:sub>
                        <m:r>
                          <a:rPr lang="en-US" sz="2000" i="1"/>
                          <m:t>𝑜</m:t>
                        </m:r>
                      </m:sub>
                    </m:sSub>
                    <m:r>
                      <a:rPr lang="en-US" sz="2000" i="1"/>
                      <m:t> </m:t>
                    </m:r>
                  </m:oMath>
                </a14:m>
                <a:r>
                  <a:rPr lang="en-US" sz="2000" dirty="0">
                    <a:latin typeface="Times New Roman" panose="02020603050405020304" pitchFamily="18" charset="0"/>
                    <a:cs typeface="Times New Roman" panose="02020603050405020304" pitchFamily="18" charset="0"/>
                  </a:rPr>
                  <a:t> respectively.</a:t>
                </a:r>
              </a:p>
            </p:txBody>
          </p:sp>
        </mc:Choice>
        <mc:Fallback>
          <p:sp>
            <p:nvSpPr>
              <p:cNvPr id="3" name="Content Placeholder 2">
                <a:extLst>
                  <a:ext uri="{FF2B5EF4-FFF2-40B4-BE49-F238E27FC236}">
                    <a16:creationId xmlns:a16="http://schemas.microsoft.com/office/drawing/2014/main" id="{B3CB0A0D-B4A8-4ABC-AE6C-7D5BCD51F1B8}"/>
                  </a:ext>
                </a:extLst>
              </p:cNvPr>
              <p:cNvSpPr>
                <a:spLocks noGrp="1" noRot="1" noChangeAspect="1" noMove="1" noResize="1" noEditPoints="1" noAdjustHandles="1" noChangeArrowheads="1" noChangeShapeType="1" noTextEdit="1"/>
              </p:cNvSpPr>
              <p:nvPr>
                <p:ph idx="1"/>
              </p:nvPr>
            </p:nvSpPr>
            <p:spPr>
              <a:xfrm>
                <a:off x="838200" y="1825624"/>
                <a:ext cx="10515600" cy="4799293"/>
              </a:xfrm>
              <a:blipFill>
                <a:blip r:embed="rId2"/>
                <a:stretch>
                  <a:fillRect l="-638" t="-635"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BB0D610-1098-6330-A948-B1880BDFA51D}"/>
              </a:ext>
            </a:extLst>
          </p:cNvPr>
          <p:cNvSpPr>
            <a:spLocks noGrp="1"/>
          </p:cNvSpPr>
          <p:nvPr>
            <p:ph type="sldNum" sz="quarter" idx="12"/>
          </p:nvPr>
        </p:nvSpPr>
        <p:spPr/>
        <p:txBody>
          <a:bodyPr/>
          <a:lstStyle/>
          <a:p>
            <a:fld id="{B49A8CAB-3394-4DDD-96C0-D6690FF65656}" type="slidenum">
              <a:rPr lang="en-US" smtClean="0"/>
              <a:t>15</a:t>
            </a:fld>
            <a:endParaRPr lang="en-US"/>
          </a:p>
        </p:txBody>
      </p:sp>
    </p:spTree>
    <p:extLst>
      <p:ext uri="{BB962C8B-B14F-4D97-AF65-F5344CB8AC3E}">
        <p14:creationId xmlns:p14="http://schemas.microsoft.com/office/powerpoint/2010/main" val="302285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3542-DB87-445D-B179-D29740F0DB5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DESIGN</a:t>
            </a:r>
            <a:endParaRPr lang="en-US"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CB0A0D-B4A8-4ABC-AE6C-7D5BCD51F1B8}"/>
                  </a:ext>
                </a:extLst>
              </p:cNvPr>
              <p:cNvSpPr>
                <a:spLocks noGrp="1"/>
              </p:cNvSpPr>
              <p:nvPr>
                <p:ph idx="1"/>
              </p:nvPr>
            </p:nvSpPr>
            <p:spPr>
              <a:xfrm>
                <a:off x="838200" y="1825624"/>
                <a:ext cx="10515600" cy="4799293"/>
              </a:xfrm>
            </p:spPr>
            <p:txBody>
              <a:bodyPr>
                <a:normAutofit/>
              </a:bodyPr>
              <a:lstStyle/>
              <a:p>
                <a:pPr marL="0" indent="0" algn="just">
                  <a:lnSpc>
                    <a:spcPct val="100000"/>
                  </a:lnSpc>
                  <a:buNone/>
                </a:pPr>
                <a:r>
                  <a:rPr lang="en-US" sz="2000" b="1" dirty="0" smtClean="0">
                    <a:latin typeface="Times New Roman" panose="02020603050405020304" pitchFamily="18" charset="0"/>
                    <a:cs typeface="Times New Roman" panose="02020603050405020304" pitchFamily="18" charset="0"/>
                  </a:rPr>
                  <a:t>Algorithm Details:</a:t>
                </a:r>
              </a:p>
              <a:p>
                <a:pPr marL="914400" lvl="2" indent="0" algn="just">
                  <a:lnSpc>
                    <a:spcPct val="100000"/>
                  </a:lnSpc>
                  <a:buNone/>
                </a:pPr>
                <a:r>
                  <a:rPr lang="en-US" b="1" dirty="0" smtClean="0">
                    <a:latin typeface="Times New Roman" panose="02020603050405020304" pitchFamily="18" charset="0"/>
                    <a:cs typeface="Times New Roman" panose="02020603050405020304" pitchFamily="18" charset="0"/>
                  </a:rPr>
                  <a:t>       c.	</a:t>
                </a:r>
                <a:r>
                  <a:rPr lang="en-US" b="1" dirty="0">
                    <a:latin typeface="Times New Roman" panose="02020603050405020304" pitchFamily="18" charset="0"/>
                    <a:cs typeface="Times New Roman" panose="02020603050405020304" pitchFamily="18" charset="0"/>
                  </a:rPr>
                  <a:t>Cell State (</a:t>
                </a:r>
                <a14:m>
                  <m:oMath xmlns:m="http://schemas.openxmlformats.org/officeDocument/2006/math">
                    <m:sSub>
                      <m:sSubPr>
                        <m:ctrlPr>
                          <a:rPr lang="en-US" b="1"/>
                        </m:ctrlPr>
                      </m:sSubPr>
                      <m:e>
                        <m:r>
                          <a:rPr lang="en-US" b="1" i="0"/>
                          <m:t>𝐜</m:t>
                        </m:r>
                      </m:e>
                      <m:sub>
                        <m:r>
                          <a:rPr lang="en-US" b="1" i="0"/>
                          <m:t>𝐭</m:t>
                        </m:r>
                      </m:sub>
                    </m:sSub>
                  </m:oMath>
                </a14:m>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network's memory. At each time step, the forget gate </a:t>
                </a:r>
                <a:r>
                  <a:rPr lang="en-US" dirty="0" smtClean="0">
                    <a:latin typeface="Times New Roman" panose="02020603050405020304" pitchFamily="18" charset="0"/>
                    <a:cs typeface="Times New Roman" panose="02020603050405020304" pitchFamily="18" charset="0"/>
                  </a:rPr>
                  <a:t>	determines what fraction of the prior memory should be retained, while the input 	gate determines what new information should be added to memory.</a:t>
                </a:r>
              </a:p>
              <a:p>
                <a:pPr marL="914400" lvl="2"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Cell state update </a:t>
                </a:r>
                <a:r>
                  <a:rPr lang="en-US" dirty="0" smtClean="0">
                    <a:latin typeface="Times New Roman" panose="02020603050405020304" pitchFamily="18" charset="0"/>
                    <a:cs typeface="Times New Roman" panose="02020603050405020304" pitchFamily="18" charset="0"/>
                  </a:rPr>
                  <a:t>equation:</a:t>
                </a:r>
              </a:p>
              <a:p>
                <a:pPr marL="914400" lvl="2"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m:ctrlPr>
                      </m:sSubPr>
                      <m:e>
                        <m:r>
                          <m:rPr>
                            <m:sty m:val="p"/>
                          </m:rPr>
                          <a:rPr lang="en-US" i="0"/>
                          <m:t>c</m:t>
                        </m:r>
                      </m:e>
                      <m:sub>
                        <m:r>
                          <m:rPr>
                            <m:sty m:val="p"/>
                          </m:rPr>
                          <a:rPr lang="en-US" i="0"/>
                          <m:t>t</m:t>
                        </m:r>
                      </m:sub>
                    </m:sSub>
                    <m:r>
                      <a:rPr lang="en-US" i="0"/>
                      <m:t>= </m:t>
                    </m:r>
                    <m:sSub>
                      <m:sSubPr>
                        <m:ctrlPr>
                          <a:rPr lang="en-US"/>
                        </m:ctrlPr>
                      </m:sSubPr>
                      <m:e>
                        <m:r>
                          <m:rPr>
                            <m:sty m:val="p"/>
                          </m:rPr>
                          <a:rPr lang="en-US" i="0"/>
                          <m:t>f</m:t>
                        </m:r>
                      </m:e>
                      <m:sub>
                        <m:r>
                          <m:rPr>
                            <m:sty m:val="p"/>
                          </m:rPr>
                          <a:rPr lang="en-US" i="0"/>
                          <m:t>t</m:t>
                        </m:r>
                      </m:sub>
                    </m:sSub>
                    <m:r>
                      <a:rPr lang="en-US" i="0"/>
                      <m:t>∗</m:t>
                    </m:r>
                    <m:sSub>
                      <m:sSubPr>
                        <m:ctrlPr>
                          <a:rPr lang="en-US"/>
                        </m:ctrlPr>
                      </m:sSubPr>
                      <m:e>
                        <m:r>
                          <m:rPr>
                            <m:sty m:val="p"/>
                          </m:rPr>
                          <a:rPr lang="en-US" i="0"/>
                          <m:t>c</m:t>
                        </m:r>
                      </m:e>
                      <m:sub>
                        <m:r>
                          <m:rPr>
                            <m:sty m:val="p"/>
                          </m:rPr>
                          <a:rPr lang="en-US" i="0"/>
                          <m:t>t</m:t>
                        </m:r>
                        <m:r>
                          <a:rPr lang="en-US" i="0"/>
                          <m:t>−1</m:t>
                        </m:r>
                      </m:sub>
                    </m:sSub>
                    <m:r>
                      <a:rPr lang="en-US" i="0"/>
                      <m:t>+</m:t>
                    </m:r>
                    <m:sSub>
                      <m:sSubPr>
                        <m:ctrlPr>
                          <a:rPr lang="en-US"/>
                        </m:ctrlPr>
                      </m:sSubPr>
                      <m:e>
                        <m:r>
                          <m:rPr>
                            <m:sty m:val="p"/>
                          </m:rPr>
                          <a:rPr lang="en-US" i="0"/>
                          <m:t>i</m:t>
                        </m:r>
                      </m:e>
                      <m:sub>
                        <m:r>
                          <m:rPr>
                            <m:sty m:val="p"/>
                          </m:rPr>
                          <a:rPr lang="en-US" i="0"/>
                          <m:t>t</m:t>
                        </m:r>
                      </m:sub>
                    </m:sSub>
                    <m:r>
                      <a:rPr lang="en-US" i="0"/>
                      <m:t>∗</m:t>
                    </m:r>
                    <m:sSub>
                      <m:sSubPr>
                        <m:ctrlPr>
                          <a:rPr lang="en-US"/>
                        </m:ctrlPr>
                      </m:sSubPr>
                      <m:e>
                        <m:acc>
                          <m:accPr>
                            <m:chr m:val="̃"/>
                            <m:ctrlPr>
                              <a:rPr lang="en-US"/>
                            </m:ctrlPr>
                          </m:accPr>
                          <m:e>
                            <m:r>
                              <m:rPr>
                                <m:sty m:val="p"/>
                              </m:rPr>
                              <a:rPr lang="en-US" i="0"/>
                              <m:t>c</m:t>
                            </m:r>
                          </m:e>
                        </m:acc>
                      </m:e>
                      <m:sub>
                        <m:r>
                          <m:rPr>
                            <m:sty m:val="p"/>
                          </m:rPr>
                          <a:rPr lang="en-US" i="0"/>
                          <m:t>t</m:t>
                        </m:r>
                      </m:sub>
                    </m:sSub>
                  </m:oMath>
                </a14:m>
                <a:endParaRPr lang="en-US" dirty="0" smtClean="0">
                  <a:latin typeface="Times New Roman" panose="02020603050405020304" pitchFamily="18" charset="0"/>
                  <a:cs typeface="Times New Roman" panose="02020603050405020304" pitchFamily="18" charset="0"/>
                </a:endParaRPr>
              </a:p>
              <a:p>
                <a:pPr marL="914400" lvl="2" indent="0">
                  <a:lnSpc>
                    <a:spcPct val="100000"/>
                  </a:lnSpc>
                  <a:buNone/>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m:ctrlPr>
                      </m:sSubPr>
                      <m:e>
                        <m:r>
                          <m:rPr>
                            <m:sty m:val="p"/>
                          </m:rPr>
                          <a:rPr lang="en-US" i="0"/>
                          <m:t>c</m:t>
                        </m:r>
                      </m:e>
                      <m:sub>
                        <m:r>
                          <m:rPr>
                            <m:sty m:val="p"/>
                          </m:rPr>
                          <a:rPr lang="en-US" i="0"/>
                          <m:t>t</m:t>
                        </m:r>
                        <m:r>
                          <a:rPr lang="en-US" i="0"/>
                          <m:t>−1</m:t>
                        </m:r>
                      </m:sub>
                    </m:sSub>
                  </m:oMath>
                </a14:m>
                <a:r>
                  <a:rPr lang="en-US" dirty="0">
                    <a:latin typeface="Times New Roman" panose="02020603050405020304" pitchFamily="18" charset="0"/>
                    <a:cs typeface="Times New Roman" panose="02020603050405020304" pitchFamily="18" charset="0"/>
                  </a:rPr>
                  <a:t>​ is the preceding cell state.</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m:ctrlPr>
                      </m:sSubPr>
                      <m:e>
                        <m:acc>
                          <m:accPr>
                            <m:chr m:val="̃"/>
                            <m:ctrlPr>
                              <a:rPr lang="en-US"/>
                            </m:ctrlPr>
                          </m:accPr>
                          <m:e>
                            <m:r>
                              <m:rPr>
                                <m:sty m:val="p"/>
                              </m:rPr>
                              <a:rPr lang="en-US" i="0"/>
                              <m:t>c</m:t>
                            </m:r>
                          </m:e>
                        </m:acc>
                      </m:e>
                      <m:sub>
                        <m:r>
                          <m:rPr>
                            <m:sty m:val="p"/>
                          </m:rPr>
                          <a:rPr lang="en-US" i="0"/>
                          <m:t>t</m:t>
                        </m:r>
                      </m:sub>
                    </m:sSub>
                  </m:oMath>
                </a14:m>
                <a:r>
                  <a:rPr lang="en-US" dirty="0">
                    <a:latin typeface="Times New Roman" panose="02020603050405020304" pitchFamily="18" charset="0"/>
                    <a:cs typeface="Times New Roman" panose="02020603050405020304" pitchFamily="18" charset="0"/>
                  </a:rPr>
                  <a:t> The candidate cell state (t) represents fresh information created from the </a:t>
                </a:r>
                <a:r>
                  <a:rPr lang="en-US" dirty="0" smtClean="0">
                    <a:latin typeface="Times New Roman" panose="02020603050405020304" pitchFamily="18" charset="0"/>
                    <a:cs typeface="Times New Roman" panose="02020603050405020304" pitchFamily="18" charset="0"/>
                  </a:rPr>
                  <a:t>	current </a:t>
                </a:r>
                <a:r>
                  <a:rPr lang="en-US" dirty="0">
                    <a:latin typeface="Times New Roman" panose="02020603050405020304" pitchFamily="18" charset="0"/>
                    <a:cs typeface="Times New Roman" panose="02020603050405020304" pitchFamily="18" charset="0"/>
                  </a:rPr>
                  <a:t>input.</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output of the forget gate is </a:t>
                </a:r>
                <a14:m>
                  <m:oMath xmlns:m="http://schemas.openxmlformats.org/officeDocument/2006/math">
                    <m:sSub>
                      <m:sSubPr>
                        <m:ctrlPr>
                          <a:rPr lang="en-US"/>
                        </m:ctrlPr>
                      </m:sSubPr>
                      <m:e>
                        <m:r>
                          <m:rPr>
                            <m:sty m:val="p"/>
                          </m:rPr>
                          <a:rPr lang="en-US" i="0"/>
                          <m:t>f</m:t>
                        </m:r>
                      </m:e>
                      <m:sub>
                        <m:r>
                          <m:rPr>
                            <m:sty m:val="p"/>
                          </m:rPr>
                          <a:rPr lang="en-US" i="0"/>
                          <m:t>t</m:t>
                        </m:r>
                      </m:sub>
                    </m:sSub>
                  </m:oMath>
                </a14:m>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input gate output is denoted by the symbol </a:t>
                </a:r>
                <a14:m>
                  <m:oMath xmlns:m="http://schemas.openxmlformats.org/officeDocument/2006/math">
                    <m:sSub>
                      <m:sSubPr>
                        <m:ctrlPr>
                          <a:rPr lang="en-US"/>
                        </m:ctrlPr>
                      </m:sSubPr>
                      <m:e>
                        <m:r>
                          <m:rPr>
                            <m:sty m:val="p"/>
                          </m:rPr>
                          <a:rPr lang="en-US" i="0"/>
                          <m:t>i</m:t>
                        </m:r>
                      </m:e>
                      <m:sub>
                        <m:r>
                          <m:rPr>
                            <m:sty m:val="p"/>
                          </m:rPr>
                          <a:rPr lang="en-US" i="0"/>
                          <m:t>t</m:t>
                        </m:r>
                      </m:sub>
                    </m:sSub>
                  </m:oMath>
                </a14:m>
                <a:r>
                  <a:rPr lang="en-US" dirty="0">
                    <a:latin typeface="Times New Roman" panose="02020603050405020304" pitchFamily="18" charset="0"/>
                    <a:cs typeface="Times New Roman" panose="02020603050405020304" pitchFamily="18" charset="0"/>
                  </a:rPr>
                  <a:t>.</a:t>
                </a:r>
              </a:p>
              <a:p>
                <a:pPr marL="914400" lvl="2" indent="0" algn="just">
                  <a:lnSpc>
                    <a:spcPct val="100000"/>
                  </a:lnSpc>
                  <a:buNone/>
                </a:pPr>
                <a:endParaRPr lang="en-US" dirty="0">
                  <a:latin typeface="Times New Roman" panose="02020603050405020304" pitchFamily="18" charset="0"/>
                  <a:cs typeface="Times New Roman" panose="02020603050405020304" pitchFamily="18" charset="0"/>
                </a:endParaRPr>
              </a:p>
              <a:p>
                <a:pPr marL="914400" lvl="2"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3CB0A0D-B4A8-4ABC-AE6C-7D5BCD51F1B8}"/>
                  </a:ext>
                </a:extLst>
              </p:cNvPr>
              <p:cNvSpPr>
                <a:spLocks noGrp="1" noRot="1" noChangeAspect="1" noMove="1" noResize="1" noEditPoints="1" noAdjustHandles="1" noChangeArrowheads="1" noChangeShapeType="1" noTextEdit="1"/>
              </p:cNvSpPr>
              <p:nvPr>
                <p:ph idx="1"/>
              </p:nvPr>
            </p:nvSpPr>
            <p:spPr>
              <a:xfrm>
                <a:off x="838200" y="1825624"/>
                <a:ext cx="10515600" cy="4799293"/>
              </a:xfrm>
              <a:blipFill>
                <a:blip r:embed="rId2"/>
                <a:stretch>
                  <a:fillRect l="-638" t="-635"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BB0D610-1098-6330-A948-B1880BDFA51D}"/>
              </a:ext>
            </a:extLst>
          </p:cNvPr>
          <p:cNvSpPr>
            <a:spLocks noGrp="1"/>
          </p:cNvSpPr>
          <p:nvPr>
            <p:ph type="sldNum" sz="quarter" idx="12"/>
          </p:nvPr>
        </p:nvSpPr>
        <p:spPr/>
        <p:txBody>
          <a:bodyPr/>
          <a:lstStyle/>
          <a:p>
            <a:fld id="{B49A8CAB-3394-4DDD-96C0-D6690FF65656}" type="slidenum">
              <a:rPr lang="en-US" smtClean="0"/>
              <a:t>16</a:t>
            </a:fld>
            <a:endParaRPr lang="en-US"/>
          </a:p>
        </p:txBody>
      </p:sp>
    </p:spTree>
    <p:extLst>
      <p:ext uri="{BB962C8B-B14F-4D97-AF65-F5344CB8AC3E}">
        <p14:creationId xmlns:p14="http://schemas.microsoft.com/office/powerpoint/2010/main" val="66751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3542-DB87-445D-B179-D29740F0DB5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DESIGN</a:t>
            </a:r>
            <a:endParaRPr lang="en-US"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CB0A0D-B4A8-4ABC-AE6C-7D5BCD51F1B8}"/>
                  </a:ext>
                </a:extLst>
              </p:cNvPr>
              <p:cNvSpPr>
                <a:spLocks noGrp="1"/>
              </p:cNvSpPr>
              <p:nvPr>
                <p:ph idx="1"/>
              </p:nvPr>
            </p:nvSpPr>
            <p:spPr>
              <a:xfrm>
                <a:off x="838200" y="1825624"/>
                <a:ext cx="10515600" cy="4799293"/>
              </a:xfrm>
            </p:spPr>
            <p:txBody>
              <a:bodyPr>
                <a:normAutofit/>
              </a:bodyPr>
              <a:lstStyle/>
              <a:p>
                <a:pPr marL="0" indent="0" algn="just">
                  <a:lnSpc>
                    <a:spcPct val="100000"/>
                  </a:lnSpc>
                  <a:buNone/>
                </a:pPr>
                <a:r>
                  <a:rPr lang="en-US" sz="2000" b="1" dirty="0" smtClean="0">
                    <a:latin typeface="Times New Roman" panose="02020603050405020304" pitchFamily="18" charset="0"/>
                    <a:cs typeface="Times New Roman" panose="02020603050405020304" pitchFamily="18" charset="0"/>
                  </a:rPr>
                  <a:t>Algorithm Details:</a:t>
                </a:r>
              </a:p>
              <a:p>
                <a:pPr marL="914400" lvl="2" indent="0" algn="just">
                  <a:lnSpc>
                    <a:spcPct val="100000"/>
                  </a:lnSpc>
                  <a:buNone/>
                </a:pPr>
                <a:r>
                  <a:rPr lang="en-US" b="1" dirty="0" smtClean="0">
                    <a:latin typeface="Times New Roman" panose="02020603050405020304" pitchFamily="18" charset="0"/>
                    <a:cs typeface="Times New Roman" panose="02020603050405020304" pitchFamily="18" charset="0"/>
                  </a:rPr>
                  <a:t>       d.	</a:t>
                </a:r>
                <a:r>
                  <a:rPr lang="en-US" b="1" dirty="0">
                    <a:latin typeface="Times New Roman" panose="02020603050405020304" pitchFamily="18" charset="0"/>
                    <a:cs typeface="Times New Roman" panose="02020603050405020304" pitchFamily="18" charset="0"/>
                  </a:rPr>
                  <a:t>Hidden State (</a:t>
                </a:r>
                <a14:m>
                  <m:oMath xmlns:m="http://schemas.openxmlformats.org/officeDocument/2006/math">
                    <m:sSub>
                      <m:sSubPr>
                        <m:ctrlPr>
                          <a:rPr lang="en-US" b="1" i="1"/>
                        </m:ctrlPr>
                      </m:sSubPr>
                      <m:e>
                        <m:r>
                          <a:rPr lang="en-US" b="1" i="1"/>
                          <m:t>𝒉</m:t>
                        </m:r>
                      </m:e>
                      <m:sub>
                        <m:r>
                          <a:rPr lang="en-US" b="1" i="1"/>
                          <m:t>𝒕</m:t>
                        </m:r>
                      </m:sub>
                    </m:sSub>
                  </m:oMath>
                </a14:m>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LSTM cell's output, the hidden state, is either transferred </a:t>
                </a: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the following time step or used to make predictions.</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hidden state equation is: </a:t>
                </a:r>
                <a:endParaRPr lang="en-US" dirty="0" smtClean="0">
                  <a:latin typeface="Times New Roman" panose="02020603050405020304" pitchFamily="18" charset="0"/>
                  <a:cs typeface="Times New Roman" panose="02020603050405020304" pitchFamily="18" charset="0"/>
                </a:endParaRPr>
              </a:p>
              <a:p>
                <a:pPr marL="914400" lvl="2"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m:ctrlPr>
                      </m:sSubPr>
                      <m:e>
                        <m:r>
                          <a:rPr lang="en-US" i="1"/>
                          <m:t>h</m:t>
                        </m:r>
                      </m:e>
                      <m:sub>
                        <m:r>
                          <a:rPr lang="en-US" i="1"/>
                          <m:t>𝑡</m:t>
                        </m:r>
                      </m:sub>
                    </m:sSub>
                    <m:r>
                      <a:rPr lang="en-US" i="1"/>
                      <m:t>=</m:t>
                    </m:r>
                    <m:sSub>
                      <m:sSubPr>
                        <m:ctrlPr>
                          <a:rPr lang="en-US" i="1"/>
                        </m:ctrlPr>
                      </m:sSubPr>
                      <m:e>
                        <m:r>
                          <a:rPr lang="en-US" i="1"/>
                          <m:t>𝑂</m:t>
                        </m:r>
                      </m:e>
                      <m:sub>
                        <m:r>
                          <a:rPr lang="en-US" i="1"/>
                          <m:t>𝑡</m:t>
                        </m:r>
                      </m:sub>
                    </m:sSub>
                    <m:r>
                      <a:rPr lang="en-US" i="1"/>
                      <m:t>∗</m:t>
                    </m:r>
                    <m:func>
                      <m:funcPr>
                        <m:ctrlPr>
                          <a:rPr lang="en-US" i="1"/>
                        </m:ctrlPr>
                      </m:funcPr>
                      <m:fName>
                        <m:r>
                          <m:rPr>
                            <m:sty m:val="p"/>
                          </m:rPr>
                          <a:rPr lang="en-US"/>
                          <m:t>tan</m:t>
                        </m:r>
                      </m:fName>
                      <m:e>
                        <m:r>
                          <a:rPr lang="en-US" i="1"/>
                          <m:t>h</m:t>
                        </m:r>
                        <m:d>
                          <m:dPr>
                            <m:ctrlPr>
                              <a:rPr lang="en-US" i="1"/>
                            </m:ctrlPr>
                          </m:dPr>
                          <m:e>
                            <m:r>
                              <a:rPr lang="en-US" i="1"/>
                              <m:t>𝑐𝑡</m:t>
                            </m:r>
                          </m:e>
                        </m:d>
                      </m:e>
                    </m:func>
                  </m:oMath>
                </a14:m>
                <a:endParaRPr lang="en-US" dirty="0" smtClean="0">
                  <a:latin typeface="Times New Roman" panose="02020603050405020304" pitchFamily="18" charset="0"/>
                  <a:cs typeface="Times New Roman" panose="02020603050405020304" pitchFamily="18" charset="0"/>
                </a:endParaRPr>
              </a:p>
              <a:p>
                <a:pPr marL="914400" lvl="2" indent="0">
                  <a:lnSpc>
                    <a:spcPct val="100000"/>
                  </a:lnSpc>
                  <a:buNone/>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where the hidden state (final output) is represented by: </a:t>
                </a:r>
                <a14:m>
                  <m:oMath xmlns:m="http://schemas.openxmlformats.org/officeDocument/2006/math">
                    <m:sSub>
                      <m:sSubPr>
                        <m:ctrlPr>
                          <a:rPr lang="en-US" i="1"/>
                        </m:ctrlPr>
                      </m:sSubPr>
                      <m:e>
                        <m:r>
                          <a:rPr lang="en-US" i="1"/>
                          <m:t>h</m:t>
                        </m:r>
                      </m:e>
                      <m:sub>
                        <m:r>
                          <a:rPr lang="en-US" i="1"/>
                          <m:t>𝑡</m:t>
                        </m:r>
                      </m:sub>
                    </m:sSub>
                  </m:oMath>
                </a14:m>
                <a:endParaRPr lang="en-US" dirty="0" smtClean="0">
                  <a:latin typeface="Times New Roman" panose="02020603050405020304" pitchFamily="18" charset="0"/>
                  <a:cs typeface="Times New Roman" panose="02020603050405020304" pitchFamily="18" charset="0"/>
                </a:endParaRPr>
              </a:p>
              <a:p>
                <a:pPr marL="914400" lvl="2" indent="0">
                  <a:lnSpc>
                    <a:spcPct val="100000"/>
                  </a:lnSpc>
                  <a:buNone/>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output gate is denoted by t.</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current cell state is denoted by </a:t>
                </a:r>
                <a14:m>
                  <m:oMath xmlns:m="http://schemas.openxmlformats.org/officeDocument/2006/math">
                    <m:r>
                      <a:rPr lang="en-US" i="1"/>
                      <m:t>𝑐𝑡</m:t>
                    </m:r>
                  </m:oMath>
                </a14:m>
                <a:r>
                  <a:rPr lang="en-US" dirty="0">
                    <a:latin typeface="Times New Roman" panose="02020603050405020304" pitchFamily="18" charset="0"/>
                    <a:cs typeface="Times New Roman" panose="02020603050405020304" pitchFamily="18" charset="0"/>
                  </a:rPr>
                  <a:t>.</a:t>
                </a:r>
              </a:p>
              <a:p>
                <a:pPr marL="914400" lvl="2" indent="0">
                  <a:lnSpc>
                    <a:spcPct val="100000"/>
                  </a:lnSpc>
                  <a:buNone/>
                </a:pPr>
                <a:endParaRPr lang="en-US" dirty="0"/>
              </a:p>
              <a:p>
                <a:pPr marL="914400" lvl="2"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3CB0A0D-B4A8-4ABC-AE6C-7D5BCD51F1B8}"/>
                  </a:ext>
                </a:extLst>
              </p:cNvPr>
              <p:cNvSpPr>
                <a:spLocks noGrp="1" noRot="1" noChangeAspect="1" noMove="1" noResize="1" noEditPoints="1" noAdjustHandles="1" noChangeArrowheads="1" noChangeShapeType="1" noTextEdit="1"/>
              </p:cNvSpPr>
              <p:nvPr>
                <p:ph idx="1"/>
              </p:nvPr>
            </p:nvSpPr>
            <p:spPr>
              <a:xfrm>
                <a:off x="838200" y="1825624"/>
                <a:ext cx="10515600" cy="4799293"/>
              </a:xfrm>
              <a:blipFill>
                <a:blip r:embed="rId2"/>
                <a:stretch>
                  <a:fillRect l="-638" t="-635"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BB0D610-1098-6330-A948-B1880BDFA51D}"/>
              </a:ext>
            </a:extLst>
          </p:cNvPr>
          <p:cNvSpPr>
            <a:spLocks noGrp="1"/>
          </p:cNvSpPr>
          <p:nvPr>
            <p:ph type="sldNum" sz="quarter" idx="12"/>
          </p:nvPr>
        </p:nvSpPr>
        <p:spPr/>
        <p:txBody>
          <a:bodyPr/>
          <a:lstStyle/>
          <a:p>
            <a:fld id="{B49A8CAB-3394-4DDD-96C0-D6690FF65656}" type="slidenum">
              <a:rPr lang="en-US" smtClean="0"/>
              <a:t>17</a:t>
            </a:fld>
            <a:endParaRPr lang="en-US"/>
          </a:p>
        </p:txBody>
      </p:sp>
    </p:spTree>
    <p:extLst>
      <p:ext uri="{BB962C8B-B14F-4D97-AF65-F5344CB8AC3E}">
        <p14:creationId xmlns:p14="http://schemas.microsoft.com/office/powerpoint/2010/main" val="2144581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81A-1071-4E0B-9718-F2BF8C1AE41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DESIGN</a:t>
            </a:r>
            <a:endParaRPr lang="en-US" sz="3600" dirty="0"/>
          </a:p>
        </p:txBody>
      </p:sp>
      <p:sp>
        <p:nvSpPr>
          <p:cNvPr id="3" name="Content Placeholder 2">
            <a:extLst>
              <a:ext uri="{FF2B5EF4-FFF2-40B4-BE49-F238E27FC236}">
                <a16:creationId xmlns:a16="http://schemas.microsoft.com/office/drawing/2014/main" id="{ECED34D3-150A-448A-BE53-C495812091AF}"/>
              </a:ext>
            </a:extLst>
          </p:cNvPr>
          <p:cNvSpPr>
            <a:spLocks noGrp="1"/>
          </p:cNvSpPr>
          <p:nvPr>
            <p:ph idx="1"/>
          </p:nvPr>
        </p:nvSpPr>
        <p:spPr/>
        <p:txBody>
          <a:bodyPr>
            <a:normAutofit/>
          </a:bodyPr>
          <a:lstStyle/>
          <a:p>
            <a:endParaRPr lang="en-US" sz="2000" dirty="0"/>
          </a:p>
          <a:p>
            <a:endParaRPr lang="en-US" sz="2000" dirty="0"/>
          </a:p>
          <a:p>
            <a:pPr marL="0" indent="0" algn="just">
              <a:lnSpc>
                <a:spcPct val="100000"/>
              </a:lnSpc>
              <a:buNone/>
            </a:pP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3F93466-1EB9-41D2-E917-12B5E17A0274}"/>
              </a:ext>
            </a:extLst>
          </p:cNvPr>
          <p:cNvSpPr>
            <a:spLocks noGrp="1"/>
          </p:cNvSpPr>
          <p:nvPr>
            <p:ph type="sldNum" sz="quarter" idx="12"/>
          </p:nvPr>
        </p:nvSpPr>
        <p:spPr/>
        <p:txBody>
          <a:bodyPr/>
          <a:lstStyle/>
          <a:p>
            <a:fld id="{B49A8CAB-3394-4DDD-96C0-D6690FF65656}" type="slidenum">
              <a:rPr lang="en-US" smtClean="0"/>
              <a:t>18</a:t>
            </a:fld>
            <a:endParaRPr lang="en-US"/>
          </a:p>
        </p:txBody>
      </p:sp>
      <p:pic>
        <p:nvPicPr>
          <p:cNvPr id="5" name="Picture 4"/>
          <p:cNvPicPr/>
          <p:nvPr/>
        </p:nvPicPr>
        <p:blipFill rotWithShape="1">
          <a:blip r:embed="rId2"/>
          <a:srcRect l="13" t="2039" r="-13" b="8423"/>
          <a:stretch/>
        </p:blipFill>
        <p:spPr bwMode="auto">
          <a:xfrm>
            <a:off x="2438400" y="1425146"/>
            <a:ext cx="7117492" cy="4118919"/>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4440195" y="5445211"/>
            <a:ext cx="3707027"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Architecture of LSTM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031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D62D-C698-41C9-9B50-153C34A623B6}"/>
              </a:ext>
            </a:extLst>
          </p:cNvPr>
          <p:cNvSpPr>
            <a:spLocks noGrp="1"/>
          </p:cNvSpPr>
          <p:nvPr>
            <p:ph type="title"/>
          </p:nvPr>
        </p:nvSpPr>
        <p:spPr>
          <a:xfrm>
            <a:off x="838200" y="30237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IMPLEMENTATION AND TESTING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18BD90-0433-4299-B9D7-0BFE934823C3}"/>
              </a:ext>
            </a:extLst>
          </p:cNvPr>
          <p:cNvSpPr>
            <a:spLocks noGrp="1"/>
          </p:cNvSpPr>
          <p:nvPr>
            <p:ph idx="1"/>
          </p:nvPr>
        </p:nvSpPr>
        <p:spPr>
          <a:xfrm>
            <a:off x="838200" y="1794341"/>
            <a:ext cx="10515600" cy="4920223"/>
          </a:xfrm>
        </p:spPr>
        <p:txBody>
          <a:bodyPr>
            <a:norm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Implementation</a:t>
            </a:r>
          </a:p>
          <a:p>
            <a:pPr marL="971550" lvl="1" indent="-514350" algn="just">
              <a:lnSpc>
                <a:spcPct val="100000"/>
              </a:lnSpc>
              <a:buFont typeface="+mj-lt"/>
              <a:buAutoNum type="arabicPeriod"/>
            </a:pPr>
            <a:r>
              <a:rPr lang="en-US" sz="2000" b="1" dirty="0">
                <a:latin typeface="Times New Roman" panose="02020603050405020304" pitchFamily="18" charset="0"/>
                <a:cs typeface="Times New Roman" panose="02020603050405020304" pitchFamily="18" charset="0"/>
              </a:rPr>
              <a:t>Tools Used:</a:t>
            </a:r>
          </a:p>
          <a:p>
            <a:pPr lvl="2" algn="just">
              <a:lnSpc>
                <a:spcPct val="100000"/>
              </a:lnSpc>
            </a:pPr>
            <a:r>
              <a:rPr lang="en-US" b="1" dirty="0">
                <a:latin typeface="Times New Roman" panose="02020603050405020304" pitchFamily="18" charset="0"/>
                <a:cs typeface="Times New Roman" panose="02020603050405020304" pitchFamily="18" charset="0"/>
              </a:rPr>
              <a:t>Front End: </a:t>
            </a:r>
          </a:p>
          <a:p>
            <a:pPr lvl="3" algn="just">
              <a:lnSpc>
                <a:spcPct val="100000"/>
              </a:lnSpc>
            </a:pPr>
            <a:r>
              <a:rPr lang="en-US" sz="2000" dirty="0" smtClean="0">
                <a:latin typeface="Times New Roman" panose="02020603050405020304" pitchFamily="18" charset="0"/>
                <a:cs typeface="Times New Roman" panose="02020603050405020304" pitchFamily="18" charset="0"/>
              </a:rPr>
              <a:t>React</a:t>
            </a:r>
            <a:endParaRPr lang="en-US" sz="2000" dirty="0">
              <a:latin typeface="Times New Roman" panose="02020603050405020304" pitchFamily="18" charset="0"/>
              <a:cs typeface="Times New Roman" panose="02020603050405020304" pitchFamily="18" charset="0"/>
            </a:endParaRPr>
          </a:p>
          <a:p>
            <a:pPr lvl="3" algn="just">
              <a:lnSpc>
                <a:spcPct val="100000"/>
              </a:lnSpc>
            </a:pPr>
            <a:r>
              <a:rPr lang="en-US" sz="2000" dirty="0" smtClean="0">
                <a:latin typeface="Times New Roman" panose="02020603050405020304" pitchFamily="18" charset="0"/>
                <a:cs typeface="Times New Roman" panose="02020603050405020304" pitchFamily="18" charset="0"/>
              </a:rPr>
              <a:t>CSS</a:t>
            </a:r>
          </a:p>
          <a:p>
            <a:pPr lvl="2" algn="just">
              <a:lnSpc>
                <a:spcPct val="100000"/>
              </a:lnSpc>
            </a:pPr>
            <a:r>
              <a:rPr lang="en-US" b="1" dirty="0" smtClean="0">
                <a:latin typeface="Times New Roman" panose="02020603050405020304" pitchFamily="18" charset="0"/>
                <a:cs typeface="Times New Roman" panose="02020603050405020304" pitchFamily="18" charset="0"/>
              </a:rPr>
              <a:t>Back End:</a:t>
            </a:r>
          </a:p>
          <a:p>
            <a:pPr lvl="3" algn="just">
              <a:lnSpc>
                <a:spcPct val="100000"/>
              </a:lnSpc>
            </a:pPr>
            <a:r>
              <a:rPr lang="en-US" sz="2000" dirty="0" smtClean="0">
                <a:latin typeface="Times New Roman" panose="02020603050405020304" pitchFamily="18" charset="0"/>
                <a:cs typeface="Times New Roman" panose="02020603050405020304" pitchFamily="18" charset="0"/>
              </a:rPr>
              <a:t>Python</a:t>
            </a:r>
            <a:endParaRPr lang="en-US" sz="2000" dirty="0">
              <a:latin typeface="Times New Roman" panose="02020603050405020304" pitchFamily="18" charset="0"/>
              <a:cs typeface="Times New Roman" panose="02020603050405020304" pitchFamily="18" charset="0"/>
            </a:endParaRPr>
          </a:p>
          <a:p>
            <a:pPr lvl="3" algn="just">
              <a:lnSpc>
                <a:spcPct val="100000"/>
              </a:lnSpc>
            </a:pPr>
            <a:r>
              <a:rPr lang="en-US" sz="2000" dirty="0" err="1" smtClean="0">
                <a:latin typeface="Times New Roman" panose="02020603050405020304" pitchFamily="18" charset="0"/>
                <a:cs typeface="Times New Roman" panose="02020603050405020304" pitchFamily="18" charset="0"/>
              </a:rPr>
              <a:t>FastAPI</a:t>
            </a:r>
            <a:endParaRPr lang="en-US" sz="2000" dirty="0">
              <a:latin typeface="Times New Roman" panose="02020603050405020304" pitchFamily="18" charset="0"/>
              <a:cs typeface="Times New Roman" panose="02020603050405020304" pitchFamily="18" charset="0"/>
            </a:endParaRPr>
          </a:p>
          <a:p>
            <a:pPr lvl="3" algn="just">
              <a:lnSpc>
                <a:spcPct val="100000"/>
              </a:lnSpc>
            </a:pPr>
            <a:endParaRPr lang="en-US" sz="2000" dirty="0" smtClean="0">
              <a:latin typeface="Times New Roman" panose="02020603050405020304" pitchFamily="18" charset="0"/>
              <a:cs typeface="Times New Roman" panose="02020603050405020304" pitchFamily="18" charset="0"/>
            </a:endParaRPr>
          </a:p>
          <a:p>
            <a:pPr lvl="2" algn="just">
              <a:lnSpc>
                <a:spcPct val="100000"/>
              </a:lnSpc>
            </a:pP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BB332F1-41F7-B03A-7BF2-D1C2576DFE9A}"/>
              </a:ext>
            </a:extLst>
          </p:cNvPr>
          <p:cNvSpPr>
            <a:spLocks noGrp="1"/>
          </p:cNvSpPr>
          <p:nvPr>
            <p:ph type="sldNum" sz="quarter" idx="12"/>
          </p:nvPr>
        </p:nvSpPr>
        <p:spPr/>
        <p:txBody>
          <a:bodyPr/>
          <a:lstStyle/>
          <a:p>
            <a:fld id="{B49A8CAB-3394-4DDD-96C0-D6690FF65656}" type="slidenum">
              <a:rPr lang="en-US" smtClean="0"/>
              <a:t>19</a:t>
            </a:fld>
            <a:endParaRPr lang="en-US"/>
          </a:p>
        </p:txBody>
      </p:sp>
    </p:spTree>
    <p:extLst>
      <p:ext uri="{BB962C8B-B14F-4D97-AF65-F5344CB8AC3E}">
        <p14:creationId xmlns:p14="http://schemas.microsoft.com/office/powerpoint/2010/main" val="418581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B3D6-C030-4DE7-8817-B01977B4B99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16" name="Content Placeholder 15">
            <a:extLst>
              <a:ext uri="{FF2B5EF4-FFF2-40B4-BE49-F238E27FC236}">
                <a16:creationId xmlns:a16="http://schemas.microsoft.com/office/drawing/2014/main" id="{96A1938B-175D-42F7-85B6-859C984749CA}"/>
              </a:ext>
            </a:extLst>
          </p:cNvPr>
          <p:cNvSpPr>
            <a:spLocks noGrp="1"/>
          </p:cNvSpPr>
          <p:nvPr>
            <p:ph idx="1"/>
          </p:nvPr>
        </p:nvSpPr>
        <p:spPr/>
        <p:txBody>
          <a:bodyPr>
            <a:normAutofit/>
          </a:bodyPr>
          <a:lstStyle/>
          <a:p>
            <a:pPr algn="just">
              <a:lnSpc>
                <a:spcPct val="100000"/>
              </a:lnSpc>
            </a:pPr>
            <a:r>
              <a:rPr lang="en-US" sz="2000" dirty="0" smtClean="0">
                <a:latin typeface="Times New Roman" panose="02020603050405020304" pitchFamily="18" charset="0"/>
                <a:cs typeface="Times New Roman" panose="02020603050405020304" pitchFamily="18" charset="0"/>
              </a:rPr>
              <a:t>Stock </a:t>
            </a:r>
            <a:r>
              <a:rPr lang="en-US" sz="2000" dirty="0">
                <a:latin typeface="Times New Roman" panose="02020603050405020304" pitchFamily="18" charset="0"/>
                <a:cs typeface="Times New Roman" panose="02020603050405020304" pitchFamily="18" charset="0"/>
              </a:rPr>
              <a:t>price prediction is a popular topic in financial markets because effective forecasting can help investors make informed trading decisions and reduce risk.</a:t>
            </a:r>
            <a:endParaRPr lang="en-GB" sz="2000" dirty="0" smtClean="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However, stock prices are very volatile and impacted by a variety of factors, including market movements, economic indicators, and investor emotions, making forecasting difficult.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LSTM was used to create a Stock Price Prediction System that forecasts future prices by utilizing historical stock price data</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a:latin typeface="Times New Roman" panose="02020603050405020304" pitchFamily="18" charset="0"/>
                <a:cs typeface="Times New Roman" panose="02020603050405020304" pitchFamily="18" charset="0"/>
              </a:rPr>
              <a:t>Metrics like Mean Squared Error (MSE), Root Mean Squared Error (RMSE), Mean Absolute Error (MAE), and Mean Absolute Percentage Error (MAPE) are used to evaluate the accuracy and dependability of the LSTM model.</a:t>
            </a: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GB"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8E38558-08F6-C3A2-B79F-4F5C5A3D8AC5}"/>
              </a:ext>
            </a:extLst>
          </p:cNvPr>
          <p:cNvSpPr>
            <a:spLocks noGrp="1"/>
          </p:cNvSpPr>
          <p:nvPr>
            <p:ph type="sldNum" sz="quarter" idx="12"/>
          </p:nvPr>
        </p:nvSpPr>
        <p:spPr/>
        <p:txBody>
          <a:bodyPr/>
          <a:lstStyle/>
          <a:p>
            <a:fld id="{B49A8CAB-3394-4DDD-96C0-D6690FF65656}" type="slidenum">
              <a:rPr lang="en-US" smtClean="0"/>
              <a:t>2</a:t>
            </a:fld>
            <a:endParaRPr lang="en-US"/>
          </a:p>
        </p:txBody>
      </p:sp>
    </p:spTree>
    <p:extLst>
      <p:ext uri="{BB962C8B-B14F-4D97-AF65-F5344CB8AC3E}">
        <p14:creationId xmlns:p14="http://schemas.microsoft.com/office/powerpoint/2010/main" val="377668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24BD-125A-4F6D-9EE9-8ECBB8CF80F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IMPLEMENTATION AND TESTING…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1BF947-CA6D-4488-A660-9BADB365CEF3}"/>
              </a:ext>
            </a:extLst>
          </p:cNvPr>
          <p:cNvSpPr>
            <a:spLocks noGrp="1"/>
          </p:cNvSpPr>
          <p:nvPr>
            <p:ph idx="1"/>
          </p:nvPr>
        </p:nvSpPr>
        <p:spPr>
          <a:xfrm>
            <a:off x="838200" y="1825625"/>
            <a:ext cx="10515600" cy="4500530"/>
          </a:xfrm>
        </p:spPr>
        <p:txBody>
          <a:bodyPr>
            <a:normAutofit fontScale="92500" lnSpcReduction="10000"/>
          </a:bodyPr>
          <a:lstStyle/>
          <a:p>
            <a:pPr marL="971550" lvl="1" indent="-514350">
              <a:buFont typeface="+mj-lt"/>
              <a:buAutoNum type="arabicPeriod" startAt="2"/>
            </a:pPr>
            <a:r>
              <a:rPr lang="en-US" sz="2200" b="1" dirty="0">
                <a:latin typeface="Times New Roman" panose="02020603050405020304" pitchFamily="18" charset="0"/>
                <a:cs typeface="Times New Roman" panose="02020603050405020304" pitchFamily="18" charset="0"/>
              </a:rPr>
              <a:t>Implementation Detail:</a:t>
            </a:r>
          </a:p>
          <a:p>
            <a:pPr marL="457200" lvl="1" indent="0">
              <a:buNone/>
            </a:pPr>
            <a:endParaRPr lang="en-US" sz="2000" b="1" dirty="0">
              <a:latin typeface="Times New Roman" panose="02020603050405020304" pitchFamily="18" charset="0"/>
              <a:cs typeface="Times New Roman" panose="02020603050405020304" pitchFamily="18" charset="0"/>
            </a:endParaRPr>
          </a:p>
          <a:p>
            <a:pPr marL="971550" lvl="1" indent="-514350">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971550" lvl="1" indent="-514350">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971550" lvl="1" indent="-514350">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971550" lvl="1" indent="-514350">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971550" lvl="1" indent="-514350">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971550" lvl="1" indent="-514350">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971550" lvl="1" indent="-514350">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457200" lvl="1" indent="0">
              <a:buNone/>
            </a:pPr>
            <a:endParaRPr lang="en-US" sz="2000" b="1" dirty="0">
              <a:latin typeface="Times New Roman" panose="02020603050405020304" pitchFamily="18" charset="0"/>
              <a:cs typeface="Times New Roman" panose="02020603050405020304" pitchFamily="18" charset="0"/>
            </a:endParaRPr>
          </a:p>
          <a:p>
            <a:pPr marL="457200" lvl="1" indent="0">
              <a:buNone/>
            </a:pPr>
            <a:endParaRPr lang="en-US" sz="2000" b="1" dirty="0">
              <a:latin typeface="Times New Roman" panose="02020603050405020304" pitchFamily="18" charset="0"/>
              <a:cs typeface="Times New Roman" panose="02020603050405020304" pitchFamily="18" charset="0"/>
            </a:endParaRPr>
          </a:p>
          <a:p>
            <a:pPr marL="0" indent="0" algn="ctr">
              <a:buNone/>
            </a:pPr>
            <a:endParaRPr lang="en-US" sz="2000" b="1" dirty="0">
              <a:latin typeface="Times New Roman" panose="02020603050405020304" pitchFamily="18" charset="0"/>
              <a:cs typeface="Times New Roman" panose="02020603050405020304" pitchFamily="18" charset="0"/>
            </a:endParaRPr>
          </a:p>
          <a:p>
            <a:pPr marL="0" indent="0" algn="ctr">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200" b="1" dirty="0" smtClean="0">
                <a:latin typeface="Times New Roman" panose="02020603050405020304" pitchFamily="18" charset="0"/>
                <a:cs typeface="Times New Roman" panose="02020603050405020304" pitchFamily="18" charset="0"/>
              </a:rPr>
              <a:t>Figure</a:t>
            </a:r>
            <a:r>
              <a:rPr lang="en-US" sz="2200" b="1" dirty="0">
                <a:latin typeface="Times New Roman" panose="02020603050405020304" pitchFamily="18" charset="0"/>
                <a:cs typeface="Times New Roman" panose="02020603050405020304" pitchFamily="18" charset="0"/>
              </a:rPr>
              <a:t>: Algorithm Implementation Procedure</a:t>
            </a:r>
            <a:endParaRPr lang="en-US" sz="2200" dirty="0"/>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055C78-645D-4001-BACD-421F9CFDF9B2}"/>
              </a:ext>
            </a:extLst>
          </p:cNvPr>
          <p:cNvSpPr>
            <a:spLocks noGrp="1"/>
          </p:cNvSpPr>
          <p:nvPr>
            <p:ph type="sldNum" sz="quarter" idx="12"/>
          </p:nvPr>
        </p:nvSpPr>
        <p:spPr/>
        <p:txBody>
          <a:bodyPr/>
          <a:lstStyle/>
          <a:p>
            <a:fld id="{B49A8CAB-3394-4DDD-96C0-D6690FF65656}" type="slidenum">
              <a:rPr lang="en-US" smtClean="0"/>
              <a:t>20</a:t>
            </a:fld>
            <a:endParaRPr lang="en-US"/>
          </a:p>
        </p:txBody>
      </p:sp>
      <p:pic>
        <p:nvPicPr>
          <p:cNvPr id="7" name="Picture 6"/>
          <p:cNvPicPr/>
          <p:nvPr/>
        </p:nvPicPr>
        <p:blipFill>
          <a:blip r:embed="rId2"/>
          <a:stretch>
            <a:fillRect/>
          </a:stretch>
        </p:blipFill>
        <p:spPr>
          <a:xfrm>
            <a:off x="3238149" y="2130803"/>
            <a:ext cx="5656947" cy="3535203"/>
          </a:xfrm>
          <a:prstGeom prst="rect">
            <a:avLst/>
          </a:prstGeom>
        </p:spPr>
      </p:pic>
    </p:spTree>
    <p:extLst>
      <p:ext uri="{BB962C8B-B14F-4D97-AF65-F5344CB8AC3E}">
        <p14:creationId xmlns:p14="http://schemas.microsoft.com/office/powerpoint/2010/main" val="53171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D45D-C63A-4DF6-9358-785B3F95FF3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IMPLEMENTATION AND TESTING…</a:t>
            </a:r>
            <a:endParaRPr lang="en-US" sz="3600" dirty="0"/>
          </a:p>
        </p:txBody>
      </p:sp>
      <p:sp>
        <p:nvSpPr>
          <p:cNvPr id="3" name="Content Placeholder 2">
            <a:extLst>
              <a:ext uri="{FF2B5EF4-FFF2-40B4-BE49-F238E27FC236}">
                <a16:creationId xmlns:a16="http://schemas.microsoft.com/office/drawing/2014/main" id="{DAAD6D11-E0DA-495E-B59D-01C5CA7D70BA}"/>
              </a:ext>
            </a:extLst>
          </p:cNvPr>
          <p:cNvSpPr>
            <a:spLocks noGrp="1"/>
          </p:cNvSpPr>
          <p:nvPr>
            <p:ph idx="1"/>
          </p:nvPr>
        </p:nvSpPr>
        <p:spPr>
          <a:xfrm>
            <a:off x="838200" y="1825624"/>
            <a:ext cx="10515600" cy="4826187"/>
          </a:xfrm>
        </p:spPr>
        <p:txBody>
          <a:bodyPr>
            <a:norm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Testing:</a:t>
            </a:r>
          </a:p>
          <a:p>
            <a:pPr lvl="1" algn="just">
              <a:lnSpc>
                <a:spcPct val="100000"/>
              </a:lnSpc>
            </a:pPr>
            <a:r>
              <a:rPr lang="en-GB" sz="2000" dirty="0">
                <a:latin typeface="Times New Roman" panose="02020603050405020304" pitchFamily="18" charset="0"/>
                <a:cs typeface="Times New Roman" panose="02020603050405020304" pitchFamily="18" charset="0"/>
              </a:rPr>
              <a:t>Three testing approaches: unit testing, interaction testing, and system testing.</a:t>
            </a:r>
          </a:p>
          <a:p>
            <a:pPr lvl="1" algn="just">
              <a:lnSpc>
                <a:spcPct val="100000"/>
              </a:lnSpc>
            </a:pPr>
            <a:r>
              <a:rPr lang="en-GB" sz="2000" dirty="0">
                <a:latin typeface="Times New Roman" panose="02020603050405020304" pitchFamily="18" charset="0"/>
                <a:cs typeface="Times New Roman" panose="02020603050405020304" pitchFamily="18" charset="0"/>
              </a:rPr>
              <a:t>Each step was carefully prepared to test the emergency response system's dependability and performance at various levels of integration.</a:t>
            </a:r>
          </a:p>
          <a:p>
            <a:pPr lvl="1" algn="just">
              <a:lnSpc>
                <a:spcPct val="100000"/>
              </a:lnSpc>
            </a:pPr>
            <a:r>
              <a:rPr lang="en-GB" sz="2000" dirty="0">
                <a:latin typeface="Times New Roman" panose="02020603050405020304" pitchFamily="18" charset="0"/>
                <a:cs typeface="Times New Roman" panose="02020603050405020304" pitchFamily="18" charset="0"/>
              </a:rPr>
              <a:t>Based on the testing conducted, the emergency response system achieved an efficiency rate of 88%.</a:t>
            </a:r>
          </a:p>
          <a:p>
            <a:pPr marL="457200" lvl="1" indent="0" algn="just">
              <a:lnSpc>
                <a:spcPct val="100000"/>
              </a:lnSpc>
              <a:buNone/>
            </a:pPr>
            <a:r>
              <a:rPr lang="en-US" sz="2000" b="1" dirty="0">
                <a:latin typeface="Times New Roman" panose="02020603050405020304" pitchFamily="18" charset="0"/>
                <a:cs typeface="Times New Roman" panose="02020603050405020304" pitchFamily="18" charset="0"/>
              </a:rPr>
              <a:t>Result Analysis:</a:t>
            </a:r>
          </a:p>
          <a:p>
            <a:pPr marL="457200" lvl="1" indent="0" algn="just">
              <a:lnSpc>
                <a:spcPct val="100000"/>
              </a:lnSpc>
              <a:buNone/>
            </a:pPr>
            <a:endParaRPr lang="en-US" sz="20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B363780-6EA5-A7BB-E394-2352C64274CA}"/>
              </a:ext>
            </a:extLst>
          </p:cNvPr>
          <p:cNvGraphicFramePr>
            <a:graphicFrameLocks noGrp="1"/>
          </p:cNvGraphicFramePr>
          <p:nvPr>
            <p:extLst>
              <p:ext uri="{D42A27DB-BD31-4B8C-83A1-F6EECF244321}">
                <p14:modId xmlns:p14="http://schemas.microsoft.com/office/powerpoint/2010/main" val="1665201645"/>
              </p:ext>
            </p:extLst>
          </p:nvPr>
        </p:nvGraphicFramePr>
        <p:xfrm>
          <a:off x="1502229" y="4511294"/>
          <a:ext cx="6466114" cy="1956816"/>
        </p:xfrm>
        <a:graphic>
          <a:graphicData uri="http://schemas.openxmlformats.org/drawingml/2006/table">
            <a:tbl>
              <a:tblPr firstRow="1" firstCol="1" bandRow="1">
                <a:tableStyleId>{5C22544A-7EE6-4342-B048-85BDC9FD1C3A}</a:tableStyleId>
              </a:tblPr>
              <a:tblGrid>
                <a:gridCol w="4595364">
                  <a:extLst>
                    <a:ext uri="{9D8B030D-6E8A-4147-A177-3AD203B41FA5}">
                      <a16:colId xmlns:a16="http://schemas.microsoft.com/office/drawing/2014/main" val="3115066464"/>
                    </a:ext>
                  </a:extLst>
                </a:gridCol>
                <a:gridCol w="1870750">
                  <a:extLst>
                    <a:ext uri="{9D8B030D-6E8A-4147-A177-3AD203B41FA5}">
                      <a16:colId xmlns:a16="http://schemas.microsoft.com/office/drawing/2014/main" val="2739947051"/>
                    </a:ext>
                  </a:extLst>
                </a:gridCol>
              </a:tblGrid>
              <a:tr h="274955">
                <a:tc>
                  <a:txBody>
                    <a:bodyPr/>
                    <a:lstStyle/>
                    <a:p>
                      <a:pPr marL="0" marR="0">
                        <a:lnSpc>
                          <a:spcPct val="107000"/>
                        </a:lnSpc>
                        <a:spcBef>
                          <a:spcPts val="0"/>
                        </a:spcBef>
                        <a:spcAft>
                          <a:spcPts val="0"/>
                        </a:spcAft>
                      </a:pPr>
                      <a:r>
                        <a:rPr lang="en-US" sz="2000" kern="100" dirty="0">
                          <a:solidFill>
                            <a:schemeClr val="tx1"/>
                          </a:solidFill>
                          <a:effectLst/>
                          <a:latin typeface="Times New Roman" panose="02020603050405020304" pitchFamily="18" charset="0"/>
                          <a:cs typeface="Times New Roman" panose="02020603050405020304" pitchFamily="18" charset="0"/>
                        </a:rPr>
                        <a:t>Task</a:t>
                      </a:r>
                      <a:endParaRPr lang="en-US"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000" kern="100" dirty="0">
                          <a:solidFill>
                            <a:schemeClr val="tx1"/>
                          </a:solidFill>
                          <a:effectLst/>
                          <a:latin typeface="Times New Roman" panose="02020603050405020304" pitchFamily="18" charset="0"/>
                          <a:cs typeface="Times New Roman" panose="02020603050405020304" pitchFamily="18" charset="0"/>
                        </a:rPr>
                        <a:t>Time(Seconds)</a:t>
                      </a:r>
                      <a:endParaRPr lang="en-US"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26235"/>
                  </a:ext>
                </a:extLst>
              </a:tr>
              <a:tr h="260350">
                <a:tc>
                  <a:txBody>
                    <a:bodyPr/>
                    <a:lstStyle/>
                    <a:p>
                      <a:pPr marL="0" marR="0">
                        <a:lnSpc>
                          <a:spcPct val="107000"/>
                        </a:lnSpc>
                        <a:spcBef>
                          <a:spcPts val="0"/>
                        </a:spcBef>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Response Time Calculation</a:t>
                      </a:r>
                      <a:endParaRPr lang="en-US" sz="20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000" kern="100">
                          <a:solidFill>
                            <a:schemeClr val="tx1"/>
                          </a:solidFill>
                          <a:effectLst/>
                          <a:latin typeface="Times New Roman" panose="02020603050405020304" pitchFamily="18" charset="0"/>
                          <a:cs typeface="Times New Roman" panose="02020603050405020304" pitchFamily="18" charset="0"/>
                        </a:rPr>
                        <a:t>15</a:t>
                      </a:r>
                      <a:endParaRPr lang="en-US" sz="200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9814599"/>
                  </a:ext>
                </a:extLst>
              </a:tr>
              <a:tr h="274955">
                <a:tc>
                  <a:txBody>
                    <a:bodyPr/>
                    <a:lstStyle/>
                    <a:p>
                      <a:pPr marL="0" marR="0">
                        <a:lnSpc>
                          <a:spcPct val="107000"/>
                        </a:lnSpc>
                        <a:spcBef>
                          <a:spcPts val="0"/>
                        </a:spcBef>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Routing Efficiency Analysis</a:t>
                      </a:r>
                      <a:endParaRPr lang="en-US" sz="20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000" kern="100" dirty="0">
                          <a:solidFill>
                            <a:schemeClr val="tx1"/>
                          </a:solidFill>
                          <a:effectLst/>
                          <a:latin typeface="Times New Roman" panose="02020603050405020304" pitchFamily="18" charset="0"/>
                          <a:cs typeface="Times New Roman" panose="02020603050405020304" pitchFamily="18" charset="0"/>
                        </a:rPr>
                        <a:t>15</a:t>
                      </a:r>
                      <a:endParaRPr lang="en-US"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2497674"/>
                  </a:ext>
                </a:extLst>
              </a:tr>
              <a:tr h="274955">
                <a:tc>
                  <a:txBody>
                    <a:bodyPr/>
                    <a:lstStyle/>
                    <a:p>
                      <a:pPr marL="0" marR="0">
                        <a:lnSpc>
                          <a:spcPct val="107000"/>
                        </a:lnSpc>
                        <a:spcBef>
                          <a:spcPts val="0"/>
                        </a:spcBef>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Nearest Location Calculation</a:t>
                      </a:r>
                      <a:endParaRPr lang="en-US" sz="20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000" kern="100" dirty="0">
                          <a:solidFill>
                            <a:schemeClr val="tx1"/>
                          </a:solidFill>
                          <a:effectLst/>
                          <a:latin typeface="Times New Roman" panose="02020603050405020304" pitchFamily="18" charset="0"/>
                          <a:cs typeface="Times New Roman" panose="02020603050405020304" pitchFamily="18" charset="0"/>
                        </a:rPr>
                        <a:t>10</a:t>
                      </a:r>
                      <a:endParaRPr lang="en-US"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587881"/>
                  </a:ext>
                </a:extLst>
              </a:tr>
              <a:tr h="274955">
                <a:tc>
                  <a:txBody>
                    <a:bodyPr/>
                    <a:lstStyle/>
                    <a:p>
                      <a:pPr marL="0" marR="0">
                        <a:lnSpc>
                          <a:spcPct val="107000"/>
                        </a:lnSpc>
                        <a:spcBef>
                          <a:spcPts val="0"/>
                        </a:spcBef>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Resource Utilization Assessment</a:t>
                      </a:r>
                      <a:endParaRPr lang="en-US" sz="20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000" kern="100" dirty="0">
                          <a:solidFill>
                            <a:schemeClr val="tx1"/>
                          </a:solidFill>
                          <a:effectLst/>
                          <a:latin typeface="Times New Roman" panose="02020603050405020304" pitchFamily="18" charset="0"/>
                          <a:cs typeface="Times New Roman" panose="02020603050405020304" pitchFamily="18" charset="0"/>
                        </a:rPr>
                        <a:t>0.5</a:t>
                      </a:r>
                      <a:endParaRPr lang="en-US"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2051022"/>
                  </a:ext>
                </a:extLst>
              </a:tr>
              <a:tr h="260350">
                <a:tc>
                  <a:txBody>
                    <a:bodyPr/>
                    <a:lstStyle/>
                    <a:p>
                      <a:pPr marL="0" marR="0">
                        <a:lnSpc>
                          <a:spcPct val="107000"/>
                        </a:lnSpc>
                        <a:spcBef>
                          <a:spcPts val="0"/>
                        </a:spcBef>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Total Execution Time</a:t>
                      </a:r>
                      <a:endParaRPr lang="en-US" sz="20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2000" kern="100" dirty="0">
                          <a:solidFill>
                            <a:schemeClr val="tx1"/>
                          </a:solidFill>
                          <a:effectLst/>
                          <a:latin typeface="Times New Roman" panose="02020603050405020304" pitchFamily="18" charset="0"/>
                          <a:cs typeface="Times New Roman" panose="02020603050405020304" pitchFamily="18" charset="0"/>
                        </a:rPr>
                        <a:t>135</a:t>
                      </a:r>
                      <a:endParaRPr lang="en-US"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6592382"/>
                  </a:ext>
                </a:extLst>
              </a:tr>
            </a:tbl>
          </a:graphicData>
        </a:graphic>
      </p:graphicFrame>
      <p:sp>
        <p:nvSpPr>
          <p:cNvPr id="5" name="Slide Number Placeholder 4">
            <a:extLst>
              <a:ext uri="{FF2B5EF4-FFF2-40B4-BE49-F238E27FC236}">
                <a16:creationId xmlns:a16="http://schemas.microsoft.com/office/drawing/2014/main" id="{AC1749A3-858B-5605-BB92-DD04320A5E52}"/>
              </a:ext>
            </a:extLst>
          </p:cNvPr>
          <p:cNvSpPr>
            <a:spLocks noGrp="1"/>
          </p:cNvSpPr>
          <p:nvPr>
            <p:ph type="sldNum" sz="quarter" idx="12"/>
          </p:nvPr>
        </p:nvSpPr>
        <p:spPr/>
        <p:txBody>
          <a:bodyPr/>
          <a:lstStyle/>
          <a:p>
            <a:fld id="{B49A8CAB-3394-4DDD-96C0-D6690FF65656}" type="slidenum">
              <a:rPr lang="en-US" smtClean="0"/>
              <a:t>21</a:t>
            </a:fld>
            <a:endParaRPr lang="en-US"/>
          </a:p>
        </p:txBody>
      </p:sp>
    </p:spTree>
    <p:extLst>
      <p:ext uri="{BB962C8B-B14F-4D97-AF65-F5344CB8AC3E}">
        <p14:creationId xmlns:p14="http://schemas.microsoft.com/office/powerpoint/2010/main" val="2610595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BB03-ACE1-4FB4-98BD-8F70285DDEF8}"/>
              </a:ext>
            </a:extLst>
          </p:cNvPr>
          <p:cNvSpPr>
            <a:spLocks noGrp="1"/>
          </p:cNvSpPr>
          <p:nvPr>
            <p:ph type="title"/>
          </p:nvPr>
        </p:nvSpPr>
        <p:spPr>
          <a:xfrm>
            <a:off x="663388" y="365126"/>
            <a:ext cx="11125200" cy="1149910"/>
          </a:xfrm>
        </p:spPr>
        <p:txBody>
          <a:bodyPr>
            <a:normAutofit/>
          </a:bodyPr>
          <a:lstStyle/>
          <a:p>
            <a:r>
              <a:rPr lang="en-US" sz="3600" b="1" dirty="0">
                <a:latin typeface="Times New Roman" panose="02020603050405020304" pitchFamily="18" charset="0"/>
                <a:cs typeface="Times New Roman" panose="02020603050405020304" pitchFamily="18" charset="0"/>
              </a:rPr>
              <a:t>CONCLUSION AND FUTURE RECOMMENDATION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7F3A8D-D62D-486E-B79D-6491187AB5D5}"/>
              </a:ext>
            </a:extLst>
          </p:cNvPr>
          <p:cNvSpPr>
            <a:spLocks noGrp="1"/>
          </p:cNvSpPr>
          <p:nvPr>
            <p:ph idx="1"/>
          </p:nvPr>
        </p:nvSpPr>
        <p:spPr>
          <a:xfrm>
            <a:off x="838200" y="1515036"/>
            <a:ext cx="10515600" cy="5181599"/>
          </a:xfrm>
        </p:spPr>
        <p:txBody>
          <a:bodyPr>
            <a:norm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Conclusion</a:t>
            </a:r>
          </a:p>
          <a:p>
            <a:pPr marL="457200" lvl="1" indent="0" algn="just">
              <a:lnSpc>
                <a:spcPct val="100000"/>
              </a:lnSpc>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conclusion, the Stock Price Prediction System using LSTM has successfully demonstrated the potential of machine learning to predict stock prices based on historical data. </a:t>
            </a:r>
            <a:endParaRPr lang="en-GB" sz="20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smtClean="0">
                <a:latin typeface="Times New Roman" panose="02020603050405020304" pitchFamily="18" charset="0"/>
                <a:cs typeface="Times New Roman" panose="02020603050405020304" pitchFamily="18" charset="0"/>
              </a:rPr>
              <a:t>Future Recommendation</a:t>
            </a:r>
          </a:p>
          <a:p>
            <a:pPr lvl="1" algn="just">
              <a:lnSpc>
                <a:spcPct val="110000"/>
              </a:lnSpc>
            </a:pPr>
            <a:r>
              <a:rPr lang="en-GB" sz="2000" dirty="0" smtClean="0">
                <a:latin typeface="Times New Roman" panose="02020603050405020304" pitchFamily="18" charset="0"/>
                <a:cs typeface="Times New Roman" panose="02020603050405020304" pitchFamily="18" charset="0"/>
              </a:rPr>
              <a:t>Implement </a:t>
            </a:r>
            <a:r>
              <a:rPr lang="en-US" sz="2000" dirty="0" smtClean="0">
                <a:latin typeface="Times New Roman" panose="02020603050405020304" pitchFamily="18" charset="0"/>
                <a:cs typeface="Times New Roman" panose="02020603050405020304" pitchFamily="18" charset="0"/>
              </a:rPr>
              <a:t>news </a:t>
            </a:r>
            <a:r>
              <a:rPr lang="en-US" sz="2000" dirty="0">
                <a:latin typeface="Times New Roman" panose="02020603050405020304" pitchFamily="18" charset="0"/>
                <a:cs typeface="Times New Roman" panose="02020603050405020304" pitchFamily="18" charset="0"/>
              </a:rPr>
              <a:t>sentiment and social media</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lvl="1" algn="just">
              <a:lnSpc>
                <a:spcPct val="110000"/>
              </a:lnSpc>
            </a:pPr>
            <a:r>
              <a:rPr lang="en-US" sz="2000" dirty="0">
                <a:latin typeface="Times New Roman" panose="02020603050405020304" pitchFamily="18" charset="0"/>
                <a:cs typeface="Times New Roman" panose="02020603050405020304" pitchFamily="18" charset="0"/>
              </a:rPr>
              <a:t>integrating real-time data for the most recent forecasts</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lvl="1" algn="just">
              <a:lnSpc>
                <a:spcPct val="110000"/>
              </a:lnSpc>
            </a:pPr>
            <a:r>
              <a:rPr lang="en-US" sz="2000" dirty="0">
                <a:latin typeface="Times New Roman" panose="02020603050405020304" pitchFamily="18" charset="0"/>
                <a:cs typeface="Times New Roman" panose="02020603050405020304" pitchFamily="18" charset="0"/>
              </a:rPr>
              <a:t>Accessibility and dependability would be further enhanced by a more user-friendly interface</a:t>
            </a:r>
            <a:endParaRPr lang="en-GB"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9131779-E5D0-26AF-BEE4-2F9484AA70AA}"/>
              </a:ext>
            </a:extLst>
          </p:cNvPr>
          <p:cNvSpPr>
            <a:spLocks noGrp="1"/>
          </p:cNvSpPr>
          <p:nvPr>
            <p:ph type="sldNum" sz="quarter" idx="12"/>
          </p:nvPr>
        </p:nvSpPr>
        <p:spPr/>
        <p:txBody>
          <a:bodyPr/>
          <a:lstStyle/>
          <a:p>
            <a:fld id="{B49A8CAB-3394-4DDD-96C0-D6690FF65656}" type="slidenum">
              <a:rPr lang="en-US" smtClean="0"/>
              <a:t>22</a:t>
            </a:fld>
            <a:endParaRPr lang="en-US" dirty="0"/>
          </a:p>
        </p:txBody>
      </p:sp>
    </p:spTree>
    <p:extLst>
      <p:ext uri="{BB962C8B-B14F-4D97-AF65-F5344CB8AC3E}">
        <p14:creationId xmlns:p14="http://schemas.microsoft.com/office/powerpoint/2010/main" val="156926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B305-E277-4340-ABE6-97BBA34F0E5A}"/>
              </a:ext>
            </a:extLst>
          </p:cNvPr>
          <p:cNvSpPr>
            <a:spLocks noGrp="1"/>
          </p:cNvSpPr>
          <p:nvPr>
            <p:ph type="title"/>
          </p:nvPr>
        </p:nvSpPr>
        <p:spPr>
          <a:xfrm>
            <a:off x="838200" y="2301501"/>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DEMONSTRATION</a:t>
            </a:r>
          </a:p>
        </p:txBody>
      </p:sp>
      <p:sp>
        <p:nvSpPr>
          <p:cNvPr id="3" name="Slide Number Placeholder 2">
            <a:extLst>
              <a:ext uri="{FF2B5EF4-FFF2-40B4-BE49-F238E27FC236}">
                <a16:creationId xmlns:a16="http://schemas.microsoft.com/office/drawing/2014/main" id="{77852C3A-D13C-06D8-8E75-47622BB0273B}"/>
              </a:ext>
            </a:extLst>
          </p:cNvPr>
          <p:cNvSpPr>
            <a:spLocks noGrp="1"/>
          </p:cNvSpPr>
          <p:nvPr>
            <p:ph type="sldNum" sz="quarter" idx="12"/>
          </p:nvPr>
        </p:nvSpPr>
        <p:spPr/>
        <p:txBody>
          <a:bodyPr/>
          <a:lstStyle/>
          <a:p>
            <a:fld id="{B49A8CAB-3394-4DDD-96C0-D6690FF65656}" type="slidenum">
              <a:rPr lang="en-US" smtClean="0"/>
              <a:t>23</a:t>
            </a:fld>
            <a:endParaRPr lang="en-US"/>
          </a:p>
        </p:txBody>
      </p:sp>
    </p:spTree>
    <p:extLst>
      <p:ext uri="{BB962C8B-B14F-4D97-AF65-F5344CB8AC3E}">
        <p14:creationId xmlns:p14="http://schemas.microsoft.com/office/powerpoint/2010/main" val="421374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2783-5D2F-4FBA-9A1D-9999B77AEBD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A1EDA36C-99D3-45B8-85EA-615170198232}"/>
              </a:ext>
            </a:extLst>
          </p:cNvPr>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To develop a stock price prediction system using Long Short-Term Memory (LSTM) for accurate forecasting.</a:t>
            </a:r>
          </a:p>
          <a:p>
            <a:pPr lvl="0"/>
            <a:r>
              <a:rPr lang="en-US" sz="2000" dirty="0">
                <a:latin typeface="Times New Roman" panose="02020603050405020304" pitchFamily="18" charset="0"/>
                <a:cs typeface="Times New Roman" panose="02020603050405020304" pitchFamily="18" charset="0"/>
              </a:rPr>
              <a:t>To train and evaluate the LSTM model using performance metrics like MSE, RMSE, MAE, and MAPE.</a:t>
            </a:r>
          </a:p>
          <a:p>
            <a:pPr lvl="0"/>
            <a:r>
              <a:rPr lang="en-US" sz="2000" dirty="0">
                <a:latin typeface="Times New Roman" panose="02020603050405020304" pitchFamily="18" charset="0"/>
                <a:cs typeface="Times New Roman" panose="02020603050405020304" pitchFamily="18" charset="0"/>
              </a:rPr>
              <a:t>To compare LSTM predictions with actual stock prices and assess model accuracy.</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93F36F-8871-28D4-B2A1-633E848095D8}"/>
              </a:ext>
            </a:extLst>
          </p:cNvPr>
          <p:cNvSpPr>
            <a:spLocks noGrp="1"/>
          </p:cNvSpPr>
          <p:nvPr>
            <p:ph type="sldNum" sz="quarter" idx="12"/>
          </p:nvPr>
        </p:nvSpPr>
        <p:spPr/>
        <p:txBody>
          <a:bodyPr/>
          <a:lstStyle/>
          <a:p>
            <a:fld id="{B49A8CAB-3394-4DDD-96C0-D6690FF65656}" type="slidenum">
              <a:rPr lang="en-US" smtClean="0"/>
              <a:t>3</a:t>
            </a:fld>
            <a:endParaRPr lang="en-US"/>
          </a:p>
        </p:txBody>
      </p:sp>
    </p:spTree>
    <p:extLst>
      <p:ext uri="{BB962C8B-B14F-4D97-AF65-F5344CB8AC3E}">
        <p14:creationId xmlns:p14="http://schemas.microsoft.com/office/powerpoint/2010/main" val="300960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4868-2A09-44CD-AEB3-9EB4E056238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ANALYSIS</a:t>
            </a:r>
            <a:endParaRPr lang="en-US" sz="3600" dirty="0"/>
          </a:p>
        </p:txBody>
      </p:sp>
      <p:sp>
        <p:nvSpPr>
          <p:cNvPr id="3" name="Content Placeholder 2">
            <a:extLst>
              <a:ext uri="{FF2B5EF4-FFF2-40B4-BE49-F238E27FC236}">
                <a16:creationId xmlns:a16="http://schemas.microsoft.com/office/drawing/2014/main" id="{DB1E624F-7E6B-4B1F-8E6A-6F2D7E27040A}"/>
              </a:ext>
            </a:extLst>
          </p:cNvPr>
          <p:cNvSpPr>
            <a:spLocks noGrp="1"/>
          </p:cNvSpPr>
          <p:nvPr>
            <p:ph idx="1"/>
          </p:nvPr>
        </p:nvSpPr>
        <p:spPr>
          <a:xfrm>
            <a:off x="838200" y="1825625"/>
            <a:ext cx="11353800" cy="4351338"/>
          </a:xfrm>
        </p:spPr>
        <p:txBody>
          <a:bodyPr>
            <a:normAutofit/>
          </a:bodyPr>
          <a:lstStyle/>
          <a:p>
            <a:pPr marL="0" indent="0" algn="just">
              <a:lnSpc>
                <a:spcPct val="100000"/>
              </a:lnSpc>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Functional Requirement</a:t>
            </a:r>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allow users to input stock symbols for prediction</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fetch real-time and historical stock market data from reliable sources.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use Long Short-Term Memory (LSTM) networks for stock price prediction</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allow users to compare actual and predicted stock prices.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8111FE-2B82-A85D-167E-9F3FDE308A1D}"/>
              </a:ext>
            </a:extLst>
          </p:cNvPr>
          <p:cNvSpPr>
            <a:spLocks noGrp="1"/>
          </p:cNvSpPr>
          <p:nvPr>
            <p:ph type="sldNum" sz="quarter" idx="12"/>
          </p:nvPr>
        </p:nvSpPr>
        <p:spPr/>
        <p:txBody>
          <a:bodyPr/>
          <a:lstStyle/>
          <a:p>
            <a:fld id="{B49A8CAB-3394-4DDD-96C0-D6690FF65656}" type="slidenum">
              <a:rPr lang="en-US" smtClean="0"/>
              <a:t>4</a:t>
            </a:fld>
            <a:endParaRPr lang="en-US"/>
          </a:p>
        </p:txBody>
      </p:sp>
    </p:spTree>
    <p:extLst>
      <p:ext uri="{BB962C8B-B14F-4D97-AF65-F5344CB8AC3E}">
        <p14:creationId xmlns:p14="http://schemas.microsoft.com/office/powerpoint/2010/main" val="250467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48C2-C4B1-48F0-A728-22CFDE61B70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ANALYSIS</a:t>
            </a:r>
            <a:endParaRPr lang="en-US" sz="3600" dirty="0"/>
          </a:p>
        </p:txBody>
      </p:sp>
      <p:sp>
        <p:nvSpPr>
          <p:cNvPr id="3" name="Content Placeholder 2">
            <a:extLst>
              <a:ext uri="{FF2B5EF4-FFF2-40B4-BE49-F238E27FC236}">
                <a16:creationId xmlns:a16="http://schemas.microsoft.com/office/drawing/2014/main" id="{A1A56E55-6711-485F-97EC-29A4D122C66A}"/>
              </a:ext>
            </a:extLst>
          </p:cNvPr>
          <p:cNvSpPr>
            <a:spLocks noGrp="1"/>
          </p:cNvSpPr>
          <p:nvPr>
            <p:ph idx="1"/>
          </p:nvPr>
        </p:nvSpPr>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Non-Functional Requirement</a:t>
            </a:r>
          </a:p>
          <a:p>
            <a:pPr marL="514350"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Performance</a:t>
            </a:r>
          </a:p>
          <a:p>
            <a:pPr marL="514350"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Maintainability</a:t>
            </a:r>
            <a:endParaRPr lang="en-US" sz="2000" dirty="0">
              <a:latin typeface="Times New Roman" panose="02020603050405020304" pitchFamily="18" charset="0"/>
              <a:cs typeface="Times New Roman" panose="02020603050405020304" pitchFamily="18" charset="0"/>
            </a:endParaRPr>
          </a:p>
          <a:p>
            <a:pPr marL="514350"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Usability</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7C5C4D5-DEF2-C070-FA28-C84D61C67A3A}"/>
              </a:ext>
            </a:extLst>
          </p:cNvPr>
          <p:cNvSpPr>
            <a:spLocks noGrp="1"/>
          </p:cNvSpPr>
          <p:nvPr>
            <p:ph type="sldNum" sz="quarter" idx="12"/>
          </p:nvPr>
        </p:nvSpPr>
        <p:spPr/>
        <p:txBody>
          <a:bodyPr/>
          <a:lstStyle/>
          <a:p>
            <a:fld id="{B49A8CAB-3394-4DDD-96C0-D6690FF65656}" type="slidenum">
              <a:rPr lang="en-US" smtClean="0"/>
              <a:t>5</a:t>
            </a:fld>
            <a:endParaRPr lang="en-US"/>
          </a:p>
        </p:txBody>
      </p:sp>
    </p:spTree>
    <p:extLst>
      <p:ext uri="{BB962C8B-B14F-4D97-AF65-F5344CB8AC3E}">
        <p14:creationId xmlns:p14="http://schemas.microsoft.com/office/powerpoint/2010/main" val="75526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862E-1732-4C44-AD88-9C8447B7D89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ANALYSIS</a:t>
            </a:r>
            <a:endParaRPr lang="en-US" sz="3600" dirty="0"/>
          </a:p>
        </p:txBody>
      </p:sp>
      <p:sp>
        <p:nvSpPr>
          <p:cNvPr id="5" name="TextBox 4">
            <a:extLst>
              <a:ext uri="{FF2B5EF4-FFF2-40B4-BE49-F238E27FC236}">
                <a16:creationId xmlns:a16="http://schemas.microsoft.com/office/drawing/2014/main" id="{A8C4981D-B9A4-4967-9750-BE283917C806}"/>
              </a:ext>
            </a:extLst>
          </p:cNvPr>
          <p:cNvSpPr txBox="1"/>
          <p:nvPr/>
        </p:nvSpPr>
        <p:spPr>
          <a:xfrm>
            <a:off x="3926541" y="6292820"/>
            <a:ext cx="433891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Use Case Diagram</a:t>
            </a:r>
          </a:p>
        </p:txBody>
      </p:sp>
      <p:sp>
        <p:nvSpPr>
          <p:cNvPr id="3" name="Slide Number Placeholder 2">
            <a:extLst>
              <a:ext uri="{FF2B5EF4-FFF2-40B4-BE49-F238E27FC236}">
                <a16:creationId xmlns:a16="http://schemas.microsoft.com/office/drawing/2014/main" id="{CFB4367C-70A9-111C-FC20-608301B527B4}"/>
              </a:ext>
            </a:extLst>
          </p:cNvPr>
          <p:cNvSpPr>
            <a:spLocks noGrp="1"/>
          </p:cNvSpPr>
          <p:nvPr>
            <p:ph type="sldNum" sz="quarter" idx="12"/>
          </p:nvPr>
        </p:nvSpPr>
        <p:spPr/>
        <p:txBody>
          <a:bodyPr/>
          <a:lstStyle/>
          <a:p>
            <a:fld id="{B49A8CAB-3394-4DDD-96C0-D6690FF65656}" type="slidenum">
              <a:rPr lang="en-US" smtClean="0"/>
              <a:t>6</a:t>
            </a:fld>
            <a:endParaRPr lang="en-US"/>
          </a:p>
        </p:txBody>
      </p:sp>
      <p:pic>
        <p:nvPicPr>
          <p:cNvPr id="6" name="Picture 5"/>
          <p:cNvPicPr/>
          <p:nvPr/>
        </p:nvPicPr>
        <p:blipFill>
          <a:blip r:embed="rId2"/>
          <a:stretch>
            <a:fillRect/>
          </a:stretch>
        </p:blipFill>
        <p:spPr>
          <a:xfrm>
            <a:off x="3205797" y="1405203"/>
            <a:ext cx="5059662" cy="4731986"/>
          </a:xfrm>
          <a:prstGeom prst="rect">
            <a:avLst/>
          </a:prstGeom>
        </p:spPr>
      </p:pic>
    </p:spTree>
    <p:extLst>
      <p:ext uri="{BB962C8B-B14F-4D97-AF65-F5344CB8AC3E}">
        <p14:creationId xmlns:p14="http://schemas.microsoft.com/office/powerpoint/2010/main" val="125884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9942-B718-4955-A153-E4F6E9E15FF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BD2C8E-A5C5-421E-8645-15E39D7A8715}"/>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Feasibility Analysis </a:t>
            </a:r>
          </a:p>
          <a:p>
            <a:pPr marL="971550" lvl="1" indent="-514350">
              <a:buFont typeface="+mj-lt"/>
              <a:buAutoNum type="arabicPeriod"/>
            </a:pPr>
            <a:r>
              <a:rPr lang="en-GB" sz="2000" b="1" dirty="0">
                <a:latin typeface="Times New Roman" panose="02020603050405020304" pitchFamily="18" charset="0"/>
                <a:cs typeface="Times New Roman" panose="02020603050405020304" pitchFamily="18" charset="0"/>
              </a:rPr>
              <a:t>Technical Feasibility:</a:t>
            </a:r>
            <a:endParaRPr lang="en-GB" sz="2000" dirty="0">
              <a:latin typeface="Times New Roman" panose="02020603050405020304" pitchFamily="18" charset="0"/>
              <a:cs typeface="Times New Roman" panose="02020603050405020304" pitchFamily="18" charset="0"/>
            </a:endParaRPr>
          </a:p>
          <a:p>
            <a:pPr lvl="2" algn="just">
              <a:lnSpc>
                <a:spcPct val="100000"/>
              </a:lnSpc>
            </a:pPr>
            <a:r>
              <a:rPr lang="en-US" dirty="0">
                <a:latin typeface="Times New Roman" panose="02020603050405020304" pitchFamily="18" charset="0"/>
                <a:cs typeface="Times New Roman" panose="02020603050405020304" pitchFamily="18" charset="0"/>
              </a:rPr>
              <a:t>The Stock Price Prediction System is theoretically possible since it builds the LSTM model with widely used tools and technologies such as Python,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Pandas. </a:t>
            </a:r>
            <a:endParaRPr lang="en-US" dirty="0" smtClean="0">
              <a:latin typeface="Times New Roman" panose="02020603050405020304" pitchFamily="18" charset="0"/>
              <a:cs typeface="Times New Roman" panose="02020603050405020304" pitchFamily="18" charset="0"/>
            </a:endParaRPr>
          </a:p>
          <a:p>
            <a:pPr lvl="2" algn="just">
              <a:lnSpc>
                <a:spcPct val="100000"/>
              </a:lnSpc>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ata </a:t>
            </a:r>
            <a:r>
              <a:rPr lang="en-US" dirty="0">
                <a:latin typeface="Times New Roman" panose="02020603050405020304" pitchFamily="18" charset="0"/>
                <a:cs typeface="Times New Roman" panose="02020603050405020304" pitchFamily="18" charset="0"/>
              </a:rPr>
              <a:t>collection and verification proved to be </a:t>
            </a:r>
            <a:r>
              <a:rPr lang="en-US" dirty="0" smtClean="0">
                <a:latin typeface="Times New Roman" panose="02020603050405020304" pitchFamily="18" charset="0"/>
                <a:cs typeface="Times New Roman" panose="02020603050405020304" pitchFamily="18" charset="0"/>
              </a:rPr>
              <a:t>difficult.</a:t>
            </a:r>
            <a:endParaRPr lang="en-GB" dirty="0">
              <a:latin typeface="Times New Roman" panose="02020603050405020304" pitchFamily="18" charset="0"/>
              <a:cs typeface="Times New Roman" panose="02020603050405020304" pitchFamily="18" charset="0"/>
            </a:endParaRPr>
          </a:p>
          <a:p>
            <a:pPr marL="971550" lvl="1" indent="-514350" algn="just">
              <a:lnSpc>
                <a:spcPct val="110000"/>
              </a:lnSpc>
              <a:buFont typeface="+mj-lt"/>
              <a:buAutoNum type="arabicPeriod"/>
            </a:pPr>
            <a:r>
              <a:rPr lang="en-GB" sz="2000" b="1" dirty="0">
                <a:latin typeface="Times New Roman" panose="02020603050405020304" pitchFamily="18" charset="0"/>
                <a:cs typeface="Times New Roman" panose="02020603050405020304" pitchFamily="18" charset="0"/>
              </a:rPr>
              <a:t>Operational Feasibility:</a:t>
            </a:r>
          </a:p>
          <a:p>
            <a:pPr lvl="2" algn="just">
              <a:lnSpc>
                <a:spcPct val="110000"/>
              </a:lnSpc>
            </a:pPr>
            <a:r>
              <a:rPr lang="en-US" dirty="0">
                <a:latin typeface="Times New Roman" panose="02020603050405020304" pitchFamily="18" charset="0"/>
                <a:cs typeface="Times New Roman" panose="02020603050405020304" pitchFamily="18" charset="0"/>
              </a:rPr>
              <a:t>The user-friendly interface ensures that users of all technical levels may easily estimate stock values</a:t>
            </a:r>
            <a:r>
              <a:rPr lang="en-US" dirty="0"/>
              <a:t>. </a:t>
            </a:r>
            <a:endParaRPr lang="en-US" dirty="0" smtClean="0"/>
          </a:p>
          <a:p>
            <a:pPr lvl="2" algn="just">
              <a:lnSpc>
                <a:spcPct val="110000"/>
              </a:lnSpc>
            </a:pPr>
            <a:r>
              <a:rPr lang="en-US" dirty="0">
                <a:latin typeface="Times New Roman" panose="02020603050405020304" pitchFamily="18" charset="0"/>
                <a:cs typeface="Times New Roman" panose="02020603050405020304" pitchFamily="18" charset="0"/>
              </a:rPr>
              <a:t>Users can search for equities on NEPSE (Nepal Stock Exchange) and compare anticipated to real prices. </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0F1F70-E08C-6DB4-54E8-39EA094EBB80}"/>
              </a:ext>
            </a:extLst>
          </p:cNvPr>
          <p:cNvSpPr>
            <a:spLocks noGrp="1"/>
          </p:cNvSpPr>
          <p:nvPr>
            <p:ph type="sldNum" sz="quarter" idx="12"/>
          </p:nvPr>
        </p:nvSpPr>
        <p:spPr/>
        <p:txBody>
          <a:bodyPr/>
          <a:lstStyle/>
          <a:p>
            <a:fld id="{B49A8CAB-3394-4DDD-96C0-D6690FF65656}" type="slidenum">
              <a:rPr lang="en-US" smtClean="0"/>
              <a:t>7</a:t>
            </a:fld>
            <a:endParaRPr lang="en-US"/>
          </a:p>
        </p:txBody>
      </p:sp>
    </p:spTree>
    <p:extLst>
      <p:ext uri="{BB962C8B-B14F-4D97-AF65-F5344CB8AC3E}">
        <p14:creationId xmlns:p14="http://schemas.microsoft.com/office/powerpoint/2010/main" val="222818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5F5B-0F6B-42D1-ABEB-C26DB3D7C9F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ANALYSIS</a:t>
            </a:r>
            <a:endParaRPr lang="en-US" sz="3600" dirty="0"/>
          </a:p>
        </p:txBody>
      </p:sp>
      <p:sp>
        <p:nvSpPr>
          <p:cNvPr id="3" name="Content Placeholder 2">
            <a:extLst>
              <a:ext uri="{FF2B5EF4-FFF2-40B4-BE49-F238E27FC236}">
                <a16:creationId xmlns:a16="http://schemas.microsoft.com/office/drawing/2014/main" id="{310F293D-A09D-4DE9-9963-F929E53656D3}"/>
              </a:ext>
            </a:extLst>
          </p:cNvPr>
          <p:cNvSpPr>
            <a:spLocks noGrp="1"/>
          </p:cNvSpPr>
          <p:nvPr>
            <p:ph idx="1"/>
          </p:nvPr>
        </p:nvSpPr>
        <p:spPr>
          <a:xfrm>
            <a:off x="838200" y="1825624"/>
            <a:ext cx="10515600" cy="4835151"/>
          </a:xfrm>
        </p:spPr>
        <p:txBody>
          <a:bodyPr>
            <a:normAutofit/>
          </a:bodyPr>
          <a:lstStyle/>
          <a:p>
            <a:pPr marL="457200" lvl="1" indent="0" algn="just">
              <a:lnSpc>
                <a:spcPct val="110000"/>
              </a:lnSpc>
              <a:buNone/>
            </a:pPr>
            <a:endParaRPr lang="en-GB" sz="2000" dirty="0">
              <a:latin typeface="Times New Roman" panose="02020603050405020304" pitchFamily="18" charset="0"/>
              <a:cs typeface="Times New Roman" panose="02020603050405020304" pitchFamily="18" charset="0"/>
            </a:endParaRPr>
          </a:p>
          <a:p>
            <a:pPr marL="0" indent="0" algn="just">
              <a:lnSpc>
                <a:spcPct val="110000"/>
              </a:lnSpc>
              <a:buNone/>
            </a:pPr>
            <a:r>
              <a:rPr lang="en-GB" sz="2000" b="1" dirty="0" smtClean="0">
                <a:latin typeface="Times New Roman" panose="02020603050405020304" pitchFamily="18" charset="0"/>
                <a:cs typeface="Times New Roman" panose="02020603050405020304" pitchFamily="18" charset="0"/>
              </a:rPr>
              <a:t>3.    Schedule </a:t>
            </a:r>
            <a:r>
              <a:rPr lang="en-GB" sz="2000" b="1" dirty="0">
                <a:latin typeface="Times New Roman" panose="02020603050405020304" pitchFamily="18" charset="0"/>
                <a:cs typeface="Times New Roman" panose="02020603050405020304" pitchFamily="18" charset="0"/>
              </a:rPr>
              <a:t>Feasibility:</a:t>
            </a:r>
          </a:p>
          <a:p>
            <a:pPr lvl="1" algn="just">
              <a:lnSpc>
                <a:spcPct val="110000"/>
              </a:lnSpc>
            </a:pPr>
            <a:r>
              <a:rPr lang="en-US" sz="2000" dirty="0">
                <a:latin typeface="Times New Roman" panose="02020603050405020304" pitchFamily="18" charset="0"/>
                <a:cs typeface="Times New Roman" panose="02020603050405020304" pitchFamily="18" charset="0"/>
              </a:rPr>
              <a:t>Schedule feasibility is the process of determining if a proposed plan or project can be completed realistically within a given timeframe. </a:t>
            </a:r>
            <a:endParaRPr lang="en-US" sz="2000" dirty="0" smtClean="0">
              <a:latin typeface="Times New Roman" panose="02020603050405020304" pitchFamily="18" charset="0"/>
              <a:cs typeface="Times New Roman" panose="02020603050405020304" pitchFamily="18" charset="0"/>
            </a:endParaRPr>
          </a:p>
          <a:p>
            <a:pPr lvl="1" algn="just">
              <a:lnSpc>
                <a:spcPct val="110000"/>
              </a:lnSpc>
            </a:pPr>
            <a:r>
              <a:rPr lang="en-US" sz="2000" dirty="0">
                <a:latin typeface="Times New Roman" panose="02020603050405020304" pitchFamily="18" charset="0"/>
                <a:cs typeface="Times New Roman" panose="02020603050405020304" pitchFamily="18" charset="0"/>
              </a:rPr>
              <a:t>It entails evaluating a variety of factors, including resource availability, time constraints, task dependencies, and potential dangers.</a:t>
            </a:r>
            <a:endParaRPr lang="en-GB"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b="1" dirty="0">
              <a:latin typeface="Times New Roman" panose="02020603050405020304" pitchFamily="18" charset="0"/>
              <a:cs typeface="Times New Roman" panose="02020603050405020304" pitchFamily="18" charset="0"/>
            </a:endParaRPr>
          </a:p>
          <a:p>
            <a:pPr lvl="1" algn="just">
              <a:lnSpc>
                <a:spcPct val="110000"/>
              </a:lnSpc>
            </a:pPr>
            <a:endParaRPr lang="en-GB" sz="2000" dirty="0">
              <a:latin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4E453DE2-3259-037E-FBC9-32C8E853E574}"/>
              </a:ext>
            </a:extLst>
          </p:cNvPr>
          <p:cNvSpPr>
            <a:spLocks noGrp="1"/>
          </p:cNvSpPr>
          <p:nvPr>
            <p:ph type="sldNum" sz="quarter" idx="12"/>
          </p:nvPr>
        </p:nvSpPr>
        <p:spPr/>
        <p:txBody>
          <a:bodyPr/>
          <a:lstStyle/>
          <a:p>
            <a:fld id="{B49A8CAB-3394-4DDD-96C0-D6690FF65656}" type="slidenum">
              <a:rPr lang="en-US" smtClean="0"/>
              <a:t>8</a:t>
            </a:fld>
            <a:endParaRPr lang="en-US"/>
          </a:p>
        </p:txBody>
      </p:sp>
    </p:spTree>
    <p:extLst>
      <p:ext uri="{BB962C8B-B14F-4D97-AF65-F5344CB8AC3E}">
        <p14:creationId xmlns:p14="http://schemas.microsoft.com/office/powerpoint/2010/main" val="177738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89E4-D2CA-4721-9332-FD48783C97F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t>
            </a:r>
            <a:r>
              <a:rPr lang="en-US" sz="3600" b="1" dirty="0" smtClean="0">
                <a:latin typeface="Times New Roman" panose="02020603050405020304" pitchFamily="18" charset="0"/>
                <a:cs typeface="Times New Roman" panose="02020603050405020304" pitchFamily="18" charset="0"/>
              </a:rPr>
              <a:t>ANALYSIS</a:t>
            </a:r>
            <a:endParaRPr lang="en-US" sz="3600" dirty="0"/>
          </a:p>
        </p:txBody>
      </p:sp>
      <p:sp>
        <p:nvSpPr>
          <p:cNvPr id="5" name="TextBox 4">
            <a:extLst>
              <a:ext uri="{FF2B5EF4-FFF2-40B4-BE49-F238E27FC236}">
                <a16:creationId xmlns:a16="http://schemas.microsoft.com/office/drawing/2014/main" id="{C34106EB-B461-4C71-8A73-BA78E29E05A1}"/>
              </a:ext>
            </a:extLst>
          </p:cNvPr>
          <p:cNvSpPr txBox="1"/>
          <p:nvPr/>
        </p:nvSpPr>
        <p:spPr>
          <a:xfrm>
            <a:off x="3263153" y="6104965"/>
            <a:ext cx="5118847"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Work Break Structure</a:t>
            </a:r>
          </a:p>
        </p:txBody>
      </p:sp>
      <p:sp>
        <p:nvSpPr>
          <p:cNvPr id="3" name="Slide Number Placeholder 2">
            <a:extLst>
              <a:ext uri="{FF2B5EF4-FFF2-40B4-BE49-F238E27FC236}">
                <a16:creationId xmlns:a16="http://schemas.microsoft.com/office/drawing/2014/main" id="{E39A67BD-514E-15C5-CF44-2582A73AD3E4}"/>
              </a:ext>
            </a:extLst>
          </p:cNvPr>
          <p:cNvSpPr>
            <a:spLocks noGrp="1"/>
          </p:cNvSpPr>
          <p:nvPr>
            <p:ph type="sldNum" sz="quarter" idx="12"/>
          </p:nvPr>
        </p:nvSpPr>
        <p:spPr/>
        <p:txBody>
          <a:bodyPr/>
          <a:lstStyle/>
          <a:p>
            <a:fld id="{B49A8CAB-3394-4DDD-96C0-D6690FF65656}" type="slidenum">
              <a:rPr lang="en-US" smtClean="0"/>
              <a:t>9</a:t>
            </a:fld>
            <a:endParaRPr lang="en-US"/>
          </a:p>
        </p:txBody>
      </p:sp>
      <p:pic>
        <p:nvPicPr>
          <p:cNvPr id="6" name="Picture 5"/>
          <p:cNvPicPr/>
          <p:nvPr/>
        </p:nvPicPr>
        <p:blipFill>
          <a:blip r:embed="rId2"/>
          <a:stretch>
            <a:fillRect/>
          </a:stretch>
        </p:blipFill>
        <p:spPr>
          <a:xfrm>
            <a:off x="4351337" y="1798637"/>
            <a:ext cx="4108922" cy="4216215"/>
          </a:xfrm>
          <a:prstGeom prst="rect">
            <a:avLst/>
          </a:prstGeom>
        </p:spPr>
      </p:pic>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960262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764</TotalTime>
  <Words>1401</Words>
  <Application>Microsoft Office PowerPoint</Application>
  <PresentationFormat>Widescreen</PresentationFormat>
  <Paragraphs>165</Paragraphs>
  <Slides>23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31" baseType="lpstr">
      <vt:lpstr>Aptos</vt:lpstr>
      <vt:lpstr>Arial</vt:lpstr>
      <vt:lpstr>Calibri</vt:lpstr>
      <vt:lpstr>Calibri Light</vt:lpstr>
      <vt:lpstr>DejaVu Sans</vt:lpstr>
      <vt:lpstr>Times New Roman</vt:lpstr>
      <vt:lpstr>Office Theme</vt:lpstr>
      <vt:lpstr>  Stock Price Prediction Using LSTM</vt:lpstr>
      <vt:lpstr>INTRODUCTION</vt:lpstr>
      <vt:lpstr>OBJECTIVES</vt:lpstr>
      <vt:lpstr>SYSTEM ANALYSIS</vt:lpstr>
      <vt:lpstr>SYSTEM ANALYSIS</vt:lpstr>
      <vt:lpstr>SYSTEM ANALYSIS</vt:lpstr>
      <vt:lpstr>SYSTEM ANALYSIS</vt:lpstr>
      <vt:lpstr>SYSTEM ANALYSIS</vt:lpstr>
      <vt:lpstr>SYSTEM ANALYSIS</vt:lpstr>
      <vt:lpstr>SYSTEM DESIGN</vt:lpstr>
      <vt:lpstr>SYSTEM DESIGN</vt:lpstr>
      <vt:lpstr>SYSTEM DESIGN</vt:lpstr>
      <vt:lpstr>SYSTEM DESIGN</vt:lpstr>
      <vt:lpstr>SYSTEM DESIGN</vt:lpstr>
      <vt:lpstr>SYSTEM DESIGN</vt:lpstr>
      <vt:lpstr>SYSTEM DESIGN</vt:lpstr>
      <vt:lpstr>SYSTEM DESIGN</vt:lpstr>
      <vt:lpstr>SYSTEM DESIGN</vt:lpstr>
      <vt:lpstr>IMPLEMENTATION AND TESTING</vt:lpstr>
      <vt:lpstr>IMPLEMENTATION AND TESTING…</vt:lpstr>
      <vt:lpstr>IMPLEMENTATION AND TESTING…</vt:lpstr>
      <vt:lpstr>CONCLUSION AND FUTURE RECOMMENDATION</vt:lpstr>
      <vt:lpstr>DEMONSTRATION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Shrestha</dc:creator>
  <cp:lastModifiedBy>Rajan Shrestha</cp:lastModifiedBy>
  <cp:revision>372</cp:revision>
  <dcterms:created xsi:type="dcterms:W3CDTF">2024-03-08T18:49:14Z</dcterms:created>
  <dcterms:modified xsi:type="dcterms:W3CDTF">2025-02-08T14:29:05Z</dcterms:modified>
</cp:coreProperties>
</file>