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78" r:id="rId3"/>
    <p:sldId id="257" r:id="rId4"/>
    <p:sldId id="259" r:id="rId5"/>
    <p:sldId id="263" r:id="rId6"/>
    <p:sldId id="275" r:id="rId7"/>
    <p:sldId id="269" r:id="rId8"/>
    <p:sldId id="270"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E26A5-C1AE-E560-0362-3312EE9CB7F2}" v="38" dt="2024-05-09T18:49:33.384"/>
    <p1510:client id="{115CC165-FBF1-BA56-71A7-8915685E0361}" v="276" dt="2024-05-09T16:14:34.449"/>
    <p1510:client id="{512E43F4-245B-F646-BD5B-D0BD03F39F9B}" v="708" dt="2024-05-09T18:45:58.814"/>
    <p1510:client id="{534103E0-85EA-CBD3-7CBC-39FAF7E0C408}" v="46" dt="2024-05-09T15:12:10.719"/>
    <p1510:client id="{A2F0FD02-7134-F528-89B6-CB42002ED978}" v="1062" dt="2024-05-08T09:40:33.171"/>
    <p1510:client id="{B18453DB-1CDC-2A69-1E2D-FACD21D17258}" v="47" dt="2024-05-10T05:24:57.004"/>
    <p1510:client id="{B5583FA7-556F-9586-7D84-D41E2FFB2165}" v="135" dt="2024-05-10T05:39:52.711"/>
    <p1510:client id="{BD7D4829-8BD3-BA27-3786-8E657CB043A8}" v="67" dt="2024-05-08T11:59:15.709"/>
    <p1510:client id="{C23BB01E-9B0E-8146-E394-30D84A0CFA95}" v="48" dt="2024-05-10T05:15:33.740"/>
    <p1510:client id="{DF46D869-48E4-81BA-089C-131DB57F82E8}" v="52" dt="2024-05-10T05:33:04.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84"/>
  </p:normalViewPr>
  <p:slideViewPr>
    <p:cSldViewPr snapToGrid="0">
      <p:cViewPr varScale="1">
        <p:scale>
          <a:sx n="114" d="100"/>
          <a:sy n="114" d="100"/>
        </p:scale>
        <p:origin x="5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BAC830-CFFD-4597-BC40-E6978184D4F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6A22B1E-1B3C-4535-BF04-1C3999E609B8}">
      <dgm:prSet/>
      <dgm:spPr/>
      <dgm:t>
        <a:bodyPr/>
        <a:lstStyle/>
        <a:p>
          <a:pPr>
            <a:defRPr cap="all"/>
          </a:pPr>
          <a:r>
            <a:rPr lang="en-US"/>
            <a:t>Introduction</a:t>
          </a:r>
        </a:p>
      </dgm:t>
    </dgm:pt>
    <dgm:pt modelId="{ADA90D5E-C479-4C97-BD70-3DBC296EA5A6}" type="parTrans" cxnId="{615878C2-BB4D-467F-9624-3AE6230857D4}">
      <dgm:prSet/>
      <dgm:spPr/>
      <dgm:t>
        <a:bodyPr/>
        <a:lstStyle/>
        <a:p>
          <a:endParaRPr lang="en-US"/>
        </a:p>
      </dgm:t>
    </dgm:pt>
    <dgm:pt modelId="{36D3B5D8-66E3-4E68-983C-44DDDC06DC6D}" type="sibTrans" cxnId="{615878C2-BB4D-467F-9624-3AE6230857D4}">
      <dgm:prSet/>
      <dgm:spPr/>
      <dgm:t>
        <a:bodyPr/>
        <a:lstStyle/>
        <a:p>
          <a:endParaRPr lang="en-US"/>
        </a:p>
      </dgm:t>
    </dgm:pt>
    <dgm:pt modelId="{F1B5EE22-4151-4C18-9157-A3FF66D62841}">
      <dgm:prSet/>
      <dgm:spPr/>
      <dgm:t>
        <a:bodyPr/>
        <a:lstStyle/>
        <a:p>
          <a:pPr>
            <a:defRPr cap="all"/>
          </a:pPr>
          <a:r>
            <a:rPr lang="en-US"/>
            <a:t>Objectives</a:t>
          </a:r>
        </a:p>
      </dgm:t>
    </dgm:pt>
    <dgm:pt modelId="{D0F75A42-647F-4009-B126-8A3C2DD9F513}" type="parTrans" cxnId="{9DF24866-71B9-402A-98B3-29E272F2C859}">
      <dgm:prSet/>
      <dgm:spPr/>
      <dgm:t>
        <a:bodyPr/>
        <a:lstStyle/>
        <a:p>
          <a:endParaRPr lang="en-US"/>
        </a:p>
      </dgm:t>
    </dgm:pt>
    <dgm:pt modelId="{246F2D39-1F70-4977-8E76-E7E14CCEC136}" type="sibTrans" cxnId="{9DF24866-71B9-402A-98B3-29E272F2C859}">
      <dgm:prSet/>
      <dgm:spPr/>
      <dgm:t>
        <a:bodyPr/>
        <a:lstStyle/>
        <a:p>
          <a:endParaRPr lang="en-US"/>
        </a:p>
      </dgm:t>
    </dgm:pt>
    <dgm:pt modelId="{4A7F335E-AD0B-4CE1-8967-D0FB2E273C4D}">
      <dgm:prSet/>
      <dgm:spPr/>
      <dgm:t>
        <a:bodyPr/>
        <a:lstStyle/>
        <a:p>
          <a:pPr>
            <a:defRPr cap="all"/>
          </a:pPr>
          <a:r>
            <a:rPr lang="en-US"/>
            <a:t>Project Goal</a:t>
          </a:r>
        </a:p>
      </dgm:t>
    </dgm:pt>
    <dgm:pt modelId="{0965FBD9-7E0F-4D29-ADB5-112EF728F2EA}" type="parTrans" cxnId="{AF3F6943-FC23-41F5-B701-5810FC408223}">
      <dgm:prSet/>
      <dgm:spPr/>
      <dgm:t>
        <a:bodyPr/>
        <a:lstStyle/>
        <a:p>
          <a:endParaRPr lang="en-US"/>
        </a:p>
      </dgm:t>
    </dgm:pt>
    <dgm:pt modelId="{49A6DD30-01CD-44E8-925A-140A4F2FA93F}" type="sibTrans" cxnId="{AF3F6943-FC23-41F5-B701-5810FC408223}">
      <dgm:prSet/>
      <dgm:spPr/>
      <dgm:t>
        <a:bodyPr/>
        <a:lstStyle/>
        <a:p>
          <a:endParaRPr lang="en-US"/>
        </a:p>
      </dgm:t>
    </dgm:pt>
    <dgm:pt modelId="{7F0DC41B-72D2-48F3-89E7-4FBD45E3410D}">
      <dgm:prSet/>
      <dgm:spPr/>
      <dgm:t>
        <a:bodyPr/>
        <a:lstStyle/>
        <a:p>
          <a:pPr>
            <a:defRPr cap="all"/>
          </a:pPr>
          <a:r>
            <a:rPr lang="en-US"/>
            <a:t>Methodology</a:t>
          </a:r>
        </a:p>
      </dgm:t>
    </dgm:pt>
    <dgm:pt modelId="{58212703-622D-48C7-8DEE-55068BE76FD4}" type="parTrans" cxnId="{227C1988-91DA-4D26-9F71-336ACE5BB8B2}">
      <dgm:prSet/>
      <dgm:spPr/>
      <dgm:t>
        <a:bodyPr/>
        <a:lstStyle/>
        <a:p>
          <a:endParaRPr lang="en-US"/>
        </a:p>
      </dgm:t>
    </dgm:pt>
    <dgm:pt modelId="{883CB2E0-BBDA-4839-AF8C-817713AD61EE}" type="sibTrans" cxnId="{227C1988-91DA-4D26-9F71-336ACE5BB8B2}">
      <dgm:prSet/>
      <dgm:spPr/>
      <dgm:t>
        <a:bodyPr/>
        <a:lstStyle/>
        <a:p>
          <a:endParaRPr lang="en-US"/>
        </a:p>
      </dgm:t>
    </dgm:pt>
    <dgm:pt modelId="{D5720B37-E031-4C24-9FD3-1D001239B273}">
      <dgm:prSet/>
      <dgm:spPr/>
      <dgm:t>
        <a:bodyPr/>
        <a:lstStyle/>
        <a:p>
          <a:pPr>
            <a:defRPr cap="all"/>
          </a:pPr>
          <a:r>
            <a:rPr lang="en-US"/>
            <a:t>Conclusion</a:t>
          </a:r>
        </a:p>
      </dgm:t>
    </dgm:pt>
    <dgm:pt modelId="{AB575C55-219C-4D11-8A8C-D05567BE8794}" type="parTrans" cxnId="{3731EA1F-806D-40E2-B7DE-B83DC86C8772}">
      <dgm:prSet/>
      <dgm:spPr/>
      <dgm:t>
        <a:bodyPr/>
        <a:lstStyle/>
        <a:p>
          <a:endParaRPr lang="en-US"/>
        </a:p>
      </dgm:t>
    </dgm:pt>
    <dgm:pt modelId="{C6758CDC-0735-4FD9-BE1A-416444657B31}" type="sibTrans" cxnId="{3731EA1F-806D-40E2-B7DE-B83DC86C8772}">
      <dgm:prSet/>
      <dgm:spPr/>
      <dgm:t>
        <a:bodyPr/>
        <a:lstStyle/>
        <a:p>
          <a:endParaRPr lang="en-US"/>
        </a:p>
      </dgm:t>
    </dgm:pt>
    <dgm:pt modelId="{3395E1A9-8151-4F3A-B847-A5F904AE5B84}" type="pres">
      <dgm:prSet presAssocID="{E9BAC830-CFFD-4597-BC40-E6978184D4FB}" presName="root" presStyleCnt="0">
        <dgm:presLayoutVars>
          <dgm:dir/>
          <dgm:resizeHandles val="exact"/>
        </dgm:presLayoutVars>
      </dgm:prSet>
      <dgm:spPr/>
    </dgm:pt>
    <dgm:pt modelId="{36BB1D07-7ABA-4898-AA1D-9E5E17E0EAA6}" type="pres">
      <dgm:prSet presAssocID="{D6A22B1E-1B3C-4535-BF04-1C3999E609B8}" presName="compNode" presStyleCnt="0"/>
      <dgm:spPr/>
    </dgm:pt>
    <dgm:pt modelId="{CF508566-31C7-4720-8F18-B247250985E0}" type="pres">
      <dgm:prSet presAssocID="{D6A22B1E-1B3C-4535-BF04-1C3999E609B8}" presName="iconBgRect" presStyleLbl="bgShp" presStyleIdx="0" presStyleCnt="5"/>
      <dgm:spPr/>
    </dgm:pt>
    <dgm:pt modelId="{D0CE5757-DCB0-40DC-9662-2D0C45670D2A}" type="pres">
      <dgm:prSet presAssocID="{D6A22B1E-1B3C-4535-BF04-1C3999E609B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D2C03835-C1C2-4A43-8AB6-AF3D70C76B46}" type="pres">
      <dgm:prSet presAssocID="{D6A22B1E-1B3C-4535-BF04-1C3999E609B8}" presName="spaceRect" presStyleCnt="0"/>
      <dgm:spPr/>
    </dgm:pt>
    <dgm:pt modelId="{403A2D57-B3BE-47B2-92C1-286F0C3AD4FD}" type="pres">
      <dgm:prSet presAssocID="{D6A22B1E-1B3C-4535-BF04-1C3999E609B8}" presName="textRect" presStyleLbl="revTx" presStyleIdx="0" presStyleCnt="5">
        <dgm:presLayoutVars>
          <dgm:chMax val="1"/>
          <dgm:chPref val="1"/>
        </dgm:presLayoutVars>
      </dgm:prSet>
      <dgm:spPr/>
    </dgm:pt>
    <dgm:pt modelId="{FDA9EB89-8D31-4C61-B873-EE5103197930}" type="pres">
      <dgm:prSet presAssocID="{36D3B5D8-66E3-4E68-983C-44DDDC06DC6D}" presName="sibTrans" presStyleCnt="0"/>
      <dgm:spPr/>
    </dgm:pt>
    <dgm:pt modelId="{A17A4227-97ED-4C93-92CD-432F489D1716}" type="pres">
      <dgm:prSet presAssocID="{F1B5EE22-4151-4C18-9157-A3FF66D62841}" presName="compNode" presStyleCnt="0"/>
      <dgm:spPr/>
    </dgm:pt>
    <dgm:pt modelId="{CC257087-4F92-4383-85F9-DDD807593F3C}" type="pres">
      <dgm:prSet presAssocID="{F1B5EE22-4151-4C18-9157-A3FF66D62841}" presName="iconBgRect" presStyleLbl="bgShp" presStyleIdx="1" presStyleCnt="5"/>
      <dgm:spPr/>
    </dgm:pt>
    <dgm:pt modelId="{C4B96470-DC0B-4FE6-AE69-93C00D328551}" type="pres">
      <dgm:prSet presAssocID="{F1B5EE22-4151-4C18-9157-A3FF66D6284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naire"/>
        </a:ext>
      </dgm:extLst>
    </dgm:pt>
    <dgm:pt modelId="{5B20F606-B3EC-4ED7-BDF6-424F9A4852A9}" type="pres">
      <dgm:prSet presAssocID="{F1B5EE22-4151-4C18-9157-A3FF66D62841}" presName="spaceRect" presStyleCnt="0"/>
      <dgm:spPr/>
    </dgm:pt>
    <dgm:pt modelId="{FDBE651D-E55F-4210-BFF4-4F545084E95E}" type="pres">
      <dgm:prSet presAssocID="{F1B5EE22-4151-4C18-9157-A3FF66D62841}" presName="textRect" presStyleLbl="revTx" presStyleIdx="1" presStyleCnt="5">
        <dgm:presLayoutVars>
          <dgm:chMax val="1"/>
          <dgm:chPref val="1"/>
        </dgm:presLayoutVars>
      </dgm:prSet>
      <dgm:spPr/>
    </dgm:pt>
    <dgm:pt modelId="{F49B2BB6-4678-42B1-96D0-D8EE3E314EF9}" type="pres">
      <dgm:prSet presAssocID="{246F2D39-1F70-4977-8E76-E7E14CCEC136}" presName="sibTrans" presStyleCnt="0"/>
      <dgm:spPr/>
    </dgm:pt>
    <dgm:pt modelId="{44C2C08D-DDB9-436A-BC14-1CC531628D38}" type="pres">
      <dgm:prSet presAssocID="{4A7F335E-AD0B-4CE1-8967-D0FB2E273C4D}" presName="compNode" presStyleCnt="0"/>
      <dgm:spPr/>
    </dgm:pt>
    <dgm:pt modelId="{B261587D-C163-4828-9FF1-AE85A7C980E7}" type="pres">
      <dgm:prSet presAssocID="{4A7F335E-AD0B-4CE1-8967-D0FB2E273C4D}" presName="iconBgRect" presStyleLbl="bgShp" presStyleIdx="2" presStyleCnt="5"/>
      <dgm:spPr/>
    </dgm:pt>
    <dgm:pt modelId="{86A3328D-7B35-4FE9-A7C8-F5F726171AB5}" type="pres">
      <dgm:prSet presAssocID="{4A7F335E-AD0B-4CE1-8967-D0FB2E273C4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 Team Project"/>
        </a:ext>
      </dgm:extLst>
    </dgm:pt>
    <dgm:pt modelId="{BF91FDCD-D19F-4E3C-AED7-822F080B57E8}" type="pres">
      <dgm:prSet presAssocID="{4A7F335E-AD0B-4CE1-8967-D0FB2E273C4D}" presName="spaceRect" presStyleCnt="0"/>
      <dgm:spPr/>
    </dgm:pt>
    <dgm:pt modelId="{EC9FF0DA-C060-409F-AC8C-D2AD56DA687B}" type="pres">
      <dgm:prSet presAssocID="{4A7F335E-AD0B-4CE1-8967-D0FB2E273C4D}" presName="textRect" presStyleLbl="revTx" presStyleIdx="2" presStyleCnt="5">
        <dgm:presLayoutVars>
          <dgm:chMax val="1"/>
          <dgm:chPref val="1"/>
        </dgm:presLayoutVars>
      </dgm:prSet>
      <dgm:spPr/>
    </dgm:pt>
    <dgm:pt modelId="{2CCFC70C-7E2C-4432-997F-BE45C2424EF0}" type="pres">
      <dgm:prSet presAssocID="{49A6DD30-01CD-44E8-925A-140A4F2FA93F}" presName="sibTrans" presStyleCnt="0"/>
      <dgm:spPr/>
    </dgm:pt>
    <dgm:pt modelId="{24FA9B37-BA2F-4590-9648-DA77F07A2973}" type="pres">
      <dgm:prSet presAssocID="{7F0DC41B-72D2-48F3-89E7-4FBD45E3410D}" presName="compNode" presStyleCnt="0"/>
      <dgm:spPr/>
    </dgm:pt>
    <dgm:pt modelId="{C5443B6B-AB9F-4888-BE38-317B6529C500}" type="pres">
      <dgm:prSet presAssocID="{7F0DC41B-72D2-48F3-89E7-4FBD45E3410D}" presName="iconBgRect" presStyleLbl="bgShp" presStyleIdx="3" presStyleCnt="5"/>
      <dgm:spPr/>
    </dgm:pt>
    <dgm:pt modelId="{9807D001-F89E-4072-8736-887F0955F998}" type="pres">
      <dgm:prSet presAssocID="{7F0DC41B-72D2-48F3-89E7-4FBD45E3410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Enrollment"/>
        </a:ext>
      </dgm:extLst>
    </dgm:pt>
    <dgm:pt modelId="{10D18310-7DED-4CC9-8B84-7EF2CA493381}" type="pres">
      <dgm:prSet presAssocID="{7F0DC41B-72D2-48F3-89E7-4FBD45E3410D}" presName="spaceRect" presStyleCnt="0"/>
      <dgm:spPr/>
    </dgm:pt>
    <dgm:pt modelId="{F9804D48-3F62-44E2-88D2-1758474277E6}" type="pres">
      <dgm:prSet presAssocID="{7F0DC41B-72D2-48F3-89E7-4FBD45E3410D}" presName="textRect" presStyleLbl="revTx" presStyleIdx="3" presStyleCnt="5">
        <dgm:presLayoutVars>
          <dgm:chMax val="1"/>
          <dgm:chPref val="1"/>
        </dgm:presLayoutVars>
      </dgm:prSet>
      <dgm:spPr/>
    </dgm:pt>
    <dgm:pt modelId="{20695A54-7E81-40FC-84CA-3F6E75F998D5}" type="pres">
      <dgm:prSet presAssocID="{883CB2E0-BBDA-4839-AF8C-817713AD61EE}" presName="sibTrans" presStyleCnt="0"/>
      <dgm:spPr/>
    </dgm:pt>
    <dgm:pt modelId="{22247986-9212-4577-BB48-242A2E008D57}" type="pres">
      <dgm:prSet presAssocID="{D5720B37-E031-4C24-9FD3-1D001239B273}" presName="compNode" presStyleCnt="0"/>
      <dgm:spPr/>
    </dgm:pt>
    <dgm:pt modelId="{EE6B2F55-725C-4F6A-982B-E80D1765F258}" type="pres">
      <dgm:prSet presAssocID="{D5720B37-E031-4C24-9FD3-1D001239B273}" presName="iconBgRect" presStyleLbl="bgShp" presStyleIdx="4" presStyleCnt="5"/>
      <dgm:spPr/>
    </dgm:pt>
    <dgm:pt modelId="{B2B64187-7021-4C2D-A327-C602BE04B20F}" type="pres">
      <dgm:prSet presAssocID="{D5720B37-E031-4C24-9FD3-1D001239B27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ACF871D0-E33D-4A8C-901D-08D46F609AB9}" type="pres">
      <dgm:prSet presAssocID="{D5720B37-E031-4C24-9FD3-1D001239B273}" presName="spaceRect" presStyleCnt="0"/>
      <dgm:spPr/>
    </dgm:pt>
    <dgm:pt modelId="{375CB7D7-D886-47F7-8E5A-2EAE93E55440}" type="pres">
      <dgm:prSet presAssocID="{D5720B37-E031-4C24-9FD3-1D001239B273}" presName="textRect" presStyleLbl="revTx" presStyleIdx="4" presStyleCnt="5">
        <dgm:presLayoutVars>
          <dgm:chMax val="1"/>
          <dgm:chPref val="1"/>
        </dgm:presLayoutVars>
      </dgm:prSet>
      <dgm:spPr/>
    </dgm:pt>
  </dgm:ptLst>
  <dgm:cxnLst>
    <dgm:cxn modelId="{3731EA1F-806D-40E2-B7DE-B83DC86C8772}" srcId="{E9BAC830-CFFD-4597-BC40-E6978184D4FB}" destId="{D5720B37-E031-4C24-9FD3-1D001239B273}" srcOrd="4" destOrd="0" parTransId="{AB575C55-219C-4D11-8A8C-D05567BE8794}" sibTransId="{C6758CDC-0735-4FD9-BE1A-416444657B31}"/>
    <dgm:cxn modelId="{292B4421-1FDD-4BA9-853F-CF00B1469C80}" type="presOf" srcId="{F1B5EE22-4151-4C18-9157-A3FF66D62841}" destId="{FDBE651D-E55F-4210-BFF4-4F545084E95E}" srcOrd="0" destOrd="0" presId="urn:microsoft.com/office/officeart/2018/5/layout/IconCircleLabelList"/>
    <dgm:cxn modelId="{AF3F6943-FC23-41F5-B701-5810FC408223}" srcId="{E9BAC830-CFFD-4597-BC40-E6978184D4FB}" destId="{4A7F335E-AD0B-4CE1-8967-D0FB2E273C4D}" srcOrd="2" destOrd="0" parTransId="{0965FBD9-7E0F-4D29-ADB5-112EF728F2EA}" sibTransId="{49A6DD30-01CD-44E8-925A-140A4F2FA93F}"/>
    <dgm:cxn modelId="{9DF24866-71B9-402A-98B3-29E272F2C859}" srcId="{E9BAC830-CFFD-4597-BC40-E6978184D4FB}" destId="{F1B5EE22-4151-4C18-9157-A3FF66D62841}" srcOrd="1" destOrd="0" parTransId="{D0F75A42-647F-4009-B126-8A3C2DD9F513}" sibTransId="{246F2D39-1F70-4977-8E76-E7E14CCEC136}"/>
    <dgm:cxn modelId="{227C1988-91DA-4D26-9F71-336ACE5BB8B2}" srcId="{E9BAC830-CFFD-4597-BC40-E6978184D4FB}" destId="{7F0DC41B-72D2-48F3-89E7-4FBD45E3410D}" srcOrd="3" destOrd="0" parTransId="{58212703-622D-48C7-8DEE-55068BE76FD4}" sibTransId="{883CB2E0-BBDA-4839-AF8C-817713AD61EE}"/>
    <dgm:cxn modelId="{5D7928AF-1F9E-49FB-AEED-7D3859526651}" type="presOf" srcId="{7F0DC41B-72D2-48F3-89E7-4FBD45E3410D}" destId="{F9804D48-3F62-44E2-88D2-1758474277E6}" srcOrd="0" destOrd="0" presId="urn:microsoft.com/office/officeart/2018/5/layout/IconCircleLabelList"/>
    <dgm:cxn modelId="{C84894B2-F8BD-4841-BA29-B8375A247B67}" type="presOf" srcId="{D6A22B1E-1B3C-4535-BF04-1C3999E609B8}" destId="{403A2D57-B3BE-47B2-92C1-286F0C3AD4FD}" srcOrd="0" destOrd="0" presId="urn:microsoft.com/office/officeart/2018/5/layout/IconCircleLabelList"/>
    <dgm:cxn modelId="{615878C2-BB4D-467F-9624-3AE6230857D4}" srcId="{E9BAC830-CFFD-4597-BC40-E6978184D4FB}" destId="{D6A22B1E-1B3C-4535-BF04-1C3999E609B8}" srcOrd="0" destOrd="0" parTransId="{ADA90D5E-C479-4C97-BD70-3DBC296EA5A6}" sibTransId="{36D3B5D8-66E3-4E68-983C-44DDDC06DC6D}"/>
    <dgm:cxn modelId="{441C0DC8-E310-4E5B-924D-C16789570CE3}" type="presOf" srcId="{4A7F335E-AD0B-4CE1-8967-D0FB2E273C4D}" destId="{EC9FF0DA-C060-409F-AC8C-D2AD56DA687B}" srcOrd="0" destOrd="0" presId="urn:microsoft.com/office/officeart/2018/5/layout/IconCircleLabelList"/>
    <dgm:cxn modelId="{F57E10CE-8B84-4EB6-A1AA-EA63E629D9D9}" type="presOf" srcId="{D5720B37-E031-4C24-9FD3-1D001239B273}" destId="{375CB7D7-D886-47F7-8E5A-2EAE93E55440}" srcOrd="0" destOrd="0" presId="urn:microsoft.com/office/officeart/2018/5/layout/IconCircleLabelList"/>
    <dgm:cxn modelId="{D700DED0-B04E-4F0F-8B2F-98A6E3904E3E}" type="presOf" srcId="{E9BAC830-CFFD-4597-BC40-E6978184D4FB}" destId="{3395E1A9-8151-4F3A-B847-A5F904AE5B84}" srcOrd="0" destOrd="0" presId="urn:microsoft.com/office/officeart/2018/5/layout/IconCircleLabelList"/>
    <dgm:cxn modelId="{4D86F721-4EA2-44CC-9530-E0D782B9D252}" type="presParOf" srcId="{3395E1A9-8151-4F3A-B847-A5F904AE5B84}" destId="{36BB1D07-7ABA-4898-AA1D-9E5E17E0EAA6}" srcOrd="0" destOrd="0" presId="urn:microsoft.com/office/officeart/2018/5/layout/IconCircleLabelList"/>
    <dgm:cxn modelId="{4B9335D5-CA3D-4F46-9E1B-EA6DAB1021EA}" type="presParOf" srcId="{36BB1D07-7ABA-4898-AA1D-9E5E17E0EAA6}" destId="{CF508566-31C7-4720-8F18-B247250985E0}" srcOrd="0" destOrd="0" presId="urn:microsoft.com/office/officeart/2018/5/layout/IconCircleLabelList"/>
    <dgm:cxn modelId="{F0ED9FFD-FF0D-434E-88A5-E665FE5571C2}" type="presParOf" srcId="{36BB1D07-7ABA-4898-AA1D-9E5E17E0EAA6}" destId="{D0CE5757-DCB0-40DC-9662-2D0C45670D2A}" srcOrd="1" destOrd="0" presId="urn:microsoft.com/office/officeart/2018/5/layout/IconCircleLabelList"/>
    <dgm:cxn modelId="{0298D694-503B-41EC-A00E-AC5E8C272AD9}" type="presParOf" srcId="{36BB1D07-7ABA-4898-AA1D-9E5E17E0EAA6}" destId="{D2C03835-C1C2-4A43-8AB6-AF3D70C76B46}" srcOrd="2" destOrd="0" presId="urn:microsoft.com/office/officeart/2018/5/layout/IconCircleLabelList"/>
    <dgm:cxn modelId="{256C8F9A-A9CD-4C33-8970-9ADD3D7FDBAB}" type="presParOf" srcId="{36BB1D07-7ABA-4898-AA1D-9E5E17E0EAA6}" destId="{403A2D57-B3BE-47B2-92C1-286F0C3AD4FD}" srcOrd="3" destOrd="0" presId="urn:microsoft.com/office/officeart/2018/5/layout/IconCircleLabelList"/>
    <dgm:cxn modelId="{AFD40D3A-B0AB-4D14-B961-94763018268C}" type="presParOf" srcId="{3395E1A9-8151-4F3A-B847-A5F904AE5B84}" destId="{FDA9EB89-8D31-4C61-B873-EE5103197930}" srcOrd="1" destOrd="0" presId="urn:microsoft.com/office/officeart/2018/5/layout/IconCircleLabelList"/>
    <dgm:cxn modelId="{8E77D039-5CA8-4CBF-B077-6D17CAB925F9}" type="presParOf" srcId="{3395E1A9-8151-4F3A-B847-A5F904AE5B84}" destId="{A17A4227-97ED-4C93-92CD-432F489D1716}" srcOrd="2" destOrd="0" presId="urn:microsoft.com/office/officeart/2018/5/layout/IconCircleLabelList"/>
    <dgm:cxn modelId="{16A1331B-905A-44E6-B0E4-2059B2A1F651}" type="presParOf" srcId="{A17A4227-97ED-4C93-92CD-432F489D1716}" destId="{CC257087-4F92-4383-85F9-DDD807593F3C}" srcOrd="0" destOrd="0" presId="urn:microsoft.com/office/officeart/2018/5/layout/IconCircleLabelList"/>
    <dgm:cxn modelId="{F86B81F7-DCE3-4893-8813-FC6D858D49C5}" type="presParOf" srcId="{A17A4227-97ED-4C93-92CD-432F489D1716}" destId="{C4B96470-DC0B-4FE6-AE69-93C00D328551}" srcOrd="1" destOrd="0" presId="urn:microsoft.com/office/officeart/2018/5/layout/IconCircleLabelList"/>
    <dgm:cxn modelId="{D440FECA-1DE5-41EB-BBAB-CDF3F424F845}" type="presParOf" srcId="{A17A4227-97ED-4C93-92CD-432F489D1716}" destId="{5B20F606-B3EC-4ED7-BDF6-424F9A4852A9}" srcOrd="2" destOrd="0" presId="urn:microsoft.com/office/officeart/2018/5/layout/IconCircleLabelList"/>
    <dgm:cxn modelId="{0A89BB96-398B-41D7-B4D6-3F017B0D4118}" type="presParOf" srcId="{A17A4227-97ED-4C93-92CD-432F489D1716}" destId="{FDBE651D-E55F-4210-BFF4-4F545084E95E}" srcOrd="3" destOrd="0" presId="urn:microsoft.com/office/officeart/2018/5/layout/IconCircleLabelList"/>
    <dgm:cxn modelId="{FC8F0B8C-73D7-485D-A357-B822670401F9}" type="presParOf" srcId="{3395E1A9-8151-4F3A-B847-A5F904AE5B84}" destId="{F49B2BB6-4678-42B1-96D0-D8EE3E314EF9}" srcOrd="3" destOrd="0" presId="urn:microsoft.com/office/officeart/2018/5/layout/IconCircleLabelList"/>
    <dgm:cxn modelId="{EEB18240-AD9F-4E5B-9EEC-B1BBE2EA09D6}" type="presParOf" srcId="{3395E1A9-8151-4F3A-B847-A5F904AE5B84}" destId="{44C2C08D-DDB9-436A-BC14-1CC531628D38}" srcOrd="4" destOrd="0" presId="urn:microsoft.com/office/officeart/2018/5/layout/IconCircleLabelList"/>
    <dgm:cxn modelId="{B78A7B0E-1784-4AC3-B3E0-A51AE63957AD}" type="presParOf" srcId="{44C2C08D-DDB9-436A-BC14-1CC531628D38}" destId="{B261587D-C163-4828-9FF1-AE85A7C980E7}" srcOrd="0" destOrd="0" presId="urn:microsoft.com/office/officeart/2018/5/layout/IconCircleLabelList"/>
    <dgm:cxn modelId="{40CBA09A-254F-47DE-881F-0C6892B1A777}" type="presParOf" srcId="{44C2C08D-DDB9-436A-BC14-1CC531628D38}" destId="{86A3328D-7B35-4FE9-A7C8-F5F726171AB5}" srcOrd="1" destOrd="0" presId="urn:microsoft.com/office/officeart/2018/5/layout/IconCircleLabelList"/>
    <dgm:cxn modelId="{8135E5CF-4BEC-4CC3-8E28-0B6F1517963A}" type="presParOf" srcId="{44C2C08D-DDB9-436A-BC14-1CC531628D38}" destId="{BF91FDCD-D19F-4E3C-AED7-822F080B57E8}" srcOrd="2" destOrd="0" presId="urn:microsoft.com/office/officeart/2018/5/layout/IconCircleLabelList"/>
    <dgm:cxn modelId="{B48B0632-B864-43C5-9A86-7C7EB8C7719A}" type="presParOf" srcId="{44C2C08D-DDB9-436A-BC14-1CC531628D38}" destId="{EC9FF0DA-C060-409F-AC8C-D2AD56DA687B}" srcOrd="3" destOrd="0" presId="urn:microsoft.com/office/officeart/2018/5/layout/IconCircleLabelList"/>
    <dgm:cxn modelId="{F17B032D-9236-4D7E-B9D5-DE01773512BF}" type="presParOf" srcId="{3395E1A9-8151-4F3A-B847-A5F904AE5B84}" destId="{2CCFC70C-7E2C-4432-997F-BE45C2424EF0}" srcOrd="5" destOrd="0" presId="urn:microsoft.com/office/officeart/2018/5/layout/IconCircleLabelList"/>
    <dgm:cxn modelId="{A257863F-E893-44B3-8463-F19DA4C63615}" type="presParOf" srcId="{3395E1A9-8151-4F3A-B847-A5F904AE5B84}" destId="{24FA9B37-BA2F-4590-9648-DA77F07A2973}" srcOrd="6" destOrd="0" presId="urn:microsoft.com/office/officeart/2018/5/layout/IconCircleLabelList"/>
    <dgm:cxn modelId="{EF0FFC27-0FFF-4018-8647-9AB6E7297D63}" type="presParOf" srcId="{24FA9B37-BA2F-4590-9648-DA77F07A2973}" destId="{C5443B6B-AB9F-4888-BE38-317B6529C500}" srcOrd="0" destOrd="0" presId="urn:microsoft.com/office/officeart/2018/5/layout/IconCircleLabelList"/>
    <dgm:cxn modelId="{5BDB5C2E-530B-4E0F-8D00-1E582A16310B}" type="presParOf" srcId="{24FA9B37-BA2F-4590-9648-DA77F07A2973}" destId="{9807D001-F89E-4072-8736-887F0955F998}" srcOrd="1" destOrd="0" presId="urn:microsoft.com/office/officeart/2018/5/layout/IconCircleLabelList"/>
    <dgm:cxn modelId="{124A8817-ACAE-4F58-AE46-6FE54EF7FBE6}" type="presParOf" srcId="{24FA9B37-BA2F-4590-9648-DA77F07A2973}" destId="{10D18310-7DED-4CC9-8B84-7EF2CA493381}" srcOrd="2" destOrd="0" presId="urn:microsoft.com/office/officeart/2018/5/layout/IconCircleLabelList"/>
    <dgm:cxn modelId="{EE2E487F-3270-455A-A9B7-B46825E469E5}" type="presParOf" srcId="{24FA9B37-BA2F-4590-9648-DA77F07A2973}" destId="{F9804D48-3F62-44E2-88D2-1758474277E6}" srcOrd="3" destOrd="0" presId="urn:microsoft.com/office/officeart/2018/5/layout/IconCircleLabelList"/>
    <dgm:cxn modelId="{EAD294DE-BA6B-4F5F-B469-F9562EF1C02B}" type="presParOf" srcId="{3395E1A9-8151-4F3A-B847-A5F904AE5B84}" destId="{20695A54-7E81-40FC-84CA-3F6E75F998D5}" srcOrd="7" destOrd="0" presId="urn:microsoft.com/office/officeart/2018/5/layout/IconCircleLabelList"/>
    <dgm:cxn modelId="{D80E8F4A-E96C-49E2-AE96-FDC3022F8385}" type="presParOf" srcId="{3395E1A9-8151-4F3A-B847-A5F904AE5B84}" destId="{22247986-9212-4577-BB48-242A2E008D57}" srcOrd="8" destOrd="0" presId="urn:microsoft.com/office/officeart/2018/5/layout/IconCircleLabelList"/>
    <dgm:cxn modelId="{CCCB884D-789F-44E6-A5A3-CC8600F0870D}" type="presParOf" srcId="{22247986-9212-4577-BB48-242A2E008D57}" destId="{EE6B2F55-725C-4F6A-982B-E80D1765F258}" srcOrd="0" destOrd="0" presId="urn:microsoft.com/office/officeart/2018/5/layout/IconCircleLabelList"/>
    <dgm:cxn modelId="{0B805BA8-9CFD-4865-B38C-272FC3B54B4A}" type="presParOf" srcId="{22247986-9212-4577-BB48-242A2E008D57}" destId="{B2B64187-7021-4C2D-A327-C602BE04B20F}" srcOrd="1" destOrd="0" presId="urn:microsoft.com/office/officeart/2018/5/layout/IconCircleLabelList"/>
    <dgm:cxn modelId="{402A22D6-686E-46E0-AF2D-F291A79FC8DA}" type="presParOf" srcId="{22247986-9212-4577-BB48-242A2E008D57}" destId="{ACF871D0-E33D-4A8C-901D-08D46F609AB9}" srcOrd="2" destOrd="0" presId="urn:microsoft.com/office/officeart/2018/5/layout/IconCircleLabelList"/>
    <dgm:cxn modelId="{31FC8C92-9287-4268-B984-923871537394}" type="presParOf" srcId="{22247986-9212-4577-BB48-242A2E008D57}" destId="{375CB7D7-D886-47F7-8E5A-2EAE93E5544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08566-31C7-4720-8F18-B247250985E0}">
      <dsp:nvSpPr>
        <dsp:cNvPr id="0" name=""/>
        <dsp:cNvSpPr/>
      </dsp:nvSpPr>
      <dsp:spPr>
        <a:xfrm>
          <a:off x="519803" y="261982"/>
          <a:ext cx="1193944" cy="11939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E5757-DCB0-40DC-9662-2D0C45670D2A}">
      <dsp:nvSpPr>
        <dsp:cNvPr id="0" name=""/>
        <dsp:cNvSpPr/>
      </dsp:nvSpPr>
      <dsp:spPr>
        <a:xfrm>
          <a:off x="774250" y="516430"/>
          <a:ext cx="685050" cy="685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3A2D57-B3BE-47B2-92C1-286F0C3AD4FD}">
      <dsp:nvSpPr>
        <dsp:cNvPr id="0" name=""/>
        <dsp:cNvSpPr/>
      </dsp:nvSpPr>
      <dsp:spPr>
        <a:xfrm>
          <a:off x="138132" y="1827812"/>
          <a:ext cx="19572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Introduction</a:t>
          </a:r>
        </a:p>
      </dsp:txBody>
      <dsp:txXfrm>
        <a:off x="138132" y="1827812"/>
        <a:ext cx="1957286" cy="720000"/>
      </dsp:txXfrm>
    </dsp:sp>
    <dsp:sp modelId="{CC257087-4F92-4383-85F9-DDD807593F3C}">
      <dsp:nvSpPr>
        <dsp:cNvPr id="0" name=""/>
        <dsp:cNvSpPr/>
      </dsp:nvSpPr>
      <dsp:spPr>
        <a:xfrm>
          <a:off x="2819615" y="261982"/>
          <a:ext cx="1193944" cy="11939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96470-DC0B-4FE6-AE69-93C00D328551}">
      <dsp:nvSpPr>
        <dsp:cNvPr id="0" name=""/>
        <dsp:cNvSpPr/>
      </dsp:nvSpPr>
      <dsp:spPr>
        <a:xfrm>
          <a:off x="3074062" y="516430"/>
          <a:ext cx="685050" cy="685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BE651D-E55F-4210-BFF4-4F545084E95E}">
      <dsp:nvSpPr>
        <dsp:cNvPr id="0" name=""/>
        <dsp:cNvSpPr/>
      </dsp:nvSpPr>
      <dsp:spPr>
        <a:xfrm>
          <a:off x="2437944" y="1827812"/>
          <a:ext cx="19572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Objectives</a:t>
          </a:r>
        </a:p>
      </dsp:txBody>
      <dsp:txXfrm>
        <a:off x="2437944" y="1827812"/>
        <a:ext cx="1957286" cy="720000"/>
      </dsp:txXfrm>
    </dsp:sp>
    <dsp:sp modelId="{B261587D-C163-4828-9FF1-AE85A7C980E7}">
      <dsp:nvSpPr>
        <dsp:cNvPr id="0" name=""/>
        <dsp:cNvSpPr/>
      </dsp:nvSpPr>
      <dsp:spPr>
        <a:xfrm>
          <a:off x="5119426" y="261982"/>
          <a:ext cx="1193944" cy="11939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A3328D-7B35-4FE9-A7C8-F5F726171AB5}">
      <dsp:nvSpPr>
        <dsp:cNvPr id="0" name=""/>
        <dsp:cNvSpPr/>
      </dsp:nvSpPr>
      <dsp:spPr>
        <a:xfrm>
          <a:off x="5373874" y="516430"/>
          <a:ext cx="685050" cy="685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9FF0DA-C060-409F-AC8C-D2AD56DA687B}">
      <dsp:nvSpPr>
        <dsp:cNvPr id="0" name=""/>
        <dsp:cNvSpPr/>
      </dsp:nvSpPr>
      <dsp:spPr>
        <a:xfrm>
          <a:off x="4737756" y="1827812"/>
          <a:ext cx="19572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Project Goal</a:t>
          </a:r>
        </a:p>
      </dsp:txBody>
      <dsp:txXfrm>
        <a:off x="4737756" y="1827812"/>
        <a:ext cx="1957286" cy="720000"/>
      </dsp:txXfrm>
    </dsp:sp>
    <dsp:sp modelId="{C5443B6B-AB9F-4888-BE38-317B6529C500}">
      <dsp:nvSpPr>
        <dsp:cNvPr id="0" name=""/>
        <dsp:cNvSpPr/>
      </dsp:nvSpPr>
      <dsp:spPr>
        <a:xfrm>
          <a:off x="1669709" y="3037133"/>
          <a:ext cx="1193944" cy="119394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07D001-F89E-4072-8736-887F0955F998}">
      <dsp:nvSpPr>
        <dsp:cNvPr id="0" name=""/>
        <dsp:cNvSpPr/>
      </dsp:nvSpPr>
      <dsp:spPr>
        <a:xfrm>
          <a:off x="1924156" y="3291581"/>
          <a:ext cx="685050" cy="6850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804D48-3F62-44E2-88D2-1758474277E6}">
      <dsp:nvSpPr>
        <dsp:cNvPr id="0" name=""/>
        <dsp:cNvSpPr/>
      </dsp:nvSpPr>
      <dsp:spPr>
        <a:xfrm>
          <a:off x="1288038" y="4602963"/>
          <a:ext cx="19572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Methodology</a:t>
          </a:r>
        </a:p>
      </dsp:txBody>
      <dsp:txXfrm>
        <a:off x="1288038" y="4602963"/>
        <a:ext cx="1957286" cy="720000"/>
      </dsp:txXfrm>
    </dsp:sp>
    <dsp:sp modelId="{EE6B2F55-725C-4F6A-982B-E80D1765F258}">
      <dsp:nvSpPr>
        <dsp:cNvPr id="0" name=""/>
        <dsp:cNvSpPr/>
      </dsp:nvSpPr>
      <dsp:spPr>
        <a:xfrm>
          <a:off x="3969520" y="3037133"/>
          <a:ext cx="1193944" cy="119394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B64187-7021-4C2D-A327-C602BE04B20F}">
      <dsp:nvSpPr>
        <dsp:cNvPr id="0" name=""/>
        <dsp:cNvSpPr/>
      </dsp:nvSpPr>
      <dsp:spPr>
        <a:xfrm>
          <a:off x="4223968" y="3291581"/>
          <a:ext cx="685050" cy="6850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5CB7D7-D886-47F7-8E5A-2EAE93E55440}">
      <dsp:nvSpPr>
        <dsp:cNvPr id="0" name=""/>
        <dsp:cNvSpPr/>
      </dsp:nvSpPr>
      <dsp:spPr>
        <a:xfrm>
          <a:off x="3587850" y="4602963"/>
          <a:ext cx="19572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Conclusion</a:t>
          </a:r>
        </a:p>
      </dsp:txBody>
      <dsp:txXfrm>
        <a:off x="3587850" y="4602963"/>
        <a:ext cx="1957286"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474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51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1593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9546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60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7159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15911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747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91691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66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5/10/24</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15617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5/10/24</a:t>
            </a:fld>
            <a:endParaRPr lang="en-US"/>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54625445"/>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1" r:id="rId6"/>
    <p:sldLayoutId id="2147483887" r:id="rId7"/>
    <p:sldLayoutId id="2147483888" r:id="rId8"/>
    <p:sldLayoutId id="2147483889" r:id="rId9"/>
    <p:sldLayoutId id="2147483890" r:id="rId10"/>
    <p:sldLayoutId id="214748389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markwk.com/hrv-for-beginners.html"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4" name="Straight Connector 203">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07" name="Rectangle 20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2600" y="976160"/>
            <a:ext cx="3964251" cy="2237925"/>
          </a:xfrm>
        </p:spPr>
        <p:txBody>
          <a:bodyPr vert="horz" lIns="91440" tIns="45720" rIns="91440" bIns="45720" rtlCol="0" anchor="ctr">
            <a:normAutofit/>
          </a:bodyPr>
          <a:lstStyle/>
          <a:p>
            <a:pPr>
              <a:lnSpc>
                <a:spcPct val="90000"/>
              </a:lnSpc>
            </a:pPr>
            <a:r>
              <a:rPr lang="en-US" sz="5100" cap="all" spc="30" baseline="0"/>
              <a:t>Heart Rate Finder</a:t>
            </a:r>
          </a:p>
        </p:txBody>
      </p:sp>
      <p:sp>
        <p:nvSpPr>
          <p:cNvPr id="3" name="Subtitle 2"/>
          <p:cNvSpPr>
            <a:spLocks noGrp="1"/>
          </p:cNvSpPr>
          <p:nvPr>
            <p:ph type="subTitle" idx="1"/>
          </p:nvPr>
        </p:nvSpPr>
        <p:spPr>
          <a:xfrm>
            <a:off x="482600" y="3386483"/>
            <a:ext cx="4537564" cy="2992545"/>
          </a:xfrm>
        </p:spPr>
        <p:txBody>
          <a:bodyPr vert="horz" lIns="91440" tIns="45720" rIns="91440" bIns="45720" rtlCol="0" anchor="t">
            <a:noAutofit/>
          </a:bodyPr>
          <a:lstStyle/>
          <a:p>
            <a:pPr>
              <a:lnSpc>
                <a:spcPct val="90000"/>
              </a:lnSpc>
            </a:pPr>
            <a:r>
              <a:rPr lang="en-US" sz="1400"/>
              <a:t>First-year Hardware Project</a:t>
            </a:r>
          </a:p>
          <a:p>
            <a:pPr>
              <a:lnSpc>
                <a:spcPct val="90000"/>
              </a:lnSpc>
            </a:pPr>
            <a:r>
              <a:rPr lang="en-US" sz="1400"/>
              <a:t>School of ICT</a:t>
            </a:r>
          </a:p>
          <a:p>
            <a:pPr>
              <a:lnSpc>
                <a:spcPct val="90000"/>
              </a:lnSpc>
            </a:pPr>
            <a:r>
              <a:rPr lang="en-US" sz="1400" err="1"/>
              <a:t>Metropolia</a:t>
            </a:r>
            <a:r>
              <a:rPr lang="en-US" sz="1400"/>
              <a:t> University of Applied Sciences 2024</a:t>
            </a:r>
          </a:p>
          <a:p>
            <a:pPr>
              <a:lnSpc>
                <a:spcPct val="90000"/>
              </a:lnSpc>
            </a:pPr>
            <a:br>
              <a:rPr lang="en-US" sz="1400"/>
            </a:br>
            <a:r>
              <a:rPr lang="en-US" sz="1400"/>
              <a:t>                                              Presented By:                                                                                                       Usha Gautam  </a:t>
            </a:r>
            <a:endParaRPr lang="en-US"/>
          </a:p>
          <a:p>
            <a:pPr>
              <a:lnSpc>
                <a:spcPct val="90000"/>
              </a:lnSpc>
            </a:pPr>
            <a:r>
              <a:rPr lang="en-US" sz="1400"/>
              <a:t>                                                                        Nilesh Sah</a:t>
            </a:r>
          </a:p>
          <a:p>
            <a:pPr>
              <a:lnSpc>
                <a:spcPct val="90000"/>
              </a:lnSpc>
            </a:pPr>
            <a:r>
              <a:rPr lang="en-US" sz="1400"/>
              <a:t>                                                                         Vibek Rokaya</a:t>
            </a:r>
          </a:p>
        </p:txBody>
      </p:sp>
      <p:pic>
        <p:nvPicPr>
          <p:cNvPr id="64" name="Picture 63">
            <a:extLst>
              <a:ext uri="{FF2B5EF4-FFF2-40B4-BE49-F238E27FC236}">
                <a16:creationId xmlns:a16="http://schemas.microsoft.com/office/drawing/2014/main" id="{021A9BCB-C074-B70F-B9D5-019A361E61D0}"/>
              </a:ext>
            </a:extLst>
          </p:cNvPr>
          <p:cNvPicPr>
            <a:picLocks noChangeAspect="1"/>
          </p:cNvPicPr>
          <p:nvPr/>
        </p:nvPicPr>
        <p:blipFill rotWithShape="1">
          <a:blip r:embed="rId2">
            <a:alphaModFix/>
          </a:blip>
          <a:srcRect l="5499" r="31451" b="1"/>
          <a:stretch/>
        </p:blipFill>
        <p:spPr>
          <a:xfrm>
            <a:off x="5040694" y="489856"/>
            <a:ext cx="6588977" cy="5878282"/>
          </a:xfrm>
          <a:prstGeom prst="rect">
            <a:avLst/>
          </a:prstGeom>
        </p:spPr>
      </p:pic>
      <p:cxnSp>
        <p:nvCxnSpPr>
          <p:cNvPr id="208" name="Straight Connector 207">
            <a:extLst>
              <a:ext uri="{FF2B5EF4-FFF2-40B4-BE49-F238E27FC236}">
                <a16:creationId xmlns:a16="http://schemas.microsoft.com/office/drawing/2014/main" id="{06A9FE31-8E40-4AAC-8B90-1AD6D75205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52CE755F-6139-4A64-8874-30A9A3EFB8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3" name="Straight Connector 132">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36" name="Rectangle 135">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785A4-2028-9979-25ED-27662CF559F8}"/>
              </a:ext>
            </a:extLst>
          </p:cNvPr>
          <p:cNvSpPr>
            <a:spLocks noGrp="1"/>
          </p:cNvSpPr>
          <p:nvPr>
            <p:ph type="title"/>
          </p:nvPr>
        </p:nvSpPr>
        <p:spPr>
          <a:xfrm>
            <a:off x="6014678" y="702870"/>
            <a:ext cx="5614993" cy="3093468"/>
          </a:xfrm>
        </p:spPr>
        <p:txBody>
          <a:bodyPr vert="horz" lIns="91440" tIns="45720" rIns="91440" bIns="45720" rtlCol="0" anchor="b">
            <a:normAutofit/>
          </a:bodyPr>
          <a:lstStyle/>
          <a:p>
            <a:r>
              <a:rPr lang="en-US" dirty="0"/>
              <a:t>Thank You</a:t>
            </a:r>
          </a:p>
        </p:txBody>
      </p:sp>
      <p:cxnSp>
        <p:nvCxnSpPr>
          <p:cNvPr id="137" name="Straight Connector 136">
            <a:extLst>
              <a:ext uri="{FF2B5EF4-FFF2-40B4-BE49-F238E27FC236}">
                <a16:creationId xmlns:a16="http://schemas.microsoft.com/office/drawing/2014/main" id="{FBE3B19C-5EF6-492A-AA6F-EC0C2F236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Content Placeholder 3" descr="A group of people sitting at a desk with laptops&#10;&#10;Description automatically generated">
            <a:extLst>
              <a:ext uri="{FF2B5EF4-FFF2-40B4-BE49-F238E27FC236}">
                <a16:creationId xmlns:a16="http://schemas.microsoft.com/office/drawing/2014/main" id="{8807B567-8964-C254-851E-A19B87D6C30F}"/>
              </a:ext>
            </a:extLst>
          </p:cNvPr>
          <p:cNvPicPr>
            <a:picLocks noChangeAspect="1"/>
          </p:cNvPicPr>
          <p:nvPr/>
        </p:nvPicPr>
        <p:blipFill rotWithShape="1">
          <a:blip r:embed="rId2">
            <a:alphaModFix/>
          </a:blip>
          <a:srcRect t="8021" r="-1" b="9562"/>
          <a:stretch/>
        </p:blipFill>
        <p:spPr>
          <a:xfrm>
            <a:off x="482601" y="668861"/>
            <a:ext cx="5026099" cy="5523092"/>
          </a:xfrm>
          <a:prstGeom prst="rect">
            <a:avLst/>
          </a:prstGeom>
        </p:spPr>
      </p:pic>
      <p:cxnSp>
        <p:nvCxnSpPr>
          <p:cNvPr id="138" name="Straight Connector 137">
            <a:extLst>
              <a:ext uri="{FF2B5EF4-FFF2-40B4-BE49-F238E27FC236}">
                <a16:creationId xmlns:a16="http://schemas.microsoft.com/office/drawing/2014/main" id="{02DB647E-7779-454B-9098-17E6CE33DD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32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31F47-3788-44AF-7E30-3ABD33528384}"/>
              </a:ext>
            </a:extLst>
          </p:cNvPr>
          <p:cNvSpPr>
            <a:spLocks noGrp="1"/>
          </p:cNvSpPr>
          <p:nvPr>
            <p:ph type="title"/>
          </p:nvPr>
        </p:nvSpPr>
        <p:spPr>
          <a:xfrm>
            <a:off x="678955" y="976152"/>
            <a:ext cx="3555211" cy="5024920"/>
          </a:xfrm>
        </p:spPr>
        <p:txBody>
          <a:bodyPr anchor="ctr">
            <a:normAutofit/>
          </a:bodyPr>
          <a:lstStyle/>
          <a:p>
            <a:r>
              <a:rPr lang="en-US" dirty="0"/>
              <a:t>Agenda</a:t>
            </a:r>
          </a:p>
        </p:txBody>
      </p:sp>
      <p:cxnSp>
        <p:nvCxnSpPr>
          <p:cNvPr id="21" name="Straight Connector 20">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8" name="Content Placeholder 2">
            <a:extLst>
              <a:ext uri="{FF2B5EF4-FFF2-40B4-BE49-F238E27FC236}">
                <a16:creationId xmlns:a16="http://schemas.microsoft.com/office/drawing/2014/main" id="{526026D0-2E0D-CF40-37E0-ED123D004F32}"/>
              </a:ext>
            </a:extLst>
          </p:cNvPr>
          <p:cNvGraphicFramePr>
            <a:graphicFrameLocks noGrp="1"/>
          </p:cNvGraphicFramePr>
          <p:nvPr>
            <p:ph idx="1"/>
            <p:extLst>
              <p:ext uri="{D42A27DB-BD31-4B8C-83A1-F6EECF244321}">
                <p14:modId xmlns:p14="http://schemas.microsoft.com/office/powerpoint/2010/main" val="322281308"/>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405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5F387-7B02-688B-C0F7-079D178A5C1E}"/>
              </a:ext>
            </a:extLst>
          </p:cNvPr>
          <p:cNvSpPr>
            <a:spLocks noGrp="1"/>
          </p:cNvSpPr>
          <p:nvPr>
            <p:ph type="title"/>
          </p:nvPr>
        </p:nvSpPr>
        <p:spPr>
          <a:xfrm>
            <a:off x="482601" y="721946"/>
            <a:ext cx="10813250" cy="1971976"/>
          </a:xfrm>
        </p:spPr>
        <p:txBody>
          <a:bodyPr>
            <a:normAutofit/>
          </a:bodyPr>
          <a:lstStyle/>
          <a:p>
            <a:pPr>
              <a:lnSpc>
                <a:spcPct val="90000"/>
              </a:lnSpc>
            </a:pPr>
            <a:r>
              <a:rPr lang="en-US" sz="2600">
                <a:ea typeface="+mj-lt"/>
                <a:cs typeface="+mj-lt"/>
              </a:rPr>
              <a:t>"Heart Rate Finder" </a:t>
            </a:r>
            <a:br>
              <a:rPr lang="en-US" sz="2600">
                <a:ea typeface="+mj-lt"/>
                <a:cs typeface="+mj-lt"/>
              </a:rPr>
            </a:br>
            <a:r>
              <a:rPr lang="en-US" sz="2600">
                <a:ea typeface="+mj-lt"/>
                <a:cs typeface="+mj-lt"/>
              </a:rPr>
              <a:t>Project aims is to develop a mechanism for accurately measuring heart rates using wearable sensors, mobile apps, or medical equipment.</a:t>
            </a:r>
            <a:endParaRPr lang="en-US" sz="2600"/>
          </a:p>
          <a:p>
            <a:pPr>
              <a:lnSpc>
                <a:spcPct val="90000"/>
              </a:lnSpc>
            </a:pPr>
            <a:br>
              <a:rPr lang="en-US" sz="2600"/>
            </a:br>
            <a:endParaRPr lang="en-US" sz="2600"/>
          </a:p>
        </p:txBody>
      </p:sp>
      <p:cxnSp>
        <p:nvCxnSpPr>
          <p:cNvPr id="14" name="Straight Connector 13">
            <a:extLst>
              <a:ext uri="{FF2B5EF4-FFF2-40B4-BE49-F238E27FC236}">
                <a16:creationId xmlns:a16="http://schemas.microsoft.com/office/drawing/2014/main" id="{36EF3C03-9B4D-45EB-B96C-994DBE3FEA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1" name="Content Placeholder 2">
            <a:extLst>
              <a:ext uri="{FF2B5EF4-FFF2-40B4-BE49-F238E27FC236}">
                <a16:creationId xmlns:a16="http://schemas.microsoft.com/office/drawing/2014/main" id="{6CB140FB-6319-4906-C94A-7A6FE6DD23BC}"/>
              </a:ext>
            </a:extLst>
          </p:cNvPr>
          <p:cNvSpPr>
            <a:spLocks noGrp="1"/>
          </p:cNvSpPr>
          <p:nvPr>
            <p:ph idx="1"/>
          </p:nvPr>
        </p:nvSpPr>
        <p:spPr>
          <a:xfrm>
            <a:off x="482601" y="3282330"/>
            <a:ext cx="7054141" cy="2828107"/>
          </a:xfrm>
        </p:spPr>
        <p:txBody>
          <a:bodyPr vert="horz" lIns="91440" tIns="45720" rIns="91440" bIns="45720" rtlCol="0" anchor="ctr">
            <a:noAutofit/>
          </a:bodyPr>
          <a:lstStyle/>
          <a:p>
            <a:pPr>
              <a:lnSpc>
                <a:spcPct val="90000"/>
              </a:lnSpc>
            </a:pPr>
            <a:r>
              <a:rPr lang="en-US" sz="1800" b="1">
                <a:ea typeface="+mn-lt"/>
                <a:cs typeface="+mn-lt"/>
              </a:rPr>
              <a:t>Key Objectives:</a:t>
            </a:r>
            <a:endParaRPr lang="en-US" sz="1800"/>
          </a:p>
          <a:p>
            <a:pPr marL="285750" indent="-285750">
              <a:lnSpc>
                <a:spcPct val="90000"/>
              </a:lnSpc>
              <a:buFont typeface="Arial"/>
              <a:buChar char="•"/>
            </a:pPr>
            <a:r>
              <a:rPr lang="en-US" sz="1800">
                <a:ea typeface="+mn-lt"/>
                <a:cs typeface="+mn-lt"/>
              </a:rPr>
              <a:t>Create a user-friendly interface.</a:t>
            </a:r>
            <a:endParaRPr lang="en-US" sz="1800"/>
          </a:p>
          <a:p>
            <a:pPr marL="285750" indent="-285750">
              <a:lnSpc>
                <a:spcPct val="90000"/>
              </a:lnSpc>
              <a:buFont typeface="Arial"/>
              <a:buChar char="•"/>
            </a:pPr>
            <a:r>
              <a:rPr lang="en-US" sz="1800">
                <a:ea typeface="+mn-lt"/>
                <a:cs typeface="+mn-lt"/>
              </a:rPr>
              <a:t>Ensure accurate and consistent heart rate readings.</a:t>
            </a:r>
            <a:endParaRPr lang="en-US" sz="1800"/>
          </a:p>
          <a:p>
            <a:pPr marL="285750" indent="-285750">
              <a:lnSpc>
                <a:spcPct val="90000"/>
              </a:lnSpc>
              <a:buFont typeface="Arial"/>
              <a:buChar char="•"/>
            </a:pPr>
            <a:r>
              <a:rPr lang="en-US" sz="1800">
                <a:ea typeface="+mn-lt"/>
                <a:cs typeface="+mn-lt"/>
              </a:rPr>
              <a:t>Integrate activity tracking and personalized health insights.</a:t>
            </a:r>
            <a:endParaRPr lang="en-US" sz="1800"/>
          </a:p>
          <a:p>
            <a:pPr>
              <a:lnSpc>
                <a:spcPct val="90000"/>
              </a:lnSpc>
            </a:pPr>
            <a:r>
              <a:rPr lang="en-US" sz="1800" b="1">
                <a:ea typeface="+mn-lt"/>
                <a:cs typeface="+mn-lt"/>
              </a:rPr>
              <a:t>Project Goals:</a:t>
            </a:r>
            <a:endParaRPr lang="en-US" sz="1800"/>
          </a:p>
          <a:p>
            <a:pPr marL="285750" indent="-285750">
              <a:lnSpc>
                <a:spcPct val="90000"/>
              </a:lnSpc>
              <a:buFont typeface="Arial"/>
              <a:buChar char="•"/>
            </a:pPr>
            <a:r>
              <a:rPr lang="en-US" sz="1800">
                <a:ea typeface="+mn-lt"/>
                <a:cs typeface="+mn-lt"/>
              </a:rPr>
              <a:t>Meet demand for convenient heart rate monitoring.</a:t>
            </a:r>
            <a:endParaRPr lang="en-US" sz="1800"/>
          </a:p>
          <a:p>
            <a:pPr marL="285750" indent="-285750">
              <a:lnSpc>
                <a:spcPct val="90000"/>
              </a:lnSpc>
              <a:buFont typeface="Arial"/>
              <a:buChar char="•"/>
            </a:pPr>
            <a:r>
              <a:rPr lang="en-US" sz="1800">
                <a:ea typeface="+mn-lt"/>
                <a:cs typeface="+mn-lt"/>
              </a:rPr>
              <a:t>Empower individuals in managing health and fitness.</a:t>
            </a:r>
            <a:endParaRPr lang="en-US" sz="1800"/>
          </a:p>
          <a:p>
            <a:pPr marL="285750" indent="-285750">
              <a:lnSpc>
                <a:spcPct val="90000"/>
              </a:lnSpc>
              <a:buFont typeface="Arial"/>
              <a:buChar char="•"/>
            </a:pPr>
            <a:r>
              <a:rPr lang="en-US" sz="1800">
                <a:ea typeface="+mn-lt"/>
                <a:cs typeface="+mn-lt"/>
              </a:rPr>
              <a:t>Promote wellness with precise heart rate monitoring.</a:t>
            </a:r>
            <a:endParaRPr lang="en-US" sz="1800"/>
          </a:p>
          <a:p>
            <a:pPr>
              <a:lnSpc>
                <a:spcPct val="90000"/>
              </a:lnSpc>
            </a:pPr>
            <a:endParaRPr lang="en-US" sz="1400"/>
          </a:p>
        </p:txBody>
      </p:sp>
      <p:pic>
        <p:nvPicPr>
          <p:cNvPr id="7" name="Graphic 6" descr="Heart with Pulse">
            <a:extLst>
              <a:ext uri="{FF2B5EF4-FFF2-40B4-BE49-F238E27FC236}">
                <a16:creationId xmlns:a16="http://schemas.microsoft.com/office/drawing/2014/main" id="{9BF8DE41-5965-1080-D85C-1BD41E5E9EB8}"/>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9243" y="3104938"/>
            <a:ext cx="3099150" cy="3017508"/>
          </a:xfrm>
          <a:prstGeom prst="rect">
            <a:avLst/>
          </a:prstGeom>
        </p:spPr>
      </p:pic>
      <p:cxnSp>
        <p:nvCxnSpPr>
          <p:cNvPr id="32" name="Straight Connector 31">
            <a:extLst>
              <a:ext uri="{FF2B5EF4-FFF2-40B4-BE49-F238E27FC236}">
                <a16:creationId xmlns:a16="http://schemas.microsoft.com/office/drawing/2014/main" id="{49EA91AC-9CE2-4425-BF6B-E2FCBA1A7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061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EF114-AEF8-CA44-29CA-9976110FF843}"/>
              </a:ext>
            </a:extLst>
          </p:cNvPr>
          <p:cNvSpPr>
            <a:spLocks noGrp="1"/>
          </p:cNvSpPr>
          <p:nvPr>
            <p:ph type="title"/>
          </p:nvPr>
        </p:nvSpPr>
        <p:spPr>
          <a:xfrm>
            <a:off x="537029" y="721946"/>
            <a:ext cx="10758822" cy="1971976"/>
          </a:xfrm>
        </p:spPr>
        <p:txBody>
          <a:bodyPr>
            <a:normAutofit fontScale="90000"/>
          </a:bodyPr>
          <a:lstStyle/>
          <a:p>
            <a:pPr>
              <a:lnSpc>
                <a:spcPct val="90000"/>
              </a:lnSpc>
            </a:pPr>
            <a:r>
              <a:rPr lang="en-US" sz="2000" b="1">
                <a:ea typeface="+mj-lt"/>
                <a:cs typeface="+mj-lt"/>
              </a:rPr>
              <a:t>Materials Used:                                                                                                      Technical Features</a:t>
            </a:r>
            <a:br>
              <a:rPr lang="en-US" sz="2000" b="1">
                <a:ea typeface="+mj-lt"/>
                <a:cs typeface="+mj-lt"/>
              </a:rPr>
            </a:br>
            <a:endParaRPr lang="en-US" sz="2000"/>
          </a:p>
          <a:p>
            <a:pPr lvl="1">
              <a:lnSpc>
                <a:spcPct val="90000"/>
              </a:lnSpc>
            </a:pPr>
            <a:r>
              <a:rPr lang="en-US" sz="2000">
                <a:latin typeface="+mj-lt"/>
                <a:ea typeface="+mj-lt"/>
                <a:cs typeface="+mj-lt"/>
              </a:rPr>
              <a:t>Heart Rate Explorer Device(HRE)                                                                                                         </a:t>
            </a:r>
            <a:br>
              <a:rPr lang="en-US" sz="2000">
                <a:solidFill>
                  <a:srgbClr val="000000"/>
                </a:solidFill>
                <a:latin typeface="Seaford"/>
                <a:ea typeface="+mj-lt"/>
                <a:cs typeface="+mj-lt"/>
              </a:rPr>
            </a:br>
            <a:r>
              <a:rPr lang="en-US" sz="2000">
                <a:solidFill>
                  <a:srgbClr val="000000"/>
                </a:solidFill>
                <a:latin typeface="Seaford"/>
                <a:ea typeface="+mj-lt"/>
                <a:cs typeface="+mj-lt"/>
              </a:rPr>
              <a:t>Raspberry Pi for data processing</a:t>
            </a:r>
            <a:br>
              <a:rPr lang="en-US" sz="2000">
                <a:solidFill>
                  <a:srgbClr val="000000"/>
                </a:solidFill>
                <a:latin typeface="Seaford"/>
              </a:rPr>
            </a:br>
            <a:r>
              <a:rPr lang="en-US" sz="2000">
                <a:solidFill>
                  <a:srgbClr val="000000"/>
                </a:solidFill>
                <a:latin typeface="Seaford"/>
              </a:rPr>
              <a:t>Customized Sensor for minute change in heat beat intervals.</a:t>
            </a:r>
            <a:br>
              <a:rPr lang="en-US" sz="2000">
                <a:solidFill>
                  <a:srgbClr val="000000"/>
                </a:solidFill>
                <a:latin typeface="Seaford"/>
              </a:rPr>
            </a:br>
            <a:r>
              <a:rPr lang="en-US" sz="2000">
                <a:solidFill>
                  <a:srgbClr val="000000"/>
                </a:solidFill>
                <a:latin typeface="Seaford"/>
              </a:rPr>
              <a:t>Cables</a:t>
            </a:r>
            <a:br>
              <a:rPr lang="en-US" sz="2000">
                <a:solidFill>
                  <a:srgbClr val="000000"/>
                </a:solidFill>
                <a:latin typeface="Seaford"/>
              </a:rPr>
            </a:br>
            <a:r>
              <a:rPr lang="en-US" sz="2000">
                <a:solidFill>
                  <a:srgbClr val="000000"/>
                </a:solidFill>
                <a:latin typeface="Seaford"/>
              </a:rPr>
              <a:t>Software(Thony) with Advance User Interface</a:t>
            </a:r>
            <a:br>
              <a:rPr lang="en-US"/>
            </a:br>
            <a:endParaRPr lang="en-US">
              <a:solidFill>
                <a:srgbClr val="000000"/>
              </a:solidFill>
              <a:latin typeface="Seaford"/>
              <a:ea typeface="+mj-lt"/>
              <a:cs typeface="+mj-lt"/>
            </a:endParaRPr>
          </a:p>
        </p:txBody>
      </p:sp>
      <p:cxnSp>
        <p:nvCxnSpPr>
          <p:cNvPr id="39" name="Straight Connector 38">
            <a:extLst>
              <a:ext uri="{FF2B5EF4-FFF2-40B4-BE49-F238E27FC236}">
                <a16:creationId xmlns:a16="http://schemas.microsoft.com/office/drawing/2014/main" id="{36EF3C03-9B4D-45EB-B96C-994DBE3FEA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695FF9CD-6575-D3AB-69EB-CF885B1733AE}"/>
              </a:ext>
            </a:extLst>
          </p:cNvPr>
          <p:cNvSpPr>
            <a:spLocks noGrp="1"/>
          </p:cNvSpPr>
          <p:nvPr>
            <p:ph idx="1"/>
          </p:nvPr>
        </p:nvSpPr>
        <p:spPr>
          <a:xfrm>
            <a:off x="538152" y="3201970"/>
            <a:ext cx="5540304" cy="3154517"/>
          </a:xfrm>
        </p:spPr>
        <p:txBody>
          <a:bodyPr vert="horz" lIns="91440" tIns="45720" rIns="91440" bIns="45720" rtlCol="0" anchor="ctr">
            <a:normAutofit/>
          </a:bodyPr>
          <a:lstStyle/>
          <a:p>
            <a:pPr>
              <a:lnSpc>
                <a:spcPct val="90000"/>
              </a:lnSpc>
            </a:pPr>
            <a:r>
              <a:rPr lang="en-US" sz="1900" b="1">
                <a:ea typeface="+mn-lt"/>
                <a:cs typeface="+mn-lt"/>
              </a:rPr>
              <a:t>Factors Influencing HR and HRV:</a:t>
            </a:r>
            <a:endParaRPr lang="en-US" sz="1900">
              <a:ea typeface="+mn-lt"/>
              <a:cs typeface="+mn-lt"/>
            </a:endParaRPr>
          </a:p>
          <a:p>
            <a:pPr>
              <a:lnSpc>
                <a:spcPct val="90000"/>
              </a:lnSpc>
            </a:pPr>
            <a:r>
              <a:rPr lang="en-US" sz="1900">
                <a:ea typeface="+mn-lt"/>
                <a:cs typeface="+mn-lt"/>
              </a:rPr>
              <a:t>Age, fitness level, and stress influence HR.</a:t>
            </a:r>
          </a:p>
          <a:p>
            <a:pPr>
              <a:lnSpc>
                <a:spcPct val="90000"/>
              </a:lnSpc>
            </a:pPr>
            <a:r>
              <a:rPr lang="en-US" sz="1900">
                <a:ea typeface="+mn-lt"/>
                <a:cs typeface="+mn-lt"/>
              </a:rPr>
              <a:t>HRV is linked to autonomic nervous system activity, emotional regulation, and cardiovascular function.</a:t>
            </a:r>
          </a:p>
          <a:p>
            <a:pPr>
              <a:lnSpc>
                <a:spcPct val="90000"/>
              </a:lnSpc>
            </a:pPr>
            <a:r>
              <a:rPr lang="en-US" sz="1900">
                <a:ea typeface="+mn-lt"/>
                <a:cs typeface="+mn-lt"/>
              </a:rPr>
              <a:t>Higher HRV often signifies better cardiovascular health and stress resilience.</a:t>
            </a:r>
            <a:endParaRPr lang="en-US" sz="1900"/>
          </a:p>
          <a:p>
            <a:pPr>
              <a:lnSpc>
                <a:spcPct val="90000"/>
              </a:lnSpc>
            </a:pPr>
            <a:endParaRPr lang="en-US" sz="1900"/>
          </a:p>
        </p:txBody>
      </p:sp>
      <p:pic>
        <p:nvPicPr>
          <p:cNvPr id="29" name="Picture 28" descr="A red line with a curved curve&#10;&#10;Description automatically generated">
            <a:extLst>
              <a:ext uri="{FF2B5EF4-FFF2-40B4-BE49-F238E27FC236}">
                <a16:creationId xmlns:a16="http://schemas.microsoft.com/office/drawing/2014/main" id="{02566445-D092-295B-D624-F78F5AB2AB30}"/>
              </a:ext>
            </a:extLst>
          </p:cNvPr>
          <p:cNvPicPr>
            <a:picLocks noChangeAspect="1"/>
          </p:cNvPicPr>
          <p:nvPr/>
        </p:nvPicPr>
        <p:blipFill>
          <a:blip r:embed="rId2">
            <a:alphaModFix/>
            <a:extLst>
              <a:ext uri="{837473B0-CC2E-450A-ABE3-18F120FF3D39}">
                <a1611:picAttrSrcUrl xmlns:a1611="http://schemas.microsoft.com/office/drawing/2016/11/main" r:id="rId3"/>
              </a:ext>
            </a:extLst>
          </a:blip>
          <a:stretch>
            <a:fillRect/>
          </a:stretch>
        </p:blipFill>
        <p:spPr>
          <a:xfrm>
            <a:off x="6096000" y="3230161"/>
            <a:ext cx="5533671" cy="2780669"/>
          </a:xfrm>
          <a:prstGeom prst="rect">
            <a:avLst/>
          </a:prstGeom>
        </p:spPr>
      </p:pic>
      <p:cxnSp>
        <p:nvCxnSpPr>
          <p:cNvPr id="43" name="Straight Connector 42">
            <a:extLst>
              <a:ext uri="{FF2B5EF4-FFF2-40B4-BE49-F238E27FC236}">
                <a16:creationId xmlns:a16="http://schemas.microsoft.com/office/drawing/2014/main" id="{49EA91AC-9CE2-4425-BF6B-E2FCBA1A7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3CA99956-5BD7-0FF7-D863-37DE12235BAD}"/>
              </a:ext>
            </a:extLst>
          </p:cNvPr>
          <p:cNvSpPr txBox="1"/>
          <p:nvPr/>
        </p:nvSpPr>
        <p:spPr>
          <a:xfrm>
            <a:off x="8931496" y="5810775"/>
            <a:ext cx="269817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78869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4F888-BA09-6E4C-A0D1-4A4674842122}"/>
              </a:ext>
            </a:extLst>
          </p:cNvPr>
          <p:cNvSpPr>
            <a:spLocks noGrp="1"/>
          </p:cNvSpPr>
          <p:nvPr>
            <p:ph type="title"/>
          </p:nvPr>
        </p:nvSpPr>
        <p:spPr>
          <a:xfrm>
            <a:off x="482601" y="1439122"/>
            <a:ext cx="10813250" cy="1254800"/>
          </a:xfrm>
        </p:spPr>
        <p:txBody>
          <a:bodyPr>
            <a:normAutofit fontScale="90000"/>
          </a:bodyPr>
          <a:lstStyle/>
          <a:p>
            <a:pPr>
              <a:lnSpc>
                <a:spcPct val="90000"/>
              </a:lnSpc>
            </a:pPr>
            <a:r>
              <a:rPr lang="en-US" sz="3600" b="1">
                <a:ea typeface="+mj-lt"/>
                <a:cs typeface="+mj-lt"/>
              </a:rPr>
              <a:t>Normal Range and Variability:</a:t>
            </a:r>
            <a:endParaRPr lang="en-US" sz="3600"/>
          </a:p>
          <a:p>
            <a:pPr lvl="1">
              <a:lnSpc>
                <a:spcPct val="90000"/>
              </a:lnSpc>
            </a:pPr>
            <a:r>
              <a:rPr lang="en-US" sz="3600">
                <a:latin typeface="+mj-lt"/>
                <a:ea typeface="+mj-lt"/>
                <a:cs typeface="+mj-lt"/>
              </a:rPr>
              <a:t>Resting HR typically falls between 60 to 100 bpm, with lower rates indicating superior fitness.</a:t>
            </a:r>
            <a:endParaRPr lang="en-US" sz="3600"/>
          </a:p>
          <a:p>
            <a:pPr lvl="1">
              <a:lnSpc>
                <a:spcPct val="90000"/>
              </a:lnSpc>
            </a:pPr>
            <a:endParaRPr lang="en-US" sz="3600">
              <a:latin typeface="Seaford"/>
            </a:endParaRPr>
          </a:p>
          <a:p>
            <a:pPr>
              <a:lnSpc>
                <a:spcPct val="90000"/>
              </a:lnSpc>
            </a:pPr>
            <a:endParaRPr lang="en-US" sz="3600"/>
          </a:p>
        </p:txBody>
      </p:sp>
      <p:cxnSp>
        <p:nvCxnSpPr>
          <p:cNvPr id="8" name="Straight Connector 7">
            <a:extLst>
              <a:ext uri="{FF2B5EF4-FFF2-40B4-BE49-F238E27FC236}">
                <a16:creationId xmlns:a16="http://schemas.microsoft.com/office/drawing/2014/main" id="{6C54B948-69AE-475C-AAD4-0166D4730C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FF38951D-89AB-7E52-F7CD-368A342D53BF}"/>
              </a:ext>
            </a:extLst>
          </p:cNvPr>
          <p:cNvSpPr>
            <a:spLocks noGrp="1"/>
          </p:cNvSpPr>
          <p:nvPr>
            <p:ph idx="1"/>
          </p:nvPr>
        </p:nvSpPr>
        <p:spPr>
          <a:xfrm>
            <a:off x="15157" y="3269523"/>
            <a:ext cx="5657407" cy="3229917"/>
          </a:xfrm>
        </p:spPr>
        <p:txBody>
          <a:bodyPr vert="horz" lIns="91440" tIns="45720" rIns="91440" bIns="45720" rtlCol="0" anchor="ctr">
            <a:noAutofit/>
          </a:bodyPr>
          <a:lstStyle/>
          <a:p>
            <a:pPr>
              <a:lnSpc>
                <a:spcPct val="90000"/>
              </a:lnSpc>
            </a:pPr>
            <a:r>
              <a:rPr lang="en-US" sz="1600" b="1">
                <a:ea typeface="+mn-lt"/>
                <a:cs typeface="+mn-lt"/>
              </a:rPr>
              <a:t>Sensor Technology:</a:t>
            </a:r>
          </a:p>
          <a:p>
            <a:pPr marL="285750" indent="-285750">
              <a:lnSpc>
                <a:spcPct val="90000"/>
              </a:lnSpc>
              <a:buFont typeface="Arial"/>
              <a:buChar char="•"/>
            </a:pPr>
            <a:r>
              <a:rPr lang="en-US" sz="1200" b="1">
                <a:ea typeface="+mn-lt"/>
                <a:cs typeface="+mn-lt"/>
              </a:rPr>
              <a:t>Pulse Sensor</a:t>
            </a:r>
            <a:r>
              <a:rPr lang="en-US" sz="1200">
                <a:ea typeface="+mn-lt"/>
                <a:cs typeface="+mn-lt"/>
              </a:rPr>
              <a:t>:  Sensor typically includes an infrared LED and a photodetector. The LED shines light into the skin, and the photodetector measures the amount of light that is either absorbed or reflected by the blood vessels. As blood pulses through the vessels, the amount of light absorbed or reflected changes. </a:t>
            </a:r>
          </a:p>
          <a:p>
            <a:pPr marL="285750" indent="-285750">
              <a:lnSpc>
                <a:spcPct val="90000"/>
              </a:lnSpc>
              <a:buFont typeface="Arial"/>
              <a:buChar char="•"/>
            </a:pPr>
            <a:r>
              <a:rPr lang="en-US" sz="1200" b="1">
                <a:ea typeface="+mn-lt"/>
                <a:cs typeface="+mn-lt"/>
              </a:rPr>
              <a:t>Screen</a:t>
            </a:r>
            <a:r>
              <a:rPr lang="en-US" sz="1200">
                <a:ea typeface="+mn-lt"/>
                <a:cs typeface="+mn-lt"/>
              </a:rPr>
              <a:t>: The screen in our project is  an OLED display. This display shows text, numbers, images, or  graphical content that display to the user. We need to write  code to update the screen with the current heart rate measured by the pulse sensor.</a:t>
            </a:r>
            <a:endParaRPr lang="en-US" sz="1200"/>
          </a:p>
          <a:p>
            <a:pPr marL="285750" indent="-285750">
              <a:lnSpc>
                <a:spcPct val="90000"/>
              </a:lnSpc>
              <a:buFont typeface="Arial"/>
              <a:buChar char="•"/>
            </a:pPr>
            <a:r>
              <a:rPr lang="en-US" sz="1200" b="1">
                <a:ea typeface="+mn-lt"/>
                <a:cs typeface="+mn-lt"/>
              </a:rPr>
              <a:t>OLED Display</a:t>
            </a:r>
            <a:r>
              <a:rPr lang="en-US" sz="1200">
                <a:ea typeface="+mn-lt"/>
                <a:cs typeface="+mn-lt"/>
              </a:rPr>
              <a:t>:  OLED displays are lightweight, thin, and consume less power compared to traditional LCD displays. They are also capable of displaying bright, vivid colors and have faster response times. We need to connect the OLED display to the Raspberry Pi and we need to  write code to update it with the current heart rate.</a:t>
            </a:r>
            <a:endParaRPr lang="en-US" sz="1200"/>
          </a:p>
          <a:p>
            <a:pPr>
              <a:lnSpc>
                <a:spcPct val="90000"/>
              </a:lnSpc>
            </a:pPr>
            <a:endParaRPr lang="en-US" sz="1200" b="1"/>
          </a:p>
        </p:txBody>
      </p:sp>
      <p:pic>
        <p:nvPicPr>
          <p:cNvPr id="4" name="Picture 3" descr="A circuit board with wires and a screen">
            <a:extLst>
              <a:ext uri="{FF2B5EF4-FFF2-40B4-BE49-F238E27FC236}">
                <a16:creationId xmlns:a16="http://schemas.microsoft.com/office/drawing/2014/main" id="{99CB3E05-92CE-0CF8-5B39-789B5D3D54C7}"/>
              </a:ext>
            </a:extLst>
          </p:cNvPr>
          <p:cNvPicPr>
            <a:picLocks noChangeAspect="1"/>
          </p:cNvPicPr>
          <p:nvPr/>
        </p:nvPicPr>
        <p:blipFill rotWithShape="1">
          <a:blip r:embed="rId2">
            <a:alphaModFix/>
          </a:blip>
          <a:srcRect l="4976" r="1125" b="2"/>
          <a:stretch/>
        </p:blipFill>
        <p:spPr>
          <a:xfrm>
            <a:off x="6096000" y="2939138"/>
            <a:ext cx="5533671" cy="3432728"/>
          </a:xfrm>
          <a:prstGeom prst="rect">
            <a:avLst/>
          </a:prstGeom>
        </p:spPr>
      </p:pic>
      <p:cxnSp>
        <p:nvCxnSpPr>
          <p:cNvPr id="10" name="Straight Connector 9">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9279127-238C-4975-A7B6-222B28A80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345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4" name="Straight Connector 83">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90" name="Rectangle 8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6"/>
            <a:ext cx="11147071" cy="147664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DDAB47-1D0F-7839-90CF-D54ED9F6E7A3}"/>
              </a:ext>
            </a:extLst>
          </p:cNvPr>
          <p:cNvSpPr>
            <a:spLocks noGrp="1"/>
          </p:cNvSpPr>
          <p:nvPr>
            <p:ph type="title"/>
          </p:nvPr>
        </p:nvSpPr>
        <p:spPr>
          <a:xfrm>
            <a:off x="482601" y="721946"/>
            <a:ext cx="10813250" cy="1219404"/>
          </a:xfrm>
        </p:spPr>
        <p:txBody>
          <a:bodyPr vert="horz" lIns="91440" tIns="45720" rIns="91440" bIns="45720" rtlCol="0" anchor="ctr">
            <a:normAutofit/>
          </a:bodyPr>
          <a:lstStyle/>
          <a:p>
            <a:pPr marL="285750" indent="-285750">
              <a:lnSpc>
                <a:spcPct val="90000"/>
              </a:lnSpc>
            </a:pPr>
            <a:r>
              <a:rPr lang="en-US" sz="1700" dirty="0"/>
              <a:t>Methodology:</a:t>
            </a:r>
          </a:p>
          <a:p>
            <a:pPr marL="285750" lvl="1" indent="-285750" algn="l" rtl="0">
              <a:lnSpc>
                <a:spcPct val="90000"/>
              </a:lnSpc>
              <a:spcBef>
                <a:spcPct val="0"/>
              </a:spcBef>
            </a:pPr>
            <a:r>
              <a:rPr lang="en-US" sz="1700" kern="1200" dirty="0">
                <a:solidFill>
                  <a:schemeClr val="tx1"/>
                </a:solidFill>
                <a:latin typeface="+mj-lt"/>
                <a:ea typeface="+mj-ea"/>
                <a:cs typeface="+mj-cs"/>
              </a:rPr>
              <a:t>Conducted HRV operation as per user manual instructions.</a:t>
            </a:r>
          </a:p>
          <a:p>
            <a:pPr marL="285750" lvl="1" indent="-285750" algn="l" rtl="0">
              <a:lnSpc>
                <a:spcPct val="90000"/>
              </a:lnSpc>
              <a:spcBef>
                <a:spcPct val="0"/>
              </a:spcBef>
            </a:pPr>
            <a:r>
              <a:rPr lang="en-US" sz="1700" kern="1200" dirty="0">
                <a:solidFill>
                  <a:schemeClr val="tx1"/>
                </a:solidFill>
                <a:latin typeface="+mj-lt"/>
                <a:ea typeface="+mj-ea"/>
                <a:cs typeface="+mj-cs"/>
              </a:rPr>
              <a:t>Customized sensor design for minute interval changes detection.</a:t>
            </a:r>
          </a:p>
          <a:p>
            <a:pPr marL="285750" lvl="1" indent="-285750" algn="l" rtl="0">
              <a:lnSpc>
                <a:spcPct val="90000"/>
              </a:lnSpc>
              <a:spcBef>
                <a:spcPct val="0"/>
              </a:spcBef>
            </a:pPr>
            <a:r>
              <a:rPr lang="en-US" sz="1700" kern="1200" dirty="0">
                <a:solidFill>
                  <a:schemeClr val="tx1"/>
                </a:solidFill>
                <a:latin typeface="+mj-lt"/>
                <a:ea typeface="+mj-ea"/>
                <a:cs typeface="+mj-cs"/>
              </a:rPr>
              <a:t>Real-time monitoring of maximum, mean, and minimum values.</a:t>
            </a:r>
          </a:p>
          <a:p>
            <a:pPr>
              <a:lnSpc>
                <a:spcPct val="90000"/>
              </a:lnSpc>
            </a:pPr>
            <a:endParaRPr lang="en-US" sz="1700"/>
          </a:p>
        </p:txBody>
      </p:sp>
      <p:cxnSp>
        <p:nvCxnSpPr>
          <p:cNvPr id="94" name="Straight Connector 93">
            <a:extLst>
              <a:ext uri="{FF2B5EF4-FFF2-40B4-BE49-F238E27FC236}">
                <a16:creationId xmlns:a16="http://schemas.microsoft.com/office/drawing/2014/main" id="{22CDD0E7-BDD6-41F4-8AAB-088A2E8D0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Content Placeholder 4" descr="A person holding a device&#10;&#10;Description automatically generated">
            <a:extLst>
              <a:ext uri="{FF2B5EF4-FFF2-40B4-BE49-F238E27FC236}">
                <a16:creationId xmlns:a16="http://schemas.microsoft.com/office/drawing/2014/main" id="{69C5C164-08B4-FB09-B26D-5D8132D153F2}"/>
              </a:ext>
            </a:extLst>
          </p:cNvPr>
          <p:cNvPicPr>
            <a:picLocks noGrp="1" noChangeAspect="1"/>
          </p:cNvPicPr>
          <p:nvPr>
            <p:ph sz="half" idx="2"/>
          </p:nvPr>
        </p:nvPicPr>
        <p:blipFill rotWithShape="1">
          <a:blip r:embed="rId2">
            <a:alphaModFix/>
          </a:blip>
          <a:srcRect t="7986" r="-1" b="32486"/>
          <a:stretch/>
        </p:blipFill>
        <p:spPr>
          <a:xfrm>
            <a:off x="481007" y="2027531"/>
            <a:ext cx="5892628" cy="4490286"/>
          </a:xfrm>
          <a:prstGeom prst="rect">
            <a:avLst/>
          </a:prstGeom>
        </p:spPr>
      </p:pic>
      <p:cxnSp>
        <p:nvCxnSpPr>
          <p:cNvPr id="96" name="Straight Connector 95">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199351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5F631DA8-05A7-FB2C-FE2C-842888CF5EC3}"/>
              </a:ext>
            </a:extLst>
          </p:cNvPr>
          <p:cNvSpPr>
            <a:spLocks noGrp="1"/>
          </p:cNvSpPr>
          <p:nvPr>
            <p:ph sz="half" idx="1"/>
          </p:nvPr>
        </p:nvSpPr>
        <p:spPr>
          <a:xfrm>
            <a:off x="7059814" y="2288318"/>
            <a:ext cx="5115193" cy="3847736"/>
          </a:xfrm>
        </p:spPr>
        <p:txBody>
          <a:bodyPr vert="horz" lIns="91440" tIns="45720" rIns="91440" bIns="45720" rtlCol="0" anchor="ctr">
            <a:normAutofit lnSpcReduction="10000"/>
          </a:bodyPr>
          <a:lstStyle/>
          <a:p>
            <a:pPr>
              <a:lnSpc>
                <a:spcPct val="90000"/>
              </a:lnSpc>
            </a:pPr>
            <a:r>
              <a:rPr lang="en-US" sz="1700" dirty="0"/>
              <a:t>Results:</a:t>
            </a:r>
          </a:p>
          <a:p>
            <a:pPr lvl="1" indent="0">
              <a:lnSpc>
                <a:spcPct val="90000"/>
              </a:lnSpc>
              <a:buFont typeface="Arial" panose="020B0604020202020204" pitchFamily="34" charset="0"/>
              <a:buNone/>
            </a:pPr>
            <a:r>
              <a:rPr lang="en-US" sz="1700" dirty="0"/>
              <a:t>Smooth project execution without technical issues.</a:t>
            </a:r>
          </a:p>
          <a:p>
            <a:pPr lvl="1" indent="0">
              <a:lnSpc>
                <a:spcPct val="90000"/>
              </a:lnSpc>
              <a:buFont typeface="Arial" panose="020B0604020202020204" pitchFamily="34" charset="0"/>
              <a:buNone/>
            </a:pPr>
            <a:r>
              <a:rPr lang="en-US" sz="1700" dirty="0"/>
              <a:t>Validated system for accurate data collection.</a:t>
            </a:r>
          </a:p>
          <a:p>
            <a:pPr lvl="1" indent="0">
              <a:lnSpc>
                <a:spcPct val="90000"/>
              </a:lnSpc>
              <a:buFont typeface="Arial" panose="020B0604020202020204" pitchFamily="34" charset="0"/>
              <a:buNone/>
            </a:pPr>
            <a:r>
              <a:rPr lang="en-US" sz="1700" dirty="0"/>
              <a:t>Identified early heart rate malfunction indications.</a:t>
            </a:r>
          </a:p>
          <a:p>
            <a:pPr>
              <a:lnSpc>
                <a:spcPct val="90000"/>
              </a:lnSpc>
            </a:pPr>
            <a:r>
              <a:rPr lang="en-US" sz="1700" dirty="0"/>
              <a:t>Conclusion:</a:t>
            </a:r>
          </a:p>
          <a:p>
            <a:pPr lvl="1" indent="0">
              <a:lnSpc>
                <a:spcPct val="90000"/>
              </a:lnSpc>
              <a:buFont typeface="Arial" panose="020B0604020202020204" pitchFamily="34" charset="0"/>
              <a:buNone/>
            </a:pPr>
            <a:r>
              <a:rPr lang="en-US" sz="1700" dirty="0"/>
              <a:t>Successful utilization of HRE device for heart health assessment.</a:t>
            </a:r>
          </a:p>
          <a:p>
            <a:pPr lvl="1" indent="0">
              <a:lnSpc>
                <a:spcPct val="90000"/>
              </a:lnSpc>
              <a:buFont typeface="Arial" panose="020B0604020202020204" pitchFamily="34" charset="0"/>
              <a:buNone/>
            </a:pPr>
            <a:r>
              <a:rPr lang="en-US" sz="1700" dirty="0"/>
              <a:t>Reliable measurement of cardiovascular parameters achieved.</a:t>
            </a:r>
          </a:p>
          <a:p>
            <a:pPr lvl="1" indent="0">
              <a:lnSpc>
                <a:spcPct val="90000"/>
              </a:lnSpc>
              <a:buFont typeface="Arial" panose="020B0604020202020204" pitchFamily="34" charset="0"/>
              <a:buNone/>
            </a:pPr>
            <a:r>
              <a:rPr lang="en-US" sz="1700" dirty="0"/>
              <a:t>Potential for early detection of heart rate abnormalities demonstrated.</a:t>
            </a:r>
          </a:p>
          <a:p>
            <a:pPr>
              <a:lnSpc>
                <a:spcPct val="90000"/>
              </a:lnSpc>
            </a:pPr>
            <a:endParaRPr lang="en-US" sz="1700"/>
          </a:p>
        </p:txBody>
      </p:sp>
      <p:cxnSp>
        <p:nvCxnSpPr>
          <p:cNvPr id="98" name="Straight Connector 97">
            <a:extLst>
              <a:ext uri="{FF2B5EF4-FFF2-40B4-BE49-F238E27FC236}">
                <a16:creationId xmlns:a16="http://schemas.microsoft.com/office/drawing/2014/main" id="{B58B45F5-E162-4AF7-9E46-A4290969B4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446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F7C1-04F8-15D7-DA3D-2705B0D97773}"/>
              </a:ext>
            </a:extLst>
          </p:cNvPr>
          <p:cNvSpPr>
            <a:spLocks noGrp="1"/>
          </p:cNvSpPr>
          <p:nvPr>
            <p:ph type="title"/>
          </p:nvPr>
        </p:nvSpPr>
        <p:spPr>
          <a:xfrm>
            <a:off x="482600" y="978408"/>
            <a:ext cx="10577322" cy="881634"/>
          </a:xfrm>
        </p:spPr>
        <p:txBody>
          <a:bodyPr/>
          <a:lstStyle/>
          <a:p>
            <a:r>
              <a:rPr lang="en-US"/>
              <a:t>Basic </a:t>
            </a:r>
            <a:r>
              <a:rPr lang="en-US" err="1"/>
              <a:t>Alogrithm</a:t>
            </a:r>
          </a:p>
        </p:txBody>
      </p:sp>
      <p:graphicFrame>
        <p:nvGraphicFramePr>
          <p:cNvPr id="4" name="Content Placeholder 3">
            <a:extLst>
              <a:ext uri="{FF2B5EF4-FFF2-40B4-BE49-F238E27FC236}">
                <a16:creationId xmlns:a16="http://schemas.microsoft.com/office/drawing/2014/main" id="{375CC25C-3CB2-15A7-F781-0BFD96601D60}"/>
              </a:ext>
            </a:extLst>
          </p:cNvPr>
          <p:cNvGraphicFramePr>
            <a:graphicFrameLocks noGrp="1"/>
          </p:cNvGraphicFramePr>
          <p:nvPr>
            <p:ph idx="1"/>
            <p:extLst>
              <p:ext uri="{D42A27DB-BD31-4B8C-83A1-F6EECF244321}">
                <p14:modId xmlns:p14="http://schemas.microsoft.com/office/powerpoint/2010/main" val="2476020956"/>
              </p:ext>
            </p:extLst>
          </p:nvPr>
        </p:nvGraphicFramePr>
        <p:xfrm>
          <a:off x="485775" y="1943100"/>
          <a:ext cx="11726874" cy="4935585"/>
        </p:xfrm>
        <a:graphic>
          <a:graphicData uri="http://schemas.openxmlformats.org/drawingml/2006/table">
            <a:tbl>
              <a:tblPr firstRow="1" bandRow="1">
                <a:tableStyleId>{5C22544A-7EE6-4342-B048-85BDC9FD1C3A}</a:tableStyleId>
              </a:tblPr>
              <a:tblGrid>
                <a:gridCol w="11726874">
                  <a:extLst>
                    <a:ext uri="{9D8B030D-6E8A-4147-A177-3AD203B41FA5}">
                      <a16:colId xmlns:a16="http://schemas.microsoft.com/office/drawing/2014/main" val="1981089950"/>
                    </a:ext>
                  </a:extLst>
                </a:gridCol>
              </a:tblGrid>
              <a:tr h="1095105">
                <a:tc>
                  <a:txBody>
                    <a:bodyPr/>
                    <a:lstStyle/>
                    <a:p>
                      <a:pPr marL="0" lvl="0" indent="0" algn="l">
                        <a:lnSpc>
                          <a:spcPct val="100000"/>
                        </a:lnSpc>
                        <a:spcBef>
                          <a:spcPts val="0"/>
                        </a:spcBef>
                        <a:spcAft>
                          <a:spcPts val="0"/>
                        </a:spcAft>
                        <a:buNone/>
                      </a:pPr>
                      <a:r>
                        <a:rPr lang="en-US" sz="2000" b="1" i="0" u="none" strike="noStrike" noProof="0">
                          <a:latin typeface="Seaford"/>
                        </a:rPr>
                        <a:t>Initialization</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Initialize components.</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Set up network and authentication.</a:t>
                      </a:r>
                      <a:endParaRPr lang="en-US" sz="2000"/>
                    </a:p>
                    <a:p>
                      <a:pPr lvl="0">
                        <a:buNone/>
                      </a:pPr>
                      <a:endParaRPr lang="en-US"/>
                    </a:p>
                  </a:txBody>
                  <a:tcPr/>
                </a:tc>
                <a:extLst>
                  <a:ext uri="{0D108BD9-81ED-4DB2-BD59-A6C34878D82A}">
                    <a16:rowId xmlns:a16="http://schemas.microsoft.com/office/drawing/2014/main" val="2315304424"/>
                  </a:ext>
                </a:extLst>
              </a:tr>
              <a:tr h="1095105">
                <a:tc>
                  <a:txBody>
                    <a:bodyPr/>
                    <a:lstStyle/>
                    <a:p>
                      <a:pPr marL="0" lvl="0" indent="0" algn="l">
                        <a:lnSpc>
                          <a:spcPct val="100000"/>
                        </a:lnSpc>
                        <a:spcBef>
                          <a:spcPts val="0"/>
                        </a:spcBef>
                        <a:spcAft>
                          <a:spcPts val="0"/>
                        </a:spcAft>
                        <a:buNone/>
                      </a:pPr>
                      <a:r>
                        <a:rPr lang="en-US" sz="2000" b="1" i="0" u="none" strike="noStrike" noProof="0">
                          <a:latin typeface="Seaford"/>
                        </a:rPr>
                        <a:t>Display Welcome Message</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Show welcome message.</a:t>
                      </a:r>
                      <a:endParaRPr lang="en-US" sz="2000"/>
                    </a:p>
                    <a:p>
                      <a:pPr lvl="0">
                        <a:buNone/>
                      </a:pPr>
                      <a:endParaRPr lang="en-US"/>
                    </a:p>
                  </a:txBody>
                  <a:tcPr/>
                </a:tc>
                <a:extLst>
                  <a:ext uri="{0D108BD9-81ED-4DB2-BD59-A6C34878D82A}">
                    <a16:rowId xmlns:a16="http://schemas.microsoft.com/office/drawing/2014/main" val="2624399290"/>
                  </a:ext>
                </a:extLst>
              </a:tr>
              <a:tr h="1095105">
                <a:tc>
                  <a:txBody>
                    <a:bodyPr/>
                    <a:lstStyle/>
                    <a:p>
                      <a:pPr marL="0" lvl="0" indent="0" algn="l">
                        <a:lnSpc>
                          <a:spcPct val="100000"/>
                        </a:lnSpc>
                        <a:spcBef>
                          <a:spcPts val="0"/>
                        </a:spcBef>
                        <a:spcAft>
                          <a:spcPts val="0"/>
                        </a:spcAft>
                        <a:buNone/>
                      </a:pPr>
                      <a:r>
                        <a:rPr lang="en-US" sz="2000" b="1" i="0" u="none" strike="noStrike" noProof="0">
                          <a:latin typeface="Seaford"/>
                        </a:rPr>
                        <a:t>Wait for User Input</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Display "press to start" message.</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Wait for input.</a:t>
                      </a:r>
                      <a:endParaRPr lang="en-US" sz="2000"/>
                    </a:p>
                    <a:p>
                      <a:pPr lvl="0">
                        <a:buNone/>
                      </a:pPr>
                      <a:endParaRPr lang="en-US"/>
                    </a:p>
                  </a:txBody>
                  <a:tcPr/>
                </a:tc>
                <a:extLst>
                  <a:ext uri="{0D108BD9-81ED-4DB2-BD59-A6C34878D82A}">
                    <a16:rowId xmlns:a16="http://schemas.microsoft.com/office/drawing/2014/main" val="2875354338"/>
                  </a:ext>
                </a:extLst>
              </a:tr>
              <a:tr h="1095105">
                <a:tc>
                  <a:txBody>
                    <a:bodyPr/>
                    <a:lstStyle/>
                    <a:p>
                      <a:pPr marL="0" lvl="0" indent="0" algn="l">
                        <a:lnSpc>
                          <a:spcPct val="100000"/>
                        </a:lnSpc>
                        <a:spcBef>
                          <a:spcPts val="0"/>
                        </a:spcBef>
                        <a:spcAft>
                          <a:spcPts val="0"/>
                        </a:spcAft>
                        <a:buNone/>
                      </a:pPr>
                      <a:r>
                        <a:rPr lang="en-US" sz="2000" b="1" i="0" u="none" strike="noStrike" noProof="0">
                          <a:latin typeface="Seaford"/>
                        </a:rPr>
                        <a:t>Start Data Collection</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Begin data collection.</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Initialize data management.</a:t>
                      </a:r>
                      <a:endParaRPr lang="en-US" sz="2000"/>
                    </a:p>
                    <a:p>
                      <a:pPr lvl="0">
                        <a:buNone/>
                      </a:pPr>
                      <a:endParaRPr lang="en-US"/>
                    </a:p>
                  </a:txBody>
                  <a:tcPr/>
                </a:tc>
                <a:extLst>
                  <a:ext uri="{0D108BD9-81ED-4DB2-BD59-A6C34878D82A}">
                    <a16:rowId xmlns:a16="http://schemas.microsoft.com/office/drawing/2014/main" val="2606769054"/>
                  </a:ext>
                </a:extLst>
              </a:tr>
            </a:tbl>
          </a:graphicData>
        </a:graphic>
      </p:graphicFrame>
    </p:spTree>
    <p:extLst>
      <p:ext uri="{BB962C8B-B14F-4D97-AF65-F5344CB8AC3E}">
        <p14:creationId xmlns:p14="http://schemas.microsoft.com/office/powerpoint/2010/main" val="201269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7810-87C5-834E-A8CA-5B68FF879B0A}"/>
              </a:ext>
            </a:extLst>
          </p:cNvPr>
          <p:cNvSpPr>
            <a:spLocks noGrp="1"/>
          </p:cNvSpPr>
          <p:nvPr>
            <p:ph type="title"/>
          </p:nvPr>
        </p:nvSpPr>
        <p:spPr>
          <a:xfrm>
            <a:off x="482600" y="883158"/>
            <a:ext cx="10548747" cy="814959"/>
          </a:xfrm>
        </p:spPr>
        <p:txBody>
          <a:bodyPr/>
          <a:lstStyle/>
          <a:p>
            <a:r>
              <a:rPr lang="en-US"/>
              <a:t>Basic Alogrithm</a:t>
            </a:r>
          </a:p>
        </p:txBody>
      </p:sp>
      <p:graphicFrame>
        <p:nvGraphicFramePr>
          <p:cNvPr id="4" name="Content Placeholder 3">
            <a:extLst>
              <a:ext uri="{FF2B5EF4-FFF2-40B4-BE49-F238E27FC236}">
                <a16:creationId xmlns:a16="http://schemas.microsoft.com/office/drawing/2014/main" id="{79A4E27A-6F26-DE5C-31C7-10D7F2E7951B}"/>
              </a:ext>
            </a:extLst>
          </p:cNvPr>
          <p:cNvGraphicFramePr>
            <a:graphicFrameLocks noGrp="1"/>
          </p:cNvGraphicFramePr>
          <p:nvPr>
            <p:ph idx="1"/>
            <p:extLst>
              <p:ext uri="{D42A27DB-BD31-4B8C-83A1-F6EECF244321}">
                <p14:modId xmlns:p14="http://schemas.microsoft.com/office/powerpoint/2010/main" val="3151406960"/>
              </p:ext>
            </p:extLst>
          </p:nvPr>
        </p:nvGraphicFramePr>
        <p:xfrm>
          <a:off x="485775" y="1847850"/>
          <a:ext cx="11707824" cy="5120640"/>
        </p:xfrm>
        <a:graphic>
          <a:graphicData uri="http://schemas.openxmlformats.org/drawingml/2006/table">
            <a:tbl>
              <a:tblPr firstRow="1" bandRow="1">
                <a:tableStyleId>{5C22544A-7EE6-4342-B048-85BDC9FD1C3A}</a:tableStyleId>
              </a:tblPr>
              <a:tblGrid>
                <a:gridCol w="11707824">
                  <a:extLst>
                    <a:ext uri="{9D8B030D-6E8A-4147-A177-3AD203B41FA5}">
                      <a16:colId xmlns:a16="http://schemas.microsoft.com/office/drawing/2014/main" val="1776895964"/>
                    </a:ext>
                  </a:extLst>
                </a:gridCol>
              </a:tblGrid>
              <a:tr h="920631">
                <a:tc>
                  <a:txBody>
                    <a:bodyPr/>
                    <a:lstStyle/>
                    <a:p>
                      <a:pPr marL="0" lvl="0" indent="0" algn="l">
                        <a:lnSpc>
                          <a:spcPct val="100000"/>
                        </a:lnSpc>
                        <a:spcBef>
                          <a:spcPts val="0"/>
                        </a:spcBef>
                        <a:spcAft>
                          <a:spcPts val="0"/>
                        </a:spcAft>
                        <a:buNone/>
                      </a:pPr>
                      <a:r>
                        <a:rPr lang="en-US" sz="2000" b="1" i="0" u="none" strike="noStrike" noProof="0">
                          <a:latin typeface="Seaford"/>
                        </a:rPr>
                        <a:t>Display Data on OLED</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Process and display data.</a:t>
                      </a:r>
                      <a:endParaRPr lang="en-US" sz="2000"/>
                    </a:p>
                    <a:p>
                      <a:pPr lvl="0">
                        <a:buNone/>
                      </a:pPr>
                      <a:endParaRPr lang="en-US"/>
                    </a:p>
                  </a:txBody>
                  <a:tcPr/>
                </a:tc>
                <a:extLst>
                  <a:ext uri="{0D108BD9-81ED-4DB2-BD59-A6C34878D82A}">
                    <a16:rowId xmlns:a16="http://schemas.microsoft.com/office/drawing/2014/main" val="2171889105"/>
                  </a:ext>
                </a:extLst>
              </a:tr>
              <a:tr h="1209456">
                <a:tc>
                  <a:txBody>
                    <a:bodyPr/>
                    <a:lstStyle/>
                    <a:p>
                      <a:pPr marL="0" lvl="0" indent="0" algn="l">
                        <a:lnSpc>
                          <a:spcPct val="100000"/>
                        </a:lnSpc>
                        <a:spcBef>
                          <a:spcPts val="0"/>
                        </a:spcBef>
                        <a:spcAft>
                          <a:spcPts val="0"/>
                        </a:spcAft>
                        <a:buNone/>
                      </a:pPr>
                      <a:r>
                        <a:rPr lang="en-US" sz="2000" b="1" i="0" u="none" strike="noStrike" noProof="0">
                          <a:latin typeface="Seaford"/>
                        </a:rPr>
                        <a:t>Peak Detection and Heart Rate Calculation</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Detect peaks.</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Calculate heart rate and metrics.</a:t>
                      </a:r>
                      <a:endParaRPr lang="en-US" sz="2000"/>
                    </a:p>
                    <a:p>
                      <a:pPr lvl="0">
                        <a:buNone/>
                      </a:pPr>
                      <a:endParaRPr lang="en-US"/>
                    </a:p>
                  </a:txBody>
                  <a:tcPr/>
                </a:tc>
                <a:extLst>
                  <a:ext uri="{0D108BD9-81ED-4DB2-BD59-A6C34878D82A}">
                    <a16:rowId xmlns:a16="http://schemas.microsoft.com/office/drawing/2014/main" val="1472415008"/>
                  </a:ext>
                </a:extLst>
              </a:tr>
              <a:tr h="1498282">
                <a:tc>
                  <a:txBody>
                    <a:bodyPr/>
                    <a:lstStyle/>
                    <a:p>
                      <a:pPr marL="0" lvl="0" indent="0" algn="l">
                        <a:lnSpc>
                          <a:spcPct val="100000"/>
                        </a:lnSpc>
                        <a:spcBef>
                          <a:spcPts val="0"/>
                        </a:spcBef>
                        <a:spcAft>
                          <a:spcPts val="0"/>
                        </a:spcAft>
                        <a:buNone/>
                      </a:pPr>
                      <a:r>
                        <a:rPr lang="en-US" sz="2000" b="1" i="0" u="none" strike="noStrike" noProof="0" err="1">
                          <a:latin typeface="Seaford"/>
                        </a:rPr>
                        <a:t>Kubios</a:t>
                      </a:r>
                      <a:r>
                        <a:rPr lang="en-US" sz="2000" b="1" i="0" u="none" strike="noStrike" noProof="0">
                          <a:latin typeface="Seaford"/>
                        </a:rPr>
                        <a:t> Integration and Analysis</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Connect to </a:t>
                      </a:r>
                      <a:r>
                        <a:rPr lang="en-US" sz="2000" b="0" i="0" u="none" strike="noStrike" noProof="0" err="1">
                          <a:solidFill>
                            <a:srgbClr val="0D0D0D"/>
                          </a:solidFill>
                          <a:latin typeface="Seaford"/>
                        </a:rPr>
                        <a:t>Kubios</a:t>
                      </a:r>
                      <a:r>
                        <a:rPr lang="en-US" sz="2000" b="0" i="0" u="none" strike="noStrike" noProof="0">
                          <a:solidFill>
                            <a:srgbClr val="0D0D0D"/>
                          </a:solidFill>
                          <a:latin typeface="Seaford"/>
                        </a:rPr>
                        <a:t>.</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Send data for analysis.</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Handle response.</a:t>
                      </a:r>
                      <a:endParaRPr lang="en-US" sz="2000"/>
                    </a:p>
                    <a:p>
                      <a:pPr lvl="0">
                        <a:buNone/>
                      </a:pPr>
                      <a:endParaRPr lang="en-US"/>
                    </a:p>
                  </a:txBody>
                  <a:tcPr/>
                </a:tc>
                <a:extLst>
                  <a:ext uri="{0D108BD9-81ED-4DB2-BD59-A6C34878D82A}">
                    <a16:rowId xmlns:a16="http://schemas.microsoft.com/office/drawing/2014/main" val="3037362572"/>
                  </a:ext>
                </a:extLst>
              </a:tr>
              <a:tr h="1209456">
                <a:tc>
                  <a:txBody>
                    <a:bodyPr/>
                    <a:lstStyle/>
                    <a:p>
                      <a:pPr marL="0" lvl="0" indent="0" algn="l">
                        <a:lnSpc>
                          <a:spcPct val="100000"/>
                        </a:lnSpc>
                        <a:spcBef>
                          <a:spcPts val="0"/>
                        </a:spcBef>
                        <a:spcAft>
                          <a:spcPts val="0"/>
                        </a:spcAft>
                        <a:buNone/>
                      </a:pPr>
                      <a:r>
                        <a:rPr lang="en-US" sz="2000" b="1" i="0" u="none" strike="noStrike" noProof="0">
                          <a:latin typeface="Seaford"/>
                        </a:rPr>
                        <a:t>Display Results and User Interaction</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Show analysis results.</a:t>
                      </a:r>
                      <a:endParaRPr lang="en-US" sz="2000"/>
                    </a:p>
                    <a:p>
                      <a:pPr marL="457200" lvl="1" indent="0" algn="l">
                        <a:lnSpc>
                          <a:spcPct val="100000"/>
                        </a:lnSpc>
                        <a:spcBef>
                          <a:spcPts val="0"/>
                        </a:spcBef>
                        <a:spcAft>
                          <a:spcPts val="0"/>
                        </a:spcAft>
                        <a:buNone/>
                      </a:pPr>
                      <a:r>
                        <a:rPr lang="en-US" sz="2000" b="0" i="0" u="none" strike="noStrike" noProof="0">
                          <a:solidFill>
                            <a:srgbClr val="0D0D0D"/>
                          </a:solidFill>
                          <a:latin typeface="Seaford"/>
                        </a:rPr>
                        <a:t>Handle user interaction and mode switching.</a:t>
                      </a:r>
                      <a:endParaRPr lang="en-US" sz="2000"/>
                    </a:p>
                    <a:p>
                      <a:pPr lvl="0">
                        <a:buNone/>
                      </a:pPr>
                      <a:endParaRPr lang="en-US"/>
                    </a:p>
                  </a:txBody>
                  <a:tcPr/>
                </a:tc>
                <a:extLst>
                  <a:ext uri="{0D108BD9-81ED-4DB2-BD59-A6C34878D82A}">
                    <a16:rowId xmlns:a16="http://schemas.microsoft.com/office/drawing/2014/main" val="2571132394"/>
                  </a:ext>
                </a:extLst>
              </a:tr>
            </a:tbl>
          </a:graphicData>
        </a:graphic>
      </p:graphicFrame>
    </p:spTree>
    <p:extLst>
      <p:ext uri="{BB962C8B-B14F-4D97-AF65-F5344CB8AC3E}">
        <p14:creationId xmlns:p14="http://schemas.microsoft.com/office/powerpoint/2010/main" val="1916153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9E2BFA-44DF-189E-B353-70604821178F}"/>
              </a:ext>
            </a:extLst>
          </p:cNvPr>
          <p:cNvSpPr>
            <a:spLocks noGrp="1"/>
          </p:cNvSpPr>
          <p:nvPr>
            <p:ph type="title"/>
          </p:nvPr>
        </p:nvSpPr>
        <p:spPr>
          <a:xfrm>
            <a:off x="482600" y="976160"/>
            <a:ext cx="3964251" cy="2237925"/>
          </a:xfrm>
        </p:spPr>
        <p:txBody>
          <a:bodyPr vert="horz" lIns="91440" tIns="45720" rIns="91440" bIns="45720" rtlCol="0">
            <a:normAutofit/>
          </a:bodyPr>
          <a:lstStyle/>
          <a:p>
            <a:pPr>
              <a:lnSpc>
                <a:spcPct val="90000"/>
              </a:lnSpc>
            </a:pPr>
            <a:r>
              <a:rPr lang="en-US" sz="3600" dirty="0"/>
              <a:t>This is </a:t>
            </a:r>
            <a:r>
              <a:rPr lang="en-US" sz="3600"/>
              <a:t>the basic principle of the system of code.</a:t>
            </a:r>
            <a:endParaRPr lang="en-US" sz="3600" dirty="0"/>
          </a:p>
        </p:txBody>
      </p:sp>
      <p:cxnSp>
        <p:nvCxnSpPr>
          <p:cNvPr id="38" name="Straight Connector 37">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Content Placeholder 3" descr="A screenshot of a computer code&#10;&#10;Description automatically generated">
            <a:extLst>
              <a:ext uri="{FF2B5EF4-FFF2-40B4-BE49-F238E27FC236}">
                <a16:creationId xmlns:a16="http://schemas.microsoft.com/office/drawing/2014/main" id="{23B77ECC-C095-8CBA-C2BF-7F2AD6A90F34}"/>
              </a:ext>
            </a:extLst>
          </p:cNvPr>
          <p:cNvPicPr>
            <a:picLocks noChangeAspect="1"/>
          </p:cNvPicPr>
          <p:nvPr/>
        </p:nvPicPr>
        <p:blipFill>
          <a:blip r:embed="rId2">
            <a:alphaModFix/>
          </a:blip>
          <a:stretch>
            <a:fillRect/>
          </a:stretch>
        </p:blipFill>
        <p:spPr>
          <a:xfrm>
            <a:off x="4448850" y="598907"/>
            <a:ext cx="7854044" cy="5667587"/>
          </a:xfrm>
          <a:prstGeom prst="rect">
            <a:avLst/>
          </a:prstGeom>
        </p:spPr>
      </p:pic>
      <p:cxnSp>
        <p:nvCxnSpPr>
          <p:cNvPr id="40" name="Straight Connector 39">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5828353"/>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605</Words>
  <Application>Microsoft Macintosh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Seaford</vt:lpstr>
      <vt:lpstr>LevelVTI</vt:lpstr>
      <vt:lpstr>Heart Rate Finder</vt:lpstr>
      <vt:lpstr>Agenda</vt:lpstr>
      <vt:lpstr>"Heart Rate Finder"  Project aims is to develop a mechanism for accurately measuring heart rates using wearable sensors, mobile apps, or medical equipment.  </vt:lpstr>
      <vt:lpstr>Materials Used:                                                                                                      Technical Features  Heart Rate Explorer Device(HRE)                                                                                                          Raspberry Pi for data processing Customized Sensor for minute change in heat beat intervals. Cables Software(Thony) with Advance User Interface </vt:lpstr>
      <vt:lpstr>Normal Range and Variability: Resting HR typically falls between 60 to 100 bpm, with lower rates indicating superior fitness.  </vt:lpstr>
      <vt:lpstr>Methodology: Conducted HRV operation as per user manual instructions. Customized sensor design for minute interval changes detection. Real-time monitoring of maximum, mean, and minimum values. </vt:lpstr>
      <vt:lpstr>Basic Alogrithm</vt:lpstr>
      <vt:lpstr>Basic Alogrithm</vt:lpstr>
      <vt:lpstr>This is the basic principle of the system of 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Usha Gautam</cp:lastModifiedBy>
  <cp:revision>137</cp:revision>
  <dcterms:created xsi:type="dcterms:W3CDTF">2024-05-08T07:26:25Z</dcterms:created>
  <dcterms:modified xsi:type="dcterms:W3CDTF">2024-05-10T05:40:58Z</dcterms:modified>
</cp:coreProperties>
</file>