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12"/>
  </p:notesMasterIdLst>
  <p:sldIdLst>
    <p:sldId id="256" r:id="rId2"/>
    <p:sldId id="260" r:id="rId3"/>
    <p:sldId id="261" r:id="rId4"/>
    <p:sldId id="314" r:id="rId5"/>
    <p:sldId id="315" r:id="rId6"/>
    <p:sldId id="316" r:id="rId7"/>
    <p:sldId id="317" r:id="rId8"/>
    <p:sldId id="265" r:id="rId9"/>
    <p:sldId id="318" r:id="rId10"/>
    <p:sldId id="319"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5C30F5-F624-4411-B518-88C164E949E8}">
  <a:tblStyle styleId="{325C30F5-F624-4411-B518-88C164E949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8" autoAdjust="0"/>
    <p:restoredTop sz="94660"/>
  </p:normalViewPr>
  <p:slideViewPr>
    <p:cSldViewPr snapToGrid="0">
      <p:cViewPr varScale="1">
        <p:scale>
          <a:sx n="87" d="100"/>
          <a:sy n="87" d="100"/>
        </p:scale>
        <p:origin x="145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10669fd9b23_0_1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10669fd9b2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103eef302b4_0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103eef302b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103eef302b4_0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103eef302b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703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103eef302b4_0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103eef302b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4814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103eef302b4_0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103eef302b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216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103eef302b4_0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103eef302b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1056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107225aad6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107225aad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103eef302b4_0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103eef302b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3763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3875" y="1671971"/>
            <a:ext cx="4594500" cy="2187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Font typeface="Roboto Condensed"/>
              <a:buNone/>
              <a:defRPr sz="6300" b="1">
                <a:latin typeface="Roboto Condensed"/>
                <a:ea typeface="Roboto Condensed"/>
                <a:cs typeface="Roboto Condensed"/>
                <a:sym typeface="Roboto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43864" y="4639729"/>
            <a:ext cx="4701900" cy="546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7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grpSp>
        <p:nvGrpSpPr>
          <p:cNvPr id="18" name="Google Shape;18;p2"/>
          <p:cNvGrpSpPr/>
          <p:nvPr/>
        </p:nvGrpSpPr>
        <p:grpSpPr>
          <a:xfrm>
            <a:off x="1244160" y="6379930"/>
            <a:ext cx="279648" cy="279339"/>
            <a:chOff x="3752358" y="3817349"/>
            <a:chExt cx="346056" cy="345674"/>
          </a:xfrm>
        </p:grpSpPr>
        <p:sp>
          <p:nvSpPr>
            <p:cNvPr id="19" name="Google Shape;19;p2"/>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 name="Google Shape;23;p2"/>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24" name="Google Shape;24;p2"/>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25" name="Google Shape;25;p2"/>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 name="Google Shape;26;p2"/>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7" name="Google Shape;27;p2"/>
          <p:cNvSpPr txBox="1">
            <a:spLocks noGrp="1"/>
          </p:cNvSpPr>
          <p:nvPr>
            <p:ph type="subTitle" idx="5"/>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8" name="Google Shape;28;p2"/>
          <p:cNvSpPr txBox="1">
            <a:spLocks noGrp="1"/>
          </p:cNvSpPr>
          <p:nvPr>
            <p:ph type="subTitle" idx="6"/>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grpSp>
        <p:nvGrpSpPr>
          <p:cNvPr id="29" name="Google Shape;29;p2"/>
          <p:cNvGrpSpPr/>
          <p:nvPr/>
        </p:nvGrpSpPr>
        <p:grpSpPr>
          <a:xfrm>
            <a:off x="542626" y="285486"/>
            <a:ext cx="281839" cy="183028"/>
            <a:chOff x="683075" y="1239500"/>
            <a:chExt cx="390900" cy="240700"/>
          </a:xfrm>
        </p:grpSpPr>
        <p:cxnSp>
          <p:nvCxnSpPr>
            <p:cNvPr id="30" name="Google Shape;30;p2"/>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1" name="Google Shape;31;p2"/>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2" name="Google Shape;32;p2"/>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3" name="Google Shape;33;p2"/>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cxnSp>
        <p:nvCxnSpPr>
          <p:cNvPr id="35" name="Google Shape;35;p3"/>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36" name="Google Shape;36;p3"/>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37" name="Google Shape;37;p3"/>
          <p:cNvSpPr txBox="1">
            <a:spLocks noGrp="1"/>
          </p:cNvSpPr>
          <p:nvPr>
            <p:ph type="subTitle" idx="1"/>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8" name="Google Shape;38;p3"/>
          <p:cNvSpPr txBox="1">
            <a:spLocks noGrp="1"/>
          </p:cNvSpPr>
          <p:nvPr>
            <p:ph type="title"/>
          </p:nvPr>
        </p:nvSpPr>
        <p:spPr>
          <a:xfrm>
            <a:off x="886061" y="3410193"/>
            <a:ext cx="3638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3"/>
          <p:cNvSpPr txBox="1">
            <a:spLocks noGrp="1"/>
          </p:cNvSpPr>
          <p:nvPr>
            <p:ph type="subTitle" idx="2"/>
          </p:nvPr>
        </p:nvSpPr>
        <p:spPr>
          <a:xfrm>
            <a:off x="886067" y="4305949"/>
            <a:ext cx="27795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 name="Google Shape;40;p3"/>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41" name="Google Shape;41;p3"/>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42" name="Google Shape;42;p3"/>
          <p:cNvSpPr txBox="1">
            <a:spLocks noGrp="1"/>
          </p:cNvSpPr>
          <p:nvPr>
            <p:ph type="subTitle" idx="5"/>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43" name="Google Shape;43;p3"/>
          <p:cNvSpPr txBox="1">
            <a:spLocks noGrp="1"/>
          </p:cNvSpPr>
          <p:nvPr>
            <p:ph type="subTitle" idx="6"/>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44" name="Google Shape;44;p3"/>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3"/>
          <p:cNvGrpSpPr/>
          <p:nvPr/>
        </p:nvGrpSpPr>
        <p:grpSpPr>
          <a:xfrm>
            <a:off x="881250" y="6379930"/>
            <a:ext cx="279648" cy="279339"/>
            <a:chOff x="3303268" y="3817349"/>
            <a:chExt cx="346056" cy="345674"/>
          </a:xfrm>
        </p:grpSpPr>
        <p:sp>
          <p:nvSpPr>
            <p:cNvPr id="46" name="Google Shape;46;p3"/>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3"/>
          <p:cNvGrpSpPr/>
          <p:nvPr/>
        </p:nvGrpSpPr>
        <p:grpSpPr>
          <a:xfrm>
            <a:off x="1244160" y="6379930"/>
            <a:ext cx="279648" cy="279339"/>
            <a:chOff x="3752358" y="3817349"/>
            <a:chExt cx="346056" cy="345674"/>
          </a:xfrm>
        </p:grpSpPr>
        <p:sp>
          <p:nvSpPr>
            <p:cNvPr id="51" name="Google Shape;51;p3"/>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3"/>
          <p:cNvGrpSpPr/>
          <p:nvPr/>
        </p:nvGrpSpPr>
        <p:grpSpPr>
          <a:xfrm>
            <a:off x="542626" y="285486"/>
            <a:ext cx="281839" cy="183028"/>
            <a:chOff x="683075" y="1239500"/>
            <a:chExt cx="390900" cy="240700"/>
          </a:xfrm>
        </p:grpSpPr>
        <p:cxnSp>
          <p:nvCxnSpPr>
            <p:cNvPr id="56" name="Google Shape;56;p3"/>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57" name="Google Shape;57;p3"/>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3"/>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3"/>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5"/>
        <p:cNvGrpSpPr/>
        <p:nvPr/>
      </p:nvGrpSpPr>
      <p:grpSpPr>
        <a:xfrm>
          <a:off x="0" y="0"/>
          <a:ext cx="0" cy="0"/>
          <a:chOff x="0" y="0"/>
          <a:chExt cx="0" cy="0"/>
        </a:xfrm>
      </p:grpSpPr>
      <p:cxnSp>
        <p:nvCxnSpPr>
          <p:cNvPr id="116" name="Google Shape;116;p6"/>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117" name="Google Shape;117;p6"/>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118" name="Google Shape;118;p6"/>
          <p:cNvSpPr txBox="1">
            <a:spLocks noGrp="1"/>
          </p:cNvSpPr>
          <p:nvPr>
            <p:ph type="subTitle" idx="1"/>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19" name="Google Shape;119;p6"/>
          <p:cNvSpPr txBox="1">
            <a:spLocks noGrp="1"/>
          </p:cNvSpPr>
          <p:nvPr>
            <p:ph type="subTitle" idx="2"/>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0" name="Google Shape;120;p6"/>
          <p:cNvSpPr txBox="1">
            <a:spLocks noGrp="1"/>
          </p:cNvSpPr>
          <p:nvPr>
            <p:ph type="subTitle" idx="3"/>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1" name="Google Shape;121;p6"/>
          <p:cNvSpPr txBox="1">
            <a:spLocks noGrp="1"/>
          </p:cNvSpPr>
          <p:nvPr>
            <p:ph type="subTitle" idx="4"/>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2" name="Google Shape;122;p6"/>
          <p:cNvSpPr txBox="1">
            <a:spLocks noGrp="1"/>
          </p:cNvSpPr>
          <p:nvPr>
            <p:ph type="subTitle" idx="5"/>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3" name="Google Shape;123;p6"/>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6"/>
          <p:cNvGrpSpPr/>
          <p:nvPr/>
        </p:nvGrpSpPr>
        <p:grpSpPr>
          <a:xfrm>
            <a:off x="881250" y="6379930"/>
            <a:ext cx="279648" cy="279339"/>
            <a:chOff x="3303268" y="3817349"/>
            <a:chExt cx="346056" cy="345674"/>
          </a:xfrm>
        </p:grpSpPr>
        <p:sp>
          <p:nvSpPr>
            <p:cNvPr id="125" name="Google Shape;125;p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6"/>
          <p:cNvGrpSpPr/>
          <p:nvPr/>
        </p:nvGrpSpPr>
        <p:grpSpPr>
          <a:xfrm>
            <a:off x="1244160" y="6379930"/>
            <a:ext cx="279648" cy="279339"/>
            <a:chOff x="3752358" y="3817349"/>
            <a:chExt cx="346056" cy="345674"/>
          </a:xfrm>
        </p:grpSpPr>
        <p:sp>
          <p:nvSpPr>
            <p:cNvPr id="130" name="Google Shape;130;p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6"/>
          <p:cNvGrpSpPr/>
          <p:nvPr/>
        </p:nvGrpSpPr>
        <p:grpSpPr>
          <a:xfrm>
            <a:off x="542626" y="285486"/>
            <a:ext cx="281839" cy="183028"/>
            <a:chOff x="683075" y="1239500"/>
            <a:chExt cx="390900" cy="240700"/>
          </a:xfrm>
        </p:grpSpPr>
        <p:cxnSp>
          <p:nvCxnSpPr>
            <p:cNvPr id="135" name="Google Shape;135;p6"/>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6"/>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37" name="Google Shape;137;p6"/>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38" name="Google Shape;138;p6"/>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
        <p:nvSpPr>
          <p:cNvPr id="139" name="Google Shape;139;p6"/>
          <p:cNvSpPr txBox="1">
            <a:spLocks noGrp="1"/>
          </p:cNvSpPr>
          <p:nvPr>
            <p:ph type="title"/>
          </p:nvPr>
        </p:nvSpPr>
        <p:spPr>
          <a:xfrm>
            <a:off x="897000" y="1257575"/>
            <a:ext cx="7350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1"/>
        <p:cNvGrpSpPr/>
        <p:nvPr/>
      </p:nvGrpSpPr>
      <p:grpSpPr>
        <a:xfrm>
          <a:off x="0" y="0"/>
          <a:ext cx="0" cy="0"/>
          <a:chOff x="0" y="0"/>
          <a:chExt cx="0" cy="0"/>
        </a:xfrm>
      </p:grpSpPr>
      <p:cxnSp>
        <p:nvCxnSpPr>
          <p:cNvPr id="192" name="Google Shape;192;p9"/>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193;p9"/>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194" name="Google Shape;194;p9"/>
          <p:cNvSpPr txBox="1">
            <a:spLocks noGrp="1"/>
          </p:cNvSpPr>
          <p:nvPr>
            <p:ph type="title"/>
          </p:nvPr>
        </p:nvSpPr>
        <p:spPr>
          <a:xfrm>
            <a:off x="5014523" y="3405867"/>
            <a:ext cx="36393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5" name="Google Shape;195;p9"/>
          <p:cNvSpPr txBox="1">
            <a:spLocks noGrp="1"/>
          </p:cNvSpPr>
          <p:nvPr>
            <p:ph type="subTitle" idx="1"/>
          </p:nvPr>
        </p:nvSpPr>
        <p:spPr>
          <a:xfrm>
            <a:off x="5014523" y="4301979"/>
            <a:ext cx="2779800" cy="71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9"/>
          <p:cNvSpPr txBox="1">
            <a:spLocks noGrp="1"/>
          </p:cNvSpPr>
          <p:nvPr>
            <p:ph type="subTitle" idx="2"/>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97" name="Google Shape;197;p9"/>
          <p:cNvSpPr txBox="1">
            <a:spLocks noGrp="1"/>
          </p:cNvSpPr>
          <p:nvPr>
            <p:ph type="subTitle" idx="3"/>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98" name="Google Shape;198;p9"/>
          <p:cNvSpPr txBox="1">
            <a:spLocks noGrp="1"/>
          </p:cNvSpPr>
          <p:nvPr>
            <p:ph type="subTitle" idx="4"/>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99" name="Google Shape;199;p9"/>
          <p:cNvSpPr txBox="1">
            <a:spLocks noGrp="1"/>
          </p:cNvSpPr>
          <p:nvPr>
            <p:ph type="subTitle" idx="5"/>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00" name="Google Shape;200;p9"/>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9"/>
          <p:cNvGrpSpPr/>
          <p:nvPr/>
        </p:nvGrpSpPr>
        <p:grpSpPr>
          <a:xfrm>
            <a:off x="881250" y="6379930"/>
            <a:ext cx="279648" cy="279339"/>
            <a:chOff x="3303268" y="3817349"/>
            <a:chExt cx="346056" cy="345674"/>
          </a:xfrm>
        </p:grpSpPr>
        <p:sp>
          <p:nvSpPr>
            <p:cNvPr id="202" name="Google Shape;202;p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9"/>
          <p:cNvGrpSpPr/>
          <p:nvPr/>
        </p:nvGrpSpPr>
        <p:grpSpPr>
          <a:xfrm>
            <a:off x="1244160" y="6379930"/>
            <a:ext cx="279648" cy="279339"/>
            <a:chOff x="3752358" y="3817349"/>
            <a:chExt cx="346056" cy="345674"/>
          </a:xfrm>
        </p:grpSpPr>
        <p:sp>
          <p:nvSpPr>
            <p:cNvPr id="207" name="Google Shape;207;p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9"/>
          <p:cNvSpPr txBox="1">
            <a:spLocks noGrp="1"/>
          </p:cNvSpPr>
          <p:nvPr>
            <p:ph type="subTitle" idx="6"/>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grpSp>
        <p:nvGrpSpPr>
          <p:cNvPr id="212" name="Google Shape;212;p9"/>
          <p:cNvGrpSpPr/>
          <p:nvPr/>
        </p:nvGrpSpPr>
        <p:grpSpPr>
          <a:xfrm>
            <a:off x="542626" y="285486"/>
            <a:ext cx="281839" cy="183028"/>
            <a:chOff x="683075" y="1239500"/>
            <a:chExt cx="390900" cy="240700"/>
          </a:xfrm>
        </p:grpSpPr>
        <p:cxnSp>
          <p:nvCxnSpPr>
            <p:cNvPr id="213" name="Google Shape;213;p9"/>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14" name="Google Shape;214;p9"/>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15" name="Google Shape;215;p9"/>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16" name="Google Shape;216;p9"/>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24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
  <p:cSld name="CUSTOM_2">
    <p:spTree>
      <p:nvGrpSpPr>
        <p:cNvPr id="1" name="Shape 331"/>
        <p:cNvGrpSpPr/>
        <p:nvPr/>
      </p:nvGrpSpPr>
      <p:grpSpPr>
        <a:xfrm>
          <a:off x="0" y="0"/>
          <a:ext cx="0" cy="0"/>
          <a:chOff x="0" y="0"/>
          <a:chExt cx="0" cy="0"/>
        </a:xfrm>
      </p:grpSpPr>
      <p:sp>
        <p:nvSpPr>
          <p:cNvPr id="332" name="Google Shape;332;p16"/>
          <p:cNvSpPr txBox="1">
            <a:spLocks noGrp="1"/>
          </p:cNvSpPr>
          <p:nvPr>
            <p:ph type="subTitle" idx="1"/>
          </p:nvPr>
        </p:nvSpPr>
        <p:spPr>
          <a:xfrm>
            <a:off x="4851810" y="2626305"/>
            <a:ext cx="3726600" cy="271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333" name="Google Shape;333;p16"/>
          <p:cNvSpPr txBox="1">
            <a:spLocks noGrp="1"/>
          </p:cNvSpPr>
          <p:nvPr>
            <p:ph type="title"/>
          </p:nvPr>
        </p:nvSpPr>
        <p:spPr>
          <a:xfrm>
            <a:off x="4851810" y="2030637"/>
            <a:ext cx="35424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334" name="Google Shape;334;p16"/>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335" name="Google Shape;335;p16"/>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336" name="Google Shape;336;p16"/>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37" name="Google Shape;337;p16"/>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a:endParaRPr/>
          </a:p>
        </p:txBody>
      </p:sp>
      <p:sp>
        <p:nvSpPr>
          <p:cNvPr id="338" name="Google Shape;338;p16"/>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39" name="Google Shape;339;p16"/>
          <p:cNvSpPr txBox="1">
            <a:spLocks noGrp="1"/>
          </p:cNvSpPr>
          <p:nvPr>
            <p:ph type="subTitle" idx="5"/>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40" name="Google Shape;340;p16"/>
          <p:cNvSpPr txBox="1">
            <a:spLocks noGrp="1"/>
          </p:cNvSpPr>
          <p:nvPr>
            <p:ph type="subTitle" idx="6"/>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41" name="Google Shape;341;p16"/>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nvGrpSpPr>
          <p:cNvPr id="342" name="Google Shape;342;p16"/>
          <p:cNvGrpSpPr/>
          <p:nvPr/>
        </p:nvGrpSpPr>
        <p:grpSpPr>
          <a:xfrm>
            <a:off x="881250" y="6379930"/>
            <a:ext cx="279648" cy="279339"/>
            <a:chOff x="3303268" y="3817349"/>
            <a:chExt cx="346056" cy="345674"/>
          </a:xfrm>
        </p:grpSpPr>
        <p:sp>
          <p:nvSpPr>
            <p:cNvPr id="343" name="Google Shape;343;p1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44" name="Google Shape;344;p1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45" name="Google Shape;345;p1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46" name="Google Shape;346;p1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347" name="Google Shape;347;p16"/>
          <p:cNvGrpSpPr/>
          <p:nvPr/>
        </p:nvGrpSpPr>
        <p:grpSpPr>
          <a:xfrm>
            <a:off x="1244160" y="6379930"/>
            <a:ext cx="279648" cy="279339"/>
            <a:chOff x="3752358" y="3817349"/>
            <a:chExt cx="346056" cy="345674"/>
          </a:xfrm>
        </p:grpSpPr>
        <p:sp>
          <p:nvSpPr>
            <p:cNvPr id="348" name="Google Shape;348;p1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49" name="Google Shape;349;p1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50" name="Google Shape;350;p1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51" name="Google Shape;351;p1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352" name="Google Shape;352;p16"/>
          <p:cNvGrpSpPr/>
          <p:nvPr/>
        </p:nvGrpSpPr>
        <p:grpSpPr>
          <a:xfrm>
            <a:off x="542626" y="285486"/>
            <a:ext cx="281839" cy="183028"/>
            <a:chOff x="683075" y="1239500"/>
            <a:chExt cx="390900" cy="240700"/>
          </a:xfrm>
        </p:grpSpPr>
        <p:cxnSp>
          <p:nvCxnSpPr>
            <p:cNvPr id="353" name="Google Shape;353;p16"/>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54" name="Google Shape;354;p16"/>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55" name="Google Shape;355;p16"/>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56" name="Google Shape;356;p16"/>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674"/>
        <p:cNvGrpSpPr/>
        <p:nvPr/>
      </p:nvGrpSpPr>
      <p:grpSpPr>
        <a:xfrm>
          <a:off x="0" y="0"/>
          <a:ext cx="0" cy="0"/>
          <a:chOff x="0" y="0"/>
          <a:chExt cx="0" cy="0"/>
        </a:xfrm>
      </p:grpSpPr>
      <p:grpSp>
        <p:nvGrpSpPr>
          <p:cNvPr id="675" name="Google Shape;675;p28"/>
          <p:cNvGrpSpPr/>
          <p:nvPr/>
        </p:nvGrpSpPr>
        <p:grpSpPr>
          <a:xfrm>
            <a:off x="7784135" y="1271083"/>
            <a:ext cx="504642" cy="544194"/>
            <a:chOff x="1271525" y="4920325"/>
            <a:chExt cx="655039" cy="706378"/>
          </a:xfrm>
        </p:grpSpPr>
        <p:sp>
          <p:nvSpPr>
            <p:cNvPr id="676" name="Google Shape;676;p28"/>
            <p:cNvSpPr/>
            <p:nvPr/>
          </p:nvSpPr>
          <p:spPr>
            <a:xfrm>
              <a:off x="1513164" y="4920325"/>
              <a:ext cx="413400" cy="413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a:off x="1271525" y="5375603"/>
              <a:ext cx="251100" cy="251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28"/>
          <p:cNvGrpSpPr/>
          <p:nvPr/>
        </p:nvGrpSpPr>
        <p:grpSpPr>
          <a:xfrm>
            <a:off x="636909" y="3650328"/>
            <a:ext cx="495275" cy="794590"/>
            <a:chOff x="937334" y="4305428"/>
            <a:chExt cx="495275" cy="794590"/>
          </a:xfrm>
        </p:grpSpPr>
        <p:grpSp>
          <p:nvGrpSpPr>
            <p:cNvPr id="679" name="Google Shape;679;p28"/>
            <p:cNvGrpSpPr/>
            <p:nvPr/>
          </p:nvGrpSpPr>
          <p:grpSpPr>
            <a:xfrm>
              <a:off x="937334" y="4597068"/>
              <a:ext cx="222000" cy="502950"/>
              <a:chOff x="690709" y="1212543"/>
              <a:chExt cx="222000" cy="502950"/>
            </a:xfrm>
          </p:grpSpPr>
          <p:sp>
            <p:nvSpPr>
              <p:cNvPr id="680" name="Google Shape;680;p28"/>
              <p:cNvSpPr/>
              <p:nvPr/>
            </p:nvSpPr>
            <p:spPr>
              <a:xfrm>
                <a:off x="690709" y="149349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690709" y="121254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8"/>
            <p:cNvGrpSpPr/>
            <p:nvPr/>
          </p:nvGrpSpPr>
          <p:grpSpPr>
            <a:xfrm>
              <a:off x="1210609" y="4305428"/>
              <a:ext cx="222000" cy="502950"/>
              <a:chOff x="690709" y="1212543"/>
              <a:chExt cx="222000" cy="502950"/>
            </a:xfrm>
          </p:grpSpPr>
          <p:sp>
            <p:nvSpPr>
              <p:cNvPr id="683" name="Google Shape;683;p28"/>
              <p:cNvSpPr/>
              <p:nvPr/>
            </p:nvSpPr>
            <p:spPr>
              <a:xfrm>
                <a:off x="690709" y="149349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690709" y="121254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5" name="Google Shape;685;p28"/>
          <p:cNvGrpSpPr/>
          <p:nvPr/>
        </p:nvGrpSpPr>
        <p:grpSpPr>
          <a:xfrm>
            <a:off x="6298225" y="5828697"/>
            <a:ext cx="751645" cy="221700"/>
            <a:chOff x="7408350" y="5643697"/>
            <a:chExt cx="751645" cy="221700"/>
          </a:xfrm>
        </p:grpSpPr>
        <p:sp>
          <p:nvSpPr>
            <p:cNvPr id="686" name="Google Shape;686;p28"/>
            <p:cNvSpPr/>
            <p:nvPr/>
          </p:nvSpPr>
          <p:spPr>
            <a:xfrm>
              <a:off x="7408350" y="5643697"/>
              <a:ext cx="221700" cy="2217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7673323" y="5643697"/>
              <a:ext cx="221700" cy="2217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7938296" y="5643697"/>
              <a:ext cx="221700" cy="2217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28"/>
          <p:cNvSpPr/>
          <p:nvPr/>
        </p:nvSpPr>
        <p:spPr>
          <a:xfrm>
            <a:off x="942128" y="4526753"/>
            <a:ext cx="2710314" cy="2701654"/>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accent5"/>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8050" y="685792"/>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Roboto Condensed"/>
              <a:buNone/>
              <a:defRPr sz="3500" b="1">
                <a:solidFill>
                  <a:schemeClr val="dk1"/>
                </a:solidFill>
                <a:latin typeface="Roboto Condensed"/>
                <a:ea typeface="Roboto Condensed"/>
                <a:cs typeface="Roboto Condensed"/>
                <a:sym typeface="Roboto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518050" y="1536633"/>
            <a:ext cx="85206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62" r:id="rId6"/>
    <p:sldLayoutId id="214748367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docs.google.com/spreadsheets/d/11FcRHfIzuPEEzyJcwahJXq9vS0INy7lm4U59auDx4tg/copy#gid=509368585" TargetMode="External"/><Relationship Id="rId4" Type="http://schemas.openxmlformats.org/officeDocument/2006/relationships/slide" Target="slide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8.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 Target="slide8.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2.xml"/><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slide" Target="slide8.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2.xml"/><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slide" Target="slide2.xml"/><Relationship Id="rId4" Type="http://schemas.openxmlformats.org/officeDocument/2006/relationships/slide" Target="slide8.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5"/>
            </a:gs>
          </a:gsLst>
          <a:lin ang="2698631" scaled="0"/>
        </a:gradFill>
        <a:effectLst/>
      </p:bgPr>
    </p:bg>
    <p:spTree>
      <p:nvGrpSpPr>
        <p:cNvPr id="1" name="Shape 701"/>
        <p:cNvGrpSpPr/>
        <p:nvPr/>
      </p:nvGrpSpPr>
      <p:grpSpPr>
        <a:xfrm>
          <a:off x="0" y="0"/>
          <a:ext cx="0" cy="0"/>
          <a:chOff x="0" y="0"/>
          <a:chExt cx="0" cy="0"/>
        </a:xfrm>
      </p:grpSpPr>
      <p:sp>
        <p:nvSpPr>
          <p:cNvPr id="702" name="Google Shape;702;p33"/>
          <p:cNvSpPr txBox="1">
            <a:spLocks noGrp="1"/>
          </p:cNvSpPr>
          <p:nvPr>
            <p:ph type="ctrTitle"/>
          </p:nvPr>
        </p:nvSpPr>
        <p:spPr>
          <a:xfrm>
            <a:off x="443875" y="1671971"/>
            <a:ext cx="4594500" cy="218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MARKETING DATA ANALYST</a:t>
            </a:r>
          </a:p>
        </p:txBody>
      </p:sp>
      <p:sp>
        <p:nvSpPr>
          <p:cNvPr id="704" name="Google Shape;704;p33">
            <a:hlinkClick r:id="rId3" action="ppaction://hlinksldjump"/>
          </p:cNvPr>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JOIN</a:t>
            </a:r>
            <a:endParaRPr dirty="0"/>
          </a:p>
        </p:txBody>
      </p:sp>
      <p:sp>
        <p:nvSpPr>
          <p:cNvPr id="705" name="Google Shape;705;p33">
            <a:hlinkClick r:id="rId4" action="ppaction://hlinksldjump"/>
          </p:cNvPr>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SUB</a:t>
            </a:r>
            <a:endParaRPr dirty="0"/>
          </a:p>
        </p:txBody>
      </p:sp>
      <p:sp>
        <p:nvSpPr>
          <p:cNvPr id="708" name="Google Shape;708;p33"/>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PROJECT (MARKETING DATA)</a:t>
            </a:r>
            <a:endParaRPr dirty="0"/>
          </a:p>
        </p:txBody>
      </p:sp>
      <p:sp>
        <p:nvSpPr>
          <p:cNvPr id="711" name="Google Shape;711;p33"/>
          <p:cNvSpPr/>
          <p:nvPr/>
        </p:nvSpPr>
        <p:spPr>
          <a:xfrm>
            <a:off x="5938218" y="1595951"/>
            <a:ext cx="2064558" cy="3667096"/>
          </a:xfrm>
          <a:custGeom>
            <a:avLst/>
            <a:gdLst/>
            <a:ahLst/>
            <a:cxnLst/>
            <a:rect l="l" t="t" r="r" b="b"/>
            <a:pathLst>
              <a:path w="62068" h="110246" extrusionOk="0">
                <a:moveTo>
                  <a:pt x="53430" y="1"/>
                </a:moveTo>
                <a:cubicBezTo>
                  <a:pt x="53412" y="1"/>
                  <a:pt x="53393" y="1"/>
                  <a:pt x="53375" y="1"/>
                </a:cubicBezTo>
                <a:lnTo>
                  <a:pt x="8693" y="62"/>
                </a:lnTo>
                <a:cubicBezTo>
                  <a:pt x="3921" y="62"/>
                  <a:pt x="0" y="3983"/>
                  <a:pt x="0" y="8755"/>
                </a:cubicBezTo>
                <a:lnTo>
                  <a:pt x="152" y="101735"/>
                </a:lnTo>
                <a:cubicBezTo>
                  <a:pt x="152" y="106416"/>
                  <a:pt x="4043" y="110246"/>
                  <a:pt x="8784" y="110246"/>
                </a:cubicBezTo>
                <a:lnTo>
                  <a:pt x="52949" y="110185"/>
                </a:lnTo>
                <a:cubicBezTo>
                  <a:pt x="57691" y="110185"/>
                  <a:pt x="61582" y="106324"/>
                  <a:pt x="61612" y="101644"/>
                </a:cubicBezTo>
                <a:lnTo>
                  <a:pt x="62038" y="8663"/>
                </a:lnTo>
                <a:cubicBezTo>
                  <a:pt x="62068" y="3910"/>
                  <a:pt x="58177" y="1"/>
                  <a:pt x="5343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5938218" y="1595951"/>
            <a:ext cx="2064558" cy="3667096"/>
          </a:xfrm>
          <a:custGeom>
            <a:avLst/>
            <a:gdLst/>
            <a:ahLst/>
            <a:cxnLst/>
            <a:rect l="l" t="t" r="r" b="b"/>
            <a:pathLst>
              <a:path w="62068" h="110246" extrusionOk="0">
                <a:moveTo>
                  <a:pt x="53430" y="1"/>
                </a:moveTo>
                <a:cubicBezTo>
                  <a:pt x="53412" y="1"/>
                  <a:pt x="53393" y="1"/>
                  <a:pt x="53375" y="1"/>
                </a:cubicBezTo>
                <a:lnTo>
                  <a:pt x="8693" y="62"/>
                </a:lnTo>
                <a:cubicBezTo>
                  <a:pt x="3921" y="62"/>
                  <a:pt x="0" y="3983"/>
                  <a:pt x="0" y="8755"/>
                </a:cubicBezTo>
                <a:lnTo>
                  <a:pt x="152" y="101735"/>
                </a:lnTo>
                <a:cubicBezTo>
                  <a:pt x="152" y="106416"/>
                  <a:pt x="4043" y="110246"/>
                  <a:pt x="8784" y="110246"/>
                </a:cubicBezTo>
                <a:lnTo>
                  <a:pt x="52949" y="110185"/>
                </a:lnTo>
                <a:cubicBezTo>
                  <a:pt x="57691" y="110185"/>
                  <a:pt x="61582" y="106324"/>
                  <a:pt x="61612" y="101644"/>
                </a:cubicBezTo>
                <a:lnTo>
                  <a:pt x="62038" y="8663"/>
                </a:lnTo>
                <a:cubicBezTo>
                  <a:pt x="62068" y="3910"/>
                  <a:pt x="58177" y="1"/>
                  <a:pt x="53430" y="1"/>
                </a:cubicBezTo>
                <a:close/>
              </a:path>
            </a:pathLst>
          </a:custGeom>
          <a:gradFill>
            <a:gsLst>
              <a:gs pos="0">
                <a:schemeClr val="lt2"/>
              </a:gs>
              <a:gs pos="100000">
                <a:schemeClr val="accent5"/>
              </a:gs>
            </a:gsLst>
            <a:lin ang="2698631" scaled="0"/>
          </a:gradFill>
          <a:ln>
            <a:noFill/>
          </a:ln>
          <a:effectLst>
            <a:outerShdw blurRad="85725" dist="95250" dir="2820000" algn="bl" rotWithShape="0">
              <a:srgbClr val="CCCCC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3"/>
          <p:cNvSpPr/>
          <p:nvPr/>
        </p:nvSpPr>
        <p:spPr>
          <a:xfrm>
            <a:off x="5938218" y="1594953"/>
            <a:ext cx="2064592" cy="3668094"/>
          </a:xfrm>
          <a:custGeom>
            <a:avLst/>
            <a:gdLst/>
            <a:ahLst/>
            <a:cxnLst/>
            <a:rect l="l" t="t" r="r" b="b"/>
            <a:pathLst>
              <a:path w="62069" h="110276" fill="none" extrusionOk="0">
                <a:moveTo>
                  <a:pt x="52949" y="110215"/>
                </a:moveTo>
                <a:lnTo>
                  <a:pt x="8784" y="110276"/>
                </a:lnTo>
                <a:cubicBezTo>
                  <a:pt x="4043" y="110276"/>
                  <a:pt x="152" y="106446"/>
                  <a:pt x="152" y="101765"/>
                </a:cubicBezTo>
                <a:lnTo>
                  <a:pt x="0" y="8785"/>
                </a:lnTo>
                <a:cubicBezTo>
                  <a:pt x="0" y="4013"/>
                  <a:pt x="3921" y="92"/>
                  <a:pt x="8693" y="92"/>
                </a:cubicBezTo>
                <a:lnTo>
                  <a:pt x="53375" y="31"/>
                </a:lnTo>
                <a:cubicBezTo>
                  <a:pt x="58147" y="0"/>
                  <a:pt x="62068" y="3921"/>
                  <a:pt x="62038" y="8693"/>
                </a:cubicBezTo>
                <a:lnTo>
                  <a:pt x="61612" y="101674"/>
                </a:lnTo>
                <a:cubicBezTo>
                  <a:pt x="61582" y="106354"/>
                  <a:pt x="57691" y="110215"/>
                  <a:pt x="52949" y="110215"/>
                </a:cubicBezTo>
                <a:close/>
              </a:path>
            </a:pathLst>
          </a:custGeom>
          <a:noFill/>
          <a:ln w="2275" cap="flat" cmpd="sng">
            <a:solidFill>
              <a:srgbClr val="FFFFFF"/>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6031222" y="1683932"/>
            <a:ext cx="1878552" cy="3477997"/>
          </a:xfrm>
          <a:custGeom>
            <a:avLst/>
            <a:gdLst/>
            <a:ahLst/>
            <a:cxnLst/>
            <a:rect l="l" t="t" r="r" b="b"/>
            <a:pathLst>
              <a:path w="56476" h="104561" fill="none" extrusionOk="0">
                <a:moveTo>
                  <a:pt x="48178" y="104500"/>
                </a:moveTo>
                <a:lnTo>
                  <a:pt x="7964" y="104561"/>
                </a:lnTo>
                <a:cubicBezTo>
                  <a:pt x="3678" y="104561"/>
                  <a:pt x="122" y="101065"/>
                  <a:pt x="122" y="96810"/>
                </a:cubicBezTo>
                <a:lnTo>
                  <a:pt x="0" y="7994"/>
                </a:lnTo>
                <a:cubicBezTo>
                  <a:pt x="0" y="3648"/>
                  <a:pt x="3557" y="91"/>
                  <a:pt x="7903" y="61"/>
                </a:cubicBezTo>
                <a:lnTo>
                  <a:pt x="48573" y="0"/>
                </a:lnTo>
                <a:cubicBezTo>
                  <a:pt x="52919" y="0"/>
                  <a:pt x="56476" y="3556"/>
                  <a:pt x="56476" y="7933"/>
                </a:cubicBezTo>
                <a:lnTo>
                  <a:pt x="56050" y="96719"/>
                </a:lnTo>
                <a:cubicBezTo>
                  <a:pt x="56050" y="101005"/>
                  <a:pt x="52494" y="104500"/>
                  <a:pt x="48178" y="104500"/>
                </a:cubicBez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6177813" y="1857832"/>
            <a:ext cx="223493" cy="222462"/>
          </a:xfrm>
          <a:custGeom>
            <a:avLst/>
            <a:gdLst/>
            <a:ahLst/>
            <a:cxnLst/>
            <a:rect l="l" t="t" r="r" b="b"/>
            <a:pathLst>
              <a:path w="6719" h="6688" extrusionOk="0">
                <a:moveTo>
                  <a:pt x="1034" y="0"/>
                </a:moveTo>
                <a:cubicBezTo>
                  <a:pt x="457" y="0"/>
                  <a:pt x="1" y="456"/>
                  <a:pt x="1" y="1034"/>
                </a:cubicBezTo>
                <a:lnTo>
                  <a:pt x="1" y="5684"/>
                </a:lnTo>
                <a:cubicBezTo>
                  <a:pt x="1" y="6231"/>
                  <a:pt x="457" y="6687"/>
                  <a:pt x="1034" y="6687"/>
                </a:cubicBezTo>
                <a:lnTo>
                  <a:pt x="5685" y="6687"/>
                </a:lnTo>
                <a:cubicBezTo>
                  <a:pt x="6262" y="6687"/>
                  <a:pt x="6718" y="6231"/>
                  <a:pt x="6718" y="5684"/>
                </a:cubicBezTo>
                <a:lnTo>
                  <a:pt x="6718" y="1034"/>
                </a:lnTo>
                <a:cubicBezTo>
                  <a:pt x="6718" y="456"/>
                  <a:pt x="6262" y="0"/>
                  <a:pt x="5685" y="0"/>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6177813" y="1857832"/>
            <a:ext cx="223493" cy="222462"/>
          </a:xfrm>
          <a:custGeom>
            <a:avLst/>
            <a:gdLst/>
            <a:ahLst/>
            <a:cxnLst/>
            <a:rect l="l" t="t" r="r" b="b"/>
            <a:pathLst>
              <a:path w="6719" h="6688" extrusionOk="0">
                <a:moveTo>
                  <a:pt x="1034" y="0"/>
                </a:moveTo>
                <a:cubicBezTo>
                  <a:pt x="457" y="0"/>
                  <a:pt x="1" y="456"/>
                  <a:pt x="1" y="1034"/>
                </a:cubicBezTo>
                <a:lnTo>
                  <a:pt x="1" y="5684"/>
                </a:lnTo>
                <a:cubicBezTo>
                  <a:pt x="1" y="6231"/>
                  <a:pt x="457" y="6687"/>
                  <a:pt x="1034" y="6687"/>
                </a:cubicBezTo>
                <a:lnTo>
                  <a:pt x="5685" y="6687"/>
                </a:lnTo>
                <a:cubicBezTo>
                  <a:pt x="6262" y="6687"/>
                  <a:pt x="6718" y="6231"/>
                  <a:pt x="6718" y="5684"/>
                </a:cubicBezTo>
                <a:lnTo>
                  <a:pt x="6718" y="1034"/>
                </a:lnTo>
                <a:cubicBezTo>
                  <a:pt x="6718" y="456"/>
                  <a:pt x="6262" y="0"/>
                  <a:pt x="56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6235458" y="1926587"/>
            <a:ext cx="110233" cy="103148"/>
          </a:xfrm>
          <a:custGeom>
            <a:avLst/>
            <a:gdLst/>
            <a:ahLst/>
            <a:cxnLst/>
            <a:rect l="l" t="t" r="r" b="b"/>
            <a:pathLst>
              <a:path w="3314" h="3101" fill="none" extrusionOk="0">
                <a:moveTo>
                  <a:pt x="2371" y="0"/>
                </a:moveTo>
                <a:cubicBezTo>
                  <a:pt x="2918" y="274"/>
                  <a:pt x="3314" y="882"/>
                  <a:pt x="3253" y="1550"/>
                </a:cubicBezTo>
                <a:cubicBezTo>
                  <a:pt x="3222" y="2432"/>
                  <a:pt x="2462" y="3100"/>
                  <a:pt x="1581" y="3040"/>
                </a:cubicBezTo>
                <a:cubicBezTo>
                  <a:pt x="699" y="3009"/>
                  <a:pt x="0" y="2249"/>
                  <a:pt x="61" y="1368"/>
                </a:cubicBezTo>
                <a:cubicBezTo>
                  <a:pt x="92" y="790"/>
                  <a:pt x="426" y="274"/>
                  <a:pt x="912" y="31"/>
                </a:cubicBez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6290043" y="1894222"/>
            <a:ext cx="33" cy="66759"/>
          </a:xfrm>
          <a:custGeom>
            <a:avLst/>
            <a:gdLst/>
            <a:ahLst/>
            <a:cxnLst/>
            <a:rect l="l" t="t" r="r" b="b"/>
            <a:pathLst>
              <a:path w="1" h="2007" fill="none" extrusionOk="0">
                <a:moveTo>
                  <a:pt x="1" y="2007"/>
                </a:moveTo>
                <a:lnTo>
                  <a:pt x="1" y="0"/>
                </a:ln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7739971" y="1988477"/>
            <a:ext cx="811296" cy="811296"/>
          </a:xfrm>
          <a:prstGeom prst="roundRect">
            <a:avLst>
              <a:gd name="adj" fmla="val 16667"/>
            </a:avLst>
          </a:prstGeom>
          <a:gradFill>
            <a:gsLst>
              <a:gs pos="0">
                <a:schemeClr val="accent2"/>
              </a:gs>
              <a:gs pos="89000">
                <a:schemeClr val="lt1"/>
              </a:gs>
              <a:gs pos="100000">
                <a:schemeClr val="accent1"/>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5521251" y="4132469"/>
            <a:ext cx="811296" cy="811296"/>
          </a:xfrm>
          <a:prstGeom prst="roundRect">
            <a:avLst>
              <a:gd name="adj" fmla="val 16667"/>
            </a:avLst>
          </a:prstGeom>
          <a:gradFill>
            <a:gsLst>
              <a:gs pos="0">
                <a:schemeClr val="accent2"/>
              </a:gs>
              <a:gs pos="89000">
                <a:schemeClr val="lt1"/>
              </a:gs>
              <a:gs pos="100000">
                <a:schemeClr val="accent1"/>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33"/>
          <p:cNvGrpSpPr/>
          <p:nvPr/>
        </p:nvGrpSpPr>
        <p:grpSpPr>
          <a:xfrm>
            <a:off x="7893176" y="2140361"/>
            <a:ext cx="504860" cy="507522"/>
            <a:chOff x="6069423" y="2891892"/>
            <a:chExt cx="362321" cy="364231"/>
          </a:xfrm>
        </p:grpSpPr>
        <p:sp>
          <p:nvSpPr>
            <p:cNvPr id="724" name="Google Shape;724;p33"/>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0" name="Google Shape;730;p33"/>
          <p:cNvSpPr/>
          <p:nvPr/>
        </p:nvSpPr>
        <p:spPr>
          <a:xfrm>
            <a:off x="7489135" y="4469829"/>
            <a:ext cx="239682" cy="239682"/>
          </a:xfrm>
          <a:prstGeom prst="roundRect">
            <a:avLst>
              <a:gd name="adj" fmla="val 16667"/>
            </a:avLst>
          </a:prstGeom>
          <a:solidFill>
            <a:schemeClr val="accent2"/>
          </a:soli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1" name="Google Shape;731;p33"/>
          <p:cNvCxnSpPr>
            <a:stCxn id="721" idx="2"/>
            <a:endCxn id="730" idx="3"/>
          </p:cNvCxnSpPr>
          <p:nvPr/>
        </p:nvCxnSpPr>
        <p:spPr>
          <a:xfrm rot="5400000">
            <a:off x="7042246" y="3486212"/>
            <a:ext cx="1789812" cy="416935"/>
          </a:xfrm>
          <a:prstGeom prst="bentConnector2">
            <a:avLst/>
          </a:prstGeom>
          <a:noFill/>
          <a:ln w="19050" cap="flat" cmpd="sng">
            <a:solidFill>
              <a:schemeClr val="accent1"/>
            </a:solidFill>
            <a:prstDash val="dash"/>
            <a:round/>
            <a:headEnd type="diamond" w="med" len="med"/>
            <a:tailEnd type="diamond" w="med" len="med"/>
          </a:ln>
        </p:spPr>
      </p:cxnSp>
      <p:grpSp>
        <p:nvGrpSpPr>
          <p:cNvPr id="732" name="Google Shape;732;p33"/>
          <p:cNvGrpSpPr/>
          <p:nvPr/>
        </p:nvGrpSpPr>
        <p:grpSpPr>
          <a:xfrm>
            <a:off x="5674484" y="4301889"/>
            <a:ext cx="504866" cy="472440"/>
            <a:chOff x="2766264" y="3394042"/>
            <a:chExt cx="294873" cy="275934"/>
          </a:xfrm>
        </p:grpSpPr>
        <p:sp>
          <p:nvSpPr>
            <p:cNvPr id="733" name="Google Shape;733;p33"/>
            <p:cNvSpPr/>
            <p:nvPr/>
          </p:nvSpPr>
          <p:spPr>
            <a:xfrm>
              <a:off x="3020554" y="3570348"/>
              <a:ext cx="19353" cy="18621"/>
            </a:xfrm>
            <a:custGeom>
              <a:avLst/>
              <a:gdLst/>
              <a:ahLst/>
              <a:cxnLst/>
              <a:rect l="l" t="t" r="r" b="b"/>
              <a:pathLst>
                <a:path w="608" h="585" extrusionOk="0">
                  <a:moveTo>
                    <a:pt x="155" y="1"/>
                  </a:moveTo>
                  <a:cubicBezTo>
                    <a:pt x="123" y="1"/>
                    <a:pt x="90" y="16"/>
                    <a:pt x="60" y="46"/>
                  </a:cubicBezTo>
                  <a:cubicBezTo>
                    <a:pt x="1" y="105"/>
                    <a:pt x="1" y="176"/>
                    <a:pt x="60" y="236"/>
                  </a:cubicBezTo>
                  <a:lnTo>
                    <a:pt x="370" y="546"/>
                  </a:lnTo>
                  <a:cubicBezTo>
                    <a:pt x="397" y="572"/>
                    <a:pt x="431" y="585"/>
                    <a:pt x="463" y="585"/>
                  </a:cubicBezTo>
                  <a:cubicBezTo>
                    <a:pt x="503" y="585"/>
                    <a:pt x="541" y="566"/>
                    <a:pt x="560" y="534"/>
                  </a:cubicBezTo>
                  <a:cubicBezTo>
                    <a:pt x="608" y="498"/>
                    <a:pt x="608" y="403"/>
                    <a:pt x="560" y="355"/>
                  </a:cubicBezTo>
                  <a:lnTo>
                    <a:pt x="251" y="46"/>
                  </a:lnTo>
                  <a:cubicBezTo>
                    <a:pt x="221" y="16"/>
                    <a:pt x="188" y="1"/>
                    <a:pt x="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3019408" y="3475622"/>
              <a:ext cx="20499" cy="18875"/>
            </a:xfrm>
            <a:custGeom>
              <a:avLst/>
              <a:gdLst/>
              <a:ahLst/>
              <a:cxnLst/>
              <a:rect l="l" t="t" r="r" b="b"/>
              <a:pathLst>
                <a:path w="644" h="593" extrusionOk="0">
                  <a:moveTo>
                    <a:pt x="501" y="0"/>
                  </a:moveTo>
                  <a:cubicBezTo>
                    <a:pt x="468" y="0"/>
                    <a:pt x="436" y="15"/>
                    <a:pt x="406" y="45"/>
                  </a:cubicBezTo>
                  <a:lnTo>
                    <a:pt x="96" y="355"/>
                  </a:lnTo>
                  <a:cubicBezTo>
                    <a:pt x="1" y="450"/>
                    <a:pt x="61" y="593"/>
                    <a:pt x="180" y="593"/>
                  </a:cubicBezTo>
                  <a:cubicBezTo>
                    <a:pt x="215" y="593"/>
                    <a:pt x="263" y="581"/>
                    <a:pt x="275" y="557"/>
                  </a:cubicBezTo>
                  <a:lnTo>
                    <a:pt x="584" y="235"/>
                  </a:lnTo>
                  <a:cubicBezTo>
                    <a:pt x="644" y="200"/>
                    <a:pt x="644" y="104"/>
                    <a:pt x="596" y="45"/>
                  </a:cubicBezTo>
                  <a:cubicBezTo>
                    <a:pt x="567" y="15"/>
                    <a:pt x="534" y="0"/>
                    <a:pt x="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3039143" y="3528205"/>
              <a:ext cx="21995" cy="8753"/>
            </a:xfrm>
            <a:custGeom>
              <a:avLst/>
              <a:gdLst/>
              <a:ahLst/>
              <a:cxnLst/>
              <a:rect l="l" t="t" r="r" b="b"/>
              <a:pathLst>
                <a:path w="691" h="275" extrusionOk="0">
                  <a:moveTo>
                    <a:pt x="131" y="0"/>
                  </a:moveTo>
                  <a:cubicBezTo>
                    <a:pt x="60" y="0"/>
                    <a:pt x="0" y="60"/>
                    <a:pt x="0" y="131"/>
                  </a:cubicBezTo>
                  <a:cubicBezTo>
                    <a:pt x="0" y="215"/>
                    <a:pt x="60" y="274"/>
                    <a:pt x="131" y="274"/>
                  </a:cubicBezTo>
                  <a:lnTo>
                    <a:pt x="560" y="274"/>
                  </a:lnTo>
                  <a:cubicBezTo>
                    <a:pt x="631" y="274"/>
                    <a:pt x="691" y="215"/>
                    <a:pt x="691" y="131"/>
                  </a:cubicBezTo>
                  <a:cubicBezTo>
                    <a:pt x="691" y="60"/>
                    <a:pt x="631" y="0"/>
                    <a:pt x="5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2766264" y="3394042"/>
              <a:ext cx="253176" cy="275934"/>
            </a:xfrm>
            <a:custGeom>
              <a:avLst/>
              <a:gdLst/>
              <a:ahLst/>
              <a:cxnLst/>
              <a:rect l="l" t="t" r="r" b="b"/>
              <a:pathLst>
                <a:path w="7954" h="8669" extrusionOk="0">
                  <a:moveTo>
                    <a:pt x="6942" y="3489"/>
                  </a:moveTo>
                  <a:cubicBezTo>
                    <a:pt x="7371" y="3549"/>
                    <a:pt x="7692" y="3918"/>
                    <a:pt x="7692" y="4346"/>
                  </a:cubicBezTo>
                  <a:cubicBezTo>
                    <a:pt x="7692" y="4799"/>
                    <a:pt x="7382" y="5156"/>
                    <a:pt x="6942" y="5227"/>
                  </a:cubicBezTo>
                  <a:lnTo>
                    <a:pt x="6942" y="3489"/>
                  </a:lnTo>
                  <a:close/>
                  <a:moveTo>
                    <a:pt x="1013" y="3322"/>
                  </a:moveTo>
                  <a:lnTo>
                    <a:pt x="1013" y="5382"/>
                  </a:lnTo>
                  <a:lnTo>
                    <a:pt x="715" y="5382"/>
                  </a:lnTo>
                  <a:cubicBezTo>
                    <a:pt x="465" y="5382"/>
                    <a:pt x="263" y="5180"/>
                    <a:pt x="263" y="4930"/>
                  </a:cubicBezTo>
                  <a:lnTo>
                    <a:pt x="263" y="3775"/>
                  </a:lnTo>
                  <a:cubicBezTo>
                    <a:pt x="263" y="3537"/>
                    <a:pt x="453" y="3322"/>
                    <a:pt x="715" y="3322"/>
                  </a:cubicBezTo>
                  <a:close/>
                  <a:moveTo>
                    <a:pt x="2179" y="3322"/>
                  </a:moveTo>
                  <a:lnTo>
                    <a:pt x="2179" y="5382"/>
                  </a:lnTo>
                  <a:lnTo>
                    <a:pt x="1286" y="5382"/>
                  </a:lnTo>
                  <a:lnTo>
                    <a:pt x="1286" y="3322"/>
                  </a:lnTo>
                  <a:close/>
                  <a:moveTo>
                    <a:pt x="2322" y="6370"/>
                  </a:moveTo>
                  <a:lnTo>
                    <a:pt x="2322" y="6966"/>
                  </a:lnTo>
                  <a:lnTo>
                    <a:pt x="2060" y="6966"/>
                  </a:lnTo>
                  <a:lnTo>
                    <a:pt x="2227" y="6370"/>
                  </a:lnTo>
                  <a:close/>
                  <a:moveTo>
                    <a:pt x="2144" y="5644"/>
                  </a:moveTo>
                  <a:lnTo>
                    <a:pt x="1632" y="7549"/>
                  </a:lnTo>
                  <a:lnTo>
                    <a:pt x="1286" y="7549"/>
                  </a:lnTo>
                  <a:lnTo>
                    <a:pt x="1286" y="5644"/>
                  </a:lnTo>
                  <a:close/>
                  <a:moveTo>
                    <a:pt x="6680" y="274"/>
                  </a:moveTo>
                  <a:lnTo>
                    <a:pt x="6680" y="8430"/>
                  </a:lnTo>
                  <a:lnTo>
                    <a:pt x="6085" y="8430"/>
                  </a:lnTo>
                  <a:lnTo>
                    <a:pt x="6085" y="2703"/>
                  </a:lnTo>
                  <a:cubicBezTo>
                    <a:pt x="6085" y="2620"/>
                    <a:pt x="6025" y="2560"/>
                    <a:pt x="5954" y="2560"/>
                  </a:cubicBezTo>
                  <a:cubicBezTo>
                    <a:pt x="5870" y="2560"/>
                    <a:pt x="5811" y="2620"/>
                    <a:pt x="5811" y="2703"/>
                  </a:cubicBezTo>
                  <a:lnTo>
                    <a:pt x="5811" y="7549"/>
                  </a:lnTo>
                  <a:cubicBezTo>
                    <a:pt x="5632" y="7311"/>
                    <a:pt x="5382" y="6989"/>
                    <a:pt x="5037" y="6668"/>
                  </a:cubicBezTo>
                  <a:cubicBezTo>
                    <a:pt x="4668" y="6299"/>
                    <a:pt x="4263" y="6013"/>
                    <a:pt x="3870" y="5799"/>
                  </a:cubicBezTo>
                  <a:cubicBezTo>
                    <a:pt x="3406" y="5561"/>
                    <a:pt x="2930" y="5418"/>
                    <a:pt x="2453" y="5394"/>
                  </a:cubicBezTo>
                  <a:lnTo>
                    <a:pt x="2453" y="3322"/>
                  </a:lnTo>
                  <a:cubicBezTo>
                    <a:pt x="2930" y="3310"/>
                    <a:pt x="3406" y="3179"/>
                    <a:pt x="3870" y="2918"/>
                  </a:cubicBezTo>
                  <a:cubicBezTo>
                    <a:pt x="4263" y="2715"/>
                    <a:pt x="4668" y="2417"/>
                    <a:pt x="5037" y="2048"/>
                  </a:cubicBezTo>
                  <a:cubicBezTo>
                    <a:pt x="5370" y="1715"/>
                    <a:pt x="5632" y="1394"/>
                    <a:pt x="5811" y="1167"/>
                  </a:cubicBezTo>
                  <a:lnTo>
                    <a:pt x="5811" y="2025"/>
                  </a:lnTo>
                  <a:cubicBezTo>
                    <a:pt x="5811" y="2108"/>
                    <a:pt x="5870" y="2167"/>
                    <a:pt x="5954" y="2167"/>
                  </a:cubicBezTo>
                  <a:cubicBezTo>
                    <a:pt x="6025" y="2167"/>
                    <a:pt x="6085" y="2108"/>
                    <a:pt x="6085" y="2025"/>
                  </a:cubicBezTo>
                  <a:lnTo>
                    <a:pt x="6085" y="274"/>
                  </a:lnTo>
                  <a:close/>
                  <a:moveTo>
                    <a:pt x="5930" y="0"/>
                  </a:moveTo>
                  <a:cubicBezTo>
                    <a:pt x="5858" y="0"/>
                    <a:pt x="5799" y="60"/>
                    <a:pt x="5799" y="143"/>
                  </a:cubicBezTo>
                  <a:lnTo>
                    <a:pt x="5799" y="679"/>
                  </a:lnTo>
                  <a:cubicBezTo>
                    <a:pt x="5728" y="810"/>
                    <a:pt x="5370" y="1334"/>
                    <a:pt x="4835" y="1846"/>
                  </a:cubicBezTo>
                  <a:cubicBezTo>
                    <a:pt x="4263" y="2382"/>
                    <a:pt x="3370" y="3037"/>
                    <a:pt x="2299" y="3037"/>
                  </a:cubicBezTo>
                  <a:lnTo>
                    <a:pt x="715" y="3037"/>
                  </a:lnTo>
                  <a:cubicBezTo>
                    <a:pt x="310" y="3037"/>
                    <a:pt x="1" y="3370"/>
                    <a:pt x="1" y="3751"/>
                  </a:cubicBezTo>
                  <a:lnTo>
                    <a:pt x="1" y="4918"/>
                  </a:lnTo>
                  <a:cubicBezTo>
                    <a:pt x="1" y="5323"/>
                    <a:pt x="322" y="5632"/>
                    <a:pt x="715" y="5632"/>
                  </a:cubicBezTo>
                  <a:lnTo>
                    <a:pt x="1013" y="5632"/>
                  </a:lnTo>
                  <a:lnTo>
                    <a:pt x="1013" y="7668"/>
                  </a:lnTo>
                  <a:cubicBezTo>
                    <a:pt x="1013" y="7740"/>
                    <a:pt x="1072" y="7799"/>
                    <a:pt x="1144" y="7799"/>
                  </a:cubicBezTo>
                  <a:lnTo>
                    <a:pt x="1727" y="7799"/>
                  </a:lnTo>
                  <a:cubicBezTo>
                    <a:pt x="1787" y="7799"/>
                    <a:pt x="1846" y="7763"/>
                    <a:pt x="1858" y="7692"/>
                  </a:cubicBezTo>
                  <a:lnTo>
                    <a:pt x="1989" y="7216"/>
                  </a:lnTo>
                  <a:lnTo>
                    <a:pt x="2453" y="7216"/>
                  </a:lnTo>
                  <a:cubicBezTo>
                    <a:pt x="2525" y="7216"/>
                    <a:pt x="2584" y="7156"/>
                    <a:pt x="2584" y="7085"/>
                  </a:cubicBezTo>
                  <a:lnTo>
                    <a:pt x="2584" y="6204"/>
                  </a:lnTo>
                  <a:cubicBezTo>
                    <a:pt x="2584" y="6132"/>
                    <a:pt x="2525" y="6073"/>
                    <a:pt x="2453" y="6073"/>
                  </a:cubicBezTo>
                  <a:lnTo>
                    <a:pt x="2287" y="6073"/>
                  </a:lnTo>
                  <a:lnTo>
                    <a:pt x="2406" y="5632"/>
                  </a:lnTo>
                  <a:cubicBezTo>
                    <a:pt x="3430" y="5668"/>
                    <a:pt x="4299" y="6299"/>
                    <a:pt x="4835" y="6823"/>
                  </a:cubicBezTo>
                  <a:cubicBezTo>
                    <a:pt x="5370" y="7335"/>
                    <a:pt x="5704" y="7859"/>
                    <a:pt x="5799" y="7990"/>
                  </a:cubicBezTo>
                  <a:lnTo>
                    <a:pt x="5799" y="8525"/>
                  </a:lnTo>
                  <a:cubicBezTo>
                    <a:pt x="5799" y="8609"/>
                    <a:pt x="5858" y="8668"/>
                    <a:pt x="5930" y="8668"/>
                  </a:cubicBezTo>
                  <a:lnTo>
                    <a:pt x="6811" y="8668"/>
                  </a:lnTo>
                  <a:cubicBezTo>
                    <a:pt x="6882" y="8668"/>
                    <a:pt x="6942" y="8609"/>
                    <a:pt x="6942" y="8525"/>
                  </a:cubicBezTo>
                  <a:lnTo>
                    <a:pt x="6942" y="5465"/>
                  </a:lnTo>
                  <a:cubicBezTo>
                    <a:pt x="7525" y="5394"/>
                    <a:pt x="7954" y="4918"/>
                    <a:pt x="7954" y="4322"/>
                  </a:cubicBezTo>
                  <a:cubicBezTo>
                    <a:pt x="7954" y="3775"/>
                    <a:pt x="7525" y="3275"/>
                    <a:pt x="6942" y="3203"/>
                  </a:cubicBezTo>
                  <a:lnTo>
                    <a:pt x="6942" y="143"/>
                  </a:lnTo>
                  <a:cubicBezTo>
                    <a:pt x="6942" y="60"/>
                    <a:pt x="6882" y="0"/>
                    <a:pt x="68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33"/>
          <p:cNvGrpSpPr/>
          <p:nvPr/>
        </p:nvGrpSpPr>
        <p:grpSpPr>
          <a:xfrm>
            <a:off x="4881525" y="1458397"/>
            <a:ext cx="431613" cy="583318"/>
            <a:chOff x="4881525" y="1458397"/>
            <a:chExt cx="431613" cy="583318"/>
          </a:xfrm>
        </p:grpSpPr>
        <p:sp>
          <p:nvSpPr>
            <p:cNvPr id="738" name="Google Shape;738;p33"/>
            <p:cNvSpPr/>
            <p:nvPr/>
          </p:nvSpPr>
          <p:spPr>
            <a:xfrm>
              <a:off x="5050337" y="1778915"/>
              <a:ext cx="262800" cy="262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4881525" y="1458397"/>
              <a:ext cx="262800" cy="262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33"/>
          <p:cNvGrpSpPr/>
          <p:nvPr/>
        </p:nvGrpSpPr>
        <p:grpSpPr>
          <a:xfrm>
            <a:off x="558458" y="5473088"/>
            <a:ext cx="680933" cy="492395"/>
            <a:chOff x="558458" y="5473088"/>
            <a:chExt cx="680933" cy="492395"/>
          </a:xfrm>
        </p:grpSpPr>
        <p:sp>
          <p:nvSpPr>
            <p:cNvPr id="741" name="Google Shape;741;p33"/>
            <p:cNvSpPr/>
            <p:nvPr/>
          </p:nvSpPr>
          <p:spPr>
            <a:xfrm>
              <a:off x="558458" y="5473088"/>
              <a:ext cx="389100" cy="389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1002992" y="5729084"/>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33"/>
          <p:cNvGrpSpPr/>
          <p:nvPr/>
        </p:nvGrpSpPr>
        <p:grpSpPr>
          <a:xfrm>
            <a:off x="8380955" y="4843207"/>
            <a:ext cx="236400" cy="844443"/>
            <a:chOff x="8435600" y="4843207"/>
            <a:chExt cx="236400" cy="844443"/>
          </a:xfrm>
        </p:grpSpPr>
        <p:sp>
          <p:nvSpPr>
            <p:cNvPr id="744" name="Google Shape;744;p33"/>
            <p:cNvSpPr/>
            <p:nvPr/>
          </p:nvSpPr>
          <p:spPr>
            <a:xfrm>
              <a:off x="8435600" y="4843207"/>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8435600" y="5147229"/>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a:off x="8435600" y="5451250"/>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703;p33">
            <a:extLst>
              <a:ext uri="{FF2B5EF4-FFF2-40B4-BE49-F238E27FC236}">
                <a16:creationId xmlns:a16="http://schemas.microsoft.com/office/drawing/2014/main" id="{B6E3CDA3-1141-4A3A-BE93-CDFF52E68411}"/>
              </a:ext>
            </a:extLst>
          </p:cNvPr>
          <p:cNvSpPr txBox="1">
            <a:spLocks/>
          </p:cNvSpPr>
          <p:nvPr/>
        </p:nvSpPr>
        <p:spPr>
          <a:xfrm>
            <a:off x="443864" y="3976881"/>
            <a:ext cx="4689046" cy="54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Roboto"/>
              <a:buNone/>
              <a:defRPr sz="17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9pPr>
          </a:lstStyle>
          <a:p>
            <a:pPr marL="0" indent="0"/>
            <a:r>
              <a:rPr lang="en-US" sz="3200" b="1" dirty="0">
                <a:ln w="6600">
                  <a:solidFill>
                    <a:schemeClr val="accent2"/>
                  </a:solidFill>
                  <a:prstDash val="solid"/>
                </a:ln>
                <a:solidFill>
                  <a:srgbClr val="FFFFFF"/>
                </a:solidFill>
                <a:effectLst>
                  <a:outerShdw dist="38100" dir="2700000" algn="tl" rotWithShape="0">
                    <a:schemeClr val="accent2"/>
                  </a:outerShdw>
                </a:effectLst>
              </a:rPr>
              <a:t>PROJECT</a:t>
            </a:r>
          </a:p>
        </p:txBody>
      </p:sp>
      <p:pic>
        <p:nvPicPr>
          <p:cNvPr id="56" name="Google Shape;1471;p57" title="Points scored">
            <a:hlinkClick r:id="rId5"/>
            <a:extLst>
              <a:ext uri="{FF2B5EF4-FFF2-40B4-BE49-F238E27FC236}">
                <a16:creationId xmlns:a16="http://schemas.microsoft.com/office/drawing/2014/main" id="{DE4B8088-A5CB-41B0-9071-6B830497A18F}"/>
              </a:ext>
            </a:extLst>
          </p:cNvPr>
          <p:cNvPicPr preferRelativeResize="0"/>
          <p:nvPr/>
        </p:nvPicPr>
        <p:blipFill>
          <a:blip r:embed="rId6">
            <a:alphaModFix/>
          </a:blip>
          <a:stretch>
            <a:fillRect/>
          </a:stretch>
        </p:blipFill>
        <p:spPr>
          <a:xfrm>
            <a:off x="5901954" y="2692972"/>
            <a:ext cx="2120111" cy="13177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46;p42">
            <a:extLst>
              <a:ext uri="{FF2B5EF4-FFF2-40B4-BE49-F238E27FC236}">
                <a16:creationId xmlns:a16="http://schemas.microsoft.com/office/drawing/2014/main" id="{CC7B1AE6-91B1-4687-99EA-0BFED7538311}"/>
              </a:ext>
            </a:extLst>
          </p:cNvPr>
          <p:cNvSpPr txBox="1">
            <a:spLocks/>
          </p:cNvSpPr>
          <p:nvPr/>
        </p:nvSpPr>
        <p:spPr>
          <a:xfrm>
            <a:off x="2568781" y="2899092"/>
            <a:ext cx="5021843"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000" b="1" dirty="0">
                <a:solidFill>
                  <a:schemeClr val="accent1"/>
                </a:solidFill>
                <a:latin typeface="Roboto Condensed"/>
                <a:ea typeface="Roboto Condensed"/>
                <a:sym typeface="Roboto Condensed"/>
              </a:rPr>
              <a:t>THANK YOU</a:t>
            </a:r>
          </a:p>
        </p:txBody>
      </p:sp>
    </p:spTree>
    <p:extLst>
      <p:ext uri="{BB962C8B-B14F-4D97-AF65-F5344CB8AC3E}">
        <p14:creationId xmlns:p14="http://schemas.microsoft.com/office/powerpoint/2010/main" val="773727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pic>
        <p:nvPicPr>
          <p:cNvPr id="810" name="Google Shape;810;p37"/>
          <p:cNvPicPr preferRelativeResize="0"/>
          <p:nvPr/>
        </p:nvPicPr>
        <p:blipFill rotWithShape="1">
          <a:blip r:embed="rId3">
            <a:alphaModFix/>
          </a:blip>
          <a:srcRect l="23573" r="26966"/>
          <a:stretch/>
        </p:blipFill>
        <p:spPr>
          <a:xfrm>
            <a:off x="5080200" y="695125"/>
            <a:ext cx="4063800" cy="5477076"/>
          </a:xfrm>
          <a:prstGeom prst="rect">
            <a:avLst/>
          </a:prstGeom>
          <a:noFill/>
          <a:ln>
            <a:noFill/>
          </a:ln>
        </p:spPr>
      </p:pic>
      <p:sp>
        <p:nvSpPr>
          <p:cNvPr id="811" name="Google Shape;811;p37"/>
          <p:cNvSpPr txBox="1">
            <a:spLocks noGrp="1"/>
          </p:cNvSpPr>
          <p:nvPr>
            <p:ph type="title"/>
          </p:nvPr>
        </p:nvSpPr>
        <p:spPr>
          <a:xfrm>
            <a:off x="886061" y="3410193"/>
            <a:ext cx="3638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JOIN</a:t>
            </a:r>
            <a:endParaRPr dirty="0"/>
          </a:p>
        </p:txBody>
      </p:sp>
      <p:sp>
        <p:nvSpPr>
          <p:cNvPr id="812" name="Google Shape;812;p37">
            <a:hlinkClick r:id="rId4" action="ppaction://hlinksldjump"/>
          </p:cNvPr>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2"/>
                </a:solidFill>
              </a:rPr>
              <a:t>JOIN</a:t>
            </a:r>
            <a:endParaRPr b="1" dirty="0">
              <a:solidFill>
                <a:schemeClr val="accent2"/>
              </a:solidFill>
            </a:endParaRPr>
          </a:p>
        </p:txBody>
      </p:sp>
      <p:sp>
        <p:nvSpPr>
          <p:cNvPr id="813" name="Google Shape;813;p37">
            <a:hlinkClick r:id="rId5" action="ppaction://hlinksldjump"/>
          </p:cNvPr>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SUB</a:t>
            </a:r>
            <a:endParaRPr dirty="0"/>
          </a:p>
        </p:txBody>
      </p:sp>
      <p:sp>
        <p:nvSpPr>
          <p:cNvPr id="817" name="Google Shape;817;p37"/>
          <p:cNvSpPr txBox="1">
            <a:spLocks noGrp="1"/>
          </p:cNvSpPr>
          <p:nvPr>
            <p:ph type="subTitle" idx="2"/>
          </p:nvPr>
        </p:nvSpPr>
        <p:spPr>
          <a:xfrm>
            <a:off x="886066" y="4305949"/>
            <a:ext cx="3287753" cy="136092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000" b="0" i="0" dirty="0">
                <a:solidFill>
                  <a:schemeClr val="accent1"/>
                </a:solidFill>
                <a:effectLst/>
                <a:latin typeface="arial" panose="020B0604020202020204" pitchFamily="34" charset="0"/>
              </a:rPr>
              <a:t>The main advantage of a join is that </a:t>
            </a:r>
            <a:r>
              <a:rPr lang="en-US" sz="1000" b="1" i="0" dirty="0">
                <a:solidFill>
                  <a:schemeClr val="accent1"/>
                </a:solidFill>
                <a:effectLst/>
                <a:latin typeface="arial" panose="020B0604020202020204" pitchFamily="34" charset="0"/>
              </a:rPr>
              <a:t>it executes faster</a:t>
            </a:r>
            <a:r>
              <a:rPr lang="en-US" sz="1000" b="0" i="0" dirty="0">
                <a:solidFill>
                  <a:schemeClr val="accent1"/>
                </a:solidFill>
                <a:effectLst/>
                <a:latin typeface="arial" panose="020B0604020202020204" pitchFamily="34" charset="0"/>
              </a:rPr>
              <a:t>. The performance increase might not be noticeable by the end user. However, because the columns are specifically named and indexed and optimized by the database engine, the retrieval time almost always will be faster than that of a subquery.</a:t>
            </a:r>
            <a:endParaRPr sz="1000" dirty="0">
              <a:solidFill>
                <a:schemeClr val="accent1"/>
              </a:solidFill>
            </a:endParaRPr>
          </a:p>
        </p:txBody>
      </p:sp>
      <p:sp>
        <p:nvSpPr>
          <p:cNvPr id="818" name="Google Shape;818;p37"/>
          <p:cNvSpPr/>
          <p:nvPr/>
        </p:nvSpPr>
        <p:spPr>
          <a:xfrm>
            <a:off x="997469" y="1975265"/>
            <a:ext cx="1478527" cy="1332513"/>
          </a:xfrm>
          <a:prstGeom prst="rect">
            <a:avLst/>
          </a:prstGeom>
        </p:spPr>
        <p:txBody>
          <a:bodyPr>
            <a:prstTxWarp prst="textPlain">
              <a:avLst/>
            </a:prstTxWarp>
          </a:bodyPr>
          <a:lstStyle/>
          <a:p>
            <a:pPr lvl="0" algn="ctr"/>
            <a:r>
              <a:rPr b="1" i="0">
                <a:ln w="19050" cap="flat" cmpd="sng">
                  <a:solidFill>
                    <a:schemeClr val="accent1"/>
                  </a:solidFill>
                  <a:prstDash val="solid"/>
                  <a:round/>
                  <a:headEnd type="none" w="sm" len="sm"/>
                  <a:tailEnd type="none" w="sm" len="sm"/>
                </a:ln>
                <a:noFill/>
                <a:latin typeface="Roboto Condensed"/>
              </a:rPr>
              <a:t>01</a:t>
            </a:r>
          </a:p>
        </p:txBody>
      </p:sp>
      <p:grpSp>
        <p:nvGrpSpPr>
          <p:cNvPr id="819" name="Google Shape;819;p37"/>
          <p:cNvGrpSpPr/>
          <p:nvPr/>
        </p:nvGrpSpPr>
        <p:grpSpPr>
          <a:xfrm>
            <a:off x="3470151" y="1675213"/>
            <a:ext cx="703669" cy="670009"/>
            <a:chOff x="3470151" y="1675213"/>
            <a:chExt cx="703669" cy="670009"/>
          </a:xfrm>
        </p:grpSpPr>
        <p:sp>
          <p:nvSpPr>
            <p:cNvPr id="820" name="Google Shape;820;p37"/>
            <p:cNvSpPr/>
            <p:nvPr/>
          </p:nvSpPr>
          <p:spPr>
            <a:xfrm>
              <a:off x="3784720" y="1675213"/>
              <a:ext cx="389100" cy="389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3470151" y="2108822"/>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7"/>
          <p:cNvGrpSpPr/>
          <p:nvPr/>
        </p:nvGrpSpPr>
        <p:grpSpPr>
          <a:xfrm>
            <a:off x="5500550" y="2643732"/>
            <a:ext cx="236400" cy="540421"/>
            <a:chOff x="5500550" y="2643732"/>
            <a:chExt cx="236400" cy="540421"/>
          </a:xfrm>
        </p:grpSpPr>
        <p:sp>
          <p:nvSpPr>
            <p:cNvPr id="823" name="Google Shape;823;p37"/>
            <p:cNvSpPr/>
            <p:nvPr/>
          </p:nvSpPr>
          <p:spPr>
            <a:xfrm>
              <a:off x="5500550" y="2643732"/>
              <a:ext cx="236400" cy="236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7"/>
            <p:cNvSpPr/>
            <p:nvPr/>
          </p:nvSpPr>
          <p:spPr>
            <a:xfrm>
              <a:off x="5500550" y="2947754"/>
              <a:ext cx="236400" cy="236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7"/>
          <p:cNvGrpSpPr/>
          <p:nvPr/>
        </p:nvGrpSpPr>
        <p:grpSpPr>
          <a:xfrm>
            <a:off x="4938300" y="5304561"/>
            <a:ext cx="661400" cy="656314"/>
            <a:chOff x="4938300" y="5304561"/>
            <a:chExt cx="661400" cy="656314"/>
          </a:xfrm>
        </p:grpSpPr>
        <p:sp>
          <p:nvSpPr>
            <p:cNvPr id="826" name="Google Shape;826;p37"/>
            <p:cNvSpPr/>
            <p:nvPr/>
          </p:nvSpPr>
          <p:spPr>
            <a:xfrm>
              <a:off x="4938300" y="5666875"/>
              <a:ext cx="294000" cy="2940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p:cNvSpPr/>
            <p:nvPr/>
          </p:nvSpPr>
          <p:spPr>
            <a:xfrm>
              <a:off x="5305700" y="5304561"/>
              <a:ext cx="294000" cy="2940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p:cNvSpPr/>
            <p:nvPr/>
          </p:nvSpPr>
          <p:spPr>
            <a:xfrm>
              <a:off x="5305689" y="5666875"/>
              <a:ext cx="294000" cy="294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9" name="Google Shape;829;p37"/>
          <p:cNvSpPr/>
          <p:nvPr/>
        </p:nvSpPr>
        <p:spPr>
          <a:xfrm>
            <a:off x="399850" y="5176679"/>
            <a:ext cx="236400" cy="236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p:cNvSpPr/>
          <p:nvPr/>
        </p:nvSpPr>
        <p:spPr>
          <a:xfrm rot="10800000">
            <a:off x="1080873" y="655561"/>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38"/>
          <p:cNvSpPr txBox="1">
            <a:spLocks noGrp="1"/>
          </p:cNvSpPr>
          <p:nvPr>
            <p:ph type="title"/>
          </p:nvPr>
        </p:nvSpPr>
        <p:spPr>
          <a:xfrm>
            <a:off x="4851810" y="2030637"/>
            <a:ext cx="3542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WRITE YOUR FIRST JOIN</a:t>
            </a:r>
            <a:br>
              <a:rPr lang="en-US" dirty="0"/>
            </a:br>
            <a:endParaRPr lang="en-US" dirty="0"/>
          </a:p>
        </p:txBody>
      </p:sp>
      <p:sp>
        <p:nvSpPr>
          <p:cNvPr id="836" name="Google Shape;836;p38"/>
          <p:cNvSpPr txBox="1">
            <a:spLocks noGrp="1"/>
          </p:cNvSpPr>
          <p:nvPr>
            <p:ph type="subTitle" idx="1"/>
          </p:nvPr>
        </p:nvSpPr>
        <p:spPr>
          <a:xfrm>
            <a:off x="4851810" y="2626305"/>
            <a:ext cx="3825696" cy="27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rgbClr val="4F4F4F"/>
                </a:solidFill>
                <a:effectLst/>
                <a:latin typeface="Open Sans" panose="020B0606030504020204" pitchFamily="34" charset="0"/>
              </a:rPr>
              <a:t>As we've learned, the </a:t>
            </a:r>
            <a:r>
              <a:rPr lang="en-US" b="1" i="0" dirty="0">
                <a:solidFill>
                  <a:srgbClr val="4F4F4F"/>
                </a:solidFill>
                <a:effectLst/>
                <a:latin typeface="Open Sans" panose="020B0606030504020204" pitchFamily="34" charset="0"/>
              </a:rPr>
              <a:t>SELECT</a:t>
            </a:r>
            <a:r>
              <a:rPr lang="en-US" b="0" i="0" dirty="0">
                <a:solidFill>
                  <a:srgbClr val="4F4F4F"/>
                </a:solidFill>
                <a:effectLst/>
                <a:latin typeface="Open Sans" panose="020B0606030504020204" pitchFamily="34" charset="0"/>
              </a:rPr>
              <a:t> clause indicates which column(s) of data you'd like to see in the output (For Example, orders.* gives us all the columns in orders table in the output). The </a:t>
            </a:r>
            <a:r>
              <a:rPr lang="en-US" b="1" i="0" dirty="0">
                <a:solidFill>
                  <a:srgbClr val="4F4F4F"/>
                </a:solidFill>
                <a:effectLst/>
                <a:latin typeface="Open Sans" panose="020B0606030504020204" pitchFamily="34" charset="0"/>
              </a:rPr>
              <a:t>FROM</a:t>
            </a:r>
            <a:r>
              <a:rPr lang="en-US" b="0" i="0" dirty="0">
                <a:solidFill>
                  <a:srgbClr val="4F4F4F"/>
                </a:solidFill>
                <a:effectLst/>
                <a:latin typeface="Open Sans" panose="020B0606030504020204" pitchFamily="34" charset="0"/>
              </a:rPr>
              <a:t> clause indicates the first table from which we're pulling data, and the </a:t>
            </a:r>
            <a:r>
              <a:rPr lang="en-US" b="1" i="0" dirty="0">
                <a:solidFill>
                  <a:srgbClr val="4F4F4F"/>
                </a:solidFill>
                <a:effectLst/>
                <a:latin typeface="Open Sans" panose="020B0606030504020204" pitchFamily="34" charset="0"/>
              </a:rPr>
              <a:t>JOIN</a:t>
            </a:r>
            <a:r>
              <a:rPr lang="en-US" b="0" i="0" dirty="0">
                <a:solidFill>
                  <a:srgbClr val="4F4F4F"/>
                </a:solidFill>
                <a:effectLst/>
                <a:latin typeface="Open Sans" panose="020B0606030504020204" pitchFamily="34" charset="0"/>
              </a:rPr>
              <a:t> indicates the second table. The </a:t>
            </a:r>
            <a:r>
              <a:rPr lang="en-US" b="1" i="0" dirty="0">
                <a:solidFill>
                  <a:srgbClr val="4F4F4F"/>
                </a:solidFill>
                <a:effectLst/>
                <a:latin typeface="Open Sans" panose="020B0606030504020204" pitchFamily="34" charset="0"/>
              </a:rPr>
              <a:t>ON</a:t>
            </a:r>
            <a:r>
              <a:rPr lang="en-US" b="0" i="0" dirty="0">
                <a:solidFill>
                  <a:srgbClr val="4F4F4F"/>
                </a:solidFill>
                <a:effectLst/>
                <a:latin typeface="Open Sans" panose="020B0606030504020204" pitchFamily="34" charset="0"/>
              </a:rPr>
              <a:t> clause specifies the column on which you'd like to merge the two tables together. Try running this query yourself below</a:t>
            </a:r>
            <a:endParaRPr dirty="0"/>
          </a:p>
        </p:txBody>
      </p:sp>
      <p:sp>
        <p:nvSpPr>
          <p:cNvPr id="838" name="Google Shape;838;p38">
            <a:hlinkClick r:id="rId3" action="ppaction://hlinksldjump"/>
          </p:cNvPr>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2"/>
                </a:solidFill>
              </a:rPr>
              <a:t>JOIN</a:t>
            </a:r>
            <a:endParaRPr b="1" dirty="0">
              <a:solidFill>
                <a:schemeClr val="accent2"/>
              </a:solidFill>
            </a:endParaRPr>
          </a:p>
        </p:txBody>
      </p:sp>
      <p:sp>
        <p:nvSpPr>
          <p:cNvPr id="839" name="Google Shape;839;p38">
            <a:hlinkClick r:id="rId4" action="ppaction://hlinksldjump"/>
          </p:cNvPr>
          <p:cNvSpPr txBox="1">
            <a:spLocks noGrp="1"/>
          </p:cNvSpPr>
          <p:nvPr>
            <p:ph type="subTitle" idx="4"/>
          </p:nvPr>
        </p:nvSpPr>
        <p:spPr>
          <a:xfrm>
            <a:off x="1874598" y="182239"/>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SUB</a:t>
            </a:r>
            <a:endParaRPr dirty="0"/>
          </a:p>
        </p:txBody>
      </p:sp>
      <p:sp>
        <p:nvSpPr>
          <p:cNvPr id="843" name="Google Shape;843;p38"/>
          <p:cNvSpPr/>
          <p:nvPr/>
        </p:nvSpPr>
        <p:spPr>
          <a:xfrm>
            <a:off x="3756115" y="1500288"/>
            <a:ext cx="710400" cy="710400"/>
          </a:xfrm>
          <a:prstGeom prst="roundRect">
            <a:avLst>
              <a:gd name="adj" fmla="val 16667"/>
            </a:avLst>
          </a:prstGeom>
          <a:gradFill>
            <a:gsLst>
              <a:gs pos="0">
                <a:schemeClr val="accent2"/>
              </a:gs>
              <a:gs pos="89000">
                <a:schemeClr val="lt1"/>
              </a:gs>
              <a:gs pos="100000">
                <a:schemeClr val="accent1"/>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565590" y="4409188"/>
            <a:ext cx="710400" cy="710400"/>
          </a:xfrm>
          <a:prstGeom prst="roundRect">
            <a:avLst>
              <a:gd name="adj" fmla="val 16667"/>
            </a:avLst>
          </a:prstGeom>
          <a:gradFill>
            <a:gsLst>
              <a:gs pos="0">
                <a:schemeClr val="accent2"/>
              </a:gs>
              <a:gs pos="89000">
                <a:schemeClr val="lt1"/>
              </a:gs>
              <a:gs pos="100000">
                <a:schemeClr val="accent1"/>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5" name="Google Shape;845;p38"/>
          <p:cNvCxnSpPr>
            <a:cxnSpLocks/>
            <a:stCxn id="843" idx="2"/>
          </p:cNvCxnSpPr>
          <p:nvPr/>
        </p:nvCxnSpPr>
        <p:spPr>
          <a:xfrm rot="5400000">
            <a:off x="3428740" y="2610671"/>
            <a:ext cx="1082559" cy="282592"/>
          </a:xfrm>
          <a:prstGeom prst="bentConnector3">
            <a:avLst>
              <a:gd name="adj1" fmla="val 50000"/>
            </a:avLst>
          </a:prstGeom>
          <a:noFill/>
          <a:ln w="19050" cap="flat" cmpd="sng">
            <a:solidFill>
              <a:schemeClr val="accent1"/>
            </a:solidFill>
            <a:prstDash val="dash"/>
            <a:round/>
            <a:headEnd type="diamond" w="med" len="med"/>
            <a:tailEnd type="diamond" w="med" len="med"/>
          </a:ln>
        </p:spPr>
      </p:cxnSp>
      <p:cxnSp>
        <p:nvCxnSpPr>
          <p:cNvPr id="846" name="Google Shape;846;p38"/>
          <p:cNvCxnSpPr>
            <a:cxnSpLocks/>
            <a:stCxn id="844" idx="2"/>
            <a:endCxn id="3" idx="2"/>
          </p:cNvCxnSpPr>
          <p:nvPr/>
        </p:nvCxnSpPr>
        <p:spPr>
          <a:xfrm rot="5400000" flipH="1" flipV="1">
            <a:off x="1280809" y="4022849"/>
            <a:ext cx="736720" cy="1456758"/>
          </a:xfrm>
          <a:prstGeom prst="bentConnector3">
            <a:avLst>
              <a:gd name="adj1" fmla="val -31029"/>
            </a:avLst>
          </a:prstGeom>
          <a:noFill/>
          <a:ln w="19050" cap="flat" cmpd="sng">
            <a:solidFill>
              <a:schemeClr val="accent1"/>
            </a:solidFill>
            <a:prstDash val="dash"/>
            <a:round/>
            <a:headEnd type="diamond" w="med" len="med"/>
            <a:tailEnd type="diamond" w="med" len="med"/>
          </a:ln>
        </p:spPr>
      </p:cxnSp>
      <p:grpSp>
        <p:nvGrpSpPr>
          <p:cNvPr id="847" name="Google Shape;847;p38"/>
          <p:cNvGrpSpPr/>
          <p:nvPr/>
        </p:nvGrpSpPr>
        <p:grpSpPr>
          <a:xfrm>
            <a:off x="3931941" y="1616413"/>
            <a:ext cx="358749" cy="478136"/>
            <a:chOff x="5194002" y="1511297"/>
            <a:chExt cx="259605" cy="346024"/>
          </a:xfrm>
        </p:grpSpPr>
        <p:sp>
          <p:nvSpPr>
            <p:cNvPr id="848" name="Google Shape;848;p38"/>
            <p:cNvSpPr/>
            <p:nvPr/>
          </p:nvSpPr>
          <p:spPr>
            <a:xfrm>
              <a:off x="5216729" y="1543636"/>
              <a:ext cx="169431" cy="159436"/>
            </a:xfrm>
            <a:custGeom>
              <a:avLst/>
              <a:gdLst/>
              <a:ahLst/>
              <a:cxnLst/>
              <a:rect l="l" t="t" r="r" b="b"/>
              <a:pathLst>
                <a:path w="5323" h="5009" extrusionOk="0">
                  <a:moveTo>
                    <a:pt x="3353" y="0"/>
                  </a:moveTo>
                  <a:cubicBezTo>
                    <a:pt x="2568" y="0"/>
                    <a:pt x="1788" y="303"/>
                    <a:pt x="1203" y="901"/>
                  </a:cubicBezTo>
                  <a:cubicBezTo>
                    <a:pt x="96" y="1997"/>
                    <a:pt x="0" y="3747"/>
                    <a:pt x="965" y="4949"/>
                  </a:cubicBezTo>
                  <a:cubicBezTo>
                    <a:pt x="1001" y="4997"/>
                    <a:pt x="1036" y="5009"/>
                    <a:pt x="1084" y="5009"/>
                  </a:cubicBezTo>
                  <a:cubicBezTo>
                    <a:pt x="1120" y="5009"/>
                    <a:pt x="1155" y="4985"/>
                    <a:pt x="1191" y="4973"/>
                  </a:cubicBezTo>
                  <a:cubicBezTo>
                    <a:pt x="1262" y="4914"/>
                    <a:pt x="1262" y="4830"/>
                    <a:pt x="1215" y="4759"/>
                  </a:cubicBezTo>
                  <a:cubicBezTo>
                    <a:pt x="358" y="3664"/>
                    <a:pt x="441" y="2104"/>
                    <a:pt x="1429" y="1127"/>
                  </a:cubicBezTo>
                  <a:cubicBezTo>
                    <a:pt x="1957" y="594"/>
                    <a:pt x="2658" y="324"/>
                    <a:pt x="3362" y="324"/>
                  </a:cubicBezTo>
                  <a:cubicBezTo>
                    <a:pt x="3961" y="324"/>
                    <a:pt x="4562" y="519"/>
                    <a:pt x="5061" y="913"/>
                  </a:cubicBezTo>
                  <a:cubicBezTo>
                    <a:pt x="5091" y="939"/>
                    <a:pt x="5127" y="951"/>
                    <a:pt x="5162" y="951"/>
                  </a:cubicBezTo>
                  <a:cubicBezTo>
                    <a:pt x="5208" y="951"/>
                    <a:pt x="5253" y="930"/>
                    <a:pt x="5287" y="889"/>
                  </a:cubicBezTo>
                  <a:cubicBezTo>
                    <a:pt x="5323" y="806"/>
                    <a:pt x="5311" y="711"/>
                    <a:pt x="5251" y="663"/>
                  </a:cubicBezTo>
                  <a:cubicBezTo>
                    <a:pt x="4693" y="220"/>
                    <a:pt x="4021" y="0"/>
                    <a:pt x="3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5194002" y="1511297"/>
              <a:ext cx="259605" cy="346024"/>
            </a:xfrm>
            <a:custGeom>
              <a:avLst/>
              <a:gdLst/>
              <a:ahLst/>
              <a:cxnLst/>
              <a:rect l="l" t="t" r="r" b="b"/>
              <a:pathLst>
                <a:path w="8156" h="10871" extrusionOk="0">
                  <a:moveTo>
                    <a:pt x="4060" y="322"/>
                  </a:moveTo>
                  <a:cubicBezTo>
                    <a:pt x="6132" y="322"/>
                    <a:pt x="7822" y="2001"/>
                    <a:pt x="7822" y="4084"/>
                  </a:cubicBezTo>
                  <a:cubicBezTo>
                    <a:pt x="7822" y="4977"/>
                    <a:pt x="7632" y="5894"/>
                    <a:pt x="7227" y="6763"/>
                  </a:cubicBezTo>
                  <a:cubicBezTo>
                    <a:pt x="6918" y="7466"/>
                    <a:pt x="6477" y="8168"/>
                    <a:pt x="5906" y="8823"/>
                  </a:cubicBezTo>
                  <a:cubicBezTo>
                    <a:pt x="5120" y="9740"/>
                    <a:pt x="4310" y="10335"/>
                    <a:pt x="4060" y="10537"/>
                  </a:cubicBezTo>
                  <a:cubicBezTo>
                    <a:pt x="3810" y="10359"/>
                    <a:pt x="3000" y="9763"/>
                    <a:pt x="2215" y="8835"/>
                  </a:cubicBezTo>
                  <a:cubicBezTo>
                    <a:pt x="1643" y="8180"/>
                    <a:pt x="1203" y="7477"/>
                    <a:pt x="893" y="6787"/>
                  </a:cubicBezTo>
                  <a:cubicBezTo>
                    <a:pt x="488" y="5906"/>
                    <a:pt x="298" y="5001"/>
                    <a:pt x="298" y="4084"/>
                  </a:cubicBezTo>
                  <a:cubicBezTo>
                    <a:pt x="298" y="2024"/>
                    <a:pt x="1976" y="322"/>
                    <a:pt x="4060" y="322"/>
                  </a:cubicBezTo>
                  <a:close/>
                  <a:moveTo>
                    <a:pt x="4072" y="0"/>
                  </a:moveTo>
                  <a:cubicBezTo>
                    <a:pt x="1834" y="0"/>
                    <a:pt x="0" y="1822"/>
                    <a:pt x="0" y="4072"/>
                  </a:cubicBezTo>
                  <a:cubicBezTo>
                    <a:pt x="0" y="5025"/>
                    <a:pt x="202" y="5977"/>
                    <a:pt x="619" y="6894"/>
                  </a:cubicBezTo>
                  <a:cubicBezTo>
                    <a:pt x="953" y="7632"/>
                    <a:pt x="1405" y="8359"/>
                    <a:pt x="1988" y="9025"/>
                  </a:cubicBezTo>
                  <a:cubicBezTo>
                    <a:pt x="2977" y="10192"/>
                    <a:pt x="3941" y="10835"/>
                    <a:pt x="3989" y="10847"/>
                  </a:cubicBezTo>
                  <a:cubicBezTo>
                    <a:pt x="4012" y="10859"/>
                    <a:pt x="4048" y="10871"/>
                    <a:pt x="4072" y="10871"/>
                  </a:cubicBezTo>
                  <a:cubicBezTo>
                    <a:pt x="4108" y="10871"/>
                    <a:pt x="4132" y="10859"/>
                    <a:pt x="4167" y="10847"/>
                  </a:cubicBezTo>
                  <a:cubicBezTo>
                    <a:pt x="4203" y="10811"/>
                    <a:pt x="5179" y="10168"/>
                    <a:pt x="6156" y="9025"/>
                  </a:cubicBezTo>
                  <a:cubicBezTo>
                    <a:pt x="6739" y="8347"/>
                    <a:pt x="7203" y="7632"/>
                    <a:pt x="7525" y="6894"/>
                  </a:cubicBezTo>
                  <a:cubicBezTo>
                    <a:pt x="7942" y="5977"/>
                    <a:pt x="8156" y="5025"/>
                    <a:pt x="8156" y="4072"/>
                  </a:cubicBezTo>
                  <a:cubicBezTo>
                    <a:pt x="8156" y="1822"/>
                    <a:pt x="6322" y="0"/>
                    <a:pt x="4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5296304" y="1607105"/>
              <a:ext cx="55002" cy="17156"/>
            </a:xfrm>
            <a:custGeom>
              <a:avLst/>
              <a:gdLst/>
              <a:ahLst/>
              <a:cxnLst/>
              <a:rect l="l" t="t" r="r" b="b"/>
              <a:pathLst>
                <a:path w="1728" h="539" extrusionOk="0">
                  <a:moveTo>
                    <a:pt x="629" y="0"/>
                  </a:moveTo>
                  <a:cubicBezTo>
                    <a:pt x="478" y="0"/>
                    <a:pt x="312" y="15"/>
                    <a:pt x="132" y="50"/>
                  </a:cubicBezTo>
                  <a:cubicBezTo>
                    <a:pt x="60" y="62"/>
                    <a:pt x="1" y="122"/>
                    <a:pt x="1" y="217"/>
                  </a:cubicBezTo>
                  <a:lnTo>
                    <a:pt x="1" y="384"/>
                  </a:lnTo>
                  <a:cubicBezTo>
                    <a:pt x="1" y="467"/>
                    <a:pt x="72" y="538"/>
                    <a:pt x="156" y="538"/>
                  </a:cubicBezTo>
                  <a:cubicBezTo>
                    <a:pt x="251" y="538"/>
                    <a:pt x="322" y="467"/>
                    <a:pt x="322" y="384"/>
                  </a:cubicBezTo>
                  <a:lnTo>
                    <a:pt x="322" y="348"/>
                  </a:lnTo>
                  <a:cubicBezTo>
                    <a:pt x="437" y="332"/>
                    <a:pt x="543" y="325"/>
                    <a:pt x="640" y="325"/>
                  </a:cubicBezTo>
                  <a:cubicBezTo>
                    <a:pt x="833" y="325"/>
                    <a:pt x="989" y="352"/>
                    <a:pt x="1108" y="384"/>
                  </a:cubicBezTo>
                  <a:cubicBezTo>
                    <a:pt x="1322" y="443"/>
                    <a:pt x="1441" y="515"/>
                    <a:pt x="1441" y="515"/>
                  </a:cubicBezTo>
                  <a:cubicBezTo>
                    <a:pt x="1465" y="527"/>
                    <a:pt x="1501" y="538"/>
                    <a:pt x="1525" y="538"/>
                  </a:cubicBezTo>
                  <a:cubicBezTo>
                    <a:pt x="1572" y="538"/>
                    <a:pt x="1632" y="515"/>
                    <a:pt x="1668" y="467"/>
                  </a:cubicBezTo>
                  <a:cubicBezTo>
                    <a:pt x="1727" y="396"/>
                    <a:pt x="1691" y="300"/>
                    <a:pt x="1620" y="241"/>
                  </a:cubicBezTo>
                  <a:cubicBezTo>
                    <a:pt x="1591" y="231"/>
                    <a:pt x="1235" y="0"/>
                    <a:pt x="6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5260686" y="1576103"/>
              <a:ext cx="169813" cy="162970"/>
            </a:xfrm>
            <a:custGeom>
              <a:avLst/>
              <a:gdLst/>
              <a:ahLst/>
              <a:cxnLst/>
              <a:rect l="l" t="t" r="r" b="b"/>
              <a:pathLst>
                <a:path w="5335" h="5120" extrusionOk="0">
                  <a:moveTo>
                    <a:pt x="3191" y="322"/>
                  </a:moveTo>
                  <a:lnTo>
                    <a:pt x="3191" y="1108"/>
                  </a:lnTo>
                  <a:cubicBezTo>
                    <a:pt x="3191" y="1250"/>
                    <a:pt x="3156" y="1381"/>
                    <a:pt x="3096" y="1501"/>
                  </a:cubicBezTo>
                  <a:lnTo>
                    <a:pt x="3037" y="1620"/>
                  </a:lnTo>
                  <a:cubicBezTo>
                    <a:pt x="3025" y="1631"/>
                    <a:pt x="3025" y="1667"/>
                    <a:pt x="3025" y="1691"/>
                  </a:cubicBezTo>
                  <a:lnTo>
                    <a:pt x="3025" y="2036"/>
                  </a:lnTo>
                  <a:cubicBezTo>
                    <a:pt x="3025" y="2322"/>
                    <a:pt x="2918" y="2584"/>
                    <a:pt x="2715" y="2786"/>
                  </a:cubicBezTo>
                  <a:cubicBezTo>
                    <a:pt x="2501" y="2977"/>
                    <a:pt x="2239" y="3084"/>
                    <a:pt x="1953" y="3084"/>
                  </a:cubicBezTo>
                  <a:cubicBezTo>
                    <a:pt x="1382" y="3048"/>
                    <a:pt x="941" y="2572"/>
                    <a:pt x="941" y="1989"/>
                  </a:cubicBezTo>
                  <a:lnTo>
                    <a:pt x="941" y="1691"/>
                  </a:lnTo>
                  <a:cubicBezTo>
                    <a:pt x="941" y="1667"/>
                    <a:pt x="941" y="1655"/>
                    <a:pt x="929" y="1620"/>
                  </a:cubicBezTo>
                  <a:lnTo>
                    <a:pt x="870" y="1501"/>
                  </a:lnTo>
                  <a:cubicBezTo>
                    <a:pt x="798" y="1381"/>
                    <a:pt x="774" y="1250"/>
                    <a:pt x="774" y="1108"/>
                  </a:cubicBezTo>
                  <a:cubicBezTo>
                    <a:pt x="774" y="679"/>
                    <a:pt x="1132" y="322"/>
                    <a:pt x="1560" y="322"/>
                  </a:cubicBezTo>
                  <a:close/>
                  <a:moveTo>
                    <a:pt x="2489" y="3286"/>
                  </a:moveTo>
                  <a:lnTo>
                    <a:pt x="2489" y="3513"/>
                  </a:lnTo>
                  <a:cubicBezTo>
                    <a:pt x="2489" y="3560"/>
                    <a:pt x="2489" y="3596"/>
                    <a:pt x="2501" y="3644"/>
                  </a:cubicBezTo>
                  <a:lnTo>
                    <a:pt x="1965" y="4048"/>
                  </a:lnTo>
                  <a:lnTo>
                    <a:pt x="1429" y="3644"/>
                  </a:lnTo>
                  <a:cubicBezTo>
                    <a:pt x="1441" y="3596"/>
                    <a:pt x="1441" y="3548"/>
                    <a:pt x="1441" y="3513"/>
                  </a:cubicBezTo>
                  <a:lnTo>
                    <a:pt x="1441" y="3286"/>
                  </a:lnTo>
                  <a:cubicBezTo>
                    <a:pt x="1596" y="3346"/>
                    <a:pt x="1751" y="3394"/>
                    <a:pt x="1917" y="3394"/>
                  </a:cubicBezTo>
                  <a:lnTo>
                    <a:pt x="1965" y="3394"/>
                  </a:lnTo>
                  <a:cubicBezTo>
                    <a:pt x="2144" y="3394"/>
                    <a:pt x="2322" y="3358"/>
                    <a:pt x="2489" y="3286"/>
                  </a:cubicBezTo>
                  <a:close/>
                  <a:moveTo>
                    <a:pt x="1251" y="3917"/>
                  </a:moveTo>
                  <a:lnTo>
                    <a:pt x="1822" y="4346"/>
                  </a:lnTo>
                  <a:lnTo>
                    <a:pt x="1822" y="4775"/>
                  </a:lnTo>
                  <a:cubicBezTo>
                    <a:pt x="1322" y="4751"/>
                    <a:pt x="834" y="4584"/>
                    <a:pt x="405" y="4287"/>
                  </a:cubicBezTo>
                  <a:cubicBezTo>
                    <a:pt x="429" y="4251"/>
                    <a:pt x="477" y="4227"/>
                    <a:pt x="513" y="4215"/>
                  </a:cubicBezTo>
                  <a:lnTo>
                    <a:pt x="1132" y="3965"/>
                  </a:lnTo>
                  <a:cubicBezTo>
                    <a:pt x="1179" y="3953"/>
                    <a:pt x="1227" y="3929"/>
                    <a:pt x="1251" y="3917"/>
                  </a:cubicBezTo>
                  <a:close/>
                  <a:moveTo>
                    <a:pt x="2691" y="3894"/>
                  </a:moveTo>
                  <a:cubicBezTo>
                    <a:pt x="2727" y="3929"/>
                    <a:pt x="2775" y="3941"/>
                    <a:pt x="2810" y="3953"/>
                  </a:cubicBezTo>
                  <a:lnTo>
                    <a:pt x="3572" y="4239"/>
                  </a:lnTo>
                  <a:cubicBezTo>
                    <a:pt x="3144" y="4572"/>
                    <a:pt x="2656" y="4751"/>
                    <a:pt x="2132" y="4775"/>
                  </a:cubicBezTo>
                  <a:lnTo>
                    <a:pt x="2132" y="4334"/>
                  </a:lnTo>
                  <a:lnTo>
                    <a:pt x="2691" y="3894"/>
                  </a:lnTo>
                  <a:close/>
                  <a:moveTo>
                    <a:pt x="1572" y="0"/>
                  </a:moveTo>
                  <a:cubicBezTo>
                    <a:pt x="965" y="0"/>
                    <a:pt x="465" y="488"/>
                    <a:pt x="465" y="1108"/>
                  </a:cubicBezTo>
                  <a:cubicBezTo>
                    <a:pt x="465" y="1286"/>
                    <a:pt x="501" y="1489"/>
                    <a:pt x="584" y="1655"/>
                  </a:cubicBezTo>
                  <a:lnTo>
                    <a:pt x="620" y="1739"/>
                  </a:lnTo>
                  <a:lnTo>
                    <a:pt x="620" y="1989"/>
                  </a:lnTo>
                  <a:cubicBezTo>
                    <a:pt x="620" y="2429"/>
                    <a:pt x="822" y="2822"/>
                    <a:pt x="1132" y="3096"/>
                  </a:cubicBezTo>
                  <a:lnTo>
                    <a:pt x="1132" y="3525"/>
                  </a:lnTo>
                  <a:cubicBezTo>
                    <a:pt x="1132" y="3596"/>
                    <a:pt x="1084" y="3667"/>
                    <a:pt x="1013" y="3691"/>
                  </a:cubicBezTo>
                  <a:lnTo>
                    <a:pt x="382" y="3929"/>
                  </a:lnTo>
                  <a:cubicBezTo>
                    <a:pt x="227" y="3989"/>
                    <a:pt x="84" y="4108"/>
                    <a:pt x="24" y="4275"/>
                  </a:cubicBezTo>
                  <a:cubicBezTo>
                    <a:pt x="1" y="4334"/>
                    <a:pt x="12" y="4418"/>
                    <a:pt x="72" y="4465"/>
                  </a:cubicBezTo>
                  <a:cubicBezTo>
                    <a:pt x="620" y="4906"/>
                    <a:pt x="1298" y="5120"/>
                    <a:pt x="1965" y="5120"/>
                  </a:cubicBezTo>
                  <a:cubicBezTo>
                    <a:pt x="2751" y="5120"/>
                    <a:pt x="3525" y="4822"/>
                    <a:pt x="4120" y="4227"/>
                  </a:cubicBezTo>
                  <a:cubicBezTo>
                    <a:pt x="5227" y="3108"/>
                    <a:pt x="5335" y="1370"/>
                    <a:pt x="4370" y="143"/>
                  </a:cubicBezTo>
                  <a:cubicBezTo>
                    <a:pt x="4337" y="104"/>
                    <a:pt x="4297" y="86"/>
                    <a:pt x="4256" y="86"/>
                  </a:cubicBezTo>
                  <a:cubicBezTo>
                    <a:pt x="4222" y="86"/>
                    <a:pt x="4188" y="98"/>
                    <a:pt x="4156" y="119"/>
                  </a:cubicBezTo>
                  <a:cubicBezTo>
                    <a:pt x="4072" y="179"/>
                    <a:pt x="4072" y="262"/>
                    <a:pt x="4120" y="346"/>
                  </a:cubicBezTo>
                  <a:cubicBezTo>
                    <a:pt x="4989" y="1429"/>
                    <a:pt x="4894" y="2989"/>
                    <a:pt x="3918" y="3965"/>
                  </a:cubicBezTo>
                  <a:lnTo>
                    <a:pt x="3858" y="4025"/>
                  </a:lnTo>
                  <a:cubicBezTo>
                    <a:pt x="3822" y="4013"/>
                    <a:pt x="3775" y="3989"/>
                    <a:pt x="3751" y="3989"/>
                  </a:cubicBezTo>
                  <a:lnTo>
                    <a:pt x="2941" y="3691"/>
                  </a:lnTo>
                  <a:cubicBezTo>
                    <a:pt x="2870" y="3656"/>
                    <a:pt x="2822" y="3596"/>
                    <a:pt x="2822" y="3525"/>
                  </a:cubicBezTo>
                  <a:lnTo>
                    <a:pt x="2822" y="3120"/>
                  </a:lnTo>
                  <a:cubicBezTo>
                    <a:pt x="2858" y="3096"/>
                    <a:pt x="2906" y="3060"/>
                    <a:pt x="2929" y="3036"/>
                  </a:cubicBezTo>
                  <a:cubicBezTo>
                    <a:pt x="3203" y="2774"/>
                    <a:pt x="3346" y="2441"/>
                    <a:pt x="3346" y="2060"/>
                  </a:cubicBezTo>
                  <a:lnTo>
                    <a:pt x="3346" y="1762"/>
                  </a:lnTo>
                  <a:lnTo>
                    <a:pt x="3394" y="1679"/>
                  </a:lnTo>
                  <a:cubicBezTo>
                    <a:pt x="3465" y="1512"/>
                    <a:pt x="3513" y="1334"/>
                    <a:pt x="3513" y="1143"/>
                  </a:cubicBezTo>
                  <a:lnTo>
                    <a:pt x="3513" y="167"/>
                  </a:lnTo>
                  <a:cubicBezTo>
                    <a:pt x="3513" y="72"/>
                    <a:pt x="3441" y="0"/>
                    <a:pt x="3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2" name="Google Shape;852;p38"/>
          <p:cNvSpPr/>
          <p:nvPr/>
        </p:nvSpPr>
        <p:spPr>
          <a:xfrm>
            <a:off x="720095" y="4530239"/>
            <a:ext cx="442383" cy="440965"/>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rot="10800000">
            <a:off x="1080873" y="655561"/>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38"/>
          <p:cNvGrpSpPr/>
          <p:nvPr/>
        </p:nvGrpSpPr>
        <p:grpSpPr>
          <a:xfrm>
            <a:off x="3986930" y="4863184"/>
            <a:ext cx="574142" cy="619141"/>
            <a:chOff x="1271525" y="4920325"/>
            <a:chExt cx="655039" cy="706378"/>
          </a:xfrm>
        </p:grpSpPr>
        <p:sp>
          <p:nvSpPr>
            <p:cNvPr id="855" name="Google Shape;855;p38"/>
            <p:cNvSpPr/>
            <p:nvPr/>
          </p:nvSpPr>
          <p:spPr>
            <a:xfrm>
              <a:off x="1513164" y="4920325"/>
              <a:ext cx="413400" cy="413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1271525" y="5375603"/>
              <a:ext cx="251100" cy="251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38"/>
          <p:cNvGrpSpPr/>
          <p:nvPr/>
        </p:nvGrpSpPr>
        <p:grpSpPr>
          <a:xfrm>
            <a:off x="8038184" y="1403793"/>
            <a:ext cx="222000" cy="502950"/>
            <a:chOff x="690709" y="1212543"/>
            <a:chExt cx="222000" cy="502950"/>
          </a:xfrm>
        </p:grpSpPr>
        <p:sp>
          <p:nvSpPr>
            <p:cNvPr id="858" name="Google Shape;858;p38"/>
            <p:cNvSpPr/>
            <p:nvPr/>
          </p:nvSpPr>
          <p:spPr>
            <a:xfrm>
              <a:off x="690709" y="149349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a:off x="690709" y="121254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E11FC65-DC18-4B50-AEFD-0379FA73182D}"/>
              </a:ext>
            </a:extLst>
          </p:cNvPr>
          <p:cNvPicPr>
            <a:picLocks noChangeAspect="1"/>
          </p:cNvPicPr>
          <p:nvPr/>
        </p:nvPicPr>
        <p:blipFill rotWithShape="1">
          <a:blip r:embed="rId5"/>
          <a:srcRect l="6622" t="6542" r="5003" b="10151"/>
          <a:stretch/>
        </p:blipFill>
        <p:spPr>
          <a:xfrm>
            <a:off x="327849" y="3319567"/>
            <a:ext cx="4099398" cy="10633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38"/>
          <p:cNvSpPr txBox="1">
            <a:spLocks noGrp="1"/>
          </p:cNvSpPr>
          <p:nvPr>
            <p:ph type="title"/>
          </p:nvPr>
        </p:nvSpPr>
        <p:spPr>
          <a:xfrm>
            <a:off x="4851810" y="2030637"/>
            <a:ext cx="3542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FIRST JOIN - QUIZ</a:t>
            </a:r>
            <a:br>
              <a:rPr lang="en-US" dirty="0"/>
            </a:br>
            <a:endParaRPr lang="en-US" dirty="0"/>
          </a:p>
        </p:txBody>
      </p:sp>
      <p:sp>
        <p:nvSpPr>
          <p:cNvPr id="836" name="Google Shape;836;p38"/>
          <p:cNvSpPr txBox="1">
            <a:spLocks noGrp="1"/>
          </p:cNvSpPr>
          <p:nvPr>
            <p:ph type="subTitle" idx="1"/>
          </p:nvPr>
        </p:nvSpPr>
        <p:spPr>
          <a:xfrm>
            <a:off x="4851810" y="2626305"/>
            <a:ext cx="3825696" cy="2712900"/>
          </a:xfrm>
          <a:prstGeom prst="rect">
            <a:avLst/>
          </a:prstGeom>
        </p:spPr>
        <p:txBody>
          <a:bodyPr spcFirstLastPara="1" wrap="square" lIns="91425" tIns="91425" rIns="91425" bIns="91425" anchor="ctr" anchorCtr="0">
            <a:noAutofit/>
          </a:bodyPr>
          <a:lstStyle/>
          <a:p>
            <a:pPr marL="285750" indent="-285750"/>
            <a:r>
              <a:rPr lang="en-US" dirty="0"/>
              <a:t>Try pulling all the data from the accounts table, and all the data from the orders table.</a:t>
            </a:r>
          </a:p>
          <a:p>
            <a:pPr marL="285750" indent="-285750"/>
            <a:endParaRPr lang="en-US" dirty="0"/>
          </a:p>
          <a:p>
            <a:pPr marL="285750" indent="-285750"/>
            <a:r>
              <a:rPr lang="en-US" dirty="0"/>
              <a:t>Try pulling </a:t>
            </a:r>
            <a:r>
              <a:rPr lang="en-US" dirty="0" err="1"/>
              <a:t>standard_qty</a:t>
            </a:r>
            <a:r>
              <a:rPr lang="en-US" dirty="0"/>
              <a:t>, </a:t>
            </a:r>
            <a:r>
              <a:rPr lang="en-US" dirty="0" err="1"/>
              <a:t>gloss_qty</a:t>
            </a:r>
            <a:r>
              <a:rPr lang="en-US" dirty="0"/>
              <a:t>, and </a:t>
            </a:r>
            <a:r>
              <a:rPr lang="en-US" dirty="0" err="1"/>
              <a:t>poster_qty</a:t>
            </a:r>
            <a:r>
              <a:rPr lang="en-US" dirty="0"/>
              <a:t> from the orders table, and the website and the </a:t>
            </a:r>
            <a:r>
              <a:rPr lang="en-US" dirty="0" err="1"/>
              <a:t>primary_poc</a:t>
            </a:r>
            <a:r>
              <a:rPr lang="en-US" dirty="0"/>
              <a:t> from the accounts table.</a:t>
            </a:r>
            <a:endParaRPr dirty="0"/>
          </a:p>
        </p:txBody>
      </p:sp>
      <p:sp>
        <p:nvSpPr>
          <p:cNvPr id="838" name="Google Shape;838;p38">
            <a:hlinkClick r:id="rId3" action="ppaction://hlinksldjump"/>
          </p:cNvPr>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2"/>
                </a:solidFill>
              </a:rPr>
              <a:t>JOIN</a:t>
            </a:r>
            <a:endParaRPr b="1" dirty="0">
              <a:solidFill>
                <a:schemeClr val="accent2"/>
              </a:solidFill>
            </a:endParaRPr>
          </a:p>
        </p:txBody>
      </p:sp>
      <p:sp>
        <p:nvSpPr>
          <p:cNvPr id="839" name="Google Shape;839;p38">
            <a:hlinkClick r:id="rId4" action="ppaction://hlinksldjump"/>
          </p:cNvPr>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SUB</a:t>
            </a:r>
            <a:endParaRPr dirty="0"/>
          </a:p>
        </p:txBody>
      </p:sp>
      <p:sp>
        <p:nvSpPr>
          <p:cNvPr id="853" name="Google Shape;853;p38"/>
          <p:cNvSpPr/>
          <p:nvPr/>
        </p:nvSpPr>
        <p:spPr>
          <a:xfrm rot="10800000">
            <a:off x="1080873" y="655561"/>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38"/>
          <p:cNvGrpSpPr/>
          <p:nvPr/>
        </p:nvGrpSpPr>
        <p:grpSpPr>
          <a:xfrm>
            <a:off x="3986930" y="4863184"/>
            <a:ext cx="574142" cy="619141"/>
            <a:chOff x="1271525" y="4920325"/>
            <a:chExt cx="655039" cy="706378"/>
          </a:xfrm>
        </p:grpSpPr>
        <p:sp>
          <p:nvSpPr>
            <p:cNvPr id="855" name="Google Shape;855;p38"/>
            <p:cNvSpPr/>
            <p:nvPr/>
          </p:nvSpPr>
          <p:spPr>
            <a:xfrm>
              <a:off x="1513164" y="4920325"/>
              <a:ext cx="413400" cy="413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1271525" y="5375603"/>
              <a:ext cx="251100" cy="251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38"/>
          <p:cNvGrpSpPr/>
          <p:nvPr/>
        </p:nvGrpSpPr>
        <p:grpSpPr>
          <a:xfrm>
            <a:off x="8038184" y="1403793"/>
            <a:ext cx="222000" cy="502950"/>
            <a:chOff x="690709" y="1212543"/>
            <a:chExt cx="222000" cy="502950"/>
          </a:xfrm>
        </p:grpSpPr>
        <p:sp>
          <p:nvSpPr>
            <p:cNvPr id="858" name="Google Shape;858;p38"/>
            <p:cNvSpPr/>
            <p:nvPr/>
          </p:nvSpPr>
          <p:spPr>
            <a:xfrm>
              <a:off x="690709" y="149349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a:off x="690709" y="121254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FE9BD2CF-EE50-4E87-9668-26197AB03FDD}"/>
              </a:ext>
            </a:extLst>
          </p:cNvPr>
          <p:cNvPicPr>
            <a:picLocks noChangeAspect="1"/>
          </p:cNvPicPr>
          <p:nvPr/>
        </p:nvPicPr>
        <p:blipFill rotWithShape="1">
          <a:blip r:embed="rId5"/>
          <a:srcRect t="12880" r="49372" b="6514"/>
          <a:stretch/>
        </p:blipFill>
        <p:spPr>
          <a:xfrm>
            <a:off x="362533" y="2316987"/>
            <a:ext cx="3095943" cy="1082560"/>
          </a:xfrm>
          <a:prstGeom prst="rect">
            <a:avLst/>
          </a:prstGeom>
        </p:spPr>
      </p:pic>
      <p:pic>
        <p:nvPicPr>
          <p:cNvPr id="6" name="Picture 5">
            <a:extLst>
              <a:ext uri="{FF2B5EF4-FFF2-40B4-BE49-F238E27FC236}">
                <a16:creationId xmlns:a16="http://schemas.microsoft.com/office/drawing/2014/main" id="{BE5D1ACB-2AE2-4546-82AD-F0CB8C7406DE}"/>
              </a:ext>
            </a:extLst>
          </p:cNvPr>
          <p:cNvPicPr>
            <a:picLocks noChangeAspect="1"/>
          </p:cNvPicPr>
          <p:nvPr/>
        </p:nvPicPr>
        <p:blipFill rotWithShape="1">
          <a:blip r:embed="rId6"/>
          <a:srcRect l="6973" t="3983" b="12990"/>
          <a:stretch/>
        </p:blipFill>
        <p:spPr>
          <a:xfrm>
            <a:off x="329485" y="3558722"/>
            <a:ext cx="4044665" cy="1299561"/>
          </a:xfrm>
          <a:prstGeom prst="rect">
            <a:avLst/>
          </a:prstGeom>
        </p:spPr>
      </p:pic>
    </p:spTree>
    <p:extLst>
      <p:ext uri="{BB962C8B-B14F-4D97-AF65-F5344CB8AC3E}">
        <p14:creationId xmlns:p14="http://schemas.microsoft.com/office/powerpoint/2010/main" val="334758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38"/>
          <p:cNvSpPr txBox="1">
            <a:spLocks noGrp="1"/>
          </p:cNvSpPr>
          <p:nvPr>
            <p:ph type="title"/>
          </p:nvPr>
        </p:nvSpPr>
        <p:spPr>
          <a:xfrm>
            <a:off x="4851810" y="1887416"/>
            <a:ext cx="3542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MORE – QUIZ(BASIC)</a:t>
            </a:r>
          </a:p>
        </p:txBody>
      </p:sp>
      <p:sp>
        <p:nvSpPr>
          <p:cNvPr id="836" name="Google Shape;836;p38"/>
          <p:cNvSpPr txBox="1">
            <a:spLocks noGrp="1"/>
          </p:cNvSpPr>
          <p:nvPr>
            <p:ph type="subTitle" idx="1"/>
          </p:nvPr>
        </p:nvSpPr>
        <p:spPr>
          <a:xfrm>
            <a:off x="4851810" y="2626305"/>
            <a:ext cx="3825696" cy="2712900"/>
          </a:xfrm>
          <a:prstGeom prst="rect">
            <a:avLst/>
          </a:prstGeom>
        </p:spPr>
        <p:txBody>
          <a:bodyPr spcFirstLastPara="1" wrap="square" lIns="91425" tIns="91425" rIns="91425" bIns="91425" anchor="ctr" anchorCtr="0">
            <a:noAutofit/>
          </a:bodyPr>
          <a:lstStyle/>
          <a:p>
            <a:pPr marL="285750" indent="-285750"/>
            <a:r>
              <a:rPr lang="en-US" sz="800" dirty="0"/>
              <a:t>Provide a table for all </a:t>
            </a:r>
            <a:r>
              <a:rPr lang="en-US" sz="800" dirty="0" err="1"/>
              <a:t>web_events</a:t>
            </a:r>
            <a:r>
              <a:rPr lang="en-US" sz="800" dirty="0"/>
              <a:t> associated with account name of Walmart. There should be three columns. Be sure to include the </a:t>
            </a:r>
            <a:r>
              <a:rPr lang="en-US" sz="800" dirty="0" err="1"/>
              <a:t>primary_poc</a:t>
            </a:r>
            <a:r>
              <a:rPr lang="en-US" sz="800" dirty="0"/>
              <a:t>, time of the event, and the channel for each event. Additionally, you might choose to add a fourth column to assure only Walmart events were chosen.</a:t>
            </a:r>
          </a:p>
          <a:p>
            <a:pPr marL="285750" indent="-285750"/>
            <a:endParaRPr lang="en-US" sz="800" dirty="0"/>
          </a:p>
          <a:p>
            <a:pPr marL="285750" indent="-285750"/>
            <a:r>
              <a:rPr lang="en-US" sz="800" dirty="0"/>
              <a:t>Provide a table that provides the region for each </a:t>
            </a:r>
            <a:r>
              <a:rPr lang="en-US" sz="800" dirty="0" err="1"/>
              <a:t>sales_rep</a:t>
            </a:r>
            <a:r>
              <a:rPr lang="en-US" sz="800" dirty="0"/>
              <a:t> along with their associated accounts. Your final table should include three columns: the region name, the sales rep name, and the account name. Sort the accounts alphabetically (A-Z) according to account name.</a:t>
            </a:r>
          </a:p>
          <a:p>
            <a:pPr marL="285750" indent="-285750"/>
            <a:endParaRPr lang="en-US" sz="800" dirty="0"/>
          </a:p>
          <a:p>
            <a:pPr marL="285750" indent="-285750"/>
            <a:r>
              <a:rPr lang="en-US" sz="800" dirty="0"/>
              <a:t>Provide the name for each region for every order, as well as the account name and the unit price they paid (</a:t>
            </a:r>
            <a:r>
              <a:rPr lang="en-US" sz="800" dirty="0" err="1"/>
              <a:t>total_amt_usd</a:t>
            </a:r>
            <a:r>
              <a:rPr lang="en-US" sz="800" dirty="0"/>
              <a:t>/total) for the order. Your final table should have 3 columns: region name, account name, and unit price. A few accounts have 0 for total, so I divided by (total + 0.01) to assure not dividing by zero.</a:t>
            </a:r>
            <a:endParaRPr sz="800" dirty="0"/>
          </a:p>
        </p:txBody>
      </p:sp>
      <p:sp>
        <p:nvSpPr>
          <p:cNvPr id="838" name="Google Shape;838;p38">
            <a:hlinkClick r:id="rId3" action="ppaction://hlinksldjump"/>
          </p:cNvPr>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2"/>
                </a:solidFill>
              </a:rPr>
              <a:t>JOIN</a:t>
            </a:r>
            <a:endParaRPr b="1" dirty="0">
              <a:solidFill>
                <a:schemeClr val="accent2"/>
              </a:solidFill>
            </a:endParaRPr>
          </a:p>
        </p:txBody>
      </p:sp>
      <p:sp>
        <p:nvSpPr>
          <p:cNvPr id="839" name="Google Shape;839;p38">
            <a:hlinkClick r:id="rId4" action="ppaction://hlinksldjump"/>
          </p:cNvPr>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SUB</a:t>
            </a:r>
            <a:endParaRPr dirty="0"/>
          </a:p>
        </p:txBody>
      </p:sp>
      <p:sp>
        <p:nvSpPr>
          <p:cNvPr id="853" name="Google Shape;853;p38"/>
          <p:cNvSpPr/>
          <p:nvPr/>
        </p:nvSpPr>
        <p:spPr>
          <a:xfrm rot="10800000">
            <a:off x="1080873" y="655561"/>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38"/>
          <p:cNvGrpSpPr/>
          <p:nvPr/>
        </p:nvGrpSpPr>
        <p:grpSpPr>
          <a:xfrm>
            <a:off x="3986930" y="4863184"/>
            <a:ext cx="574142" cy="619141"/>
            <a:chOff x="1271525" y="4920325"/>
            <a:chExt cx="655039" cy="706378"/>
          </a:xfrm>
        </p:grpSpPr>
        <p:sp>
          <p:nvSpPr>
            <p:cNvPr id="855" name="Google Shape;855;p38"/>
            <p:cNvSpPr/>
            <p:nvPr/>
          </p:nvSpPr>
          <p:spPr>
            <a:xfrm>
              <a:off x="1513164" y="4920325"/>
              <a:ext cx="413400" cy="413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1271525" y="5375603"/>
              <a:ext cx="251100" cy="251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38"/>
          <p:cNvGrpSpPr/>
          <p:nvPr/>
        </p:nvGrpSpPr>
        <p:grpSpPr>
          <a:xfrm>
            <a:off x="8038184" y="1403793"/>
            <a:ext cx="222000" cy="502950"/>
            <a:chOff x="690709" y="1212543"/>
            <a:chExt cx="222000" cy="502950"/>
          </a:xfrm>
        </p:grpSpPr>
        <p:sp>
          <p:nvSpPr>
            <p:cNvPr id="858" name="Google Shape;858;p38"/>
            <p:cNvSpPr/>
            <p:nvPr/>
          </p:nvSpPr>
          <p:spPr>
            <a:xfrm>
              <a:off x="690709" y="149349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a:off x="690709" y="121254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35A9E91-1FF2-46D3-AE78-9AD618E61AA3}"/>
              </a:ext>
            </a:extLst>
          </p:cNvPr>
          <p:cNvPicPr>
            <a:picLocks noChangeAspect="1"/>
          </p:cNvPicPr>
          <p:nvPr/>
        </p:nvPicPr>
        <p:blipFill>
          <a:blip r:embed="rId5"/>
          <a:stretch>
            <a:fillRect/>
          </a:stretch>
        </p:blipFill>
        <p:spPr>
          <a:xfrm>
            <a:off x="735376" y="1163600"/>
            <a:ext cx="3825696" cy="1264286"/>
          </a:xfrm>
          <a:prstGeom prst="rect">
            <a:avLst/>
          </a:prstGeom>
        </p:spPr>
      </p:pic>
      <p:pic>
        <p:nvPicPr>
          <p:cNvPr id="7" name="Picture 6">
            <a:extLst>
              <a:ext uri="{FF2B5EF4-FFF2-40B4-BE49-F238E27FC236}">
                <a16:creationId xmlns:a16="http://schemas.microsoft.com/office/drawing/2014/main" id="{460DDD74-DB30-42E9-96A4-29D3BE095FC4}"/>
              </a:ext>
            </a:extLst>
          </p:cNvPr>
          <p:cNvPicPr>
            <a:picLocks noChangeAspect="1"/>
          </p:cNvPicPr>
          <p:nvPr/>
        </p:nvPicPr>
        <p:blipFill>
          <a:blip r:embed="rId6"/>
          <a:stretch>
            <a:fillRect/>
          </a:stretch>
        </p:blipFill>
        <p:spPr>
          <a:xfrm>
            <a:off x="735376" y="2422637"/>
            <a:ext cx="3825696" cy="1707751"/>
          </a:xfrm>
          <a:prstGeom prst="rect">
            <a:avLst/>
          </a:prstGeom>
        </p:spPr>
      </p:pic>
      <p:pic>
        <p:nvPicPr>
          <p:cNvPr id="9" name="Picture 8">
            <a:extLst>
              <a:ext uri="{FF2B5EF4-FFF2-40B4-BE49-F238E27FC236}">
                <a16:creationId xmlns:a16="http://schemas.microsoft.com/office/drawing/2014/main" id="{ACED08D6-5542-4B68-9718-B4FF4D8251CB}"/>
              </a:ext>
            </a:extLst>
          </p:cNvPr>
          <p:cNvPicPr>
            <a:picLocks noChangeAspect="1"/>
          </p:cNvPicPr>
          <p:nvPr/>
        </p:nvPicPr>
        <p:blipFill>
          <a:blip r:embed="rId7"/>
          <a:stretch>
            <a:fillRect/>
          </a:stretch>
        </p:blipFill>
        <p:spPr>
          <a:xfrm>
            <a:off x="1037691" y="4290686"/>
            <a:ext cx="3408345" cy="1841923"/>
          </a:xfrm>
          <a:prstGeom prst="rect">
            <a:avLst/>
          </a:prstGeom>
        </p:spPr>
      </p:pic>
    </p:spTree>
    <p:extLst>
      <p:ext uri="{BB962C8B-B14F-4D97-AF65-F5344CB8AC3E}">
        <p14:creationId xmlns:p14="http://schemas.microsoft.com/office/powerpoint/2010/main" val="140728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38"/>
          <p:cNvSpPr txBox="1">
            <a:spLocks noGrp="1"/>
          </p:cNvSpPr>
          <p:nvPr>
            <p:ph type="title"/>
          </p:nvPr>
        </p:nvSpPr>
        <p:spPr>
          <a:xfrm>
            <a:off x="5028082" y="1336576"/>
            <a:ext cx="3796429"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MORE – QUIZ (ADVANCE)</a:t>
            </a:r>
          </a:p>
        </p:txBody>
      </p:sp>
      <p:sp>
        <p:nvSpPr>
          <p:cNvPr id="836" name="Google Shape;836;p38"/>
          <p:cNvSpPr txBox="1">
            <a:spLocks noGrp="1"/>
          </p:cNvSpPr>
          <p:nvPr>
            <p:ph type="subTitle" idx="1"/>
          </p:nvPr>
        </p:nvSpPr>
        <p:spPr>
          <a:xfrm>
            <a:off x="4851810" y="2714441"/>
            <a:ext cx="3825696" cy="2712900"/>
          </a:xfrm>
          <a:prstGeom prst="rect">
            <a:avLst/>
          </a:prstGeom>
        </p:spPr>
        <p:txBody>
          <a:bodyPr spcFirstLastPara="1" wrap="square" lIns="91425" tIns="91425" rIns="91425" bIns="91425" anchor="ctr" anchorCtr="0">
            <a:noAutofit/>
          </a:bodyPr>
          <a:lstStyle/>
          <a:p>
            <a:pPr marL="171450" indent="-171450"/>
            <a:r>
              <a:rPr lang="en-US" sz="900" dirty="0"/>
              <a:t>Provide a table that provides the region for each </a:t>
            </a:r>
            <a:r>
              <a:rPr lang="en-US" sz="900" dirty="0" err="1"/>
              <a:t>sales_rep</a:t>
            </a:r>
            <a:r>
              <a:rPr lang="en-US" sz="900" dirty="0"/>
              <a:t> along with their associated accounts. This time only for the Midwest region. Your final table should include three columns: the region name, the sales rep name, and the account name. Sort the accounts alphabetically (A-Z) according to account name.</a:t>
            </a:r>
          </a:p>
          <a:p>
            <a:pPr marL="171450" indent="-171450"/>
            <a:endParaRPr lang="en-US" sz="900" dirty="0"/>
          </a:p>
          <a:p>
            <a:pPr marL="171450" indent="-171450"/>
            <a:r>
              <a:rPr lang="en-US" sz="900" dirty="0"/>
              <a:t>Provide a table that provides the region for each </a:t>
            </a:r>
            <a:r>
              <a:rPr lang="en-US" sz="900" dirty="0" err="1"/>
              <a:t>sales_rep</a:t>
            </a:r>
            <a:r>
              <a:rPr lang="en-US" sz="900" dirty="0"/>
              <a:t> along with their associated accounts. This time only for accounts where the sales rep has a first name starting with S and in the Midwest region. Your final table should include three columns: the region name, the sales rep name, and the account name. Sort the accounts alphabetically (A-Z) according to account name.</a:t>
            </a:r>
          </a:p>
          <a:p>
            <a:pPr marL="171450" indent="-171450"/>
            <a:endParaRPr lang="en-US" sz="900" dirty="0"/>
          </a:p>
          <a:p>
            <a:pPr marL="171450" indent="-171450"/>
            <a:r>
              <a:rPr lang="en-US" sz="900" dirty="0"/>
              <a:t>Provide a table that provides the region for each </a:t>
            </a:r>
            <a:r>
              <a:rPr lang="en-US" sz="900" dirty="0" err="1"/>
              <a:t>sales_rep</a:t>
            </a:r>
            <a:r>
              <a:rPr lang="en-US" sz="900" dirty="0"/>
              <a:t> along with their associated accounts. This time only for accounts where the sales rep has a last name starting with K and in the Midwest region. Your final table should include three columns: the region name, the sales rep name, and the account name. Sort the accounts alphabetically (A-Z) according to account name.</a:t>
            </a:r>
          </a:p>
          <a:p>
            <a:pPr marL="171450" indent="-171450"/>
            <a:endParaRPr lang="en-US" sz="900" dirty="0"/>
          </a:p>
          <a:p>
            <a:pPr marL="171450" indent="-171450"/>
            <a:r>
              <a:rPr lang="en-US" sz="900" dirty="0"/>
              <a:t>Provide the name for each region for every order, as well as the account name and the unit price they paid (</a:t>
            </a:r>
            <a:r>
              <a:rPr lang="en-US" sz="900" dirty="0" err="1"/>
              <a:t>total_amt_usd</a:t>
            </a:r>
            <a:r>
              <a:rPr lang="en-US" sz="900" dirty="0"/>
              <a:t>/total) for the order. However, you should only provide the results if the standard order quantity exceeds 100. Your final table should have 3 columns: region name, account name, and unit price. In order to avoid a division by zero error, adding .01 to the denominator here is helpful </a:t>
            </a:r>
            <a:r>
              <a:rPr lang="en-US" sz="900" dirty="0" err="1"/>
              <a:t>total_amt_usd</a:t>
            </a:r>
            <a:r>
              <a:rPr lang="en-US" sz="900" dirty="0"/>
              <a:t>/(total+0.01).</a:t>
            </a:r>
          </a:p>
        </p:txBody>
      </p:sp>
      <p:sp>
        <p:nvSpPr>
          <p:cNvPr id="838" name="Google Shape;838;p38">
            <a:hlinkClick r:id="rId3" action="ppaction://hlinksldjump"/>
          </p:cNvPr>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2"/>
                </a:solidFill>
              </a:rPr>
              <a:t>JOIN</a:t>
            </a:r>
            <a:endParaRPr b="1" dirty="0">
              <a:solidFill>
                <a:schemeClr val="accent2"/>
              </a:solidFill>
            </a:endParaRPr>
          </a:p>
        </p:txBody>
      </p:sp>
      <p:sp>
        <p:nvSpPr>
          <p:cNvPr id="839" name="Google Shape;839;p38">
            <a:hlinkClick r:id="rId4" action="ppaction://hlinksldjump"/>
          </p:cNvPr>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SUB</a:t>
            </a:r>
            <a:endParaRPr dirty="0"/>
          </a:p>
        </p:txBody>
      </p:sp>
      <p:sp>
        <p:nvSpPr>
          <p:cNvPr id="853" name="Google Shape;853;p38"/>
          <p:cNvSpPr/>
          <p:nvPr/>
        </p:nvSpPr>
        <p:spPr>
          <a:xfrm rot="10800000">
            <a:off x="1080873" y="655561"/>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38"/>
          <p:cNvGrpSpPr/>
          <p:nvPr/>
        </p:nvGrpSpPr>
        <p:grpSpPr>
          <a:xfrm>
            <a:off x="3986930" y="4863184"/>
            <a:ext cx="574142" cy="619141"/>
            <a:chOff x="1271525" y="4920325"/>
            <a:chExt cx="655039" cy="706378"/>
          </a:xfrm>
        </p:grpSpPr>
        <p:sp>
          <p:nvSpPr>
            <p:cNvPr id="855" name="Google Shape;855;p38"/>
            <p:cNvSpPr/>
            <p:nvPr/>
          </p:nvSpPr>
          <p:spPr>
            <a:xfrm>
              <a:off x="1513164" y="4920325"/>
              <a:ext cx="413400" cy="413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1271525" y="5375603"/>
              <a:ext cx="251100" cy="251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38"/>
          <p:cNvGrpSpPr/>
          <p:nvPr/>
        </p:nvGrpSpPr>
        <p:grpSpPr>
          <a:xfrm>
            <a:off x="8038184" y="1403793"/>
            <a:ext cx="222000" cy="502950"/>
            <a:chOff x="690709" y="1212543"/>
            <a:chExt cx="222000" cy="502950"/>
          </a:xfrm>
        </p:grpSpPr>
        <p:sp>
          <p:nvSpPr>
            <p:cNvPr id="858" name="Google Shape;858;p38"/>
            <p:cNvSpPr/>
            <p:nvPr/>
          </p:nvSpPr>
          <p:spPr>
            <a:xfrm>
              <a:off x="690709" y="149349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a:off x="690709" y="121254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66BA3F68-AC01-450C-8CF6-77A35A466BA1}"/>
              </a:ext>
            </a:extLst>
          </p:cNvPr>
          <p:cNvPicPr>
            <a:picLocks noChangeAspect="1"/>
          </p:cNvPicPr>
          <p:nvPr/>
        </p:nvPicPr>
        <p:blipFill>
          <a:blip r:embed="rId5"/>
          <a:stretch>
            <a:fillRect/>
          </a:stretch>
        </p:blipFill>
        <p:spPr>
          <a:xfrm>
            <a:off x="251285" y="1028682"/>
            <a:ext cx="2629213" cy="1203808"/>
          </a:xfrm>
          <a:prstGeom prst="rect">
            <a:avLst/>
          </a:prstGeom>
        </p:spPr>
      </p:pic>
      <p:pic>
        <p:nvPicPr>
          <p:cNvPr id="6" name="Picture 5">
            <a:extLst>
              <a:ext uri="{FF2B5EF4-FFF2-40B4-BE49-F238E27FC236}">
                <a16:creationId xmlns:a16="http://schemas.microsoft.com/office/drawing/2014/main" id="{EF88DB96-8AA0-42CF-B6CC-8EEBE6A054D9}"/>
              </a:ext>
            </a:extLst>
          </p:cNvPr>
          <p:cNvPicPr>
            <a:picLocks noChangeAspect="1"/>
          </p:cNvPicPr>
          <p:nvPr/>
        </p:nvPicPr>
        <p:blipFill>
          <a:blip r:embed="rId6"/>
          <a:stretch>
            <a:fillRect/>
          </a:stretch>
        </p:blipFill>
        <p:spPr>
          <a:xfrm>
            <a:off x="68359" y="2232490"/>
            <a:ext cx="2931662" cy="1389413"/>
          </a:xfrm>
          <a:prstGeom prst="rect">
            <a:avLst/>
          </a:prstGeom>
        </p:spPr>
      </p:pic>
      <p:pic>
        <p:nvPicPr>
          <p:cNvPr id="10" name="Picture 9">
            <a:extLst>
              <a:ext uri="{FF2B5EF4-FFF2-40B4-BE49-F238E27FC236}">
                <a16:creationId xmlns:a16="http://schemas.microsoft.com/office/drawing/2014/main" id="{93C016DA-DAD4-4037-8226-9BA0B1D12576}"/>
              </a:ext>
            </a:extLst>
          </p:cNvPr>
          <p:cNvPicPr>
            <a:picLocks noChangeAspect="1"/>
          </p:cNvPicPr>
          <p:nvPr/>
        </p:nvPicPr>
        <p:blipFill>
          <a:blip r:embed="rId7"/>
          <a:stretch>
            <a:fillRect/>
          </a:stretch>
        </p:blipFill>
        <p:spPr>
          <a:xfrm>
            <a:off x="68359" y="3518598"/>
            <a:ext cx="3125734" cy="1356450"/>
          </a:xfrm>
          <a:prstGeom prst="rect">
            <a:avLst/>
          </a:prstGeom>
        </p:spPr>
      </p:pic>
      <p:pic>
        <p:nvPicPr>
          <p:cNvPr id="12" name="Picture 11">
            <a:extLst>
              <a:ext uri="{FF2B5EF4-FFF2-40B4-BE49-F238E27FC236}">
                <a16:creationId xmlns:a16="http://schemas.microsoft.com/office/drawing/2014/main" id="{D93E5814-C712-471C-AC18-637B0259FE86}"/>
              </a:ext>
            </a:extLst>
          </p:cNvPr>
          <p:cNvPicPr>
            <a:picLocks noChangeAspect="1"/>
          </p:cNvPicPr>
          <p:nvPr/>
        </p:nvPicPr>
        <p:blipFill>
          <a:blip r:embed="rId8"/>
          <a:stretch>
            <a:fillRect/>
          </a:stretch>
        </p:blipFill>
        <p:spPr>
          <a:xfrm>
            <a:off x="316901" y="4899319"/>
            <a:ext cx="3125734" cy="1089570"/>
          </a:xfrm>
          <a:prstGeom prst="rect">
            <a:avLst/>
          </a:prstGeom>
        </p:spPr>
      </p:pic>
    </p:spTree>
    <p:extLst>
      <p:ext uri="{BB962C8B-B14F-4D97-AF65-F5344CB8AC3E}">
        <p14:creationId xmlns:p14="http://schemas.microsoft.com/office/powerpoint/2010/main" val="4293160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38"/>
          <p:cNvSpPr txBox="1">
            <a:spLocks noGrp="1"/>
          </p:cNvSpPr>
          <p:nvPr>
            <p:ph type="title"/>
          </p:nvPr>
        </p:nvSpPr>
        <p:spPr>
          <a:xfrm>
            <a:off x="5028082" y="1336576"/>
            <a:ext cx="3796429"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MORE – QUIZ (ADVANCE)</a:t>
            </a:r>
          </a:p>
        </p:txBody>
      </p:sp>
      <p:sp>
        <p:nvSpPr>
          <p:cNvPr id="836" name="Google Shape;836;p38"/>
          <p:cNvSpPr txBox="1">
            <a:spLocks noGrp="1"/>
          </p:cNvSpPr>
          <p:nvPr>
            <p:ph type="subTitle" idx="1"/>
          </p:nvPr>
        </p:nvSpPr>
        <p:spPr>
          <a:xfrm>
            <a:off x="4851810" y="2714441"/>
            <a:ext cx="3825696" cy="2712900"/>
          </a:xfrm>
          <a:prstGeom prst="rect">
            <a:avLst/>
          </a:prstGeom>
        </p:spPr>
        <p:txBody>
          <a:bodyPr spcFirstLastPara="1" wrap="square" lIns="91425" tIns="91425" rIns="91425" bIns="91425" anchor="ctr" anchorCtr="0">
            <a:noAutofit/>
          </a:bodyPr>
          <a:lstStyle/>
          <a:p>
            <a:pPr marL="171450" indent="-171450"/>
            <a:r>
              <a:rPr lang="en-US" sz="900" dirty="0"/>
              <a:t>Provide the name for each region for every order, as well as the account name and the unit price they paid (</a:t>
            </a:r>
            <a:r>
              <a:rPr lang="en-US" sz="900" dirty="0" err="1"/>
              <a:t>total_amt_usd</a:t>
            </a:r>
            <a:r>
              <a:rPr lang="en-US" sz="900" dirty="0"/>
              <a:t>/total) for the order. However, you should only provide the results if the standard order quantity exceeds 100 and the poster order quantity exceeds 50. Your final table should have 3 columns: region name, account name, and unit price. Sort for the smallest unit price first.</a:t>
            </a:r>
          </a:p>
          <a:p>
            <a:pPr marL="0" indent="0">
              <a:buNone/>
            </a:pPr>
            <a:endParaRPr lang="en-US" sz="900" dirty="0"/>
          </a:p>
          <a:p>
            <a:pPr marL="171450" indent="-171450"/>
            <a:r>
              <a:rPr lang="en-US" sz="900" dirty="0"/>
              <a:t>Provide the name for each region for every order, as well as the account name and the unit price they paid (</a:t>
            </a:r>
            <a:r>
              <a:rPr lang="en-US" sz="900" dirty="0" err="1"/>
              <a:t>total_amt_usd</a:t>
            </a:r>
            <a:r>
              <a:rPr lang="en-US" sz="900" dirty="0"/>
              <a:t>/total) for the order. However, you should only provide the results if the standard order quantity exceeds 100 and the poster order quantity exceeds 50. Your final table should have 3 columns: region name, account name, and unit price. Sort for the smallest unit price first.</a:t>
            </a:r>
          </a:p>
          <a:p>
            <a:pPr marL="0" indent="0">
              <a:buNone/>
            </a:pPr>
            <a:endParaRPr lang="en-US" sz="900" dirty="0"/>
          </a:p>
          <a:p>
            <a:pPr marL="171450" indent="-171450"/>
            <a:r>
              <a:rPr lang="en-US" sz="900" dirty="0"/>
              <a:t>What are the different channels used by account id 1001? Your final table should have only 2 columns: account name and the different channels. You can try SELECT DISTINCT to narrow down the results to only the unique values.</a:t>
            </a:r>
          </a:p>
          <a:p>
            <a:pPr marL="0" indent="0">
              <a:buNone/>
            </a:pPr>
            <a:endParaRPr lang="en-US" sz="900" dirty="0"/>
          </a:p>
          <a:p>
            <a:pPr marL="171450" indent="-171450"/>
            <a:r>
              <a:rPr lang="en-US" sz="900" dirty="0"/>
              <a:t>Find all the orders that occurred in 2015. Your final table should have 4 columns: </a:t>
            </a:r>
            <a:r>
              <a:rPr lang="en-US" sz="900" dirty="0" err="1"/>
              <a:t>occurred_at</a:t>
            </a:r>
            <a:r>
              <a:rPr lang="en-US" sz="900" dirty="0"/>
              <a:t>, account name, order total, and order </a:t>
            </a:r>
            <a:r>
              <a:rPr lang="en-US" sz="900" dirty="0" err="1"/>
              <a:t>total_amt_usd</a:t>
            </a:r>
            <a:endParaRPr lang="en-US" sz="900" dirty="0"/>
          </a:p>
          <a:p>
            <a:pPr marL="171450" indent="-171450"/>
            <a:endParaRPr lang="en-US" sz="900" dirty="0"/>
          </a:p>
        </p:txBody>
      </p:sp>
      <p:sp>
        <p:nvSpPr>
          <p:cNvPr id="838" name="Google Shape;838;p38">
            <a:hlinkClick r:id="rId3" action="ppaction://hlinksldjump"/>
          </p:cNvPr>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2"/>
                </a:solidFill>
              </a:rPr>
              <a:t>JOIN</a:t>
            </a:r>
            <a:endParaRPr b="1" dirty="0">
              <a:solidFill>
                <a:schemeClr val="accent2"/>
              </a:solidFill>
            </a:endParaRPr>
          </a:p>
        </p:txBody>
      </p:sp>
      <p:sp>
        <p:nvSpPr>
          <p:cNvPr id="839" name="Google Shape;839;p38">
            <a:hlinkClick r:id="rId4" action="ppaction://hlinksldjump"/>
          </p:cNvPr>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SUB</a:t>
            </a:r>
            <a:endParaRPr dirty="0"/>
          </a:p>
        </p:txBody>
      </p:sp>
      <p:sp>
        <p:nvSpPr>
          <p:cNvPr id="853" name="Google Shape;853;p38"/>
          <p:cNvSpPr/>
          <p:nvPr/>
        </p:nvSpPr>
        <p:spPr>
          <a:xfrm rot="10800000">
            <a:off x="1080873" y="655561"/>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38"/>
          <p:cNvGrpSpPr/>
          <p:nvPr/>
        </p:nvGrpSpPr>
        <p:grpSpPr>
          <a:xfrm>
            <a:off x="3986930" y="4863184"/>
            <a:ext cx="574142" cy="619141"/>
            <a:chOff x="1271525" y="4920325"/>
            <a:chExt cx="655039" cy="706378"/>
          </a:xfrm>
        </p:grpSpPr>
        <p:sp>
          <p:nvSpPr>
            <p:cNvPr id="855" name="Google Shape;855;p38"/>
            <p:cNvSpPr/>
            <p:nvPr/>
          </p:nvSpPr>
          <p:spPr>
            <a:xfrm>
              <a:off x="1513164" y="4920325"/>
              <a:ext cx="413400" cy="413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1271525" y="5375603"/>
              <a:ext cx="251100" cy="251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38"/>
          <p:cNvGrpSpPr/>
          <p:nvPr/>
        </p:nvGrpSpPr>
        <p:grpSpPr>
          <a:xfrm>
            <a:off x="8038184" y="1403793"/>
            <a:ext cx="222000" cy="502950"/>
            <a:chOff x="690709" y="1212543"/>
            <a:chExt cx="222000" cy="502950"/>
          </a:xfrm>
        </p:grpSpPr>
        <p:sp>
          <p:nvSpPr>
            <p:cNvPr id="858" name="Google Shape;858;p38"/>
            <p:cNvSpPr/>
            <p:nvPr/>
          </p:nvSpPr>
          <p:spPr>
            <a:xfrm>
              <a:off x="690709" y="149349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a:off x="690709" y="121254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ADB8CCE-942F-4747-9EE6-53CAAE958906}"/>
              </a:ext>
            </a:extLst>
          </p:cNvPr>
          <p:cNvPicPr>
            <a:picLocks noChangeAspect="1"/>
          </p:cNvPicPr>
          <p:nvPr/>
        </p:nvPicPr>
        <p:blipFill>
          <a:blip r:embed="rId5"/>
          <a:stretch>
            <a:fillRect/>
          </a:stretch>
        </p:blipFill>
        <p:spPr>
          <a:xfrm>
            <a:off x="108158" y="1012403"/>
            <a:ext cx="3414873" cy="1221045"/>
          </a:xfrm>
          <a:prstGeom prst="rect">
            <a:avLst/>
          </a:prstGeom>
        </p:spPr>
      </p:pic>
      <p:pic>
        <p:nvPicPr>
          <p:cNvPr id="7" name="Picture 6">
            <a:extLst>
              <a:ext uri="{FF2B5EF4-FFF2-40B4-BE49-F238E27FC236}">
                <a16:creationId xmlns:a16="http://schemas.microsoft.com/office/drawing/2014/main" id="{F651058E-FE27-4BE8-85F0-6DDE18B53B33}"/>
              </a:ext>
            </a:extLst>
          </p:cNvPr>
          <p:cNvPicPr>
            <a:picLocks noChangeAspect="1"/>
          </p:cNvPicPr>
          <p:nvPr/>
        </p:nvPicPr>
        <p:blipFill>
          <a:blip r:embed="rId6"/>
          <a:stretch>
            <a:fillRect/>
          </a:stretch>
        </p:blipFill>
        <p:spPr>
          <a:xfrm>
            <a:off x="80053" y="2233447"/>
            <a:ext cx="3533480" cy="1402435"/>
          </a:xfrm>
          <a:prstGeom prst="rect">
            <a:avLst/>
          </a:prstGeom>
        </p:spPr>
      </p:pic>
      <p:pic>
        <p:nvPicPr>
          <p:cNvPr id="9" name="Picture 8">
            <a:extLst>
              <a:ext uri="{FF2B5EF4-FFF2-40B4-BE49-F238E27FC236}">
                <a16:creationId xmlns:a16="http://schemas.microsoft.com/office/drawing/2014/main" id="{29E98128-582F-4ADD-B3E3-6F5958E8FADC}"/>
              </a:ext>
            </a:extLst>
          </p:cNvPr>
          <p:cNvPicPr>
            <a:picLocks noChangeAspect="1"/>
          </p:cNvPicPr>
          <p:nvPr/>
        </p:nvPicPr>
        <p:blipFill>
          <a:blip r:embed="rId7"/>
          <a:stretch>
            <a:fillRect/>
          </a:stretch>
        </p:blipFill>
        <p:spPr>
          <a:xfrm>
            <a:off x="80053" y="3635882"/>
            <a:ext cx="3533481" cy="1260248"/>
          </a:xfrm>
          <a:prstGeom prst="rect">
            <a:avLst/>
          </a:prstGeom>
        </p:spPr>
      </p:pic>
      <p:pic>
        <p:nvPicPr>
          <p:cNvPr id="13" name="Picture 12">
            <a:extLst>
              <a:ext uri="{FF2B5EF4-FFF2-40B4-BE49-F238E27FC236}">
                <a16:creationId xmlns:a16="http://schemas.microsoft.com/office/drawing/2014/main" id="{16245E59-4427-4181-B521-2F8DE9C9BA0A}"/>
              </a:ext>
            </a:extLst>
          </p:cNvPr>
          <p:cNvPicPr>
            <a:picLocks noChangeAspect="1"/>
          </p:cNvPicPr>
          <p:nvPr/>
        </p:nvPicPr>
        <p:blipFill>
          <a:blip r:embed="rId8"/>
          <a:stretch>
            <a:fillRect/>
          </a:stretch>
        </p:blipFill>
        <p:spPr>
          <a:xfrm>
            <a:off x="190097" y="4834526"/>
            <a:ext cx="3906877" cy="1310282"/>
          </a:xfrm>
          <a:prstGeom prst="rect">
            <a:avLst/>
          </a:prstGeom>
        </p:spPr>
      </p:pic>
    </p:spTree>
    <p:extLst>
      <p:ext uri="{BB962C8B-B14F-4D97-AF65-F5344CB8AC3E}">
        <p14:creationId xmlns:p14="http://schemas.microsoft.com/office/powerpoint/2010/main" val="348873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pic>
        <p:nvPicPr>
          <p:cNvPr id="945" name="Google Shape;945;p42"/>
          <p:cNvPicPr preferRelativeResize="0"/>
          <p:nvPr/>
        </p:nvPicPr>
        <p:blipFill rotWithShape="1">
          <a:blip r:embed="rId3">
            <a:alphaModFix/>
          </a:blip>
          <a:srcRect l="24335" r="26200"/>
          <a:stretch/>
        </p:blipFill>
        <p:spPr>
          <a:xfrm>
            <a:off x="0" y="695125"/>
            <a:ext cx="4063800" cy="5477076"/>
          </a:xfrm>
          <a:prstGeom prst="rect">
            <a:avLst/>
          </a:prstGeom>
          <a:noFill/>
          <a:ln>
            <a:noFill/>
          </a:ln>
        </p:spPr>
      </p:pic>
      <p:sp>
        <p:nvSpPr>
          <p:cNvPr id="946" name="Google Shape;946;p42"/>
          <p:cNvSpPr txBox="1">
            <a:spLocks noGrp="1"/>
          </p:cNvSpPr>
          <p:nvPr>
            <p:ph type="title"/>
          </p:nvPr>
        </p:nvSpPr>
        <p:spPr>
          <a:xfrm>
            <a:off x="5014523" y="3835526"/>
            <a:ext cx="3639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SUB - QUERIES</a:t>
            </a:r>
            <a:endParaRPr dirty="0"/>
          </a:p>
        </p:txBody>
      </p:sp>
      <p:sp>
        <p:nvSpPr>
          <p:cNvPr id="947" name="Google Shape;947;p42">
            <a:hlinkClick r:id="rId4" action="ppaction://hlinksldjump"/>
          </p:cNvPr>
          <p:cNvSpPr txBox="1">
            <a:spLocks noGrp="1"/>
          </p:cNvSpPr>
          <p:nvPr>
            <p:ph type="subTitle" idx="3"/>
          </p:nvPr>
        </p:nvSpPr>
        <p:spPr>
          <a:xfrm>
            <a:off x="1874598"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2"/>
                </a:solidFill>
              </a:rPr>
              <a:t>SUB</a:t>
            </a:r>
            <a:endParaRPr b="1" dirty="0">
              <a:solidFill>
                <a:schemeClr val="accent2"/>
              </a:solidFill>
            </a:endParaRPr>
          </a:p>
        </p:txBody>
      </p:sp>
      <p:sp>
        <p:nvSpPr>
          <p:cNvPr id="952" name="Google Shape;952;p42"/>
          <p:cNvSpPr/>
          <p:nvPr/>
        </p:nvSpPr>
        <p:spPr>
          <a:xfrm>
            <a:off x="5153862" y="1975265"/>
            <a:ext cx="1688442" cy="1332513"/>
          </a:xfrm>
          <a:prstGeom prst="rect">
            <a:avLst/>
          </a:prstGeom>
        </p:spPr>
        <p:txBody>
          <a:bodyPr>
            <a:prstTxWarp prst="textPlain">
              <a:avLst/>
            </a:prstTxWarp>
          </a:bodyPr>
          <a:lstStyle/>
          <a:p>
            <a:pPr lvl="0" algn="ctr"/>
            <a:r>
              <a:rPr b="1" i="0">
                <a:ln w="19050" cap="flat" cmpd="sng">
                  <a:solidFill>
                    <a:schemeClr val="accent1"/>
                  </a:solidFill>
                  <a:prstDash val="solid"/>
                  <a:round/>
                  <a:headEnd type="none" w="sm" len="sm"/>
                  <a:tailEnd type="none" w="sm" len="sm"/>
                </a:ln>
                <a:noFill/>
                <a:latin typeface="Roboto Condensed"/>
              </a:rPr>
              <a:t>02</a:t>
            </a:r>
          </a:p>
        </p:txBody>
      </p:sp>
      <p:grpSp>
        <p:nvGrpSpPr>
          <p:cNvPr id="953" name="Google Shape;953;p42"/>
          <p:cNvGrpSpPr/>
          <p:nvPr/>
        </p:nvGrpSpPr>
        <p:grpSpPr>
          <a:xfrm>
            <a:off x="7626544" y="1675213"/>
            <a:ext cx="703669" cy="670009"/>
            <a:chOff x="3470151" y="1675213"/>
            <a:chExt cx="703669" cy="670009"/>
          </a:xfrm>
        </p:grpSpPr>
        <p:sp>
          <p:nvSpPr>
            <p:cNvPr id="954" name="Google Shape;954;p42"/>
            <p:cNvSpPr/>
            <p:nvPr/>
          </p:nvSpPr>
          <p:spPr>
            <a:xfrm>
              <a:off x="3784720" y="1675213"/>
              <a:ext cx="389100" cy="389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3470151" y="2108822"/>
              <a:ext cx="236400" cy="236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42"/>
          <p:cNvGrpSpPr/>
          <p:nvPr/>
        </p:nvGrpSpPr>
        <p:grpSpPr>
          <a:xfrm>
            <a:off x="421293" y="4860733"/>
            <a:ext cx="236400" cy="540421"/>
            <a:chOff x="5500550" y="2643732"/>
            <a:chExt cx="236400" cy="540421"/>
          </a:xfrm>
        </p:grpSpPr>
        <p:sp>
          <p:nvSpPr>
            <p:cNvPr id="957" name="Google Shape;957;p42"/>
            <p:cNvSpPr/>
            <p:nvPr/>
          </p:nvSpPr>
          <p:spPr>
            <a:xfrm>
              <a:off x="5500550" y="2643732"/>
              <a:ext cx="236400" cy="236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5500550" y="2947754"/>
              <a:ext cx="236400" cy="236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9" name="Google Shape;959;p42"/>
          <p:cNvSpPr/>
          <p:nvPr/>
        </p:nvSpPr>
        <p:spPr>
          <a:xfrm>
            <a:off x="4679193" y="5412704"/>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rot="10800000">
            <a:off x="2029098" y="655561"/>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2">
            <a:hlinkClick r:id="rId5" action="ppaction://hlinksldjump"/>
          </p:cNvPr>
          <p:cNvSpPr txBox="1">
            <a:spLocks noGrp="1"/>
          </p:cNvSpPr>
          <p:nvPr>
            <p:ph type="subTitle" idx="2"/>
          </p:nvPr>
        </p:nvSpPr>
        <p:spPr>
          <a:xfrm>
            <a:off x="92637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JOIN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38"/>
          <p:cNvSpPr txBox="1">
            <a:spLocks noGrp="1"/>
          </p:cNvSpPr>
          <p:nvPr>
            <p:ph type="title"/>
          </p:nvPr>
        </p:nvSpPr>
        <p:spPr>
          <a:xfrm>
            <a:off x="5028082" y="1336576"/>
            <a:ext cx="400776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QUIZ (ADVANCE)</a:t>
            </a:r>
          </a:p>
        </p:txBody>
      </p:sp>
      <p:sp>
        <p:nvSpPr>
          <p:cNvPr id="836" name="Google Shape;836;p38"/>
          <p:cNvSpPr txBox="1">
            <a:spLocks noGrp="1"/>
          </p:cNvSpPr>
          <p:nvPr>
            <p:ph type="subTitle" idx="1"/>
          </p:nvPr>
        </p:nvSpPr>
        <p:spPr>
          <a:xfrm>
            <a:off x="4851810" y="2714441"/>
            <a:ext cx="3825696" cy="2712900"/>
          </a:xfrm>
          <a:prstGeom prst="rect">
            <a:avLst/>
          </a:prstGeom>
        </p:spPr>
        <p:txBody>
          <a:bodyPr spcFirstLastPara="1" wrap="square" lIns="91425" tIns="91425" rIns="91425" bIns="91425" anchor="ctr" anchorCtr="0">
            <a:noAutofit/>
          </a:bodyPr>
          <a:lstStyle/>
          <a:p>
            <a:pPr marL="171450" indent="-171450"/>
            <a:r>
              <a:rPr lang="en-US" sz="1300" dirty="0">
                <a:solidFill>
                  <a:schemeClr val="accent4"/>
                </a:solidFill>
                <a:latin typeface="Roboto Condensed"/>
                <a:ea typeface="Roboto Condensed"/>
                <a:sym typeface="Roboto Condensed"/>
              </a:rPr>
              <a:t>Provide the name of the </a:t>
            </a:r>
            <a:r>
              <a:rPr lang="en-US" sz="1300" dirty="0" err="1">
                <a:solidFill>
                  <a:schemeClr val="accent4"/>
                </a:solidFill>
                <a:latin typeface="Roboto Condensed"/>
                <a:ea typeface="Roboto Condensed"/>
                <a:sym typeface="Roboto Condensed"/>
              </a:rPr>
              <a:t>sales_rep</a:t>
            </a:r>
            <a:r>
              <a:rPr lang="en-US" sz="1300" dirty="0">
                <a:solidFill>
                  <a:schemeClr val="accent4"/>
                </a:solidFill>
                <a:latin typeface="Roboto Condensed"/>
                <a:ea typeface="Roboto Condensed"/>
                <a:sym typeface="Roboto Condensed"/>
              </a:rPr>
              <a:t> in each region with the largest amount of </a:t>
            </a:r>
            <a:r>
              <a:rPr lang="en-US" sz="1300" dirty="0" err="1">
                <a:solidFill>
                  <a:schemeClr val="accent4"/>
                </a:solidFill>
                <a:latin typeface="Roboto Condensed"/>
                <a:ea typeface="Roboto Condensed"/>
                <a:sym typeface="Roboto Condensed"/>
              </a:rPr>
              <a:t>total_amt_usd</a:t>
            </a:r>
            <a:r>
              <a:rPr lang="en-US" sz="1300" dirty="0">
                <a:solidFill>
                  <a:schemeClr val="accent4"/>
                </a:solidFill>
                <a:latin typeface="Roboto Condensed"/>
                <a:ea typeface="Roboto Condensed"/>
                <a:sym typeface="Roboto Condensed"/>
              </a:rPr>
              <a:t> sales.</a:t>
            </a:r>
          </a:p>
          <a:p>
            <a:pPr marL="0" indent="0">
              <a:buNone/>
            </a:pPr>
            <a:endParaRPr lang="en-US" sz="1300" dirty="0">
              <a:solidFill>
                <a:schemeClr val="accent4"/>
              </a:solidFill>
              <a:latin typeface="Roboto Condensed"/>
              <a:ea typeface="Roboto Condensed"/>
              <a:sym typeface="Roboto Condensed"/>
            </a:endParaRPr>
          </a:p>
          <a:p>
            <a:pPr marL="171450" indent="-171450"/>
            <a:r>
              <a:rPr lang="en-US" sz="1300" dirty="0">
                <a:solidFill>
                  <a:schemeClr val="accent4"/>
                </a:solidFill>
                <a:latin typeface="Roboto Condensed"/>
                <a:ea typeface="Roboto Condensed"/>
                <a:sym typeface="Roboto Condensed"/>
              </a:rPr>
              <a:t>For the region with the largest sales </a:t>
            </a:r>
            <a:r>
              <a:rPr lang="en-US" sz="1300" dirty="0" err="1">
                <a:solidFill>
                  <a:schemeClr val="accent4"/>
                </a:solidFill>
                <a:latin typeface="Roboto Condensed"/>
                <a:ea typeface="Roboto Condensed"/>
                <a:sym typeface="Roboto Condensed"/>
              </a:rPr>
              <a:t>total_amt_usd</a:t>
            </a:r>
            <a:r>
              <a:rPr lang="en-US" sz="1300" dirty="0">
                <a:solidFill>
                  <a:schemeClr val="accent4"/>
                </a:solidFill>
                <a:latin typeface="Roboto Condensed"/>
                <a:ea typeface="Roboto Condensed"/>
                <a:sym typeface="Roboto Condensed"/>
              </a:rPr>
              <a:t>, how many total orders were placed</a:t>
            </a:r>
          </a:p>
          <a:p>
            <a:pPr marL="0" indent="0">
              <a:buNone/>
            </a:pPr>
            <a:endParaRPr lang="en-US" sz="1300" dirty="0">
              <a:solidFill>
                <a:schemeClr val="accent4"/>
              </a:solidFill>
              <a:latin typeface="Roboto Condensed"/>
              <a:ea typeface="Roboto Condensed"/>
              <a:sym typeface="Roboto Condensed"/>
            </a:endParaRPr>
          </a:p>
          <a:p>
            <a:pPr marL="171450" indent="-171450"/>
            <a:r>
              <a:rPr lang="en-US" sz="1300" dirty="0">
                <a:solidFill>
                  <a:schemeClr val="accent4"/>
                </a:solidFill>
                <a:latin typeface="Roboto Condensed"/>
                <a:ea typeface="Roboto Condensed"/>
                <a:sym typeface="Roboto Condensed"/>
              </a:rPr>
              <a:t>For the account that purchased the most (in total over their lifetime as a customer) </a:t>
            </a:r>
            <a:r>
              <a:rPr lang="en-US" sz="1300" dirty="0" err="1">
                <a:solidFill>
                  <a:schemeClr val="accent4"/>
                </a:solidFill>
                <a:latin typeface="Roboto Condensed"/>
                <a:ea typeface="Roboto Condensed"/>
                <a:sym typeface="Roboto Condensed"/>
              </a:rPr>
              <a:t>standard_qty</a:t>
            </a:r>
            <a:r>
              <a:rPr lang="en-US" sz="1300" dirty="0">
                <a:solidFill>
                  <a:schemeClr val="accent4"/>
                </a:solidFill>
                <a:latin typeface="Roboto Condensed"/>
                <a:ea typeface="Roboto Condensed"/>
                <a:sym typeface="Roboto Condensed"/>
              </a:rPr>
              <a:t> paper, how many accounts still had more in total purchases?</a:t>
            </a:r>
          </a:p>
          <a:p>
            <a:pPr marL="0" indent="0">
              <a:buNone/>
            </a:pPr>
            <a:endParaRPr lang="en-US" sz="1300" dirty="0">
              <a:solidFill>
                <a:schemeClr val="accent4"/>
              </a:solidFill>
              <a:latin typeface="Roboto Condensed"/>
              <a:ea typeface="Roboto Condensed"/>
              <a:sym typeface="Roboto Condensed"/>
            </a:endParaRPr>
          </a:p>
          <a:p>
            <a:pPr marL="171450" indent="-171450"/>
            <a:r>
              <a:rPr lang="en-US" sz="1300" dirty="0">
                <a:solidFill>
                  <a:schemeClr val="accent4"/>
                </a:solidFill>
                <a:latin typeface="Roboto Condensed"/>
                <a:ea typeface="Roboto Condensed"/>
                <a:sym typeface="Roboto Condensed"/>
              </a:rPr>
              <a:t>For the customer that spent the most (in total over their lifetime as a customer) </a:t>
            </a:r>
            <a:r>
              <a:rPr lang="en-US" sz="1300" dirty="0" err="1">
                <a:solidFill>
                  <a:schemeClr val="accent4"/>
                </a:solidFill>
                <a:latin typeface="Roboto Condensed"/>
                <a:ea typeface="Roboto Condensed"/>
                <a:sym typeface="Roboto Condensed"/>
              </a:rPr>
              <a:t>total_amt_usd</a:t>
            </a:r>
            <a:r>
              <a:rPr lang="en-US" sz="1300" dirty="0">
                <a:solidFill>
                  <a:schemeClr val="accent4"/>
                </a:solidFill>
                <a:latin typeface="Roboto Condensed"/>
                <a:ea typeface="Roboto Condensed"/>
                <a:sym typeface="Roboto Condensed"/>
              </a:rPr>
              <a:t>, how many </a:t>
            </a:r>
            <a:r>
              <a:rPr lang="en-US" sz="1300" dirty="0" err="1">
                <a:solidFill>
                  <a:schemeClr val="accent4"/>
                </a:solidFill>
                <a:latin typeface="Roboto Condensed"/>
                <a:ea typeface="Roboto Condensed"/>
                <a:sym typeface="Roboto Condensed"/>
              </a:rPr>
              <a:t>web_events</a:t>
            </a:r>
            <a:r>
              <a:rPr lang="en-US" sz="1300" dirty="0">
                <a:solidFill>
                  <a:schemeClr val="accent4"/>
                </a:solidFill>
                <a:latin typeface="Roboto Condensed"/>
                <a:ea typeface="Roboto Condensed"/>
                <a:sym typeface="Roboto Condensed"/>
              </a:rPr>
              <a:t> did they have for each channel?</a:t>
            </a:r>
          </a:p>
        </p:txBody>
      </p:sp>
      <p:sp>
        <p:nvSpPr>
          <p:cNvPr id="838" name="Google Shape;838;p38">
            <a:hlinkClick r:id="rId3" action="ppaction://hlinksldjump"/>
          </p:cNvPr>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JOIN</a:t>
            </a:r>
            <a:endParaRPr dirty="0"/>
          </a:p>
        </p:txBody>
      </p:sp>
      <p:sp>
        <p:nvSpPr>
          <p:cNvPr id="839" name="Google Shape;839;p38">
            <a:hlinkClick r:id="rId4" action="ppaction://hlinksldjump"/>
          </p:cNvPr>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p>
            <a:pPr marL="0" indent="0"/>
            <a:r>
              <a:rPr lang="en" b="1" dirty="0">
                <a:solidFill>
                  <a:schemeClr val="accent2"/>
                </a:solidFill>
              </a:rPr>
              <a:t>SUB</a:t>
            </a:r>
            <a:endParaRPr b="1" dirty="0">
              <a:solidFill>
                <a:schemeClr val="accent2"/>
              </a:solidFill>
            </a:endParaRPr>
          </a:p>
        </p:txBody>
      </p:sp>
      <p:sp>
        <p:nvSpPr>
          <p:cNvPr id="853" name="Google Shape;853;p38"/>
          <p:cNvSpPr/>
          <p:nvPr/>
        </p:nvSpPr>
        <p:spPr>
          <a:xfrm rot="10800000">
            <a:off x="2039341" y="655561"/>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38"/>
          <p:cNvGrpSpPr/>
          <p:nvPr/>
        </p:nvGrpSpPr>
        <p:grpSpPr>
          <a:xfrm>
            <a:off x="3986930" y="4863184"/>
            <a:ext cx="574142" cy="619141"/>
            <a:chOff x="1271525" y="4920325"/>
            <a:chExt cx="655039" cy="706378"/>
          </a:xfrm>
        </p:grpSpPr>
        <p:sp>
          <p:nvSpPr>
            <p:cNvPr id="855" name="Google Shape;855;p38"/>
            <p:cNvSpPr/>
            <p:nvPr/>
          </p:nvSpPr>
          <p:spPr>
            <a:xfrm>
              <a:off x="1513164" y="4920325"/>
              <a:ext cx="413400" cy="413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1271525" y="5375603"/>
              <a:ext cx="251100" cy="251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C0FC5450-03CB-48A0-9C34-8E65FFA7D869}"/>
              </a:ext>
            </a:extLst>
          </p:cNvPr>
          <p:cNvPicPr>
            <a:picLocks noChangeAspect="1"/>
          </p:cNvPicPr>
          <p:nvPr/>
        </p:nvPicPr>
        <p:blipFill>
          <a:blip r:embed="rId5"/>
          <a:stretch>
            <a:fillRect/>
          </a:stretch>
        </p:blipFill>
        <p:spPr>
          <a:xfrm>
            <a:off x="2694866" y="734761"/>
            <a:ext cx="2152364" cy="1453545"/>
          </a:xfrm>
          <a:prstGeom prst="rect">
            <a:avLst/>
          </a:prstGeom>
        </p:spPr>
      </p:pic>
      <p:pic>
        <p:nvPicPr>
          <p:cNvPr id="6" name="Picture 5">
            <a:extLst>
              <a:ext uri="{FF2B5EF4-FFF2-40B4-BE49-F238E27FC236}">
                <a16:creationId xmlns:a16="http://schemas.microsoft.com/office/drawing/2014/main" id="{ABDF6F7B-D9C0-413D-9088-79BF78728313}"/>
              </a:ext>
            </a:extLst>
          </p:cNvPr>
          <p:cNvPicPr>
            <a:picLocks noChangeAspect="1"/>
          </p:cNvPicPr>
          <p:nvPr/>
        </p:nvPicPr>
        <p:blipFill>
          <a:blip r:embed="rId6"/>
          <a:stretch>
            <a:fillRect/>
          </a:stretch>
        </p:blipFill>
        <p:spPr>
          <a:xfrm>
            <a:off x="392616" y="1588657"/>
            <a:ext cx="1974488" cy="1466325"/>
          </a:xfrm>
          <a:prstGeom prst="rect">
            <a:avLst/>
          </a:prstGeom>
        </p:spPr>
      </p:pic>
      <p:pic>
        <p:nvPicPr>
          <p:cNvPr id="10" name="Picture 9">
            <a:extLst>
              <a:ext uri="{FF2B5EF4-FFF2-40B4-BE49-F238E27FC236}">
                <a16:creationId xmlns:a16="http://schemas.microsoft.com/office/drawing/2014/main" id="{5A990C32-5B27-42FA-8B99-62DA507E9515}"/>
              </a:ext>
            </a:extLst>
          </p:cNvPr>
          <p:cNvPicPr>
            <a:picLocks noChangeAspect="1"/>
          </p:cNvPicPr>
          <p:nvPr/>
        </p:nvPicPr>
        <p:blipFill>
          <a:blip r:embed="rId6"/>
          <a:stretch>
            <a:fillRect/>
          </a:stretch>
        </p:blipFill>
        <p:spPr>
          <a:xfrm>
            <a:off x="2554925" y="3151388"/>
            <a:ext cx="1974489" cy="1466326"/>
          </a:xfrm>
          <a:prstGeom prst="rect">
            <a:avLst/>
          </a:prstGeom>
        </p:spPr>
      </p:pic>
      <p:pic>
        <p:nvPicPr>
          <p:cNvPr id="12" name="Picture 11">
            <a:extLst>
              <a:ext uri="{FF2B5EF4-FFF2-40B4-BE49-F238E27FC236}">
                <a16:creationId xmlns:a16="http://schemas.microsoft.com/office/drawing/2014/main" id="{E9DC0570-ED29-47CC-9CD1-6C24529C7897}"/>
              </a:ext>
            </a:extLst>
          </p:cNvPr>
          <p:cNvPicPr>
            <a:picLocks noChangeAspect="1"/>
          </p:cNvPicPr>
          <p:nvPr/>
        </p:nvPicPr>
        <p:blipFill>
          <a:blip r:embed="rId7"/>
          <a:stretch>
            <a:fillRect/>
          </a:stretch>
        </p:blipFill>
        <p:spPr>
          <a:xfrm>
            <a:off x="255390" y="4630501"/>
            <a:ext cx="2667653" cy="1466325"/>
          </a:xfrm>
          <a:prstGeom prst="rect">
            <a:avLst/>
          </a:prstGeom>
        </p:spPr>
      </p:pic>
    </p:spTree>
    <p:extLst>
      <p:ext uri="{BB962C8B-B14F-4D97-AF65-F5344CB8AC3E}">
        <p14:creationId xmlns:p14="http://schemas.microsoft.com/office/powerpoint/2010/main" val="35708018"/>
      </p:ext>
    </p:extLst>
  </p:cSld>
  <p:clrMapOvr>
    <a:masterClrMapping/>
  </p:clrMapOvr>
</p:sld>
</file>

<file path=ppt/theme/theme1.xml><?xml version="1.0" encoding="utf-8"?>
<a:theme xmlns:a="http://schemas.openxmlformats.org/drawingml/2006/main" name="Small Business Web Site 4:3 Project Proposal by Slidesgo">
  <a:themeElements>
    <a:clrScheme name="Simple Light">
      <a:dk1>
        <a:srgbClr val="200E74"/>
      </a:dk1>
      <a:lt1>
        <a:srgbClr val="01539D"/>
      </a:lt1>
      <a:dk2>
        <a:srgbClr val="5C5C61"/>
      </a:dk2>
      <a:lt2>
        <a:srgbClr val="FFFFFF"/>
      </a:lt2>
      <a:accent1>
        <a:srgbClr val="5C3DA4"/>
      </a:accent1>
      <a:accent2>
        <a:srgbClr val="B24EBE"/>
      </a:accent2>
      <a:accent3>
        <a:srgbClr val="84B9FF"/>
      </a:accent3>
      <a:accent4>
        <a:srgbClr val="9A9AA0"/>
      </a:accent4>
      <a:accent5>
        <a:srgbClr val="ECECEC"/>
      </a:accent5>
      <a:accent6>
        <a:srgbClr val="DBDBDB"/>
      </a:accent6>
      <a:hlink>
        <a:srgbClr val="5C5C6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1106</Words>
  <Application>Microsoft Office PowerPoint</Application>
  <PresentationFormat>On-screen Show (4:3)</PresentationFormat>
  <Paragraphs>63</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vt:lpstr>
      <vt:lpstr>Open Sans</vt:lpstr>
      <vt:lpstr>Roboto</vt:lpstr>
      <vt:lpstr>Roboto Condensed</vt:lpstr>
      <vt:lpstr>Small Business Web Site 4:3 Project Proposal by Slidesgo</vt:lpstr>
      <vt:lpstr>MARKETING DATA ANALYST</vt:lpstr>
      <vt:lpstr>JOIN</vt:lpstr>
      <vt:lpstr>WRITE YOUR FIRST JOIN </vt:lpstr>
      <vt:lpstr>FIRST JOIN - QUIZ </vt:lpstr>
      <vt:lpstr>MORE – QUIZ(BASIC)</vt:lpstr>
      <vt:lpstr>MORE – QUIZ (ADVANCE)</vt:lpstr>
      <vt:lpstr>MORE – QUIZ (ADVANCE)</vt:lpstr>
      <vt:lpstr>SUB - QUERIES</vt:lpstr>
      <vt:lpstr>QUIZ (ADVANCE)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DATA ANALYST</dc:title>
  <cp:lastModifiedBy>Nilesh Kodag</cp:lastModifiedBy>
  <cp:revision>10</cp:revision>
  <dcterms:modified xsi:type="dcterms:W3CDTF">2022-04-26T08:17:44Z</dcterms:modified>
</cp:coreProperties>
</file>