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1" r:id="rId8"/>
    <p:sldId id="264"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28" autoAdjust="0"/>
    <p:restoredTop sz="94660"/>
  </p:normalViewPr>
  <p:slideViewPr>
    <p:cSldViewPr>
      <p:cViewPr varScale="1">
        <p:scale>
          <a:sx n="81" d="100"/>
          <a:sy n="81" d="100"/>
        </p:scale>
        <p:origin x="1277"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DC6ADB8-E63E-4A17-8705-1E8DCC2C9C39}" type="datetimeFigureOut">
              <a:rPr lang="en-US" smtClean="0"/>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DC1AAC-90B3-4F1F-9ABD-A4469920696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C6ADB8-E63E-4A17-8705-1E8DCC2C9C39}" type="datetimeFigureOut">
              <a:rPr lang="en-US" smtClean="0"/>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DC1AAC-90B3-4F1F-9ABD-A4469920696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C6ADB8-E63E-4A17-8705-1E8DCC2C9C39}" type="datetimeFigureOut">
              <a:rPr lang="en-US" smtClean="0"/>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DC1AAC-90B3-4F1F-9ABD-A4469920696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C6ADB8-E63E-4A17-8705-1E8DCC2C9C39}" type="datetimeFigureOut">
              <a:rPr lang="en-US" smtClean="0"/>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DC1AAC-90B3-4F1F-9ABD-A4469920696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C6ADB8-E63E-4A17-8705-1E8DCC2C9C39}" type="datetimeFigureOut">
              <a:rPr lang="en-US" smtClean="0"/>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DC1AAC-90B3-4F1F-9ABD-A4469920696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DC6ADB8-E63E-4A17-8705-1E8DCC2C9C39}" type="datetimeFigureOut">
              <a:rPr lang="en-US" smtClean="0"/>
              <a:t>4/27/2024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DC1AAC-90B3-4F1F-9ABD-A4469920696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DC6ADB8-E63E-4A17-8705-1E8DCC2C9C39}" type="datetimeFigureOut">
              <a:rPr lang="en-US" smtClean="0"/>
              <a:t>4/27/2024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DC1AAC-90B3-4F1F-9ABD-A4469920696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DC6ADB8-E63E-4A17-8705-1E8DCC2C9C39}" type="datetimeFigureOut">
              <a:rPr lang="en-US" smtClean="0"/>
              <a:t>4/27/2024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DC1AAC-90B3-4F1F-9ABD-A4469920696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C6ADB8-E63E-4A17-8705-1E8DCC2C9C39}" type="datetimeFigureOut">
              <a:rPr lang="en-US" smtClean="0"/>
              <a:t>4/27/2024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DC1AAC-90B3-4F1F-9ABD-A4469920696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C6ADB8-E63E-4A17-8705-1E8DCC2C9C39}" type="datetimeFigureOut">
              <a:rPr lang="en-US" smtClean="0"/>
              <a:t>4/27/2024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DC1AAC-90B3-4F1F-9ABD-A4469920696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C6ADB8-E63E-4A17-8705-1E8DCC2C9C39}" type="datetimeFigureOut">
              <a:rPr lang="en-US" smtClean="0"/>
              <a:t>4/27/2024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DC1AAC-90B3-4F1F-9ABD-A4469920696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C6ADB8-E63E-4A17-8705-1E8DCC2C9C39}" type="datetimeFigureOut">
              <a:rPr lang="en-US" smtClean="0"/>
              <a:t>4/27/2024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DC1AAC-90B3-4F1F-9ABD-A4469920696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1700808"/>
            <a:ext cx="7772400" cy="1470025"/>
          </a:xfrm>
        </p:spPr>
        <p:txBody>
          <a:bodyPr>
            <a:noAutofit/>
          </a:bodyPr>
          <a:lstStyle/>
          <a:p>
            <a:r>
              <a:rPr lang="en-US" sz="4000" b="1" dirty="0"/>
              <a:t>Deepfake On Face And Expression Detection</a:t>
            </a:r>
            <a:br>
              <a:rPr lang="en-US" sz="4000" b="1" i="0" dirty="0">
                <a:solidFill>
                  <a:srgbClr val="E3E3E3"/>
                </a:solidFill>
                <a:effectLst/>
                <a:latin typeface="Google Sans"/>
              </a:rPr>
            </a:br>
            <a:endParaRPr lang="en-US" sz="4000" b="1" dirty="0"/>
          </a:p>
        </p:txBody>
      </p:sp>
      <p:sp>
        <p:nvSpPr>
          <p:cNvPr id="3" name="Subtitle 2"/>
          <p:cNvSpPr>
            <a:spLocks noGrp="1"/>
          </p:cNvSpPr>
          <p:nvPr>
            <p:ph type="subTitle" idx="1"/>
          </p:nvPr>
        </p:nvSpPr>
        <p:spPr>
          <a:xfrm>
            <a:off x="1371600" y="3404592"/>
            <a:ext cx="6400800" cy="1752600"/>
          </a:xfrm>
        </p:spPr>
        <p:txBody>
          <a:bodyPr>
            <a:normAutofit/>
          </a:bodyPr>
          <a:lstStyle/>
          <a:p>
            <a:endParaRPr lang="en-US" sz="4400" dirty="0">
              <a:solidFill>
                <a:schemeClr val="tx1"/>
              </a:solidFill>
            </a:endParaRPr>
          </a:p>
        </p:txBody>
      </p:sp>
      <p:sp>
        <p:nvSpPr>
          <p:cNvPr id="4" name="TextBox 3">
            <a:extLst>
              <a:ext uri="{FF2B5EF4-FFF2-40B4-BE49-F238E27FC236}">
                <a16:creationId xmlns:a16="http://schemas.microsoft.com/office/drawing/2014/main" id="{7673D387-0085-05D5-C08C-D76650B82A1B}"/>
              </a:ext>
            </a:extLst>
          </p:cNvPr>
          <p:cNvSpPr txBox="1"/>
          <p:nvPr/>
        </p:nvSpPr>
        <p:spPr>
          <a:xfrm>
            <a:off x="755576" y="5085184"/>
            <a:ext cx="3733807" cy="923330"/>
          </a:xfrm>
          <a:prstGeom prst="rect">
            <a:avLst/>
          </a:prstGeom>
          <a:noFill/>
        </p:spPr>
        <p:txBody>
          <a:bodyPr wrap="square" rtlCol="0">
            <a:spAutoFit/>
          </a:bodyPr>
          <a:lstStyle/>
          <a:p>
            <a:pPr marL="0" marR="0" lvl="0" indent="0" algn="l" rtl="0">
              <a:spcBef>
                <a:spcPts val="0"/>
              </a:spcBef>
              <a:spcAft>
                <a:spcPts val="0"/>
              </a:spcAft>
              <a:buClr>
                <a:schemeClr val="dk1"/>
              </a:buClr>
              <a:buSzPct val="100000"/>
              <a:buFont typeface="Arial"/>
              <a:buNone/>
            </a:pPr>
            <a:r>
              <a:rPr lang="en-US" sz="1800" b="1" i="0" u="sng" strike="noStrike" cap="none" dirty="0">
                <a:solidFill>
                  <a:schemeClr val="dk1"/>
                </a:solidFill>
                <a:latin typeface="Calibri"/>
                <a:ea typeface="Calibri"/>
                <a:cs typeface="Calibri"/>
                <a:sym typeface="Calibri"/>
              </a:rPr>
              <a:t>STUDENT NAME:</a:t>
            </a:r>
          </a:p>
          <a:p>
            <a:pPr>
              <a:buClr>
                <a:schemeClr val="dk1"/>
              </a:buClr>
              <a:buSzPct val="100000"/>
            </a:pPr>
            <a:r>
              <a:rPr lang="en-US" sz="1800" dirty="0">
                <a:solidFill>
                  <a:schemeClr val="dk1"/>
                </a:solidFill>
                <a:latin typeface="Calibri"/>
                <a:ea typeface="Calibri"/>
                <a:cs typeface="Calibri"/>
                <a:sym typeface="Calibri"/>
              </a:rPr>
              <a:t>Nilesh Prakash Pawar </a:t>
            </a:r>
            <a:endParaRPr lang="en-US" sz="1800" dirty="0">
              <a:solidFill>
                <a:schemeClr val="dk1"/>
              </a:solidFill>
              <a:latin typeface="Calibri"/>
              <a:ea typeface="Calibri"/>
              <a:cs typeface="Calibri"/>
            </a:endParaRP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Introduction</a:t>
            </a:r>
          </a:p>
        </p:txBody>
      </p:sp>
      <p:sp>
        <p:nvSpPr>
          <p:cNvPr id="3" name="Content Placeholder 2"/>
          <p:cNvSpPr>
            <a:spLocks noGrp="1"/>
          </p:cNvSpPr>
          <p:nvPr>
            <p:ph idx="1"/>
          </p:nvPr>
        </p:nvSpPr>
        <p:spPr>
          <a:xfrm>
            <a:off x="457200" y="1556792"/>
            <a:ext cx="8229600" cy="4525963"/>
          </a:xfrm>
        </p:spPr>
        <p:txBody>
          <a:bodyPr>
            <a:normAutofit/>
          </a:bodyPr>
          <a:lstStyle/>
          <a:p>
            <a:pPr marL="0" indent="0" algn="just">
              <a:spcBef>
                <a:spcPts val="0"/>
              </a:spcBef>
              <a:buClrTx/>
              <a:buSzPts val="2800"/>
              <a:buNone/>
            </a:pPr>
            <a:r>
              <a:rPr lang="en-US" sz="1800" dirty="0"/>
              <a:t>In the world of ever growing Social media platforms, Deepfakes are considered as the major threat of the AI. There are many Scenarios where these realistic face swapped deepfakes are used to create political distress, fake terrorism events, blackmail peoples act.</a:t>
            </a:r>
          </a:p>
          <a:p>
            <a:pPr marL="0" indent="0" algn="just">
              <a:spcBef>
                <a:spcPts val="0"/>
              </a:spcBef>
              <a:buNone/>
            </a:pPr>
            <a:r>
              <a:rPr lang="en-US" sz="1800" dirty="0"/>
              <a:t>Deep fakes are created by combing and superimposing existing images and videos into source images or videos using a deep learning technique known as generative adversarial network.</a:t>
            </a:r>
            <a:endParaRPr lang="en-IN" sz="1800" dirty="0"/>
          </a:p>
          <a:p>
            <a:pPr marL="0" indent="0" algn="just">
              <a:spcBef>
                <a:spcPts val="0"/>
              </a:spcBef>
              <a:buNone/>
            </a:pPr>
            <a:r>
              <a:rPr lang="en-US" sz="1800" dirty="0"/>
              <a:t>It becomes very important to spot the difference between the deepfake and pristine video. We are using AI to fight AI . Deepfakes are created using tools like </a:t>
            </a:r>
            <a:r>
              <a:rPr lang="en-US" sz="1800" dirty="0" err="1"/>
              <a:t>FaceApp</a:t>
            </a:r>
            <a:r>
              <a:rPr lang="en-US" sz="1800" dirty="0"/>
              <a:t> and Face Swap, which using pre-trained neural networks like GAN or Auto encoders for these deepfakes creation. Our method uses a LSTM based artificial neural network to process the sequential temporal analysis of the video frames and pre-trained Res-Next CNN to extract the frame level features. </a:t>
            </a:r>
            <a:r>
              <a:rPr lang="en-US" sz="1800" dirty="0" err="1"/>
              <a:t>ResNext</a:t>
            </a:r>
            <a:r>
              <a:rPr lang="en-US" sz="1800" dirty="0"/>
              <a:t> Convolution neural network extracts the frame-level features and these features are further used to train the Long Short Term Memory based artificial Recurrent Neural Network to classify the video as Deepfake or real.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3269C-E9BB-471F-A206-7CDFBA6E1203}"/>
              </a:ext>
            </a:extLst>
          </p:cNvPr>
          <p:cNvSpPr>
            <a:spLocks noGrp="1"/>
          </p:cNvSpPr>
          <p:nvPr>
            <p:ph type="title"/>
          </p:nvPr>
        </p:nvSpPr>
        <p:spPr/>
        <p:txBody>
          <a:bodyPr/>
          <a:lstStyle/>
          <a:p>
            <a:r>
              <a:rPr lang="en-US" sz="3600" dirty="0"/>
              <a:t>Literature survey</a:t>
            </a:r>
            <a:endParaRPr lang="en-IN" sz="3600" dirty="0"/>
          </a:p>
        </p:txBody>
      </p:sp>
      <p:sp>
        <p:nvSpPr>
          <p:cNvPr id="3" name="Content Placeholder 2">
            <a:extLst>
              <a:ext uri="{FF2B5EF4-FFF2-40B4-BE49-F238E27FC236}">
                <a16:creationId xmlns:a16="http://schemas.microsoft.com/office/drawing/2014/main" id="{2C63A100-CAB2-49EF-A449-43098FECF34D}"/>
              </a:ext>
            </a:extLst>
          </p:cNvPr>
          <p:cNvSpPr>
            <a:spLocks noGrp="1"/>
          </p:cNvSpPr>
          <p:nvPr>
            <p:ph idx="1"/>
          </p:nvPr>
        </p:nvSpPr>
        <p:spPr>
          <a:xfrm>
            <a:off x="457200" y="1628800"/>
            <a:ext cx="8229600" cy="4525963"/>
          </a:xfrm>
        </p:spPr>
        <p:txBody>
          <a:bodyPr>
            <a:normAutofit/>
          </a:bodyPr>
          <a:lstStyle/>
          <a:p>
            <a:pPr marL="0" indent="0" algn="just">
              <a:spcBef>
                <a:spcPts val="0"/>
              </a:spcBef>
              <a:buSzPts val="2800"/>
              <a:buNone/>
            </a:pPr>
            <a:r>
              <a:rPr lang="en-US" sz="1800" dirty="0"/>
              <a:t>Deepfakes, the AI-powered tricksters that manipulate faces and expressions in videos, are a growing concern. Researchers are fighting back with deep learning-based detection methods, achieving impressive accuracy. But it's an ongoing battle:</a:t>
            </a:r>
          </a:p>
          <a:p>
            <a:pPr algn="just">
              <a:spcBef>
                <a:spcPts val="0"/>
              </a:spcBef>
              <a:buSzPts val="2800"/>
            </a:pPr>
            <a:r>
              <a:rPr lang="en-US" sz="1800" dirty="0"/>
              <a:t>Deepfakes use advanced AI (like GANs) for their mischief.</a:t>
            </a:r>
          </a:p>
          <a:p>
            <a:pPr algn="just">
              <a:spcBef>
                <a:spcPts val="0"/>
              </a:spcBef>
              <a:buSzPts val="2800"/>
            </a:pPr>
            <a:r>
              <a:rPr lang="en-US" sz="1800" dirty="0"/>
              <a:t>Researchers use similar AI to expose them, but deepfakes keep evolving.</a:t>
            </a:r>
          </a:p>
          <a:p>
            <a:pPr algn="just">
              <a:spcBef>
                <a:spcPts val="0"/>
              </a:spcBef>
              <a:buSzPts val="2800"/>
            </a:pPr>
            <a:r>
              <a:rPr lang="en-US" sz="1800" dirty="0"/>
              <a:t>The future lies in analyzing how real faces move (e.g., blinking) to outsmart the fakers.</a:t>
            </a:r>
          </a:p>
          <a:p>
            <a:pPr marL="0" indent="0">
              <a:buNone/>
            </a:pPr>
            <a:r>
              <a:rPr lang="en-US" sz="1800" dirty="0"/>
              <a:t>Face Warping Artifacts used the approach to detect artifacts by comparing the generated face areas and their surrounding regions with a dedicated Convolutional Neural Network model. In this work there were two-fold of Face Artifacts. Their method is based on the observations that current deepfake algorithm can only generate images of limited resolutions, which are then needed to be further transformed to match the faces to be replaced in the source video. Their method has not considered the temporal analysis of the frames.</a:t>
            </a:r>
            <a:endParaRPr lang="en-IN" sz="1800" dirty="0"/>
          </a:p>
        </p:txBody>
      </p:sp>
    </p:spTree>
    <p:extLst>
      <p:ext uri="{BB962C8B-B14F-4D97-AF65-F5344CB8AC3E}">
        <p14:creationId xmlns:p14="http://schemas.microsoft.com/office/powerpoint/2010/main" val="3672433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3269C-E9BB-471F-A206-7CDFBA6E1203}"/>
              </a:ext>
            </a:extLst>
          </p:cNvPr>
          <p:cNvSpPr>
            <a:spLocks noGrp="1"/>
          </p:cNvSpPr>
          <p:nvPr>
            <p:ph type="title"/>
          </p:nvPr>
        </p:nvSpPr>
        <p:spPr/>
        <p:txBody>
          <a:bodyPr>
            <a:normAutofit/>
          </a:bodyPr>
          <a:lstStyle/>
          <a:p>
            <a:r>
              <a:rPr lang="en-US" sz="3600" dirty="0"/>
              <a:t>Problem statement and objectives</a:t>
            </a:r>
          </a:p>
        </p:txBody>
      </p:sp>
      <p:sp>
        <p:nvSpPr>
          <p:cNvPr id="3" name="Content Placeholder 2">
            <a:extLst>
              <a:ext uri="{FF2B5EF4-FFF2-40B4-BE49-F238E27FC236}">
                <a16:creationId xmlns:a16="http://schemas.microsoft.com/office/drawing/2014/main" id="{2C63A100-CAB2-49EF-A449-43098FECF34D}"/>
              </a:ext>
            </a:extLst>
          </p:cNvPr>
          <p:cNvSpPr>
            <a:spLocks noGrp="1"/>
          </p:cNvSpPr>
          <p:nvPr>
            <p:ph idx="1"/>
          </p:nvPr>
        </p:nvSpPr>
        <p:spPr>
          <a:xfrm>
            <a:off x="532781" y="1700808"/>
            <a:ext cx="8579296" cy="4983162"/>
          </a:xfrm>
        </p:spPr>
        <p:txBody>
          <a:bodyPr>
            <a:normAutofit/>
          </a:bodyPr>
          <a:lstStyle/>
          <a:p>
            <a:pPr algn="just">
              <a:buFont typeface="Wingdings" panose="05000000000000000000" pitchFamily="2" charset="2"/>
              <a:buChar char="q"/>
            </a:pPr>
            <a:r>
              <a:rPr lang="en-US" sz="2000" dirty="0"/>
              <a:t>Problem statement</a:t>
            </a:r>
          </a:p>
          <a:p>
            <a:pPr marL="0" indent="0" algn="just">
              <a:buNone/>
            </a:pPr>
            <a:r>
              <a:rPr lang="en-US" sz="1800" dirty="0"/>
              <a:t>it is difficult to detect deepfakes that manipulate faces and expressions. Deepfakes are created using advanced techniques that can be very convincing. Convincing manipulations of digital images and videos have been demonstrated for several decades through the use of visual effects, recent advances in deep learning have led to a dramatic increase in the realism of fake content and the accessibility in which it can be created. These so-called AI-synthesized media (popularly referred to as deep fakes).Creating the Deep Fakes using the Artificially intelligent tools are simple task.</a:t>
            </a:r>
          </a:p>
          <a:p>
            <a:pPr algn="just">
              <a:buFont typeface="Wingdings" panose="05000000000000000000" pitchFamily="2" charset="2"/>
              <a:buChar char="q"/>
            </a:pPr>
            <a:r>
              <a:rPr lang="en-US" sz="2000" dirty="0"/>
              <a:t>Goal and Objectives:</a:t>
            </a:r>
          </a:p>
          <a:p>
            <a:pPr algn="just"/>
            <a:r>
              <a:rPr lang="en-US" sz="1800" dirty="0"/>
              <a:t>Our project aims at discovering the distorted truth of the deep fakes.</a:t>
            </a:r>
          </a:p>
          <a:p>
            <a:pPr algn="just"/>
            <a:r>
              <a:rPr lang="en-US" sz="1800" dirty="0"/>
              <a:t>Our project will reduce the Abuses’ and misleading of the common people on the           world wide web.</a:t>
            </a:r>
          </a:p>
          <a:p>
            <a:pPr algn="just"/>
            <a:r>
              <a:rPr lang="en-US" sz="1800" dirty="0"/>
              <a:t>Our project will distinguish and classify the video as deepfake or pristine.</a:t>
            </a:r>
          </a:p>
          <a:p>
            <a:pPr algn="just"/>
            <a:r>
              <a:rPr lang="en-US" sz="1800" dirty="0"/>
              <a:t>Provide a easy to use system for used to upload the video and distinguish whether   the video is real or fake.</a:t>
            </a:r>
            <a:endParaRPr lang="en-IN" sz="1800" dirty="0"/>
          </a:p>
        </p:txBody>
      </p:sp>
    </p:spTree>
    <p:extLst>
      <p:ext uri="{BB962C8B-B14F-4D97-AF65-F5344CB8AC3E}">
        <p14:creationId xmlns:p14="http://schemas.microsoft.com/office/powerpoint/2010/main" val="4236597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365AA-AD01-44AD-8AD4-9DA8075014BD}"/>
              </a:ext>
            </a:extLst>
          </p:cNvPr>
          <p:cNvSpPr>
            <a:spLocks noGrp="1"/>
          </p:cNvSpPr>
          <p:nvPr>
            <p:ph type="title"/>
          </p:nvPr>
        </p:nvSpPr>
        <p:spPr/>
        <p:txBody>
          <a:bodyPr/>
          <a:lstStyle/>
          <a:p>
            <a:r>
              <a:rPr lang="en-US" sz="3600" dirty="0"/>
              <a:t>Methodology</a:t>
            </a:r>
            <a:endParaRPr lang="en-IN" sz="3600" dirty="0"/>
          </a:p>
        </p:txBody>
      </p:sp>
      <p:sp>
        <p:nvSpPr>
          <p:cNvPr id="3" name="Content Placeholder 2">
            <a:extLst>
              <a:ext uri="{FF2B5EF4-FFF2-40B4-BE49-F238E27FC236}">
                <a16:creationId xmlns:a16="http://schemas.microsoft.com/office/drawing/2014/main" id="{6988B179-616C-4485-B4A0-A6EAD525C28E}"/>
              </a:ext>
            </a:extLst>
          </p:cNvPr>
          <p:cNvSpPr>
            <a:spLocks noGrp="1"/>
          </p:cNvSpPr>
          <p:nvPr>
            <p:ph idx="1"/>
          </p:nvPr>
        </p:nvSpPr>
        <p:spPr>
          <a:xfrm>
            <a:off x="457200" y="1600200"/>
            <a:ext cx="8229600" cy="4983162"/>
          </a:xfrm>
        </p:spPr>
        <p:txBody>
          <a:bodyPr>
            <a:normAutofit fontScale="47500" lnSpcReduction="20000"/>
          </a:bodyPr>
          <a:lstStyle/>
          <a:p>
            <a:pPr algn="l">
              <a:buFont typeface="+mj-lt"/>
              <a:buAutoNum type="arabicPeriod"/>
            </a:pPr>
            <a:endParaRPr lang="en-US" sz="3300" dirty="0"/>
          </a:p>
          <a:p>
            <a:pPr algn="l">
              <a:buFont typeface="Wingdings" panose="05000000000000000000" pitchFamily="2" charset="2"/>
              <a:buChar char="§"/>
            </a:pPr>
            <a:r>
              <a:rPr lang="en-US" sz="3300" dirty="0"/>
              <a:t>Introduction:</a:t>
            </a:r>
          </a:p>
          <a:p>
            <a:pPr marL="742950" lvl="1" indent="-285750" algn="l">
              <a:buFont typeface="+mj-lt"/>
              <a:buAutoNum type="arabicPeriod"/>
            </a:pPr>
            <a:r>
              <a:rPr lang="en-US" sz="3300" dirty="0"/>
              <a:t>Brief overview of the project.</a:t>
            </a:r>
          </a:p>
          <a:p>
            <a:pPr marL="742950" lvl="1" indent="-285750" algn="l">
              <a:buFont typeface="+mj-lt"/>
              <a:buAutoNum type="arabicPeriod"/>
            </a:pPr>
            <a:r>
              <a:rPr lang="en-US" sz="3300" dirty="0"/>
              <a:t>Explanation of the significance of deepfake detection, especially concerning facial manipulation and expression recognition.</a:t>
            </a:r>
          </a:p>
          <a:p>
            <a:pPr>
              <a:buFont typeface="Wingdings" panose="05000000000000000000" pitchFamily="2" charset="2"/>
              <a:buChar char="§"/>
            </a:pPr>
            <a:r>
              <a:rPr lang="en-US" sz="3300" dirty="0"/>
              <a:t>Data Collection and Preprocessing:</a:t>
            </a:r>
          </a:p>
          <a:p>
            <a:pPr marL="742950" lvl="1" indent="-285750" algn="l">
              <a:buFont typeface="+mj-lt"/>
              <a:buAutoNum type="arabicPeriod"/>
            </a:pPr>
            <a:r>
              <a:rPr lang="en-US" sz="3300" dirty="0"/>
              <a:t>Identify and collect a diverse dataset comprising both real and deepfake images/videos.</a:t>
            </a:r>
          </a:p>
          <a:p>
            <a:pPr marL="742950" lvl="1" indent="-285750" algn="l">
              <a:buFont typeface="+mj-lt"/>
              <a:buAutoNum type="arabicPeriod"/>
            </a:pPr>
            <a:r>
              <a:rPr lang="en-US" sz="3300" dirty="0"/>
              <a:t>Ensure the dataset includes various facial expressions and poses.</a:t>
            </a:r>
          </a:p>
          <a:p>
            <a:pPr marL="742950" lvl="1" indent="-285750" algn="l">
              <a:buFont typeface="+mj-lt"/>
              <a:buAutoNum type="arabicPeriod"/>
            </a:pPr>
            <a:r>
              <a:rPr lang="en-US" sz="3300" dirty="0"/>
              <a:t>Preprocess the data by standardizing image sizes, removing noise, and augmenting the dataset if necessary to improve model generalization.</a:t>
            </a:r>
          </a:p>
          <a:p>
            <a:pPr>
              <a:buFont typeface="Wingdings" panose="05000000000000000000" pitchFamily="2" charset="2"/>
              <a:buChar char="§"/>
            </a:pPr>
            <a:r>
              <a:rPr lang="en-US" sz="3300" dirty="0"/>
              <a:t>Face Detection:</a:t>
            </a:r>
          </a:p>
          <a:p>
            <a:pPr marL="742950" lvl="1" indent="-285750" algn="l">
              <a:buFont typeface="+mj-lt"/>
              <a:buAutoNum type="arabicPeriod"/>
            </a:pPr>
            <a:r>
              <a:rPr lang="en-US" sz="3300" dirty="0"/>
              <a:t>Utilize a pre-trained face detection model (e.g., </a:t>
            </a:r>
            <a:r>
              <a:rPr lang="en-US" sz="3300" dirty="0" err="1"/>
              <a:t>Haar</a:t>
            </a:r>
            <a:r>
              <a:rPr lang="en-US" sz="3300" dirty="0"/>
              <a:t> cascades, SSD, YOLO) to detect faces in images/videos.</a:t>
            </a:r>
          </a:p>
          <a:p>
            <a:pPr marL="742950" lvl="1" indent="-285750" algn="l">
              <a:buFont typeface="+mj-lt"/>
              <a:buAutoNum type="arabicPeriod"/>
            </a:pPr>
            <a:r>
              <a:rPr lang="en-US" sz="3300" dirty="0"/>
              <a:t>Fine-tune the face detection model if necessary to improve accuracy on the specific dataset.</a:t>
            </a:r>
          </a:p>
          <a:p>
            <a:pPr marL="742950" lvl="1" indent="-285750" algn="l">
              <a:buFont typeface="+mj-lt"/>
              <a:buAutoNum type="arabicPeriod"/>
            </a:pPr>
            <a:r>
              <a:rPr lang="en-US" sz="3300" dirty="0"/>
              <a:t>Implement techniques to handle multiple faces in an image/video frame.</a:t>
            </a:r>
          </a:p>
          <a:p>
            <a:pPr>
              <a:buFont typeface="Wingdings" panose="05000000000000000000" pitchFamily="2" charset="2"/>
              <a:buChar char="§"/>
            </a:pPr>
            <a:r>
              <a:rPr lang="en-US" sz="3300" dirty="0"/>
              <a:t>Facial Feature Extraction:</a:t>
            </a:r>
          </a:p>
          <a:p>
            <a:pPr marL="742950" lvl="1" indent="-285750" algn="l">
              <a:buFont typeface="+mj-lt"/>
              <a:buAutoNum type="arabicPeriod"/>
            </a:pPr>
            <a:r>
              <a:rPr lang="en-US" sz="3300" dirty="0"/>
              <a:t>Extract facial landmarks using methods like </a:t>
            </a:r>
            <a:r>
              <a:rPr lang="en-US" sz="3300" dirty="0" err="1"/>
              <a:t>Dlib</a:t>
            </a:r>
            <a:r>
              <a:rPr lang="en-US" sz="3300" dirty="0"/>
              <a:t>, OpenCV, or facial landmark detection models.</a:t>
            </a:r>
          </a:p>
          <a:p>
            <a:pPr marL="742950" lvl="1" indent="-285750" algn="l">
              <a:buFont typeface="+mj-lt"/>
              <a:buAutoNum type="arabicPeriod"/>
            </a:pPr>
            <a:r>
              <a:rPr lang="en-US" sz="3300" dirty="0"/>
              <a:t>Use the detected landmarks to normalize facial poses and expressions for consistent analysis.</a:t>
            </a:r>
          </a:p>
          <a:p>
            <a:endParaRPr lang="en-IN" sz="1600" dirty="0"/>
          </a:p>
        </p:txBody>
      </p:sp>
    </p:spTree>
    <p:extLst>
      <p:ext uri="{BB962C8B-B14F-4D97-AF65-F5344CB8AC3E}">
        <p14:creationId xmlns:p14="http://schemas.microsoft.com/office/powerpoint/2010/main" val="2677049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7052527-2979-FA5F-6BFF-E3D715FD8451}"/>
              </a:ext>
            </a:extLst>
          </p:cNvPr>
          <p:cNvSpPr txBox="1"/>
          <p:nvPr/>
        </p:nvSpPr>
        <p:spPr>
          <a:xfrm>
            <a:off x="539552" y="116632"/>
            <a:ext cx="8280920" cy="7139134"/>
          </a:xfrm>
          <a:prstGeom prst="rect">
            <a:avLst/>
          </a:prstGeom>
          <a:noFill/>
        </p:spPr>
        <p:txBody>
          <a:bodyPr wrap="square" rtlCol="0">
            <a:spAutoFit/>
          </a:bodyPr>
          <a:lstStyle/>
          <a:p>
            <a:pPr marL="285750" indent="-285750">
              <a:lnSpc>
                <a:spcPct val="80000"/>
              </a:lnSpc>
              <a:spcBef>
                <a:spcPct val="20000"/>
              </a:spcBef>
              <a:buFont typeface="Wingdings" panose="05000000000000000000" pitchFamily="2" charset="2"/>
              <a:buChar char="§"/>
            </a:pPr>
            <a:r>
              <a:rPr lang="en-US" sz="1600" dirty="0"/>
              <a:t>Deepfake Detection:</a:t>
            </a:r>
          </a:p>
          <a:p>
            <a:pPr marL="742950" lvl="1" indent="-285750">
              <a:lnSpc>
                <a:spcPct val="80000"/>
              </a:lnSpc>
              <a:spcBef>
                <a:spcPct val="20000"/>
              </a:spcBef>
              <a:buFont typeface="+mj-lt"/>
              <a:buAutoNum type="arabicPeriod"/>
            </a:pPr>
            <a:r>
              <a:rPr lang="en-US" sz="1600" dirty="0"/>
              <a:t>Train a deep learning model (e.g., CNN, LSTM, Transformer) on the collected dataset to distinguish between real and deepfake images/videos.</a:t>
            </a:r>
          </a:p>
          <a:p>
            <a:pPr marL="742950" lvl="1" indent="-285750">
              <a:lnSpc>
                <a:spcPct val="80000"/>
              </a:lnSpc>
              <a:spcBef>
                <a:spcPct val="20000"/>
              </a:spcBef>
              <a:buFont typeface="+mj-lt"/>
              <a:buAutoNum type="arabicPeriod"/>
            </a:pPr>
            <a:r>
              <a:rPr lang="en-US" sz="1600" dirty="0"/>
              <a:t>Utilize techniques such as frame-by-frame analysis or temporal consistency checks to identify anomalies indicative of deepfake manipulation.</a:t>
            </a:r>
          </a:p>
          <a:p>
            <a:pPr marL="742950" lvl="1" indent="-285750">
              <a:lnSpc>
                <a:spcPct val="80000"/>
              </a:lnSpc>
              <a:spcBef>
                <a:spcPct val="20000"/>
              </a:spcBef>
              <a:buFont typeface="+mj-lt"/>
              <a:buAutoNum type="arabicPeriod"/>
            </a:pPr>
            <a:r>
              <a:rPr lang="en-US" sz="1600" dirty="0"/>
              <a:t>Employ explainable AI techniques to provide insights into the model's decision-making process.</a:t>
            </a:r>
          </a:p>
          <a:p>
            <a:pPr marL="285750" indent="-285750">
              <a:lnSpc>
                <a:spcPct val="80000"/>
              </a:lnSpc>
              <a:spcBef>
                <a:spcPct val="20000"/>
              </a:spcBef>
              <a:buFont typeface="Wingdings" panose="05000000000000000000" pitchFamily="2" charset="2"/>
              <a:buChar char="§"/>
            </a:pPr>
            <a:r>
              <a:rPr lang="en-US" sz="1600" dirty="0"/>
              <a:t>Expression Recognition:</a:t>
            </a:r>
          </a:p>
          <a:p>
            <a:pPr marL="742950" lvl="1" indent="-285750">
              <a:lnSpc>
                <a:spcPct val="80000"/>
              </a:lnSpc>
              <a:spcBef>
                <a:spcPct val="20000"/>
              </a:spcBef>
              <a:buFont typeface="+mj-lt"/>
              <a:buAutoNum type="arabicPeriod"/>
            </a:pPr>
            <a:r>
              <a:rPr lang="en-US" sz="1600" dirty="0"/>
              <a:t>Train a separate deep learning model for facial expression recognition using labeled facial expression datasets.</a:t>
            </a:r>
          </a:p>
          <a:p>
            <a:pPr marL="742950" lvl="1" indent="-285750">
              <a:lnSpc>
                <a:spcPct val="80000"/>
              </a:lnSpc>
              <a:spcBef>
                <a:spcPct val="20000"/>
              </a:spcBef>
              <a:buFont typeface="+mj-lt"/>
              <a:buAutoNum type="arabicPeriod"/>
            </a:pPr>
            <a:r>
              <a:rPr lang="en-US" sz="1600" dirty="0"/>
              <a:t>Explore architectures like CNNs, RNNs, or hybrid models to capture temporal dependencies in facial expressions.</a:t>
            </a:r>
          </a:p>
          <a:p>
            <a:pPr marL="742950" lvl="1" indent="-285750">
              <a:lnSpc>
                <a:spcPct val="80000"/>
              </a:lnSpc>
              <a:spcBef>
                <a:spcPct val="20000"/>
              </a:spcBef>
              <a:buFont typeface="+mj-lt"/>
              <a:buAutoNum type="arabicPeriod"/>
            </a:pPr>
            <a:r>
              <a:rPr lang="en-US" sz="1600" dirty="0"/>
              <a:t>Evaluate the model's performance on various expressions using metrics like accuracy, precision, recall, and F1-score.</a:t>
            </a:r>
          </a:p>
          <a:p>
            <a:pPr marL="285750" indent="-285750">
              <a:lnSpc>
                <a:spcPct val="80000"/>
              </a:lnSpc>
              <a:spcBef>
                <a:spcPct val="20000"/>
              </a:spcBef>
              <a:buFont typeface="Wingdings" panose="05000000000000000000" pitchFamily="2" charset="2"/>
              <a:buChar char="§"/>
            </a:pPr>
            <a:r>
              <a:rPr lang="en-US" sz="1600" dirty="0"/>
              <a:t>Integration and System Development:</a:t>
            </a:r>
          </a:p>
          <a:p>
            <a:pPr marL="742950" lvl="1" indent="-285750">
              <a:lnSpc>
                <a:spcPct val="80000"/>
              </a:lnSpc>
              <a:spcBef>
                <a:spcPct val="20000"/>
              </a:spcBef>
              <a:buFont typeface="+mj-lt"/>
              <a:buAutoNum type="arabicPeriod"/>
            </a:pPr>
            <a:r>
              <a:rPr lang="en-US" sz="1600" dirty="0"/>
              <a:t>Integrate the deepfake detection and expression recognition components into a unified system.</a:t>
            </a:r>
          </a:p>
          <a:p>
            <a:pPr marL="742950" lvl="1" indent="-285750">
              <a:lnSpc>
                <a:spcPct val="80000"/>
              </a:lnSpc>
              <a:spcBef>
                <a:spcPct val="20000"/>
              </a:spcBef>
              <a:buFont typeface="+mj-lt"/>
              <a:buAutoNum type="arabicPeriod"/>
            </a:pPr>
            <a:r>
              <a:rPr lang="en-US" sz="1600" dirty="0"/>
              <a:t>Develop a user-friendly interface for users to interact with the system.</a:t>
            </a:r>
          </a:p>
          <a:p>
            <a:pPr marL="742950" lvl="1" indent="-285750">
              <a:lnSpc>
                <a:spcPct val="80000"/>
              </a:lnSpc>
              <a:spcBef>
                <a:spcPct val="20000"/>
              </a:spcBef>
              <a:buFont typeface="+mj-lt"/>
              <a:buAutoNum type="arabicPeriod"/>
            </a:pPr>
            <a:r>
              <a:rPr lang="en-US" sz="1600" dirty="0"/>
              <a:t>Ensure the system is scalable and can handle real-time or batch processing depending on the deployment requirements.</a:t>
            </a:r>
          </a:p>
          <a:p>
            <a:pPr marL="285750" indent="-285750">
              <a:lnSpc>
                <a:spcPct val="80000"/>
              </a:lnSpc>
              <a:spcBef>
                <a:spcPct val="20000"/>
              </a:spcBef>
              <a:buFont typeface="Wingdings" panose="05000000000000000000" pitchFamily="2" charset="2"/>
              <a:buChar char="§"/>
            </a:pPr>
            <a:r>
              <a:rPr lang="en-US" sz="1600" dirty="0"/>
              <a:t>Evaluation:</a:t>
            </a:r>
          </a:p>
          <a:p>
            <a:pPr marL="742950" lvl="1" indent="-285750">
              <a:lnSpc>
                <a:spcPct val="80000"/>
              </a:lnSpc>
              <a:spcBef>
                <a:spcPct val="20000"/>
              </a:spcBef>
              <a:buFont typeface="+mj-lt"/>
              <a:buAutoNum type="arabicPeriod"/>
            </a:pPr>
            <a:r>
              <a:rPr lang="en-US" sz="1600" dirty="0"/>
              <a:t>Evaluate the overall performance of the system using a separate test dataset.</a:t>
            </a:r>
          </a:p>
          <a:p>
            <a:pPr marL="742950" lvl="1" indent="-285750">
              <a:lnSpc>
                <a:spcPct val="80000"/>
              </a:lnSpc>
              <a:spcBef>
                <a:spcPct val="20000"/>
              </a:spcBef>
              <a:buFont typeface="+mj-lt"/>
              <a:buAutoNum type="arabicPeriod"/>
            </a:pPr>
            <a:r>
              <a:rPr lang="en-US" sz="1600" dirty="0"/>
              <a:t>Measure metrics such as accuracy, false positive rate, false negative rate, and computational efficiency.</a:t>
            </a:r>
          </a:p>
          <a:p>
            <a:pPr marL="742950" lvl="1" indent="-285750">
              <a:lnSpc>
                <a:spcPct val="80000"/>
              </a:lnSpc>
              <a:spcBef>
                <a:spcPct val="20000"/>
              </a:spcBef>
              <a:buFont typeface="+mj-lt"/>
              <a:buAutoNum type="arabicPeriod"/>
            </a:pPr>
            <a:r>
              <a:rPr lang="en-US" sz="1600" dirty="0"/>
              <a:t>Conduct thorough testing to assess the system's robustness against various types of deepfake attacks and facial expressions.</a:t>
            </a:r>
          </a:p>
          <a:p>
            <a:pPr marL="285750" indent="-285750">
              <a:lnSpc>
                <a:spcPct val="80000"/>
              </a:lnSpc>
              <a:spcBef>
                <a:spcPct val="20000"/>
              </a:spcBef>
              <a:buFont typeface="Wingdings" panose="05000000000000000000" pitchFamily="2" charset="2"/>
              <a:buChar char="§"/>
            </a:pPr>
            <a:r>
              <a:rPr lang="en-US" sz="1600" dirty="0"/>
              <a:t>Ethical Considerations:</a:t>
            </a:r>
          </a:p>
          <a:p>
            <a:pPr marL="742950" lvl="1" indent="-285750">
              <a:lnSpc>
                <a:spcPct val="80000"/>
              </a:lnSpc>
              <a:spcBef>
                <a:spcPct val="20000"/>
              </a:spcBef>
              <a:buFont typeface="+mj-lt"/>
              <a:buAutoNum type="arabicPeriod"/>
            </a:pPr>
            <a:r>
              <a:rPr lang="en-US" sz="1600" dirty="0"/>
              <a:t>Address ethical implications of deepfake technology and its potential misuse.</a:t>
            </a:r>
          </a:p>
          <a:p>
            <a:pPr marL="742950" lvl="1" indent="-285750">
              <a:lnSpc>
                <a:spcPct val="80000"/>
              </a:lnSpc>
              <a:spcBef>
                <a:spcPct val="20000"/>
              </a:spcBef>
              <a:buFont typeface="+mj-lt"/>
              <a:buAutoNum type="arabicPeriod"/>
            </a:pPr>
            <a:r>
              <a:rPr lang="en-US" sz="1600" dirty="0"/>
              <a:t>Implement measures to prevent misuse of the developed system, such as user authentication and access control mechanisms.</a:t>
            </a:r>
          </a:p>
          <a:p>
            <a:pPr>
              <a:lnSpc>
                <a:spcPct val="80000"/>
              </a:lnSpc>
              <a:spcBef>
                <a:spcPct val="20000"/>
              </a:spcBef>
            </a:pPr>
            <a:endParaRPr lang="en-IN" sz="1600" dirty="0"/>
          </a:p>
        </p:txBody>
      </p:sp>
    </p:spTree>
    <p:extLst>
      <p:ext uri="{BB962C8B-B14F-4D97-AF65-F5344CB8AC3E}">
        <p14:creationId xmlns:p14="http://schemas.microsoft.com/office/powerpoint/2010/main" val="3606721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1B670-40FB-4920-A6D7-908E29304B46}"/>
              </a:ext>
            </a:extLst>
          </p:cNvPr>
          <p:cNvSpPr>
            <a:spLocks noGrp="1"/>
          </p:cNvSpPr>
          <p:nvPr>
            <p:ph type="title"/>
          </p:nvPr>
        </p:nvSpPr>
        <p:spPr>
          <a:xfrm>
            <a:off x="456171" y="104"/>
            <a:ext cx="8231658" cy="1033368"/>
          </a:xfrm>
        </p:spPr>
        <p:txBody>
          <a:bodyPr/>
          <a:lstStyle/>
          <a:p>
            <a:r>
              <a:rPr lang="en-US" sz="3600" dirty="0"/>
              <a:t>Implementation</a:t>
            </a:r>
            <a:endParaRPr lang="en-IN" sz="3600" dirty="0"/>
          </a:p>
        </p:txBody>
      </p:sp>
      <p:sp>
        <p:nvSpPr>
          <p:cNvPr id="3" name="Content Placeholder 2">
            <a:extLst>
              <a:ext uri="{FF2B5EF4-FFF2-40B4-BE49-F238E27FC236}">
                <a16:creationId xmlns:a16="http://schemas.microsoft.com/office/drawing/2014/main" id="{AA2C78A0-4C10-48DC-A741-911D6983BCAD}"/>
              </a:ext>
            </a:extLst>
          </p:cNvPr>
          <p:cNvSpPr>
            <a:spLocks noGrp="1"/>
          </p:cNvSpPr>
          <p:nvPr>
            <p:ph idx="1"/>
          </p:nvPr>
        </p:nvSpPr>
        <p:spPr>
          <a:xfrm>
            <a:off x="456171" y="1033472"/>
            <a:ext cx="8568952" cy="5824528"/>
          </a:xfrm>
        </p:spPr>
        <p:txBody>
          <a:bodyPr>
            <a:normAutofit fontScale="85000" lnSpcReduction="20000"/>
          </a:bodyPr>
          <a:lstStyle/>
          <a:p>
            <a:pPr marL="0" indent="0">
              <a:buNone/>
            </a:pPr>
            <a:r>
              <a:rPr lang="en-US" sz="1600" dirty="0"/>
              <a:t>There are many examples where deepfake creation technology is used to mislead the people on social media platform by sharing the false deepfake videos of the famous personalities like Mark Zuckerberg Eve of House A.I. Hearing, Donald Trump’s Breaking Bad series where he was introduces as James McGill, Barack Obama’s public service announcement and many more.</a:t>
            </a:r>
          </a:p>
          <a:p>
            <a:pPr marL="0" indent="0">
              <a:buNone/>
            </a:pPr>
            <a:r>
              <a:rPr lang="en-US" sz="1600" dirty="0"/>
              <a:t>These types of deepfakes creates a huge panic among the normal people, which arises the need to spot these deepfakes accurately so that they can be distinguished from the real videos. </a:t>
            </a:r>
          </a:p>
          <a:p>
            <a:pPr marL="0" indent="0">
              <a:buNone/>
            </a:pPr>
            <a:endParaRPr lang="en-US" sz="1600" dirty="0"/>
          </a:p>
          <a:p>
            <a:pPr>
              <a:buFont typeface="Wingdings" panose="05000000000000000000" pitchFamily="2" charset="2"/>
              <a:buChar char="q"/>
            </a:pPr>
            <a:r>
              <a:rPr lang="en-IN" sz="1900" b="1" dirty="0"/>
              <a:t>Tools and Technologies Used  </a:t>
            </a:r>
          </a:p>
          <a:p>
            <a:r>
              <a:rPr lang="en-IN" sz="1600" dirty="0"/>
              <a:t>Planning </a:t>
            </a:r>
          </a:p>
          <a:p>
            <a:pPr>
              <a:buAutoNum type="arabicPeriod"/>
            </a:pPr>
            <a:r>
              <a:rPr lang="en-IN" sz="1600" dirty="0" err="1"/>
              <a:t>OpenProject</a:t>
            </a:r>
            <a:r>
              <a:rPr lang="en-IN" sz="1600" dirty="0"/>
              <a:t> </a:t>
            </a:r>
          </a:p>
          <a:p>
            <a:r>
              <a:rPr lang="en-IN" sz="1600" dirty="0"/>
              <a:t>UML Tools </a:t>
            </a:r>
          </a:p>
          <a:p>
            <a:pPr>
              <a:buAutoNum type="arabicPeriod"/>
            </a:pPr>
            <a:r>
              <a:rPr lang="en-IN" sz="1600" dirty="0"/>
              <a:t>draw.io </a:t>
            </a:r>
          </a:p>
          <a:p>
            <a:r>
              <a:rPr lang="en-IN" sz="1600" dirty="0"/>
              <a:t> Programming Languages </a:t>
            </a:r>
          </a:p>
          <a:p>
            <a:pPr>
              <a:buFont typeface="+mj-lt"/>
              <a:buAutoNum type="arabicPeriod"/>
            </a:pPr>
            <a:r>
              <a:rPr lang="en-IN" sz="1600" dirty="0"/>
              <a:t>Python3</a:t>
            </a:r>
          </a:p>
          <a:p>
            <a:pPr marL="0" indent="0">
              <a:buNone/>
            </a:pPr>
            <a:r>
              <a:rPr lang="en-IN" sz="1600" dirty="0"/>
              <a:t>2.      JavaScript </a:t>
            </a:r>
          </a:p>
          <a:p>
            <a:r>
              <a:rPr lang="en-IN" sz="1600" dirty="0"/>
              <a:t>Programming Frameworks</a:t>
            </a:r>
          </a:p>
          <a:p>
            <a:pPr>
              <a:buAutoNum type="arabicPeriod"/>
            </a:pPr>
            <a:r>
              <a:rPr lang="en-IN" sz="1600" dirty="0" err="1"/>
              <a:t>PyTorch</a:t>
            </a:r>
            <a:endParaRPr lang="en-IN" sz="1600" dirty="0"/>
          </a:p>
          <a:p>
            <a:pPr marL="0" indent="0">
              <a:buNone/>
            </a:pPr>
            <a:r>
              <a:rPr lang="en-IN" sz="1600" dirty="0"/>
              <a:t>2.     Django </a:t>
            </a:r>
          </a:p>
          <a:p>
            <a:r>
              <a:rPr lang="en-IN" sz="1600" dirty="0"/>
              <a:t>IDE </a:t>
            </a:r>
          </a:p>
          <a:p>
            <a:pPr>
              <a:buAutoNum type="arabicPeriod"/>
            </a:pPr>
            <a:r>
              <a:rPr lang="en-IN" sz="1600" dirty="0"/>
              <a:t>Google </a:t>
            </a:r>
            <a:r>
              <a:rPr lang="en-IN" sz="1600" dirty="0" err="1"/>
              <a:t>Colab</a:t>
            </a:r>
            <a:endParaRPr lang="en-IN" sz="1600" dirty="0"/>
          </a:p>
          <a:p>
            <a:pPr marL="0" indent="0">
              <a:buNone/>
            </a:pPr>
            <a:r>
              <a:rPr lang="en-IN" sz="1600" dirty="0"/>
              <a:t> 2.     </a:t>
            </a:r>
            <a:r>
              <a:rPr lang="en-IN" sz="1600" dirty="0" err="1"/>
              <a:t>Jupyter</a:t>
            </a:r>
            <a:r>
              <a:rPr lang="en-IN" sz="1600" dirty="0"/>
              <a:t> Notebook</a:t>
            </a:r>
          </a:p>
          <a:p>
            <a:pPr marL="0" indent="0">
              <a:buNone/>
            </a:pPr>
            <a:r>
              <a:rPr lang="en-IN" sz="1600" dirty="0"/>
              <a:t> 3.     Visual Studio Code </a:t>
            </a:r>
          </a:p>
          <a:p>
            <a:r>
              <a:rPr lang="en-IN" sz="1600" dirty="0"/>
              <a:t>Versioning Control </a:t>
            </a:r>
          </a:p>
          <a:p>
            <a:pPr>
              <a:buAutoNum type="arabicPeriod"/>
            </a:pPr>
            <a:r>
              <a:rPr lang="en-IN" sz="1600" dirty="0"/>
              <a:t>Git</a:t>
            </a:r>
          </a:p>
          <a:p>
            <a:r>
              <a:rPr lang="en-IN" sz="1600" dirty="0"/>
              <a:t>Cloud Services </a:t>
            </a:r>
          </a:p>
          <a:p>
            <a:pPr marL="0" indent="0">
              <a:buNone/>
            </a:pPr>
            <a:r>
              <a:rPr lang="en-IN" sz="1600" dirty="0"/>
              <a:t>1.      Google Cloud </a:t>
            </a:r>
            <a:r>
              <a:rPr lang="en-IN" sz="1600" dirty="0" err="1"/>
              <a:t>Platfor</a:t>
            </a:r>
            <a:endParaRPr lang="en-US" sz="1600" dirty="0"/>
          </a:p>
          <a:p>
            <a:pPr marL="0" indent="0">
              <a:buNone/>
            </a:pPr>
            <a:endParaRPr lang="en-IN" sz="1600" dirty="0"/>
          </a:p>
        </p:txBody>
      </p:sp>
    </p:spTree>
    <p:extLst>
      <p:ext uri="{BB962C8B-B14F-4D97-AF65-F5344CB8AC3E}">
        <p14:creationId xmlns:p14="http://schemas.microsoft.com/office/powerpoint/2010/main" val="2070178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A960F-2326-0D20-3292-894530E4478E}"/>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49A5C724-7302-EC49-49F0-2F8F4A779A33}"/>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6749721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TotalTime>
  <Words>1113</Words>
  <Application>Microsoft Office PowerPoint</Application>
  <PresentationFormat>On-screen Show (4:3)</PresentationFormat>
  <Paragraphs>79</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Google Sans</vt:lpstr>
      <vt:lpstr>Wingdings</vt:lpstr>
      <vt:lpstr>Office Theme</vt:lpstr>
      <vt:lpstr>Deepfake On Face And Expression Detection </vt:lpstr>
      <vt:lpstr>Introduction</vt:lpstr>
      <vt:lpstr>Literature survey</vt:lpstr>
      <vt:lpstr>Problem statement and objectives</vt:lpstr>
      <vt:lpstr>Methodology</vt:lpstr>
      <vt:lpstr>PowerPoint Presentation</vt:lpstr>
      <vt:lpstr>Implementation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Dell</dc:creator>
  <cp:lastModifiedBy>1114_Nilesh Pawar</cp:lastModifiedBy>
  <cp:revision>9</cp:revision>
  <dcterms:created xsi:type="dcterms:W3CDTF">2024-03-07T09:38:07Z</dcterms:created>
  <dcterms:modified xsi:type="dcterms:W3CDTF">2024-04-26T20:26:59Z</dcterms:modified>
</cp:coreProperties>
</file>