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9144000" cy="5143500"/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956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956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072383" y="170687"/>
            <a:ext cx="2999232" cy="1993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856" y="742950"/>
            <a:ext cx="8249284" cy="65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9856" y="1374393"/>
            <a:ext cx="8251825" cy="241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560" y="2541523"/>
            <a:ext cx="6532245" cy="194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FFFAEF"/>
                </a:solidFill>
                <a:latin typeface="Times New Roman"/>
                <a:cs typeface="Times New Roman"/>
              </a:rPr>
              <a:t>Department </a:t>
            </a:r>
            <a:r>
              <a:rPr dirty="0" sz="3000" b="1">
                <a:solidFill>
                  <a:srgbClr val="FFFAEF"/>
                </a:solidFill>
                <a:latin typeface="Times New Roman"/>
                <a:cs typeface="Times New Roman"/>
              </a:rPr>
              <a:t>of </a:t>
            </a:r>
            <a:r>
              <a:rPr dirty="0" sz="3000" spc="-5" b="1">
                <a:solidFill>
                  <a:srgbClr val="FFFAEF"/>
                </a:solidFill>
                <a:latin typeface="Times New Roman"/>
                <a:cs typeface="Times New Roman"/>
              </a:rPr>
              <a:t>Information</a:t>
            </a:r>
            <a:r>
              <a:rPr dirty="0" sz="3000" spc="5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FFFAEF"/>
                </a:solidFill>
                <a:latin typeface="Times New Roman"/>
                <a:cs typeface="Times New Roman"/>
              </a:rPr>
              <a:t>Technology</a:t>
            </a:r>
            <a:endParaRPr sz="3000">
              <a:latin typeface="Times New Roman"/>
              <a:cs typeface="Times New Roman"/>
            </a:endParaRPr>
          </a:p>
          <a:p>
            <a:pPr marL="12700" marR="5080" indent="1170305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A.P. 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Shah Institute of Technology  G.B.Road,Kasarvadavli,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Thane(W),</a:t>
            </a:r>
            <a:r>
              <a:rPr dirty="0" sz="2400" spc="-5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Mumbai-400615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UNIVERSITY OF</a:t>
            </a:r>
            <a:r>
              <a:rPr dirty="0" sz="2400" spc="2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Academic Year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 2019-2020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4226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1.6 Technology</a:t>
            </a:r>
            <a:r>
              <a:rPr dirty="0" sz="3000" spc="-7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stack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2164080" cy="16033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800" spc="110">
                <a:latin typeface="Arial"/>
                <a:cs typeface="Arial"/>
              </a:rPr>
              <a:t>HTML5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800" spc="-95">
                <a:latin typeface="Arial"/>
                <a:cs typeface="Arial"/>
              </a:rPr>
              <a:t>CSS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800" spc="55">
                <a:latin typeface="Arial"/>
                <a:cs typeface="Arial"/>
              </a:rPr>
              <a:t>PHP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800" spc="15">
                <a:latin typeface="Arial"/>
                <a:cs typeface="Arial"/>
              </a:rPr>
              <a:t>MYSQL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6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800" spc="-30">
                <a:latin typeface="Arial"/>
                <a:cs typeface="Arial"/>
              </a:rPr>
              <a:t>Java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5">
                <a:latin typeface="Arial"/>
                <a:cs typeface="Arial"/>
              </a:rPr>
              <a:t>Script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64185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1.7 </a:t>
            </a:r>
            <a:r>
              <a:rPr dirty="0" sz="3000" spc="-5" b="1">
                <a:latin typeface="Times New Roman"/>
                <a:cs typeface="Times New Roman"/>
              </a:rPr>
              <a:t>Benefits </a:t>
            </a:r>
            <a:r>
              <a:rPr dirty="0" sz="3000" b="1">
                <a:latin typeface="Times New Roman"/>
                <a:cs typeface="Times New Roman"/>
              </a:rPr>
              <a:t>for Environment &amp;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Society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251825" cy="1919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14999"/>
              </a:lnSpc>
              <a:spcBef>
                <a:spcPts val="100"/>
              </a:spcBef>
              <a:buFont typeface="Times New Roman"/>
              <a:buChar char="●"/>
              <a:tabLst>
                <a:tab pos="355600" algn="l"/>
              </a:tabLst>
            </a:pPr>
            <a:r>
              <a:rPr dirty="0" sz="1800" spc="40">
                <a:latin typeface="Arial"/>
                <a:cs typeface="Arial"/>
              </a:rPr>
              <a:t>By </a:t>
            </a:r>
            <a:r>
              <a:rPr dirty="0" sz="1800" spc="-25">
                <a:latin typeface="Arial"/>
                <a:cs typeface="Arial"/>
              </a:rPr>
              <a:t>implementing </a:t>
            </a:r>
            <a:r>
              <a:rPr dirty="0" sz="1800" spc="15">
                <a:latin typeface="Arial"/>
                <a:cs typeface="Arial"/>
              </a:rPr>
              <a:t>this </a:t>
            </a:r>
            <a:r>
              <a:rPr dirty="0" sz="1800" spc="-5">
                <a:latin typeface="Arial"/>
                <a:cs typeface="Arial"/>
              </a:rPr>
              <a:t>project </a:t>
            </a:r>
            <a:r>
              <a:rPr dirty="0" sz="1800" spc="100">
                <a:latin typeface="Arial"/>
                <a:cs typeface="Arial"/>
              </a:rPr>
              <a:t>it </a:t>
            </a:r>
            <a:r>
              <a:rPr dirty="0" sz="1800" spc="-10">
                <a:latin typeface="Arial"/>
                <a:cs typeface="Arial"/>
              </a:rPr>
              <a:t>would </a:t>
            </a:r>
            <a:r>
              <a:rPr dirty="0" sz="1800" spc="-45">
                <a:latin typeface="Arial"/>
                <a:cs typeface="Arial"/>
              </a:rPr>
              <a:t>help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70">
                <a:latin typeface="Arial"/>
                <a:cs typeface="Arial"/>
              </a:rPr>
              <a:t>college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45">
                <a:latin typeface="Arial"/>
                <a:cs typeface="Arial"/>
              </a:rPr>
              <a:t>progress </a:t>
            </a:r>
            <a:r>
              <a:rPr dirty="0" sz="1800" spc="-70">
                <a:latin typeface="Arial"/>
                <a:cs typeface="Arial"/>
              </a:rPr>
              <a:t>and develop  </a:t>
            </a:r>
            <a:r>
              <a:rPr dirty="0" sz="1800" spc="5">
                <a:latin typeface="Arial"/>
                <a:cs typeface="Arial"/>
              </a:rPr>
              <a:t>at </a:t>
            </a:r>
            <a:r>
              <a:rPr dirty="0" sz="1800" spc="-114">
                <a:latin typeface="Arial"/>
                <a:cs typeface="Arial"/>
              </a:rPr>
              <a:t>a </a:t>
            </a:r>
            <a:r>
              <a:rPr dirty="0" sz="1800" spc="-15">
                <a:latin typeface="Arial"/>
                <a:cs typeface="Arial"/>
              </a:rPr>
              <a:t>faster </a:t>
            </a:r>
            <a:r>
              <a:rPr dirty="0" sz="1800" spc="-30">
                <a:latin typeface="Arial"/>
                <a:cs typeface="Arial"/>
              </a:rPr>
              <a:t>level </a:t>
            </a:r>
            <a:r>
              <a:rPr dirty="0" sz="1800" spc="-120">
                <a:latin typeface="Arial"/>
                <a:cs typeface="Arial"/>
              </a:rPr>
              <a:t>as </a:t>
            </a:r>
            <a:r>
              <a:rPr dirty="0" sz="1800" spc="15">
                <a:latin typeface="Arial"/>
                <a:cs typeface="Arial"/>
              </a:rPr>
              <a:t>all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35">
                <a:latin typeface="Arial"/>
                <a:cs typeface="Arial"/>
              </a:rPr>
              <a:t>complaints </a:t>
            </a:r>
            <a:r>
              <a:rPr dirty="0" sz="1800" spc="-70">
                <a:latin typeface="Arial"/>
                <a:cs typeface="Arial"/>
              </a:rPr>
              <a:t>and </a:t>
            </a:r>
            <a:r>
              <a:rPr dirty="0" sz="1800" spc="-65">
                <a:latin typeface="Arial"/>
                <a:cs typeface="Arial"/>
              </a:rPr>
              <a:t>requests </a:t>
            </a:r>
            <a:r>
              <a:rPr dirty="0" sz="1800">
                <a:latin typeface="Arial"/>
                <a:cs typeface="Arial"/>
              </a:rPr>
              <a:t>which </a:t>
            </a:r>
            <a:r>
              <a:rPr dirty="0" sz="1800" spc="-30">
                <a:latin typeface="Arial"/>
                <a:cs typeface="Arial"/>
              </a:rPr>
              <a:t>the </a:t>
            </a:r>
            <a:r>
              <a:rPr dirty="0" sz="1800" spc="-40">
                <a:latin typeface="Arial"/>
                <a:cs typeface="Arial"/>
              </a:rPr>
              <a:t>students </a:t>
            </a:r>
            <a:r>
              <a:rPr dirty="0" sz="1800" spc="-30">
                <a:latin typeface="Arial"/>
                <a:cs typeface="Arial"/>
              </a:rPr>
              <a:t>were </a:t>
            </a:r>
            <a:r>
              <a:rPr dirty="0" sz="1800" spc="-5">
                <a:latin typeface="Arial"/>
                <a:cs typeface="Arial"/>
              </a:rPr>
              <a:t>not  </a:t>
            </a:r>
            <a:r>
              <a:rPr dirty="0" sz="1800" spc="-70">
                <a:latin typeface="Arial"/>
                <a:cs typeface="Arial"/>
              </a:rPr>
              <a:t>able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60">
                <a:latin typeface="Arial"/>
                <a:cs typeface="Arial"/>
              </a:rPr>
              <a:t>convey </a:t>
            </a:r>
            <a:r>
              <a:rPr dirty="0" sz="1800" spc="-55">
                <a:latin typeface="Arial"/>
                <a:cs typeface="Arial"/>
              </a:rPr>
              <a:t>before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10">
                <a:latin typeface="Arial"/>
                <a:cs typeface="Arial"/>
              </a:rPr>
              <a:t>faculty or </a:t>
            </a:r>
            <a:r>
              <a:rPr dirty="0" sz="1800" spc="15">
                <a:latin typeface="Arial"/>
                <a:cs typeface="Arial"/>
              </a:rPr>
              <a:t>staff directly </a:t>
            </a:r>
            <a:r>
              <a:rPr dirty="0" sz="1800" spc="-90">
                <a:latin typeface="Arial"/>
                <a:cs typeface="Arial"/>
              </a:rPr>
              <a:t>can </a:t>
            </a:r>
            <a:r>
              <a:rPr dirty="0" sz="1800" spc="-130">
                <a:latin typeface="Arial"/>
                <a:cs typeface="Arial"/>
              </a:rPr>
              <a:t>be </a:t>
            </a:r>
            <a:r>
              <a:rPr dirty="0" sz="1800" spc="-75">
                <a:latin typeface="Arial"/>
                <a:cs typeface="Arial"/>
              </a:rPr>
              <a:t>conveyed </a:t>
            </a:r>
            <a:r>
              <a:rPr dirty="0" sz="1800" spc="-35">
                <a:latin typeface="Arial"/>
                <a:cs typeface="Arial"/>
              </a:rPr>
              <a:t>easily </a:t>
            </a:r>
            <a:r>
              <a:rPr dirty="0" sz="1800" spc="30">
                <a:latin typeface="Arial"/>
                <a:cs typeface="Arial"/>
              </a:rPr>
              <a:t>in </a:t>
            </a:r>
            <a:r>
              <a:rPr dirty="0" sz="1800" spc="-114">
                <a:latin typeface="Arial"/>
                <a:cs typeface="Arial"/>
              </a:rPr>
              <a:t>a  </a:t>
            </a:r>
            <a:r>
              <a:rPr dirty="0" sz="1800" spc="-85">
                <a:latin typeface="Arial"/>
                <a:cs typeface="Arial"/>
              </a:rPr>
              <a:t>secure </a:t>
            </a:r>
            <a:r>
              <a:rPr dirty="0" sz="1800" spc="210">
                <a:latin typeface="Arial"/>
                <a:cs typeface="Arial"/>
              </a:rPr>
              <a:t>&amp; </a:t>
            </a:r>
            <a:r>
              <a:rPr dirty="0" sz="1800" spc="-35">
                <a:latin typeface="Arial"/>
                <a:cs typeface="Arial"/>
              </a:rPr>
              <a:t>authenticated </a:t>
            </a:r>
            <a:r>
              <a:rPr dirty="0" sz="1800" spc="-45">
                <a:latin typeface="Arial"/>
                <a:cs typeface="Arial"/>
              </a:rPr>
              <a:t>manner </a:t>
            </a:r>
            <a:r>
              <a:rPr dirty="0" sz="1800" spc="-20">
                <a:latin typeface="Arial"/>
                <a:cs typeface="Arial"/>
              </a:rPr>
              <a:t>thus </a:t>
            </a:r>
            <a:r>
              <a:rPr dirty="0" sz="1800" spc="-25">
                <a:latin typeface="Arial"/>
                <a:cs typeface="Arial"/>
              </a:rPr>
              <a:t>helping the </a:t>
            </a:r>
            <a:r>
              <a:rPr dirty="0" sz="1800" spc="-70">
                <a:latin typeface="Arial"/>
                <a:cs typeface="Arial"/>
              </a:rPr>
              <a:t>college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know </a:t>
            </a:r>
            <a:r>
              <a:rPr dirty="0" sz="1800" spc="-35">
                <a:latin typeface="Arial"/>
                <a:cs typeface="Arial"/>
              </a:rPr>
              <a:t>students  </a:t>
            </a:r>
            <a:r>
              <a:rPr dirty="0" sz="1800" spc="-65">
                <a:latin typeface="Arial"/>
                <a:cs typeface="Arial"/>
              </a:rPr>
              <a:t>requests </a:t>
            </a:r>
            <a:r>
              <a:rPr dirty="0" sz="1800" spc="-70">
                <a:latin typeface="Arial"/>
                <a:cs typeface="Arial"/>
              </a:rPr>
              <a:t>and </a:t>
            </a:r>
            <a:r>
              <a:rPr dirty="0" sz="1800" spc="10">
                <a:latin typeface="Arial"/>
                <a:cs typeface="Arial"/>
              </a:rPr>
              <a:t>difficulties </a:t>
            </a:r>
            <a:r>
              <a:rPr dirty="0" sz="1800" spc="-40">
                <a:latin typeface="Arial"/>
                <a:cs typeface="Arial"/>
              </a:rPr>
              <a:t>leading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20">
                <a:latin typeface="Arial"/>
                <a:cs typeface="Arial"/>
              </a:rPr>
              <a:t>betterment </a:t>
            </a:r>
            <a:r>
              <a:rPr dirty="0" sz="1800" spc="-15">
                <a:latin typeface="Arial"/>
                <a:cs typeface="Arial"/>
              </a:rPr>
              <a:t>of </a:t>
            </a:r>
            <a:r>
              <a:rPr dirty="0" sz="1800" spc="-65">
                <a:latin typeface="Arial"/>
                <a:cs typeface="Arial"/>
              </a:rPr>
              <a:t>college </a:t>
            </a:r>
            <a:r>
              <a:rPr dirty="0" sz="1800" spc="20">
                <a:latin typeface="Arial"/>
                <a:cs typeface="Arial"/>
              </a:rPr>
              <a:t>in </a:t>
            </a:r>
            <a:r>
              <a:rPr dirty="0" sz="1800" spc="25">
                <a:latin typeface="Arial"/>
                <a:cs typeface="Arial"/>
              </a:rPr>
              <a:t>its </a:t>
            </a:r>
            <a:r>
              <a:rPr dirty="0" sz="1800" spc="-10">
                <a:latin typeface="Arial"/>
                <a:cs typeface="Arial"/>
              </a:rPr>
              <a:t>overall  </a:t>
            </a:r>
            <a:r>
              <a:rPr dirty="0" sz="1800" spc="-55">
                <a:latin typeface="Arial"/>
                <a:cs typeface="Arial"/>
              </a:rPr>
              <a:t>development.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210" y="2372360"/>
            <a:ext cx="389001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4200" b="1">
                <a:solidFill>
                  <a:srgbClr val="FFFAEF"/>
                </a:solidFill>
                <a:latin typeface="Times New Roman"/>
                <a:cs typeface="Times New Roman"/>
              </a:rPr>
              <a:t>2.	Project</a:t>
            </a:r>
            <a:r>
              <a:rPr dirty="0" sz="4200" spc="-80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4200" spc="-5" b="1">
                <a:solidFill>
                  <a:srgbClr val="FFFAEF"/>
                </a:solidFill>
                <a:latin typeface="Times New Roman"/>
                <a:cs typeface="Times New Roman"/>
              </a:rPr>
              <a:t>Design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3807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2.1 </a:t>
            </a:r>
            <a:r>
              <a:rPr dirty="0" sz="3000" spc="-5" b="1">
                <a:latin typeface="Times New Roman"/>
                <a:cs typeface="Times New Roman"/>
              </a:rPr>
              <a:t>Proposed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System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750" y="1216913"/>
            <a:ext cx="7908290" cy="2866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03505">
              <a:lnSpc>
                <a:spcPct val="114999"/>
              </a:lnSpc>
              <a:spcBef>
                <a:spcPts val="100"/>
              </a:spcBef>
            </a:pPr>
            <a:r>
              <a:rPr dirty="0" sz="1800" spc="85">
                <a:latin typeface="Arial"/>
                <a:cs typeface="Arial"/>
              </a:rPr>
              <a:t>In </a:t>
            </a:r>
            <a:r>
              <a:rPr dirty="0" sz="1800" spc="-30">
                <a:latin typeface="Arial"/>
                <a:cs typeface="Arial"/>
              </a:rPr>
              <a:t>the </a:t>
            </a:r>
            <a:r>
              <a:rPr dirty="0" sz="1800" spc="-75">
                <a:latin typeface="Arial"/>
                <a:cs typeface="Arial"/>
              </a:rPr>
              <a:t>proposed </a:t>
            </a:r>
            <a:r>
              <a:rPr dirty="0" sz="1800" spc="-50">
                <a:latin typeface="Arial"/>
                <a:cs typeface="Arial"/>
              </a:rPr>
              <a:t>system,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40">
                <a:latin typeface="Arial"/>
                <a:cs typeface="Arial"/>
              </a:rPr>
              <a:t>students </a:t>
            </a:r>
            <a:r>
              <a:rPr dirty="0" sz="1800" spc="80">
                <a:latin typeface="Arial"/>
                <a:cs typeface="Arial"/>
              </a:rPr>
              <a:t>will </a:t>
            </a:r>
            <a:r>
              <a:rPr dirty="0" sz="1800" spc="-130">
                <a:latin typeface="Arial"/>
                <a:cs typeface="Arial"/>
              </a:rPr>
              <a:t>be </a:t>
            </a:r>
            <a:r>
              <a:rPr dirty="0" sz="1800" spc="-70">
                <a:latin typeface="Arial"/>
                <a:cs typeface="Arial"/>
              </a:rPr>
              <a:t>able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55">
                <a:latin typeface="Arial"/>
                <a:cs typeface="Arial"/>
              </a:rPr>
              <a:t>convey </a:t>
            </a:r>
            <a:r>
              <a:rPr dirty="0" sz="1800" spc="-25">
                <a:latin typeface="Arial"/>
                <a:cs typeface="Arial"/>
              </a:rPr>
              <a:t>there </a:t>
            </a:r>
            <a:r>
              <a:rPr dirty="0" sz="1800" spc="-40">
                <a:latin typeface="Arial"/>
                <a:cs typeface="Arial"/>
              </a:rPr>
              <a:t>problem,  </a:t>
            </a:r>
            <a:r>
              <a:rPr dirty="0" sz="1800" spc="-65">
                <a:latin typeface="Arial"/>
                <a:cs typeface="Arial"/>
              </a:rPr>
              <a:t>feedback,requests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70">
                <a:latin typeface="Arial"/>
                <a:cs typeface="Arial"/>
              </a:rPr>
              <a:t>college </a:t>
            </a:r>
            <a:r>
              <a:rPr dirty="0" sz="1800" spc="-30">
                <a:latin typeface="Arial"/>
                <a:cs typeface="Arial"/>
              </a:rPr>
              <a:t>using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85">
                <a:latin typeface="Arial"/>
                <a:cs typeface="Arial"/>
              </a:rPr>
              <a:t>STUDENT </a:t>
            </a:r>
            <a:r>
              <a:rPr dirty="0" sz="1800" spc="75">
                <a:latin typeface="Arial"/>
                <a:cs typeface="Arial"/>
              </a:rPr>
              <a:t>HELPING </a:t>
            </a:r>
            <a:r>
              <a:rPr dirty="0" sz="1800" spc="25">
                <a:latin typeface="Arial"/>
                <a:cs typeface="Arial"/>
              </a:rPr>
              <a:t>SYSTEM  </a:t>
            </a:r>
            <a:r>
              <a:rPr dirty="0" sz="1800">
                <a:latin typeface="Arial"/>
                <a:cs typeface="Arial"/>
              </a:rPr>
              <a:t>which </a:t>
            </a:r>
            <a:r>
              <a:rPr dirty="0" sz="1800" spc="85">
                <a:latin typeface="Arial"/>
                <a:cs typeface="Arial"/>
              </a:rPr>
              <a:t>will </a:t>
            </a:r>
            <a:r>
              <a:rPr dirty="0" sz="1800" spc="-130">
                <a:latin typeface="Arial"/>
                <a:cs typeface="Arial"/>
              </a:rPr>
              <a:t>be </a:t>
            </a:r>
            <a:r>
              <a:rPr dirty="0" sz="1800" spc="-50">
                <a:latin typeface="Arial"/>
                <a:cs typeface="Arial"/>
              </a:rPr>
              <a:t>implemented </a:t>
            </a:r>
            <a:r>
              <a:rPr dirty="0" sz="1800" spc="20">
                <a:latin typeface="Arial"/>
                <a:cs typeface="Arial"/>
              </a:rPr>
              <a:t>in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60">
                <a:latin typeface="Arial"/>
                <a:cs typeface="Arial"/>
              </a:rPr>
              <a:t>college.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40">
                <a:latin typeface="Arial"/>
                <a:cs typeface="Arial"/>
              </a:rPr>
              <a:t>students </a:t>
            </a:r>
            <a:r>
              <a:rPr dirty="0" sz="1800" spc="85">
                <a:latin typeface="Arial"/>
                <a:cs typeface="Arial"/>
              </a:rPr>
              <a:t>will </a:t>
            </a:r>
            <a:r>
              <a:rPr dirty="0" sz="1800" spc="-110">
                <a:latin typeface="Arial"/>
                <a:cs typeface="Arial"/>
              </a:rPr>
              <a:t>need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login </a:t>
            </a:r>
            <a:r>
              <a:rPr dirty="0" sz="1800" spc="15">
                <a:latin typeface="Arial"/>
                <a:cs typeface="Arial"/>
              </a:rPr>
              <a:t>into 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55">
                <a:latin typeface="Arial"/>
                <a:cs typeface="Arial"/>
              </a:rPr>
              <a:t>system </a:t>
            </a:r>
            <a:r>
              <a:rPr dirty="0" sz="1800">
                <a:latin typeface="Arial"/>
                <a:cs typeface="Arial"/>
              </a:rPr>
              <a:t>through </a:t>
            </a:r>
            <a:r>
              <a:rPr dirty="0" sz="1800" spc="25">
                <a:latin typeface="Arial"/>
                <a:cs typeface="Arial"/>
              </a:rPr>
              <a:t>their </a:t>
            </a:r>
            <a:r>
              <a:rPr dirty="0" sz="1800" spc="-50">
                <a:latin typeface="Arial"/>
                <a:cs typeface="Arial"/>
              </a:rPr>
              <a:t>unique </a:t>
            </a:r>
            <a:r>
              <a:rPr dirty="0" sz="1800" spc="-5">
                <a:latin typeface="Arial"/>
                <a:cs typeface="Arial"/>
              </a:rPr>
              <a:t>login </a:t>
            </a:r>
            <a:r>
              <a:rPr dirty="0" sz="1800" spc="-35">
                <a:latin typeface="Arial"/>
                <a:cs typeface="Arial"/>
              </a:rPr>
              <a:t>credentials </a:t>
            </a:r>
            <a:r>
              <a:rPr dirty="0" sz="1800" spc="-25">
                <a:latin typeface="Arial"/>
                <a:cs typeface="Arial"/>
              </a:rPr>
              <a:t>provided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40">
                <a:latin typeface="Arial"/>
                <a:cs typeface="Arial"/>
              </a:rPr>
              <a:t>them </a:t>
            </a:r>
            <a:r>
              <a:rPr dirty="0" sz="1800" spc="-15">
                <a:latin typeface="Arial"/>
                <a:cs typeface="Arial"/>
              </a:rPr>
              <a:t>by </a:t>
            </a:r>
            <a:r>
              <a:rPr dirty="0" sz="1800" spc="-25">
                <a:latin typeface="Arial"/>
                <a:cs typeface="Arial"/>
              </a:rPr>
              <a:t>the  </a:t>
            </a:r>
            <a:r>
              <a:rPr dirty="0" sz="1800" spc="-70">
                <a:latin typeface="Arial"/>
                <a:cs typeface="Arial"/>
              </a:rPr>
              <a:t>admin.Once </a:t>
            </a:r>
            <a:r>
              <a:rPr dirty="0" sz="1800" spc="-25">
                <a:latin typeface="Arial"/>
                <a:cs typeface="Arial"/>
              </a:rPr>
              <a:t>the student logins </a:t>
            </a:r>
            <a:r>
              <a:rPr dirty="0" sz="1800" spc="15">
                <a:latin typeface="Arial"/>
                <a:cs typeface="Arial"/>
              </a:rPr>
              <a:t>into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55">
                <a:latin typeface="Arial"/>
                <a:cs typeface="Arial"/>
              </a:rPr>
              <a:t>system </a:t>
            </a:r>
            <a:r>
              <a:rPr dirty="0" sz="1800" spc="-40">
                <a:latin typeface="Arial"/>
                <a:cs typeface="Arial"/>
              </a:rPr>
              <a:t>he/she </a:t>
            </a:r>
            <a:r>
              <a:rPr dirty="0" sz="1800" spc="-90">
                <a:latin typeface="Arial"/>
                <a:cs typeface="Arial"/>
              </a:rPr>
              <a:t>can </a:t>
            </a:r>
            <a:r>
              <a:rPr dirty="0" sz="1800" spc="-60">
                <a:latin typeface="Arial"/>
                <a:cs typeface="Arial"/>
              </a:rPr>
              <a:t>convey </a:t>
            </a:r>
            <a:r>
              <a:rPr dirty="0" sz="1800" spc="25">
                <a:latin typeface="Arial"/>
                <a:cs typeface="Arial"/>
              </a:rPr>
              <a:t>his/her  </a:t>
            </a:r>
            <a:r>
              <a:rPr dirty="0" sz="1800" spc="-55">
                <a:latin typeface="Arial"/>
                <a:cs typeface="Arial"/>
              </a:rPr>
              <a:t>problems </a:t>
            </a:r>
            <a:r>
              <a:rPr dirty="0" sz="1800" spc="10">
                <a:latin typeface="Arial"/>
                <a:cs typeface="Arial"/>
              </a:rPr>
              <a:t>or </a:t>
            </a:r>
            <a:r>
              <a:rPr dirty="0" sz="1800" spc="-85">
                <a:latin typeface="Arial"/>
                <a:cs typeface="Arial"/>
              </a:rPr>
              <a:t>even </a:t>
            </a:r>
            <a:r>
              <a:rPr dirty="0" sz="1800" spc="-55">
                <a:latin typeface="Arial"/>
                <a:cs typeface="Arial"/>
              </a:rPr>
              <a:t>request </a:t>
            </a:r>
            <a:r>
              <a:rPr dirty="0" sz="1800" spc="-25">
                <a:latin typeface="Arial"/>
                <a:cs typeface="Arial"/>
              </a:rPr>
              <a:t>his </a:t>
            </a:r>
            <a:r>
              <a:rPr dirty="0" sz="1800" spc="-114">
                <a:latin typeface="Arial"/>
                <a:cs typeface="Arial"/>
              </a:rPr>
              <a:t>needs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authorities </a:t>
            </a:r>
            <a:r>
              <a:rPr dirty="0" sz="1800" spc="20">
                <a:latin typeface="Arial"/>
                <a:cs typeface="Arial"/>
              </a:rPr>
              <a:t>in </a:t>
            </a:r>
            <a:r>
              <a:rPr dirty="0" sz="1800" spc="-114">
                <a:latin typeface="Arial"/>
                <a:cs typeface="Arial"/>
              </a:rPr>
              <a:t>a </a:t>
            </a:r>
            <a:r>
              <a:rPr dirty="0" sz="1800" spc="-85">
                <a:latin typeface="Arial"/>
                <a:cs typeface="Arial"/>
              </a:rPr>
              <a:t>secure </a:t>
            </a:r>
            <a:r>
              <a:rPr dirty="0" sz="1800" spc="-70">
                <a:latin typeface="Arial"/>
                <a:cs typeface="Arial"/>
              </a:rPr>
              <a:t>and  </a:t>
            </a:r>
            <a:r>
              <a:rPr dirty="0" sz="1800" spc="-15">
                <a:latin typeface="Arial"/>
                <a:cs typeface="Arial"/>
              </a:rPr>
              <a:t>confidential </a:t>
            </a:r>
            <a:r>
              <a:rPr dirty="0" sz="1800" spc="5">
                <a:latin typeface="Arial"/>
                <a:cs typeface="Arial"/>
              </a:rPr>
              <a:t>way. </a:t>
            </a:r>
            <a:r>
              <a:rPr dirty="0" sz="1800">
                <a:latin typeface="Arial"/>
                <a:cs typeface="Arial"/>
              </a:rPr>
              <a:t>Thus </a:t>
            </a:r>
            <a:r>
              <a:rPr dirty="0" sz="1800" spc="-30">
                <a:latin typeface="Arial"/>
                <a:cs typeface="Arial"/>
              </a:rPr>
              <a:t>saving </a:t>
            </a:r>
            <a:r>
              <a:rPr dirty="0" sz="1800" spc="-15">
                <a:latin typeface="Arial"/>
                <a:cs typeface="Arial"/>
              </a:rPr>
              <a:t>time </a:t>
            </a:r>
            <a:r>
              <a:rPr dirty="0" sz="1800" spc="-70">
                <a:latin typeface="Arial"/>
                <a:cs typeface="Arial"/>
              </a:rPr>
              <a:t>and </a:t>
            </a:r>
            <a:r>
              <a:rPr dirty="0" sz="1800" spc="-25">
                <a:latin typeface="Arial"/>
                <a:cs typeface="Arial"/>
              </a:rPr>
              <a:t>manpower.Also </a:t>
            </a:r>
            <a:r>
              <a:rPr dirty="0" sz="1800" spc="15">
                <a:latin typeface="Arial"/>
                <a:cs typeface="Arial"/>
              </a:rPr>
              <a:t>this </a:t>
            </a:r>
            <a:r>
              <a:rPr dirty="0" sz="1800" spc="-65">
                <a:latin typeface="Arial"/>
                <a:cs typeface="Arial"/>
              </a:rPr>
              <a:t>requests </a:t>
            </a:r>
            <a:r>
              <a:rPr dirty="0" sz="1800" spc="-70">
                <a:latin typeface="Arial"/>
                <a:cs typeface="Arial"/>
              </a:rPr>
              <a:t>and  </a:t>
            </a:r>
            <a:r>
              <a:rPr dirty="0" sz="1800" spc="-35">
                <a:latin typeface="Arial"/>
                <a:cs typeface="Arial"/>
              </a:rPr>
              <a:t>complaints </a:t>
            </a:r>
            <a:r>
              <a:rPr dirty="0" sz="1800" spc="90">
                <a:latin typeface="Arial"/>
                <a:cs typeface="Arial"/>
              </a:rPr>
              <a:t>will </a:t>
            </a:r>
            <a:r>
              <a:rPr dirty="0" sz="1800" spc="-130">
                <a:latin typeface="Arial"/>
                <a:cs typeface="Arial"/>
              </a:rPr>
              <a:t>be </a:t>
            </a:r>
            <a:r>
              <a:rPr dirty="0" sz="1800" spc="-10">
                <a:latin typeface="Arial"/>
                <a:cs typeface="Arial"/>
              </a:rPr>
              <a:t>known </a:t>
            </a:r>
            <a:r>
              <a:rPr dirty="0" sz="1800" spc="-5">
                <a:latin typeface="Arial"/>
                <a:cs typeface="Arial"/>
              </a:rPr>
              <a:t>only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30">
                <a:latin typeface="Arial"/>
                <a:cs typeface="Arial"/>
              </a:rPr>
              <a:t>the </a:t>
            </a:r>
            <a:r>
              <a:rPr dirty="0" sz="1800" spc="-40">
                <a:latin typeface="Arial"/>
                <a:cs typeface="Arial"/>
              </a:rPr>
              <a:t>students </a:t>
            </a:r>
            <a:r>
              <a:rPr dirty="0" sz="1800" spc="-50">
                <a:latin typeface="Arial"/>
                <a:cs typeface="Arial"/>
              </a:rPr>
              <a:t>andthe </a:t>
            </a:r>
            <a:r>
              <a:rPr dirty="0" sz="1800" spc="-65">
                <a:latin typeface="Arial"/>
                <a:cs typeface="Arial"/>
              </a:rPr>
              <a:t>person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30">
                <a:latin typeface="Arial"/>
                <a:cs typeface="Arial"/>
              </a:rPr>
              <a:t>whom </a:t>
            </a:r>
            <a:r>
              <a:rPr dirty="0" sz="1800" spc="100">
                <a:latin typeface="Arial"/>
                <a:cs typeface="Arial"/>
              </a:rPr>
              <a:t>it </a:t>
            </a:r>
            <a:r>
              <a:rPr dirty="0" sz="1800" spc="-30">
                <a:latin typeface="Arial"/>
                <a:cs typeface="Arial"/>
              </a:rPr>
              <a:t>is  </a:t>
            </a:r>
            <a:r>
              <a:rPr dirty="0" sz="1800" spc="-45">
                <a:latin typeface="Arial"/>
                <a:cs typeface="Arial"/>
              </a:rPr>
              <a:t>intended </a:t>
            </a:r>
            <a:r>
              <a:rPr dirty="0" sz="1800" spc="-15">
                <a:latin typeface="Arial"/>
                <a:cs typeface="Arial"/>
              </a:rPr>
              <a:t>thus </a:t>
            </a:r>
            <a:r>
              <a:rPr dirty="0" sz="1800" spc="-70">
                <a:latin typeface="Arial"/>
                <a:cs typeface="Arial"/>
              </a:rPr>
              <a:t>no </a:t>
            </a:r>
            <a:r>
              <a:rPr dirty="0" sz="1800" spc="-105">
                <a:latin typeface="Arial"/>
                <a:cs typeface="Arial"/>
              </a:rPr>
              <a:t>one </a:t>
            </a:r>
            <a:r>
              <a:rPr dirty="0" sz="1800" spc="-90">
                <a:latin typeface="Arial"/>
                <a:cs typeface="Arial"/>
              </a:rPr>
              <a:t>can </a:t>
            </a:r>
            <a:r>
              <a:rPr dirty="0" sz="1800" spc="-80">
                <a:latin typeface="Arial"/>
                <a:cs typeface="Arial"/>
              </a:rPr>
              <a:t>make </a:t>
            </a:r>
            <a:r>
              <a:rPr dirty="0" sz="1800" spc="-90">
                <a:latin typeface="Arial"/>
                <a:cs typeface="Arial"/>
              </a:rPr>
              <a:t>changes </a:t>
            </a:r>
            <a:r>
              <a:rPr dirty="0" sz="1800" spc="10">
                <a:latin typeface="Arial"/>
                <a:cs typeface="Arial"/>
              </a:rPr>
              <a:t>into</a:t>
            </a:r>
            <a:r>
              <a:rPr dirty="0" sz="1800" spc="18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114">
                <a:latin typeface="Arial"/>
                <a:cs typeface="Arial"/>
              </a:rPr>
              <a:t>messages been </a:t>
            </a:r>
            <a:r>
              <a:rPr dirty="0" sz="1800" spc="-80">
                <a:latin typeface="Arial"/>
                <a:cs typeface="Arial"/>
              </a:rPr>
              <a:t>addressed.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47656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2.2 </a:t>
            </a:r>
            <a:r>
              <a:rPr dirty="0" sz="3000" spc="-5" b="1">
                <a:latin typeface="Times New Roman"/>
                <a:cs typeface="Times New Roman"/>
              </a:rPr>
              <a:t>Design(Flow </a:t>
            </a:r>
            <a:r>
              <a:rPr dirty="0" sz="3000" b="1">
                <a:latin typeface="Times New Roman"/>
                <a:cs typeface="Times New Roman"/>
              </a:rPr>
              <a:t>Of</a:t>
            </a:r>
            <a:r>
              <a:rPr dirty="0" sz="3000" spc="-2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Modules)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245108"/>
            <a:ext cx="8578596" cy="3485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45662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2.3 </a:t>
            </a:r>
            <a:r>
              <a:rPr dirty="0" sz="3000" spc="-5" b="1">
                <a:latin typeface="Times New Roman"/>
                <a:cs typeface="Times New Roman"/>
              </a:rPr>
              <a:t>Description </a:t>
            </a:r>
            <a:r>
              <a:rPr dirty="0" sz="3000" b="1">
                <a:latin typeface="Times New Roman"/>
                <a:cs typeface="Times New Roman"/>
              </a:rPr>
              <a:t>Of </a:t>
            </a:r>
            <a:r>
              <a:rPr dirty="0" sz="3000" spc="-5" b="1">
                <a:latin typeface="Times New Roman"/>
                <a:cs typeface="Times New Roman"/>
              </a:rPr>
              <a:t>Use Case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5564" y="1246632"/>
            <a:ext cx="3887724" cy="3262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3591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2.4 </a:t>
            </a:r>
            <a:r>
              <a:rPr dirty="0" sz="3000" spc="-5" b="1">
                <a:latin typeface="Times New Roman"/>
                <a:cs typeface="Times New Roman"/>
              </a:rPr>
              <a:t>Activity</a:t>
            </a:r>
            <a:r>
              <a:rPr dirty="0" sz="3000" spc="-6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diagram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5384" y="1167383"/>
            <a:ext cx="4780788" cy="3342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9978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2.5 </a:t>
            </a:r>
            <a:r>
              <a:rPr dirty="0" sz="3000" spc="-5" b="1">
                <a:latin typeface="Times New Roman"/>
                <a:cs typeface="Times New Roman"/>
              </a:rPr>
              <a:t>Class</a:t>
            </a:r>
            <a:r>
              <a:rPr dirty="0" sz="3000" spc="-9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Diagram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1208532"/>
            <a:ext cx="4314444" cy="3236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50863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2.6 </a:t>
            </a:r>
            <a:r>
              <a:rPr dirty="0" sz="3000" spc="-5" b="1">
                <a:latin typeface="Times New Roman"/>
                <a:cs typeface="Times New Roman"/>
              </a:rPr>
              <a:t>Module-1 Admin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Functions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58315"/>
            <a:ext cx="5721985" cy="341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Management of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database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Admin </a:t>
            </a:r>
            <a:r>
              <a:rPr dirty="0" sz="1800">
                <a:latin typeface="Times New Roman"/>
                <a:cs typeface="Times New Roman"/>
              </a:rPr>
              <a:t>can </a:t>
            </a:r>
            <a:r>
              <a:rPr dirty="0" sz="1800" spc="-5">
                <a:latin typeface="Times New Roman"/>
                <a:cs typeface="Times New Roman"/>
              </a:rPr>
              <a:t>manage users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Have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response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student’s </a:t>
            </a:r>
            <a:r>
              <a:rPr dirty="0" sz="1800">
                <a:latin typeface="Times New Roman"/>
                <a:cs typeface="Times New Roman"/>
              </a:rPr>
              <a:t>complain /request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/query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Update the status of complain /request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/query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Admin </a:t>
            </a:r>
            <a:r>
              <a:rPr dirty="0" sz="1800">
                <a:latin typeface="Times New Roman"/>
                <a:cs typeface="Times New Roman"/>
              </a:rPr>
              <a:t>can also upload the document for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response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Forward </a:t>
            </a:r>
            <a:r>
              <a:rPr dirty="0" sz="1800">
                <a:latin typeface="Times New Roman"/>
                <a:cs typeface="Times New Roman"/>
              </a:rPr>
              <a:t>complain /request /query to respective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department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monitoring.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41560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Times New Roman"/>
                <a:cs typeface="Times New Roman"/>
              </a:rPr>
              <a:t>Module-2 </a:t>
            </a:r>
            <a:r>
              <a:rPr dirty="0" sz="3000" b="1">
                <a:latin typeface="Times New Roman"/>
                <a:cs typeface="Times New Roman"/>
              </a:rPr>
              <a:t>User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Functions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58315"/>
            <a:ext cx="7929880" cy="1856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25">
                <a:latin typeface="Arial"/>
                <a:cs typeface="Arial"/>
              </a:rPr>
              <a:t>Register </a:t>
            </a:r>
            <a:r>
              <a:rPr dirty="0" sz="1800" spc="-70">
                <a:latin typeface="Arial"/>
                <a:cs typeface="Arial"/>
              </a:rPr>
              <a:t>and </a:t>
            </a:r>
            <a:r>
              <a:rPr dirty="0" sz="1800" spc="15">
                <a:latin typeface="Arial"/>
                <a:cs typeface="Arial"/>
              </a:rPr>
              <a:t>Login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30">
                <a:latin typeface="Arial"/>
                <a:cs typeface="Arial"/>
              </a:rPr>
              <a:t>the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5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6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Update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profile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15">
                <a:latin typeface="Arial"/>
                <a:cs typeface="Arial"/>
              </a:rPr>
              <a:t>User </a:t>
            </a:r>
            <a:r>
              <a:rPr dirty="0" sz="1800" spc="-90">
                <a:latin typeface="Arial"/>
                <a:cs typeface="Arial"/>
              </a:rPr>
              <a:t>can </a:t>
            </a:r>
            <a:r>
              <a:rPr dirty="0" sz="1800" spc="-65">
                <a:latin typeface="Arial"/>
                <a:cs typeface="Arial"/>
              </a:rPr>
              <a:t>lodge </a:t>
            </a:r>
            <a:r>
              <a:rPr dirty="0" sz="1800">
                <a:latin typeface="Times New Roman"/>
                <a:cs typeface="Times New Roman"/>
              </a:rPr>
              <a:t>complain /request /query with the uploadation of related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document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Able to </a:t>
            </a:r>
            <a:r>
              <a:rPr dirty="0" sz="1800" spc="-5">
                <a:latin typeface="Times New Roman"/>
                <a:cs typeface="Times New Roman"/>
              </a:rPr>
              <a:t>see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progress </a:t>
            </a:r>
            <a:r>
              <a:rPr dirty="0" sz="1800">
                <a:latin typeface="Times New Roman"/>
                <a:cs typeface="Times New Roman"/>
              </a:rPr>
              <a:t>of complain /request/query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0" y="1711450"/>
            <a:ext cx="9144000" cy="3432175"/>
          </a:xfrm>
          <a:custGeom>
            <a:rect b="b" l="l" r="r" t="t"/>
            <a:pathLst>
              <a:path extrusionOk="0" h="3432175" w="9144000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1"/>
          <p:cNvSpPr/>
          <p:nvPr/>
        </p:nvSpPr>
        <p:spPr>
          <a:xfrm>
            <a:off x="0" y="0"/>
            <a:ext cx="9144000" cy="1711960"/>
          </a:xfrm>
          <a:custGeom>
            <a:rect b="b" l="l" r="r" t="t"/>
            <a:pathLst>
              <a:path extrusionOk="0" h="1711960" w="914400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1"/>
          <p:cNvSpPr/>
          <p:nvPr/>
        </p:nvSpPr>
        <p:spPr>
          <a:xfrm>
            <a:off x="642366" y="3598926"/>
            <a:ext cx="390525" cy="0"/>
          </a:xfrm>
          <a:custGeom>
            <a:rect b="b" l="l" r="r" t="t"/>
            <a:pathLst>
              <a:path extrusionOk="0" h="120000"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noFill/>
          <a:ln cap="flat" cmpd="sng" w="28950">
            <a:solidFill>
              <a:srgbClr val="FFFA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1"/>
          <p:cNvSpPr txBox="1"/>
          <p:nvPr/>
        </p:nvSpPr>
        <p:spPr>
          <a:xfrm>
            <a:off x="3522090" y="238759"/>
            <a:ext cx="1860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Project Report 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>
            <p:ph type="title"/>
          </p:nvPr>
        </p:nvSpPr>
        <p:spPr>
          <a:xfrm>
            <a:off x="2889630" y="510032"/>
            <a:ext cx="3277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Helping System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2342514" y="878535"/>
            <a:ext cx="4374000" cy="30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in partial fulfillment of the degree of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87705" marR="67818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Engineering(Sem-7)  in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TECHNOLOGY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00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Nilesh Yadav (16104035)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00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Viraj Ghag	(16104024)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013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Amol Beldar (16104070)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Mr.Ganesh Gourshette &amp; </a:t>
            </a:r>
            <a:endParaRPr sz="1800">
              <a:solidFill>
                <a:srgbClr val="FFFA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A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Mrs.Geetanjali Kalme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3736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2.7</a:t>
            </a:r>
            <a:r>
              <a:rPr dirty="0" sz="3000" spc="-5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References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33322"/>
            <a:ext cx="8233409" cy="3336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252095" indent="-342900">
              <a:lnSpc>
                <a:spcPct val="114300"/>
              </a:lnSpc>
              <a:spcBef>
                <a:spcPts val="95"/>
              </a:spcBef>
              <a:buSzPct val="171428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050" spc="15">
                <a:latin typeface="Arial"/>
                <a:cs typeface="Arial"/>
              </a:rPr>
              <a:t>Kaur, </a:t>
            </a:r>
            <a:r>
              <a:rPr dirty="0" sz="1050" spc="-5">
                <a:latin typeface="Arial"/>
                <a:cs typeface="Arial"/>
              </a:rPr>
              <a:t>Harpreet, </a:t>
            </a:r>
            <a:r>
              <a:rPr dirty="0" sz="1050" spc="-40">
                <a:latin typeface="Arial"/>
                <a:cs typeface="Arial"/>
              </a:rPr>
              <a:t>and </a:t>
            </a:r>
            <a:r>
              <a:rPr dirty="0" sz="1050" spc="-15">
                <a:latin typeface="Arial"/>
                <a:cs typeface="Arial"/>
              </a:rPr>
              <a:t>Sonali </a:t>
            </a:r>
            <a:r>
              <a:rPr dirty="0" sz="1050">
                <a:latin typeface="Arial"/>
                <a:cs typeface="Arial"/>
              </a:rPr>
              <a:t>Malhotra. </a:t>
            </a:r>
            <a:r>
              <a:rPr dirty="0" sz="1050" spc="-15">
                <a:latin typeface="Arial"/>
                <a:cs typeface="Arial"/>
              </a:rPr>
              <a:t>"Use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25">
                <a:latin typeface="Trebuchet MS"/>
                <a:cs typeface="Trebuchet MS"/>
              </a:rPr>
              <a:t>\ </a:t>
            </a:r>
            <a:r>
              <a:rPr dirty="0" sz="1050">
                <a:latin typeface="Arial"/>
                <a:cs typeface="Arial"/>
              </a:rPr>
              <a:t>Kiosks" </a:t>
            </a:r>
            <a:r>
              <a:rPr dirty="0" sz="1050" spc="-70">
                <a:latin typeface="Arial"/>
                <a:cs typeface="Arial"/>
              </a:rPr>
              <a:t>as </a:t>
            </a:r>
            <a:r>
              <a:rPr dirty="0" sz="1050" spc="-65">
                <a:latin typeface="Arial"/>
                <a:cs typeface="Arial"/>
              </a:rPr>
              <a:t>a </a:t>
            </a:r>
            <a:r>
              <a:rPr dirty="0" sz="1050" spc="-15">
                <a:latin typeface="Arial"/>
                <a:cs typeface="Arial"/>
              </a:rPr>
              <a:t>Self </a:t>
            </a:r>
            <a:r>
              <a:rPr dirty="0" sz="1050" spc="-25">
                <a:latin typeface="Arial"/>
                <a:cs typeface="Arial"/>
              </a:rPr>
              <a:t>Service </a:t>
            </a:r>
            <a:r>
              <a:rPr dirty="0" sz="1050" spc="-5">
                <a:latin typeface="Arial"/>
                <a:cs typeface="Arial"/>
              </a:rPr>
              <a:t>Tools </a:t>
            </a:r>
            <a:r>
              <a:rPr dirty="0" sz="1050" spc="15">
                <a:latin typeface="Arial"/>
                <a:cs typeface="Arial"/>
              </a:rPr>
              <a:t>in Li-braries." </a:t>
            </a:r>
            <a:r>
              <a:rPr dirty="0" sz="1050" spc="25">
                <a:latin typeface="Arial"/>
                <a:cs typeface="Arial"/>
              </a:rPr>
              <a:t>2018 </a:t>
            </a:r>
            <a:r>
              <a:rPr dirty="0" sz="1050" spc="30">
                <a:latin typeface="Arial"/>
                <a:cs typeface="Arial"/>
              </a:rPr>
              <a:t>5th </a:t>
            </a:r>
            <a:r>
              <a:rPr dirty="0" sz="1050" spc="5">
                <a:latin typeface="Arial"/>
                <a:cs typeface="Arial"/>
              </a:rPr>
              <a:t>International </a:t>
            </a:r>
            <a:r>
              <a:rPr dirty="0" sz="1050" spc="-25">
                <a:latin typeface="Arial"/>
                <a:cs typeface="Arial"/>
              </a:rPr>
              <a:t>Symposium </a:t>
            </a:r>
            <a:r>
              <a:rPr dirty="0" sz="1050" spc="-40">
                <a:latin typeface="Arial"/>
                <a:cs typeface="Arial"/>
              </a:rPr>
              <a:t>on  </a:t>
            </a:r>
            <a:r>
              <a:rPr dirty="0" sz="1050" spc="-5">
                <a:latin typeface="Arial"/>
                <a:cs typeface="Arial"/>
              </a:rPr>
              <a:t>Emerging Trends </a:t>
            </a:r>
            <a:r>
              <a:rPr dirty="0" sz="1050" spc="-40">
                <a:latin typeface="Arial"/>
                <a:cs typeface="Arial"/>
              </a:rPr>
              <a:t>and </a:t>
            </a:r>
            <a:r>
              <a:rPr dirty="0" sz="1050" spc="-25">
                <a:latin typeface="Arial"/>
                <a:cs typeface="Arial"/>
              </a:rPr>
              <a:t>Technologies </a:t>
            </a:r>
            <a:r>
              <a:rPr dirty="0" sz="1050" spc="15">
                <a:latin typeface="Arial"/>
                <a:cs typeface="Arial"/>
              </a:rPr>
              <a:t>in </a:t>
            </a:r>
            <a:r>
              <a:rPr dirty="0" sz="1050" spc="10">
                <a:latin typeface="Arial"/>
                <a:cs typeface="Arial"/>
              </a:rPr>
              <a:t>Libraries </a:t>
            </a:r>
            <a:r>
              <a:rPr dirty="0" sz="1050" spc="-40">
                <a:latin typeface="Arial"/>
                <a:cs typeface="Arial"/>
              </a:rPr>
              <a:t>and </a:t>
            </a:r>
            <a:r>
              <a:rPr dirty="0" sz="1050" spc="10">
                <a:latin typeface="Arial"/>
                <a:cs typeface="Arial"/>
              </a:rPr>
              <a:t>Information </a:t>
            </a:r>
            <a:r>
              <a:rPr dirty="0" sz="1050" spc="-30">
                <a:latin typeface="Arial"/>
                <a:cs typeface="Arial"/>
              </a:rPr>
              <a:t>Services </a:t>
            </a:r>
            <a:r>
              <a:rPr dirty="0" sz="1050" spc="55">
                <a:latin typeface="Arial"/>
                <a:cs typeface="Arial"/>
              </a:rPr>
              <a:t>(ETTLIS). </a:t>
            </a:r>
            <a:r>
              <a:rPr dirty="0" sz="1050" spc="40">
                <a:latin typeface="Arial"/>
                <a:cs typeface="Arial"/>
              </a:rPr>
              <a:t>IEEE,</a:t>
            </a:r>
            <a:r>
              <a:rPr dirty="0" sz="1050" spc="-155">
                <a:latin typeface="Arial"/>
                <a:cs typeface="Arial"/>
              </a:rPr>
              <a:t> </a:t>
            </a:r>
            <a:r>
              <a:rPr dirty="0" sz="1050" spc="25">
                <a:latin typeface="Arial"/>
                <a:cs typeface="Arial"/>
              </a:rPr>
              <a:t>2018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●"/>
            </a:pPr>
            <a:endParaRPr sz="1250">
              <a:latin typeface="Arial"/>
              <a:cs typeface="Arial"/>
            </a:endParaRPr>
          </a:p>
          <a:p>
            <a:pPr marL="354965" marR="106680" indent="-342900">
              <a:lnSpc>
                <a:spcPct val="114799"/>
              </a:lnSpc>
              <a:buSzPct val="171428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050" spc="-15">
                <a:latin typeface="Arial"/>
                <a:cs typeface="Arial"/>
              </a:rPr>
              <a:t>Kansuwan, </a:t>
            </a:r>
            <a:r>
              <a:rPr dirty="0" sz="1050" spc="40">
                <a:latin typeface="Arial"/>
                <a:cs typeface="Arial"/>
              </a:rPr>
              <a:t>T., </a:t>
            </a:r>
            <a:r>
              <a:rPr dirty="0" sz="1050" spc="-5">
                <a:latin typeface="Arial"/>
                <a:cs typeface="Arial"/>
              </a:rPr>
              <a:t>Chomsiri, </a:t>
            </a:r>
            <a:r>
              <a:rPr dirty="0" sz="1050" spc="55">
                <a:latin typeface="Arial"/>
                <a:cs typeface="Arial"/>
              </a:rPr>
              <a:t>T. </a:t>
            </a:r>
            <a:r>
              <a:rPr dirty="0" sz="1050" spc="25">
                <a:latin typeface="Arial"/>
                <a:cs typeface="Arial"/>
              </a:rPr>
              <a:t>(2019). </a:t>
            </a:r>
            <a:r>
              <a:rPr dirty="0" sz="1050" spc="5">
                <a:latin typeface="Arial"/>
                <a:cs typeface="Arial"/>
              </a:rPr>
              <a:t>Authentication </a:t>
            </a:r>
            <a:r>
              <a:rPr dirty="0" sz="1050" spc="-30">
                <a:latin typeface="Arial"/>
                <a:cs typeface="Arial"/>
              </a:rPr>
              <a:t>Model </a:t>
            </a:r>
            <a:r>
              <a:rPr dirty="0" sz="1050" spc="-15">
                <a:latin typeface="Arial"/>
                <a:cs typeface="Arial"/>
              </a:rPr>
              <a:t>using </a:t>
            </a:r>
            <a:r>
              <a:rPr dirty="0" sz="1050" spc="-10">
                <a:latin typeface="Arial"/>
                <a:cs typeface="Arial"/>
              </a:rPr>
              <a:t>the </a:t>
            </a:r>
            <a:r>
              <a:rPr dirty="0" sz="1050" spc="-20">
                <a:latin typeface="Arial"/>
                <a:cs typeface="Arial"/>
              </a:rPr>
              <a:t>Bundled </a:t>
            </a:r>
            <a:r>
              <a:rPr dirty="0" sz="1050" spc="45">
                <a:latin typeface="Arial"/>
                <a:cs typeface="Arial"/>
              </a:rPr>
              <a:t>CAPTCHA </a:t>
            </a:r>
            <a:r>
              <a:rPr dirty="0" sz="1050" spc="15">
                <a:latin typeface="Arial"/>
                <a:cs typeface="Arial"/>
              </a:rPr>
              <a:t>OTP </a:t>
            </a:r>
            <a:r>
              <a:rPr dirty="0" sz="1050" spc="-15">
                <a:latin typeface="Arial"/>
                <a:cs typeface="Arial"/>
              </a:rPr>
              <a:t>Instead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 spc="15">
                <a:latin typeface="Arial"/>
                <a:cs typeface="Arial"/>
              </a:rPr>
              <a:t>Traditional</a:t>
            </a:r>
            <a:r>
              <a:rPr dirty="0" sz="1050" spc="-17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Password. </a:t>
            </a:r>
            <a:r>
              <a:rPr dirty="0" sz="1050" spc="25">
                <a:latin typeface="Arial"/>
                <a:cs typeface="Arial"/>
              </a:rPr>
              <a:t>2019  </a:t>
            </a:r>
            <a:r>
              <a:rPr dirty="0" sz="1050" spc="20">
                <a:latin typeface="Arial"/>
                <a:cs typeface="Arial"/>
              </a:rPr>
              <a:t>Joint </a:t>
            </a:r>
            <a:r>
              <a:rPr dirty="0" sz="1050" spc="5">
                <a:latin typeface="Arial"/>
                <a:cs typeface="Arial"/>
              </a:rPr>
              <a:t>International </a:t>
            </a:r>
            <a:r>
              <a:rPr dirty="0" sz="1050" spc="-40">
                <a:latin typeface="Arial"/>
                <a:cs typeface="Arial"/>
              </a:rPr>
              <a:t>Conference on </a:t>
            </a:r>
            <a:r>
              <a:rPr dirty="0" sz="1050" spc="30">
                <a:latin typeface="Arial"/>
                <a:cs typeface="Arial"/>
              </a:rPr>
              <a:t>Digital </a:t>
            </a:r>
            <a:r>
              <a:rPr dirty="0" sz="1050" spc="40">
                <a:latin typeface="Arial"/>
                <a:cs typeface="Arial"/>
              </a:rPr>
              <a:t>Arts, </a:t>
            </a:r>
            <a:r>
              <a:rPr dirty="0" sz="1050" spc="-30">
                <a:latin typeface="Arial"/>
                <a:cs typeface="Arial"/>
              </a:rPr>
              <a:t>Media </a:t>
            </a:r>
            <a:r>
              <a:rPr dirty="0" sz="1050" spc="-40">
                <a:latin typeface="Arial"/>
                <a:cs typeface="Arial"/>
              </a:rPr>
              <a:t>and </a:t>
            </a:r>
            <a:r>
              <a:rPr dirty="0" sz="1050" spc="-15">
                <a:latin typeface="Arial"/>
                <a:cs typeface="Arial"/>
              </a:rPr>
              <a:t>Technology </a:t>
            </a:r>
            <a:r>
              <a:rPr dirty="0" sz="1050" spc="40">
                <a:latin typeface="Arial"/>
                <a:cs typeface="Arial"/>
              </a:rPr>
              <a:t>with </a:t>
            </a:r>
            <a:r>
              <a:rPr dirty="0" sz="1050" spc="50">
                <a:latin typeface="Arial"/>
                <a:cs typeface="Arial"/>
              </a:rPr>
              <a:t>ECTI </a:t>
            </a:r>
            <a:r>
              <a:rPr dirty="0" sz="1050" spc="10">
                <a:latin typeface="Arial"/>
                <a:cs typeface="Arial"/>
              </a:rPr>
              <a:t>Northern </a:t>
            </a:r>
            <a:r>
              <a:rPr dirty="0" sz="1050" spc="-25">
                <a:latin typeface="Arial"/>
                <a:cs typeface="Arial"/>
              </a:rPr>
              <a:t>Section </a:t>
            </a:r>
            <a:r>
              <a:rPr dirty="0" sz="1050" spc="-40">
                <a:latin typeface="Arial"/>
                <a:cs typeface="Arial"/>
              </a:rPr>
              <a:t>Conference on </a:t>
            </a:r>
            <a:r>
              <a:rPr dirty="0" sz="1050">
                <a:latin typeface="Arial"/>
                <a:cs typeface="Arial"/>
              </a:rPr>
              <a:t>Electrical,  </a:t>
            </a:r>
            <a:r>
              <a:rPr dirty="0" sz="1050" spc="-10">
                <a:latin typeface="Arial"/>
                <a:cs typeface="Arial"/>
              </a:rPr>
              <a:t>Electronics, </a:t>
            </a:r>
            <a:r>
              <a:rPr dirty="0" sz="1050" spc="-20">
                <a:latin typeface="Arial"/>
                <a:cs typeface="Arial"/>
              </a:rPr>
              <a:t>Computer </a:t>
            </a:r>
            <a:r>
              <a:rPr dirty="0" sz="1050" spc="-40">
                <a:latin typeface="Arial"/>
                <a:cs typeface="Arial"/>
              </a:rPr>
              <a:t>and </a:t>
            </a:r>
            <a:r>
              <a:rPr dirty="0" sz="1050" spc="-25">
                <a:latin typeface="Arial"/>
                <a:cs typeface="Arial"/>
              </a:rPr>
              <a:t>Telecommunications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Engineering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●"/>
            </a:pP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171428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050">
                <a:latin typeface="Arial"/>
                <a:cs typeface="Arial"/>
              </a:rPr>
              <a:t>Si, </a:t>
            </a:r>
            <a:r>
              <a:rPr dirty="0" sz="1050" spc="-5">
                <a:latin typeface="Arial"/>
                <a:cs typeface="Arial"/>
              </a:rPr>
              <a:t>Nong, </a:t>
            </a:r>
            <a:r>
              <a:rPr dirty="0" sz="1050" spc="15">
                <a:latin typeface="Arial"/>
                <a:cs typeface="Arial"/>
              </a:rPr>
              <a:t>Ke-Bin </a:t>
            </a:r>
            <a:r>
              <a:rPr dirty="0" sz="1050" spc="5">
                <a:latin typeface="Arial"/>
                <a:cs typeface="Arial"/>
              </a:rPr>
              <a:t>Jia, </a:t>
            </a:r>
            <a:r>
              <a:rPr dirty="0" sz="1050" spc="-40">
                <a:latin typeface="Arial"/>
                <a:cs typeface="Arial"/>
              </a:rPr>
              <a:t>and </a:t>
            </a:r>
            <a:r>
              <a:rPr dirty="0" sz="1050" spc="-35">
                <a:latin typeface="Arial"/>
                <a:cs typeface="Arial"/>
              </a:rPr>
              <a:t>Chang </a:t>
            </a:r>
            <a:r>
              <a:rPr dirty="0" sz="1050" spc="25">
                <a:latin typeface="Arial"/>
                <a:cs typeface="Arial"/>
              </a:rPr>
              <a:t>Xu. </a:t>
            </a:r>
            <a:r>
              <a:rPr dirty="0" sz="1050" spc="70">
                <a:latin typeface="Arial"/>
                <a:cs typeface="Arial"/>
              </a:rPr>
              <a:t>"A </a:t>
            </a:r>
            <a:r>
              <a:rPr dirty="0" sz="1050">
                <a:latin typeface="Arial"/>
                <a:cs typeface="Arial"/>
              </a:rPr>
              <a:t>Networked </a:t>
            </a:r>
            <a:r>
              <a:rPr dirty="0" sz="1050" spc="-5">
                <a:latin typeface="Arial"/>
                <a:cs typeface="Arial"/>
              </a:rPr>
              <a:t>Multimedia </a:t>
            </a:r>
            <a:r>
              <a:rPr dirty="0" sz="1050" spc="10">
                <a:latin typeface="Arial"/>
                <a:cs typeface="Arial"/>
              </a:rPr>
              <a:t>Distributed Kiosk </a:t>
            </a:r>
            <a:r>
              <a:rPr dirty="0" sz="1050" spc="-25">
                <a:latin typeface="Arial"/>
                <a:cs typeface="Arial"/>
              </a:rPr>
              <a:t>System </a:t>
            </a:r>
            <a:r>
              <a:rPr dirty="0" sz="1050" spc="25">
                <a:latin typeface="Arial"/>
                <a:cs typeface="Arial"/>
              </a:rPr>
              <a:t>for </a:t>
            </a:r>
            <a:r>
              <a:rPr dirty="0" sz="1050" spc="-25">
                <a:latin typeface="Arial"/>
                <a:cs typeface="Arial"/>
              </a:rPr>
              <a:t>Commercial </a:t>
            </a:r>
            <a:r>
              <a:rPr dirty="0" sz="1050" spc="-40">
                <a:latin typeface="Arial"/>
                <a:cs typeface="Arial"/>
              </a:rPr>
              <a:t>and </a:t>
            </a:r>
            <a:r>
              <a:rPr dirty="0" sz="1050" spc="-35">
                <a:latin typeface="Arial"/>
                <a:cs typeface="Arial"/>
              </a:rPr>
              <a:t>Home </a:t>
            </a:r>
            <a:r>
              <a:rPr dirty="0" sz="1050" spc="-15">
                <a:latin typeface="Arial"/>
                <a:cs typeface="Arial"/>
              </a:rPr>
              <a:t>Appliances."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25">
                <a:latin typeface="Arial"/>
                <a:cs typeface="Arial"/>
              </a:rPr>
              <a:t>2016</a:t>
            </a:r>
            <a:endParaRPr sz="105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90"/>
              </a:spcBef>
            </a:pPr>
            <a:r>
              <a:rPr dirty="0" sz="1050" spc="40">
                <a:latin typeface="Arial"/>
                <a:cs typeface="Arial"/>
              </a:rPr>
              <a:t>Third </a:t>
            </a:r>
            <a:r>
              <a:rPr dirty="0" sz="1050" spc="5">
                <a:latin typeface="Arial"/>
                <a:cs typeface="Arial"/>
              </a:rPr>
              <a:t>International </a:t>
            </a:r>
            <a:r>
              <a:rPr dirty="0" sz="1050" spc="-40">
                <a:latin typeface="Arial"/>
                <a:cs typeface="Arial"/>
              </a:rPr>
              <a:t>Conference on </a:t>
            </a:r>
            <a:r>
              <a:rPr dirty="0" sz="1050" spc="-15">
                <a:latin typeface="Arial"/>
                <a:cs typeface="Arial"/>
              </a:rPr>
              <a:t>Computing </a:t>
            </a:r>
            <a:r>
              <a:rPr dirty="0" sz="1050" spc="-35">
                <a:latin typeface="Arial"/>
                <a:cs typeface="Arial"/>
              </a:rPr>
              <a:t>Measurement </a:t>
            </a:r>
            <a:r>
              <a:rPr dirty="0" sz="1050" spc="5">
                <a:latin typeface="Arial"/>
                <a:cs typeface="Arial"/>
              </a:rPr>
              <a:t>Control </a:t>
            </a:r>
            <a:r>
              <a:rPr dirty="0" sz="1050" spc="-40">
                <a:latin typeface="Arial"/>
                <a:cs typeface="Arial"/>
              </a:rPr>
              <a:t>and </a:t>
            </a:r>
            <a:r>
              <a:rPr dirty="0" sz="1050" spc="-35">
                <a:latin typeface="Arial"/>
                <a:cs typeface="Arial"/>
              </a:rPr>
              <a:t>Sensor </a:t>
            </a:r>
            <a:r>
              <a:rPr dirty="0" sz="1050" spc="15">
                <a:latin typeface="Arial"/>
                <a:cs typeface="Arial"/>
              </a:rPr>
              <a:t>Network </a:t>
            </a:r>
            <a:r>
              <a:rPr dirty="0" sz="1050" spc="-5">
                <a:latin typeface="Arial"/>
                <a:cs typeface="Arial"/>
              </a:rPr>
              <a:t>(CMCSN). </a:t>
            </a:r>
            <a:r>
              <a:rPr dirty="0" sz="1050" spc="40">
                <a:latin typeface="Arial"/>
                <a:cs typeface="Arial"/>
              </a:rPr>
              <a:t>IEEE,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 spc="20">
                <a:latin typeface="Arial"/>
                <a:cs typeface="Arial"/>
              </a:rPr>
              <a:t>2016.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354965" marR="219075" indent="-342900">
              <a:lnSpc>
                <a:spcPct val="115199"/>
              </a:lnSpc>
              <a:buSzPct val="171428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050" spc="-15">
                <a:latin typeface="Arial"/>
                <a:cs typeface="Arial"/>
              </a:rPr>
              <a:t>Erdem, </a:t>
            </a:r>
            <a:r>
              <a:rPr dirty="0" sz="1050" spc="10">
                <a:latin typeface="Arial"/>
                <a:cs typeface="Arial"/>
              </a:rPr>
              <a:t>E., </a:t>
            </a:r>
            <a:r>
              <a:rPr dirty="0" sz="1050" spc="125">
                <a:latin typeface="Arial"/>
                <a:cs typeface="Arial"/>
              </a:rPr>
              <a:t>&amp;</a:t>
            </a:r>
            <a:r>
              <a:rPr dirty="0" sz="1050" spc="-180">
                <a:latin typeface="Arial"/>
                <a:cs typeface="Arial"/>
              </a:rPr>
              <a:t> </a:t>
            </a:r>
            <a:r>
              <a:rPr dirty="0" sz="1050" spc="-15">
                <a:latin typeface="Arial"/>
                <a:cs typeface="Arial"/>
              </a:rPr>
              <a:t>Sandikkaya, </a:t>
            </a:r>
            <a:r>
              <a:rPr dirty="0" sz="1050" spc="5">
                <a:latin typeface="Arial"/>
                <a:cs typeface="Arial"/>
              </a:rPr>
              <a:t>M. </a:t>
            </a:r>
            <a:r>
              <a:rPr dirty="0" sz="1050" spc="55">
                <a:latin typeface="Arial"/>
                <a:cs typeface="Arial"/>
              </a:rPr>
              <a:t>T. </a:t>
            </a:r>
            <a:r>
              <a:rPr dirty="0" sz="1050" spc="25">
                <a:latin typeface="Arial"/>
                <a:cs typeface="Arial"/>
              </a:rPr>
              <a:t>(2018). </a:t>
            </a:r>
            <a:r>
              <a:rPr dirty="0" sz="1050" spc="60" i="1">
                <a:latin typeface="Times New Roman"/>
                <a:cs typeface="Times New Roman"/>
              </a:rPr>
              <a:t>OTPaaS </a:t>
            </a:r>
            <a:r>
              <a:rPr dirty="0" sz="1050" spc="5" i="1">
                <a:latin typeface="Times New Roman"/>
                <a:cs typeface="Times New Roman"/>
              </a:rPr>
              <a:t>—One </a:t>
            </a:r>
            <a:r>
              <a:rPr dirty="0" sz="1050" spc="65" i="1">
                <a:latin typeface="Times New Roman"/>
                <a:cs typeface="Times New Roman"/>
              </a:rPr>
              <a:t>Time </a:t>
            </a:r>
            <a:r>
              <a:rPr dirty="0" sz="1050" spc="30" i="1">
                <a:latin typeface="Times New Roman"/>
                <a:cs typeface="Times New Roman"/>
              </a:rPr>
              <a:t>Password </a:t>
            </a:r>
            <a:r>
              <a:rPr dirty="0" sz="1050" spc="35" i="1">
                <a:latin typeface="Times New Roman"/>
                <a:cs typeface="Times New Roman"/>
              </a:rPr>
              <a:t>as </a:t>
            </a:r>
            <a:r>
              <a:rPr dirty="0" sz="1050" spc="40" i="1">
                <a:latin typeface="Times New Roman"/>
                <a:cs typeface="Times New Roman"/>
              </a:rPr>
              <a:t>a </a:t>
            </a:r>
            <a:r>
              <a:rPr dirty="0" sz="1050" spc="25" i="1">
                <a:latin typeface="Times New Roman"/>
                <a:cs typeface="Times New Roman"/>
              </a:rPr>
              <a:t>Service. </a:t>
            </a:r>
            <a:r>
              <a:rPr dirty="0" sz="1050" spc="90" i="1">
                <a:latin typeface="Times New Roman"/>
                <a:cs typeface="Times New Roman"/>
              </a:rPr>
              <a:t>IEEE </a:t>
            </a:r>
            <a:r>
              <a:rPr dirty="0" sz="1050" spc="40" i="1">
                <a:latin typeface="Times New Roman"/>
                <a:cs typeface="Times New Roman"/>
              </a:rPr>
              <a:t>Transactions </a:t>
            </a:r>
            <a:r>
              <a:rPr dirty="0" sz="1050" spc="20" i="1">
                <a:latin typeface="Times New Roman"/>
                <a:cs typeface="Times New Roman"/>
              </a:rPr>
              <a:t>on </a:t>
            </a:r>
            <a:r>
              <a:rPr dirty="0" sz="1050" spc="40" i="1">
                <a:latin typeface="Times New Roman"/>
                <a:cs typeface="Times New Roman"/>
              </a:rPr>
              <a:t>Information </a:t>
            </a:r>
            <a:r>
              <a:rPr dirty="0" sz="1050" spc="25" i="1">
                <a:latin typeface="Times New Roman"/>
                <a:cs typeface="Times New Roman"/>
              </a:rPr>
              <a:t>Forensics  </a:t>
            </a:r>
            <a:r>
              <a:rPr dirty="0" sz="1050" spc="45" i="1">
                <a:latin typeface="Times New Roman"/>
                <a:cs typeface="Times New Roman"/>
              </a:rPr>
              <a:t>and</a:t>
            </a:r>
            <a:r>
              <a:rPr dirty="0" sz="1050" spc="30" i="1">
                <a:latin typeface="Times New Roman"/>
                <a:cs typeface="Times New Roman"/>
              </a:rPr>
              <a:t> </a:t>
            </a:r>
            <a:r>
              <a:rPr dirty="0" sz="1050" spc="40" i="1">
                <a:latin typeface="Times New Roman"/>
                <a:cs typeface="Times New Roman"/>
              </a:rPr>
              <a:t>Security.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354965" marR="25400" indent="-342900">
              <a:lnSpc>
                <a:spcPct val="115399"/>
              </a:lnSpc>
              <a:buSzPct val="171428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050" spc="-15">
                <a:latin typeface="Arial"/>
                <a:cs typeface="Arial"/>
              </a:rPr>
              <a:t>Kassim, </a:t>
            </a:r>
            <a:r>
              <a:rPr dirty="0" sz="1050">
                <a:latin typeface="Arial"/>
                <a:cs typeface="Arial"/>
              </a:rPr>
              <a:t>R. </a:t>
            </a:r>
            <a:r>
              <a:rPr dirty="0" sz="1050" spc="35">
                <a:latin typeface="Arial"/>
                <a:cs typeface="Arial"/>
              </a:rPr>
              <a:t>A., </a:t>
            </a:r>
            <a:r>
              <a:rPr dirty="0" sz="1050" spc="5">
                <a:latin typeface="Arial"/>
                <a:cs typeface="Arial"/>
              </a:rPr>
              <a:t>Johari, </a:t>
            </a:r>
            <a:r>
              <a:rPr dirty="0" sz="1050" spc="15">
                <a:latin typeface="Arial"/>
                <a:cs typeface="Arial"/>
              </a:rPr>
              <a:t>J., </a:t>
            </a:r>
            <a:r>
              <a:rPr dirty="0" sz="1050" spc="-15">
                <a:latin typeface="Arial"/>
                <a:cs typeface="Arial"/>
              </a:rPr>
              <a:t>Rahim, </a:t>
            </a:r>
            <a:r>
              <a:rPr dirty="0" sz="1050" spc="5">
                <a:latin typeface="Arial"/>
                <a:cs typeface="Arial"/>
              </a:rPr>
              <a:t>M. </a:t>
            </a:r>
            <a:r>
              <a:rPr dirty="0" sz="1050" spc="40">
                <a:latin typeface="Arial"/>
                <a:cs typeface="Arial"/>
              </a:rPr>
              <a:t>I., </a:t>
            </a:r>
            <a:r>
              <a:rPr dirty="0" sz="1050" spc="125">
                <a:latin typeface="Arial"/>
                <a:cs typeface="Arial"/>
              </a:rPr>
              <a:t>&amp; </a:t>
            </a:r>
            <a:r>
              <a:rPr dirty="0" sz="1050">
                <a:latin typeface="Arial"/>
                <a:cs typeface="Arial"/>
              </a:rPr>
              <a:t>Buniyamin, </a:t>
            </a:r>
            <a:r>
              <a:rPr dirty="0" sz="1050" spc="25">
                <a:latin typeface="Arial"/>
                <a:cs typeface="Arial"/>
              </a:rPr>
              <a:t>N. (2017). </a:t>
            </a:r>
            <a:r>
              <a:rPr dirty="0" sz="1050" spc="20" i="1">
                <a:latin typeface="Times New Roman"/>
                <a:cs typeface="Times New Roman"/>
              </a:rPr>
              <a:t>Lecturers’ </a:t>
            </a:r>
            <a:r>
              <a:rPr dirty="0" sz="1050" spc="10" i="1">
                <a:latin typeface="Times New Roman"/>
                <a:cs typeface="Times New Roman"/>
              </a:rPr>
              <a:t>perspective </a:t>
            </a:r>
            <a:r>
              <a:rPr dirty="0" sz="1050" i="1">
                <a:latin typeface="Times New Roman"/>
                <a:cs typeface="Times New Roman"/>
              </a:rPr>
              <a:t>of </a:t>
            </a:r>
            <a:r>
              <a:rPr dirty="0" sz="1050" spc="40" i="1">
                <a:latin typeface="Times New Roman"/>
                <a:cs typeface="Times New Roman"/>
              </a:rPr>
              <a:t>student </a:t>
            </a:r>
            <a:r>
              <a:rPr dirty="0" sz="1050" spc="20" i="1">
                <a:latin typeface="Times New Roman"/>
                <a:cs typeface="Times New Roman"/>
              </a:rPr>
              <a:t>online </a:t>
            </a:r>
            <a:r>
              <a:rPr dirty="0" sz="1050" spc="5" i="1">
                <a:latin typeface="Times New Roman"/>
                <a:cs typeface="Times New Roman"/>
              </a:rPr>
              <a:t>feedback </a:t>
            </a:r>
            <a:r>
              <a:rPr dirty="0" sz="1050" spc="25" i="1">
                <a:latin typeface="Times New Roman"/>
                <a:cs typeface="Times New Roman"/>
              </a:rPr>
              <a:t>system: </a:t>
            </a:r>
            <a:r>
              <a:rPr dirty="0" sz="1050" spc="125" i="1">
                <a:latin typeface="Times New Roman"/>
                <a:cs typeface="Times New Roman"/>
              </a:rPr>
              <a:t>A </a:t>
            </a:r>
            <a:r>
              <a:rPr dirty="0" sz="1050" i="1">
                <a:latin typeface="Times New Roman"/>
                <a:cs typeface="Times New Roman"/>
              </a:rPr>
              <a:t>case </a:t>
            </a:r>
            <a:r>
              <a:rPr dirty="0" sz="1050" spc="45" i="1">
                <a:latin typeface="Times New Roman"/>
                <a:cs typeface="Times New Roman"/>
              </a:rPr>
              <a:t>study.  </a:t>
            </a:r>
            <a:r>
              <a:rPr dirty="0" sz="1050" spc="85" i="1">
                <a:latin typeface="Times New Roman"/>
                <a:cs typeface="Times New Roman"/>
              </a:rPr>
              <a:t>2017 </a:t>
            </a:r>
            <a:r>
              <a:rPr dirty="0" sz="1050" spc="90" i="1">
                <a:latin typeface="Times New Roman"/>
                <a:cs typeface="Times New Roman"/>
              </a:rPr>
              <a:t>IEEE </a:t>
            </a:r>
            <a:r>
              <a:rPr dirty="0" sz="1050" spc="45" i="1">
                <a:latin typeface="Times New Roman"/>
                <a:cs typeface="Times New Roman"/>
              </a:rPr>
              <a:t>9th </a:t>
            </a:r>
            <a:r>
              <a:rPr dirty="0" sz="1050" spc="35" i="1">
                <a:latin typeface="Times New Roman"/>
                <a:cs typeface="Times New Roman"/>
              </a:rPr>
              <a:t>International </a:t>
            </a:r>
            <a:r>
              <a:rPr dirty="0" sz="1050" spc="5" i="1">
                <a:latin typeface="Times New Roman"/>
                <a:cs typeface="Times New Roman"/>
              </a:rPr>
              <a:t>Conference </a:t>
            </a:r>
            <a:r>
              <a:rPr dirty="0" sz="1050" spc="20" i="1">
                <a:latin typeface="Times New Roman"/>
                <a:cs typeface="Times New Roman"/>
              </a:rPr>
              <a:t>on </a:t>
            </a:r>
            <a:r>
              <a:rPr dirty="0" sz="1050" spc="30" i="1">
                <a:latin typeface="Times New Roman"/>
                <a:cs typeface="Times New Roman"/>
              </a:rPr>
              <a:t>Engineering </a:t>
            </a:r>
            <a:r>
              <a:rPr dirty="0" sz="1050" spc="40" i="1">
                <a:latin typeface="Times New Roman"/>
                <a:cs typeface="Times New Roman"/>
              </a:rPr>
              <a:t>Education</a:t>
            </a:r>
            <a:r>
              <a:rPr dirty="0" sz="1050" spc="-145" i="1">
                <a:latin typeface="Times New Roman"/>
                <a:cs typeface="Times New Roman"/>
              </a:rPr>
              <a:t> </a:t>
            </a:r>
            <a:r>
              <a:rPr dirty="0" sz="1050" spc="50" i="1">
                <a:latin typeface="Times New Roman"/>
                <a:cs typeface="Times New Roman"/>
              </a:rPr>
              <a:t>(ICEED).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354965" marR="282575" indent="-342900">
              <a:lnSpc>
                <a:spcPct val="114300"/>
              </a:lnSpc>
              <a:buSzPct val="171428"/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050" spc="-5">
                <a:latin typeface="Arial"/>
                <a:cs typeface="Arial"/>
              </a:rPr>
              <a:t>Srivastava, </a:t>
            </a:r>
            <a:r>
              <a:rPr dirty="0" sz="1050" spc="-15">
                <a:latin typeface="Arial"/>
                <a:cs typeface="Arial"/>
              </a:rPr>
              <a:t>S., </a:t>
            </a:r>
            <a:r>
              <a:rPr dirty="0" sz="1050" spc="125">
                <a:latin typeface="Arial"/>
                <a:cs typeface="Arial"/>
              </a:rPr>
              <a:t>&amp; </a:t>
            </a:r>
            <a:r>
              <a:rPr dirty="0" sz="1050" spc="-15">
                <a:latin typeface="Arial"/>
                <a:cs typeface="Arial"/>
              </a:rPr>
              <a:t>Sivasankar, </a:t>
            </a:r>
            <a:r>
              <a:rPr dirty="0" sz="1050" spc="5">
                <a:latin typeface="Arial"/>
                <a:cs typeface="Arial"/>
              </a:rPr>
              <a:t>M. </a:t>
            </a:r>
            <a:r>
              <a:rPr dirty="0" sz="1050" spc="25">
                <a:latin typeface="Arial"/>
                <a:cs typeface="Arial"/>
              </a:rPr>
              <a:t>(2016). </a:t>
            </a:r>
            <a:r>
              <a:rPr dirty="0" sz="1050" spc="30" i="1">
                <a:latin typeface="Times New Roman"/>
                <a:cs typeface="Times New Roman"/>
              </a:rPr>
              <a:t>On </a:t>
            </a:r>
            <a:r>
              <a:rPr dirty="0" sz="1050" spc="5" i="1">
                <a:latin typeface="Times New Roman"/>
                <a:cs typeface="Times New Roman"/>
              </a:rPr>
              <a:t>the </a:t>
            </a:r>
            <a:r>
              <a:rPr dirty="0" sz="1050" spc="20" i="1">
                <a:latin typeface="Times New Roman"/>
                <a:cs typeface="Times New Roman"/>
              </a:rPr>
              <a:t>generation </a:t>
            </a:r>
            <a:r>
              <a:rPr dirty="0" sz="1050" i="1">
                <a:latin typeface="Times New Roman"/>
                <a:cs typeface="Times New Roman"/>
              </a:rPr>
              <a:t>of </a:t>
            </a:r>
            <a:r>
              <a:rPr dirty="0" sz="1050" spc="35" i="1">
                <a:latin typeface="Times New Roman"/>
                <a:cs typeface="Times New Roman"/>
              </a:rPr>
              <a:t>alphanumeric </a:t>
            </a:r>
            <a:r>
              <a:rPr dirty="0" sz="1050" i="1">
                <a:latin typeface="Times New Roman"/>
                <a:cs typeface="Times New Roman"/>
              </a:rPr>
              <a:t>one </a:t>
            </a:r>
            <a:r>
              <a:rPr dirty="0" sz="1050" spc="35" i="1">
                <a:latin typeface="Times New Roman"/>
                <a:cs typeface="Times New Roman"/>
              </a:rPr>
              <a:t>time </a:t>
            </a:r>
            <a:r>
              <a:rPr dirty="0" sz="1050" spc="30" i="1">
                <a:latin typeface="Times New Roman"/>
                <a:cs typeface="Times New Roman"/>
              </a:rPr>
              <a:t>passwords. </a:t>
            </a:r>
            <a:r>
              <a:rPr dirty="0" sz="1050" spc="85" i="1">
                <a:latin typeface="Times New Roman"/>
                <a:cs typeface="Times New Roman"/>
              </a:rPr>
              <a:t>2016 </a:t>
            </a:r>
            <a:r>
              <a:rPr dirty="0" sz="1050" spc="35" i="1">
                <a:latin typeface="Times New Roman"/>
                <a:cs typeface="Times New Roman"/>
              </a:rPr>
              <a:t>International </a:t>
            </a:r>
            <a:r>
              <a:rPr dirty="0" sz="1050" spc="5" i="1">
                <a:latin typeface="Times New Roman"/>
                <a:cs typeface="Times New Roman"/>
              </a:rPr>
              <a:t>Conference </a:t>
            </a:r>
            <a:r>
              <a:rPr dirty="0" sz="1050" spc="20" i="1">
                <a:latin typeface="Times New Roman"/>
                <a:cs typeface="Times New Roman"/>
              </a:rPr>
              <a:t>on  </a:t>
            </a:r>
            <a:r>
              <a:rPr dirty="0" sz="1050" spc="30" i="1">
                <a:latin typeface="Times New Roman"/>
                <a:cs typeface="Times New Roman"/>
              </a:rPr>
              <a:t>Inventive </a:t>
            </a:r>
            <a:r>
              <a:rPr dirty="0" sz="1050" spc="35" i="1">
                <a:latin typeface="Times New Roman"/>
                <a:cs typeface="Times New Roman"/>
              </a:rPr>
              <a:t>Computation </a:t>
            </a:r>
            <a:r>
              <a:rPr dirty="0" sz="1050" spc="10" i="1">
                <a:latin typeface="Times New Roman"/>
                <a:cs typeface="Times New Roman"/>
              </a:rPr>
              <a:t>Technologies</a:t>
            </a:r>
            <a:r>
              <a:rPr dirty="0" sz="1050" spc="-50" i="1">
                <a:latin typeface="Times New Roman"/>
                <a:cs typeface="Times New Roman"/>
              </a:rPr>
              <a:t> </a:t>
            </a:r>
            <a:r>
              <a:rPr dirty="0" sz="1050" spc="50" i="1">
                <a:latin typeface="Times New Roman"/>
                <a:cs typeface="Times New Roman"/>
              </a:rPr>
              <a:t>(ICICT)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167" y="2631185"/>
            <a:ext cx="6858634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0" b="1">
                <a:solidFill>
                  <a:srgbClr val="FFFAEF"/>
                </a:solidFill>
                <a:latin typeface="Trebuchet MS"/>
                <a:cs typeface="Trebuchet MS"/>
              </a:rPr>
              <a:t>3.Planning </a:t>
            </a:r>
            <a:r>
              <a:rPr dirty="0" sz="4200" spc="-105" b="1">
                <a:solidFill>
                  <a:srgbClr val="FFFAEF"/>
                </a:solidFill>
                <a:latin typeface="Trebuchet MS"/>
                <a:cs typeface="Trebuchet MS"/>
              </a:rPr>
              <a:t>for </a:t>
            </a:r>
            <a:r>
              <a:rPr dirty="0" sz="4200" spc="-215" b="1">
                <a:solidFill>
                  <a:srgbClr val="FFFAEF"/>
                </a:solidFill>
                <a:latin typeface="Trebuchet MS"/>
                <a:cs typeface="Trebuchet MS"/>
              </a:rPr>
              <a:t>next</a:t>
            </a:r>
            <a:r>
              <a:rPr dirty="0" sz="4200" spc="-200" b="1">
                <a:solidFill>
                  <a:srgbClr val="FFFAEF"/>
                </a:solidFill>
                <a:latin typeface="Trebuchet MS"/>
                <a:cs typeface="Trebuchet MS"/>
              </a:rPr>
              <a:t> </a:t>
            </a:r>
            <a:r>
              <a:rPr dirty="0" sz="4200" spc="-210" b="1">
                <a:solidFill>
                  <a:srgbClr val="FFFAEF"/>
                </a:solidFill>
                <a:latin typeface="Trebuchet MS"/>
                <a:cs typeface="Trebuchet MS"/>
              </a:rPr>
              <a:t>semester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14871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latin typeface="Times New Roman"/>
                <a:cs typeface="Times New Roman"/>
              </a:rPr>
              <a:t>Planning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16913"/>
            <a:ext cx="8351520" cy="16948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buSzPct val="94444"/>
              <a:buFont typeface="Times New Roman"/>
              <a:buChar char="●"/>
              <a:tabLst>
                <a:tab pos="151765" algn="l"/>
              </a:tabLst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20">
                <a:latin typeface="Arial"/>
                <a:cs typeface="Arial"/>
              </a:rPr>
              <a:t>planning </a:t>
            </a:r>
            <a:r>
              <a:rPr dirty="0" sz="1800" spc="3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next </a:t>
            </a:r>
            <a:r>
              <a:rPr dirty="0" sz="1800" spc="-75">
                <a:latin typeface="Arial"/>
                <a:cs typeface="Arial"/>
              </a:rPr>
              <a:t>semester </a:t>
            </a:r>
            <a:r>
              <a:rPr dirty="0" sz="1800" spc="80">
                <a:latin typeface="Arial"/>
                <a:cs typeface="Arial"/>
              </a:rPr>
              <a:t>will </a:t>
            </a:r>
            <a:r>
              <a:rPr dirty="0" sz="1800" spc="-130">
                <a:latin typeface="Arial"/>
                <a:cs typeface="Arial"/>
              </a:rPr>
              <a:t>be </a:t>
            </a:r>
            <a:r>
              <a:rPr dirty="0" sz="1800" spc="20">
                <a:latin typeface="Arial"/>
                <a:cs typeface="Arial"/>
              </a:rPr>
              <a:t>working </a:t>
            </a:r>
            <a:r>
              <a:rPr dirty="0" sz="1800" spc="-70">
                <a:latin typeface="Arial"/>
                <a:cs typeface="Arial"/>
              </a:rPr>
              <a:t>on </a:t>
            </a:r>
            <a:r>
              <a:rPr dirty="0" sz="1800" spc="-75">
                <a:latin typeface="Arial"/>
                <a:cs typeface="Arial"/>
              </a:rPr>
              <a:t>and </a:t>
            </a:r>
            <a:r>
              <a:rPr dirty="0" sz="1800" spc="-25">
                <a:latin typeface="Arial"/>
                <a:cs typeface="Arial"/>
              </a:rPr>
              <a:t>implementing </a:t>
            </a:r>
            <a:r>
              <a:rPr dirty="0" sz="1800">
                <a:latin typeface="Arial"/>
                <a:cs typeface="Arial"/>
              </a:rPr>
              <a:t>verification </a:t>
            </a:r>
            <a:r>
              <a:rPr dirty="0" sz="1800" spc="210">
                <a:latin typeface="Arial"/>
                <a:cs typeface="Arial"/>
              </a:rPr>
              <a:t>&amp;  </a:t>
            </a:r>
            <a:r>
              <a:rPr dirty="0" sz="1800" spc="-20">
                <a:latin typeface="Arial"/>
                <a:cs typeface="Arial"/>
              </a:rPr>
              <a:t>authentication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20">
                <a:latin typeface="Arial"/>
                <a:cs typeface="Arial"/>
              </a:rPr>
              <a:t>OTP </a:t>
            </a:r>
            <a:r>
              <a:rPr dirty="0" sz="1800">
                <a:latin typeface="Arial"/>
                <a:cs typeface="Arial"/>
              </a:rPr>
              <a:t>through </a:t>
            </a:r>
            <a:r>
              <a:rPr dirty="0" sz="1800" spc="-55">
                <a:latin typeface="Arial"/>
                <a:cs typeface="Arial"/>
              </a:rPr>
              <a:t>SMS </a:t>
            </a:r>
            <a:r>
              <a:rPr dirty="0" sz="1800" spc="-120">
                <a:latin typeface="Arial"/>
                <a:cs typeface="Arial"/>
              </a:rPr>
              <a:t>as </a:t>
            </a:r>
            <a:r>
              <a:rPr dirty="0" sz="1800" spc="20">
                <a:latin typeface="Arial"/>
                <a:cs typeface="Arial"/>
              </a:rPr>
              <a:t>well </a:t>
            </a:r>
            <a:r>
              <a:rPr dirty="0" sz="1800" spc="-120">
                <a:latin typeface="Arial"/>
                <a:cs typeface="Arial"/>
              </a:rPr>
              <a:t>as</a:t>
            </a:r>
            <a:r>
              <a:rPr dirty="0" sz="1800" spc="140">
                <a:latin typeface="Arial"/>
                <a:cs typeface="Arial"/>
              </a:rPr>
              <a:t> </a:t>
            </a:r>
            <a:r>
              <a:rPr dirty="0" sz="1800" spc="-35">
                <a:latin typeface="Arial"/>
                <a:cs typeface="Arial"/>
              </a:rPr>
              <a:t>email.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●"/>
            </a:pPr>
            <a:endParaRPr sz="165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5"/>
              </a:spcBef>
              <a:buSzPct val="94444"/>
              <a:buFont typeface="Times New Roman"/>
              <a:buChar char="●"/>
              <a:tabLst>
                <a:tab pos="215900" algn="l"/>
              </a:tabLst>
            </a:pPr>
            <a:r>
              <a:rPr dirty="0" sz="1800" spc="5">
                <a:latin typeface="Arial"/>
                <a:cs typeface="Arial"/>
              </a:rPr>
              <a:t>Insertion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-20">
                <a:latin typeface="Arial"/>
                <a:cs typeface="Arial"/>
              </a:rPr>
              <a:t>various </a:t>
            </a:r>
            <a:r>
              <a:rPr dirty="0" sz="1800" spc="-35">
                <a:latin typeface="Arial"/>
                <a:cs typeface="Arial"/>
              </a:rPr>
              <a:t>useful </a:t>
            </a:r>
            <a:r>
              <a:rPr dirty="0" sz="1800" spc="-70">
                <a:latin typeface="Arial"/>
                <a:cs typeface="Arial"/>
              </a:rPr>
              <a:t>documents </a:t>
            </a:r>
            <a:r>
              <a:rPr dirty="0" sz="1800" spc="-75">
                <a:latin typeface="Arial"/>
                <a:cs typeface="Arial"/>
              </a:rPr>
              <a:t>on </a:t>
            </a:r>
            <a:r>
              <a:rPr dirty="0" sz="1800" spc="-25">
                <a:latin typeface="Arial"/>
                <a:cs typeface="Arial"/>
              </a:rPr>
              <a:t>the site </a:t>
            </a:r>
            <a:r>
              <a:rPr dirty="0" sz="1800" spc="-70">
                <a:latin typeface="Arial"/>
                <a:cs typeface="Arial"/>
              </a:rPr>
              <a:t>eg: </a:t>
            </a:r>
            <a:r>
              <a:rPr dirty="0" sz="1800" spc="-40">
                <a:latin typeface="Arial"/>
                <a:cs typeface="Arial"/>
              </a:rPr>
              <a:t>Bonafide</a:t>
            </a:r>
            <a:r>
              <a:rPr dirty="0" sz="1800" spc="3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Certificate.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1650">
              <a:latin typeface="Arial"/>
              <a:cs typeface="Arial"/>
            </a:endParaRPr>
          </a:p>
          <a:p>
            <a:pPr marL="151130" indent="-139065">
              <a:lnSpc>
                <a:spcPct val="100000"/>
              </a:lnSpc>
              <a:buSzPct val="94444"/>
              <a:buFont typeface="Times New Roman"/>
              <a:buChar char="●"/>
              <a:tabLst>
                <a:tab pos="151765" algn="l"/>
              </a:tabLst>
            </a:pPr>
            <a:r>
              <a:rPr dirty="0" sz="1800" spc="-10">
                <a:latin typeface="Arial"/>
                <a:cs typeface="Arial"/>
              </a:rPr>
              <a:t>Merging </a:t>
            </a:r>
            <a:r>
              <a:rPr dirty="0" sz="1800" spc="-105">
                <a:latin typeface="Arial"/>
                <a:cs typeface="Arial"/>
              </a:rPr>
              <a:t>sms </a:t>
            </a:r>
            <a:r>
              <a:rPr dirty="0" sz="1800" spc="-30">
                <a:latin typeface="Arial"/>
                <a:cs typeface="Arial"/>
              </a:rPr>
              <a:t>server </a:t>
            </a:r>
            <a:r>
              <a:rPr dirty="0" sz="1800" spc="65">
                <a:latin typeface="Arial"/>
                <a:cs typeface="Arial"/>
              </a:rPr>
              <a:t>with </a:t>
            </a:r>
            <a:r>
              <a:rPr dirty="0" sz="1800" spc="-25">
                <a:latin typeface="Arial"/>
                <a:cs typeface="Arial"/>
              </a:rPr>
              <a:t>the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35">
                <a:latin typeface="Arial"/>
                <a:cs typeface="Arial"/>
              </a:rPr>
              <a:t>website.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1105" y="2654554"/>
            <a:ext cx="261937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985" algn="l"/>
              </a:tabLst>
            </a:pPr>
            <a:r>
              <a:rPr dirty="0" sz="4200" spc="-5" b="1">
                <a:solidFill>
                  <a:srgbClr val="FFFAEF"/>
                </a:solidFill>
                <a:latin typeface="Times New Roman"/>
                <a:cs typeface="Times New Roman"/>
              </a:rPr>
              <a:t>Thank</a:t>
            </a:r>
            <a:r>
              <a:rPr dirty="0" sz="4200" spc="-5" b="1">
                <a:solidFill>
                  <a:srgbClr val="FFFAEF"/>
                </a:solidFill>
                <a:latin typeface="Times New Roman"/>
                <a:cs typeface="Times New Roman"/>
              </a:rPr>
              <a:t>	</a:t>
            </a:r>
            <a:r>
              <a:rPr dirty="0" sz="4200" spc="-5" b="1">
                <a:solidFill>
                  <a:srgbClr val="FFFAEF"/>
                </a:solidFill>
                <a:latin typeface="Times New Roman"/>
                <a:cs typeface="Times New Roman"/>
              </a:rPr>
              <a:t>You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2404363"/>
            <a:ext cx="77012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AEF"/>
                </a:solidFill>
                <a:latin typeface="Times New Roman"/>
                <a:cs typeface="Times New Roman"/>
              </a:rPr>
              <a:t>1.Project Conception and</a:t>
            </a:r>
            <a:r>
              <a:rPr dirty="0" sz="4000" spc="-10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FFFAEF"/>
                </a:solidFill>
                <a:latin typeface="Times New Roman"/>
                <a:cs typeface="Times New Roman"/>
              </a:rPr>
              <a:t>Initiation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0148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1.1</a:t>
            </a:r>
            <a:r>
              <a:rPr dirty="0" sz="3000" spc="-5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Abstract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750" y="1238503"/>
            <a:ext cx="7910195" cy="3006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443230">
              <a:lnSpc>
                <a:spcPct val="105000"/>
              </a:lnSpc>
            </a:pPr>
            <a:r>
              <a:rPr dirty="0" sz="1700" spc="-5">
                <a:latin typeface="Arial"/>
                <a:cs typeface="Arial"/>
              </a:rPr>
              <a:t>The </a:t>
            </a:r>
            <a:r>
              <a:rPr dirty="0" sz="1700" spc="-60">
                <a:latin typeface="Arial"/>
                <a:cs typeface="Arial"/>
              </a:rPr>
              <a:t>purpose </a:t>
            </a:r>
            <a:r>
              <a:rPr dirty="0" sz="1700" spc="-15">
                <a:latin typeface="Arial"/>
                <a:cs typeface="Arial"/>
              </a:rPr>
              <a:t>of </a:t>
            </a:r>
            <a:r>
              <a:rPr dirty="0" sz="1700" spc="15">
                <a:latin typeface="Arial"/>
                <a:cs typeface="Arial"/>
              </a:rPr>
              <a:t>this </a:t>
            </a:r>
            <a:r>
              <a:rPr dirty="0" sz="1700" spc="-5">
                <a:latin typeface="Arial"/>
                <a:cs typeface="Arial"/>
              </a:rPr>
              <a:t>project </a:t>
            </a:r>
            <a:r>
              <a:rPr dirty="0" sz="1700" spc="-20">
                <a:latin typeface="Arial"/>
                <a:cs typeface="Arial"/>
              </a:rPr>
              <a:t>is </a:t>
            </a:r>
            <a:r>
              <a:rPr dirty="0" sz="1700" spc="10">
                <a:latin typeface="Arial"/>
                <a:cs typeface="Arial"/>
              </a:rPr>
              <a:t>to </a:t>
            </a:r>
            <a:r>
              <a:rPr dirty="0" sz="1700" spc="-25">
                <a:latin typeface="Arial"/>
                <a:cs typeface="Arial"/>
              </a:rPr>
              <a:t>provide </a:t>
            </a:r>
            <a:r>
              <a:rPr dirty="0" sz="1700" spc="-20">
                <a:latin typeface="Arial"/>
                <a:cs typeface="Arial"/>
              </a:rPr>
              <a:t>the </a:t>
            </a:r>
            <a:r>
              <a:rPr dirty="0" sz="1700" spc="-65">
                <a:latin typeface="Arial"/>
                <a:cs typeface="Arial"/>
              </a:rPr>
              <a:t>colleges </a:t>
            </a:r>
            <a:r>
              <a:rPr dirty="0" sz="1700" spc="65">
                <a:latin typeface="Arial"/>
                <a:cs typeface="Arial"/>
              </a:rPr>
              <a:t>with </a:t>
            </a:r>
            <a:r>
              <a:rPr dirty="0" sz="1700" spc="-70">
                <a:latin typeface="Arial"/>
                <a:cs typeface="Arial"/>
              </a:rPr>
              <a:t>an </a:t>
            </a:r>
            <a:r>
              <a:rPr dirty="0" sz="1700">
                <a:latin typeface="Arial"/>
                <a:cs typeface="Arial"/>
              </a:rPr>
              <a:t>interactive  </a:t>
            </a:r>
            <a:r>
              <a:rPr dirty="0" sz="1700" spc="-60">
                <a:latin typeface="Arial"/>
                <a:cs typeface="Arial"/>
              </a:rPr>
              <a:t>machine </a:t>
            </a:r>
            <a:r>
              <a:rPr dirty="0" sz="1700" spc="40">
                <a:latin typeface="Arial"/>
                <a:cs typeface="Arial"/>
              </a:rPr>
              <a:t>for </a:t>
            </a:r>
            <a:r>
              <a:rPr dirty="0" sz="1700" spc="10">
                <a:latin typeface="Arial"/>
                <a:cs typeface="Arial"/>
              </a:rPr>
              <a:t>different </a:t>
            </a:r>
            <a:r>
              <a:rPr dirty="0" sz="1700" spc="5">
                <a:latin typeface="Arial"/>
                <a:cs typeface="Arial"/>
              </a:rPr>
              <a:t>activities </a:t>
            </a:r>
            <a:r>
              <a:rPr dirty="0" sz="1700" spc="-25">
                <a:latin typeface="Arial"/>
                <a:cs typeface="Arial"/>
              </a:rPr>
              <a:t>going </a:t>
            </a:r>
            <a:r>
              <a:rPr dirty="0" sz="1700" spc="-75">
                <a:latin typeface="Arial"/>
                <a:cs typeface="Arial"/>
              </a:rPr>
              <a:t>on </a:t>
            </a:r>
            <a:r>
              <a:rPr dirty="0" sz="1700" spc="25">
                <a:latin typeface="Arial"/>
                <a:cs typeface="Arial"/>
              </a:rPr>
              <a:t>in </a:t>
            </a:r>
            <a:r>
              <a:rPr dirty="0" sz="1700" spc="-20">
                <a:latin typeface="Arial"/>
                <a:cs typeface="Arial"/>
              </a:rPr>
              <a:t>the </a:t>
            </a:r>
            <a:r>
              <a:rPr dirty="0" sz="1700" spc="-60">
                <a:latin typeface="Arial"/>
                <a:cs typeface="Arial"/>
              </a:rPr>
              <a:t>colleges. </a:t>
            </a:r>
            <a:r>
              <a:rPr dirty="0" sz="1700" spc="-5">
                <a:latin typeface="Arial"/>
                <a:cs typeface="Arial"/>
              </a:rPr>
              <a:t>The </a:t>
            </a:r>
            <a:r>
              <a:rPr dirty="0" sz="1700" spc="-35">
                <a:latin typeface="Arial"/>
                <a:cs typeface="Arial"/>
              </a:rPr>
              <a:t>students </a:t>
            </a:r>
            <a:r>
              <a:rPr dirty="0" sz="1700" spc="80">
                <a:latin typeface="Arial"/>
                <a:cs typeface="Arial"/>
              </a:rPr>
              <a:t>will </a:t>
            </a:r>
            <a:r>
              <a:rPr dirty="0" sz="1700" spc="-120">
                <a:latin typeface="Arial"/>
                <a:cs typeface="Arial"/>
              </a:rPr>
              <a:t>be </a:t>
            </a:r>
            <a:r>
              <a:rPr dirty="0" sz="1700" spc="-60">
                <a:latin typeface="Arial"/>
                <a:cs typeface="Arial"/>
              </a:rPr>
              <a:t>able </a:t>
            </a:r>
            <a:r>
              <a:rPr dirty="0" sz="1700" spc="10">
                <a:latin typeface="Arial"/>
                <a:cs typeface="Arial"/>
              </a:rPr>
              <a:t>to  </a:t>
            </a:r>
            <a:r>
              <a:rPr dirty="0" sz="1700">
                <a:latin typeface="Arial"/>
                <a:cs typeface="Arial"/>
              </a:rPr>
              <a:t>know, </a:t>
            </a:r>
            <a:r>
              <a:rPr dirty="0" sz="1700" spc="-65">
                <a:latin typeface="Arial"/>
                <a:cs typeface="Arial"/>
              </a:rPr>
              <a:t>ask </a:t>
            </a:r>
            <a:r>
              <a:rPr dirty="0" sz="1700" spc="-25">
                <a:latin typeface="Arial"/>
                <a:cs typeface="Arial"/>
              </a:rPr>
              <a:t>complaint </a:t>
            </a:r>
            <a:r>
              <a:rPr dirty="0" sz="1700" spc="-50">
                <a:latin typeface="Arial"/>
                <a:cs typeface="Arial"/>
              </a:rPr>
              <a:t>etc </a:t>
            </a:r>
            <a:r>
              <a:rPr dirty="0" sz="1700" spc="-40">
                <a:latin typeface="Arial"/>
                <a:cs typeface="Arial"/>
              </a:rPr>
              <a:t>about </a:t>
            </a:r>
            <a:r>
              <a:rPr dirty="0" sz="1700" spc="20">
                <a:latin typeface="Arial"/>
                <a:cs typeface="Arial"/>
              </a:rPr>
              <a:t>what </a:t>
            </a:r>
            <a:r>
              <a:rPr dirty="0" sz="1700" spc="15">
                <a:latin typeface="Arial"/>
                <a:cs typeface="Arial"/>
              </a:rPr>
              <a:t>all </a:t>
            </a:r>
            <a:r>
              <a:rPr dirty="0" sz="1700" spc="5">
                <a:latin typeface="Arial"/>
                <a:cs typeface="Arial"/>
              </a:rPr>
              <a:t>activities </a:t>
            </a:r>
            <a:r>
              <a:rPr dirty="0" sz="1700" spc="-70">
                <a:latin typeface="Arial"/>
                <a:cs typeface="Arial"/>
              </a:rPr>
              <a:t>colleges </a:t>
            </a:r>
            <a:r>
              <a:rPr dirty="0" sz="1700" spc="-20">
                <a:latin typeface="Arial"/>
                <a:cs typeface="Arial"/>
              </a:rPr>
              <a:t>is </a:t>
            </a:r>
            <a:r>
              <a:rPr dirty="0" sz="1700" spc="-30">
                <a:latin typeface="Arial"/>
                <a:cs typeface="Arial"/>
              </a:rPr>
              <a:t>doing </a:t>
            </a:r>
            <a:r>
              <a:rPr dirty="0" sz="1700" spc="40">
                <a:latin typeface="Arial"/>
                <a:cs typeface="Arial"/>
              </a:rPr>
              <a:t>for </a:t>
            </a:r>
            <a:r>
              <a:rPr dirty="0" sz="1700" spc="-20">
                <a:latin typeface="Arial"/>
                <a:cs typeface="Arial"/>
              </a:rPr>
              <a:t>the </a:t>
            </a:r>
            <a:r>
              <a:rPr dirty="0" sz="1700" spc="-30">
                <a:latin typeface="Arial"/>
                <a:cs typeface="Arial"/>
              </a:rPr>
              <a:t>students.  </a:t>
            </a:r>
            <a:r>
              <a:rPr dirty="0" sz="1700" spc="5">
                <a:latin typeface="Arial"/>
                <a:cs typeface="Arial"/>
              </a:rPr>
              <a:t>Also </a:t>
            </a:r>
            <a:r>
              <a:rPr dirty="0" sz="1700" spc="-40">
                <a:latin typeface="Arial"/>
                <a:cs typeface="Arial"/>
              </a:rPr>
              <a:t>we </a:t>
            </a:r>
            <a:r>
              <a:rPr dirty="0" sz="1700" spc="-80">
                <a:latin typeface="Arial"/>
                <a:cs typeface="Arial"/>
              </a:rPr>
              <a:t>can </a:t>
            </a:r>
            <a:r>
              <a:rPr dirty="0" sz="1700" spc="-25">
                <a:latin typeface="Arial"/>
                <a:cs typeface="Arial"/>
              </a:rPr>
              <a:t>provide </a:t>
            </a:r>
            <a:r>
              <a:rPr dirty="0" sz="1700" spc="-35">
                <a:latin typeface="Arial"/>
                <a:cs typeface="Arial"/>
              </a:rPr>
              <a:t>students </a:t>
            </a:r>
            <a:r>
              <a:rPr dirty="0" sz="1700" spc="5">
                <a:latin typeface="Arial"/>
                <a:cs typeface="Arial"/>
              </a:rPr>
              <a:t>to </a:t>
            </a:r>
            <a:r>
              <a:rPr dirty="0" sz="1700" spc="-15">
                <a:latin typeface="Arial"/>
                <a:cs typeface="Arial"/>
              </a:rPr>
              <a:t>give </a:t>
            </a:r>
            <a:r>
              <a:rPr dirty="0" sz="1700" spc="-20">
                <a:latin typeface="Arial"/>
                <a:cs typeface="Arial"/>
              </a:rPr>
              <a:t>there </a:t>
            </a:r>
            <a:r>
              <a:rPr dirty="0" sz="1700" spc="-50">
                <a:latin typeface="Arial"/>
                <a:cs typeface="Arial"/>
              </a:rPr>
              <a:t>suggestions </a:t>
            </a:r>
            <a:r>
              <a:rPr dirty="0" sz="1700" spc="10">
                <a:latin typeface="Arial"/>
                <a:cs typeface="Arial"/>
              </a:rPr>
              <a:t>or </a:t>
            </a:r>
            <a:r>
              <a:rPr dirty="0" sz="1700" spc="-55">
                <a:latin typeface="Arial"/>
                <a:cs typeface="Arial"/>
              </a:rPr>
              <a:t>requests </a:t>
            </a:r>
            <a:r>
              <a:rPr dirty="0" sz="1700" spc="40">
                <a:latin typeface="Arial"/>
                <a:cs typeface="Arial"/>
              </a:rPr>
              <a:t>for </a:t>
            </a:r>
            <a:r>
              <a:rPr dirty="0" sz="1700" spc="10">
                <a:latin typeface="Arial"/>
                <a:cs typeface="Arial"/>
              </a:rPr>
              <a:t>particular  </a:t>
            </a:r>
            <a:r>
              <a:rPr dirty="0" sz="1700" spc="5">
                <a:latin typeface="Arial"/>
                <a:cs typeface="Arial"/>
              </a:rPr>
              <a:t>activities </a:t>
            </a:r>
            <a:r>
              <a:rPr dirty="0" sz="1700" spc="30">
                <a:latin typeface="Arial"/>
                <a:cs typeface="Arial"/>
              </a:rPr>
              <a:t>that </a:t>
            </a:r>
            <a:r>
              <a:rPr dirty="0" sz="1700" spc="-20">
                <a:latin typeface="Arial"/>
                <a:cs typeface="Arial"/>
              </a:rPr>
              <a:t>the </a:t>
            </a:r>
            <a:r>
              <a:rPr dirty="0" sz="1700" spc="-35">
                <a:latin typeface="Arial"/>
                <a:cs typeface="Arial"/>
              </a:rPr>
              <a:t>students </a:t>
            </a:r>
            <a:r>
              <a:rPr dirty="0" sz="1700" spc="-45">
                <a:latin typeface="Arial"/>
                <a:cs typeface="Arial"/>
              </a:rPr>
              <a:t>may </a:t>
            </a:r>
            <a:r>
              <a:rPr dirty="0" sz="1700" spc="-20">
                <a:latin typeface="Arial"/>
                <a:cs typeface="Arial"/>
              </a:rPr>
              <a:t>require </a:t>
            </a:r>
            <a:r>
              <a:rPr dirty="0" sz="1700" spc="-70">
                <a:latin typeface="Arial"/>
                <a:cs typeface="Arial"/>
              </a:rPr>
              <a:t>on </a:t>
            </a:r>
            <a:r>
              <a:rPr dirty="0" sz="1700" spc="-20">
                <a:latin typeface="Arial"/>
                <a:cs typeface="Arial"/>
              </a:rPr>
              <a:t>college/departmental </a:t>
            </a:r>
            <a:r>
              <a:rPr dirty="0" sz="1700" spc="10">
                <a:latin typeface="Arial"/>
                <a:cs typeface="Arial"/>
              </a:rPr>
              <a:t>or </a:t>
            </a:r>
            <a:r>
              <a:rPr dirty="0" sz="1700" spc="-50">
                <a:latin typeface="Arial"/>
                <a:cs typeface="Arial"/>
              </a:rPr>
              <a:t>personal </a:t>
            </a:r>
            <a:r>
              <a:rPr dirty="0" sz="1700" spc="-70">
                <a:latin typeface="Arial"/>
                <a:cs typeface="Arial"/>
              </a:rPr>
              <a:t>basis </a:t>
            </a:r>
            <a:r>
              <a:rPr dirty="0" sz="1700" spc="-114">
                <a:latin typeface="Arial"/>
                <a:cs typeface="Arial"/>
              </a:rPr>
              <a:t>as  </a:t>
            </a:r>
            <a:r>
              <a:rPr dirty="0" sz="1700" spc="15">
                <a:latin typeface="Arial"/>
                <a:cs typeface="Arial"/>
              </a:rPr>
              <a:t>well. </a:t>
            </a:r>
            <a:r>
              <a:rPr dirty="0" sz="1700" spc="25">
                <a:latin typeface="Arial"/>
                <a:cs typeface="Arial"/>
              </a:rPr>
              <a:t>We </a:t>
            </a:r>
            <a:r>
              <a:rPr dirty="0" sz="1700" spc="85">
                <a:latin typeface="Arial"/>
                <a:cs typeface="Arial"/>
              </a:rPr>
              <a:t>will </a:t>
            </a:r>
            <a:r>
              <a:rPr dirty="0" sz="1700" spc="-120">
                <a:latin typeface="Arial"/>
                <a:cs typeface="Arial"/>
              </a:rPr>
              <a:t>be </a:t>
            </a:r>
            <a:r>
              <a:rPr dirty="0" sz="1700" spc="-20">
                <a:latin typeface="Arial"/>
                <a:cs typeface="Arial"/>
              </a:rPr>
              <a:t>making </a:t>
            </a:r>
            <a:r>
              <a:rPr dirty="0" sz="1700" spc="-105">
                <a:latin typeface="Arial"/>
                <a:cs typeface="Arial"/>
              </a:rPr>
              <a:t>a </a:t>
            </a:r>
            <a:r>
              <a:rPr dirty="0" sz="1700" spc="-30">
                <a:latin typeface="Arial"/>
                <a:cs typeface="Arial"/>
              </a:rPr>
              <a:t>website </a:t>
            </a:r>
            <a:r>
              <a:rPr dirty="0" sz="1700" spc="35">
                <a:latin typeface="Arial"/>
                <a:cs typeface="Arial"/>
              </a:rPr>
              <a:t>for </a:t>
            </a:r>
            <a:r>
              <a:rPr dirty="0" sz="1700" spc="-70">
                <a:latin typeface="Arial"/>
                <a:cs typeface="Arial"/>
              </a:rPr>
              <a:t>an </a:t>
            </a:r>
            <a:r>
              <a:rPr dirty="0" sz="1700" spc="-30">
                <a:latin typeface="Arial"/>
                <a:cs typeface="Arial"/>
              </a:rPr>
              <a:t>online </a:t>
            </a:r>
            <a:r>
              <a:rPr dirty="0" sz="1700" spc="-25">
                <a:latin typeface="Arial"/>
                <a:cs typeface="Arial"/>
              </a:rPr>
              <a:t>complaint </a:t>
            </a:r>
            <a:r>
              <a:rPr dirty="0" sz="1700" spc="-70">
                <a:latin typeface="Arial"/>
                <a:cs typeface="Arial"/>
              </a:rPr>
              <a:t>management </a:t>
            </a:r>
            <a:r>
              <a:rPr dirty="0" sz="1700" spc="-50">
                <a:latin typeface="Arial"/>
                <a:cs typeface="Arial"/>
              </a:rPr>
              <a:t>system  </a:t>
            </a:r>
            <a:r>
              <a:rPr dirty="0" sz="1700" spc="-25">
                <a:latin typeface="Arial"/>
                <a:cs typeface="Arial"/>
              </a:rPr>
              <a:t>where </a:t>
            </a:r>
            <a:r>
              <a:rPr dirty="0" sz="1700" spc="-20">
                <a:latin typeface="Arial"/>
                <a:cs typeface="Arial"/>
              </a:rPr>
              <a:t>the </a:t>
            </a:r>
            <a:r>
              <a:rPr dirty="0" sz="1700" spc="-75">
                <a:latin typeface="Arial"/>
                <a:cs typeface="Arial"/>
              </a:rPr>
              <a:t>issues </a:t>
            </a:r>
            <a:r>
              <a:rPr dirty="0" sz="1700" spc="-15">
                <a:latin typeface="Arial"/>
                <a:cs typeface="Arial"/>
              </a:rPr>
              <a:t>of </a:t>
            </a:r>
            <a:r>
              <a:rPr dirty="0" sz="1700" spc="-20">
                <a:latin typeface="Arial"/>
                <a:cs typeface="Arial"/>
              </a:rPr>
              <a:t>the </a:t>
            </a:r>
            <a:r>
              <a:rPr dirty="0" sz="1700" spc="-25">
                <a:latin typeface="Arial"/>
                <a:cs typeface="Arial"/>
              </a:rPr>
              <a:t>student </a:t>
            </a:r>
            <a:r>
              <a:rPr dirty="0" sz="1700" spc="-85">
                <a:latin typeface="Arial"/>
                <a:cs typeface="Arial"/>
              </a:rPr>
              <a:t>can </a:t>
            </a:r>
            <a:r>
              <a:rPr dirty="0" sz="1700" spc="-120">
                <a:latin typeface="Arial"/>
                <a:cs typeface="Arial"/>
              </a:rPr>
              <a:t>be </a:t>
            </a:r>
            <a:r>
              <a:rPr dirty="0" sz="1700" spc="-25">
                <a:latin typeface="Arial"/>
                <a:cs typeface="Arial"/>
              </a:rPr>
              <a:t>registered </a:t>
            </a:r>
            <a:r>
              <a:rPr dirty="0" sz="1700" spc="-30">
                <a:latin typeface="Arial"/>
                <a:cs typeface="Arial"/>
              </a:rPr>
              <a:t>online </a:t>
            </a:r>
            <a:r>
              <a:rPr dirty="0" sz="1700" spc="-70">
                <a:latin typeface="Arial"/>
                <a:cs typeface="Arial"/>
              </a:rPr>
              <a:t>and </a:t>
            </a:r>
            <a:r>
              <a:rPr dirty="0" sz="1700" spc="80">
                <a:latin typeface="Arial"/>
                <a:cs typeface="Arial"/>
              </a:rPr>
              <a:t>will </a:t>
            </a:r>
            <a:r>
              <a:rPr dirty="0" sz="1700" spc="-120">
                <a:latin typeface="Arial"/>
                <a:cs typeface="Arial"/>
              </a:rPr>
              <a:t>be </a:t>
            </a:r>
            <a:r>
              <a:rPr dirty="0" sz="1700" spc="-45">
                <a:latin typeface="Arial"/>
                <a:cs typeface="Arial"/>
              </a:rPr>
              <a:t>resolved </a:t>
            </a:r>
            <a:r>
              <a:rPr dirty="0" sz="1700" spc="-10">
                <a:latin typeface="Arial"/>
                <a:cs typeface="Arial"/>
              </a:rPr>
              <a:t>by </a:t>
            </a:r>
            <a:r>
              <a:rPr dirty="0" sz="1700" spc="-20">
                <a:latin typeface="Arial"/>
                <a:cs typeface="Arial"/>
              </a:rPr>
              <a:t>the  </a:t>
            </a:r>
            <a:r>
              <a:rPr dirty="0" sz="1700" spc="-60">
                <a:latin typeface="Arial"/>
                <a:cs typeface="Arial"/>
              </a:rPr>
              <a:t>college </a:t>
            </a:r>
            <a:r>
              <a:rPr dirty="0" sz="1700">
                <a:latin typeface="Arial"/>
                <a:cs typeface="Arial"/>
              </a:rPr>
              <a:t>authorities. </a:t>
            </a:r>
            <a:r>
              <a:rPr dirty="0" sz="1700" spc="30">
                <a:latin typeface="Arial"/>
                <a:cs typeface="Arial"/>
              </a:rPr>
              <a:t>This </a:t>
            </a:r>
            <a:r>
              <a:rPr dirty="0" sz="1700" spc="-50">
                <a:latin typeface="Arial"/>
                <a:cs typeface="Arial"/>
              </a:rPr>
              <a:t>web </a:t>
            </a:r>
            <a:r>
              <a:rPr dirty="0" sz="1700" spc="-25">
                <a:latin typeface="Arial"/>
                <a:cs typeface="Arial"/>
              </a:rPr>
              <a:t>application </a:t>
            </a:r>
            <a:r>
              <a:rPr dirty="0" sz="1700" spc="-85">
                <a:latin typeface="Arial"/>
                <a:cs typeface="Arial"/>
              </a:rPr>
              <a:t>can </a:t>
            </a:r>
            <a:r>
              <a:rPr dirty="0" sz="1700" spc="-70">
                <a:latin typeface="Arial"/>
                <a:cs typeface="Arial"/>
              </a:rPr>
              <a:t>reduce </a:t>
            </a:r>
            <a:r>
              <a:rPr dirty="0" sz="1700" spc="-20">
                <a:latin typeface="Arial"/>
                <a:cs typeface="Arial"/>
              </a:rPr>
              <a:t>the </a:t>
            </a:r>
            <a:r>
              <a:rPr dirty="0" sz="1700" spc="-70">
                <a:latin typeface="Arial"/>
                <a:cs typeface="Arial"/>
              </a:rPr>
              <a:t>gap </a:t>
            </a:r>
            <a:r>
              <a:rPr dirty="0" sz="1700" spc="-55">
                <a:latin typeface="Arial"/>
                <a:cs typeface="Arial"/>
              </a:rPr>
              <a:t>between </a:t>
            </a:r>
            <a:r>
              <a:rPr dirty="0" sz="1700" spc="-20">
                <a:latin typeface="Arial"/>
                <a:cs typeface="Arial"/>
              </a:rPr>
              <a:t>the </a:t>
            </a:r>
            <a:r>
              <a:rPr dirty="0" sz="1700" spc="-25">
                <a:latin typeface="Arial"/>
                <a:cs typeface="Arial"/>
              </a:rPr>
              <a:t>student </a:t>
            </a:r>
            <a:r>
              <a:rPr dirty="0" sz="1700" spc="-70">
                <a:latin typeface="Arial"/>
                <a:cs typeface="Arial"/>
              </a:rPr>
              <a:t>and  </a:t>
            </a:r>
            <a:r>
              <a:rPr dirty="0" sz="1700" spc="-20">
                <a:latin typeface="Arial"/>
                <a:cs typeface="Arial"/>
              </a:rPr>
              <a:t>the </a:t>
            </a:r>
            <a:r>
              <a:rPr dirty="0" sz="1700" spc="-60">
                <a:latin typeface="Arial"/>
                <a:cs typeface="Arial"/>
              </a:rPr>
              <a:t>college </a:t>
            </a:r>
            <a:r>
              <a:rPr dirty="0" sz="1700" spc="15">
                <a:latin typeface="Arial"/>
                <a:cs typeface="Arial"/>
              </a:rPr>
              <a:t>staff </a:t>
            </a:r>
            <a:r>
              <a:rPr dirty="0" sz="1700" spc="-110">
                <a:latin typeface="Arial"/>
                <a:cs typeface="Arial"/>
              </a:rPr>
              <a:t>as </a:t>
            </a:r>
            <a:r>
              <a:rPr dirty="0" sz="1700" spc="15">
                <a:latin typeface="Arial"/>
                <a:cs typeface="Arial"/>
              </a:rPr>
              <a:t>all </a:t>
            </a:r>
            <a:r>
              <a:rPr dirty="0" sz="1700" spc="-20">
                <a:latin typeface="Arial"/>
                <a:cs typeface="Arial"/>
              </a:rPr>
              <a:t>the </a:t>
            </a:r>
            <a:r>
              <a:rPr dirty="0" sz="1700" spc="-50">
                <a:latin typeface="Arial"/>
                <a:cs typeface="Arial"/>
              </a:rPr>
              <a:t>requests, </a:t>
            </a:r>
            <a:r>
              <a:rPr dirty="0" sz="1700" spc="-35">
                <a:latin typeface="Arial"/>
                <a:cs typeface="Arial"/>
              </a:rPr>
              <a:t>complaints </a:t>
            </a:r>
            <a:r>
              <a:rPr dirty="0" sz="1700" spc="-50">
                <a:latin typeface="Arial"/>
                <a:cs typeface="Arial"/>
              </a:rPr>
              <a:t>suggestions etc </a:t>
            </a:r>
            <a:r>
              <a:rPr dirty="0" sz="1700" spc="80">
                <a:latin typeface="Arial"/>
                <a:cs typeface="Arial"/>
              </a:rPr>
              <a:t>will </a:t>
            </a:r>
            <a:r>
              <a:rPr dirty="0" sz="1700" spc="-120">
                <a:latin typeface="Arial"/>
                <a:cs typeface="Arial"/>
              </a:rPr>
              <a:t>be </a:t>
            </a:r>
            <a:r>
              <a:rPr dirty="0" sz="1700" spc="-15">
                <a:latin typeface="Arial"/>
                <a:cs typeface="Arial"/>
              </a:rPr>
              <a:t>confidential  </a:t>
            </a:r>
            <a:r>
              <a:rPr dirty="0" sz="1700" spc="-65">
                <a:latin typeface="Arial"/>
                <a:cs typeface="Arial"/>
              </a:rPr>
              <a:t>and </a:t>
            </a:r>
            <a:r>
              <a:rPr dirty="0" sz="1700" spc="-5">
                <a:latin typeface="Arial"/>
                <a:cs typeface="Arial"/>
              </a:rPr>
              <a:t>only </a:t>
            </a:r>
            <a:r>
              <a:rPr dirty="0" sz="1700" spc="-20">
                <a:latin typeface="Arial"/>
                <a:cs typeface="Arial"/>
              </a:rPr>
              <a:t>the </a:t>
            </a:r>
            <a:r>
              <a:rPr dirty="0" sz="1700" spc="-30">
                <a:latin typeface="Arial"/>
                <a:cs typeface="Arial"/>
              </a:rPr>
              <a:t>authorised </a:t>
            </a:r>
            <a:r>
              <a:rPr dirty="0" sz="1700" spc="-60">
                <a:latin typeface="Arial"/>
                <a:cs typeface="Arial"/>
              </a:rPr>
              <a:t>person </a:t>
            </a:r>
            <a:r>
              <a:rPr dirty="0" sz="1700" spc="5">
                <a:latin typeface="Arial"/>
                <a:cs typeface="Arial"/>
              </a:rPr>
              <a:t>or </a:t>
            </a:r>
            <a:r>
              <a:rPr dirty="0" sz="1700" spc="-20">
                <a:latin typeface="Arial"/>
                <a:cs typeface="Arial"/>
              </a:rPr>
              <a:t>the </a:t>
            </a:r>
            <a:r>
              <a:rPr dirty="0" sz="1700" spc="-60">
                <a:latin typeface="Arial"/>
                <a:cs typeface="Arial"/>
              </a:rPr>
              <a:t>person </a:t>
            </a:r>
            <a:r>
              <a:rPr dirty="0" sz="1700" spc="-10">
                <a:latin typeface="Arial"/>
                <a:cs typeface="Arial"/>
              </a:rPr>
              <a:t>who </a:t>
            </a:r>
            <a:r>
              <a:rPr dirty="0" sz="1700" spc="-20">
                <a:latin typeface="Arial"/>
                <a:cs typeface="Arial"/>
              </a:rPr>
              <a:t>is </a:t>
            </a:r>
            <a:r>
              <a:rPr dirty="0" sz="1700" spc="-40">
                <a:latin typeface="Arial"/>
                <a:cs typeface="Arial"/>
              </a:rPr>
              <a:t>intended </a:t>
            </a:r>
            <a:r>
              <a:rPr dirty="0" sz="1700" spc="10">
                <a:latin typeface="Arial"/>
                <a:cs typeface="Arial"/>
              </a:rPr>
              <a:t>to </a:t>
            </a:r>
            <a:r>
              <a:rPr dirty="0" sz="1700" spc="-20">
                <a:latin typeface="Arial"/>
                <a:cs typeface="Arial"/>
              </a:rPr>
              <a:t>the </a:t>
            </a:r>
            <a:r>
              <a:rPr dirty="0" sz="1700" spc="-55">
                <a:latin typeface="Arial"/>
                <a:cs typeface="Arial"/>
              </a:rPr>
              <a:t>requests </a:t>
            </a:r>
            <a:r>
              <a:rPr dirty="0" sz="1700" spc="-85">
                <a:latin typeface="Arial"/>
                <a:cs typeface="Arial"/>
              </a:rPr>
              <a:t>can </a:t>
            </a:r>
            <a:r>
              <a:rPr dirty="0" sz="1700" spc="-120">
                <a:latin typeface="Arial"/>
                <a:cs typeface="Arial"/>
              </a:rPr>
              <a:t>be  </a:t>
            </a:r>
            <a:r>
              <a:rPr dirty="0" sz="1700" spc="-65">
                <a:latin typeface="Arial"/>
                <a:cs typeface="Arial"/>
              </a:rPr>
              <a:t>able </a:t>
            </a:r>
            <a:r>
              <a:rPr dirty="0" sz="1700" spc="10">
                <a:latin typeface="Arial"/>
                <a:cs typeface="Arial"/>
              </a:rPr>
              <a:t>to view</a:t>
            </a:r>
            <a:r>
              <a:rPr dirty="0" sz="1700" spc="65">
                <a:latin typeface="Arial"/>
                <a:cs typeface="Arial"/>
              </a:rPr>
              <a:t> it.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3101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1.2</a:t>
            </a:r>
            <a:r>
              <a:rPr dirty="0" sz="3000" spc="-6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Objectives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076"/>
            <a:ext cx="8251190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35">
                <a:latin typeface="Arial"/>
                <a:cs typeface="Arial"/>
              </a:rPr>
              <a:t>main </a:t>
            </a:r>
            <a:r>
              <a:rPr dirty="0" sz="1800" spc="-30">
                <a:latin typeface="Arial"/>
                <a:cs typeface="Arial"/>
              </a:rPr>
              <a:t>objective </a:t>
            </a:r>
            <a:r>
              <a:rPr dirty="0" sz="1800" spc="-50">
                <a:latin typeface="Arial"/>
                <a:cs typeface="Arial"/>
              </a:rPr>
              <a:t>behind </a:t>
            </a:r>
            <a:r>
              <a:rPr dirty="0" sz="1800">
                <a:latin typeface="Arial"/>
                <a:cs typeface="Arial"/>
              </a:rPr>
              <a:t>building </a:t>
            </a:r>
            <a:r>
              <a:rPr dirty="0" sz="1800" spc="15">
                <a:latin typeface="Arial"/>
                <a:cs typeface="Arial"/>
              </a:rPr>
              <a:t>this </a:t>
            </a:r>
            <a:r>
              <a:rPr dirty="0" sz="1800" spc="-5">
                <a:latin typeface="Arial"/>
                <a:cs typeface="Arial"/>
              </a:rPr>
              <a:t>project </a:t>
            </a:r>
            <a:r>
              <a:rPr dirty="0" sz="1800" spc="-25">
                <a:latin typeface="Arial"/>
                <a:cs typeface="Arial"/>
              </a:rPr>
              <a:t>is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75">
                <a:latin typeface="Arial"/>
                <a:cs typeface="Arial"/>
              </a:rPr>
              <a:t>reduce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45">
                <a:latin typeface="Arial"/>
                <a:cs typeface="Arial"/>
              </a:rPr>
              <a:t>communication  </a:t>
            </a:r>
            <a:r>
              <a:rPr dirty="0" sz="1800" spc="-70">
                <a:latin typeface="Arial"/>
                <a:cs typeface="Arial"/>
              </a:rPr>
              <a:t>gap </a:t>
            </a:r>
            <a:r>
              <a:rPr dirty="0" sz="1800" spc="-60">
                <a:latin typeface="Arial"/>
                <a:cs typeface="Arial"/>
              </a:rPr>
              <a:t>between </a:t>
            </a:r>
            <a:r>
              <a:rPr dirty="0" sz="1800" spc="-30">
                <a:latin typeface="Arial"/>
                <a:cs typeface="Arial"/>
              </a:rPr>
              <a:t>the </a:t>
            </a:r>
            <a:r>
              <a:rPr dirty="0" sz="1800" spc="-40">
                <a:latin typeface="Arial"/>
                <a:cs typeface="Arial"/>
              </a:rPr>
              <a:t>students </a:t>
            </a:r>
            <a:r>
              <a:rPr dirty="0" sz="1800" spc="-70">
                <a:latin typeface="Arial"/>
                <a:cs typeface="Arial"/>
              </a:rPr>
              <a:t>and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70">
                <a:latin typeface="Arial"/>
                <a:cs typeface="Arial"/>
              </a:rPr>
              <a:t>college </a:t>
            </a:r>
            <a:r>
              <a:rPr dirty="0" sz="1800" spc="-5">
                <a:latin typeface="Arial"/>
                <a:cs typeface="Arial"/>
              </a:rPr>
              <a:t>authorities </a:t>
            </a:r>
            <a:r>
              <a:rPr dirty="0" sz="1800" spc="-70">
                <a:latin typeface="Arial"/>
                <a:cs typeface="Arial"/>
              </a:rPr>
              <a:t>and </a:t>
            </a:r>
            <a:r>
              <a:rPr dirty="0" sz="1800" spc="-65">
                <a:latin typeface="Arial"/>
                <a:cs typeface="Arial"/>
              </a:rPr>
              <a:t>also </a:t>
            </a:r>
            <a:r>
              <a:rPr dirty="0" sz="1800" spc="-45">
                <a:latin typeface="Arial"/>
                <a:cs typeface="Arial"/>
              </a:rPr>
              <a:t>help </a:t>
            </a:r>
            <a:r>
              <a:rPr dirty="0" sz="1800" spc="20">
                <a:latin typeface="Arial"/>
                <a:cs typeface="Arial"/>
              </a:rPr>
              <a:t>in </a:t>
            </a:r>
            <a:r>
              <a:rPr dirty="0" sz="1800" spc="-20">
                <a:latin typeface="Arial"/>
                <a:cs typeface="Arial"/>
              </a:rPr>
              <a:t>creating </a:t>
            </a:r>
            <a:r>
              <a:rPr dirty="0" sz="1800" spc="-114">
                <a:latin typeface="Arial"/>
                <a:cs typeface="Arial"/>
              </a:rPr>
              <a:t>a  </a:t>
            </a:r>
            <a:r>
              <a:rPr dirty="0" sz="1800" spc="-55">
                <a:latin typeface="Arial"/>
                <a:cs typeface="Arial"/>
              </a:rPr>
              <a:t>techno </a:t>
            </a:r>
            <a:r>
              <a:rPr dirty="0" sz="1800" spc="15">
                <a:latin typeface="Arial"/>
                <a:cs typeface="Arial"/>
              </a:rPr>
              <a:t>friendly </a:t>
            </a:r>
            <a:r>
              <a:rPr dirty="0" sz="1800" spc="-25">
                <a:latin typeface="Arial"/>
                <a:cs typeface="Arial"/>
              </a:rPr>
              <a:t>environment </a:t>
            </a:r>
            <a:r>
              <a:rPr dirty="0" sz="1800" spc="-70">
                <a:latin typeface="Arial"/>
                <a:cs typeface="Arial"/>
              </a:rPr>
              <a:t>and </a:t>
            </a:r>
            <a:r>
              <a:rPr dirty="0" sz="1800" spc="-90">
                <a:latin typeface="Arial"/>
                <a:cs typeface="Arial"/>
              </a:rPr>
              <a:t>save</a:t>
            </a:r>
            <a:r>
              <a:rPr dirty="0" sz="1800" spc="1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●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800" spc="95">
                <a:latin typeface="Arial"/>
                <a:cs typeface="Arial"/>
              </a:rPr>
              <a:t>With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114">
                <a:latin typeface="Arial"/>
                <a:cs typeface="Arial"/>
              </a:rPr>
              <a:t>use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20">
                <a:latin typeface="Arial"/>
                <a:cs typeface="Arial"/>
              </a:rPr>
              <a:t>kiosk </a:t>
            </a:r>
            <a:r>
              <a:rPr dirty="0" sz="1800" spc="-40">
                <a:latin typeface="Arial"/>
                <a:cs typeface="Arial"/>
              </a:rPr>
              <a:t>students </a:t>
            </a:r>
            <a:r>
              <a:rPr dirty="0" sz="1800" spc="-90">
                <a:latin typeface="Arial"/>
                <a:cs typeface="Arial"/>
              </a:rPr>
              <a:t>can </a:t>
            </a:r>
            <a:r>
              <a:rPr dirty="0" sz="1800" spc="-130">
                <a:latin typeface="Arial"/>
                <a:cs typeface="Arial"/>
              </a:rPr>
              <a:t>be </a:t>
            </a:r>
            <a:r>
              <a:rPr dirty="0" sz="1800" spc="-70">
                <a:latin typeface="Arial"/>
                <a:cs typeface="Arial"/>
              </a:rPr>
              <a:t>able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60">
                <a:latin typeface="Arial"/>
                <a:cs typeface="Arial"/>
              </a:rPr>
              <a:t>convey </a:t>
            </a:r>
            <a:r>
              <a:rPr dirty="0" sz="1800" spc="-25">
                <a:latin typeface="Arial"/>
                <a:cs typeface="Arial"/>
              </a:rPr>
              <a:t>there </a:t>
            </a:r>
            <a:r>
              <a:rPr dirty="0" sz="1800" spc="-55">
                <a:latin typeface="Arial"/>
                <a:cs typeface="Arial"/>
              </a:rPr>
              <a:t>problems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35">
                <a:latin typeface="Arial"/>
                <a:cs typeface="Arial"/>
              </a:rPr>
              <a:t>without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hesitating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70">
                <a:latin typeface="Arial"/>
                <a:cs typeface="Arial"/>
              </a:rPr>
              <a:t>college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officials.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algn="just" marL="354965" marR="6985" indent="-342900">
              <a:lnSpc>
                <a:spcPct val="100000"/>
              </a:lnSpc>
              <a:buFont typeface="Times New Roman"/>
              <a:buChar char="●"/>
              <a:tabLst>
                <a:tab pos="355600" algn="l"/>
              </a:tabLst>
            </a:pPr>
            <a:r>
              <a:rPr dirty="0" sz="1800" spc="-35">
                <a:latin typeface="Arial"/>
                <a:cs typeface="Arial"/>
              </a:rPr>
              <a:t>Students </a:t>
            </a:r>
            <a:r>
              <a:rPr dirty="0" sz="1800" spc="85">
                <a:latin typeface="Arial"/>
                <a:cs typeface="Arial"/>
              </a:rPr>
              <a:t>will </a:t>
            </a:r>
            <a:r>
              <a:rPr dirty="0" sz="1800" spc="-70">
                <a:latin typeface="Arial"/>
                <a:cs typeface="Arial"/>
              </a:rPr>
              <a:t>also </a:t>
            </a:r>
            <a:r>
              <a:rPr dirty="0" sz="1800" spc="-130">
                <a:latin typeface="Arial"/>
                <a:cs typeface="Arial"/>
              </a:rPr>
              <a:t>be </a:t>
            </a:r>
            <a:r>
              <a:rPr dirty="0" sz="1800" spc="-70">
                <a:latin typeface="Arial"/>
                <a:cs typeface="Arial"/>
              </a:rPr>
              <a:t>able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5">
                <a:latin typeface="Arial"/>
                <a:cs typeface="Arial"/>
              </a:rPr>
              <a:t>apply/request </a:t>
            </a:r>
            <a:r>
              <a:rPr dirty="0" sz="1800" spc="35">
                <a:latin typeface="Arial"/>
                <a:cs typeface="Arial"/>
              </a:rPr>
              <a:t>for </a:t>
            </a:r>
            <a:r>
              <a:rPr dirty="0" sz="1800" spc="-125">
                <a:latin typeface="Arial"/>
                <a:cs typeface="Arial"/>
              </a:rPr>
              <a:t>some </a:t>
            </a:r>
            <a:r>
              <a:rPr dirty="0" sz="1800" spc="5">
                <a:latin typeface="Arial"/>
                <a:cs typeface="Arial"/>
              </a:rPr>
              <a:t>important </a:t>
            </a:r>
            <a:r>
              <a:rPr dirty="0" sz="1800" spc="-65">
                <a:latin typeface="Arial"/>
                <a:cs typeface="Arial"/>
              </a:rPr>
              <a:t>college  </a:t>
            </a:r>
            <a:r>
              <a:rPr dirty="0" sz="1800" spc="-25">
                <a:latin typeface="Arial"/>
                <a:cs typeface="Arial"/>
              </a:rPr>
              <a:t>applications/credentials </a:t>
            </a:r>
            <a:r>
              <a:rPr dirty="0" sz="1800" spc="-120">
                <a:latin typeface="Arial"/>
                <a:cs typeface="Arial"/>
              </a:rPr>
              <a:t>as </a:t>
            </a:r>
            <a:r>
              <a:rPr dirty="0" sz="1800" spc="20">
                <a:latin typeface="Arial"/>
                <a:cs typeface="Arial"/>
              </a:rPr>
              <a:t>well </a:t>
            </a:r>
            <a:r>
              <a:rPr dirty="0" sz="1800" spc="-40">
                <a:latin typeface="Arial"/>
                <a:cs typeface="Arial"/>
              </a:rPr>
              <a:t>(eg. Bonafide </a:t>
            </a:r>
            <a:r>
              <a:rPr dirty="0" sz="1800" spc="-30">
                <a:latin typeface="Arial"/>
                <a:cs typeface="Arial"/>
              </a:rPr>
              <a:t>certificate,Consetion </a:t>
            </a:r>
            <a:r>
              <a:rPr dirty="0" sz="1800" spc="-20">
                <a:latin typeface="Arial"/>
                <a:cs typeface="Arial"/>
              </a:rPr>
              <a:t>forms</a:t>
            </a:r>
            <a:r>
              <a:rPr dirty="0" sz="1800" spc="409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etc).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571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434343"/>
                </a:solidFill>
                <a:latin typeface="Times New Roman"/>
                <a:cs typeface="Times New Roman"/>
              </a:rPr>
              <a:t>1.3 </a:t>
            </a:r>
            <a:r>
              <a:rPr dirty="0" sz="3000" spc="-5" b="1">
                <a:solidFill>
                  <a:srgbClr val="434343"/>
                </a:solidFill>
                <a:latin typeface="Times New Roman"/>
                <a:cs typeface="Times New Roman"/>
              </a:rPr>
              <a:t>Literature Review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216913"/>
            <a:ext cx="8162290" cy="2207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7160">
              <a:lnSpc>
                <a:spcPct val="114999"/>
              </a:lnSpc>
              <a:spcBef>
                <a:spcPts val="100"/>
              </a:spcBef>
            </a:pPr>
            <a:r>
              <a:rPr dirty="0" sz="1800" spc="50">
                <a:latin typeface="Arial"/>
                <a:cs typeface="Arial"/>
              </a:rPr>
              <a:t>1) </a:t>
            </a:r>
            <a:r>
              <a:rPr dirty="0" sz="1800" spc="25">
                <a:latin typeface="Arial"/>
                <a:cs typeface="Arial"/>
              </a:rPr>
              <a:t>Kaur, </a:t>
            </a:r>
            <a:r>
              <a:rPr dirty="0" sz="1800" spc="-5">
                <a:latin typeface="Arial"/>
                <a:cs typeface="Arial"/>
              </a:rPr>
              <a:t>Harpreet, </a:t>
            </a:r>
            <a:r>
              <a:rPr dirty="0" sz="1800" spc="-70">
                <a:latin typeface="Arial"/>
                <a:cs typeface="Arial"/>
              </a:rPr>
              <a:t>and </a:t>
            </a:r>
            <a:r>
              <a:rPr dirty="0" sz="1800" spc="-35">
                <a:latin typeface="Arial"/>
                <a:cs typeface="Arial"/>
              </a:rPr>
              <a:t>Sonali </a:t>
            </a:r>
            <a:r>
              <a:rPr dirty="0" sz="1800" spc="-5">
                <a:latin typeface="Arial"/>
                <a:cs typeface="Arial"/>
              </a:rPr>
              <a:t>Malhotra. </a:t>
            </a:r>
            <a:r>
              <a:rPr dirty="0" sz="1800" spc="-30">
                <a:latin typeface="Arial"/>
                <a:cs typeface="Arial"/>
              </a:rPr>
              <a:t>"Use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45">
                <a:latin typeface="Arial"/>
                <a:cs typeface="Arial"/>
              </a:rPr>
              <a:t>“Kiosks” </a:t>
            </a:r>
            <a:r>
              <a:rPr dirty="0" sz="1800" spc="-120">
                <a:latin typeface="Arial"/>
                <a:cs typeface="Arial"/>
              </a:rPr>
              <a:t>as </a:t>
            </a:r>
            <a:r>
              <a:rPr dirty="0" sz="1800" spc="-114">
                <a:latin typeface="Arial"/>
                <a:cs typeface="Arial"/>
              </a:rPr>
              <a:t>a </a:t>
            </a:r>
            <a:r>
              <a:rPr dirty="0" sz="1800" spc="-25">
                <a:latin typeface="Arial"/>
                <a:cs typeface="Arial"/>
              </a:rPr>
              <a:t>Self </a:t>
            </a:r>
            <a:r>
              <a:rPr dirty="0" sz="1800" spc="-45">
                <a:latin typeface="Arial"/>
                <a:cs typeface="Arial"/>
              </a:rPr>
              <a:t>Service </a:t>
            </a:r>
            <a:r>
              <a:rPr dirty="0" sz="1800" spc="-15">
                <a:latin typeface="Arial"/>
                <a:cs typeface="Arial"/>
              </a:rPr>
              <a:t>Tools  </a:t>
            </a:r>
            <a:r>
              <a:rPr dirty="0" sz="1800" spc="20">
                <a:latin typeface="Arial"/>
                <a:cs typeface="Arial"/>
              </a:rPr>
              <a:t>in </a:t>
            </a:r>
            <a:r>
              <a:rPr dirty="0" sz="1800" spc="15">
                <a:latin typeface="Arial"/>
                <a:cs typeface="Arial"/>
              </a:rPr>
              <a:t>Libraries." </a:t>
            </a:r>
            <a:r>
              <a:rPr dirty="0" sz="1800" spc="40">
                <a:latin typeface="Arial"/>
                <a:cs typeface="Arial"/>
              </a:rPr>
              <a:t>2018 </a:t>
            </a:r>
            <a:r>
              <a:rPr dirty="0" sz="1800" spc="45">
                <a:latin typeface="Arial"/>
                <a:cs typeface="Arial"/>
              </a:rPr>
              <a:t>5th </a:t>
            </a:r>
            <a:r>
              <a:rPr dirty="0" sz="1800" spc="10">
                <a:latin typeface="Arial"/>
                <a:cs typeface="Arial"/>
              </a:rPr>
              <a:t>International </a:t>
            </a:r>
            <a:r>
              <a:rPr dirty="0" sz="1800" spc="-50">
                <a:latin typeface="Arial"/>
                <a:cs typeface="Arial"/>
              </a:rPr>
              <a:t>Symposium </a:t>
            </a:r>
            <a:r>
              <a:rPr dirty="0" sz="1800" spc="-75">
                <a:latin typeface="Arial"/>
                <a:cs typeface="Arial"/>
              </a:rPr>
              <a:t>on </a:t>
            </a:r>
            <a:r>
              <a:rPr dirty="0" sz="1800" spc="-15">
                <a:latin typeface="Arial"/>
                <a:cs typeface="Arial"/>
              </a:rPr>
              <a:t>Emerging Trends </a:t>
            </a:r>
            <a:r>
              <a:rPr dirty="0" sz="1800" spc="-75">
                <a:latin typeface="Arial"/>
                <a:cs typeface="Arial"/>
              </a:rPr>
              <a:t>and  </a:t>
            </a:r>
            <a:r>
              <a:rPr dirty="0" sz="1800" spc="-50">
                <a:latin typeface="Arial"/>
                <a:cs typeface="Arial"/>
              </a:rPr>
              <a:t>Technologies </a:t>
            </a:r>
            <a:r>
              <a:rPr dirty="0" sz="1800" spc="20">
                <a:latin typeface="Arial"/>
                <a:cs typeface="Arial"/>
              </a:rPr>
              <a:t>in </a:t>
            </a:r>
            <a:r>
              <a:rPr dirty="0" sz="1800" spc="10">
                <a:latin typeface="Arial"/>
                <a:cs typeface="Arial"/>
              </a:rPr>
              <a:t>Libraries </a:t>
            </a:r>
            <a:r>
              <a:rPr dirty="0" sz="1800" spc="-70">
                <a:latin typeface="Arial"/>
                <a:cs typeface="Arial"/>
              </a:rPr>
              <a:t>and </a:t>
            </a:r>
            <a:r>
              <a:rPr dirty="0" sz="1800" spc="10">
                <a:latin typeface="Arial"/>
                <a:cs typeface="Arial"/>
              </a:rPr>
              <a:t>Information </a:t>
            </a:r>
            <a:r>
              <a:rPr dirty="0" sz="1800" spc="-55">
                <a:latin typeface="Arial"/>
                <a:cs typeface="Arial"/>
              </a:rPr>
              <a:t>Services </a:t>
            </a:r>
            <a:r>
              <a:rPr dirty="0" sz="1800" spc="90">
                <a:latin typeface="Arial"/>
                <a:cs typeface="Arial"/>
              </a:rPr>
              <a:t>(ETTLIS). </a:t>
            </a:r>
            <a:r>
              <a:rPr dirty="0" sz="1800" spc="60">
                <a:latin typeface="Arial"/>
                <a:cs typeface="Arial"/>
              </a:rPr>
              <a:t>IEEE,</a:t>
            </a:r>
            <a:r>
              <a:rPr dirty="0" sz="1800" spc="190">
                <a:latin typeface="Arial"/>
                <a:cs typeface="Arial"/>
              </a:rPr>
              <a:t> </a:t>
            </a:r>
            <a:r>
              <a:rPr dirty="0" sz="1800" spc="70">
                <a:latin typeface="Arial"/>
                <a:cs typeface="Arial"/>
              </a:rPr>
              <a:t>2018[1].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Arial"/>
              <a:cs typeface="Arial"/>
            </a:endParaRPr>
          </a:p>
          <a:p>
            <a:pPr marL="812165" marR="5080">
              <a:lnSpc>
                <a:spcPct val="115100"/>
              </a:lnSpc>
            </a:pPr>
            <a:r>
              <a:rPr dirty="0" sz="1400" spc="70">
                <a:latin typeface="Arial"/>
                <a:cs typeface="Arial"/>
              </a:rPr>
              <a:t>In </a:t>
            </a:r>
            <a:r>
              <a:rPr dirty="0" sz="1400" spc="15">
                <a:latin typeface="Arial"/>
                <a:cs typeface="Arial"/>
              </a:rPr>
              <a:t>this </a:t>
            </a:r>
            <a:r>
              <a:rPr dirty="0" sz="1400" spc="-45">
                <a:latin typeface="Arial"/>
                <a:cs typeface="Arial"/>
              </a:rPr>
              <a:t>paper </a:t>
            </a:r>
            <a:r>
              <a:rPr dirty="0" sz="1400" spc="-10">
                <a:latin typeface="Arial"/>
                <a:cs typeface="Arial"/>
              </a:rPr>
              <a:t>Kiosks </a:t>
            </a:r>
            <a:r>
              <a:rPr dirty="0" sz="1400" spc="-15">
                <a:latin typeface="Arial"/>
                <a:cs typeface="Arial"/>
              </a:rPr>
              <a:t>is </a:t>
            </a:r>
            <a:r>
              <a:rPr dirty="0" sz="1400" spc="-90">
                <a:latin typeface="Arial"/>
                <a:cs typeface="Arial"/>
              </a:rPr>
              <a:t>been </a:t>
            </a:r>
            <a:r>
              <a:rPr dirty="0" sz="1400" spc="-80">
                <a:latin typeface="Arial"/>
                <a:cs typeface="Arial"/>
              </a:rPr>
              <a:t>used </a:t>
            </a:r>
            <a:r>
              <a:rPr dirty="0" sz="1400" spc="-90">
                <a:latin typeface="Arial"/>
                <a:cs typeface="Arial"/>
              </a:rPr>
              <a:t>as </a:t>
            </a:r>
            <a:r>
              <a:rPr dirty="0" sz="1400" spc="-85">
                <a:latin typeface="Arial"/>
                <a:cs typeface="Arial"/>
              </a:rPr>
              <a:t>a </a:t>
            </a:r>
            <a:r>
              <a:rPr dirty="0" sz="1400" spc="-25">
                <a:latin typeface="Arial"/>
                <a:cs typeface="Arial"/>
              </a:rPr>
              <a:t>self </a:t>
            </a:r>
            <a:r>
              <a:rPr dirty="0" sz="1400" spc="-35">
                <a:latin typeface="Arial"/>
                <a:cs typeface="Arial"/>
              </a:rPr>
              <a:t>service </a:t>
            </a:r>
            <a:r>
              <a:rPr dirty="0" sz="1400">
                <a:latin typeface="Arial"/>
                <a:cs typeface="Arial"/>
              </a:rPr>
              <a:t>tool </a:t>
            </a:r>
            <a:r>
              <a:rPr dirty="0" sz="1400" spc="20">
                <a:latin typeface="Arial"/>
                <a:cs typeface="Arial"/>
              </a:rPr>
              <a:t>in </a:t>
            </a:r>
            <a:r>
              <a:rPr dirty="0" sz="1400" spc="-20">
                <a:latin typeface="Arial"/>
                <a:cs typeface="Arial"/>
              </a:rPr>
              <a:t>the </a:t>
            </a:r>
            <a:r>
              <a:rPr dirty="0" sz="1400" spc="35">
                <a:latin typeface="Arial"/>
                <a:cs typeface="Arial"/>
              </a:rPr>
              <a:t>library </a:t>
            </a:r>
            <a:r>
              <a:rPr dirty="0" sz="1400" spc="-20">
                <a:latin typeface="Arial"/>
                <a:cs typeface="Arial"/>
              </a:rPr>
              <a:t>where </a:t>
            </a:r>
            <a:r>
              <a:rPr dirty="0" sz="1400" spc="15">
                <a:latin typeface="Arial"/>
                <a:cs typeface="Arial"/>
              </a:rPr>
              <a:t>all </a:t>
            </a:r>
            <a:r>
              <a:rPr dirty="0" sz="1400" spc="-20">
                <a:latin typeface="Arial"/>
                <a:cs typeface="Arial"/>
              </a:rPr>
              <a:t>the </a:t>
            </a:r>
            <a:r>
              <a:rPr dirty="0" sz="1400" spc="-55">
                <a:latin typeface="Arial"/>
                <a:cs typeface="Arial"/>
              </a:rPr>
              <a:t>basic </a:t>
            </a:r>
            <a:r>
              <a:rPr dirty="0" sz="1400" spc="30">
                <a:latin typeface="Arial"/>
                <a:cs typeface="Arial"/>
              </a:rPr>
              <a:t>work </a:t>
            </a:r>
            <a:r>
              <a:rPr dirty="0" sz="1400" spc="20">
                <a:latin typeface="Arial"/>
                <a:cs typeface="Arial"/>
              </a:rPr>
              <a:t>in  </a:t>
            </a:r>
            <a:r>
              <a:rPr dirty="0" sz="1400" spc="-15">
                <a:latin typeface="Arial"/>
                <a:cs typeface="Arial"/>
              </a:rPr>
              <a:t>the </a:t>
            </a:r>
            <a:r>
              <a:rPr dirty="0" sz="1400" spc="35">
                <a:latin typeface="Arial"/>
                <a:cs typeface="Arial"/>
              </a:rPr>
              <a:t>library </a:t>
            </a:r>
            <a:r>
              <a:rPr dirty="0" sz="1400" spc="-15">
                <a:latin typeface="Arial"/>
                <a:cs typeface="Arial"/>
              </a:rPr>
              <a:t>is </a:t>
            </a:r>
            <a:r>
              <a:rPr dirty="0" sz="1400" spc="-10">
                <a:latin typeface="Arial"/>
                <a:cs typeface="Arial"/>
              </a:rPr>
              <a:t>carried out </a:t>
            </a:r>
            <a:r>
              <a:rPr dirty="0" sz="1400" spc="60">
                <a:latin typeface="Arial"/>
                <a:cs typeface="Arial"/>
              </a:rPr>
              <a:t>with </a:t>
            </a:r>
            <a:r>
              <a:rPr dirty="0" sz="1400" spc="-15">
                <a:latin typeface="Arial"/>
                <a:cs typeface="Arial"/>
              </a:rPr>
              <a:t>the </a:t>
            </a:r>
            <a:r>
              <a:rPr dirty="0" sz="1400" spc="-35">
                <a:latin typeface="Arial"/>
                <a:cs typeface="Arial"/>
              </a:rPr>
              <a:t>help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 spc="-15">
                <a:latin typeface="Arial"/>
                <a:cs typeface="Arial"/>
              </a:rPr>
              <a:t>the </a:t>
            </a:r>
            <a:r>
              <a:rPr dirty="0" sz="1400" spc="-10">
                <a:latin typeface="Arial"/>
                <a:cs typeface="Arial"/>
              </a:rPr>
              <a:t>kiosk thus </a:t>
            </a:r>
            <a:r>
              <a:rPr dirty="0" sz="1400" spc="-40">
                <a:latin typeface="Arial"/>
                <a:cs typeface="Arial"/>
              </a:rPr>
              <a:t>enhancing </a:t>
            </a:r>
            <a:r>
              <a:rPr dirty="0" sz="1400" spc="-1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efficient </a:t>
            </a:r>
            <a:r>
              <a:rPr dirty="0" sz="1400" spc="-40">
                <a:latin typeface="Arial"/>
                <a:cs typeface="Arial"/>
              </a:rPr>
              <a:t>services </a:t>
            </a:r>
            <a:r>
              <a:rPr dirty="0" sz="1400" spc="-50">
                <a:latin typeface="Arial"/>
                <a:cs typeface="Arial"/>
              </a:rPr>
              <a:t>and also  </a:t>
            </a:r>
            <a:r>
              <a:rPr dirty="0" sz="1400" spc="-15">
                <a:latin typeface="Arial"/>
                <a:cs typeface="Arial"/>
              </a:rPr>
              <a:t>helping </a:t>
            </a:r>
            <a:r>
              <a:rPr dirty="0" sz="1400" spc="10">
                <a:latin typeface="Arial"/>
                <a:cs typeface="Arial"/>
              </a:rPr>
              <a:t>to </a:t>
            </a:r>
            <a:r>
              <a:rPr dirty="0" sz="1400" spc="-55">
                <a:latin typeface="Arial"/>
                <a:cs typeface="Arial"/>
              </a:rPr>
              <a:t>reduce </a:t>
            </a:r>
            <a:r>
              <a:rPr dirty="0" sz="1400" spc="-20">
                <a:latin typeface="Arial"/>
                <a:cs typeface="Arial"/>
              </a:rPr>
              <a:t>the </a:t>
            </a:r>
            <a:r>
              <a:rPr dirty="0" sz="1400" spc="-35">
                <a:latin typeface="Arial"/>
                <a:cs typeface="Arial"/>
              </a:rPr>
              <a:t>burden </a:t>
            </a:r>
            <a:r>
              <a:rPr dirty="0" sz="1400" spc="-55">
                <a:latin typeface="Arial"/>
                <a:cs typeface="Arial"/>
              </a:rPr>
              <a:t>and </a:t>
            </a:r>
            <a:r>
              <a:rPr dirty="0" sz="1400" spc="-35">
                <a:latin typeface="Arial"/>
                <a:cs typeface="Arial"/>
              </a:rPr>
              <a:t>stress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 spc="-20">
                <a:latin typeface="Arial"/>
                <a:cs typeface="Arial"/>
              </a:rPr>
              <a:t>the </a:t>
            </a:r>
            <a:r>
              <a:rPr dirty="0" sz="1400" spc="15">
                <a:latin typeface="Arial"/>
                <a:cs typeface="Arial"/>
              </a:rPr>
              <a:t>staff </a:t>
            </a:r>
            <a:r>
              <a:rPr dirty="0" sz="1400" spc="30">
                <a:latin typeface="Arial"/>
                <a:cs typeface="Arial"/>
              </a:rPr>
              <a:t>for </a:t>
            </a:r>
            <a:r>
              <a:rPr dirty="0" sz="1400" spc="-5">
                <a:latin typeface="Arial"/>
                <a:cs typeface="Arial"/>
              </a:rPr>
              <a:t>maintaining </a:t>
            </a:r>
            <a:r>
              <a:rPr dirty="0" sz="1400" spc="-20">
                <a:latin typeface="Arial"/>
                <a:cs typeface="Arial"/>
              </a:rPr>
              <a:t>the </a:t>
            </a:r>
            <a:r>
              <a:rPr dirty="0" sz="1400" spc="35">
                <a:latin typeface="Arial"/>
                <a:cs typeface="Arial"/>
              </a:rPr>
              <a:t>library </a:t>
            </a:r>
            <a:r>
              <a:rPr dirty="0" sz="1400" spc="-55">
                <a:latin typeface="Arial"/>
                <a:cs typeface="Arial"/>
              </a:rPr>
              <a:t>and </a:t>
            </a:r>
            <a:r>
              <a:rPr dirty="0" sz="1400" spc="-15">
                <a:latin typeface="Arial"/>
                <a:cs typeface="Arial"/>
              </a:rPr>
              <a:t>helping </a:t>
            </a:r>
            <a:r>
              <a:rPr dirty="0" sz="1400" spc="-20">
                <a:latin typeface="Arial"/>
                <a:cs typeface="Arial"/>
              </a:rPr>
              <a:t>the  </a:t>
            </a:r>
            <a:r>
              <a:rPr dirty="0" sz="1400" spc="35">
                <a:latin typeface="Arial"/>
                <a:cs typeface="Arial"/>
              </a:rPr>
              <a:t>library </a:t>
            </a:r>
            <a:r>
              <a:rPr dirty="0" sz="1400" spc="10">
                <a:latin typeface="Arial"/>
                <a:cs typeface="Arial"/>
              </a:rPr>
              <a:t>to </a:t>
            </a:r>
            <a:r>
              <a:rPr dirty="0" sz="1400" spc="30">
                <a:latin typeface="Arial"/>
                <a:cs typeface="Arial"/>
              </a:rPr>
              <a:t>work </a:t>
            </a:r>
            <a:r>
              <a:rPr dirty="0" sz="1400" spc="-5">
                <a:latin typeface="Arial"/>
                <a:cs typeface="Arial"/>
              </a:rPr>
              <a:t>better </a:t>
            </a:r>
            <a:r>
              <a:rPr dirty="0" sz="1400" spc="-55">
                <a:latin typeface="Arial"/>
                <a:cs typeface="Arial"/>
              </a:rPr>
              <a:t>and </a:t>
            </a:r>
            <a:r>
              <a:rPr dirty="0" sz="1400" spc="-50">
                <a:latin typeface="Arial"/>
                <a:cs typeface="Arial"/>
              </a:rPr>
              <a:t>also </a:t>
            </a:r>
            <a:r>
              <a:rPr dirty="0" sz="1400" spc="10">
                <a:latin typeface="Arial"/>
                <a:cs typeface="Arial"/>
              </a:rPr>
              <a:t>to </a:t>
            </a:r>
            <a:r>
              <a:rPr dirty="0" sz="1400" spc="30">
                <a:latin typeface="Arial"/>
                <a:cs typeface="Arial"/>
              </a:rPr>
              <a:t>think </a:t>
            </a:r>
            <a:r>
              <a:rPr dirty="0" sz="1400" spc="-5">
                <a:latin typeface="Arial"/>
                <a:cs typeface="Arial"/>
              </a:rPr>
              <a:t>of </a:t>
            </a:r>
            <a:r>
              <a:rPr dirty="0" sz="1400" spc="85">
                <a:latin typeface="Arial"/>
                <a:cs typeface="Arial"/>
              </a:rPr>
              <a:t>it </a:t>
            </a:r>
            <a:r>
              <a:rPr dirty="0" sz="1400" spc="20">
                <a:latin typeface="Arial"/>
                <a:cs typeface="Arial"/>
              </a:rPr>
              <a:t>in </a:t>
            </a:r>
            <a:r>
              <a:rPr dirty="0" sz="1400" spc="-85">
                <a:latin typeface="Arial"/>
                <a:cs typeface="Arial"/>
              </a:rPr>
              <a:t>a </a:t>
            </a:r>
            <a:r>
              <a:rPr dirty="0" sz="1400" spc="10">
                <a:latin typeface="Arial"/>
                <a:cs typeface="Arial"/>
              </a:rPr>
              <a:t>different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30">
                <a:latin typeface="Arial"/>
                <a:cs typeface="Arial"/>
              </a:rPr>
              <a:t>manner.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20165" algn="l"/>
                <a:tab pos="1951355" algn="l"/>
                <a:tab pos="2833370" algn="l"/>
                <a:tab pos="3175000" algn="l"/>
                <a:tab pos="4429760" algn="l"/>
                <a:tab pos="5615305" algn="l"/>
                <a:tab pos="6299835" algn="l"/>
                <a:tab pos="6953884" algn="l"/>
              </a:tabLst>
            </a:pPr>
            <a:r>
              <a:rPr dirty="0" spc="50"/>
              <a:t>2) </a:t>
            </a:r>
            <a:r>
              <a:rPr dirty="0" spc="-25"/>
              <a:t>Kansuwan, </a:t>
            </a:r>
            <a:r>
              <a:rPr dirty="0" spc="60"/>
              <a:t>T., </a:t>
            </a:r>
            <a:r>
              <a:rPr dirty="0" spc="210"/>
              <a:t>&amp; </a:t>
            </a:r>
            <a:r>
              <a:rPr dirty="0" spc="-20"/>
              <a:t>Chomsiri, </a:t>
            </a:r>
            <a:r>
              <a:rPr dirty="0" spc="90"/>
              <a:t>T. </a:t>
            </a:r>
            <a:r>
              <a:rPr dirty="0" spc="40"/>
              <a:t>(2019). </a:t>
            </a:r>
            <a:r>
              <a:rPr dirty="0" spc="5"/>
              <a:t>Authentication </a:t>
            </a:r>
            <a:r>
              <a:rPr dirty="0" spc="-50"/>
              <a:t>Model </a:t>
            </a:r>
            <a:r>
              <a:rPr dirty="0" spc="-30"/>
              <a:t>using </a:t>
            </a:r>
            <a:r>
              <a:rPr dirty="0" spc="-25"/>
              <a:t>the </a:t>
            </a:r>
            <a:r>
              <a:rPr dirty="0" spc="-40"/>
              <a:t>Bundled  </a:t>
            </a:r>
            <a:r>
              <a:rPr dirty="0" spc="-105"/>
              <a:t>C</a:t>
            </a:r>
            <a:r>
              <a:rPr dirty="0" spc="95"/>
              <a:t>APTCHA</a:t>
            </a:r>
            <a:r>
              <a:rPr dirty="0"/>
              <a:t>	</a:t>
            </a:r>
            <a:r>
              <a:rPr dirty="0" spc="-160"/>
              <a:t>O</a:t>
            </a:r>
            <a:r>
              <a:rPr dirty="0" spc="100"/>
              <a:t>TP</a:t>
            </a:r>
            <a:r>
              <a:rPr dirty="0"/>
              <a:t>	</a:t>
            </a:r>
            <a:r>
              <a:rPr dirty="0" spc="50"/>
              <a:t>Ins</a:t>
            </a:r>
            <a:r>
              <a:rPr dirty="0" spc="20"/>
              <a:t>t</a:t>
            </a:r>
            <a:r>
              <a:rPr dirty="0" spc="-120"/>
              <a:t>ead</a:t>
            </a:r>
            <a:r>
              <a:rPr dirty="0"/>
              <a:t>	</a:t>
            </a:r>
            <a:r>
              <a:rPr dirty="0" spc="-15"/>
              <a:t>o</a:t>
            </a:r>
            <a:r>
              <a:rPr dirty="0" spc="-5"/>
              <a:t>f</a:t>
            </a:r>
            <a:r>
              <a:rPr dirty="0"/>
              <a:t>	</a:t>
            </a:r>
            <a:r>
              <a:rPr dirty="0" spc="204"/>
              <a:t>T</a:t>
            </a:r>
            <a:r>
              <a:rPr dirty="0" spc="100"/>
              <a:t>r</a:t>
            </a:r>
            <a:r>
              <a:rPr dirty="0" spc="-40"/>
              <a:t>ad</a:t>
            </a:r>
            <a:r>
              <a:rPr dirty="0" spc="-30"/>
              <a:t>i</a:t>
            </a:r>
            <a:r>
              <a:rPr dirty="0" spc="114"/>
              <a:t>t</a:t>
            </a:r>
            <a:r>
              <a:rPr dirty="0" spc="75"/>
              <a:t>i</a:t>
            </a:r>
            <a:r>
              <a:rPr dirty="0" spc="-105"/>
              <a:t>o</a:t>
            </a:r>
            <a:r>
              <a:rPr dirty="0" spc="-20"/>
              <a:t>nal</a:t>
            </a:r>
            <a:r>
              <a:rPr dirty="0"/>
              <a:t>	</a:t>
            </a:r>
            <a:r>
              <a:rPr dirty="0" spc="-45"/>
              <a:t>Pass</a:t>
            </a:r>
            <a:r>
              <a:rPr dirty="0" spc="-70"/>
              <a:t>w</a:t>
            </a:r>
            <a:r>
              <a:rPr dirty="0" spc="15"/>
              <a:t>o</a:t>
            </a:r>
            <a:r>
              <a:rPr dirty="0" spc="-5"/>
              <a:t>r</a:t>
            </a:r>
            <a:r>
              <a:rPr dirty="0" spc="-65"/>
              <a:t>d</a:t>
            </a:r>
            <a:r>
              <a:rPr dirty="0"/>
              <a:t>.</a:t>
            </a:r>
            <a:r>
              <a:rPr dirty="0"/>
              <a:t>	</a:t>
            </a:r>
            <a:r>
              <a:rPr dirty="0" spc="40"/>
              <a:t>2019</a:t>
            </a:r>
            <a:r>
              <a:rPr dirty="0"/>
              <a:t>	</a:t>
            </a:r>
            <a:r>
              <a:rPr dirty="0" spc="20"/>
              <a:t>Jo</a:t>
            </a:r>
            <a:r>
              <a:rPr dirty="0" spc="-10"/>
              <a:t>i</a:t>
            </a:r>
            <a:r>
              <a:rPr dirty="0" spc="50"/>
              <a:t>nt</a:t>
            </a:r>
            <a:r>
              <a:rPr dirty="0"/>
              <a:t>	</a:t>
            </a:r>
            <a:r>
              <a:rPr dirty="0" spc="114"/>
              <a:t>In</a:t>
            </a:r>
            <a:r>
              <a:rPr dirty="0" spc="65"/>
              <a:t>t</a:t>
            </a:r>
            <a:r>
              <a:rPr dirty="0" spc="-165"/>
              <a:t>e</a:t>
            </a:r>
            <a:r>
              <a:rPr dirty="0" spc="125"/>
              <a:t>r</a:t>
            </a:r>
            <a:r>
              <a:rPr dirty="0" spc="-5"/>
              <a:t>na</a:t>
            </a:r>
            <a:r>
              <a:rPr dirty="0" spc="-15"/>
              <a:t>t</a:t>
            </a:r>
            <a:r>
              <a:rPr dirty="0" spc="75"/>
              <a:t>i</a:t>
            </a:r>
            <a:r>
              <a:rPr dirty="0" spc="-105"/>
              <a:t>o</a:t>
            </a:r>
            <a:r>
              <a:rPr dirty="0" spc="-75"/>
              <a:t>n</a:t>
            </a:r>
            <a:r>
              <a:rPr dirty="0" spc="-70"/>
              <a:t>a</a:t>
            </a:r>
            <a:r>
              <a:rPr dirty="0" spc="85"/>
              <a:t>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6985">
              <a:lnSpc>
                <a:spcPct val="114999"/>
              </a:lnSpc>
              <a:spcBef>
                <a:spcPts val="100"/>
              </a:spcBef>
            </a:pPr>
            <a:r>
              <a:rPr dirty="0" spc="-70"/>
              <a:t>Conference </a:t>
            </a:r>
            <a:r>
              <a:rPr dirty="0" spc="-75"/>
              <a:t>on </a:t>
            </a:r>
            <a:r>
              <a:rPr dirty="0" spc="45"/>
              <a:t>Digital </a:t>
            </a:r>
            <a:r>
              <a:rPr dirty="0" spc="60"/>
              <a:t>Arts, </a:t>
            </a:r>
            <a:r>
              <a:rPr dirty="0" spc="-55"/>
              <a:t>Media </a:t>
            </a:r>
            <a:r>
              <a:rPr dirty="0" spc="-70"/>
              <a:t>and </a:t>
            </a:r>
            <a:r>
              <a:rPr dirty="0" spc="-30"/>
              <a:t>Technology </a:t>
            </a:r>
            <a:r>
              <a:rPr dirty="0" spc="65"/>
              <a:t>with </a:t>
            </a:r>
            <a:r>
              <a:rPr dirty="0" spc="80"/>
              <a:t>ECTI </a:t>
            </a:r>
            <a:r>
              <a:rPr dirty="0" spc="15"/>
              <a:t>Northern </a:t>
            </a:r>
            <a:r>
              <a:rPr dirty="0" spc="-50"/>
              <a:t>Section  </a:t>
            </a:r>
            <a:r>
              <a:rPr dirty="0" spc="-70"/>
              <a:t>Conference on </a:t>
            </a:r>
            <a:r>
              <a:rPr dirty="0"/>
              <a:t>Electrical, </a:t>
            </a:r>
            <a:r>
              <a:rPr dirty="0" spc="-20"/>
              <a:t>Electronics, </a:t>
            </a:r>
            <a:r>
              <a:rPr dirty="0" spc="-40"/>
              <a:t>Computer </a:t>
            </a:r>
            <a:r>
              <a:rPr dirty="0" spc="-70"/>
              <a:t>and </a:t>
            </a:r>
            <a:r>
              <a:rPr dirty="0" spc="-40"/>
              <a:t>Telecommunications  </a:t>
            </a:r>
            <a:r>
              <a:rPr dirty="0" spc="-20"/>
              <a:t>Engineering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/>
          </a:p>
          <a:p>
            <a:pPr algn="just" marL="812165" marR="5080" indent="-317500">
              <a:lnSpc>
                <a:spcPct val="114999"/>
              </a:lnSpc>
              <a:buFont typeface="Times New Roman"/>
              <a:buChar char="○"/>
              <a:tabLst>
                <a:tab pos="812800" algn="l"/>
              </a:tabLst>
            </a:pPr>
            <a:r>
              <a:rPr dirty="0" sz="1400" spc="65"/>
              <a:t>In </a:t>
            </a:r>
            <a:r>
              <a:rPr dirty="0" sz="1400" spc="10"/>
              <a:t>this </a:t>
            </a:r>
            <a:r>
              <a:rPr dirty="0" sz="1400" spc="-45"/>
              <a:t>paper</a:t>
            </a:r>
            <a:r>
              <a:rPr dirty="0" sz="1400" spc="295"/>
              <a:t> </a:t>
            </a:r>
            <a:r>
              <a:rPr dirty="0" sz="1400" spc="-5"/>
              <a:t>they </a:t>
            </a:r>
            <a:r>
              <a:rPr dirty="0" sz="1400" spc="-55"/>
              <a:t>have </a:t>
            </a:r>
            <a:r>
              <a:rPr dirty="0" sz="1400" spc="-45"/>
              <a:t>presented  </a:t>
            </a:r>
            <a:r>
              <a:rPr dirty="0" sz="1400" spc="-60"/>
              <a:t>an </a:t>
            </a:r>
            <a:r>
              <a:rPr dirty="0" sz="1400" spc="-55"/>
              <a:t>idea </a:t>
            </a:r>
            <a:r>
              <a:rPr dirty="0" sz="1400" spc="-10"/>
              <a:t>of </a:t>
            </a:r>
            <a:r>
              <a:rPr dirty="0" sz="1400" spc="20"/>
              <a:t>verifying </a:t>
            </a:r>
            <a:r>
              <a:rPr dirty="0" sz="1400" spc="-20"/>
              <a:t>the </a:t>
            </a:r>
            <a:r>
              <a:rPr dirty="0" sz="1400" spc="-40"/>
              <a:t>user </a:t>
            </a:r>
            <a:r>
              <a:rPr dirty="0" sz="1400" spc="-20"/>
              <a:t>by </a:t>
            </a:r>
            <a:r>
              <a:rPr dirty="0" sz="1400" spc="-25"/>
              <a:t>using </a:t>
            </a:r>
            <a:r>
              <a:rPr dirty="0" sz="1400" spc="85"/>
              <a:t>“BUNDLED  </a:t>
            </a:r>
            <a:r>
              <a:rPr dirty="0" sz="1400" spc="55"/>
              <a:t>CAPTCHA OTP” </a:t>
            </a:r>
            <a:r>
              <a:rPr dirty="0" sz="1400" spc="30"/>
              <a:t>for </a:t>
            </a:r>
            <a:r>
              <a:rPr dirty="0" sz="1400" spc="-40"/>
              <a:t>user </a:t>
            </a:r>
            <a:r>
              <a:rPr dirty="0" sz="1400" spc="5"/>
              <a:t>verification </a:t>
            </a:r>
            <a:r>
              <a:rPr dirty="0" sz="1400" spc="-35"/>
              <a:t>instead </a:t>
            </a:r>
            <a:r>
              <a:rPr dirty="0" sz="1400" spc="-10"/>
              <a:t>of </a:t>
            </a:r>
            <a:r>
              <a:rPr dirty="0" sz="1400" spc="-30"/>
              <a:t>using </a:t>
            </a:r>
            <a:r>
              <a:rPr dirty="0" sz="1400" spc="-25"/>
              <a:t>old </a:t>
            </a:r>
            <a:r>
              <a:rPr dirty="0" sz="1400" spc="10"/>
              <a:t>traditional </a:t>
            </a:r>
            <a:r>
              <a:rPr dirty="0" sz="1400" spc="-40"/>
              <a:t>passwords. </a:t>
            </a:r>
            <a:r>
              <a:rPr dirty="0" sz="1400" spc="130"/>
              <a:t>It </a:t>
            </a:r>
            <a:r>
              <a:rPr dirty="0" sz="1400" spc="-40"/>
              <a:t>includes </a:t>
            </a:r>
            <a:r>
              <a:rPr dirty="0" sz="1400" spc="-25"/>
              <a:t>the  </a:t>
            </a:r>
            <a:r>
              <a:rPr dirty="0" sz="1400" spc="-90"/>
              <a:t>use </a:t>
            </a:r>
            <a:r>
              <a:rPr dirty="0" sz="1400" spc="-10"/>
              <a:t>of </a:t>
            </a:r>
            <a:r>
              <a:rPr dirty="0" sz="1400" spc="50"/>
              <a:t>CAPTCHA </a:t>
            </a:r>
            <a:r>
              <a:rPr dirty="0" sz="1400" spc="-55"/>
              <a:t>and </a:t>
            </a:r>
            <a:r>
              <a:rPr dirty="0" sz="1400" spc="-80"/>
              <a:t>one </a:t>
            </a:r>
            <a:r>
              <a:rPr dirty="0" sz="1400" spc="-10"/>
              <a:t>time </a:t>
            </a:r>
            <a:r>
              <a:rPr dirty="0" sz="1400" spc="-35"/>
              <a:t>password </a:t>
            </a:r>
            <a:r>
              <a:rPr dirty="0" sz="1400" spc="30"/>
              <a:t>for </a:t>
            </a:r>
            <a:r>
              <a:rPr dirty="0" sz="1400" spc="-25"/>
              <a:t>reducing </a:t>
            </a:r>
            <a:r>
              <a:rPr dirty="0" sz="1400" spc="25"/>
              <a:t>further </a:t>
            </a:r>
            <a:r>
              <a:rPr dirty="0" sz="1400" spc="-45"/>
              <a:t>processing </a:t>
            </a:r>
            <a:r>
              <a:rPr dirty="0" sz="1400" spc="-55"/>
              <a:t>steps </a:t>
            </a:r>
            <a:r>
              <a:rPr dirty="0" sz="1400" spc="-60"/>
              <a:t>and </a:t>
            </a:r>
            <a:r>
              <a:rPr dirty="0" sz="1400" spc="-50"/>
              <a:t>also </a:t>
            </a:r>
            <a:r>
              <a:rPr dirty="0" sz="1400" spc="-40"/>
              <a:t>user  </a:t>
            </a:r>
            <a:r>
              <a:rPr dirty="0" sz="1400" spc="65"/>
              <a:t>will </a:t>
            </a:r>
            <a:r>
              <a:rPr dirty="0" sz="1400" spc="-5"/>
              <a:t>not </a:t>
            </a:r>
            <a:r>
              <a:rPr dirty="0" sz="1400" spc="-50"/>
              <a:t>have </a:t>
            </a:r>
            <a:r>
              <a:rPr dirty="0" sz="1400" spc="10"/>
              <a:t>to </a:t>
            </a:r>
            <a:r>
              <a:rPr dirty="0" sz="1400" spc="-45"/>
              <a:t>remember </a:t>
            </a:r>
            <a:r>
              <a:rPr dirty="0" sz="1400" spc="-20"/>
              <a:t>his </a:t>
            </a:r>
            <a:r>
              <a:rPr dirty="0" sz="1400" spc="-35"/>
              <a:t>password. </a:t>
            </a:r>
            <a:r>
              <a:rPr dirty="0" sz="1400" spc="125"/>
              <a:t>It </a:t>
            </a:r>
            <a:r>
              <a:rPr dirty="0" sz="1400" spc="-15"/>
              <a:t>is </a:t>
            </a:r>
            <a:r>
              <a:rPr dirty="0" sz="1400" spc="-85"/>
              <a:t>a </a:t>
            </a:r>
            <a:r>
              <a:rPr dirty="0" sz="1400" spc="-45"/>
              <a:t>unique </a:t>
            </a:r>
            <a:r>
              <a:rPr dirty="0" sz="1400" spc="-35"/>
              <a:t>random </a:t>
            </a:r>
            <a:r>
              <a:rPr dirty="0" sz="1400" spc="-30"/>
              <a:t>parameter </a:t>
            </a:r>
            <a:r>
              <a:rPr dirty="0" sz="1400"/>
              <a:t>which </a:t>
            </a:r>
            <a:r>
              <a:rPr dirty="0" sz="1400" spc="65"/>
              <a:t>will </a:t>
            </a:r>
            <a:r>
              <a:rPr dirty="0" sz="1400" spc="-100"/>
              <a:t>be </a:t>
            </a:r>
            <a:r>
              <a:rPr dirty="0" sz="1400" spc="-80"/>
              <a:t>used  </a:t>
            </a:r>
            <a:r>
              <a:rPr dirty="0" sz="1400" spc="-30"/>
              <a:t>instead </a:t>
            </a:r>
            <a:r>
              <a:rPr dirty="0" sz="1400" spc="-10"/>
              <a:t>of </a:t>
            </a:r>
            <a:r>
              <a:rPr dirty="0" sz="1400" spc="15"/>
              <a:t>traditional </a:t>
            </a:r>
            <a:r>
              <a:rPr dirty="0" sz="1400" spc="-35"/>
              <a:t>password</a:t>
            </a:r>
            <a:r>
              <a:rPr dirty="0" sz="1400" spc="-70"/>
              <a:t> </a:t>
            </a:r>
            <a:r>
              <a:rPr dirty="0" sz="1400" spc="-40"/>
              <a:t>method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7179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1.4 Problem</a:t>
            </a:r>
            <a:r>
              <a:rPr dirty="0" sz="3000" spc="-6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Definition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250555" cy="318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14999"/>
              </a:lnSpc>
              <a:spcBef>
                <a:spcPts val="100"/>
              </a:spcBef>
              <a:buFont typeface="Times New Roman"/>
              <a:buChar char="●"/>
              <a:tabLst>
                <a:tab pos="355600" algn="l"/>
              </a:tabLst>
            </a:pPr>
            <a:r>
              <a:rPr dirty="0" sz="1800" spc="30">
                <a:latin typeface="Arial"/>
                <a:cs typeface="Arial"/>
              </a:rPr>
              <a:t>Not </a:t>
            </a:r>
            <a:r>
              <a:rPr dirty="0" sz="1800" spc="-45">
                <a:latin typeface="Arial"/>
                <a:cs typeface="Arial"/>
              </a:rPr>
              <a:t>being </a:t>
            </a:r>
            <a:r>
              <a:rPr dirty="0" sz="1800" spc="-70">
                <a:latin typeface="Arial"/>
                <a:cs typeface="Arial"/>
              </a:rPr>
              <a:t>able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60">
                <a:latin typeface="Arial"/>
                <a:cs typeface="Arial"/>
              </a:rPr>
              <a:t>convey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55">
                <a:latin typeface="Arial"/>
                <a:cs typeface="Arial"/>
              </a:rPr>
              <a:t>problems </a:t>
            </a:r>
            <a:r>
              <a:rPr dirty="0" sz="1800" spc="10">
                <a:latin typeface="Arial"/>
                <a:cs typeface="Arial"/>
              </a:rPr>
              <a:t>or </a:t>
            </a:r>
            <a:r>
              <a:rPr dirty="0" sz="1800" spc="-5">
                <a:latin typeface="Arial"/>
                <a:cs typeface="Arial"/>
              </a:rPr>
              <a:t>avail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65">
                <a:latin typeface="Arial"/>
                <a:cs typeface="Arial"/>
              </a:rPr>
              <a:t>college </a:t>
            </a:r>
            <a:r>
              <a:rPr dirty="0" sz="1800" spc="-30">
                <a:latin typeface="Arial"/>
                <a:cs typeface="Arial"/>
              </a:rPr>
              <a:t>provided </a:t>
            </a:r>
            <a:r>
              <a:rPr dirty="0" sz="1800" spc="-60">
                <a:latin typeface="Arial"/>
                <a:cs typeface="Arial"/>
              </a:rPr>
              <a:t>services </a:t>
            </a:r>
            <a:r>
              <a:rPr dirty="0" sz="1800" spc="20">
                <a:latin typeface="Arial"/>
                <a:cs typeface="Arial"/>
              </a:rPr>
              <a:t>in </a:t>
            </a:r>
            <a:r>
              <a:rPr dirty="0" sz="1800" spc="-114">
                <a:latin typeface="Arial"/>
                <a:cs typeface="Arial"/>
              </a:rPr>
              <a:t>a  </a:t>
            </a:r>
            <a:r>
              <a:rPr dirty="0" sz="1800" spc="-20">
                <a:latin typeface="Arial"/>
                <a:cs typeface="Arial"/>
              </a:rPr>
              <a:t>correct </a:t>
            </a:r>
            <a:r>
              <a:rPr dirty="0" sz="1800" spc="10">
                <a:latin typeface="Arial"/>
                <a:cs typeface="Arial"/>
              </a:rPr>
              <a:t>way </a:t>
            </a:r>
            <a:r>
              <a:rPr dirty="0" sz="1800" spc="-50">
                <a:latin typeface="Arial"/>
                <a:cs typeface="Arial"/>
              </a:rPr>
              <a:t>may </a:t>
            </a:r>
            <a:r>
              <a:rPr dirty="0" sz="1800" spc="-70">
                <a:latin typeface="Arial"/>
                <a:cs typeface="Arial"/>
              </a:rPr>
              <a:t>lead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35">
                <a:latin typeface="Arial"/>
                <a:cs typeface="Arial"/>
              </a:rPr>
              <a:t>degradation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10">
                <a:latin typeface="Arial"/>
                <a:cs typeface="Arial"/>
              </a:rPr>
              <a:t>infrastructure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65">
                <a:latin typeface="Arial"/>
                <a:cs typeface="Arial"/>
              </a:rPr>
              <a:t>college  </a:t>
            </a:r>
            <a:r>
              <a:rPr dirty="0" sz="1800" spc="-25">
                <a:latin typeface="Arial"/>
                <a:cs typeface="Arial"/>
              </a:rPr>
              <a:t>environment. </a:t>
            </a:r>
            <a:r>
              <a:rPr dirty="0" sz="1800" spc="155">
                <a:latin typeface="Arial"/>
                <a:cs typeface="Arial"/>
              </a:rPr>
              <a:t>If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authorities </a:t>
            </a:r>
            <a:r>
              <a:rPr dirty="0" sz="1800" spc="25">
                <a:latin typeface="Arial"/>
                <a:cs typeface="Arial"/>
              </a:rPr>
              <a:t>didn’t </a:t>
            </a:r>
            <a:r>
              <a:rPr dirty="0" sz="1800" spc="-40">
                <a:latin typeface="Arial"/>
                <a:cs typeface="Arial"/>
              </a:rPr>
              <a:t>understand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55">
                <a:latin typeface="Arial"/>
                <a:cs typeface="Arial"/>
              </a:rPr>
              <a:t>problems </a:t>
            </a:r>
            <a:r>
              <a:rPr dirty="0" sz="1800" spc="-40">
                <a:latin typeface="Arial"/>
                <a:cs typeface="Arial"/>
              </a:rPr>
              <a:t>students </a:t>
            </a:r>
            <a:r>
              <a:rPr dirty="0" sz="1800" spc="-60">
                <a:latin typeface="Arial"/>
                <a:cs typeface="Arial"/>
              </a:rPr>
              <a:t>are  </a:t>
            </a:r>
            <a:r>
              <a:rPr dirty="0" sz="1800" spc="-20">
                <a:latin typeface="Arial"/>
                <a:cs typeface="Arial"/>
              </a:rPr>
              <a:t>facing </a:t>
            </a:r>
            <a:r>
              <a:rPr dirty="0" sz="1800" spc="10">
                <a:latin typeface="Arial"/>
                <a:cs typeface="Arial"/>
              </a:rPr>
              <a:t>or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extra </a:t>
            </a:r>
            <a:r>
              <a:rPr dirty="0" sz="1800" spc="-55">
                <a:latin typeface="Arial"/>
                <a:cs typeface="Arial"/>
              </a:rPr>
              <a:t>services </a:t>
            </a:r>
            <a:r>
              <a:rPr dirty="0" sz="1800" spc="-30">
                <a:latin typeface="Arial"/>
                <a:cs typeface="Arial"/>
              </a:rPr>
              <a:t>the </a:t>
            </a:r>
            <a:r>
              <a:rPr dirty="0" sz="1800" spc="-40">
                <a:latin typeface="Arial"/>
                <a:cs typeface="Arial"/>
              </a:rPr>
              <a:t>students </a:t>
            </a:r>
            <a:r>
              <a:rPr dirty="0" sz="1800" spc="-60">
                <a:latin typeface="Arial"/>
                <a:cs typeface="Arial"/>
              </a:rPr>
              <a:t>desire </a:t>
            </a:r>
            <a:r>
              <a:rPr dirty="0" sz="1800" spc="35">
                <a:latin typeface="Arial"/>
                <a:cs typeface="Arial"/>
              </a:rPr>
              <a:t>for </a:t>
            </a:r>
            <a:r>
              <a:rPr dirty="0" sz="1800" spc="30">
                <a:latin typeface="Arial"/>
                <a:cs typeface="Arial"/>
              </a:rPr>
              <a:t>their </a:t>
            </a:r>
            <a:r>
              <a:rPr dirty="0" sz="1800" spc="-20">
                <a:latin typeface="Arial"/>
                <a:cs typeface="Arial"/>
              </a:rPr>
              <a:t>betterment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65">
                <a:latin typeface="Arial"/>
                <a:cs typeface="Arial"/>
              </a:rPr>
              <a:t>college  </a:t>
            </a:r>
            <a:r>
              <a:rPr dirty="0" sz="1800" spc="35">
                <a:latin typeface="Arial"/>
                <a:cs typeface="Arial"/>
              </a:rPr>
              <a:t>won’t </a:t>
            </a:r>
            <a:r>
              <a:rPr dirty="0" sz="1800" spc="-130">
                <a:latin typeface="Arial"/>
                <a:cs typeface="Arial"/>
              </a:rPr>
              <a:t>be </a:t>
            </a:r>
            <a:r>
              <a:rPr dirty="0" sz="1800" spc="-70">
                <a:latin typeface="Arial"/>
                <a:cs typeface="Arial"/>
              </a:rPr>
              <a:t>able </a:t>
            </a:r>
            <a:r>
              <a:rPr dirty="0" sz="1800" spc="10">
                <a:latin typeface="Arial"/>
                <a:cs typeface="Arial"/>
              </a:rPr>
              <a:t>to </a:t>
            </a:r>
            <a:r>
              <a:rPr dirty="0" sz="1800" spc="-45">
                <a:latin typeface="Arial"/>
                <a:cs typeface="Arial"/>
              </a:rPr>
              <a:t>progress </a:t>
            </a:r>
            <a:r>
              <a:rPr dirty="0" sz="1800" spc="20">
                <a:latin typeface="Arial"/>
                <a:cs typeface="Arial"/>
              </a:rPr>
              <a:t>in </a:t>
            </a:r>
            <a:r>
              <a:rPr dirty="0" sz="1800" spc="-114">
                <a:latin typeface="Arial"/>
                <a:cs typeface="Arial"/>
              </a:rPr>
              <a:t>a </a:t>
            </a:r>
            <a:r>
              <a:rPr dirty="0" sz="1800" spc="55">
                <a:latin typeface="Arial"/>
                <a:cs typeface="Arial"/>
              </a:rPr>
              <a:t>right </a:t>
            </a:r>
            <a:r>
              <a:rPr dirty="0" sz="1800" spc="10">
                <a:latin typeface="Arial"/>
                <a:cs typeface="Arial"/>
              </a:rPr>
              <a:t>way </a:t>
            </a:r>
            <a:r>
              <a:rPr dirty="0" sz="1800" spc="-70">
                <a:latin typeface="Arial"/>
                <a:cs typeface="Arial"/>
              </a:rPr>
              <a:t>and </a:t>
            </a:r>
            <a:r>
              <a:rPr dirty="0" sz="1800" spc="-65">
                <a:latin typeface="Arial"/>
                <a:cs typeface="Arial"/>
              </a:rPr>
              <a:t>also </a:t>
            </a:r>
            <a:r>
              <a:rPr dirty="0" sz="1800" spc="70">
                <a:latin typeface="Arial"/>
                <a:cs typeface="Arial"/>
              </a:rPr>
              <a:t>with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125">
                <a:latin typeface="Arial"/>
                <a:cs typeface="Arial"/>
              </a:rPr>
              <a:t>pace </a:t>
            </a:r>
            <a:r>
              <a:rPr dirty="0" sz="1800" spc="-5">
                <a:latin typeface="Arial"/>
                <a:cs typeface="Arial"/>
              </a:rPr>
              <a:t>they </a:t>
            </a:r>
            <a:r>
              <a:rPr dirty="0" sz="1800" spc="-55">
                <a:latin typeface="Arial"/>
                <a:cs typeface="Arial"/>
              </a:rPr>
              <a:t>expect. </a:t>
            </a:r>
            <a:r>
              <a:rPr dirty="0" sz="1800" spc="-105">
                <a:latin typeface="Arial"/>
                <a:cs typeface="Arial"/>
              </a:rPr>
              <a:t>So  </a:t>
            </a:r>
            <a:r>
              <a:rPr dirty="0" sz="1800" spc="65">
                <a:latin typeface="Arial"/>
                <a:cs typeface="Arial"/>
              </a:rPr>
              <a:t>with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50">
                <a:latin typeface="Arial"/>
                <a:cs typeface="Arial"/>
              </a:rPr>
              <a:t>help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60">
                <a:latin typeface="Arial"/>
                <a:cs typeface="Arial"/>
              </a:rPr>
              <a:t>STUDENTS</a:t>
            </a:r>
            <a:r>
              <a:rPr dirty="0" sz="1800" spc="620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HELPING </a:t>
            </a:r>
            <a:r>
              <a:rPr dirty="0" sz="1800" spc="25">
                <a:latin typeface="Arial"/>
                <a:cs typeface="Arial"/>
              </a:rPr>
              <a:t>SYSTEM </a:t>
            </a:r>
            <a:r>
              <a:rPr dirty="0" sz="1800" spc="-30">
                <a:latin typeface="Arial"/>
                <a:cs typeface="Arial"/>
              </a:rPr>
              <a:t>the </a:t>
            </a:r>
            <a:r>
              <a:rPr dirty="0" sz="1800" spc="-40">
                <a:latin typeface="Arial"/>
                <a:cs typeface="Arial"/>
              </a:rPr>
              <a:t>students </a:t>
            </a:r>
            <a:r>
              <a:rPr dirty="0" sz="1800" spc="-90">
                <a:latin typeface="Arial"/>
                <a:cs typeface="Arial"/>
              </a:rPr>
              <a:t>can  </a:t>
            </a:r>
            <a:r>
              <a:rPr dirty="0" sz="1800" spc="-60">
                <a:latin typeface="Arial"/>
                <a:cs typeface="Arial"/>
              </a:rPr>
              <a:t>convey </a:t>
            </a:r>
            <a:r>
              <a:rPr dirty="0" sz="1800" spc="25">
                <a:latin typeface="Arial"/>
                <a:cs typeface="Arial"/>
              </a:rPr>
              <a:t>their </a:t>
            </a:r>
            <a:r>
              <a:rPr dirty="0" sz="1800" spc="-55">
                <a:latin typeface="Arial"/>
                <a:cs typeface="Arial"/>
              </a:rPr>
              <a:t>problems </a:t>
            </a:r>
            <a:r>
              <a:rPr dirty="0" sz="1800" spc="20">
                <a:latin typeface="Arial"/>
                <a:cs typeface="Arial"/>
              </a:rPr>
              <a:t>in </a:t>
            </a:r>
            <a:r>
              <a:rPr dirty="0" sz="1800" spc="-114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better </a:t>
            </a:r>
            <a:r>
              <a:rPr dirty="0" sz="1800" spc="-70">
                <a:latin typeface="Arial"/>
                <a:cs typeface="Arial"/>
              </a:rPr>
              <a:t>and </a:t>
            </a:r>
            <a:r>
              <a:rPr dirty="0" sz="1800" spc="-90">
                <a:latin typeface="Arial"/>
                <a:cs typeface="Arial"/>
              </a:rPr>
              <a:t>secure </a:t>
            </a:r>
            <a:r>
              <a:rPr dirty="0" sz="1800" spc="5">
                <a:latin typeface="Arial"/>
                <a:cs typeface="Arial"/>
              </a:rPr>
              <a:t>way to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70">
                <a:latin typeface="Arial"/>
                <a:cs typeface="Arial"/>
              </a:rPr>
              <a:t>college </a:t>
            </a:r>
            <a:r>
              <a:rPr dirty="0" sz="1800" spc="-5">
                <a:latin typeface="Arial"/>
                <a:cs typeface="Arial"/>
              </a:rPr>
              <a:t>authorities  </a:t>
            </a:r>
            <a:r>
              <a:rPr dirty="0" sz="1800">
                <a:latin typeface="Arial"/>
                <a:cs typeface="Arial"/>
              </a:rPr>
              <a:t>which </a:t>
            </a:r>
            <a:r>
              <a:rPr dirty="0" sz="1800" spc="85">
                <a:latin typeface="Arial"/>
                <a:cs typeface="Arial"/>
              </a:rPr>
              <a:t>will </a:t>
            </a:r>
            <a:r>
              <a:rPr dirty="0" sz="1800" spc="-130">
                <a:latin typeface="Arial"/>
                <a:cs typeface="Arial"/>
              </a:rPr>
              <a:t>be </a:t>
            </a:r>
            <a:r>
              <a:rPr dirty="0" sz="1800" spc="-40">
                <a:latin typeface="Arial"/>
                <a:cs typeface="Arial"/>
              </a:rPr>
              <a:t>completely </a:t>
            </a:r>
            <a:r>
              <a:rPr dirty="0" sz="1800" spc="-15">
                <a:latin typeface="Arial"/>
                <a:cs typeface="Arial"/>
              </a:rPr>
              <a:t>confidential </a:t>
            </a:r>
            <a:r>
              <a:rPr dirty="0" sz="1800" spc="-60">
                <a:latin typeface="Arial"/>
                <a:cs typeface="Arial"/>
              </a:rPr>
              <a:t>between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75">
                <a:latin typeface="Arial"/>
                <a:cs typeface="Arial"/>
              </a:rPr>
              <a:t>sender </a:t>
            </a:r>
            <a:r>
              <a:rPr dirty="0" sz="1800" spc="-70">
                <a:latin typeface="Arial"/>
                <a:cs typeface="Arial"/>
              </a:rPr>
              <a:t>and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35">
                <a:latin typeface="Arial"/>
                <a:cs typeface="Arial"/>
              </a:rPr>
              <a:t>receiver </a:t>
            </a:r>
            <a:r>
              <a:rPr dirty="0" sz="1800" spc="-70">
                <a:latin typeface="Arial"/>
                <a:cs typeface="Arial"/>
              </a:rPr>
              <a:t>and  </a:t>
            </a:r>
            <a:r>
              <a:rPr dirty="0" sz="1800" spc="-20">
                <a:latin typeface="Arial"/>
                <a:cs typeface="Arial"/>
              </a:rPr>
              <a:t>thus </a:t>
            </a:r>
            <a:r>
              <a:rPr dirty="0" sz="1800" spc="-25">
                <a:latin typeface="Arial"/>
                <a:cs typeface="Arial"/>
              </a:rPr>
              <a:t>helping the </a:t>
            </a:r>
            <a:r>
              <a:rPr dirty="0" sz="1800" spc="-70">
                <a:latin typeface="Arial"/>
                <a:cs typeface="Arial"/>
              </a:rPr>
              <a:t>college </a:t>
            </a:r>
            <a:r>
              <a:rPr dirty="0" sz="1800">
                <a:latin typeface="Arial"/>
                <a:cs typeface="Arial"/>
              </a:rPr>
              <a:t>know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40">
                <a:latin typeface="Arial"/>
                <a:cs typeface="Arial"/>
              </a:rPr>
              <a:t>students requirements </a:t>
            </a:r>
            <a:r>
              <a:rPr dirty="0" sz="1800" spc="-70">
                <a:latin typeface="Arial"/>
                <a:cs typeface="Arial"/>
              </a:rPr>
              <a:t>and </a:t>
            </a:r>
            <a:r>
              <a:rPr dirty="0" sz="1800" spc="-55">
                <a:latin typeface="Arial"/>
                <a:cs typeface="Arial"/>
              </a:rPr>
              <a:t>problems </a:t>
            </a:r>
            <a:r>
              <a:rPr dirty="0" sz="1800" spc="-70">
                <a:latin typeface="Arial"/>
                <a:cs typeface="Arial"/>
              </a:rPr>
              <a:t>and  </a:t>
            </a:r>
            <a:r>
              <a:rPr dirty="0" sz="1800" spc="-25">
                <a:latin typeface="Arial"/>
                <a:cs typeface="Arial"/>
              </a:rPr>
              <a:t>helping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45">
                <a:latin typeface="Arial"/>
                <a:cs typeface="Arial"/>
              </a:rPr>
              <a:t>progress </a:t>
            </a:r>
            <a:r>
              <a:rPr dirty="0" sz="1800" spc="20">
                <a:latin typeface="Arial"/>
                <a:cs typeface="Arial"/>
              </a:rPr>
              <a:t>in </a:t>
            </a:r>
            <a:r>
              <a:rPr dirty="0" sz="1800" spc="-114">
                <a:latin typeface="Arial"/>
                <a:cs typeface="Arial"/>
              </a:rPr>
              <a:t>a </a:t>
            </a:r>
            <a:r>
              <a:rPr dirty="0" sz="1800" spc="-15">
                <a:latin typeface="Arial"/>
                <a:cs typeface="Arial"/>
              </a:rPr>
              <a:t>faster</a:t>
            </a:r>
            <a:r>
              <a:rPr dirty="0" sz="1800" spc="165">
                <a:latin typeface="Arial"/>
                <a:cs typeface="Arial"/>
              </a:rPr>
              <a:t> </a:t>
            </a:r>
            <a:r>
              <a:rPr dirty="0" sz="1800" spc="-120">
                <a:latin typeface="Arial"/>
                <a:cs typeface="Arial"/>
              </a:rPr>
              <a:t>pace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1.5</a:t>
            </a:r>
            <a:r>
              <a:rPr dirty="0" sz="3000" spc="-70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Scope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214359" cy="972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20">
                <a:latin typeface="Arial"/>
                <a:cs typeface="Arial"/>
              </a:rPr>
              <a:t>scope </a:t>
            </a:r>
            <a:r>
              <a:rPr dirty="0" sz="1800" spc="-15">
                <a:latin typeface="Arial"/>
                <a:cs typeface="Arial"/>
              </a:rPr>
              <a:t>of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project </a:t>
            </a:r>
            <a:r>
              <a:rPr dirty="0" sz="1800" spc="35">
                <a:latin typeface="Arial"/>
                <a:cs typeface="Arial"/>
              </a:rPr>
              <a:t>for </a:t>
            </a:r>
            <a:r>
              <a:rPr dirty="0" sz="1800" spc="30">
                <a:latin typeface="Arial"/>
                <a:cs typeface="Arial"/>
              </a:rPr>
              <a:t>further </a:t>
            </a:r>
            <a:r>
              <a:rPr dirty="0" sz="1800" spc="-70">
                <a:latin typeface="Arial"/>
                <a:cs typeface="Arial"/>
              </a:rPr>
              <a:t>advancement </a:t>
            </a:r>
            <a:r>
              <a:rPr dirty="0" sz="1800" spc="-90">
                <a:latin typeface="Arial"/>
                <a:cs typeface="Arial"/>
              </a:rPr>
              <a:t>can </a:t>
            </a:r>
            <a:r>
              <a:rPr dirty="0" sz="1800" spc="-130">
                <a:latin typeface="Arial"/>
                <a:cs typeface="Arial"/>
              </a:rPr>
              <a:t>be </a:t>
            </a:r>
            <a:r>
              <a:rPr dirty="0" sz="1800" spc="-30">
                <a:latin typeface="Arial"/>
                <a:cs typeface="Arial"/>
              </a:rPr>
              <a:t>using </a:t>
            </a:r>
            <a:r>
              <a:rPr dirty="0" sz="1800" spc="100">
                <a:latin typeface="Arial"/>
                <a:cs typeface="Arial"/>
              </a:rPr>
              <a:t>it </a:t>
            </a:r>
            <a:r>
              <a:rPr dirty="0" sz="1800" spc="35">
                <a:latin typeface="Arial"/>
                <a:cs typeface="Arial"/>
              </a:rPr>
              <a:t>for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65">
                <a:latin typeface="Arial"/>
                <a:cs typeface="Arial"/>
              </a:rPr>
              <a:t>purpose 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-15">
                <a:latin typeface="Arial"/>
                <a:cs typeface="Arial"/>
              </a:rPr>
              <a:t>navigation </a:t>
            </a:r>
            <a:r>
              <a:rPr dirty="0" sz="1800" spc="15">
                <a:latin typeface="Arial"/>
                <a:cs typeface="Arial"/>
              </a:rPr>
              <a:t>or </a:t>
            </a: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>
                <a:latin typeface="Arial"/>
                <a:cs typeface="Arial"/>
              </a:rPr>
              <a:t>knowing </a:t>
            </a:r>
            <a:r>
              <a:rPr dirty="0" sz="1800" spc="-45">
                <a:latin typeface="Arial"/>
                <a:cs typeface="Arial"/>
              </a:rPr>
              <a:t>about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30">
                <a:latin typeface="Arial"/>
                <a:cs typeface="Arial"/>
              </a:rPr>
              <a:t>details </a:t>
            </a:r>
            <a:r>
              <a:rPr dirty="0" sz="1800" spc="-15">
                <a:latin typeface="Arial"/>
                <a:cs typeface="Arial"/>
              </a:rPr>
              <a:t>of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 spc="-60">
                <a:latin typeface="Arial"/>
                <a:cs typeface="Arial"/>
              </a:rPr>
              <a:t>labs </a:t>
            </a:r>
            <a:r>
              <a:rPr dirty="0" sz="1800" spc="15">
                <a:latin typeface="Arial"/>
                <a:cs typeface="Arial"/>
              </a:rPr>
              <a:t>or </a:t>
            </a:r>
            <a:r>
              <a:rPr dirty="0" sz="1800" spc="-5">
                <a:latin typeface="Arial"/>
                <a:cs typeface="Arial"/>
              </a:rPr>
              <a:t>extra </a:t>
            </a:r>
            <a:r>
              <a:rPr dirty="0" sz="1800" spc="-85">
                <a:latin typeface="Arial"/>
                <a:cs typeface="Arial"/>
              </a:rPr>
              <a:t>courses </a:t>
            </a:r>
            <a:r>
              <a:rPr dirty="0" sz="1800" spc="15">
                <a:latin typeface="Arial"/>
                <a:cs typeface="Arial"/>
              </a:rPr>
              <a:t>or  </a:t>
            </a:r>
            <a:r>
              <a:rPr dirty="0" sz="1800" spc="-50">
                <a:latin typeface="Arial"/>
                <a:cs typeface="Arial"/>
              </a:rPr>
              <a:t>upcoming </a:t>
            </a:r>
            <a:r>
              <a:rPr dirty="0" sz="1800" spc="-55">
                <a:latin typeface="Arial"/>
                <a:cs typeface="Arial"/>
              </a:rPr>
              <a:t>events </a:t>
            </a:r>
            <a:r>
              <a:rPr dirty="0" sz="1800">
                <a:latin typeface="Arial"/>
                <a:cs typeface="Arial"/>
              </a:rPr>
              <a:t>which </a:t>
            </a:r>
            <a:r>
              <a:rPr dirty="0" sz="1800" spc="80">
                <a:latin typeface="Arial"/>
                <a:cs typeface="Arial"/>
              </a:rPr>
              <a:t>will </a:t>
            </a:r>
            <a:r>
              <a:rPr dirty="0" sz="1800" spc="-130">
                <a:latin typeface="Arial"/>
                <a:cs typeface="Arial"/>
              </a:rPr>
              <a:t>be </a:t>
            </a:r>
            <a:r>
              <a:rPr dirty="0" sz="1800" spc="-45">
                <a:latin typeface="Arial"/>
                <a:cs typeface="Arial"/>
              </a:rPr>
              <a:t>held </a:t>
            </a:r>
            <a:r>
              <a:rPr dirty="0" sz="1800" spc="20">
                <a:latin typeface="Arial"/>
                <a:cs typeface="Arial"/>
              </a:rPr>
              <a:t>in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institutes </a:t>
            </a:r>
            <a:r>
              <a:rPr dirty="0" sz="1800" spc="15">
                <a:latin typeface="Arial"/>
                <a:cs typeface="Arial"/>
              </a:rPr>
              <a:t>or </a:t>
            </a:r>
            <a:r>
              <a:rPr dirty="0" sz="1800" spc="-50">
                <a:latin typeface="Arial"/>
                <a:cs typeface="Arial"/>
              </a:rPr>
              <a:t>outside</a:t>
            </a:r>
            <a:r>
              <a:rPr dirty="0" sz="1800" spc="-165">
                <a:latin typeface="Arial"/>
                <a:cs typeface="Arial"/>
              </a:rPr>
              <a:t> </a:t>
            </a:r>
            <a:r>
              <a:rPr dirty="0" sz="1800" spc="15">
                <a:latin typeface="Arial"/>
                <a:cs typeface="Arial"/>
              </a:rPr>
              <a:t>institute.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