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146847058" r:id="rId11"/>
    <p:sldId id="268" r:id="rId12"/>
    <p:sldId id="2146847055" r:id="rId13"/>
    <p:sldId id="269" r:id="rId14"/>
    <p:sldId id="2146847056"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152" autoAdjust="0"/>
    <p:restoredTop sz="94803" autoAdjust="0"/>
  </p:normalViewPr>
  <p:slideViewPr>
    <p:cSldViewPr snapToGrid="0">
      <p:cViewPr>
        <p:scale>
          <a:sx n="62" d="100"/>
          <a:sy n="62" d="100"/>
        </p:scale>
        <p:origin x="-1014" y="-23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30-06-2024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6/30/2024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6/30/2024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6/30/2024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6/30/2024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6/30/2024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6/30/2024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6/30/2024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6/30/2024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6/30/2024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6/30/2024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6/30/2024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University admission </a:t>
            </a:r>
            <a:r>
              <a:rPr lang="en-US" b="1" dirty="0" err="1" smtClean="0">
                <a:solidFill>
                  <a:schemeClr val="accent1"/>
                </a:solidFill>
                <a:latin typeface="Arial" panose="020B0604020202020204" pitchFamily="34" charset="0"/>
                <a:cs typeface="Arial" panose="020B0604020202020204" pitchFamily="34" charset="0"/>
              </a:rPr>
              <a:t>chatbot</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217197" y="4262808"/>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Nilesh  Kumar  Gupta – SAMBALPUR UNIVERSITY INSTITUTE OF INFORMATION AND TECHNOLOGY – COMPUTER SCIENCE DEPARTMENT</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smtClean="0"/>
              <a:t>IBM </a:t>
            </a:r>
            <a:r>
              <a:rPr lang="en-IN" sz="2400" dirty="0" err="1" smtClean="0"/>
              <a:t>watsonx</a:t>
            </a:r>
            <a:r>
              <a:rPr lang="en-IN" sz="2400" dirty="0" smtClean="0"/>
              <a:t> Assistant tutorial</a:t>
            </a:r>
            <a:endParaRPr lang="en-IN" sz="2400" dirty="0"/>
          </a:p>
        </p:txBody>
      </p:sp>
    </p:spTree>
    <p:extLst>
      <p:ext uri="{BB962C8B-B14F-4D97-AF65-F5344CB8AC3E}">
        <p14:creationId xmlns="" xmlns:p14="http://schemas.microsoft.com/office/powerpoint/2010/main" val="728950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1026" name="Picture 2" descr="C:\Users\user\Desktop\certificate 1.PNG"/>
          <p:cNvPicPr>
            <a:picLocks noChangeAspect="1" noChangeArrowheads="1"/>
          </p:cNvPicPr>
          <p:nvPr/>
        </p:nvPicPr>
        <p:blipFill>
          <a:blip r:embed="rId2"/>
          <a:srcRect/>
          <a:stretch>
            <a:fillRect/>
          </a:stretch>
        </p:blipFill>
        <p:spPr bwMode="auto">
          <a:xfrm>
            <a:off x="1280160" y="1539240"/>
            <a:ext cx="8900160" cy="4815839"/>
          </a:xfrm>
          <a:prstGeom prst="rect">
            <a:avLst/>
          </a:prstGeom>
          <a:noFill/>
        </p:spPr>
      </p:pic>
    </p:spTree>
    <p:extLst>
      <p:ext uri="{BB962C8B-B14F-4D97-AF65-F5344CB8AC3E}">
        <p14:creationId xmlns="" xmlns:p14="http://schemas.microsoft.com/office/powerpoint/2010/main" val="3929826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a:t>
            </a:r>
            <a:r>
              <a:rPr lang="en-IN" sz="3200" b="1" dirty="0" smtClean="0">
                <a:solidFill>
                  <a:srgbClr val="00B0F0"/>
                </a:solidFill>
                <a:latin typeface="Arial" pitchFamily="34" charset="0"/>
                <a:cs typeface="Arial" pitchFamily="34" charset="0"/>
              </a:rPr>
              <a:t>2 </a:t>
            </a:r>
            <a:endParaRPr lang="en-IN" sz="3200" b="1" dirty="0">
              <a:solidFill>
                <a:srgbClr val="00B0F0"/>
              </a:solidFill>
              <a:latin typeface="Arial" pitchFamily="34" charset="0"/>
              <a:cs typeface="Arial" pitchFamily="34" charset="0"/>
            </a:endParaRPr>
          </a:p>
        </p:txBody>
      </p:sp>
      <p:pic>
        <p:nvPicPr>
          <p:cNvPr id="2050" name="Picture 2" descr="C:\Users\user\Desktop\certificate 2.PNG"/>
          <p:cNvPicPr>
            <a:picLocks noChangeAspect="1" noChangeArrowheads="1"/>
          </p:cNvPicPr>
          <p:nvPr/>
        </p:nvPicPr>
        <p:blipFill>
          <a:blip r:embed="rId2"/>
          <a:srcRect/>
          <a:stretch>
            <a:fillRect/>
          </a:stretch>
        </p:blipFill>
        <p:spPr bwMode="auto">
          <a:xfrm>
            <a:off x="1356360" y="1230313"/>
            <a:ext cx="8854440" cy="5210175"/>
          </a:xfrm>
          <a:prstGeom prst="rect">
            <a:avLst/>
          </a:prstGeom>
          <a:noFill/>
        </p:spPr>
      </p:pic>
    </p:spTree>
    <p:extLst>
      <p:ext uri="{BB962C8B-B14F-4D97-AF65-F5344CB8AC3E}">
        <p14:creationId xmlns="" xmlns:p14="http://schemas.microsoft.com/office/powerpoint/2010/main" val="3483099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r>
              <a:rPr lang="en-US" sz="2000" b="1" dirty="0" smtClean="0">
                <a:latin typeface="Arial"/>
                <a:ea typeface="+mn-lt"/>
                <a:cs typeface="Arial"/>
              </a:rPr>
              <a:t>Result</a:t>
            </a:r>
            <a:endParaRPr lang="en-US" sz="2000" b="1" dirty="0">
              <a:latin typeface="Arial"/>
              <a:ea typeface="+mn-lt"/>
              <a:cs typeface="Arial"/>
            </a:endParaRP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dirty="0" smtClean="0"/>
              <a:t>Develop a Chatbot solution to streamline university admission processes by providing personalized guidance, automating inquiries, and ensuring data security.</a:t>
            </a: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b="1" dirty="0"/>
              <a:t>User Interaction</a:t>
            </a:r>
            <a:r>
              <a:rPr lang="en-US" dirty="0"/>
              <a:t>: The chatbot engages users in natural language conversations, using prompts and responses to guide them through the admission process.</a:t>
            </a:r>
          </a:p>
          <a:p>
            <a:pPr marL="342900" indent="-342900">
              <a:buFont typeface="+mj-lt"/>
              <a:buAutoNum type="arabicPeriod"/>
            </a:pPr>
            <a:r>
              <a:rPr lang="en-US" b="1" dirty="0"/>
              <a:t>Information Collection</a:t>
            </a:r>
            <a:r>
              <a:rPr lang="en-US" dirty="0"/>
              <a:t>: It prompts users to input their name, mobile number, </a:t>
            </a:r>
            <a:r>
              <a:rPr lang="en-US" dirty="0" smtClean="0"/>
              <a:t>competitive exam </a:t>
            </a:r>
            <a:r>
              <a:rPr lang="en-US" dirty="0"/>
              <a:t>rank, interested courses, and </a:t>
            </a:r>
            <a:r>
              <a:rPr lang="en-US" dirty="0" smtClean="0"/>
              <a:t>Admit card details, </a:t>
            </a:r>
            <a:r>
              <a:rPr lang="en-US" dirty="0"/>
              <a:t>storing this information securely.</a:t>
            </a:r>
          </a:p>
          <a:p>
            <a:pPr marL="342900" indent="-342900">
              <a:buFont typeface="+mj-lt"/>
              <a:buAutoNum type="arabicPeriod"/>
            </a:pPr>
            <a:r>
              <a:rPr lang="en-US" b="1" dirty="0"/>
              <a:t>Query Handling: </a:t>
            </a:r>
            <a:r>
              <a:rPr lang="en-US" dirty="0"/>
              <a:t>The chatbot </a:t>
            </a:r>
            <a:r>
              <a:rPr lang="en-US" dirty="0" smtClean="0"/>
              <a:t>responsible for handling all the doubts and queries of student regarding the courses provided by the university.</a:t>
            </a:r>
            <a:endParaRPr lang="en-US" dirty="0"/>
          </a:p>
          <a:p>
            <a:pPr marL="342900" indent="-342900">
              <a:buFont typeface="+mj-lt"/>
              <a:buAutoNum type="arabicPeriod"/>
            </a:pPr>
            <a:r>
              <a:rPr lang="en-US" b="1" dirty="0"/>
              <a:t>User Guidance: </a:t>
            </a:r>
            <a:r>
              <a:rPr lang="en-US" dirty="0"/>
              <a:t>It provides step-by-step </a:t>
            </a:r>
            <a:r>
              <a:rPr lang="en-US" dirty="0" smtClean="0"/>
              <a:t>guidance and all information regarding applying dates, counseling date all information regarding admission process </a:t>
            </a:r>
            <a:endParaRPr lang="en-US" dirty="0"/>
          </a:p>
          <a:p>
            <a:pPr marL="342900" indent="-342900">
              <a:buFont typeface="+mj-lt"/>
              <a:buAutoNum type="arabicPeriod"/>
            </a:pPr>
            <a:r>
              <a:rPr lang="en-US" b="1" dirty="0"/>
              <a:t>Feedback Mechanism</a:t>
            </a:r>
            <a:r>
              <a:rPr lang="en-US" dirty="0"/>
              <a:t>: The chatbot </a:t>
            </a:r>
            <a:r>
              <a:rPr lang="en-US" dirty="0" smtClean="0"/>
              <a:t>is able to get  </a:t>
            </a:r>
            <a:r>
              <a:rPr lang="en-US" dirty="0"/>
              <a:t>a </a:t>
            </a:r>
            <a:r>
              <a:rPr lang="en-US" dirty="0" smtClean="0"/>
              <a:t>feedback  </a:t>
            </a:r>
            <a:r>
              <a:rPr lang="en-US" dirty="0"/>
              <a:t>to improve its responses and user experience over time, ensuring continuous optimization.</a:t>
            </a:r>
            <a:endParaRPr lang="en-IN" dirty="0"/>
          </a:p>
        </p:txBody>
      </p:sp>
    </p:spTree>
    <p:extLst>
      <p:ext uri="{BB962C8B-B14F-4D97-AF65-F5344CB8AC3E}">
        <p14:creationId xmlns=""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a:t>
            </a:r>
            <a:r>
              <a:rPr lang="en-IN" sz="1800" b="1" dirty="0" smtClean="0">
                <a:solidFill>
                  <a:srgbClr val="0F0F0F"/>
                </a:solidFill>
              </a:rPr>
              <a:t>requirements : windows 10operating system , 8GB RAM, I3 Processor</a:t>
            </a:r>
            <a:endParaRPr lang="en-IN" sz="1800" b="1" dirty="0">
              <a:solidFill>
                <a:srgbClr val="0F0F0F"/>
              </a:solidFill>
            </a:endParaRPr>
          </a:p>
          <a:p>
            <a:pPr marL="305435" indent="-305435"/>
            <a:r>
              <a:rPr lang="en-IN" sz="1800" b="1" dirty="0">
                <a:solidFill>
                  <a:srgbClr val="0F0F0F"/>
                </a:solidFill>
              </a:rPr>
              <a:t>Library required to build the </a:t>
            </a:r>
            <a:r>
              <a:rPr lang="en-IN" sz="1800" b="1" dirty="0" smtClean="0">
                <a:solidFill>
                  <a:srgbClr val="0F0F0F"/>
                </a:solidFill>
              </a:rPr>
              <a:t>model : IBM </a:t>
            </a:r>
            <a:r>
              <a:rPr lang="en-IN" sz="1800" b="1" dirty="0" err="1" smtClean="0">
                <a:solidFill>
                  <a:srgbClr val="0F0F0F"/>
                </a:solidFill>
              </a:rPr>
              <a:t>Watsonx</a:t>
            </a:r>
            <a:r>
              <a:rPr lang="en-IN" sz="1800" b="1" dirty="0" smtClean="0">
                <a:solidFill>
                  <a:srgbClr val="0F0F0F"/>
                </a:solidFill>
              </a:rPr>
              <a:t> assistant</a:t>
            </a:r>
            <a:endParaRPr lang="en-IN" sz="1800" b="1" dirty="0">
              <a:solidFill>
                <a:srgbClr val="0F0F0F"/>
              </a:solidFill>
            </a:endParaRPr>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lnSpcReduction="10000"/>
          </a:bodyPr>
          <a:lstStyle/>
          <a:p>
            <a:pPr marL="0" indent="0">
              <a:buNone/>
            </a:pPr>
            <a:r>
              <a:rPr lang="en-US" sz="2400" dirty="0" smtClean="0">
                <a:latin typeface="Arial" panose="020B0604020202020204" pitchFamily="34" charset="0"/>
                <a:cs typeface="Arial" panose="020B0604020202020204" pitchFamily="34" charset="0"/>
              </a:rPr>
              <a:t>The development of a robust chatbot for university admission </a:t>
            </a:r>
            <a:r>
              <a:rPr lang="en-US" sz="2400" dirty="0" smtClean="0">
                <a:latin typeface="Arial" panose="020B0604020202020204" pitchFamily="34" charset="0"/>
                <a:cs typeface="Arial" panose="020B0604020202020204" pitchFamily="34" charset="0"/>
              </a:rPr>
              <a:t>process </a:t>
            </a:r>
            <a:r>
              <a:rPr lang="en-US" sz="2400" dirty="0" smtClean="0">
                <a:latin typeface="Arial" panose="020B0604020202020204" pitchFamily="34" charset="0"/>
                <a:cs typeface="Arial" panose="020B0604020202020204" pitchFamily="34" charset="0"/>
              </a:rPr>
              <a:t>will result in a streamlined and efficient experience for prospective students. By offering personalized guidance on admission requirements, deadlines, and program details, the chatbot will enhance accessibility to accurate information. Automation of routine inquiries and processes such as application submissions and status updates will improve efficiency and reduce administrative workload. Integration with existing university systems will ensure scalability and seamless operation during peak periods. Furthermore, stringent data security measures will safeguard personal information, ensuring compliance with regulations and enhancing trust. Ultimately, the chatbot will optimize the admission process, providing a user-friendly interface that enhances overall satisfaction and engagement for prospective students.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4832933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2933700" y="638730"/>
            <a:ext cx="1257300" cy="6081938"/>
          </a:xfrm>
        </p:spPr>
      </p:pic>
      <p:pic>
        <p:nvPicPr>
          <p:cNvPr id="6" name="Picture 5"/>
          <p:cNvPicPr>
            <a:picLocks noChangeAspect="1"/>
          </p:cNvPicPr>
          <p:nvPr/>
        </p:nvPicPr>
        <p:blipFill rotWithShape="1">
          <a:blip r:embed="rId3"/>
          <a:srcRect t="17744" r="26125"/>
          <a:stretch/>
        </p:blipFill>
        <p:spPr>
          <a:xfrm>
            <a:off x="4278850" y="1134175"/>
            <a:ext cx="6949000" cy="4352226"/>
          </a:xfrm>
          <a:prstGeom prst="rect">
            <a:avLst/>
          </a:prstGeom>
        </p:spPr>
      </p:pic>
    </p:spTree>
    <p:extLst>
      <p:ext uri="{BB962C8B-B14F-4D97-AF65-F5344CB8AC3E}">
        <p14:creationId xmlns="" xmlns:p14="http://schemas.microsoft.com/office/powerpoint/2010/main" val="1888484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smtClean="0"/>
              <a:t>In conclusion, the implementation of a sophisticated chatbot for university admission processes promises to revolutionize the way prospective students interact with and navigate through the admissions journey. By combining personalized guidance, automation of routine tasks, seamless integration with existing systems, and stringent data security measures, the chatbot not only enhances operational efficiency but also significantly improves the overall user experience. This innovation underscores a commitment to innovation and accessibility in higher education, ensuring that every student receives timely, accurate information and support throughout their admission process.</a:t>
            </a:r>
            <a:endParaRPr lang="en-IN" sz="2000" dirty="0"/>
          </a:p>
        </p:txBody>
      </p:sp>
    </p:spTree>
    <p:extLst>
      <p:ext uri="{BB962C8B-B14F-4D97-AF65-F5344CB8AC3E}">
        <p14:creationId xmlns="" xmlns:p14="http://schemas.microsoft.com/office/powerpoint/2010/main"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buNone/>
            </a:pPr>
            <a:endParaRPr lang="en-US" dirty="0" smtClean="0"/>
          </a:p>
          <a:p>
            <a:pPr marL="0" indent="0">
              <a:buNone/>
            </a:pPr>
            <a:r>
              <a:rPr lang="en-US" sz="2000" dirty="0" smtClean="0"/>
              <a:t>The future of the university admission chatbot entails continuous evolution and enhancement to meet the dynamic needs of both prospective students and the educational institution. Moving forward, the chatbot will leverage advancements in artificial intelligence (AI) and machine learning (ML) to further refine its natural language processing capabilities, enabling more nuanced and contextually aware interactions. It will expand its scope beyond basic inquiries to offer proactive guidance, personalized recommendations, and predictive analytics to aid students in making informed decisions about their academic journey. Furthermore, the chatbot will integrate seamlessly with emerging technologies such as virtual reality (VR) and augmented reality (AR) to provide immersive campus tours and interactive experiences, enhancing engagement and recruitment efforts. Data security will remain a top priority, with continuous updates to safeguard personal information and maintain compliance with evolving regulations. Ultimately, the future vision for the chatbot is to become an indispensable assistant throughout the entire student lifecycle, supporting admissions, enrollment, and beyond, while continually setting new benchmarks for efficiency, accessibility, and user satisfaction in higher education.</a:t>
            </a:r>
          </a:p>
          <a:p>
            <a:pPr marL="0" indent="0">
              <a:buNone/>
            </a:pPr>
            <a:endParaRPr lang="en-US" sz="20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664</Words>
  <Application>Microsoft Office PowerPoint</Application>
  <PresentationFormat>Custom</PresentationFormat>
  <Paragraphs>37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University admission chatbot</vt:lpstr>
      <vt:lpstr>OUTLINE</vt:lpstr>
      <vt:lpstr>Problem Statement</vt:lpstr>
      <vt:lpstr>Proposed Solution</vt:lpstr>
      <vt:lpstr>System  Approach</vt:lpstr>
      <vt:lpstr>Result</vt:lpstr>
      <vt:lpstr>Result</vt:lpstr>
      <vt:lpstr>Conclusion</vt:lpstr>
      <vt:lpstr>Slide 9</vt:lpstr>
      <vt:lpstr>References</vt:lpstr>
      <vt:lpstr>course certificate 1 </vt:lpstr>
      <vt:lpstr>course certificate 2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31</cp:revision>
  <dcterms:created xsi:type="dcterms:W3CDTF">2021-05-26T16:50:10Z</dcterms:created>
  <dcterms:modified xsi:type="dcterms:W3CDTF">2024-06-30T07:14:05Z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