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81" r:id="rId5"/>
    <p:sldId id="296" r:id="rId6"/>
    <p:sldId id="297" r:id="rId7"/>
    <p:sldId id="298" r:id="rId8"/>
    <p:sldId id="299" r:id="rId9"/>
    <p:sldId id="300" r:id="rId10"/>
    <p:sldId id="301" r:id="rId11"/>
    <p:sldId id="302" r:id="rId12"/>
    <p:sldId id="313" r:id="rId13"/>
    <p:sldId id="303" r:id="rId14"/>
    <p:sldId id="304" r:id="rId15"/>
    <p:sldId id="305" r:id="rId16"/>
    <p:sldId id="306" r:id="rId17"/>
    <p:sldId id="307" r:id="rId18"/>
    <p:sldId id="308" r:id="rId19"/>
    <p:sldId id="312" r:id="rId20"/>
    <p:sldId id="309" r:id="rId21"/>
    <p:sldId id="310" r:id="rId22"/>
    <p:sldId id="311" r:id="rId23"/>
    <p:sldId id="314" r:id="rId24"/>
    <p:sldId id="2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634"/>
  </p:normalViewPr>
  <p:slideViewPr>
    <p:cSldViewPr snapToGrid="0" showGuides="1">
      <p:cViewPr varScale="1">
        <p:scale>
          <a:sx n="72" d="100"/>
          <a:sy n="72" d="100"/>
        </p:scale>
        <p:origin x="660" y="6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4/28/2023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3284351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3133635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2625308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3304821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2965007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180803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17</a:t>
            </a:fld>
            <a:endParaRPr lang="zh-CN" altLang="en-US"/>
          </a:p>
        </p:txBody>
      </p:sp>
    </p:spTree>
    <p:extLst>
      <p:ext uri="{BB962C8B-B14F-4D97-AF65-F5344CB8AC3E}">
        <p14:creationId xmlns:p14="http://schemas.microsoft.com/office/powerpoint/2010/main" val="1403865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18</a:t>
            </a:fld>
            <a:endParaRPr lang="zh-CN" altLang="en-US"/>
          </a:p>
        </p:txBody>
      </p:sp>
    </p:spTree>
    <p:extLst>
      <p:ext uri="{BB962C8B-B14F-4D97-AF65-F5344CB8AC3E}">
        <p14:creationId xmlns:p14="http://schemas.microsoft.com/office/powerpoint/2010/main" val="760914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19</a:t>
            </a:fld>
            <a:endParaRPr lang="zh-CN" altLang="en-US"/>
          </a:p>
        </p:txBody>
      </p:sp>
    </p:spTree>
    <p:extLst>
      <p:ext uri="{BB962C8B-B14F-4D97-AF65-F5344CB8AC3E}">
        <p14:creationId xmlns:p14="http://schemas.microsoft.com/office/powerpoint/2010/main" val="3085895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2</a:t>
            </a:fld>
            <a:endParaRPr lang="zh-CN" altLang="en-US"/>
          </a:p>
        </p:txBody>
      </p:sp>
    </p:spTree>
    <p:extLst>
      <p:ext uri="{BB962C8B-B14F-4D97-AF65-F5344CB8AC3E}">
        <p14:creationId xmlns:p14="http://schemas.microsoft.com/office/powerpoint/2010/main" val="2314148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3</a:t>
            </a:fld>
            <a:endParaRPr lang="zh-CN" altLang="en-US"/>
          </a:p>
        </p:txBody>
      </p:sp>
    </p:spTree>
    <p:extLst>
      <p:ext uri="{BB962C8B-B14F-4D97-AF65-F5344CB8AC3E}">
        <p14:creationId xmlns:p14="http://schemas.microsoft.com/office/powerpoint/2010/main" val="3231673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4</a:t>
            </a:fld>
            <a:endParaRPr lang="zh-CN" altLang="en-US"/>
          </a:p>
        </p:txBody>
      </p:sp>
    </p:spTree>
    <p:extLst>
      <p:ext uri="{BB962C8B-B14F-4D97-AF65-F5344CB8AC3E}">
        <p14:creationId xmlns:p14="http://schemas.microsoft.com/office/powerpoint/2010/main" val="1818766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1649422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2796898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144281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49555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3556533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hyperlink" Target="https://www.researchgate.net/publication/318486476_Smart_Car_Parking_System_using_Arduino_UNO"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6.xml"/><Relationship Id="rId5" Type="http://schemas.openxmlformats.org/officeDocument/2006/relationships/image" Target="../media/image19.jp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zh-CN" altLang="en-US" sz="1200" u="none" strike="noStrike" kern="1200" cap="none" spc="0" normalizeH="0" baseline="0" noProof="0" dirty="0">
              <a:ln>
                <a:noFill/>
              </a:ln>
              <a:solidFill>
                <a:schemeClr val="bg1"/>
              </a:solidFill>
              <a:effectLst/>
              <a:uLnTx/>
              <a:uFillTx/>
            </a:endParaRP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a:xfrm>
            <a:off x="444874" y="6215665"/>
            <a:ext cx="5465595" cy="365125"/>
          </a:xfrm>
        </p:spPr>
        <p:txBody>
          <a:bodyPr/>
          <a:lstStyle/>
          <a:p>
            <a:r>
              <a:rPr lang="en-US" sz="1400" dirty="0"/>
              <a:t>Lab Project Loan Prediction System Based on Machine Learning </a:t>
            </a:r>
            <a:endParaRPr lang="en-US" sz="1400" noProof="0" dirty="0"/>
          </a:p>
        </p:txBody>
      </p:sp>
      <p:pic>
        <p:nvPicPr>
          <p:cNvPr id="41" name="Picture Placeholder 40" descr="A close-up of a stack of money&#10;&#10;Description automatically generated with low confidence">
            <a:extLst>
              <a:ext uri="{FF2B5EF4-FFF2-40B4-BE49-F238E27FC236}">
                <a16:creationId xmlns:a16="http://schemas.microsoft.com/office/drawing/2014/main" id="{5B6BBF89-13A6-E47F-9A53-85E4EEE4834A}"/>
              </a:ext>
            </a:extLst>
          </p:cNvPr>
          <p:cNvPicPr>
            <a:picLocks noGrp="1" noChangeAspect="1"/>
          </p:cNvPicPr>
          <p:nvPr>
            <p:ph type="pic" sz="quarter" idx="49"/>
          </p:nvPr>
        </p:nvPicPr>
        <p:blipFill>
          <a:blip r:embed="rId3"/>
          <a:srcRect l="12505" r="12505"/>
          <a:stretch>
            <a:fillRect/>
          </a:stretch>
        </p:blipFill>
        <p:spPr>
          <a:xfrm>
            <a:off x="6652591" y="1933202"/>
            <a:ext cx="4510368" cy="4002498"/>
          </a:xfrm>
        </p:spPr>
      </p:pic>
      <p:sp>
        <p:nvSpPr>
          <p:cNvPr id="39" name="Title 6">
            <a:extLst>
              <a:ext uri="{FF2B5EF4-FFF2-40B4-BE49-F238E27FC236}">
                <a16:creationId xmlns:a16="http://schemas.microsoft.com/office/drawing/2014/main" id="{60097C21-479C-3F6D-9BA1-0A4D9BD58766}"/>
              </a:ext>
            </a:extLst>
          </p:cNvPr>
          <p:cNvSpPr>
            <a:spLocks noGrp="1"/>
          </p:cNvSpPr>
          <p:nvPr>
            <p:ph type="title"/>
          </p:nvPr>
        </p:nvSpPr>
        <p:spPr>
          <a:xfrm>
            <a:off x="444875" y="1371559"/>
            <a:ext cx="6377956" cy="2909853"/>
          </a:xfrm>
        </p:spPr>
        <p:txBody>
          <a:bodyPr anchor="ctr">
            <a:normAutofit/>
          </a:bodyPr>
          <a:lstStyle/>
          <a:p>
            <a:r>
              <a:rPr lang="en-US" dirty="0"/>
              <a:t>Loan Prediction System Based on Machine Learning </a:t>
            </a:r>
          </a:p>
        </p:txBody>
      </p:sp>
      <p:sp>
        <p:nvSpPr>
          <p:cNvPr id="42" name="Text Placeholder 8">
            <a:extLst>
              <a:ext uri="{FF2B5EF4-FFF2-40B4-BE49-F238E27FC236}">
                <a16:creationId xmlns:a16="http://schemas.microsoft.com/office/drawing/2014/main" id="{074F11DE-5F79-C19D-3B7B-D77772A438E3}"/>
              </a:ext>
            </a:extLst>
          </p:cNvPr>
          <p:cNvSpPr txBox="1">
            <a:spLocks/>
          </p:cNvSpPr>
          <p:nvPr/>
        </p:nvSpPr>
        <p:spPr>
          <a:xfrm>
            <a:off x="2150006" y="4009986"/>
            <a:ext cx="2590806" cy="131445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sz="1700" dirty="0"/>
              <a:t>Presenter </a:t>
            </a:r>
          </a:p>
          <a:p>
            <a:pPr>
              <a:lnSpc>
                <a:spcPct val="90000"/>
              </a:lnSpc>
            </a:pPr>
            <a:r>
              <a:rPr lang="en-IN" sz="1700" dirty="0"/>
              <a:t>Asfand Ali  </a:t>
            </a:r>
            <a:endParaRPr lang="en-US" sz="1700" dirty="0"/>
          </a:p>
          <a:p>
            <a:pPr>
              <a:lnSpc>
                <a:spcPct val="90000"/>
              </a:lnSpc>
            </a:pPr>
            <a:r>
              <a:rPr lang="en-IN" sz="1700" dirty="0"/>
              <a:t>Mahesh Yadav </a:t>
            </a:r>
            <a:r>
              <a:rPr lang="en-IN" sz="1700" dirty="0" err="1"/>
              <a:t>Udutha</a:t>
            </a:r>
            <a:endParaRPr lang="en-IN" sz="1700" dirty="0"/>
          </a:p>
          <a:p>
            <a:pPr>
              <a:lnSpc>
                <a:spcPct val="90000"/>
              </a:lnSpc>
            </a:pPr>
            <a:endParaRPr lang="en-US" sz="1700" dirty="0"/>
          </a:p>
        </p:txBody>
      </p:sp>
      <p:pic>
        <p:nvPicPr>
          <p:cNvPr id="4" name="Picture 3" descr="Logo, company name&#10;&#10;Description automatically generated">
            <a:extLst>
              <a:ext uri="{FF2B5EF4-FFF2-40B4-BE49-F238E27FC236}">
                <a16:creationId xmlns:a16="http://schemas.microsoft.com/office/drawing/2014/main" id="{4C9B427F-0C34-E9CB-1CAA-B78706298FFA}"/>
              </a:ext>
            </a:extLst>
          </p:cNvPr>
          <p:cNvPicPr>
            <a:picLocks noChangeAspect="1"/>
          </p:cNvPicPr>
          <p:nvPr/>
        </p:nvPicPr>
        <p:blipFill>
          <a:blip r:embed="rId4"/>
          <a:stretch>
            <a:fillRect/>
          </a:stretch>
        </p:blipFill>
        <p:spPr>
          <a:xfrm>
            <a:off x="244208" y="149366"/>
            <a:ext cx="875015" cy="875015"/>
          </a:xfrm>
          <a:prstGeom prst="rect">
            <a:avLst/>
          </a:prstGeom>
        </p:spPr>
      </p:pic>
    </p:spTree>
    <p:extLst>
      <p:ext uri="{BB962C8B-B14F-4D97-AF65-F5344CB8AC3E}">
        <p14:creationId xmlns:p14="http://schemas.microsoft.com/office/powerpoint/2010/main" val="210788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907865" y="368707"/>
            <a:ext cx="10515600" cy="1325563"/>
          </a:xfrm>
        </p:spPr>
        <p:txBody>
          <a:bodyPr/>
          <a:lstStyle/>
          <a:p>
            <a:r>
              <a:rPr lang="en-US" sz="3400" dirty="0"/>
              <a:t>MACHINE LEARNING PREDICTION MODEL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5" name="Text Placeholder 28">
            <a:extLst>
              <a:ext uri="{FF2B5EF4-FFF2-40B4-BE49-F238E27FC236}">
                <a16:creationId xmlns:a16="http://schemas.microsoft.com/office/drawing/2014/main" id="{01E4327F-1D55-C329-1766-819FBD28372C}"/>
              </a:ext>
            </a:extLst>
          </p:cNvPr>
          <p:cNvSpPr txBox="1">
            <a:spLocks/>
          </p:cNvSpPr>
          <p:nvPr/>
        </p:nvSpPr>
        <p:spPr>
          <a:xfrm>
            <a:off x="678569" y="1605055"/>
            <a:ext cx="7809127" cy="159639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800" b="1" dirty="0"/>
              <a:t>   Logistic Regression </a:t>
            </a:r>
          </a:p>
          <a:p>
            <a:pPr marL="342900" indent="-342900" algn="l">
              <a:buFont typeface="Wingdings" panose="05000000000000000000" pitchFamily="2" charset="2"/>
              <a:buChar char="Ø"/>
            </a:pPr>
            <a:r>
              <a:rPr lang="en-US" altLang="zh-CN" sz="2000" dirty="0"/>
              <a:t>Logistic Regression is called Logistic model. It takes independent features and return outputs.</a:t>
            </a:r>
          </a:p>
          <a:p>
            <a:pPr marL="342900" indent="-342900" algn="l">
              <a:buFont typeface="Wingdings" panose="05000000000000000000" pitchFamily="2" charset="2"/>
              <a:buChar char="Ø"/>
            </a:pPr>
            <a:endParaRPr lang="en-US" altLang="zh-CN" sz="2000" dirty="0"/>
          </a:p>
          <a:p>
            <a:pPr marL="342900" indent="-342900" algn="l">
              <a:buFont typeface="Wingdings" panose="05000000000000000000" pitchFamily="2" charset="2"/>
              <a:buChar char="Ø"/>
            </a:pPr>
            <a:r>
              <a:rPr lang="en-US" sz="2000" b="0" i="0" dirty="0">
                <a:effectLst/>
              </a:rPr>
              <a:t>It is used to calculate or predict the probability of a binary (yes/no) event occurring. An example of logistic regression could be applying machine learning to determine if a person is likely to be infected with loan or not.</a:t>
            </a:r>
            <a:endParaRPr lang="en-US" altLang="zh-CN" sz="2000" dirty="0"/>
          </a:p>
          <a:p>
            <a:pPr algn="l"/>
            <a:endParaRPr lang="en-US" altLang="zh-CN" sz="2000" dirty="0"/>
          </a:p>
        </p:txBody>
      </p:sp>
      <p:sp>
        <p:nvSpPr>
          <p:cNvPr id="3" name="Footer Placeholder 5">
            <a:extLst>
              <a:ext uri="{FF2B5EF4-FFF2-40B4-BE49-F238E27FC236}">
                <a16:creationId xmlns:a16="http://schemas.microsoft.com/office/drawing/2014/main" id="{BB5F4143-4250-5BA0-5B6E-7CC676DFF737}"/>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pic>
        <p:nvPicPr>
          <p:cNvPr id="6" name="Picture 5" descr="Logo, company name&#10;&#10;Description automatically generated">
            <a:extLst>
              <a:ext uri="{FF2B5EF4-FFF2-40B4-BE49-F238E27FC236}">
                <a16:creationId xmlns:a16="http://schemas.microsoft.com/office/drawing/2014/main" id="{7E38EB31-19D8-CFE9-494F-BC86685D96A4}"/>
              </a:ext>
            </a:extLst>
          </p:cNvPr>
          <p:cNvPicPr>
            <a:picLocks noChangeAspect="1"/>
          </p:cNvPicPr>
          <p:nvPr/>
        </p:nvPicPr>
        <p:blipFill>
          <a:blip r:embed="rId3"/>
          <a:stretch>
            <a:fillRect/>
          </a:stretch>
        </p:blipFill>
        <p:spPr>
          <a:xfrm>
            <a:off x="244208" y="149366"/>
            <a:ext cx="875015" cy="875015"/>
          </a:xfrm>
          <a:prstGeom prst="rect">
            <a:avLst/>
          </a:prstGeom>
        </p:spPr>
      </p:pic>
    </p:spTree>
    <p:extLst>
      <p:ext uri="{BB962C8B-B14F-4D97-AF65-F5344CB8AC3E}">
        <p14:creationId xmlns:p14="http://schemas.microsoft.com/office/powerpoint/2010/main" val="66388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1036895" y="277210"/>
            <a:ext cx="10515600" cy="1325563"/>
          </a:xfrm>
        </p:spPr>
        <p:txBody>
          <a:bodyPr/>
          <a:lstStyle/>
          <a:p>
            <a:r>
              <a:rPr lang="en-US" sz="3400" dirty="0"/>
              <a:t>MACHINE LEARNING PREDICTION MODEL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5" name="Text Placeholder 28">
            <a:extLst>
              <a:ext uri="{FF2B5EF4-FFF2-40B4-BE49-F238E27FC236}">
                <a16:creationId xmlns:a16="http://schemas.microsoft.com/office/drawing/2014/main" id="{01E4327F-1D55-C329-1766-819FBD28372C}"/>
              </a:ext>
            </a:extLst>
          </p:cNvPr>
          <p:cNvSpPr txBox="1">
            <a:spLocks/>
          </p:cNvSpPr>
          <p:nvPr/>
        </p:nvSpPr>
        <p:spPr>
          <a:xfrm>
            <a:off x="1109194" y="1476821"/>
            <a:ext cx="6709589" cy="159639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500" b="1" dirty="0"/>
              <a:t>Decision Tree Classifier </a:t>
            </a:r>
          </a:p>
          <a:p>
            <a:pPr marL="342900" indent="-342900" algn="l">
              <a:buFont typeface="Wingdings" panose="05000000000000000000" pitchFamily="2" charset="2"/>
              <a:buChar char="Ø"/>
            </a:pPr>
            <a:r>
              <a:rPr lang="en-US" altLang="zh-CN" sz="2000" dirty="0"/>
              <a:t>Decision Tree Classifier is a flexible easy to use machine learning algorithm that produces good result.</a:t>
            </a:r>
          </a:p>
          <a:p>
            <a:pPr marL="342900" indent="-342900" algn="l">
              <a:buFont typeface="Wingdings" panose="05000000000000000000" pitchFamily="2" charset="2"/>
              <a:buChar char="Ø"/>
            </a:pPr>
            <a:r>
              <a:rPr lang="en-US" altLang="zh-CN" sz="2000" dirty="0"/>
              <a:t>It’s is used when bank doesn’t know about customer </a:t>
            </a:r>
          </a:p>
          <a:p>
            <a:pPr marL="342900" indent="-342900" algn="l">
              <a:buFont typeface="Wingdings" panose="05000000000000000000" pitchFamily="2" charset="2"/>
              <a:buChar char="Ø"/>
            </a:pPr>
            <a:r>
              <a:rPr lang="en-US" altLang="zh-CN" sz="2000" dirty="0"/>
              <a:t>Income we have implemented the decision tree to predict customer income based on occupation</a:t>
            </a:r>
          </a:p>
          <a:p>
            <a:pPr marL="342900" indent="-342900" algn="l">
              <a:buFont typeface="Wingdings" panose="05000000000000000000" pitchFamily="2" charset="2"/>
              <a:buChar char="Ø"/>
            </a:pPr>
            <a:r>
              <a:rPr lang="en-US" altLang="zh-CN" sz="2000" dirty="0"/>
              <a:t>Product and various different variables.</a:t>
            </a:r>
          </a:p>
          <a:p>
            <a:pPr marL="342900" indent="-342900" algn="l">
              <a:buFont typeface="Wingdings" panose="05000000000000000000" pitchFamily="2" charset="2"/>
              <a:buChar char="Ø"/>
            </a:pPr>
            <a:r>
              <a:rPr lang="en-US" altLang="zh-CN" sz="2000" dirty="0"/>
              <a:t>It is also one of the most used algorithm because of its simplicity and diversity </a:t>
            </a:r>
          </a:p>
          <a:p>
            <a:pPr marL="342900" indent="-342900" algn="l">
              <a:buFont typeface="Wingdings" panose="05000000000000000000" pitchFamily="2" charset="2"/>
              <a:buChar char="Ø"/>
            </a:pPr>
            <a:r>
              <a:rPr lang="en-US" altLang="zh-CN" sz="2000" dirty="0"/>
              <a:t>We got accuracy from Decision Tree is 77.272%. </a:t>
            </a:r>
          </a:p>
        </p:txBody>
      </p:sp>
      <p:pic>
        <p:nvPicPr>
          <p:cNvPr id="2" name="Picture 1" descr="Logo, company name&#10;&#10;Description automatically generated">
            <a:extLst>
              <a:ext uri="{FF2B5EF4-FFF2-40B4-BE49-F238E27FC236}">
                <a16:creationId xmlns:a16="http://schemas.microsoft.com/office/drawing/2014/main" id="{34BE06A6-071B-CB4A-06D0-4BB31F984612}"/>
              </a:ext>
            </a:extLst>
          </p:cNvPr>
          <p:cNvPicPr>
            <a:picLocks noChangeAspect="1"/>
          </p:cNvPicPr>
          <p:nvPr/>
        </p:nvPicPr>
        <p:blipFill>
          <a:blip r:embed="rId3"/>
          <a:stretch>
            <a:fillRect/>
          </a:stretch>
        </p:blipFill>
        <p:spPr>
          <a:xfrm>
            <a:off x="244208" y="149366"/>
            <a:ext cx="875015" cy="875015"/>
          </a:xfrm>
          <a:prstGeom prst="rect">
            <a:avLst/>
          </a:prstGeom>
        </p:spPr>
      </p:pic>
      <p:sp>
        <p:nvSpPr>
          <p:cNvPr id="3" name="Footer Placeholder 5">
            <a:extLst>
              <a:ext uri="{FF2B5EF4-FFF2-40B4-BE49-F238E27FC236}">
                <a16:creationId xmlns:a16="http://schemas.microsoft.com/office/drawing/2014/main" id="{26D8E503-A19B-ADB3-CB1C-055957C715F3}"/>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spTree>
    <p:extLst>
      <p:ext uri="{BB962C8B-B14F-4D97-AF65-F5344CB8AC3E}">
        <p14:creationId xmlns:p14="http://schemas.microsoft.com/office/powerpoint/2010/main" val="198566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907865" y="-75909"/>
            <a:ext cx="10515600" cy="1325563"/>
          </a:xfrm>
        </p:spPr>
        <p:txBody>
          <a:bodyPr/>
          <a:lstStyle/>
          <a:p>
            <a:r>
              <a:rPr lang="en-US" sz="3000" dirty="0"/>
              <a:t>USER INTERFACE  ( UI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5" name="Text Placeholder 28">
            <a:extLst>
              <a:ext uri="{FF2B5EF4-FFF2-40B4-BE49-F238E27FC236}">
                <a16:creationId xmlns:a16="http://schemas.microsoft.com/office/drawing/2014/main" id="{01E4327F-1D55-C329-1766-819FBD28372C}"/>
              </a:ext>
            </a:extLst>
          </p:cNvPr>
          <p:cNvSpPr txBox="1">
            <a:spLocks/>
          </p:cNvSpPr>
          <p:nvPr/>
        </p:nvSpPr>
        <p:spPr>
          <a:xfrm>
            <a:off x="816257" y="1699083"/>
            <a:ext cx="7809127" cy="159639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zh-CN" sz="2800" b="1" dirty="0"/>
          </a:p>
        </p:txBody>
      </p:sp>
      <p:pic>
        <p:nvPicPr>
          <p:cNvPr id="2" name="Picture 1" descr="Logo, company name&#10;&#10;Description automatically generated">
            <a:extLst>
              <a:ext uri="{FF2B5EF4-FFF2-40B4-BE49-F238E27FC236}">
                <a16:creationId xmlns:a16="http://schemas.microsoft.com/office/drawing/2014/main" id="{67287029-766F-6F3B-EAAC-9BBB2832C0B7}"/>
              </a:ext>
            </a:extLst>
          </p:cNvPr>
          <p:cNvPicPr>
            <a:picLocks noChangeAspect="1"/>
          </p:cNvPicPr>
          <p:nvPr/>
        </p:nvPicPr>
        <p:blipFill>
          <a:blip r:embed="rId3"/>
          <a:stretch>
            <a:fillRect/>
          </a:stretch>
        </p:blipFill>
        <p:spPr>
          <a:xfrm>
            <a:off x="244208" y="149366"/>
            <a:ext cx="875015" cy="875015"/>
          </a:xfrm>
          <a:prstGeom prst="rect">
            <a:avLst/>
          </a:prstGeom>
        </p:spPr>
      </p:pic>
      <p:sp>
        <p:nvSpPr>
          <p:cNvPr id="3" name="Footer Placeholder 5">
            <a:extLst>
              <a:ext uri="{FF2B5EF4-FFF2-40B4-BE49-F238E27FC236}">
                <a16:creationId xmlns:a16="http://schemas.microsoft.com/office/drawing/2014/main" id="{F4A80527-675D-EC5B-B1C3-9B123E339DBB}"/>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pic>
        <p:nvPicPr>
          <p:cNvPr id="4" name="Picture Placeholder 6" descr="Text&#10;&#10;Description automatically generated">
            <a:extLst>
              <a:ext uri="{FF2B5EF4-FFF2-40B4-BE49-F238E27FC236}">
                <a16:creationId xmlns:a16="http://schemas.microsoft.com/office/drawing/2014/main" id="{C1BA2C03-D2A8-905F-089F-9C5B6C226BC5}"/>
              </a:ext>
            </a:extLst>
          </p:cNvPr>
          <p:cNvPicPr>
            <a:picLocks noGrp="1" noChangeAspect="1"/>
          </p:cNvPicPr>
          <p:nvPr>
            <p:ph type="pic" sz="quarter" idx="48"/>
          </p:nvPr>
        </p:nvPicPr>
        <p:blipFill>
          <a:blip r:embed="rId4"/>
          <a:srcRect l="18307" r="18307"/>
          <a:stretch>
            <a:fillRect/>
          </a:stretch>
        </p:blipFill>
        <p:spPr>
          <a:xfrm>
            <a:off x="3465402" y="889170"/>
            <a:ext cx="5945383" cy="4591274"/>
          </a:xfrm>
          <a:prstGeom prst="rect">
            <a:avLst/>
          </a:prstGeom>
          <a:ln>
            <a:noFill/>
          </a:ln>
          <a:effectLst>
            <a:softEdge rad="112500"/>
          </a:effectLst>
        </p:spPr>
      </p:pic>
      <p:sp>
        <p:nvSpPr>
          <p:cNvPr id="6" name="Footer Placeholder 5">
            <a:extLst>
              <a:ext uri="{FF2B5EF4-FFF2-40B4-BE49-F238E27FC236}">
                <a16:creationId xmlns:a16="http://schemas.microsoft.com/office/drawing/2014/main" id="{34D0A60E-6EE8-E68C-B656-C869C366B670}"/>
              </a:ext>
            </a:extLst>
          </p:cNvPr>
          <p:cNvSpPr txBox="1">
            <a:spLocks/>
          </p:cNvSpPr>
          <p:nvPr/>
        </p:nvSpPr>
        <p:spPr>
          <a:xfrm>
            <a:off x="4946908" y="5480444"/>
            <a:ext cx="5160795"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t>Fig. Web-app on Desktop Screen  </a:t>
            </a:r>
          </a:p>
        </p:txBody>
      </p:sp>
    </p:spTree>
    <p:extLst>
      <p:ext uri="{BB962C8B-B14F-4D97-AF65-F5344CB8AC3E}">
        <p14:creationId xmlns:p14="http://schemas.microsoft.com/office/powerpoint/2010/main" val="3658291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477337" y="227135"/>
            <a:ext cx="10515600" cy="1325563"/>
          </a:xfrm>
        </p:spPr>
        <p:txBody>
          <a:bodyPr/>
          <a:lstStyle/>
          <a:p>
            <a:r>
              <a:rPr lang="en-US" sz="3400" dirty="0"/>
              <a:t>RESULTS &amp; WORKING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5" name="Text Placeholder 28">
            <a:extLst>
              <a:ext uri="{FF2B5EF4-FFF2-40B4-BE49-F238E27FC236}">
                <a16:creationId xmlns:a16="http://schemas.microsoft.com/office/drawing/2014/main" id="{01E4327F-1D55-C329-1766-819FBD28372C}"/>
              </a:ext>
            </a:extLst>
          </p:cNvPr>
          <p:cNvSpPr txBox="1">
            <a:spLocks/>
          </p:cNvSpPr>
          <p:nvPr/>
        </p:nvSpPr>
        <p:spPr>
          <a:xfrm>
            <a:off x="816257" y="1699083"/>
            <a:ext cx="7809127" cy="159639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zh-CN" sz="2800" b="1" dirty="0"/>
          </a:p>
        </p:txBody>
      </p:sp>
      <p:sp>
        <p:nvSpPr>
          <p:cNvPr id="2" name="Text Placeholder 28">
            <a:extLst>
              <a:ext uri="{FF2B5EF4-FFF2-40B4-BE49-F238E27FC236}">
                <a16:creationId xmlns:a16="http://schemas.microsoft.com/office/drawing/2014/main" id="{14797663-C6BD-42AE-B7A9-9A250F38857A}"/>
              </a:ext>
            </a:extLst>
          </p:cNvPr>
          <p:cNvSpPr txBox="1">
            <a:spLocks/>
          </p:cNvSpPr>
          <p:nvPr/>
        </p:nvSpPr>
        <p:spPr>
          <a:xfrm>
            <a:off x="776492" y="2008777"/>
            <a:ext cx="5773338" cy="1890676"/>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800" b="1" dirty="0"/>
              <a:t>Step 1 </a:t>
            </a:r>
          </a:p>
          <a:p>
            <a:pPr algn="l"/>
            <a:r>
              <a:rPr lang="en-US" altLang="zh-CN" sz="2000" dirty="0"/>
              <a:t>Open the web-app and navigate to the prediction from page where we fill our data. </a:t>
            </a:r>
          </a:p>
        </p:txBody>
      </p:sp>
      <p:pic>
        <p:nvPicPr>
          <p:cNvPr id="7" name="Picture Placeholder 6" descr="Text&#10;&#10;Description automatically generated">
            <a:extLst>
              <a:ext uri="{FF2B5EF4-FFF2-40B4-BE49-F238E27FC236}">
                <a16:creationId xmlns:a16="http://schemas.microsoft.com/office/drawing/2014/main" id="{BAE51FBE-20FB-D612-4105-436F415C0C22}"/>
              </a:ext>
            </a:extLst>
          </p:cNvPr>
          <p:cNvPicPr>
            <a:picLocks noGrp="1" noChangeAspect="1"/>
          </p:cNvPicPr>
          <p:nvPr>
            <p:ph type="pic" sz="quarter" idx="48"/>
          </p:nvPr>
        </p:nvPicPr>
        <p:blipFill>
          <a:blip r:embed="rId3"/>
          <a:srcRect l="18307" r="18307"/>
          <a:stretch>
            <a:fillRect/>
          </a:stretch>
        </p:blipFill>
        <p:spPr>
          <a:xfrm>
            <a:off x="6655038" y="1459080"/>
            <a:ext cx="4965840" cy="4206888"/>
          </a:xfrm>
        </p:spPr>
      </p:pic>
      <p:pic>
        <p:nvPicPr>
          <p:cNvPr id="3" name="Picture 2" descr="Logo, company name&#10;&#10;Description automatically generated">
            <a:extLst>
              <a:ext uri="{FF2B5EF4-FFF2-40B4-BE49-F238E27FC236}">
                <a16:creationId xmlns:a16="http://schemas.microsoft.com/office/drawing/2014/main" id="{CAC8E557-81DD-04BD-3E20-E506B9D4E8CA}"/>
              </a:ext>
            </a:extLst>
          </p:cNvPr>
          <p:cNvPicPr>
            <a:picLocks noChangeAspect="1"/>
          </p:cNvPicPr>
          <p:nvPr/>
        </p:nvPicPr>
        <p:blipFill>
          <a:blip r:embed="rId4"/>
          <a:stretch>
            <a:fillRect/>
          </a:stretch>
        </p:blipFill>
        <p:spPr>
          <a:xfrm>
            <a:off x="244208" y="149366"/>
            <a:ext cx="875015" cy="875015"/>
          </a:xfrm>
          <a:prstGeom prst="rect">
            <a:avLst/>
          </a:prstGeom>
        </p:spPr>
      </p:pic>
      <p:sp>
        <p:nvSpPr>
          <p:cNvPr id="4" name="Footer Placeholder 5">
            <a:extLst>
              <a:ext uri="{FF2B5EF4-FFF2-40B4-BE49-F238E27FC236}">
                <a16:creationId xmlns:a16="http://schemas.microsoft.com/office/drawing/2014/main" id="{AA51DF7F-3839-F0C8-D5FF-35CA099E4ADF}"/>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sp>
        <p:nvSpPr>
          <p:cNvPr id="6" name="Footer Placeholder 5">
            <a:extLst>
              <a:ext uri="{FF2B5EF4-FFF2-40B4-BE49-F238E27FC236}">
                <a16:creationId xmlns:a16="http://schemas.microsoft.com/office/drawing/2014/main" id="{CC532B2D-E1C0-1DB0-6C5D-0919EA798048}"/>
              </a:ext>
            </a:extLst>
          </p:cNvPr>
          <p:cNvSpPr txBox="1">
            <a:spLocks/>
          </p:cNvSpPr>
          <p:nvPr/>
        </p:nvSpPr>
        <p:spPr>
          <a:xfrm>
            <a:off x="7981065" y="5705661"/>
            <a:ext cx="5160795"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500" dirty="0"/>
              <a:t>Fig. Web-app Home page  </a:t>
            </a:r>
          </a:p>
        </p:txBody>
      </p:sp>
    </p:spTree>
    <p:extLst>
      <p:ext uri="{BB962C8B-B14F-4D97-AF65-F5344CB8AC3E}">
        <p14:creationId xmlns:p14="http://schemas.microsoft.com/office/powerpoint/2010/main" val="395904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177755" y="172500"/>
            <a:ext cx="10515600" cy="1325563"/>
          </a:xfrm>
        </p:spPr>
        <p:txBody>
          <a:bodyPr/>
          <a:lstStyle/>
          <a:p>
            <a:r>
              <a:rPr lang="en-US" sz="3400" dirty="0"/>
              <a:t> WORKING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5" name="Text Placeholder 28">
            <a:extLst>
              <a:ext uri="{FF2B5EF4-FFF2-40B4-BE49-F238E27FC236}">
                <a16:creationId xmlns:a16="http://schemas.microsoft.com/office/drawing/2014/main" id="{01E4327F-1D55-C329-1766-819FBD28372C}"/>
              </a:ext>
            </a:extLst>
          </p:cNvPr>
          <p:cNvSpPr txBox="1">
            <a:spLocks/>
          </p:cNvSpPr>
          <p:nvPr/>
        </p:nvSpPr>
        <p:spPr>
          <a:xfrm>
            <a:off x="816257" y="1699083"/>
            <a:ext cx="7809127" cy="159639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zh-CN" sz="2800" b="1" dirty="0"/>
          </a:p>
        </p:txBody>
      </p:sp>
      <p:sp>
        <p:nvSpPr>
          <p:cNvPr id="2" name="Text Placeholder 28">
            <a:extLst>
              <a:ext uri="{FF2B5EF4-FFF2-40B4-BE49-F238E27FC236}">
                <a16:creationId xmlns:a16="http://schemas.microsoft.com/office/drawing/2014/main" id="{14797663-C6BD-42AE-B7A9-9A250F38857A}"/>
              </a:ext>
            </a:extLst>
          </p:cNvPr>
          <p:cNvSpPr txBox="1">
            <a:spLocks/>
          </p:cNvSpPr>
          <p:nvPr/>
        </p:nvSpPr>
        <p:spPr>
          <a:xfrm>
            <a:off x="339523" y="1866792"/>
            <a:ext cx="6716704" cy="3150140"/>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800" b="1" dirty="0"/>
              <a:t>Step 2 </a:t>
            </a:r>
          </a:p>
          <a:p>
            <a:pPr algn="l"/>
            <a:r>
              <a:rPr lang="en-US" altLang="zh-CN" sz="2000" dirty="0"/>
              <a:t>Fill all the data in the given form and press predict button to get prediction. </a:t>
            </a:r>
          </a:p>
          <a:p>
            <a:pPr algn="l"/>
            <a:r>
              <a:rPr lang="en-US" altLang="zh-CN" sz="2000" dirty="0"/>
              <a:t>All the data will be sent backend script and then the prediction model for processing. </a:t>
            </a:r>
          </a:p>
        </p:txBody>
      </p:sp>
      <p:pic>
        <p:nvPicPr>
          <p:cNvPr id="7" name="Picture Placeholder 6" descr="Text&#10;&#10;Description automatically generated">
            <a:extLst>
              <a:ext uri="{FF2B5EF4-FFF2-40B4-BE49-F238E27FC236}">
                <a16:creationId xmlns:a16="http://schemas.microsoft.com/office/drawing/2014/main" id="{C9F21F29-2029-73DB-DCFA-5EC72C28FBE5}"/>
              </a:ext>
            </a:extLst>
          </p:cNvPr>
          <p:cNvPicPr>
            <a:picLocks noGrp="1" noChangeAspect="1"/>
          </p:cNvPicPr>
          <p:nvPr>
            <p:ph type="pic" sz="quarter" idx="48"/>
          </p:nvPr>
        </p:nvPicPr>
        <p:blipFill>
          <a:blip r:embed="rId3"/>
          <a:srcRect l="18400" r="18400"/>
          <a:stretch>
            <a:fillRect/>
          </a:stretch>
        </p:blipFill>
        <p:spPr>
          <a:xfrm>
            <a:off x="6632500" y="1392046"/>
            <a:ext cx="5400586" cy="4575191"/>
          </a:xfrm>
        </p:spPr>
      </p:pic>
      <p:pic>
        <p:nvPicPr>
          <p:cNvPr id="3" name="Picture 2" descr="Logo, company name&#10;&#10;Description automatically generated">
            <a:extLst>
              <a:ext uri="{FF2B5EF4-FFF2-40B4-BE49-F238E27FC236}">
                <a16:creationId xmlns:a16="http://schemas.microsoft.com/office/drawing/2014/main" id="{B6AB1062-5A27-24C2-B88B-5478EEEDB4EB}"/>
              </a:ext>
            </a:extLst>
          </p:cNvPr>
          <p:cNvPicPr>
            <a:picLocks noChangeAspect="1"/>
          </p:cNvPicPr>
          <p:nvPr/>
        </p:nvPicPr>
        <p:blipFill>
          <a:blip r:embed="rId4"/>
          <a:stretch>
            <a:fillRect/>
          </a:stretch>
        </p:blipFill>
        <p:spPr>
          <a:xfrm>
            <a:off x="244208" y="149366"/>
            <a:ext cx="875015" cy="875015"/>
          </a:xfrm>
          <a:prstGeom prst="rect">
            <a:avLst/>
          </a:prstGeom>
        </p:spPr>
      </p:pic>
      <p:sp>
        <p:nvSpPr>
          <p:cNvPr id="4" name="Footer Placeholder 5">
            <a:extLst>
              <a:ext uri="{FF2B5EF4-FFF2-40B4-BE49-F238E27FC236}">
                <a16:creationId xmlns:a16="http://schemas.microsoft.com/office/drawing/2014/main" id="{7668343D-BFE0-8E37-DEA8-A4A5E950E19D}"/>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sp>
        <p:nvSpPr>
          <p:cNvPr id="6" name="Footer Placeholder 5">
            <a:extLst>
              <a:ext uri="{FF2B5EF4-FFF2-40B4-BE49-F238E27FC236}">
                <a16:creationId xmlns:a16="http://schemas.microsoft.com/office/drawing/2014/main" id="{E26B3F67-198B-4183-F1EB-5681661E380D}"/>
              </a:ext>
            </a:extLst>
          </p:cNvPr>
          <p:cNvSpPr txBox="1">
            <a:spLocks/>
          </p:cNvSpPr>
          <p:nvPr/>
        </p:nvSpPr>
        <p:spPr>
          <a:xfrm>
            <a:off x="7757447" y="6005427"/>
            <a:ext cx="5160795"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Fig Web-app Prediction form Page  </a:t>
            </a:r>
          </a:p>
        </p:txBody>
      </p:sp>
    </p:spTree>
    <p:extLst>
      <p:ext uri="{BB962C8B-B14F-4D97-AF65-F5344CB8AC3E}">
        <p14:creationId xmlns:p14="http://schemas.microsoft.com/office/powerpoint/2010/main" val="44190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5" name="Text Placeholder 28">
            <a:extLst>
              <a:ext uri="{FF2B5EF4-FFF2-40B4-BE49-F238E27FC236}">
                <a16:creationId xmlns:a16="http://schemas.microsoft.com/office/drawing/2014/main" id="{01E4327F-1D55-C329-1766-819FBD28372C}"/>
              </a:ext>
            </a:extLst>
          </p:cNvPr>
          <p:cNvSpPr txBox="1">
            <a:spLocks/>
          </p:cNvSpPr>
          <p:nvPr/>
        </p:nvSpPr>
        <p:spPr>
          <a:xfrm>
            <a:off x="816257" y="1699083"/>
            <a:ext cx="7809127" cy="159639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zh-CN" sz="2800" b="1" dirty="0"/>
          </a:p>
        </p:txBody>
      </p:sp>
      <p:sp>
        <p:nvSpPr>
          <p:cNvPr id="2" name="Text Placeholder 28">
            <a:extLst>
              <a:ext uri="{FF2B5EF4-FFF2-40B4-BE49-F238E27FC236}">
                <a16:creationId xmlns:a16="http://schemas.microsoft.com/office/drawing/2014/main" id="{14797663-C6BD-42AE-B7A9-9A250F38857A}"/>
              </a:ext>
            </a:extLst>
          </p:cNvPr>
          <p:cNvSpPr txBox="1">
            <a:spLocks/>
          </p:cNvSpPr>
          <p:nvPr/>
        </p:nvSpPr>
        <p:spPr>
          <a:xfrm>
            <a:off x="-1282068" y="1699083"/>
            <a:ext cx="6887737" cy="258102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500" b="1" dirty="0"/>
              <a:t>Step 3 </a:t>
            </a:r>
          </a:p>
          <a:p>
            <a:pPr algn="l"/>
            <a:r>
              <a:rPr lang="en-US" altLang="zh-CN" sz="2500" dirty="0"/>
              <a:t>                View the predicted result</a:t>
            </a:r>
          </a:p>
        </p:txBody>
      </p:sp>
      <p:pic>
        <p:nvPicPr>
          <p:cNvPr id="3" name="Picture 2" descr="Logo, company name&#10;&#10;Description automatically generated">
            <a:extLst>
              <a:ext uri="{FF2B5EF4-FFF2-40B4-BE49-F238E27FC236}">
                <a16:creationId xmlns:a16="http://schemas.microsoft.com/office/drawing/2014/main" id="{F313139F-3490-7B1C-D0B4-4852B5F2EBD1}"/>
              </a:ext>
            </a:extLst>
          </p:cNvPr>
          <p:cNvPicPr>
            <a:picLocks noChangeAspect="1"/>
          </p:cNvPicPr>
          <p:nvPr/>
        </p:nvPicPr>
        <p:blipFill>
          <a:blip r:embed="rId3"/>
          <a:stretch>
            <a:fillRect/>
          </a:stretch>
        </p:blipFill>
        <p:spPr>
          <a:xfrm>
            <a:off x="244208" y="149366"/>
            <a:ext cx="875015" cy="875015"/>
          </a:xfrm>
          <a:prstGeom prst="rect">
            <a:avLst/>
          </a:prstGeom>
        </p:spPr>
      </p:pic>
      <p:sp>
        <p:nvSpPr>
          <p:cNvPr id="4" name="Footer Placeholder 5">
            <a:extLst>
              <a:ext uri="{FF2B5EF4-FFF2-40B4-BE49-F238E27FC236}">
                <a16:creationId xmlns:a16="http://schemas.microsoft.com/office/drawing/2014/main" id="{A438F4B3-A730-0633-4015-07853B488D4F}"/>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pic>
        <p:nvPicPr>
          <p:cNvPr id="15" name="Picture 14" descr="Graphical user interface&#10;&#10;Description automatically generated">
            <a:extLst>
              <a:ext uri="{FF2B5EF4-FFF2-40B4-BE49-F238E27FC236}">
                <a16:creationId xmlns:a16="http://schemas.microsoft.com/office/drawing/2014/main" id="{B2870510-D31F-E5D8-B7E9-C4753FFD0787}"/>
              </a:ext>
            </a:extLst>
          </p:cNvPr>
          <p:cNvPicPr>
            <a:picLocks noChangeAspect="1"/>
          </p:cNvPicPr>
          <p:nvPr/>
        </p:nvPicPr>
        <p:blipFill>
          <a:blip r:embed="rId4"/>
          <a:stretch>
            <a:fillRect/>
          </a:stretch>
        </p:blipFill>
        <p:spPr>
          <a:xfrm>
            <a:off x="4601363" y="1143308"/>
            <a:ext cx="7207564" cy="4838431"/>
          </a:xfrm>
          <a:prstGeom prst="rect">
            <a:avLst/>
          </a:prstGeom>
          <a:ln>
            <a:noFill/>
          </a:ln>
          <a:effectLst>
            <a:softEdge rad="112500"/>
          </a:effectLst>
        </p:spPr>
      </p:pic>
      <p:sp>
        <p:nvSpPr>
          <p:cNvPr id="16" name="Title 30">
            <a:extLst>
              <a:ext uri="{FF2B5EF4-FFF2-40B4-BE49-F238E27FC236}">
                <a16:creationId xmlns:a16="http://schemas.microsoft.com/office/drawing/2014/main" id="{59FED639-7043-4A6C-A44A-410AF4A2297A}"/>
              </a:ext>
            </a:extLst>
          </p:cNvPr>
          <p:cNvSpPr>
            <a:spLocks noGrp="1"/>
          </p:cNvSpPr>
          <p:nvPr>
            <p:ph type="title"/>
          </p:nvPr>
        </p:nvSpPr>
        <p:spPr>
          <a:xfrm>
            <a:off x="545576" y="51671"/>
            <a:ext cx="10515600" cy="1325563"/>
          </a:xfrm>
        </p:spPr>
        <p:txBody>
          <a:bodyPr/>
          <a:lstStyle/>
          <a:p>
            <a:r>
              <a:rPr lang="en-US" sz="3400" dirty="0"/>
              <a:t>WORKING </a:t>
            </a:r>
          </a:p>
        </p:txBody>
      </p:sp>
    </p:spTree>
    <p:extLst>
      <p:ext uri="{BB962C8B-B14F-4D97-AF65-F5344CB8AC3E}">
        <p14:creationId xmlns:p14="http://schemas.microsoft.com/office/powerpoint/2010/main" val="359763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2A9E-E1C5-815A-96AC-388FEFB723FC}"/>
              </a:ext>
            </a:extLst>
          </p:cNvPr>
          <p:cNvSpPr>
            <a:spLocks noGrp="1"/>
          </p:cNvSpPr>
          <p:nvPr>
            <p:ph type="title"/>
          </p:nvPr>
        </p:nvSpPr>
        <p:spPr>
          <a:xfrm>
            <a:off x="-3201537" y="1695600"/>
            <a:ext cx="10515600" cy="1325563"/>
          </a:xfrm>
        </p:spPr>
        <p:txBody>
          <a:bodyPr/>
          <a:lstStyle/>
          <a:p>
            <a:r>
              <a:rPr lang="en-US" altLang="zh-CN" sz="2500" b="1" dirty="0"/>
              <a:t>Step 3 </a:t>
            </a:r>
            <a:br>
              <a:rPr lang="en-US" altLang="zh-CN" sz="4400" b="1" dirty="0"/>
            </a:br>
            <a:r>
              <a:rPr lang="en-US" altLang="zh-CN" sz="2400" b="0" dirty="0"/>
              <a:t>View the predicted result</a:t>
            </a:r>
            <a:br>
              <a:rPr lang="en-US" altLang="zh-CN" sz="4400" dirty="0"/>
            </a:br>
            <a:endParaRPr lang="en-US" dirty="0"/>
          </a:p>
        </p:txBody>
      </p:sp>
      <p:pic>
        <p:nvPicPr>
          <p:cNvPr id="17" name="Picture 16" descr="Text&#10;&#10;Description automatically generated">
            <a:extLst>
              <a:ext uri="{FF2B5EF4-FFF2-40B4-BE49-F238E27FC236}">
                <a16:creationId xmlns:a16="http://schemas.microsoft.com/office/drawing/2014/main" id="{21D66ACA-654A-F7CE-1D24-E70E0ED1BD64}"/>
              </a:ext>
            </a:extLst>
          </p:cNvPr>
          <p:cNvPicPr>
            <a:picLocks noChangeAspect="1"/>
          </p:cNvPicPr>
          <p:nvPr/>
        </p:nvPicPr>
        <p:blipFill>
          <a:blip r:embed="rId2"/>
          <a:stretch>
            <a:fillRect/>
          </a:stretch>
        </p:blipFill>
        <p:spPr>
          <a:xfrm>
            <a:off x="5062179" y="1280817"/>
            <a:ext cx="6604245" cy="4803384"/>
          </a:xfrm>
          <a:prstGeom prst="rect">
            <a:avLst/>
          </a:prstGeom>
          <a:ln>
            <a:noFill/>
          </a:ln>
          <a:effectLst>
            <a:softEdge rad="112500"/>
          </a:effectLst>
        </p:spPr>
      </p:pic>
      <p:sp>
        <p:nvSpPr>
          <p:cNvPr id="18" name="Title 30">
            <a:extLst>
              <a:ext uri="{FF2B5EF4-FFF2-40B4-BE49-F238E27FC236}">
                <a16:creationId xmlns:a16="http://schemas.microsoft.com/office/drawing/2014/main" id="{7FB2D45F-25DA-F3BE-5CCF-A71D17576295}"/>
              </a:ext>
            </a:extLst>
          </p:cNvPr>
          <p:cNvSpPr txBox="1">
            <a:spLocks/>
          </p:cNvSpPr>
          <p:nvPr/>
        </p:nvSpPr>
        <p:spPr>
          <a:xfrm>
            <a:off x="1023247" y="181964"/>
            <a:ext cx="1051560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a:solidFill>
                  <a:schemeClr val="bg1"/>
                </a:solidFill>
                <a:latin typeface="+mj-lt"/>
                <a:ea typeface="+mj-ea"/>
                <a:cs typeface="+mj-cs"/>
              </a:defRPr>
            </a:lvl1pPr>
          </a:lstStyle>
          <a:p>
            <a:r>
              <a:rPr lang="en-US" sz="3400" dirty="0"/>
              <a:t>WORKING </a:t>
            </a:r>
          </a:p>
        </p:txBody>
      </p:sp>
      <p:pic>
        <p:nvPicPr>
          <p:cNvPr id="20" name="Picture 19" descr="Logo, company name&#10;&#10;Description automatically generated">
            <a:extLst>
              <a:ext uri="{FF2B5EF4-FFF2-40B4-BE49-F238E27FC236}">
                <a16:creationId xmlns:a16="http://schemas.microsoft.com/office/drawing/2014/main" id="{5F2B5037-9240-7E40-9CBC-2348C24F5354}"/>
              </a:ext>
            </a:extLst>
          </p:cNvPr>
          <p:cNvPicPr>
            <a:picLocks noChangeAspect="1"/>
          </p:cNvPicPr>
          <p:nvPr/>
        </p:nvPicPr>
        <p:blipFill>
          <a:blip r:embed="rId3"/>
          <a:stretch>
            <a:fillRect/>
          </a:stretch>
        </p:blipFill>
        <p:spPr>
          <a:xfrm>
            <a:off x="244208" y="149366"/>
            <a:ext cx="875015" cy="875015"/>
          </a:xfrm>
          <a:prstGeom prst="rect">
            <a:avLst/>
          </a:prstGeom>
        </p:spPr>
      </p:pic>
      <p:sp>
        <p:nvSpPr>
          <p:cNvPr id="21" name="Footer Placeholder 5">
            <a:extLst>
              <a:ext uri="{FF2B5EF4-FFF2-40B4-BE49-F238E27FC236}">
                <a16:creationId xmlns:a16="http://schemas.microsoft.com/office/drawing/2014/main" id="{EA9C07BB-A5F2-8D06-487A-1942577AF8E9}"/>
              </a:ext>
            </a:extLst>
          </p:cNvPr>
          <p:cNvSpPr>
            <a:spLocks noGrp="1"/>
          </p:cNvSpPr>
          <p:nvPr>
            <p:ph type="ftr" sz="quarter" idx="58"/>
          </p:nvPr>
        </p:nvSpPr>
        <p:spPr>
          <a:xfrm>
            <a:off x="409433" y="6381752"/>
            <a:ext cx="5160795" cy="365125"/>
          </a:xfrm>
        </p:spPr>
        <p:txBody>
          <a:bodyPr/>
          <a:lstStyle/>
          <a:p>
            <a:r>
              <a:rPr lang="en-US" sz="1400" dirty="0"/>
              <a:t>Lab Project Loan Prediction System Based on Machine Learning </a:t>
            </a:r>
            <a:endParaRPr lang="en-US" sz="1400" noProof="0" dirty="0"/>
          </a:p>
        </p:txBody>
      </p:sp>
    </p:spTree>
    <p:extLst>
      <p:ext uri="{BB962C8B-B14F-4D97-AF65-F5344CB8AC3E}">
        <p14:creationId xmlns:p14="http://schemas.microsoft.com/office/powerpoint/2010/main" val="2266249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5" name="Text Placeholder 28">
            <a:extLst>
              <a:ext uri="{FF2B5EF4-FFF2-40B4-BE49-F238E27FC236}">
                <a16:creationId xmlns:a16="http://schemas.microsoft.com/office/drawing/2014/main" id="{01E4327F-1D55-C329-1766-819FBD28372C}"/>
              </a:ext>
            </a:extLst>
          </p:cNvPr>
          <p:cNvSpPr txBox="1">
            <a:spLocks/>
          </p:cNvSpPr>
          <p:nvPr/>
        </p:nvSpPr>
        <p:spPr>
          <a:xfrm>
            <a:off x="816257" y="1699083"/>
            <a:ext cx="7809127" cy="159639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zh-CN" sz="2800" b="1" dirty="0"/>
          </a:p>
        </p:txBody>
      </p:sp>
      <p:sp>
        <p:nvSpPr>
          <p:cNvPr id="2" name="Text Placeholder 28">
            <a:extLst>
              <a:ext uri="{FF2B5EF4-FFF2-40B4-BE49-F238E27FC236}">
                <a16:creationId xmlns:a16="http://schemas.microsoft.com/office/drawing/2014/main" id="{14797663-C6BD-42AE-B7A9-9A250F38857A}"/>
              </a:ext>
            </a:extLst>
          </p:cNvPr>
          <p:cNvSpPr txBox="1">
            <a:spLocks/>
          </p:cNvSpPr>
          <p:nvPr/>
        </p:nvSpPr>
        <p:spPr>
          <a:xfrm>
            <a:off x="816257" y="1853930"/>
            <a:ext cx="8241926" cy="3150140"/>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500" dirty="0"/>
              <a:t>There have been number of cases of input glitches. Human error in content while filling it manually automated prediction system is more reliable </a:t>
            </a:r>
          </a:p>
          <a:p>
            <a:pPr algn="l"/>
            <a:endParaRPr lang="en-US" altLang="zh-CN" sz="2500" dirty="0"/>
          </a:p>
          <a:p>
            <a:pPr algn="l"/>
            <a:r>
              <a:rPr lang="en-US" altLang="zh-CN" sz="2500" dirty="0"/>
              <a:t>The complexity filing loan in bank will become much easier as an applicant will know how much amount of loan viable. </a:t>
            </a:r>
          </a:p>
        </p:txBody>
      </p:sp>
      <p:sp>
        <p:nvSpPr>
          <p:cNvPr id="3" name="Title 30">
            <a:extLst>
              <a:ext uri="{FF2B5EF4-FFF2-40B4-BE49-F238E27FC236}">
                <a16:creationId xmlns:a16="http://schemas.microsoft.com/office/drawing/2014/main" id="{A4AA7008-EAB9-443A-07E3-C6EFFD0E1C24}"/>
              </a:ext>
            </a:extLst>
          </p:cNvPr>
          <p:cNvSpPr>
            <a:spLocks noGrp="1"/>
          </p:cNvSpPr>
          <p:nvPr>
            <p:ph type="title"/>
          </p:nvPr>
        </p:nvSpPr>
        <p:spPr>
          <a:xfrm>
            <a:off x="477337" y="227135"/>
            <a:ext cx="10515600" cy="1325563"/>
          </a:xfrm>
        </p:spPr>
        <p:txBody>
          <a:bodyPr/>
          <a:lstStyle/>
          <a:p>
            <a:r>
              <a:rPr lang="en-US" sz="3400" dirty="0"/>
              <a:t>ADVANTAGES   </a:t>
            </a:r>
          </a:p>
        </p:txBody>
      </p:sp>
      <p:pic>
        <p:nvPicPr>
          <p:cNvPr id="4" name="Picture 3" descr="Logo, company name&#10;&#10;Description automatically generated">
            <a:extLst>
              <a:ext uri="{FF2B5EF4-FFF2-40B4-BE49-F238E27FC236}">
                <a16:creationId xmlns:a16="http://schemas.microsoft.com/office/drawing/2014/main" id="{982F1F95-8A32-4762-6DAF-1C21AB8CEB27}"/>
              </a:ext>
            </a:extLst>
          </p:cNvPr>
          <p:cNvPicPr>
            <a:picLocks noChangeAspect="1"/>
          </p:cNvPicPr>
          <p:nvPr/>
        </p:nvPicPr>
        <p:blipFill>
          <a:blip r:embed="rId3"/>
          <a:stretch>
            <a:fillRect/>
          </a:stretch>
        </p:blipFill>
        <p:spPr>
          <a:xfrm>
            <a:off x="244208" y="149366"/>
            <a:ext cx="875015" cy="875015"/>
          </a:xfrm>
          <a:prstGeom prst="rect">
            <a:avLst/>
          </a:prstGeom>
        </p:spPr>
      </p:pic>
      <p:sp>
        <p:nvSpPr>
          <p:cNvPr id="6" name="Footer Placeholder 5">
            <a:extLst>
              <a:ext uri="{FF2B5EF4-FFF2-40B4-BE49-F238E27FC236}">
                <a16:creationId xmlns:a16="http://schemas.microsoft.com/office/drawing/2014/main" id="{F081474D-4D43-0ABC-3F4B-15FC3BDD53ED}"/>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spTree>
    <p:extLst>
      <p:ext uri="{BB962C8B-B14F-4D97-AF65-F5344CB8AC3E}">
        <p14:creationId xmlns:p14="http://schemas.microsoft.com/office/powerpoint/2010/main" val="1073798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5" name="Text Placeholder 28">
            <a:extLst>
              <a:ext uri="{FF2B5EF4-FFF2-40B4-BE49-F238E27FC236}">
                <a16:creationId xmlns:a16="http://schemas.microsoft.com/office/drawing/2014/main" id="{01E4327F-1D55-C329-1766-819FBD28372C}"/>
              </a:ext>
            </a:extLst>
          </p:cNvPr>
          <p:cNvSpPr txBox="1">
            <a:spLocks/>
          </p:cNvSpPr>
          <p:nvPr/>
        </p:nvSpPr>
        <p:spPr>
          <a:xfrm>
            <a:off x="816257" y="1699083"/>
            <a:ext cx="7809127" cy="159639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zh-CN" sz="2800" b="1" dirty="0"/>
          </a:p>
        </p:txBody>
      </p:sp>
      <p:sp>
        <p:nvSpPr>
          <p:cNvPr id="2" name="Text Placeholder 28">
            <a:extLst>
              <a:ext uri="{FF2B5EF4-FFF2-40B4-BE49-F238E27FC236}">
                <a16:creationId xmlns:a16="http://schemas.microsoft.com/office/drawing/2014/main" id="{14797663-C6BD-42AE-B7A9-9A250F38857A}"/>
              </a:ext>
            </a:extLst>
          </p:cNvPr>
          <p:cNvSpPr txBox="1">
            <a:spLocks/>
          </p:cNvSpPr>
          <p:nvPr/>
        </p:nvSpPr>
        <p:spPr>
          <a:xfrm>
            <a:off x="393533" y="1925482"/>
            <a:ext cx="7083044"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400" dirty="0"/>
              <a:t>In Banking Sector. </a:t>
            </a:r>
          </a:p>
          <a:p>
            <a:pPr algn="l"/>
            <a:r>
              <a:rPr lang="en-US" altLang="zh-CN" sz="2400" dirty="0"/>
              <a:t>Co-operates sector which provides loan to their employees.</a:t>
            </a:r>
          </a:p>
          <a:p>
            <a:pPr algn="l"/>
            <a:r>
              <a:rPr lang="en-US" altLang="zh-CN" sz="2400" dirty="0"/>
              <a:t>Individual Applicant who wants to know about his capability of taking loan. </a:t>
            </a:r>
          </a:p>
        </p:txBody>
      </p:sp>
      <p:sp>
        <p:nvSpPr>
          <p:cNvPr id="3" name="Title 30">
            <a:extLst>
              <a:ext uri="{FF2B5EF4-FFF2-40B4-BE49-F238E27FC236}">
                <a16:creationId xmlns:a16="http://schemas.microsoft.com/office/drawing/2014/main" id="{A4AA7008-EAB9-443A-07E3-C6EFFD0E1C24}"/>
              </a:ext>
            </a:extLst>
          </p:cNvPr>
          <p:cNvSpPr>
            <a:spLocks noGrp="1"/>
          </p:cNvSpPr>
          <p:nvPr>
            <p:ph type="title"/>
          </p:nvPr>
        </p:nvSpPr>
        <p:spPr>
          <a:xfrm>
            <a:off x="477337" y="227135"/>
            <a:ext cx="10515600" cy="1325563"/>
          </a:xfrm>
        </p:spPr>
        <p:txBody>
          <a:bodyPr/>
          <a:lstStyle/>
          <a:p>
            <a:r>
              <a:rPr lang="en-US" sz="3400" dirty="0"/>
              <a:t>APPLICATIONS   </a:t>
            </a:r>
          </a:p>
        </p:txBody>
      </p:sp>
      <p:pic>
        <p:nvPicPr>
          <p:cNvPr id="4" name="Picture 3" descr="Logo, company name&#10;&#10;Description automatically generated">
            <a:extLst>
              <a:ext uri="{FF2B5EF4-FFF2-40B4-BE49-F238E27FC236}">
                <a16:creationId xmlns:a16="http://schemas.microsoft.com/office/drawing/2014/main" id="{AC9F8925-440F-CFC5-06A5-0078ADFD82AB}"/>
              </a:ext>
            </a:extLst>
          </p:cNvPr>
          <p:cNvPicPr>
            <a:picLocks noChangeAspect="1"/>
          </p:cNvPicPr>
          <p:nvPr/>
        </p:nvPicPr>
        <p:blipFill>
          <a:blip r:embed="rId3"/>
          <a:stretch>
            <a:fillRect/>
          </a:stretch>
        </p:blipFill>
        <p:spPr>
          <a:xfrm>
            <a:off x="244208" y="149366"/>
            <a:ext cx="875015" cy="875015"/>
          </a:xfrm>
          <a:prstGeom prst="rect">
            <a:avLst/>
          </a:prstGeom>
        </p:spPr>
      </p:pic>
      <p:sp>
        <p:nvSpPr>
          <p:cNvPr id="6" name="Footer Placeholder 5">
            <a:extLst>
              <a:ext uri="{FF2B5EF4-FFF2-40B4-BE49-F238E27FC236}">
                <a16:creationId xmlns:a16="http://schemas.microsoft.com/office/drawing/2014/main" id="{AA031C14-9252-E3EF-9645-A0D7D4019D57}"/>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pic>
        <p:nvPicPr>
          <p:cNvPr id="11" name="Picture Placeholder 10" descr="Diagram&#10;&#10;Description automatically generated">
            <a:extLst>
              <a:ext uri="{FF2B5EF4-FFF2-40B4-BE49-F238E27FC236}">
                <a16:creationId xmlns:a16="http://schemas.microsoft.com/office/drawing/2014/main" id="{F1F3B95F-E2B8-6406-6B73-88DEE77A803A}"/>
              </a:ext>
            </a:extLst>
          </p:cNvPr>
          <p:cNvPicPr>
            <a:picLocks noGrp="1" noChangeAspect="1"/>
          </p:cNvPicPr>
          <p:nvPr>
            <p:ph type="pic" sz="quarter" idx="48"/>
          </p:nvPr>
        </p:nvPicPr>
        <p:blipFill>
          <a:blip r:embed="rId4"/>
          <a:srcRect l="22114" r="22114"/>
          <a:stretch>
            <a:fillRect/>
          </a:stretch>
        </p:blipFill>
        <p:spPr>
          <a:xfrm>
            <a:off x="8719930" y="-138654"/>
            <a:ext cx="3714504" cy="7308079"/>
          </a:xfrm>
          <a:prstGeom prst="rect">
            <a:avLst/>
          </a:prstGeom>
          <a:ln>
            <a:noFill/>
          </a:ln>
          <a:effectLst>
            <a:softEdge rad="112500"/>
          </a:effectLst>
        </p:spPr>
      </p:pic>
      <p:pic>
        <p:nvPicPr>
          <p:cNvPr id="8" name="Picture 7" descr="Diagram&#10;&#10;Description automatically generated with medium confidence">
            <a:extLst>
              <a:ext uri="{FF2B5EF4-FFF2-40B4-BE49-F238E27FC236}">
                <a16:creationId xmlns:a16="http://schemas.microsoft.com/office/drawing/2014/main" id="{D83AB8F9-B8CA-8ED7-23A0-F29B3D911F40}"/>
              </a:ext>
            </a:extLst>
          </p:cNvPr>
          <p:cNvPicPr>
            <a:picLocks noChangeAspect="1"/>
          </p:cNvPicPr>
          <p:nvPr/>
        </p:nvPicPr>
        <p:blipFill>
          <a:blip r:embed="rId5"/>
          <a:stretch>
            <a:fillRect/>
          </a:stretch>
        </p:blipFill>
        <p:spPr>
          <a:xfrm>
            <a:off x="205216" y="4242680"/>
            <a:ext cx="8514713" cy="1972985"/>
          </a:xfrm>
          <a:prstGeom prst="rect">
            <a:avLst/>
          </a:prstGeom>
          <a:ln>
            <a:noFill/>
          </a:ln>
          <a:effectLst>
            <a:softEdge rad="112500"/>
          </a:effectLst>
        </p:spPr>
      </p:pic>
    </p:spTree>
    <p:extLst>
      <p:ext uri="{BB962C8B-B14F-4D97-AF65-F5344CB8AC3E}">
        <p14:creationId xmlns:p14="http://schemas.microsoft.com/office/powerpoint/2010/main" val="2226834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5" name="Text Placeholder 28">
            <a:extLst>
              <a:ext uri="{FF2B5EF4-FFF2-40B4-BE49-F238E27FC236}">
                <a16:creationId xmlns:a16="http://schemas.microsoft.com/office/drawing/2014/main" id="{01E4327F-1D55-C329-1766-819FBD28372C}"/>
              </a:ext>
            </a:extLst>
          </p:cNvPr>
          <p:cNvSpPr txBox="1">
            <a:spLocks/>
          </p:cNvSpPr>
          <p:nvPr/>
        </p:nvSpPr>
        <p:spPr>
          <a:xfrm>
            <a:off x="816257" y="1699083"/>
            <a:ext cx="7809127" cy="159639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altLang="zh-CN" sz="2800" b="1" dirty="0"/>
          </a:p>
        </p:txBody>
      </p:sp>
      <p:sp>
        <p:nvSpPr>
          <p:cNvPr id="2" name="Text Placeholder 28">
            <a:extLst>
              <a:ext uri="{FF2B5EF4-FFF2-40B4-BE49-F238E27FC236}">
                <a16:creationId xmlns:a16="http://schemas.microsoft.com/office/drawing/2014/main" id="{14797663-C6BD-42AE-B7A9-9A250F38857A}"/>
              </a:ext>
            </a:extLst>
          </p:cNvPr>
          <p:cNvSpPr txBox="1">
            <a:spLocks/>
          </p:cNvSpPr>
          <p:nvPr/>
        </p:nvSpPr>
        <p:spPr>
          <a:xfrm>
            <a:off x="816256" y="1853930"/>
            <a:ext cx="10279373" cy="3150140"/>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sz="2400" dirty="0"/>
              <a:t>The system approved or rejects the loan application. Recovery of loan is a major contributing parameter in the financial statements of a bank. It is very difficult to predict the possibility of payment of loan by the customer. Machine learning are very useful in predicting outcomes for large amount of data.</a:t>
            </a:r>
          </a:p>
          <a:p>
            <a:pPr marL="342900" indent="-342900" algn="l">
              <a:buFont typeface="Wingdings" panose="05000000000000000000" pitchFamily="2" charset="2"/>
              <a:buChar char="Ø"/>
            </a:pPr>
            <a:r>
              <a:rPr lang="en-US" altLang="zh-CN" sz="2400" dirty="0"/>
              <a:t> In our lab project two machine learning algorithm Logistic Regression Decision Tree are applied to predict the loan approval of customer. The experimental result conclude that the accuracy of Decision Tree machine learning is better than compared to Logistic Regression and Decision Tree Machine Learning approaches. </a:t>
            </a:r>
          </a:p>
        </p:txBody>
      </p:sp>
      <p:sp>
        <p:nvSpPr>
          <p:cNvPr id="3" name="Title 30">
            <a:extLst>
              <a:ext uri="{FF2B5EF4-FFF2-40B4-BE49-F238E27FC236}">
                <a16:creationId xmlns:a16="http://schemas.microsoft.com/office/drawing/2014/main" id="{A4AA7008-EAB9-443A-07E3-C6EFFD0E1C24}"/>
              </a:ext>
            </a:extLst>
          </p:cNvPr>
          <p:cNvSpPr>
            <a:spLocks noGrp="1"/>
          </p:cNvSpPr>
          <p:nvPr>
            <p:ph type="title"/>
          </p:nvPr>
        </p:nvSpPr>
        <p:spPr>
          <a:xfrm>
            <a:off x="477337" y="227135"/>
            <a:ext cx="10515600" cy="1325563"/>
          </a:xfrm>
        </p:spPr>
        <p:txBody>
          <a:bodyPr/>
          <a:lstStyle/>
          <a:p>
            <a:r>
              <a:rPr lang="en-US" sz="3400" dirty="0"/>
              <a:t>CONCULSION &amp; DISCUSSION   </a:t>
            </a:r>
          </a:p>
        </p:txBody>
      </p:sp>
      <p:pic>
        <p:nvPicPr>
          <p:cNvPr id="4" name="Picture 3" descr="Logo, company name&#10;&#10;Description automatically generated">
            <a:extLst>
              <a:ext uri="{FF2B5EF4-FFF2-40B4-BE49-F238E27FC236}">
                <a16:creationId xmlns:a16="http://schemas.microsoft.com/office/drawing/2014/main" id="{25684A5D-8C6D-ADE1-0E46-2168190374F0}"/>
              </a:ext>
            </a:extLst>
          </p:cNvPr>
          <p:cNvPicPr>
            <a:picLocks noChangeAspect="1"/>
          </p:cNvPicPr>
          <p:nvPr/>
        </p:nvPicPr>
        <p:blipFill>
          <a:blip r:embed="rId3"/>
          <a:stretch>
            <a:fillRect/>
          </a:stretch>
        </p:blipFill>
        <p:spPr>
          <a:xfrm>
            <a:off x="244208" y="149366"/>
            <a:ext cx="875015" cy="875015"/>
          </a:xfrm>
          <a:prstGeom prst="rect">
            <a:avLst/>
          </a:prstGeom>
        </p:spPr>
      </p:pic>
      <p:sp>
        <p:nvSpPr>
          <p:cNvPr id="6" name="Footer Placeholder 5">
            <a:extLst>
              <a:ext uri="{FF2B5EF4-FFF2-40B4-BE49-F238E27FC236}">
                <a16:creationId xmlns:a16="http://schemas.microsoft.com/office/drawing/2014/main" id="{F7DF0DA0-E27A-F719-8B59-4D0CAE54F64F}"/>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spTree>
    <p:extLst>
      <p:ext uri="{BB962C8B-B14F-4D97-AF65-F5344CB8AC3E}">
        <p14:creationId xmlns:p14="http://schemas.microsoft.com/office/powerpoint/2010/main" val="206968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460299"/>
            <a:ext cx="10515600" cy="1325563"/>
          </a:xfrm>
        </p:spPr>
        <p:txBody>
          <a:bodyPr/>
          <a:lstStyle/>
          <a:p>
            <a:r>
              <a:rPr lang="en-US" sz="4000" dirty="0"/>
              <a:t>Group Member </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2401427" y="4829449"/>
            <a:ext cx="2098039" cy="506399"/>
          </a:xfrm>
        </p:spPr>
        <p:txBody>
          <a:bodyPr/>
          <a:lstStyle/>
          <a:p>
            <a:r>
              <a:rPr lang="en-IN" sz="1800" dirty="0"/>
              <a:t>Mahesh Yadav </a:t>
            </a:r>
            <a:r>
              <a:rPr lang="en-IN" sz="1800" dirty="0" err="1"/>
              <a:t>Udutha</a:t>
            </a:r>
            <a:endParaRPr lang="en-IN" sz="1800" dirty="0"/>
          </a:p>
          <a:p>
            <a:endParaRPr lang="en-US" dirty="0"/>
          </a:p>
        </p:txBody>
      </p:sp>
      <p:sp>
        <p:nvSpPr>
          <p:cNvPr id="5" name="Text Placeholder 4">
            <a:extLst>
              <a:ext uri="{FF2B5EF4-FFF2-40B4-BE49-F238E27FC236}">
                <a16:creationId xmlns:a16="http://schemas.microsoft.com/office/drawing/2014/main" id="{E527BA33-7687-746F-7A99-5769ACAA19DD}"/>
              </a:ext>
            </a:extLst>
          </p:cNvPr>
          <p:cNvSpPr>
            <a:spLocks noGrp="1"/>
          </p:cNvSpPr>
          <p:nvPr>
            <p:ph type="body" sz="quarter" idx="28"/>
          </p:nvPr>
        </p:nvSpPr>
        <p:spPr>
          <a:xfrm>
            <a:off x="2435194" y="4924594"/>
            <a:ext cx="2155129" cy="506399"/>
          </a:xfrm>
        </p:spPr>
        <p:txBody>
          <a:bodyPr/>
          <a:lstStyle/>
          <a:p>
            <a:r>
              <a:rPr lang="en-US" sz="1600" dirty="0" err="1">
                <a:latin typeface="Abadi (Body)"/>
              </a:rPr>
              <a:t>Matricola</a:t>
            </a:r>
            <a:r>
              <a:rPr lang="en-US" sz="1600" dirty="0">
                <a:latin typeface="Abadi (Body)"/>
              </a:rPr>
              <a:t> Id </a:t>
            </a:r>
            <a:r>
              <a:rPr lang="en-IN" sz="1600" dirty="0">
                <a:effectLst/>
                <a:latin typeface="Abadi (Body)"/>
                <a:ea typeface="Calibri" panose="020F0502020204030204" pitchFamily="34" charset="0"/>
              </a:rPr>
              <a:t>2056251</a:t>
            </a:r>
            <a:endParaRPr lang="en-US" sz="1600" dirty="0">
              <a:latin typeface="Abadi (Body)"/>
            </a:endParaRPr>
          </a:p>
        </p:txBody>
      </p:sp>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7601676" y="4330804"/>
            <a:ext cx="2098039" cy="506399"/>
          </a:xfrm>
        </p:spPr>
        <p:txBody>
          <a:bodyPr/>
          <a:lstStyle/>
          <a:p>
            <a:r>
              <a:rPr lang="en-US" dirty="0"/>
              <a:t>Asfand Ali </a:t>
            </a:r>
          </a:p>
        </p:txBody>
      </p:sp>
      <p:sp>
        <p:nvSpPr>
          <p:cNvPr id="12" name="Text Placeholder 11">
            <a:extLst>
              <a:ext uri="{FF2B5EF4-FFF2-40B4-BE49-F238E27FC236}">
                <a16:creationId xmlns:a16="http://schemas.microsoft.com/office/drawing/2014/main" id="{B673DA38-7DA2-CC40-82FC-BFB56BC10FC1}"/>
              </a:ext>
            </a:extLst>
          </p:cNvPr>
          <p:cNvSpPr>
            <a:spLocks noGrp="1"/>
          </p:cNvSpPr>
          <p:nvPr>
            <p:ph type="body" sz="quarter" idx="55"/>
          </p:nvPr>
        </p:nvSpPr>
        <p:spPr>
          <a:xfrm>
            <a:off x="7601677" y="4868976"/>
            <a:ext cx="2098038" cy="506399"/>
          </a:xfrm>
        </p:spPr>
        <p:txBody>
          <a:bodyPr/>
          <a:lstStyle/>
          <a:p>
            <a:r>
              <a:rPr lang="en-US" sz="1600" dirty="0" err="1"/>
              <a:t>Matricola</a:t>
            </a:r>
            <a:r>
              <a:rPr lang="en-US" dirty="0"/>
              <a:t> Id </a:t>
            </a:r>
            <a:r>
              <a:rPr lang="en-US" sz="1600" dirty="0"/>
              <a:t>2068882</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zh-CN" altLang="en-US" sz="1200" u="none" strike="noStrike" kern="1200" cap="none" spc="0" normalizeH="0" baseline="0" noProof="0" dirty="0">
              <a:ln>
                <a:noFill/>
              </a:ln>
              <a:solidFill>
                <a:schemeClr val="bg1"/>
              </a:solidFill>
              <a:effectLst/>
              <a:uLnTx/>
              <a:uFillTx/>
            </a:endParaRP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pic>
        <p:nvPicPr>
          <p:cNvPr id="14" name="Picture Placeholder 13">
            <a:extLst>
              <a:ext uri="{FF2B5EF4-FFF2-40B4-BE49-F238E27FC236}">
                <a16:creationId xmlns:a16="http://schemas.microsoft.com/office/drawing/2014/main" id="{DE2E996A-14E9-EBE1-24D6-F1298F9E811E}"/>
              </a:ext>
            </a:extLst>
          </p:cNvPr>
          <p:cNvPicPr>
            <a:picLocks noGrp="1" noChangeAspect="1"/>
          </p:cNvPicPr>
          <p:nvPr>
            <p:ph type="pic" sz="quarter" idx="48"/>
          </p:nvPr>
        </p:nvPicPr>
        <p:blipFill>
          <a:blip r:embed="rId3"/>
          <a:srcRect t="30020" b="30020"/>
          <a:stretch>
            <a:fillRect/>
          </a:stretch>
        </p:blipFill>
        <p:spPr>
          <a:xfrm>
            <a:off x="2146695" y="1667186"/>
            <a:ext cx="2703599" cy="2400782"/>
          </a:xfrm>
        </p:spPr>
      </p:pic>
      <p:pic>
        <p:nvPicPr>
          <p:cNvPr id="7" name="Picture 6" descr="Logo, company name&#10;&#10;Description automatically generated">
            <a:extLst>
              <a:ext uri="{FF2B5EF4-FFF2-40B4-BE49-F238E27FC236}">
                <a16:creationId xmlns:a16="http://schemas.microsoft.com/office/drawing/2014/main" id="{8F48A213-9348-BCB4-E16C-9313938D0A83}"/>
              </a:ext>
            </a:extLst>
          </p:cNvPr>
          <p:cNvPicPr>
            <a:picLocks noChangeAspect="1"/>
          </p:cNvPicPr>
          <p:nvPr/>
        </p:nvPicPr>
        <p:blipFill>
          <a:blip r:embed="rId4"/>
          <a:stretch>
            <a:fillRect/>
          </a:stretch>
        </p:blipFill>
        <p:spPr>
          <a:xfrm>
            <a:off x="244208" y="149366"/>
            <a:ext cx="875015" cy="875015"/>
          </a:xfrm>
          <a:prstGeom prst="rect">
            <a:avLst/>
          </a:prstGeom>
        </p:spPr>
      </p:pic>
      <p:pic>
        <p:nvPicPr>
          <p:cNvPr id="10" name="Picture Placeholder 9" descr="A person in a blue shirt&#10;&#10;Description automatically generated with low confidence">
            <a:extLst>
              <a:ext uri="{FF2B5EF4-FFF2-40B4-BE49-F238E27FC236}">
                <a16:creationId xmlns:a16="http://schemas.microsoft.com/office/drawing/2014/main" id="{9822C20A-2D01-2122-1B45-F14DB89DC8FA}"/>
              </a:ext>
            </a:extLst>
          </p:cNvPr>
          <p:cNvPicPr>
            <a:picLocks noGrp="1" noChangeAspect="1"/>
          </p:cNvPicPr>
          <p:nvPr>
            <p:ph type="pic" sz="quarter" idx="49"/>
          </p:nvPr>
        </p:nvPicPr>
        <p:blipFill>
          <a:blip r:embed="rId5"/>
          <a:srcRect t="5630" b="5630"/>
          <a:stretch>
            <a:fillRect/>
          </a:stretch>
        </p:blipFill>
        <p:spPr>
          <a:xfrm>
            <a:off x="7341708" y="1619031"/>
            <a:ext cx="2947679" cy="2615768"/>
          </a:xfrm>
        </p:spPr>
      </p:pic>
    </p:spTree>
    <p:extLst>
      <p:ext uri="{BB962C8B-B14F-4D97-AF65-F5344CB8AC3E}">
        <p14:creationId xmlns:p14="http://schemas.microsoft.com/office/powerpoint/2010/main" val="3743570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DB45-6E5A-782F-0CB8-9DD56CE156D4}"/>
              </a:ext>
            </a:extLst>
          </p:cNvPr>
          <p:cNvSpPr>
            <a:spLocks noGrp="1"/>
          </p:cNvSpPr>
          <p:nvPr>
            <p:ph type="title"/>
          </p:nvPr>
        </p:nvSpPr>
        <p:spPr>
          <a:xfrm>
            <a:off x="321365" y="274955"/>
            <a:ext cx="10515600" cy="1325563"/>
          </a:xfrm>
        </p:spPr>
        <p:txBody>
          <a:bodyPr/>
          <a:lstStyle/>
          <a:p>
            <a:r>
              <a:rPr lang="en-US" dirty="0"/>
              <a:t>REFERENCES</a:t>
            </a:r>
          </a:p>
        </p:txBody>
      </p:sp>
      <p:sp>
        <p:nvSpPr>
          <p:cNvPr id="16" name="Rectangle 15">
            <a:extLst>
              <a:ext uri="{FF2B5EF4-FFF2-40B4-BE49-F238E27FC236}">
                <a16:creationId xmlns:a16="http://schemas.microsoft.com/office/drawing/2014/main" id="{474D396E-F62D-50AD-C1AC-14A70F145D13}"/>
              </a:ext>
            </a:extLst>
          </p:cNvPr>
          <p:cNvSpPr/>
          <p:nvPr/>
        </p:nvSpPr>
        <p:spPr>
          <a:xfrm>
            <a:off x="755374" y="1126435"/>
            <a:ext cx="10376452" cy="6771084"/>
          </a:xfrm>
          <a:prstGeom prst="rect">
            <a:avLst/>
          </a:prstGeom>
        </p:spPr>
        <p:txBody>
          <a:bodyPr wrap="square">
            <a:spAutoFit/>
          </a:bodyPr>
          <a:lstStyle/>
          <a:p>
            <a:endParaRPr lang="en-US" sz="2800" b="1" dirty="0">
              <a:solidFill>
                <a:schemeClr val="bg1"/>
              </a:solidFill>
              <a:latin typeface="Microsoft Uighur" panose="02000000000000000000" pitchFamily="2" charset="-78"/>
              <a:cs typeface="Microsoft Uighur" panose="02000000000000000000" pitchFamily="2" charset="-78"/>
            </a:endParaRPr>
          </a:p>
          <a:p>
            <a:pPr marL="457200" indent="-457200">
              <a:buFont typeface="Wingdings" panose="05000000000000000000" pitchFamily="2" charset="2"/>
              <a:buChar char="Ø"/>
            </a:pPr>
            <a:r>
              <a:rPr lang="en-US" sz="1800" b="0" i="0" dirty="0">
                <a:solidFill>
                  <a:schemeClr val="bg1"/>
                </a:solidFill>
                <a:effectLst/>
                <a:latin typeface="CMR10"/>
              </a:rPr>
              <a:t>[1] Kumar Arun, Garg Ishan, and Kaur </a:t>
            </a:r>
            <a:r>
              <a:rPr lang="en-US" sz="1800" b="0" i="0" dirty="0" err="1">
                <a:solidFill>
                  <a:schemeClr val="bg1"/>
                </a:solidFill>
                <a:effectLst/>
                <a:latin typeface="CMR10"/>
              </a:rPr>
              <a:t>Sanmeet</a:t>
            </a:r>
            <a:r>
              <a:rPr lang="en-US" sz="1800" b="0" i="0" dirty="0">
                <a:solidFill>
                  <a:schemeClr val="bg1"/>
                </a:solidFill>
                <a:effectLst/>
                <a:latin typeface="CMR10"/>
              </a:rPr>
              <a:t>. Loan approval prediction based on machine learning approach. </a:t>
            </a:r>
            <a:r>
              <a:rPr lang="en-US" sz="1800" b="0" i="1" dirty="0">
                <a:solidFill>
                  <a:schemeClr val="bg1"/>
                </a:solidFill>
                <a:effectLst/>
                <a:latin typeface="CMTI10"/>
              </a:rPr>
              <a:t>IOSR J. </a:t>
            </a:r>
            <a:r>
              <a:rPr lang="en-US" sz="1800" b="0" i="1" dirty="0" err="1">
                <a:solidFill>
                  <a:schemeClr val="bg1"/>
                </a:solidFill>
                <a:effectLst/>
                <a:latin typeface="CMTI10"/>
              </a:rPr>
              <a:t>Comput</a:t>
            </a:r>
            <a:r>
              <a:rPr lang="en-US" sz="1800" b="0" i="1" dirty="0">
                <a:solidFill>
                  <a:schemeClr val="bg1"/>
                </a:solidFill>
                <a:effectLst/>
                <a:latin typeface="CMTI10"/>
              </a:rPr>
              <a:t>. Eng</a:t>
            </a:r>
            <a:r>
              <a:rPr lang="en-US" sz="1800" b="0" i="0" dirty="0">
                <a:solidFill>
                  <a:schemeClr val="bg1"/>
                </a:solidFill>
                <a:effectLst/>
                <a:latin typeface="CMR10"/>
              </a:rPr>
              <a:t>, 18(3):18–21, 2016</a:t>
            </a:r>
            <a:r>
              <a:rPr lang="en-US" sz="2000" dirty="0">
                <a:solidFill>
                  <a:schemeClr val="bg1"/>
                </a:solidFill>
              </a:rPr>
              <a:t> </a:t>
            </a:r>
          </a:p>
          <a:p>
            <a:endParaRPr lang="en-US" sz="2000" dirty="0">
              <a:solidFill>
                <a:schemeClr val="bg1"/>
              </a:solidFill>
            </a:endParaRPr>
          </a:p>
          <a:p>
            <a:pPr marL="457200" indent="-457200">
              <a:buFont typeface="Wingdings" panose="05000000000000000000" pitchFamily="2" charset="2"/>
              <a:buChar char="Ø"/>
            </a:pPr>
            <a:r>
              <a:rPr lang="en-US" sz="1800" b="0" i="0" dirty="0">
                <a:solidFill>
                  <a:schemeClr val="bg1"/>
                </a:solidFill>
                <a:effectLst/>
                <a:latin typeface="CMR10"/>
              </a:rPr>
              <a:t>[2] Vishal Singh, Ayushman Yadav, Rajat Awasthi, and Guide N </a:t>
            </a:r>
            <a:r>
              <a:rPr lang="en-US" sz="1800" b="0" i="0" dirty="0" err="1">
                <a:solidFill>
                  <a:schemeClr val="bg1"/>
                </a:solidFill>
                <a:effectLst/>
                <a:latin typeface="CMR10"/>
              </a:rPr>
              <a:t>Partheeban</a:t>
            </a:r>
            <a:r>
              <a:rPr lang="en-US" sz="1800" b="0" i="0" dirty="0">
                <a:solidFill>
                  <a:schemeClr val="bg1"/>
                </a:solidFill>
                <a:effectLst/>
                <a:latin typeface="CMR10"/>
              </a:rPr>
              <a:t>. Prediction of modernized</a:t>
            </a:r>
            <a:br>
              <a:rPr lang="en-US" sz="1800" b="0" i="0" dirty="0">
                <a:solidFill>
                  <a:schemeClr val="bg1"/>
                </a:solidFill>
                <a:effectLst/>
                <a:latin typeface="CMR10"/>
              </a:rPr>
            </a:br>
            <a:r>
              <a:rPr lang="en-US" sz="1800" b="0" i="0" dirty="0">
                <a:solidFill>
                  <a:schemeClr val="bg1"/>
                </a:solidFill>
                <a:effectLst/>
                <a:latin typeface="CMR10"/>
              </a:rPr>
              <a:t>loan approval system based on machine learning approach. In </a:t>
            </a:r>
            <a:r>
              <a:rPr lang="en-US" sz="1800" b="0" i="1" dirty="0">
                <a:solidFill>
                  <a:schemeClr val="bg1"/>
                </a:solidFill>
                <a:effectLst/>
                <a:latin typeface="CMTI10"/>
              </a:rPr>
              <a:t>2021 International Conference on</a:t>
            </a:r>
            <a:br>
              <a:rPr lang="en-US" sz="1800" b="0" i="1" dirty="0">
                <a:solidFill>
                  <a:schemeClr val="bg1"/>
                </a:solidFill>
                <a:effectLst/>
                <a:latin typeface="CMTI10"/>
              </a:rPr>
            </a:br>
            <a:r>
              <a:rPr lang="en-US" sz="1800" b="0" i="1" dirty="0">
                <a:solidFill>
                  <a:schemeClr val="bg1"/>
                </a:solidFill>
                <a:effectLst/>
                <a:latin typeface="CMTI10"/>
              </a:rPr>
              <a:t>Intelligent Technologies (CONIT)</a:t>
            </a:r>
            <a:r>
              <a:rPr lang="en-US" sz="1800" b="0" i="0" dirty="0">
                <a:solidFill>
                  <a:schemeClr val="bg1"/>
                </a:solidFill>
                <a:effectLst/>
                <a:latin typeface="CMR10"/>
              </a:rPr>
              <a:t>, pages 1–4. IEEE, 2021</a:t>
            </a:r>
            <a:r>
              <a:rPr lang="en-US" sz="2000" dirty="0">
                <a:solidFill>
                  <a:schemeClr val="bg1"/>
                </a:solidFill>
              </a:rPr>
              <a:t> </a:t>
            </a:r>
          </a:p>
          <a:p>
            <a:pPr marL="457200" indent="-457200">
              <a:buFont typeface="Wingdings" panose="05000000000000000000" pitchFamily="2" charset="2"/>
              <a:buChar char="Ø"/>
            </a:pPr>
            <a:endParaRPr lang="en-US" sz="2000" dirty="0">
              <a:solidFill>
                <a:schemeClr val="bg1"/>
              </a:solidFill>
            </a:endParaRPr>
          </a:p>
          <a:p>
            <a:pPr marL="457200" indent="-457200">
              <a:buFont typeface="Wingdings" panose="05000000000000000000" pitchFamily="2" charset="2"/>
              <a:buChar char="Ø"/>
            </a:pPr>
            <a:r>
              <a:rPr lang="en-US" sz="1800" b="0" i="0" dirty="0">
                <a:solidFill>
                  <a:schemeClr val="bg1"/>
                </a:solidFill>
                <a:effectLst/>
                <a:latin typeface="CMR10"/>
              </a:rPr>
              <a:t>[3] Anshika Gupta, Vinay Pant, Sudhanshu Kumar, and </a:t>
            </a:r>
            <a:r>
              <a:rPr lang="en-US" sz="1800" b="0" i="0" dirty="0" err="1">
                <a:solidFill>
                  <a:schemeClr val="bg1"/>
                </a:solidFill>
                <a:effectLst/>
                <a:latin typeface="CMR10"/>
              </a:rPr>
              <a:t>Pravesh</a:t>
            </a:r>
            <a:r>
              <a:rPr lang="en-US" sz="1800" b="0" i="0" dirty="0">
                <a:solidFill>
                  <a:schemeClr val="bg1"/>
                </a:solidFill>
                <a:effectLst/>
                <a:latin typeface="CMR10"/>
              </a:rPr>
              <a:t> Kumar Bansal. Bank loan prediction system using machine learning. In </a:t>
            </a:r>
            <a:r>
              <a:rPr lang="en-US" sz="1800" b="0" i="1" dirty="0">
                <a:solidFill>
                  <a:schemeClr val="bg1"/>
                </a:solidFill>
                <a:effectLst/>
                <a:latin typeface="CMTI10"/>
              </a:rPr>
              <a:t>2020 9th International Conference System Modeling and</a:t>
            </a:r>
            <a:br>
              <a:rPr lang="en-US" sz="1800" b="0" i="1" dirty="0">
                <a:solidFill>
                  <a:schemeClr val="bg1"/>
                </a:solidFill>
                <a:effectLst/>
                <a:latin typeface="CMTI10"/>
              </a:rPr>
            </a:br>
            <a:r>
              <a:rPr lang="en-US" sz="1800" b="0" i="1" dirty="0">
                <a:solidFill>
                  <a:schemeClr val="bg1"/>
                </a:solidFill>
                <a:effectLst/>
                <a:latin typeface="CMTI10"/>
              </a:rPr>
              <a:t>Advancement in Research Trends (SMART)</a:t>
            </a:r>
            <a:r>
              <a:rPr lang="en-US" sz="1800" b="0" i="0" dirty="0">
                <a:solidFill>
                  <a:schemeClr val="bg1"/>
                </a:solidFill>
                <a:effectLst/>
                <a:latin typeface="CMR10"/>
              </a:rPr>
              <a:t>, pages 423–426. IEEE, 2020</a:t>
            </a:r>
            <a:r>
              <a:rPr lang="en-US" sz="2000" dirty="0">
                <a:solidFill>
                  <a:schemeClr val="bg1"/>
                </a:solidFill>
              </a:rPr>
              <a:t> </a:t>
            </a:r>
          </a:p>
          <a:p>
            <a:pPr marL="457200" indent="-457200">
              <a:buFont typeface="Wingdings" panose="05000000000000000000" pitchFamily="2" charset="2"/>
              <a:buChar char="Ø"/>
            </a:pPr>
            <a:endParaRPr lang="en-US" sz="2000" dirty="0">
              <a:solidFill>
                <a:schemeClr val="bg1"/>
              </a:solidFill>
            </a:endParaRPr>
          </a:p>
          <a:p>
            <a:pPr marL="457200" indent="-457200">
              <a:buFont typeface="Wingdings" panose="05000000000000000000" pitchFamily="2" charset="2"/>
              <a:buChar char="Ø"/>
            </a:pPr>
            <a:r>
              <a:rPr lang="en-US" sz="1800" b="0" i="0" dirty="0">
                <a:solidFill>
                  <a:schemeClr val="bg1"/>
                </a:solidFill>
                <a:effectLst/>
                <a:latin typeface="CMR10"/>
              </a:rPr>
              <a:t>[4] Mohammad Ahmad Sheikh, Amit Kumar Goel, and Tapas Kumar. An approach for prediction of</a:t>
            </a:r>
            <a:br>
              <a:rPr lang="en-US" sz="1800" b="0" i="0" dirty="0">
                <a:solidFill>
                  <a:schemeClr val="bg1"/>
                </a:solidFill>
                <a:effectLst/>
                <a:latin typeface="CMR10"/>
              </a:rPr>
            </a:br>
            <a:r>
              <a:rPr lang="en-US" sz="1800" b="0" i="0" dirty="0">
                <a:solidFill>
                  <a:schemeClr val="bg1"/>
                </a:solidFill>
                <a:effectLst/>
                <a:latin typeface="CMR10"/>
              </a:rPr>
              <a:t>loan approval using machine learning algorithm. In </a:t>
            </a:r>
            <a:r>
              <a:rPr lang="en-US" sz="1800" b="0" i="1" dirty="0">
                <a:solidFill>
                  <a:schemeClr val="bg1"/>
                </a:solidFill>
                <a:effectLst/>
                <a:latin typeface="CMTI10"/>
              </a:rPr>
              <a:t>2020 International Conference on Electronics</a:t>
            </a:r>
            <a:br>
              <a:rPr lang="en-US" sz="1800" b="0" i="1" dirty="0">
                <a:solidFill>
                  <a:schemeClr val="bg1"/>
                </a:solidFill>
                <a:effectLst/>
                <a:latin typeface="CMTI10"/>
              </a:rPr>
            </a:br>
            <a:r>
              <a:rPr lang="en-US" sz="1800" b="0" i="1" dirty="0">
                <a:solidFill>
                  <a:schemeClr val="bg1"/>
                </a:solidFill>
                <a:effectLst/>
                <a:latin typeface="CMTI10"/>
              </a:rPr>
              <a:t>and Sustainable Communication Systems (ICESC)</a:t>
            </a:r>
            <a:r>
              <a:rPr lang="en-US" sz="1800" b="0" i="0" dirty="0">
                <a:solidFill>
                  <a:schemeClr val="bg1"/>
                </a:solidFill>
                <a:effectLst/>
                <a:latin typeface="CMR10"/>
              </a:rPr>
              <a:t>, pages 490–494. IEEE, 2020</a:t>
            </a:r>
            <a:r>
              <a:rPr lang="en-US" sz="2000" dirty="0">
                <a:solidFill>
                  <a:schemeClr val="bg1"/>
                </a:solidFill>
              </a:rPr>
              <a:t> </a:t>
            </a:r>
            <a:br>
              <a:rPr lang="en-US" sz="2000" dirty="0"/>
            </a:br>
            <a:br>
              <a:rPr lang="en-US" sz="2000" dirty="0"/>
            </a:br>
            <a:br>
              <a:rPr lang="en-US" sz="2000" dirty="0">
                <a:solidFill>
                  <a:schemeClr val="bg1"/>
                </a:solidFill>
              </a:rPr>
            </a:br>
            <a:endParaRPr lang="en-US" sz="2000" dirty="0">
              <a:solidFill>
                <a:schemeClr val="bg1"/>
              </a:solidFill>
            </a:endParaRPr>
          </a:p>
          <a:p>
            <a:pPr marL="457200" indent="-457200">
              <a:buFont typeface="Wingdings" panose="05000000000000000000" pitchFamily="2" charset="2"/>
              <a:buChar char="Ø"/>
            </a:pPr>
            <a:endParaRPr lang="en-US" sz="2000" dirty="0">
              <a:solidFill>
                <a:schemeClr val="bg1"/>
              </a:solidFill>
            </a:endParaRPr>
          </a:p>
          <a:p>
            <a:endParaRPr lang="en-US" sz="2000" dirty="0">
              <a:solidFill>
                <a:schemeClr val="bg1"/>
              </a:solidFill>
            </a:endParaRPr>
          </a:p>
          <a:p>
            <a:br>
              <a:rPr lang="en-US" sz="2000" dirty="0">
                <a:solidFill>
                  <a:schemeClr val="bg1"/>
                </a:solidFill>
              </a:rPr>
            </a:br>
            <a:r>
              <a:rPr lang="en-US" sz="2000" dirty="0">
                <a:solidFill>
                  <a:schemeClr val="bg1"/>
                </a:solidFill>
                <a:latin typeface="Microsoft Uighur" panose="02000000000000000000" pitchFamily="2" charset="-78"/>
                <a:cs typeface="Microsoft Uighur" panose="02000000000000000000" pitchFamily="2" charset="-78"/>
              </a:rPr>
              <a:t> </a:t>
            </a:r>
            <a:endParaRPr lang="en-US" sz="2000" dirty="0">
              <a:solidFill>
                <a:schemeClr val="bg1"/>
              </a:solidFill>
              <a:latin typeface="Microsoft Uighur" panose="02000000000000000000" pitchFamily="2" charset="-78"/>
              <a:cs typeface="Microsoft Uighur" panose="02000000000000000000" pitchFamily="2" charset="-78"/>
              <a:hlinkClick r:id="rId2">
                <a:extLst>
                  <a:ext uri="{A12FA001-AC4F-418D-AE19-62706E023703}">
                    <ahyp:hlinkClr xmlns:ahyp="http://schemas.microsoft.com/office/drawing/2018/hyperlinkcolor" val="tx"/>
                  </a:ext>
                </a:extLst>
              </a:hlinkClick>
            </a:endParaRPr>
          </a:p>
        </p:txBody>
      </p:sp>
      <p:sp>
        <p:nvSpPr>
          <p:cNvPr id="17" name="Footer Placeholder 5">
            <a:extLst>
              <a:ext uri="{FF2B5EF4-FFF2-40B4-BE49-F238E27FC236}">
                <a16:creationId xmlns:a16="http://schemas.microsoft.com/office/drawing/2014/main" id="{4CBB7ED8-9506-5BBB-BF06-9E28F2DBCEC9}"/>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spTree>
    <p:extLst>
      <p:ext uri="{BB962C8B-B14F-4D97-AF65-F5344CB8AC3E}">
        <p14:creationId xmlns:p14="http://schemas.microsoft.com/office/powerpoint/2010/main" val="2570844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95999" y="1703538"/>
            <a:ext cx="5234609" cy="1927558"/>
          </a:xfrm>
        </p:spPr>
        <p:txBody>
          <a:bodyPr/>
          <a:lstStyle/>
          <a:p>
            <a:r>
              <a:rPr lang="en-US" sz="6000" dirty="0"/>
              <a:t>Thank you</a:t>
            </a:r>
          </a:p>
        </p:txBody>
      </p:sp>
      <p:pic>
        <p:nvPicPr>
          <p:cNvPr id="26" name="Picture Placeholder 25" descr="Diagram&#10;&#10;Description automatically generated with low confidence">
            <a:extLst>
              <a:ext uri="{FF2B5EF4-FFF2-40B4-BE49-F238E27FC236}">
                <a16:creationId xmlns:a16="http://schemas.microsoft.com/office/drawing/2014/main" id="{5FF522DB-0734-DDFD-F640-219CA8A676C1}"/>
              </a:ext>
            </a:extLst>
          </p:cNvPr>
          <p:cNvPicPr>
            <a:picLocks noGrp="1" noChangeAspect="1"/>
          </p:cNvPicPr>
          <p:nvPr>
            <p:ph type="pic" sz="quarter" idx="49"/>
          </p:nvPr>
        </p:nvPicPr>
        <p:blipFill>
          <a:blip r:embed="rId2"/>
          <a:srcRect l="9573" r="9573"/>
          <a:stretch>
            <a:fillRect/>
          </a:stretch>
        </p:blipFill>
        <p:spPr>
          <a:xfrm>
            <a:off x="5163286" y="5177152"/>
            <a:ext cx="1465840" cy="1289394"/>
          </a:xfrm>
        </p:spPr>
      </p:pic>
      <p:pic>
        <p:nvPicPr>
          <p:cNvPr id="14" name="Picture Placeholder 13" descr="A picture containing text&#10;&#10;Description automatically generated">
            <a:extLst>
              <a:ext uri="{FF2B5EF4-FFF2-40B4-BE49-F238E27FC236}">
                <a16:creationId xmlns:a16="http://schemas.microsoft.com/office/drawing/2014/main" id="{D45D78DD-C5C6-E95E-9B38-84BBA2336E3E}"/>
              </a:ext>
            </a:extLst>
          </p:cNvPr>
          <p:cNvPicPr>
            <a:picLocks noGrp="1" noChangeAspect="1"/>
          </p:cNvPicPr>
          <p:nvPr>
            <p:ph type="pic" sz="quarter" idx="48"/>
          </p:nvPr>
        </p:nvPicPr>
        <p:blipFill>
          <a:blip r:embed="rId3"/>
          <a:srcRect l="12138" r="12138"/>
          <a:stretch>
            <a:fillRect/>
          </a:stretch>
        </p:blipFill>
        <p:spPr/>
      </p:pic>
      <p:pic>
        <p:nvPicPr>
          <p:cNvPr id="19" name="Picture Placeholder 18" descr="Text&#10;&#10;Description automatically generated">
            <a:extLst>
              <a:ext uri="{FF2B5EF4-FFF2-40B4-BE49-F238E27FC236}">
                <a16:creationId xmlns:a16="http://schemas.microsoft.com/office/drawing/2014/main" id="{E6FC244E-AFA3-7196-8975-77628A37BE26}"/>
              </a:ext>
            </a:extLst>
          </p:cNvPr>
          <p:cNvPicPr>
            <a:picLocks noGrp="1" noChangeAspect="1"/>
          </p:cNvPicPr>
          <p:nvPr>
            <p:ph type="pic" sz="quarter" idx="50"/>
          </p:nvPr>
        </p:nvPicPr>
        <p:blipFill>
          <a:blip r:embed="rId4"/>
          <a:srcRect l="19152" r="19152"/>
          <a:stretch>
            <a:fillRect/>
          </a:stretch>
        </p:blipFill>
        <p:spPr>
          <a:xfrm>
            <a:off x="351503" y="2550231"/>
            <a:ext cx="1465840" cy="1289394"/>
          </a:xfrm>
        </p:spPr>
      </p:pic>
      <p:pic>
        <p:nvPicPr>
          <p:cNvPr id="32" name="Picture Placeholder 31" descr="A picture containing text&#10;&#10;Description automatically generated">
            <a:extLst>
              <a:ext uri="{FF2B5EF4-FFF2-40B4-BE49-F238E27FC236}">
                <a16:creationId xmlns:a16="http://schemas.microsoft.com/office/drawing/2014/main" id="{AA71AA29-949A-5C1C-EACB-B2ACEECDE694}"/>
              </a:ext>
            </a:extLst>
          </p:cNvPr>
          <p:cNvPicPr>
            <a:picLocks noGrp="1" noChangeAspect="1"/>
          </p:cNvPicPr>
          <p:nvPr>
            <p:ph type="pic" sz="quarter" idx="51"/>
          </p:nvPr>
        </p:nvPicPr>
        <p:blipFill>
          <a:blip r:embed="rId5"/>
          <a:srcRect l="18031" r="18031"/>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1599724" y="402431"/>
            <a:ext cx="8992552" cy="1947375"/>
          </a:xfrm>
        </p:spPr>
        <p:txBody>
          <a:bodyPr/>
          <a:lstStyle/>
          <a:p>
            <a:r>
              <a:rPr lang="en-US" sz="3600" dirty="0"/>
              <a:t>AGENDA </a:t>
            </a:r>
            <a:br>
              <a:rPr lang="en-US" dirty="0"/>
            </a:br>
            <a:br>
              <a:rPr lang="en-US" dirty="0"/>
            </a:br>
            <a:br>
              <a:rPr lang="en-US" dirty="0"/>
            </a:br>
            <a:endParaRPr lang="en-US" dirty="0"/>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22" name="Text Placeholder 36">
            <a:extLst>
              <a:ext uri="{FF2B5EF4-FFF2-40B4-BE49-F238E27FC236}">
                <a16:creationId xmlns:a16="http://schemas.microsoft.com/office/drawing/2014/main" id="{C3F06EEE-8EAC-C2F6-7E53-D57864750842}"/>
              </a:ext>
            </a:extLst>
          </p:cNvPr>
          <p:cNvSpPr>
            <a:spLocks noGrp="1"/>
          </p:cNvSpPr>
          <p:nvPr>
            <p:ph type="body" sz="quarter" idx="27"/>
          </p:nvPr>
        </p:nvSpPr>
        <p:spPr>
          <a:xfrm>
            <a:off x="434834" y="5992826"/>
            <a:ext cx="5251803" cy="587964"/>
          </a:xfrm>
        </p:spPr>
        <p:txBody>
          <a:bodyPr/>
          <a:lstStyle/>
          <a:p>
            <a:r>
              <a:rPr lang="en-US" sz="1600" b="0" dirty="0"/>
              <a:t>Introduction </a:t>
            </a:r>
          </a:p>
          <a:p>
            <a:r>
              <a:rPr lang="en-US" sz="1600" b="0" dirty="0"/>
              <a:t>Literature Review</a:t>
            </a:r>
          </a:p>
          <a:p>
            <a:r>
              <a:rPr lang="en-US" sz="1600" b="0" dirty="0"/>
              <a:t>Problem Statement &amp; Problem Solution</a:t>
            </a:r>
          </a:p>
          <a:p>
            <a:r>
              <a:rPr lang="en-US" sz="1600" b="0" dirty="0"/>
              <a:t>Software Used </a:t>
            </a:r>
          </a:p>
          <a:p>
            <a:r>
              <a:rPr lang="en-US" sz="1600" b="0" dirty="0"/>
              <a:t>Aim and objective of the Research </a:t>
            </a:r>
          </a:p>
          <a:p>
            <a:r>
              <a:rPr lang="en-US" sz="1600" b="0" dirty="0"/>
              <a:t>Proposed Work </a:t>
            </a:r>
          </a:p>
          <a:p>
            <a:r>
              <a:rPr lang="en-US" sz="1600" b="0" dirty="0"/>
              <a:t>Machine Learning Prediction Model </a:t>
            </a:r>
          </a:p>
          <a:p>
            <a:r>
              <a:rPr lang="en-US" sz="1600" b="0" dirty="0"/>
              <a:t>  Logistic Regression  </a:t>
            </a:r>
          </a:p>
          <a:p>
            <a:r>
              <a:rPr lang="en-US" sz="1600" b="0" dirty="0"/>
              <a:t>Decision Tree Classifier </a:t>
            </a:r>
          </a:p>
          <a:p>
            <a:r>
              <a:rPr lang="en-US" sz="1600" b="0" dirty="0"/>
              <a:t>UI Interface </a:t>
            </a:r>
          </a:p>
          <a:p>
            <a:r>
              <a:rPr lang="en-US" sz="1600" b="0" dirty="0"/>
              <a:t>Result and Working  </a:t>
            </a:r>
          </a:p>
          <a:p>
            <a:r>
              <a:rPr lang="en-US" sz="1600" b="0" dirty="0"/>
              <a:t>Advantages </a:t>
            </a:r>
          </a:p>
          <a:p>
            <a:r>
              <a:rPr lang="en-US" sz="1600" b="0" dirty="0"/>
              <a:t>Application </a:t>
            </a:r>
          </a:p>
          <a:p>
            <a:r>
              <a:rPr lang="en-US" sz="1600" b="0" dirty="0"/>
              <a:t>Conclusion &amp; Discussion </a:t>
            </a:r>
          </a:p>
          <a:p>
            <a:r>
              <a:rPr lang="en-US" sz="1600" b="0" dirty="0"/>
              <a:t>References</a:t>
            </a:r>
            <a:r>
              <a:rPr lang="en-US" sz="2400" b="0" dirty="0"/>
              <a:t> </a:t>
            </a:r>
          </a:p>
        </p:txBody>
      </p:sp>
      <p:pic>
        <p:nvPicPr>
          <p:cNvPr id="25" name="Picture Placeholder 11" descr="People around a table on their laptops">
            <a:extLst>
              <a:ext uri="{FF2B5EF4-FFF2-40B4-BE49-F238E27FC236}">
                <a16:creationId xmlns:a16="http://schemas.microsoft.com/office/drawing/2014/main" id="{F08CEA0F-BCB5-E314-88D4-0B565D2B7AF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26" r="26"/>
          <a:stretch/>
        </p:blipFill>
        <p:spPr>
          <a:xfrm>
            <a:off x="6819262" y="1206521"/>
            <a:ext cx="4604203" cy="4897724"/>
          </a:xfrm>
          <a:prstGeom prst="hexagon">
            <a:avLst>
              <a:gd name="adj" fmla="val 28349"/>
              <a:gd name="vf" fmla="val 115470"/>
            </a:avLst>
          </a:prstGeom>
          <a:ln>
            <a:noFill/>
          </a:ln>
        </p:spPr>
      </p:pic>
      <p:pic>
        <p:nvPicPr>
          <p:cNvPr id="3" name="Picture 2" descr="Logo, company name&#10;&#10;Description automatically generated">
            <a:extLst>
              <a:ext uri="{FF2B5EF4-FFF2-40B4-BE49-F238E27FC236}">
                <a16:creationId xmlns:a16="http://schemas.microsoft.com/office/drawing/2014/main" id="{1E373C5A-1797-0E75-FC17-EC8B4FC9E47B}"/>
              </a:ext>
            </a:extLst>
          </p:cNvPr>
          <p:cNvPicPr>
            <a:picLocks noChangeAspect="1"/>
          </p:cNvPicPr>
          <p:nvPr/>
        </p:nvPicPr>
        <p:blipFill>
          <a:blip r:embed="rId4"/>
          <a:stretch>
            <a:fillRect/>
          </a:stretch>
        </p:blipFill>
        <p:spPr>
          <a:xfrm>
            <a:off x="244208" y="149366"/>
            <a:ext cx="875015" cy="875015"/>
          </a:xfrm>
          <a:prstGeom prst="rect">
            <a:avLst/>
          </a:prstGeom>
        </p:spPr>
      </p:pic>
    </p:spTree>
    <p:extLst>
      <p:ext uri="{BB962C8B-B14F-4D97-AF65-F5344CB8AC3E}">
        <p14:creationId xmlns:p14="http://schemas.microsoft.com/office/powerpoint/2010/main" val="382339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94022" y="507175"/>
            <a:ext cx="10515600" cy="1325563"/>
          </a:xfrm>
        </p:spPr>
        <p:txBody>
          <a:bodyPr/>
          <a:lstStyle/>
          <a:p>
            <a:r>
              <a:rPr lang="en-US" sz="3700" dirty="0"/>
              <a:t>INTRODUCATION</a:t>
            </a:r>
            <a:r>
              <a:rPr lang="en-US" sz="3900" dirty="0"/>
              <a:t>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254528" y="1832738"/>
            <a:ext cx="7829298" cy="389543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Loans are the core business of banks and main profit comes directly from the loan’s interest. The loan Companies grant a loan after an intensive process of verification and validation however they still don’t have assurance if the applicant can      repay the loan with no difficulties. In our lab project we built a predictive model to predict if an applicant is eligible for the                 loan or not. We prepared a model to predict the target variable and made a User Interface / web application. </a:t>
            </a:r>
          </a:p>
        </p:txBody>
      </p:sp>
      <p:sp>
        <p:nvSpPr>
          <p:cNvPr id="3" name="Footer Placeholder 5">
            <a:extLst>
              <a:ext uri="{FF2B5EF4-FFF2-40B4-BE49-F238E27FC236}">
                <a16:creationId xmlns:a16="http://schemas.microsoft.com/office/drawing/2014/main" id="{D89F520D-A1F4-C165-A0E4-458764C12C67}"/>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pic>
        <p:nvPicPr>
          <p:cNvPr id="5" name="Picture 4" descr="Logo, company name&#10;&#10;Description automatically generated">
            <a:extLst>
              <a:ext uri="{FF2B5EF4-FFF2-40B4-BE49-F238E27FC236}">
                <a16:creationId xmlns:a16="http://schemas.microsoft.com/office/drawing/2014/main" id="{DBE302BB-57A4-D476-B057-6736D992A3B4}"/>
              </a:ext>
            </a:extLst>
          </p:cNvPr>
          <p:cNvPicPr>
            <a:picLocks noChangeAspect="1"/>
          </p:cNvPicPr>
          <p:nvPr/>
        </p:nvPicPr>
        <p:blipFill>
          <a:blip r:embed="rId3"/>
          <a:stretch>
            <a:fillRect/>
          </a:stretch>
        </p:blipFill>
        <p:spPr>
          <a:xfrm>
            <a:off x="244208" y="149366"/>
            <a:ext cx="875015" cy="875015"/>
          </a:xfrm>
          <a:prstGeom prst="rect">
            <a:avLst/>
          </a:prstGeom>
        </p:spPr>
      </p:pic>
      <p:pic>
        <p:nvPicPr>
          <p:cNvPr id="7" name="Picture Placeholder 6" descr="Diagram, icon&#10;&#10;Description automatically generated">
            <a:extLst>
              <a:ext uri="{FF2B5EF4-FFF2-40B4-BE49-F238E27FC236}">
                <a16:creationId xmlns:a16="http://schemas.microsoft.com/office/drawing/2014/main" id="{A214B206-DCB6-6BD6-8C50-585613194689}"/>
              </a:ext>
            </a:extLst>
          </p:cNvPr>
          <p:cNvPicPr>
            <a:picLocks noGrp="1" noChangeAspect="1"/>
          </p:cNvPicPr>
          <p:nvPr>
            <p:ph type="pic" sz="quarter" idx="48"/>
          </p:nvPr>
        </p:nvPicPr>
        <p:blipFill>
          <a:blip r:embed="rId4"/>
          <a:srcRect l="18328" r="18328"/>
          <a:stretch>
            <a:fillRect/>
          </a:stretch>
        </p:blipFill>
        <p:spPr>
          <a:xfrm>
            <a:off x="9133920" y="2285310"/>
            <a:ext cx="2060249" cy="1829490"/>
          </a:xfrm>
        </p:spPr>
      </p:pic>
      <p:pic>
        <p:nvPicPr>
          <p:cNvPr id="9" name="Picture 8" descr="Diagram, icon&#10;&#10;Description automatically generated">
            <a:extLst>
              <a:ext uri="{FF2B5EF4-FFF2-40B4-BE49-F238E27FC236}">
                <a16:creationId xmlns:a16="http://schemas.microsoft.com/office/drawing/2014/main" id="{F0BBBD6F-EBDF-050B-8247-0650EFC1AFCC}"/>
              </a:ext>
            </a:extLst>
          </p:cNvPr>
          <p:cNvPicPr>
            <a:picLocks noChangeAspect="1"/>
          </p:cNvPicPr>
          <p:nvPr/>
        </p:nvPicPr>
        <p:blipFill>
          <a:blip r:embed="rId4"/>
          <a:stretch>
            <a:fillRect/>
          </a:stretch>
        </p:blipFill>
        <p:spPr>
          <a:xfrm>
            <a:off x="8280028" y="1748941"/>
            <a:ext cx="3911972" cy="3041209"/>
          </a:xfrm>
          <a:prstGeom prst="rect">
            <a:avLst/>
          </a:prstGeom>
          <a:ln>
            <a:noFill/>
          </a:ln>
          <a:effectLst>
            <a:softEdge rad="112500"/>
          </a:effectLst>
        </p:spPr>
      </p:pic>
    </p:spTree>
    <p:extLst>
      <p:ext uri="{BB962C8B-B14F-4D97-AF65-F5344CB8AC3E}">
        <p14:creationId xmlns:p14="http://schemas.microsoft.com/office/powerpoint/2010/main" val="343075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404350" y="175871"/>
            <a:ext cx="10515600" cy="1325563"/>
          </a:xfrm>
        </p:spPr>
        <p:txBody>
          <a:bodyPr/>
          <a:lstStyle/>
          <a:p>
            <a:r>
              <a:rPr lang="en-US" sz="3400" dirty="0"/>
              <a:t>LITERATURE REVIEW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618844" y="1501434"/>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We have described a system designed particularly for bank employee to categorize the loan application based on priority. We have shown the output in the form of accepted or rejected based on the different parameters enters in the given form such as loan history, gender, income, etc. for loan application </a:t>
            </a:r>
          </a:p>
          <a:p>
            <a:endParaRPr lang="en-US" sz="1900" dirty="0"/>
          </a:p>
          <a:p>
            <a:r>
              <a:rPr lang="en-US" sz="1900" dirty="0"/>
              <a:t>We have taken the customer data from the </a:t>
            </a:r>
            <a:r>
              <a:rPr lang="en-US" sz="1900" dirty="0" err="1"/>
              <a:t>kaggle</a:t>
            </a:r>
            <a:r>
              <a:rPr lang="en-US" sz="1900" dirty="0"/>
              <a:t> which has approved their loan request. We have used logistic regression, Decision tree algorithm of machine learning technology and focused on the pre- processing steps required to be performed after getting the database for the better model development. We have described about the prediction of modernized loan approval system based on machine learning approach to know the status whether the loan will approved or rejected. </a:t>
            </a:r>
            <a:r>
              <a:rPr lang="en-US" sz="1900" dirty="0" err="1"/>
              <a:t>Logistric</a:t>
            </a:r>
            <a:r>
              <a:rPr lang="en-US" sz="1900" dirty="0"/>
              <a:t> Regression and decision tree to classify the data into the appropriate classes and has found the good accuracy.</a:t>
            </a:r>
          </a:p>
          <a:p>
            <a:endParaRPr lang="en-US" sz="1900" dirty="0"/>
          </a:p>
          <a:p>
            <a:r>
              <a:rPr lang="en-US" sz="1900" dirty="0"/>
              <a:t>We have developed an automated system using decision tree algorithm to solve the existing system problem </a:t>
            </a:r>
          </a:p>
          <a:p>
            <a:endParaRPr lang="en-US" sz="1900" dirty="0"/>
          </a:p>
        </p:txBody>
      </p:sp>
      <p:pic>
        <p:nvPicPr>
          <p:cNvPr id="4" name="Picture 3" descr="Logo, company name&#10;&#10;Description automatically generated">
            <a:extLst>
              <a:ext uri="{FF2B5EF4-FFF2-40B4-BE49-F238E27FC236}">
                <a16:creationId xmlns:a16="http://schemas.microsoft.com/office/drawing/2014/main" id="{8EEE7B63-1558-ECD2-3F8E-F203000A9FAD}"/>
              </a:ext>
            </a:extLst>
          </p:cNvPr>
          <p:cNvPicPr>
            <a:picLocks noChangeAspect="1"/>
          </p:cNvPicPr>
          <p:nvPr/>
        </p:nvPicPr>
        <p:blipFill>
          <a:blip r:embed="rId3"/>
          <a:stretch>
            <a:fillRect/>
          </a:stretch>
        </p:blipFill>
        <p:spPr>
          <a:xfrm>
            <a:off x="244208" y="149366"/>
            <a:ext cx="875015" cy="875015"/>
          </a:xfrm>
          <a:prstGeom prst="rect">
            <a:avLst/>
          </a:prstGeom>
        </p:spPr>
      </p:pic>
    </p:spTree>
    <p:extLst>
      <p:ext uri="{BB962C8B-B14F-4D97-AF65-F5344CB8AC3E}">
        <p14:creationId xmlns:p14="http://schemas.microsoft.com/office/powerpoint/2010/main" val="414638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1431077" y="254237"/>
            <a:ext cx="10515600" cy="1325563"/>
          </a:xfrm>
        </p:spPr>
        <p:txBody>
          <a:bodyPr/>
          <a:lstStyle/>
          <a:p>
            <a:r>
              <a:rPr lang="en-US" sz="3400" dirty="0"/>
              <a:t>PROBLEM STATEMENT &amp; PROBLEM SOLUTION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499575" y="1501434"/>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2" name="Text Placeholder 28">
            <a:extLst>
              <a:ext uri="{FF2B5EF4-FFF2-40B4-BE49-F238E27FC236}">
                <a16:creationId xmlns:a16="http://schemas.microsoft.com/office/drawing/2014/main" id="{379556F8-7AC8-BEDC-C2A0-9DBAC7805936}"/>
              </a:ext>
            </a:extLst>
          </p:cNvPr>
          <p:cNvSpPr txBox="1">
            <a:spLocks/>
          </p:cNvSpPr>
          <p:nvPr/>
        </p:nvSpPr>
        <p:spPr>
          <a:xfrm>
            <a:off x="543303" y="1281867"/>
            <a:ext cx="4959822" cy="200715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000" b="1" dirty="0"/>
              <a:t> </a:t>
            </a:r>
            <a:r>
              <a:rPr lang="en-US" altLang="zh-CN" sz="2800" b="1" dirty="0"/>
              <a:t>Problem Statement</a:t>
            </a:r>
          </a:p>
          <a:p>
            <a:pPr algn="l"/>
            <a:r>
              <a:rPr lang="en-US" altLang="zh-CN" sz="2000" dirty="0"/>
              <a:t>Human errors can be introduced during the validation process.</a:t>
            </a:r>
          </a:p>
          <a:p>
            <a:pPr algn="l"/>
            <a:r>
              <a:rPr lang="en-US" altLang="zh-CN" sz="2000" dirty="0"/>
              <a:t>No Cross referencing previous loan records </a:t>
            </a:r>
          </a:p>
          <a:p>
            <a:pPr algn="l"/>
            <a:r>
              <a:rPr lang="en-US" altLang="zh-CN" sz="2000" dirty="0"/>
              <a:t>Lot of human resources required </a:t>
            </a:r>
          </a:p>
          <a:p>
            <a:pPr algn="l"/>
            <a:r>
              <a:rPr lang="en-US" altLang="zh-CN" sz="2000" b="1" dirty="0"/>
              <a:t> </a:t>
            </a:r>
          </a:p>
        </p:txBody>
      </p:sp>
      <p:sp>
        <p:nvSpPr>
          <p:cNvPr id="3" name="Text Placeholder 28">
            <a:extLst>
              <a:ext uri="{FF2B5EF4-FFF2-40B4-BE49-F238E27FC236}">
                <a16:creationId xmlns:a16="http://schemas.microsoft.com/office/drawing/2014/main" id="{1B636FED-8E27-7E46-91B8-CCBFE0B1BE61}"/>
              </a:ext>
            </a:extLst>
          </p:cNvPr>
          <p:cNvSpPr txBox="1">
            <a:spLocks/>
          </p:cNvSpPr>
          <p:nvPr/>
        </p:nvSpPr>
        <p:spPr>
          <a:xfrm>
            <a:off x="543302" y="3690380"/>
            <a:ext cx="5393671" cy="227309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000" b="1" dirty="0"/>
              <a:t> </a:t>
            </a:r>
            <a:r>
              <a:rPr lang="en-US" altLang="zh-CN" sz="2800" b="1" dirty="0"/>
              <a:t>Problem Solution </a:t>
            </a:r>
          </a:p>
          <a:p>
            <a:pPr algn="l"/>
            <a:r>
              <a:rPr lang="en-US" altLang="zh-CN" sz="2000" dirty="0"/>
              <a:t>Our Machine learning model calculates all the parameters given and predicts if the applicant is eligible for loan or not in very less time </a:t>
            </a:r>
          </a:p>
          <a:p>
            <a:pPr algn="l"/>
            <a:r>
              <a:rPr lang="en-US" altLang="zh-CN" sz="2000" dirty="0"/>
              <a:t>Time required for verification and validation.  </a:t>
            </a:r>
          </a:p>
          <a:p>
            <a:pPr algn="l"/>
            <a:r>
              <a:rPr lang="en-US" altLang="zh-CN" sz="2000" b="1" dirty="0"/>
              <a:t> </a:t>
            </a:r>
          </a:p>
        </p:txBody>
      </p:sp>
      <p:pic>
        <p:nvPicPr>
          <p:cNvPr id="22" name="Picture Placeholder 21" descr="Two people sitting on a couch looking at a computer&#10;&#10;Description automatically generated">
            <a:extLst>
              <a:ext uri="{FF2B5EF4-FFF2-40B4-BE49-F238E27FC236}">
                <a16:creationId xmlns:a16="http://schemas.microsoft.com/office/drawing/2014/main" id="{5BF80C38-6820-3220-F5D0-F15C4DB911F4}"/>
              </a:ext>
            </a:extLst>
          </p:cNvPr>
          <p:cNvPicPr>
            <a:picLocks noGrp="1" noChangeAspect="1"/>
          </p:cNvPicPr>
          <p:nvPr>
            <p:ph type="pic" sz="quarter" idx="48"/>
          </p:nvPr>
        </p:nvPicPr>
        <p:blipFill>
          <a:blip r:embed="rId3"/>
          <a:srcRect l="5151" r="5151"/>
          <a:stretch>
            <a:fillRect/>
          </a:stretch>
        </p:blipFill>
        <p:spPr>
          <a:xfrm>
            <a:off x="6295567" y="1689584"/>
            <a:ext cx="4898602" cy="3478831"/>
          </a:xfrm>
        </p:spPr>
      </p:pic>
      <p:pic>
        <p:nvPicPr>
          <p:cNvPr id="5" name="Picture 4" descr="Logo, company name&#10;&#10;Description automatically generated">
            <a:extLst>
              <a:ext uri="{FF2B5EF4-FFF2-40B4-BE49-F238E27FC236}">
                <a16:creationId xmlns:a16="http://schemas.microsoft.com/office/drawing/2014/main" id="{F4BC8FA8-CD56-5003-6B59-7B83B199952F}"/>
              </a:ext>
            </a:extLst>
          </p:cNvPr>
          <p:cNvPicPr>
            <a:picLocks noChangeAspect="1"/>
          </p:cNvPicPr>
          <p:nvPr/>
        </p:nvPicPr>
        <p:blipFill>
          <a:blip r:embed="rId4"/>
          <a:stretch>
            <a:fillRect/>
          </a:stretch>
        </p:blipFill>
        <p:spPr>
          <a:xfrm>
            <a:off x="244208" y="149366"/>
            <a:ext cx="875015" cy="875015"/>
          </a:xfrm>
          <a:prstGeom prst="rect">
            <a:avLst/>
          </a:prstGeom>
        </p:spPr>
      </p:pic>
    </p:spTree>
    <p:extLst>
      <p:ext uri="{BB962C8B-B14F-4D97-AF65-F5344CB8AC3E}">
        <p14:creationId xmlns:p14="http://schemas.microsoft.com/office/powerpoint/2010/main" val="112643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916174" y="129955"/>
            <a:ext cx="10515600" cy="1325563"/>
          </a:xfrm>
        </p:spPr>
        <p:txBody>
          <a:bodyPr/>
          <a:lstStyle/>
          <a:p>
            <a:r>
              <a:rPr lang="en-US" sz="3400" dirty="0"/>
              <a:t>SOFTWARE USED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499575" y="1501434"/>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2" name="Text Placeholder 28">
            <a:extLst>
              <a:ext uri="{FF2B5EF4-FFF2-40B4-BE49-F238E27FC236}">
                <a16:creationId xmlns:a16="http://schemas.microsoft.com/office/drawing/2014/main" id="{379556F8-7AC8-BEDC-C2A0-9DBAC7805936}"/>
              </a:ext>
            </a:extLst>
          </p:cNvPr>
          <p:cNvSpPr txBox="1">
            <a:spLocks/>
          </p:cNvSpPr>
          <p:nvPr/>
        </p:nvSpPr>
        <p:spPr>
          <a:xfrm>
            <a:off x="919253" y="1567525"/>
            <a:ext cx="4959822" cy="200715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000" b="1" dirty="0"/>
              <a:t> </a:t>
            </a:r>
            <a:r>
              <a:rPr lang="en-US" altLang="zh-CN" sz="2800" b="1" dirty="0"/>
              <a:t>Languages used</a:t>
            </a:r>
          </a:p>
          <a:p>
            <a:pPr algn="l"/>
            <a:r>
              <a:rPr lang="en-US" altLang="zh-CN" sz="1900" dirty="0"/>
              <a:t>HTML </a:t>
            </a:r>
          </a:p>
          <a:p>
            <a:pPr algn="l"/>
            <a:r>
              <a:rPr lang="en-US" altLang="zh-CN" sz="1900" dirty="0"/>
              <a:t>CSS</a:t>
            </a:r>
          </a:p>
          <a:p>
            <a:pPr algn="l"/>
            <a:r>
              <a:rPr lang="en-US" altLang="zh-CN" sz="1900" dirty="0"/>
              <a:t>Python Flask </a:t>
            </a:r>
          </a:p>
          <a:p>
            <a:pPr algn="l"/>
            <a:r>
              <a:rPr lang="en-US" altLang="zh-CN" sz="2800" b="1" dirty="0"/>
              <a:t> </a:t>
            </a:r>
          </a:p>
          <a:p>
            <a:pPr algn="l"/>
            <a:endParaRPr lang="en-US" altLang="zh-CN" sz="2800" b="1" dirty="0"/>
          </a:p>
          <a:p>
            <a:pPr algn="l"/>
            <a:r>
              <a:rPr lang="en-US" altLang="zh-CN" sz="2000" b="1" dirty="0"/>
              <a:t> </a:t>
            </a:r>
          </a:p>
        </p:txBody>
      </p:sp>
      <p:sp>
        <p:nvSpPr>
          <p:cNvPr id="3" name="Text Placeholder 28">
            <a:extLst>
              <a:ext uri="{FF2B5EF4-FFF2-40B4-BE49-F238E27FC236}">
                <a16:creationId xmlns:a16="http://schemas.microsoft.com/office/drawing/2014/main" id="{1B636FED-8E27-7E46-91B8-CCBFE0B1BE61}"/>
              </a:ext>
            </a:extLst>
          </p:cNvPr>
          <p:cNvSpPr txBox="1">
            <a:spLocks/>
          </p:cNvSpPr>
          <p:nvPr/>
        </p:nvSpPr>
        <p:spPr>
          <a:xfrm>
            <a:off x="780303" y="3826857"/>
            <a:ext cx="5393671" cy="227309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zh-CN" sz="2000" b="1" dirty="0"/>
              <a:t> </a:t>
            </a:r>
            <a:r>
              <a:rPr lang="en-US" altLang="zh-CN" sz="2600" b="1" dirty="0"/>
              <a:t>Software Code Editor Used  </a:t>
            </a:r>
          </a:p>
          <a:p>
            <a:pPr algn="l"/>
            <a:r>
              <a:rPr lang="en-US" altLang="zh-CN" sz="2000" dirty="0"/>
              <a:t>Vs Code  </a:t>
            </a:r>
          </a:p>
        </p:txBody>
      </p:sp>
      <p:sp>
        <p:nvSpPr>
          <p:cNvPr id="5" name="Footer Placeholder 5">
            <a:extLst>
              <a:ext uri="{FF2B5EF4-FFF2-40B4-BE49-F238E27FC236}">
                <a16:creationId xmlns:a16="http://schemas.microsoft.com/office/drawing/2014/main" id="{7845E913-010B-5A03-8806-3EC592F4C684}"/>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pic>
        <p:nvPicPr>
          <p:cNvPr id="7" name="Picture 6" descr="Logo, company name&#10;&#10;Description automatically generated">
            <a:extLst>
              <a:ext uri="{FF2B5EF4-FFF2-40B4-BE49-F238E27FC236}">
                <a16:creationId xmlns:a16="http://schemas.microsoft.com/office/drawing/2014/main" id="{E35FD71B-727A-847A-2EFE-390467F9E337}"/>
              </a:ext>
            </a:extLst>
          </p:cNvPr>
          <p:cNvPicPr>
            <a:picLocks noChangeAspect="1"/>
          </p:cNvPicPr>
          <p:nvPr/>
        </p:nvPicPr>
        <p:blipFill>
          <a:blip r:embed="rId3"/>
          <a:stretch>
            <a:fillRect/>
          </a:stretch>
        </p:blipFill>
        <p:spPr>
          <a:xfrm>
            <a:off x="244208" y="149366"/>
            <a:ext cx="875015" cy="875015"/>
          </a:xfrm>
          <a:prstGeom prst="rect">
            <a:avLst/>
          </a:prstGeom>
        </p:spPr>
      </p:pic>
    </p:spTree>
    <p:extLst>
      <p:ext uri="{BB962C8B-B14F-4D97-AF65-F5344CB8AC3E}">
        <p14:creationId xmlns:p14="http://schemas.microsoft.com/office/powerpoint/2010/main" val="308566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477337" y="227135"/>
            <a:ext cx="10515600" cy="1325563"/>
          </a:xfrm>
        </p:spPr>
        <p:txBody>
          <a:bodyPr/>
          <a:lstStyle/>
          <a:p>
            <a:r>
              <a:rPr lang="en-US" sz="3400" dirty="0"/>
              <a:t>AIM &amp; OBJECTIVE OF THE RESEARCH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3" name="Text Placeholder 28">
            <a:extLst>
              <a:ext uri="{FF2B5EF4-FFF2-40B4-BE49-F238E27FC236}">
                <a16:creationId xmlns:a16="http://schemas.microsoft.com/office/drawing/2014/main" id="{1B636FED-8E27-7E46-91B8-CCBFE0B1BE61}"/>
              </a:ext>
            </a:extLst>
          </p:cNvPr>
          <p:cNvSpPr txBox="1">
            <a:spLocks/>
          </p:cNvSpPr>
          <p:nvPr/>
        </p:nvSpPr>
        <p:spPr>
          <a:xfrm>
            <a:off x="952735" y="1711454"/>
            <a:ext cx="5393671" cy="227309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sz="2000" dirty="0"/>
              <a:t>To make the process of loan approval easy using fewer resources and human resources </a:t>
            </a:r>
          </a:p>
          <a:p>
            <a:pPr marL="342900" indent="-342900" algn="l">
              <a:buFont typeface="Wingdings" panose="05000000000000000000" pitchFamily="2" charset="2"/>
              <a:buChar char="Ø"/>
            </a:pPr>
            <a:endParaRPr lang="en-US" altLang="zh-CN" sz="2000" dirty="0"/>
          </a:p>
          <a:p>
            <a:pPr marL="342900" indent="-342900" algn="l">
              <a:buFont typeface="Wingdings" panose="05000000000000000000" pitchFamily="2" charset="2"/>
              <a:buChar char="Ø"/>
            </a:pPr>
            <a:r>
              <a:rPr lang="en-US" altLang="zh-CN" sz="2000" dirty="0"/>
              <a:t>To make the web-app which can be accessible by anyone on the internet without downloading any desktop software  </a:t>
            </a:r>
          </a:p>
          <a:p>
            <a:pPr marL="342900" indent="-342900" algn="l">
              <a:buFont typeface="Wingdings" panose="05000000000000000000" pitchFamily="2" charset="2"/>
              <a:buChar char="Ø"/>
            </a:pPr>
            <a:endParaRPr lang="en-US" altLang="zh-CN" sz="2000" dirty="0"/>
          </a:p>
          <a:p>
            <a:pPr marL="342900" indent="-342900" algn="l">
              <a:buFont typeface="Wingdings" panose="05000000000000000000" pitchFamily="2" charset="2"/>
              <a:buChar char="Ø"/>
            </a:pPr>
            <a:r>
              <a:rPr lang="en-US" altLang="zh-CN" sz="2000" dirty="0"/>
              <a:t>To make the prediction model which will make the accurate predictions and helps banks to make approving loans very easy. </a:t>
            </a:r>
          </a:p>
        </p:txBody>
      </p:sp>
      <p:sp>
        <p:nvSpPr>
          <p:cNvPr id="4" name="Footer Placeholder 5">
            <a:extLst>
              <a:ext uri="{FF2B5EF4-FFF2-40B4-BE49-F238E27FC236}">
                <a16:creationId xmlns:a16="http://schemas.microsoft.com/office/drawing/2014/main" id="{AC8184AB-ADA7-1DF7-FC48-A9C5DABF5EB5}"/>
              </a:ext>
            </a:extLst>
          </p:cNvPr>
          <p:cNvSpPr>
            <a:spLocks noGrp="1"/>
          </p:cNvSpPr>
          <p:nvPr>
            <p:ph type="ftr" sz="quarter" idx="58"/>
          </p:nvPr>
        </p:nvSpPr>
        <p:spPr>
          <a:xfrm>
            <a:off x="8613771" y="5346183"/>
            <a:ext cx="5160795" cy="365125"/>
          </a:xfrm>
        </p:spPr>
        <p:txBody>
          <a:bodyPr/>
          <a:lstStyle/>
          <a:p>
            <a:r>
              <a:rPr lang="en-US" sz="1600" dirty="0"/>
              <a:t>Fig. Web App </a:t>
            </a:r>
            <a:endParaRPr lang="en-US" sz="1600" noProof="0" dirty="0"/>
          </a:p>
        </p:txBody>
      </p:sp>
      <p:pic>
        <p:nvPicPr>
          <p:cNvPr id="6" name="Picture 5" descr="Logo, company name&#10;&#10;Description automatically generated">
            <a:extLst>
              <a:ext uri="{FF2B5EF4-FFF2-40B4-BE49-F238E27FC236}">
                <a16:creationId xmlns:a16="http://schemas.microsoft.com/office/drawing/2014/main" id="{93576CDC-05E1-A57F-486E-7AF4D7747B04}"/>
              </a:ext>
            </a:extLst>
          </p:cNvPr>
          <p:cNvPicPr>
            <a:picLocks noChangeAspect="1"/>
          </p:cNvPicPr>
          <p:nvPr/>
        </p:nvPicPr>
        <p:blipFill>
          <a:blip r:embed="rId3"/>
          <a:stretch>
            <a:fillRect/>
          </a:stretch>
        </p:blipFill>
        <p:spPr>
          <a:xfrm>
            <a:off x="244208" y="149366"/>
            <a:ext cx="875015" cy="875015"/>
          </a:xfrm>
          <a:prstGeom prst="rect">
            <a:avLst/>
          </a:prstGeom>
        </p:spPr>
      </p:pic>
      <p:sp>
        <p:nvSpPr>
          <p:cNvPr id="2" name="Footer Placeholder 5">
            <a:extLst>
              <a:ext uri="{FF2B5EF4-FFF2-40B4-BE49-F238E27FC236}">
                <a16:creationId xmlns:a16="http://schemas.microsoft.com/office/drawing/2014/main" id="{E97994E5-B45F-2B24-28E7-686A8A8AEC26}"/>
              </a:ext>
            </a:extLst>
          </p:cNvPr>
          <p:cNvSpPr txBox="1">
            <a:spLocks/>
          </p:cNvSpPr>
          <p:nvPr/>
        </p:nvSpPr>
        <p:spPr>
          <a:xfrm>
            <a:off x="444874" y="6215665"/>
            <a:ext cx="5160795"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t>Lab Project Loan Prediction System Based on Machine Learning </a:t>
            </a:r>
            <a:endParaRPr lang="en-US" sz="1400" dirty="0"/>
          </a:p>
        </p:txBody>
      </p:sp>
      <p:pic>
        <p:nvPicPr>
          <p:cNvPr id="12" name="Picture 11" descr="A picture containing text, computer, indoor, person&#10;&#10;Description automatically generated">
            <a:extLst>
              <a:ext uri="{FF2B5EF4-FFF2-40B4-BE49-F238E27FC236}">
                <a16:creationId xmlns:a16="http://schemas.microsoft.com/office/drawing/2014/main" id="{535EE893-844D-00FA-C67B-22CE9F2AF864}"/>
              </a:ext>
            </a:extLst>
          </p:cNvPr>
          <p:cNvPicPr>
            <a:picLocks noChangeAspect="1"/>
          </p:cNvPicPr>
          <p:nvPr/>
        </p:nvPicPr>
        <p:blipFill>
          <a:blip r:embed="rId4"/>
          <a:stretch>
            <a:fillRect/>
          </a:stretch>
        </p:blipFill>
        <p:spPr>
          <a:xfrm>
            <a:off x="7471778" y="1602394"/>
            <a:ext cx="3521159" cy="3835400"/>
          </a:xfrm>
          <a:prstGeom prst="rect">
            <a:avLst/>
          </a:prstGeom>
          <a:ln>
            <a:noFill/>
          </a:ln>
          <a:effectLst>
            <a:softEdge rad="112500"/>
          </a:effectLst>
        </p:spPr>
      </p:pic>
      <p:pic>
        <p:nvPicPr>
          <p:cNvPr id="7" name="Picture 6" descr="A computer with a green screen&#10;&#10;Description automatically generated with low confidence">
            <a:extLst>
              <a:ext uri="{FF2B5EF4-FFF2-40B4-BE49-F238E27FC236}">
                <a16:creationId xmlns:a16="http://schemas.microsoft.com/office/drawing/2014/main" id="{79774247-405B-27DB-A38E-5361F8C3E92D}"/>
              </a:ext>
            </a:extLst>
          </p:cNvPr>
          <p:cNvPicPr>
            <a:picLocks noChangeAspect="1"/>
          </p:cNvPicPr>
          <p:nvPr/>
        </p:nvPicPr>
        <p:blipFill>
          <a:blip r:embed="rId5"/>
          <a:stretch>
            <a:fillRect/>
          </a:stretch>
        </p:blipFill>
        <p:spPr>
          <a:xfrm>
            <a:off x="7028390" y="1561651"/>
            <a:ext cx="5160795" cy="3784532"/>
          </a:xfrm>
          <a:prstGeom prst="rect">
            <a:avLst/>
          </a:prstGeom>
          <a:ln>
            <a:noFill/>
          </a:ln>
          <a:effectLst>
            <a:softEdge rad="112500"/>
          </a:effectLst>
        </p:spPr>
      </p:pic>
    </p:spTree>
    <p:extLst>
      <p:ext uri="{BB962C8B-B14F-4D97-AF65-F5344CB8AC3E}">
        <p14:creationId xmlns:p14="http://schemas.microsoft.com/office/powerpoint/2010/main" val="187780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214607"/>
            <a:ext cx="10515600" cy="1325563"/>
          </a:xfrm>
        </p:spPr>
        <p:txBody>
          <a:bodyPr/>
          <a:lstStyle/>
          <a:p>
            <a:r>
              <a:rPr lang="en-US" sz="3400" dirty="0"/>
              <a:t>PROPOSED WORK  </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23" name="Text Placeholder 28">
            <a:extLst>
              <a:ext uri="{FF2B5EF4-FFF2-40B4-BE49-F238E27FC236}">
                <a16:creationId xmlns:a16="http://schemas.microsoft.com/office/drawing/2014/main" id="{62D748BE-730D-BBCD-B1B5-9553ABEFB149}"/>
              </a:ext>
            </a:extLst>
          </p:cNvPr>
          <p:cNvSpPr txBox="1">
            <a:spLocks/>
          </p:cNvSpPr>
          <p:nvPr/>
        </p:nvSpPr>
        <p:spPr>
          <a:xfrm>
            <a:off x="0" y="1552698"/>
            <a:ext cx="10804621" cy="3192525"/>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dirty="0"/>
          </a:p>
        </p:txBody>
      </p:sp>
      <p:sp>
        <p:nvSpPr>
          <p:cNvPr id="3" name="Text Placeholder 28">
            <a:extLst>
              <a:ext uri="{FF2B5EF4-FFF2-40B4-BE49-F238E27FC236}">
                <a16:creationId xmlns:a16="http://schemas.microsoft.com/office/drawing/2014/main" id="{1B636FED-8E27-7E46-91B8-CCBFE0B1BE61}"/>
              </a:ext>
            </a:extLst>
          </p:cNvPr>
          <p:cNvSpPr txBox="1">
            <a:spLocks/>
          </p:cNvSpPr>
          <p:nvPr/>
        </p:nvSpPr>
        <p:spPr>
          <a:xfrm>
            <a:off x="510653" y="1725101"/>
            <a:ext cx="5748316" cy="2341931"/>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Font typeface="Arial" panose="020B0604020202020204" pitchFamily="34" charset="0"/>
              <a:buNone/>
              <a:defRPr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panose="05000000000000000000" pitchFamily="2" charset="2"/>
              <a:buChar char="Ø"/>
            </a:pPr>
            <a:r>
              <a:rPr lang="en-US" altLang="zh-CN" sz="2000" dirty="0"/>
              <a:t>Data Collection - Two CSV files: Train, Test are used for this project </a:t>
            </a:r>
          </a:p>
          <a:p>
            <a:pPr marL="457200" indent="-457200" algn="l">
              <a:buFont typeface="Wingdings" panose="05000000000000000000" pitchFamily="2" charset="2"/>
              <a:buChar char="Ø"/>
            </a:pPr>
            <a:r>
              <a:rPr lang="en-US" altLang="zh-CN" sz="2000" dirty="0"/>
              <a:t>Analyzing data: Analyzing data what kind of data we are using </a:t>
            </a:r>
          </a:p>
          <a:p>
            <a:pPr marL="457200" indent="-457200" algn="l">
              <a:buFont typeface="Wingdings" panose="05000000000000000000" pitchFamily="2" charset="2"/>
              <a:buChar char="Ø"/>
            </a:pPr>
            <a:r>
              <a:rPr lang="en-US" altLang="zh-CN" sz="2000" dirty="0"/>
              <a:t>Data Cleaning – Clean the Data for any null values if present.</a:t>
            </a:r>
          </a:p>
          <a:p>
            <a:pPr marL="457200" indent="-457200" algn="l">
              <a:buFont typeface="Wingdings" panose="05000000000000000000" pitchFamily="2" charset="2"/>
              <a:buChar char="Ø"/>
            </a:pPr>
            <a:r>
              <a:rPr lang="en-US" altLang="zh-CN" sz="2000" dirty="0"/>
              <a:t>Model Building - After analyzing and cleaning the data we can build ML model </a:t>
            </a:r>
          </a:p>
          <a:p>
            <a:pPr marL="457200" indent="-457200" algn="l">
              <a:buFont typeface="Wingdings" panose="05000000000000000000" pitchFamily="2" charset="2"/>
              <a:buChar char="Ø"/>
            </a:pPr>
            <a:r>
              <a:rPr lang="en-US" altLang="zh-CN" sz="2000" dirty="0"/>
              <a:t> Exporting the model and building the User interface / Web app using flask web server</a:t>
            </a:r>
          </a:p>
          <a:p>
            <a:pPr algn="l"/>
            <a:endParaRPr lang="en-US" altLang="zh-CN" sz="2000" dirty="0"/>
          </a:p>
          <a:p>
            <a:pPr algn="l"/>
            <a:endParaRPr lang="en-US" altLang="zh-CN" sz="2000" dirty="0"/>
          </a:p>
          <a:p>
            <a:pPr algn="l"/>
            <a:endParaRPr lang="en-US" altLang="zh-CN" sz="2000" dirty="0"/>
          </a:p>
        </p:txBody>
      </p:sp>
      <p:pic>
        <p:nvPicPr>
          <p:cNvPr id="9" name="Picture 8" descr="Logo, company name&#10;&#10;Description automatically generated">
            <a:extLst>
              <a:ext uri="{FF2B5EF4-FFF2-40B4-BE49-F238E27FC236}">
                <a16:creationId xmlns:a16="http://schemas.microsoft.com/office/drawing/2014/main" id="{11CA4312-6143-5705-D130-7FEDCC6378A7}"/>
              </a:ext>
            </a:extLst>
          </p:cNvPr>
          <p:cNvPicPr>
            <a:picLocks noChangeAspect="1"/>
          </p:cNvPicPr>
          <p:nvPr/>
        </p:nvPicPr>
        <p:blipFill>
          <a:blip r:embed="rId3"/>
          <a:stretch>
            <a:fillRect/>
          </a:stretch>
        </p:blipFill>
        <p:spPr>
          <a:xfrm>
            <a:off x="244208" y="149366"/>
            <a:ext cx="875015" cy="875015"/>
          </a:xfrm>
          <a:prstGeom prst="rect">
            <a:avLst/>
          </a:prstGeom>
        </p:spPr>
      </p:pic>
      <p:sp>
        <p:nvSpPr>
          <p:cNvPr id="2" name="Footer Placeholder 5">
            <a:extLst>
              <a:ext uri="{FF2B5EF4-FFF2-40B4-BE49-F238E27FC236}">
                <a16:creationId xmlns:a16="http://schemas.microsoft.com/office/drawing/2014/main" id="{DB245832-B934-F37E-5A95-52780E5BCC2C}"/>
              </a:ext>
            </a:extLst>
          </p:cNvPr>
          <p:cNvSpPr>
            <a:spLocks noGrp="1"/>
          </p:cNvSpPr>
          <p:nvPr>
            <p:ph type="ftr" sz="quarter" idx="58"/>
          </p:nvPr>
        </p:nvSpPr>
        <p:spPr>
          <a:xfrm>
            <a:off x="444874" y="6215665"/>
            <a:ext cx="5160795" cy="365125"/>
          </a:xfrm>
        </p:spPr>
        <p:txBody>
          <a:bodyPr/>
          <a:lstStyle/>
          <a:p>
            <a:r>
              <a:rPr lang="en-US" sz="1400" dirty="0"/>
              <a:t>Lab Project Loan Prediction System Based on Machine Learning </a:t>
            </a:r>
            <a:endParaRPr lang="en-US" sz="1400" noProof="0" dirty="0"/>
          </a:p>
        </p:txBody>
      </p:sp>
    </p:spTree>
    <p:extLst>
      <p:ext uri="{BB962C8B-B14F-4D97-AF65-F5344CB8AC3E}">
        <p14:creationId xmlns:p14="http://schemas.microsoft.com/office/powerpoint/2010/main" val="2156289665"/>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3.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1375</TotalTime>
  <Words>1340</Words>
  <Application>Microsoft Office PowerPoint</Application>
  <PresentationFormat>Widescreen</PresentationFormat>
  <Paragraphs>173</Paragraphs>
  <Slides>21</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等线</vt:lpstr>
      <vt:lpstr>Abadi</vt:lpstr>
      <vt:lpstr>Abadi (Body)</vt:lpstr>
      <vt:lpstr>Arial</vt:lpstr>
      <vt:lpstr>Calibri</vt:lpstr>
      <vt:lpstr>CMR10</vt:lpstr>
      <vt:lpstr>CMTI10</vt:lpstr>
      <vt:lpstr>Microsoft Uighur</vt:lpstr>
      <vt:lpstr>Posterama Text Black</vt:lpstr>
      <vt:lpstr>Posterama Text SemiBold</vt:lpstr>
      <vt:lpstr>Wingdings</vt:lpstr>
      <vt:lpstr>Office 主题​​</vt:lpstr>
      <vt:lpstr>Loan Prediction System Based on Machine Learning </vt:lpstr>
      <vt:lpstr>Group Member </vt:lpstr>
      <vt:lpstr>AGENDA    </vt:lpstr>
      <vt:lpstr>INTRODUCATION </vt:lpstr>
      <vt:lpstr>LITERATURE REVIEW </vt:lpstr>
      <vt:lpstr>PROBLEM STATEMENT &amp; PROBLEM SOLUTION  </vt:lpstr>
      <vt:lpstr>SOFTWARE USED   </vt:lpstr>
      <vt:lpstr>AIM &amp; OBJECTIVE OF THE RESEARCH   </vt:lpstr>
      <vt:lpstr>PROPOSED WORK  </vt:lpstr>
      <vt:lpstr>MACHINE LEARNING PREDICTION MODEL </vt:lpstr>
      <vt:lpstr>MACHINE LEARNING PREDICTION MODEL </vt:lpstr>
      <vt:lpstr>USER INTERFACE  ( UI )</vt:lpstr>
      <vt:lpstr>RESULTS &amp; WORKING </vt:lpstr>
      <vt:lpstr> WORKING </vt:lpstr>
      <vt:lpstr>WORKING </vt:lpstr>
      <vt:lpstr>Step 3  View the predicted result </vt:lpstr>
      <vt:lpstr>ADVANTAGES   </vt:lpstr>
      <vt:lpstr>APPLICATIONS   </vt:lpstr>
      <vt:lpstr>CONCULSION &amp; DISCUSSION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System Based on  Machine Learning</dc:title>
  <dc:creator>17TL25</dc:creator>
  <cp:lastModifiedBy>17TL25</cp:lastModifiedBy>
  <cp:revision>82</cp:revision>
  <dcterms:created xsi:type="dcterms:W3CDTF">2023-03-15T13:23:08Z</dcterms:created>
  <dcterms:modified xsi:type="dcterms:W3CDTF">2023-04-28T07:38:21Z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