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91" r:id="rId2"/>
    <p:sldId id="533" r:id="rId3"/>
    <p:sldId id="421" r:id="rId4"/>
    <p:sldId id="404" r:id="rId5"/>
    <p:sldId id="405" r:id="rId6"/>
    <p:sldId id="406" r:id="rId7"/>
    <p:sldId id="407" r:id="rId8"/>
    <p:sldId id="424" r:id="rId9"/>
    <p:sldId id="425" r:id="rId10"/>
    <p:sldId id="426" r:id="rId11"/>
    <p:sldId id="444" r:id="rId12"/>
    <p:sldId id="445" r:id="rId13"/>
    <p:sldId id="446" r:id="rId14"/>
    <p:sldId id="429" r:id="rId15"/>
    <p:sldId id="438" r:id="rId16"/>
    <p:sldId id="440" r:id="rId17"/>
    <p:sldId id="441" r:id="rId18"/>
    <p:sldId id="442" r:id="rId19"/>
    <p:sldId id="443" r:id="rId20"/>
    <p:sldId id="439" r:id="rId21"/>
    <p:sldId id="428" r:id="rId22"/>
    <p:sldId id="447" r:id="rId23"/>
    <p:sldId id="427" r:id="rId24"/>
    <p:sldId id="431" r:id="rId25"/>
    <p:sldId id="432" r:id="rId26"/>
    <p:sldId id="430" r:id="rId27"/>
    <p:sldId id="433" r:id="rId28"/>
    <p:sldId id="434" r:id="rId29"/>
    <p:sldId id="435" r:id="rId30"/>
    <p:sldId id="448" r:id="rId31"/>
    <p:sldId id="44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FB702F6-C430-4B23-A862-7D462CFF11CE}">
          <p14:sldIdLst/>
        </p14:section>
        <p14:section name="Section 1" id="{6801DB4A-80CF-4412-8E67-72EDEC082ACC}">
          <p14:sldIdLst/>
        </p14:section>
        <p14:section name="Section 2" id="{9F8A5BDF-7558-427E-9237-6DB9BFBF4837}">
          <p14:sldIdLst>
            <p14:sldId id="391"/>
            <p14:sldId id="533"/>
            <p14:sldId id="421"/>
            <p14:sldId id="404"/>
            <p14:sldId id="405"/>
            <p14:sldId id="406"/>
            <p14:sldId id="407"/>
            <p14:sldId id="424"/>
            <p14:sldId id="425"/>
            <p14:sldId id="426"/>
            <p14:sldId id="444"/>
            <p14:sldId id="445"/>
            <p14:sldId id="446"/>
            <p14:sldId id="429"/>
            <p14:sldId id="438"/>
            <p14:sldId id="440"/>
            <p14:sldId id="441"/>
            <p14:sldId id="442"/>
            <p14:sldId id="443"/>
            <p14:sldId id="439"/>
            <p14:sldId id="428"/>
            <p14:sldId id="447"/>
            <p14:sldId id="427"/>
            <p14:sldId id="431"/>
            <p14:sldId id="432"/>
            <p14:sldId id="430"/>
            <p14:sldId id="433"/>
            <p14:sldId id="434"/>
            <p14:sldId id="435"/>
            <p14:sldId id="448"/>
            <p14:sldId id="4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8DB0F"/>
    <a:srgbClr val="000000"/>
    <a:srgbClr val="CFBFCD"/>
    <a:srgbClr val="EEE9A4"/>
    <a:srgbClr val="1DD6EF"/>
    <a:srgbClr val="F5F5C1"/>
    <a:srgbClr val="F7F4D1"/>
    <a:srgbClr val="F1EDB5"/>
    <a:srgbClr val="0E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5232" autoAdjust="0"/>
  </p:normalViewPr>
  <p:slideViewPr>
    <p:cSldViewPr>
      <p:cViewPr varScale="1">
        <p:scale>
          <a:sx n="68" d="100"/>
          <a:sy n="68" d="100"/>
        </p:scale>
        <p:origin x="88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78AC21-961D-4603-9B78-D77ED18E7A74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90AB-E27F-46EE-A6A7-58B415D4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7800" y="3345325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I</a:t>
            </a:r>
          </a:p>
          <a:p>
            <a:pPr marL="0" indent="0" algn="ctr">
              <a:buNone/>
            </a:pPr>
            <a:r>
              <a:rPr lang="en-US" sz="4000" dirty="0">
                <a:highlight>
                  <a:srgbClr val="FFFF00"/>
                </a:highlight>
              </a:rPr>
              <a:t>Applet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highlight>
                  <a:srgbClr val="66FFCC"/>
                </a:highlight>
                <a:latin typeface="Perpetua"/>
              </a:rPr>
              <a:t> Advanced JAVA Programming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66FFCC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66FFCC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558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EBAC9-2591-47A4-8641-C4A945E66B54}"/>
              </a:ext>
            </a:extLst>
          </p:cNvPr>
          <p:cNvSpPr/>
          <p:nvPr/>
        </p:nvSpPr>
        <p:spPr>
          <a:xfrm>
            <a:off x="375749" y="1260817"/>
            <a:ext cx="62484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&lt;HTML&gt;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Perpetua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DBB9D-3F47-43B9-8397-F53E364BDF17}"/>
              </a:ext>
            </a:extLst>
          </p:cNvPr>
          <p:cNvSpPr/>
          <p:nvPr/>
        </p:nvSpPr>
        <p:spPr>
          <a:xfrm>
            <a:off x="2133600" y="1676400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&lt;!</a:t>
            </a:r>
          </a:p>
          <a:p>
            <a:r>
              <a:rPr lang="en-IN" dirty="0"/>
              <a:t>       ---- -------</a:t>
            </a:r>
          </a:p>
          <a:p>
            <a:r>
              <a:rPr lang="en-IN" dirty="0"/>
              <a:t>       -------------</a:t>
            </a:r>
          </a:p>
          <a:p>
            <a:r>
              <a:rPr lang="en-IN" dirty="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59836-FA3B-4D7B-AB95-6BB4FC5A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B59E96-7D28-4399-AA76-FA1E09AD21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Testing 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6ADB1C-93AB-4D27-899A-327C3488CB0A}"/>
              </a:ext>
            </a:extLst>
          </p:cNvPr>
          <p:cNvSpPr/>
          <p:nvPr/>
        </p:nvSpPr>
        <p:spPr>
          <a:xfrm>
            <a:off x="2102498" y="3159935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&lt;HEAD&gt;</a:t>
            </a:r>
          </a:p>
          <a:p>
            <a:r>
              <a:rPr lang="en-IN" dirty="0"/>
              <a:t>               Title Tag</a:t>
            </a:r>
          </a:p>
          <a:p>
            <a:r>
              <a:rPr lang="en-IN" dirty="0"/>
              <a:t>&lt;/HEAD&gt;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EE196-C1DF-4218-A410-4C8C3DC6CD89}"/>
              </a:ext>
            </a:extLst>
          </p:cNvPr>
          <p:cNvSpPr/>
          <p:nvPr/>
        </p:nvSpPr>
        <p:spPr>
          <a:xfrm>
            <a:off x="2102498" y="4679237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&lt;BODY&gt;</a:t>
            </a:r>
          </a:p>
          <a:p>
            <a:r>
              <a:rPr lang="en-IN" dirty="0"/>
              <a:t>               Applet Tag</a:t>
            </a:r>
          </a:p>
          <a:p>
            <a:r>
              <a:rPr lang="en-IN" dirty="0"/>
              <a:t>&lt;/BODY&gt;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343BD-DEE9-4107-A167-524A858FED08}"/>
              </a:ext>
            </a:extLst>
          </p:cNvPr>
          <p:cNvCxnSpPr>
            <a:cxnSpLocks/>
          </p:cNvCxnSpPr>
          <p:nvPr/>
        </p:nvCxnSpPr>
        <p:spPr>
          <a:xfrm flipH="1">
            <a:off x="4800600" y="22098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76451-98E6-49AE-B727-4F680EC6A2FB}"/>
              </a:ext>
            </a:extLst>
          </p:cNvPr>
          <p:cNvCxnSpPr>
            <a:cxnSpLocks/>
          </p:cNvCxnSpPr>
          <p:nvPr/>
        </p:nvCxnSpPr>
        <p:spPr>
          <a:xfrm flipH="1">
            <a:off x="4800600" y="365760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3E760-07B4-450D-9A6C-D94C4C13AFE1}"/>
              </a:ext>
            </a:extLst>
          </p:cNvPr>
          <p:cNvCxnSpPr>
            <a:cxnSpLocks/>
          </p:cNvCxnSpPr>
          <p:nvPr/>
        </p:nvCxnSpPr>
        <p:spPr>
          <a:xfrm flipH="1">
            <a:off x="4800600" y="5257799"/>
            <a:ext cx="35052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A18AF-9DE7-47F6-8482-8CCF574A45D6}"/>
              </a:ext>
            </a:extLst>
          </p:cNvPr>
          <p:cNvSpPr/>
          <p:nvPr/>
        </p:nvSpPr>
        <p:spPr>
          <a:xfrm>
            <a:off x="7130628" y="1300552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Comment 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DA09B-02BE-4A0C-8D68-516A4A80C937}"/>
              </a:ext>
            </a:extLst>
          </p:cNvPr>
          <p:cNvSpPr/>
          <p:nvPr/>
        </p:nvSpPr>
        <p:spPr>
          <a:xfrm>
            <a:off x="7130628" y="2717585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Head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75DBF-F4A9-464E-9A9F-CA5D77310A1D}"/>
              </a:ext>
            </a:extLst>
          </p:cNvPr>
          <p:cNvSpPr/>
          <p:nvPr/>
        </p:nvSpPr>
        <p:spPr>
          <a:xfrm>
            <a:off x="7130628" y="4293455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Body Section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FC2FE8-24A6-4BBC-8155-45918C1D6E62}"/>
              </a:ext>
            </a:extLst>
          </p:cNvPr>
          <p:cNvSpPr/>
          <p:nvPr/>
        </p:nvSpPr>
        <p:spPr>
          <a:xfrm>
            <a:off x="5000239" y="5410203"/>
            <a:ext cx="6875107" cy="14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&lt;applet code = “</a:t>
            </a:r>
            <a:r>
              <a:rPr lang="en-IN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AppletClassName.class</a:t>
            </a:r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”  width =“300” Height=“300”&gt;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&lt;/applet&gt;</a:t>
            </a:r>
          </a:p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Save as .html and use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appletviewer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 filename.html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commaned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 to run our applet code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6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025FF-CE82-0F92-7757-A42D08A3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116345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2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8732A-AFEF-2FF5-817A-F63E1D4B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372460"/>
            <a:ext cx="10058400" cy="6113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941E4-47F4-9363-86F5-B3F7833F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600200"/>
            <a:ext cx="1194582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1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E48B3-6096-E6E3-2EAA-0FAF998A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399"/>
            <a:ext cx="10591800" cy="65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5C2F0-DC76-4D07-84AE-E8D145E1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32B8A1-FE09-4214-A70A-9D31FBD196C4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Applet Life Cycle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9AD19DF-611C-4E24-8E8A-FED69089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" y="1524000"/>
            <a:ext cx="7695238" cy="411428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8E90A43-545E-4C0F-9664-32B5F380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078441"/>
            <a:ext cx="2867025" cy="5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7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916C-26ED-C8CD-33DD-E13839A5C0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11049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public void </a:t>
            </a:r>
            <a:r>
              <a:rPr lang="en-US" sz="3200" dirty="0" err="1">
                <a:highlight>
                  <a:srgbClr val="FFFF00"/>
                </a:highlight>
              </a:rPr>
              <a:t>init</a:t>
            </a:r>
            <a:r>
              <a:rPr lang="en-US" sz="3200" dirty="0">
                <a:highlight>
                  <a:srgbClr val="FFFF00"/>
                </a:highlight>
              </a:rPr>
              <a:t>() </a:t>
            </a:r>
            <a:r>
              <a:rPr lang="en-US" sz="3200" dirty="0"/>
              <a:t>– To initialize or pass input to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start()- </a:t>
            </a:r>
            <a:r>
              <a:rPr lang="en-US" sz="3200" dirty="0"/>
              <a:t>start() called after the </a:t>
            </a:r>
            <a:r>
              <a:rPr lang="en-US" sz="3200" dirty="0" err="1"/>
              <a:t>init</a:t>
            </a:r>
            <a:r>
              <a:rPr lang="en-US" sz="3200" dirty="0"/>
              <a:t>() method and it starts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stop()- </a:t>
            </a:r>
            <a:r>
              <a:rPr lang="en-US" sz="3200" dirty="0"/>
              <a:t>To stop running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paint(Graphics G)- </a:t>
            </a:r>
            <a:r>
              <a:rPr lang="en-US" sz="3200" dirty="0"/>
              <a:t>To draw something within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destroy() </a:t>
            </a:r>
            <a:r>
              <a:rPr lang="en-US" sz="3200" dirty="0"/>
              <a:t>– To remove an applet from memory completely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5EB5-CB3C-FD3A-D7CA-090F8A69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C1553A-F899-609F-8DB8-E31170ACB90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Basic Methods of Applet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2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03AB0-ED7D-8C6F-61F1-7EF1446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500"/>
            <a:ext cx="10544176" cy="4225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F834E-A03A-1966-BE7D-ACD43163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9" y="4572000"/>
            <a:ext cx="101127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88018-DF32-892F-DED2-3D8EB166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1" y="381000"/>
            <a:ext cx="113721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3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5E49C-57E9-CB54-42B0-F8D5FD7B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5318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4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2693C-FFB9-5DE0-32EE-DA02D78B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6" y="457200"/>
            <a:ext cx="111208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65A5-2909-E434-5E7D-968EAB58A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15962"/>
          </a:xfrm>
          <a:solidFill>
            <a:srgbClr val="00B0F0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Reference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EA8C6-F679-B96C-D0CC-BD3FC6FB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Pune Institute of Computer Technology   E&amp;TC Department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C427D-E82B-0670-598B-F118FF6485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143000"/>
            <a:ext cx="10363200" cy="5440362"/>
          </a:xfrm>
        </p:spPr>
        <p:txBody>
          <a:bodyPr/>
          <a:lstStyle/>
          <a:p>
            <a:r>
              <a:rPr lang="en-US" dirty="0"/>
              <a:t>E. </a:t>
            </a:r>
            <a:r>
              <a:rPr lang="en-US" dirty="0" err="1"/>
              <a:t>Balagurusamy</a:t>
            </a:r>
            <a:r>
              <a:rPr lang="en-US" dirty="0"/>
              <a:t>, “Programming With JAVA” , Tata McGraw Hill, 6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Herbert </a:t>
            </a:r>
            <a:r>
              <a:rPr lang="en-US" dirty="0" err="1"/>
              <a:t>Schildt</a:t>
            </a:r>
            <a:r>
              <a:rPr lang="en-US" dirty="0"/>
              <a:t>, “ JAVA:- The Complete Reference, Tata McGraw Hill, 11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0C2CFE9-9D9D-59B2-2A4F-CB4D6D1CDD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47" y="1683543"/>
            <a:ext cx="1950706" cy="2179638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51AFA318-E845-76FC-85C7-D195C0FB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683543"/>
            <a:ext cx="1857375" cy="2179638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A569D9-7086-131E-E8A8-6BD5CFABA3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40" y="4446826"/>
            <a:ext cx="2089533" cy="2136536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13E37C-612E-FF65-B198-06379E072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446826"/>
            <a:ext cx="2089532" cy="2179638"/>
          </a:xfrm>
          <a:prstGeom prst="rect">
            <a:avLst/>
          </a:prstGeom>
        </p:spPr>
      </p:pic>
      <p:pic>
        <p:nvPicPr>
          <p:cNvPr id="15" name="Picture 14" descr="A red and white sign with a building in the background&#10;&#10;Description automatically generated with low confidence">
            <a:extLst>
              <a:ext uri="{FF2B5EF4-FFF2-40B4-BE49-F238E27FC236}">
                <a16:creationId xmlns:a16="http://schemas.microsoft.com/office/drawing/2014/main" id="{53BF5188-E094-0F3B-8670-7EBCC918FE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52" y="4387038"/>
            <a:ext cx="2096448" cy="219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4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E1DF90-BCD2-4DC6-2253-B5C1C076D0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01200" y="2324100"/>
            <a:ext cx="2286000" cy="2209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F618A-9199-4207-3D04-B6E9E0FD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"/>
            <a:ext cx="88106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381000" y="762000"/>
            <a:ext cx="7239000" cy="5867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java.awt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java.applet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public class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HelloJava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extends Applet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  public void paint(Graphics 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  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g.drawString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("Hello Java", 100,100);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/*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   &lt;applet code=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HelloJava.class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" width ="300" height="300" 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   &lt;/applet&gt;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&lt;/html&gt;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*/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379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Example :-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Print the Hello Java on Applet Window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5528A-86F6-4CED-953B-ABD31794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371600"/>
            <a:ext cx="2914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C729C-4BA7-1A06-40E4-AD85B637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1"/>
            <a:ext cx="10363199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FB214-5F25-C43B-4767-44E11789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67401"/>
            <a:ext cx="10363199" cy="8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12102" y="722923"/>
            <a:ext cx="7239000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java.awt</a:t>
            </a:r>
            <a:r>
              <a:rPr lang="en-IN" dirty="0">
                <a:solidFill>
                  <a:schemeClr val="tx1"/>
                </a:solidFill>
              </a:rPr>
              <a:t>.*;</a:t>
            </a: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java.applet</a:t>
            </a:r>
            <a:r>
              <a:rPr lang="en-IN" dirty="0">
                <a:solidFill>
                  <a:schemeClr val="tx1"/>
                </a:solidFill>
              </a:rPr>
              <a:t>.*;</a:t>
            </a:r>
          </a:p>
          <a:p>
            <a:r>
              <a:rPr lang="en-IN" dirty="0">
                <a:solidFill>
                  <a:schemeClr val="tx1"/>
                </a:solidFill>
              </a:rPr>
              <a:t>public class </a:t>
            </a:r>
            <a:r>
              <a:rPr lang="en-IN" dirty="0" err="1">
                <a:solidFill>
                  <a:schemeClr val="tx1"/>
                </a:solidFill>
              </a:rPr>
              <a:t>HelloJava</a:t>
            </a:r>
            <a:r>
              <a:rPr lang="en-IN" dirty="0">
                <a:solidFill>
                  <a:schemeClr val="tx1"/>
                </a:solidFill>
              </a:rPr>
              <a:t> extends Applet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    public void </a:t>
            </a:r>
            <a:r>
              <a:rPr lang="en-IN" dirty="0" err="1">
                <a:solidFill>
                  <a:schemeClr val="tx1"/>
                </a:solidFill>
              </a:rPr>
              <a:t>init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</a:rPr>
              <a:t>      resize(200,200);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setBackground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Color.cyan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 }</a:t>
            </a:r>
          </a:p>
          <a:p>
            <a:r>
              <a:rPr lang="en-IN" dirty="0">
                <a:solidFill>
                  <a:schemeClr val="tx1"/>
                </a:solidFill>
              </a:rPr>
              <a:t>    public void paint(Graphics g)</a:t>
            </a:r>
          </a:p>
          <a:p>
            <a:r>
              <a:rPr lang="en-IN" dirty="0">
                <a:solidFill>
                  <a:schemeClr val="tx1"/>
                </a:solidFill>
              </a:rPr>
              <a:t>    {  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g.drawString</a:t>
            </a:r>
            <a:r>
              <a:rPr lang="en-IN" dirty="0">
                <a:solidFill>
                  <a:schemeClr val="tx1"/>
                </a:solidFill>
              </a:rPr>
              <a:t>("Hello Java", 100,100);</a:t>
            </a:r>
          </a:p>
          <a:p>
            <a:r>
              <a:rPr lang="en-IN" dirty="0">
                <a:solidFill>
                  <a:schemeClr val="tx1"/>
                </a:solidFill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/* </a:t>
            </a:r>
          </a:p>
          <a:p>
            <a:r>
              <a:rPr lang="en-IN" dirty="0">
                <a:solidFill>
                  <a:schemeClr val="tx1"/>
                </a:solidFill>
              </a:rPr>
              <a:t>   &lt;html&gt;</a:t>
            </a:r>
          </a:p>
          <a:p>
            <a:r>
              <a:rPr lang="en-IN" dirty="0">
                <a:solidFill>
                  <a:schemeClr val="tx1"/>
                </a:solidFill>
              </a:rPr>
              <a:t>    &lt;body&gt;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&lt;applet code= "</a:t>
            </a:r>
            <a:r>
              <a:rPr lang="en-IN" dirty="0" err="1">
                <a:solidFill>
                  <a:schemeClr val="tx1"/>
                </a:solidFill>
              </a:rPr>
              <a:t>HelloJava.class</a:t>
            </a:r>
            <a:r>
              <a:rPr lang="en-IN" dirty="0">
                <a:solidFill>
                  <a:schemeClr val="tx1"/>
                </a:solidFill>
              </a:rPr>
              <a:t>" width ="300" height="300" &gt;</a:t>
            </a:r>
          </a:p>
          <a:p>
            <a:r>
              <a:rPr lang="en-IN" dirty="0">
                <a:solidFill>
                  <a:schemeClr val="tx1"/>
                </a:solidFill>
              </a:rPr>
              <a:t>&lt;/applet&gt;</a:t>
            </a:r>
          </a:p>
          <a:p>
            <a:r>
              <a:rPr lang="en-IN" dirty="0">
                <a:solidFill>
                  <a:schemeClr val="tx1"/>
                </a:solidFill>
              </a:rPr>
              <a:t>&lt;/body&gt;</a:t>
            </a:r>
          </a:p>
          <a:p>
            <a:r>
              <a:rPr lang="en-IN" dirty="0">
                <a:solidFill>
                  <a:schemeClr val="tx1"/>
                </a:solidFill>
              </a:rPr>
              <a:t>&lt;/html&gt;</a:t>
            </a:r>
          </a:p>
          <a:p>
            <a:pPr algn="ctr"/>
            <a:r>
              <a:rPr lang="en-IN" dirty="0"/>
              <a:t>*/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379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Example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804BB-ABCC-4A8A-8E67-67CA434E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52600"/>
            <a:ext cx="2114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6201"/>
            <a:ext cx="12039600" cy="6628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dirty="0">
                <a:solidFill>
                  <a:prstClr val="black"/>
                </a:solidFill>
              </a:rPr>
              <a:t>import java. applet.*;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import java. </a:t>
            </a:r>
            <a:r>
              <a:rPr lang="en-IN" dirty="0" err="1">
                <a:solidFill>
                  <a:prstClr val="black"/>
                </a:solidFill>
              </a:rPr>
              <a:t>awt</a:t>
            </a:r>
            <a:r>
              <a:rPr lang="en-IN" dirty="0">
                <a:solidFill>
                  <a:prstClr val="black"/>
                </a:solidFill>
              </a:rPr>
              <a:t>.*;</a:t>
            </a:r>
          </a:p>
          <a:p>
            <a:pPr lvl="0"/>
            <a:endParaRPr lang="en-IN" dirty="0">
              <a:solidFill>
                <a:prstClr val="black"/>
              </a:solidFill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public class Sample extends Applet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String </a:t>
            </a:r>
            <a:r>
              <a:rPr lang="en-IN" dirty="0" err="1">
                <a:solidFill>
                  <a:prstClr val="black"/>
                </a:solidFill>
              </a:rPr>
              <a:t>msg</a:t>
            </a:r>
            <a:r>
              <a:rPr lang="en-IN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public void </a:t>
            </a:r>
            <a:r>
              <a:rPr lang="en-IN" dirty="0" err="1">
                <a:solidFill>
                  <a:prstClr val="black"/>
                </a:solidFill>
              </a:rPr>
              <a:t>init</a:t>
            </a:r>
            <a:r>
              <a:rPr lang="en-IN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{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setBackground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Color.red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);   // set background and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forground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                                                     of applet window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setForeground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Color.black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);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="Hello Friends .... ";           // initialize the string to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dispaly</a:t>
            </a:r>
            <a:endParaRPr lang="en-IN" dirty="0">
              <a:solidFill>
                <a:prstClr val="black"/>
              </a:solidFill>
              <a:highlight>
                <a:srgbClr val="00FFFF"/>
              </a:highlight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public void start()      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{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+= "How are you?....";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public void paint(Graphics g)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{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+= "Bye…….";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g.drawString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(msg,10,30);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</a:t>
            </a:r>
          </a:p>
          <a:p>
            <a:pPr lvl="0"/>
            <a:endParaRPr lang="en-IN" dirty="0">
              <a:solidFill>
                <a:prstClr val="black"/>
              </a:solidFill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  /* 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&lt;body&gt;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&lt;applet code="</a:t>
            </a:r>
            <a:r>
              <a:rPr lang="en-IN" dirty="0" err="1">
                <a:solidFill>
                  <a:prstClr val="black"/>
                </a:solidFill>
              </a:rPr>
              <a:t>Sample.class</a:t>
            </a:r>
            <a:r>
              <a:rPr lang="en-IN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 &lt;/applet&gt;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&lt;/body&gt;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&lt;/html&gt;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*/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2C31D-ED9A-4EFD-84BB-88F1B0D0D62B}"/>
              </a:ext>
            </a:extLst>
          </p:cNvPr>
          <p:cNvCxnSpPr/>
          <p:nvPr/>
        </p:nvCxnSpPr>
        <p:spPr>
          <a:xfrm>
            <a:off x="6172200" y="191077"/>
            <a:ext cx="0" cy="6475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67D8247-0068-42C7-A89D-C02E0B45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667000"/>
            <a:ext cx="302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6201"/>
            <a:ext cx="12039600" cy="6628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import java. applet.*;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import java.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awt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public class Sample extends Applet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String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Perpetua"/>
              </a:rPr>
              <a:t>    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Font f1;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public void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init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setBackground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Color.red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);   // set background and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forground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                                                   of applet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setForeground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Color.black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="Hello Friends .... ";           // initialize the string to display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Perpetua"/>
              </a:rPr>
              <a:t>     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f1 =new Font (“Aerial”,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Font.BOLD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, 18);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public void start()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+= "How are you?....";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public void paint(Graphics 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+= "Bye…….";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g.setFont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(f1);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g.drawString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(msg,10,30);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/*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&lt;applet code="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Sample.class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" width="300" height="300"&gt;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&lt;/applet&gt;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&lt;/html&gt;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*/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2C31D-ED9A-4EFD-84BB-88F1B0D0D62B}"/>
              </a:ext>
            </a:extLst>
          </p:cNvPr>
          <p:cNvCxnSpPr/>
          <p:nvPr/>
        </p:nvCxnSpPr>
        <p:spPr>
          <a:xfrm>
            <a:off x="6172200" y="191077"/>
            <a:ext cx="0" cy="6475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DBE9A93-41A1-49AA-ABF8-26D10AB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028373"/>
            <a:ext cx="2857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57200" y="749360"/>
            <a:ext cx="11100318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java.applet.Applet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java.awt.Graphics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endParaRPr lang="en-IN" sz="2000" dirty="0">
              <a:solidFill>
                <a:schemeClr val="tx1"/>
              </a:solidFill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public class Test extends Applet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String str;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public void </a:t>
            </a:r>
            <a:r>
              <a:rPr lang="en-IN" sz="2000" dirty="0" err="1">
                <a:solidFill>
                  <a:schemeClr val="tx1"/>
                </a:solidFill>
              </a:rPr>
              <a:t>init</a:t>
            </a:r>
            <a:r>
              <a:rPr lang="en-IN" sz="2000" dirty="0">
                <a:solidFill>
                  <a:schemeClr val="tx1"/>
                </a:solidFill>
              </a:rPr>
              <a:t>()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{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str=</a:t>
            </a:r>
            <a:r>
              <a:rPr lang="en-IN" sz="2000" dirty="0" err="1">
                <a:solidFill>
                  <a:schemeClr val="tx1"/>
                </a:solidFill>
              </a:rPr>
              <a:t>getParameter</a:t>
            </a:r>
            <a:r>
              <a:rPr lang="en-IN" sz="2000" dirty="0">
                <a:solidFill>
                  <a:schemeClr val="tx1"/>
                </a:solidFill>
              </a:rPr>
              <a:t>("string");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if (str ==null)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  str= "Java";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str="</a:t>
            </a:r>
            <a:r>
              <a:rPr lang="en-IN" sz="2000" dirty="0" err="1">
                <a:solidFill>
                  <a:schemeClr val="tx1"/>
                </a:solidFill>
              </a:rPr>
              <a:t>Hello"+str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public void paint(Graphics g)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{ 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</a:t>
            </a:r>
            <a:r>
              <a:rPr lang="en-IN" sz="2000" dirty="0" err="1">
                <a:solidFill>
                  <a:schemeClr val="tx1"/>
                </a:solidFill>
              </a:rPr>
              <a:t>g.drawString</a:t>
            </a:r>
            <a:r>
              <a:rPr lang="en-IN" sz="2000" dirty="0">
                <a:solidFill>
                  <a:schemeClr val="tx1"/>
                </a:solidFill>
              </a:rPr>
              <a:t>(str,10,100);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/*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&lt;body&gt;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&lt;applet code="</a:t>
            </a:r>
            <a:r>
              <a:rPr lang="en-IN" sz="2000" dirty="0" err="1">
                <a:solidFill>
                  <a:schemeClr val="tx1"/>
                </a:solidFill>
              </a:rPr>
              <a:t>Test.class</a:t>
            </a:r>
            <a:r>
              <a:rPr lang="en-IN" sz="2000" dirty="0">
                <a:solidFill>
                  <a:schemeClr val="tx1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&lt;param name="string" value="Applet"&gt;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&lt;/applet&gt;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&lt;/body&gt;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&lt;/html&gt;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Passing a Parameter to Applet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B9937-6B3C-46FA-9EE9-15A2634F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895600"/>
            <a:ext cx="2933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57200" y="749360"/>
            <a:ext cx="11100318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java.awt.Graphics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java.applet.Applet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class Rectangle extends Applet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int </a:t>
            </a:r>
            <a:r>
              <a:rPr lang="en-IN" sz="2000" dirty="0" err="1">
                <a:solidFill>
                  <a:prstClr val="black"/>
                </a:solidFill>
              </a:rPr>
              <a:t>x,y,w,h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public void </a:t>
            </a:r>
            <a:r>
              <a:rPr lang="en-IN" sz="2000" dirty="0" err="1">
                <a:solidFill>
                  <a:prstClr val="black"/>
                </a:solidFill>
              </a:rPr>
              <a:t>init</a:t>
            </a:r>
            <a:r>
              <a:rPr lang="en-IN" sz="2000" dirty="0">
                <a:solidFill>
                  <a:prstClr val="black"/>
                </a:solidFill>
              </a:rPr>
              <a:t>()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x=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xValue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y=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yValue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w=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wValue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h=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hValue</a:t>
            </a:r>
            <a:r>
              <a:rPr lang="en-IN" sz="2000" dirty="0">
                <a:solidFill>
                  <a:prstClr val="black"/>
                </a:solidFill>
              </a:rPr>
              <a:t>")); 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}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public void paint(Graphics g)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</a:t>
            </a:r>
            <a:r>
              <a:rPr lang="en-IN" sz="2000" dirty="0" err="1">
                <a:solidFill>
                  <a:prstClr val="black"/>
                </a:solidFill>
              </a:rPr>
              <a:t>g.drawRect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x,y,w,h</a:t>
            </a:r>
            <a:r>
              <a:rPr lang="en-IN" sz="20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/*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&lt;applet code="</a:t>
            </a:r>
            <a:r>
              <a:rPr lang="en-IN" sz="2000" dirty="0" err="1">
                <a:solidFill>
                  <a:prstClr val="black"/>
                </a:solidFill>
              </a:rPr>
              <a:t>Rectangle.class</a:t>
            </a:r>
            <a:r>
              <a:rPr lang="en-IN" sz="2000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&lt;param name="</a:t>
            </a:r>
            <a:r>
              <a:rPr lang="en-IN" sz="2000" dirty="0" err="1">
                <a:solidFill>
                  <a:prstClr val="black"/>
                </a:solidFill>
              </a:rPr>
              <a:t>xValue</a:t>
            </a:r>
            <a:r>
              <a:rPr lang="en-IN" sz="2000" dirty="0">
                <a:solidFill>
                  <a:prstClr val="black"/>
                </a:solidFill>
              </a:rPr>
              <a:t>" value="20"&gt;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&lt;param name="</a:t>
            </a:r>
            <a:r>
              <a:rPr lang="en-IN" sz="2000" dirty="0" err="1">
                <a:solidFill>
                  <a:prstClr val="black"/>
                </a:solidFill>
              </a:rPr>
              <a:t>yValue</a:t>
            </a:r>
            <a:r>
              <a:rPr lang="en-IN" sz="2000" dirty="0">
                <a:solidFill>
                  <a:prstClr val="black"/>
                </a:solidFill>
              </a:rPr>
              <a:t>" value="40"&gt;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&lt;param name="</a:t>
            </a:r>
            <a:r>
              <a:rPr lang="en-IN" sz="2000" dirty="0" err="1">
                <a:solidFill>
                  <a:prstClr val="black"/>
                </a:solidFill>
              </a:rPr>
              <a:t>wValue</a:t>
            </a:r>
            <a:r>
              <a:rPr lang="en-IN" sz="2000" dirty="0">
                <a:solidFill>
                  <a:prstClr val="black"/>
                </a:solidFill>
              </a:rPr>
              <a:t>" value="100"&gt;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&lt;param name="</a:t>
            </a:r>
            <a:r>
              <a:rPr lang="en-IN" sz="2000" dirty="0" err="1">
                <a:solidFill>
                  <a:prstClr val="black"/>
                </a:solidFill>
              </a:rPr>
              <a:t>hValue</a:t>
            </a:r>
            <a:r>
              <a:rPr lang="en-IN" sz="2000" dirty="0">
                <a:solidFill>
                  <a:prstClr val="black"/>
                </a:solidFill>
              </a:rPr>
              <a:t>" value="120"&gt;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&lt;/applet&gt;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&lt;/body&gt;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&lt;/html&gt;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*/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9BF2C-772E-4715-97B1-AD807E5D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657599"/>
            <a:ext cx="306705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49360"/>
            <a:ext cx="11963400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java.awt</a:t>
            </a:r>
            <a:r>
              <a:rPr lang="en-IN" sz="2000" dirty="0">
                <a:solidFill>
                  <a:prstClr val="black"/>
                </a:solidFill>
              </a:rPr>
              <a:t>.*;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java.applet</a:t>
            </a:r>
            <a:r>
              <a:rPr lang="en-IN" sz="2000" dirty="0">
                <a:solidFill>
                  <a:prstClr val="black"/>
                </a:solidFill>
              </a:rPr>
              <a:t>.*;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class </a:t>
            </a:r>
            <a:r>
              <a:rPr lang="en-IN" sz="2000" dirty="0" err="1">
                <a:solidFill>
                  <a:prstClr val="black"/>
                </a:solidFill>
              </a:rPr>
              <a:t>UserIn</a:t>
            </a:r>
            <a:r>
              <a:rPr lang="en-IN" sz="2000" dirty="0">
                <a:solidFill>
                  <a:prstClr val="black"/>
                </a:solidFill>
              </a:rPr>
              <a:t> extends Applet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 text1, text2;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public void </a:t>
            </a:r>
            <a:r>
              <a:rPr lang="en-IN" sz="2000" dirty="0" err="1">
                <a:solidFill>
                  <a:prstClr val="black"/>
                </a:solidFill>
              </a:rPr>
              <a:t>init</a:t>
            </a:r>
            <a:r>
              <a:rPr lang="en-I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text1=new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(8);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text2=new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(8);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add(text1);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add(text2);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text1.setText("0");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text2.setText("0");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void paint(Graphics g)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int x=0,y=0,z=0;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String s1,s2,s;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("Input a number in each box",10,50);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try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s1=text1.getText();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x= 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(s1);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s2=text2.getText();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 y=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(s2);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catch(Exception e)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z=</a:t>
            </a:r>
            <a:r>
              <a:rPr lang="en-IN" sz="2000" dirty="0" err="1">
                <a:solidFill>
                  <a:prstClr val="black"/>
                </a:solidFill>
              </a:rPr>
              <a:t>x+y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s= </a:t>
            </a:r>
            <a:r>
              <a:rPr lang="en-IN" sz="2000" dirty="0" err="1">
                <a:solidFill>
                  <a:prstClr val="black"/>
                </a:solidFill>
              </a:rPr>
              <a:t>String.valueOf</a:t>
            </a:r>
            <a:r>
              <a:rPr lang="en-IN" sz="2000" dirty="0">
                <a:solidFill>
                  <a:prstClr val="black"/>
                </a:solidFill>
              </a:rPr>
              <a:t>(z);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("The sum is:",10,75);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(s,100,75);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}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/*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&lt;applet code ="</a:t>
            </a:r>
            <a:r>
              <a:rPr lang="en-IN" sz="2000" dirty="0" err="1">
                <a:solidFill>
                  <a:prstClr val="black"/>
                </a:solidFill>
              </a:rPr>
              <a:t>UserIn.class</a:t>
            </a:r>
            <a:r>
              <a:rPr lang="en-IN" sz="2000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&lt;/applet.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&lt;/body&gt;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9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90AE5-4CF4-49A5-9FED-15A504CDC2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5420" y="1406752"/>
            <a:ext cx="283845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AD33B-DEBC-4802-B9E8-54910E1C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398588"/>
            <a:ext cx="2857500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B98EA-659A-4440-BE23-78DA3791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17" y="1379538"/>
            <a:ext cx="292417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29638-8EEE-419F-9997-FA3918D03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1314"/>
            <a:ext cx="937341" cy="5939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7543D7-E332-4EBA-89AB-2796C6DD9254}"/>
              </a:ext>
            </a:extLst>
          </p:cNvPr>
          <p:cNvSpPr txBox="1">
            <a:spLocks/>
          </p:cNvSpPr>
          <p:nvPr/>
        </p:nvSpPr>
        <p:spPr>
          <a:xfrm>
            <a:off x="1447800" y="153754"/>
            <a:ext cx="10287000" cy="6844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4DDB-4596-4C04-92F8-2E089B2F2F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111252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Java Programs are available in </a:t>
            </a:r>
            <a:r>
              <a:rPr lang="en-IN" dirty="0">
                <a:highlight>
                  <a:srgbClr val="FFFF00"/>
                </a:highlight>
              </a:rPr>
              <a:t>two flavours</a:t>
            </a:r>
          </a:p>
          <a:p>
            <a:r>
              <a:rPr lang="en-IN" dirty="0">
                <a:highlight>
                  <a:srgbClr val="00FFFF"/>
                </a:highlight>
              </a:rPr>
              <a:t>Application :- </a:t>
            </a:r>
            <a:r>
              <a:rPr lang="en-IN" dirty="0"/>
              <a:t>It is similar to all other kind of programs like in C , C++ etc. to solve a real time problem</a:t>
            </a:r>
          </a:p>
          <a:p>
            <a:r>
              <a:rPr lang="en-IN" dirty="0">
                <a:highlight>
                  <a:srgbClr val="00FFFF"/>
                </a:highlight>
              </a:rPr>
              <a:t>Applet :- </a:t>
            </a:r>
            <a:r>
              <a:rPr lang="en-IN" dirty="0"/>
              <a:t>Applet is </a:t>
            </a:r>
            <a:r>
              <a:rPr lang="en-IN" dirty="0">
                <a:highlight>
                  <a:srgbClr val="FFFF00"/>
                </a:highlight>
              </a:rPr>
              <a:t>small Java programs that are primarily used in internet computing </a:t>
            </a:r>
          </a:p>
          <a:p>
            <a:r>
              <a:rPr lang="en-IN" dirty="0"/>
              <a:t>They can be </a:t>
            </a:r>
            <a:r>
              <a:rPr lang="en-IN" dirty="0">
                <a:highlight>
                  <a:srgbClr val="FFFF00"/>
                </a:highlight>
              </a:rPr>
              <a:t>transported over the Internet from one computer to another and run using the Applet viewer or any web browser that supports Java. </a:t>
            </a:r>
          </a:p>
          <a:p>
            <a:r>
              <a:rPr lang="en-IN" dirty="0"/>
              <a:t>An applet , like any application program, can do many things for us. </a:t>
            </a:r>
            <a:r>
              <a:rPr lang="en-IN" dirty="0">
                <a:highlight>
                  <a:srgbClr val="FFFF00"/>
                </a:highlight>
              </a:rPr>
              <a:t>It can perform arithmetic operations, display graphics, play sounds, accept user input, create animation and play interactive games.</a:t>
            </a:r>
          </a:p>
          <a:p>
            <a:r>
              <a:rPr lang="en-IN" dirty="0"/>
              <a:t>A web page can now contain </a:t>
            </a:r>
            <a:r>
              <a:rPr lang="en-IN" dirty="0">
                <a:highlight>
                  <a:srgbClr val="FFFF00"/>
                </a:highlight>
              </a:rPr>
              <a:t>not only a simple text or a static image but also a Java applet which run graphics, sounds and moving images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4BBC-EFF0-4676-A51E-7A325558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7D940D-7851-43AA-8DAE-E603FBBA0294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Applet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4017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29638-8EEE-419F-9997-FA3918D0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5939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7543D7-E332-4EBA-89AB-2796C6DD9254}"/>
              </a:ext>
            </a:extLst>
          </p:cNvPr>
          <p:cNvSpPr txBox="1">
            <a:spLocks/>
          </p:cNvSpPr>
          <p:nvPr/>
        </p:nvSpPr>
        <p:spPr>
          <a:xfrm>
            <a:off x="1447800" y="153754"/>
            <a:ext cx="10287000" cy="6844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getCodeBase</a:t>
            </a: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() and </a:t>
            </a:r>
            <a:r>
              <a:rPr lang="en-US" sz="3600" b="1" dirty="0" err="1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getDocumentBase</a:t>
            </a: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()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6A58-0A85-D4B8-2B10-16EAA7CB29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9048" y="1295400"/>
            <a:ext cx="103632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>
                <a:highlight>
                  <a:srgbClr val="00FFFF"/>
                </a:highlight>
              </a:rPr>
              <a:t>getCodeBase</a:t>
            </a:r>
            <a:r>
              <a:rPr lang="en-US" dirty="0">
                <a:highlight>
                  <a:srgbClr val="00FFFF"/>
                </a:highlight>
              </a:rPr>
              <a:t>() :- </a:t>
            </a:r>
            <a:r>
              <a:rPr lang="en-US" dirty="0"/>
              <a:t>JAVA will allow the applet to load the directory from which the applet’s class file was loaded</a:t>
            </a:r>
          </a:p>
          <a:p>
            <a:r>
              <a:rPr lang="en-US" dirty="0">
                <a:highlight>
                  <a:srgbClr val="FFFF00"/>
                </a:highlight>
              </a:rPr>
              <a:t>Get the base </a:t>
            </a:r>
            <a:r>
              <a:rPr lang="en-US" dirty="0" err="1">
                <a:highlight>
                  <a:srgbClr val="FFFF00"/>
                </a:highlight>
              </a:rPr>
              <a:t>url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2) </a:t>
            </a:r>
            <a:r>
              <a:rPr lang="en-US" dirty="0" err="1">
                <a:highlight>
                  <a:srgbClr val="00FFFF"/>
                </a:highlight>
              </a:rPr>
              <a:t>getDocumentBase</a:t>
            </a:r>
            <a:r>
              <a:rPr lang="en-US" dirty="0">
                <a:highlight>
                  <a:srgbClr val="00FFFF"/>
                </a:highlight>
              </a:rPr>
              <a:t>():- </a:t>
            </a:r>
            <a:r>
              <a:rPr lang="en-US" dirty="0"/>
              <a:t>JAVA will allow the applet to load the data from the directory holding the HTML file that started the applet (document base)</a:t>
            </a:r>
          </a:p>
          <a:p>
            <a:r>
              <a:rPr lang="en-US" dirty="0">
                <a:highlight>
                  <a:srgbClr val="FFFF00"/>
                </a:highlight>
              </a:rPr>
              <a:t>Get URL of the document in which the applet is embedded.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61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29638-8EEE-419F-9997-FA3918D0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5939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7543D7-E332-4EBA-89AB-2796C6DD9254}"/>
              </a:ext>
            </a:extLst>
          </p:cNvPr>
          <p:cNvSpPr txBox="1">
            <a:spLocks/>
          </p:cNvSpPr>
          <p:nvPr/>
        </p:nvSpPr>
        <p:spPr>
          <a:xfrm>
            <a:off x="1447800" y="153754"/>
            <a:ext cx="10287000" cy="6844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J</a:t>
            </a: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Applet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6A58-0A85-D4B8-2B10-16EAA7CB29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59048" y="1295400"/>
            <a:ext cx="10363200" cy="4572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Called as Swing Applet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Second type of program that commonly uses swing is applet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Swing based applets are similar to AWT based applet but with an important difference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Swing applet extends the </a:t>
            </a:r>
            <a:r>
              <a:rPr lang="en-US" dirty="0" err="1"/>
              <a:t>JApplet</a:t>
            </a:r>
            <a:r>
              <a:rPr lang="en-US" dirty="0"/>
              <a:t> rather than Applet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JApplet</a:t>
            </a:r>
            <a:r>
              <a:rPr lang="en-US" dirty="0"/>
              <a:t> includes all of the functionality founds in Applet and adds support for Swing.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Swing applets use the same four life cycle methods as </a:t>
            </a:r>
            <a:r>
              <a:rPr lang="en-US" dirty="0" err="1"/>
              <a:t>init</a:t>
            </a:r>
            <a:r>
              <a:rPr lang="en-US" dirty="0"/>
              <a:t>(), start(), stop(), destroy()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AEB7-7ACA-4082-9725-7880427A38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10668000" cy="5219259"/>
          </a:xfrm>
        </p:spPr>
        <p:txBody>
          <a:bodyPr/>
          <a:lstStyle/>
          <a:p>
            <a:r>
              <a:rPr lang="en-IN" dirty="0"/>
              <a:t>We can embed applets into web pages in two ways</a:t>
            </a:r>
          </a:p>
          <a:p>
            <a:r>
              <a:rPr lang="en-IN" dirty="0">
                <a:highlight>
                  <a:srgbClr val="00FFFF"/>
                </a:highlight>
              </a:rPr>
              <a:t>One , we can write our own applet and embed them into web pages</a:t>
            </a:r>
          </a:p>
          <a:p>
            <a:r>
              <a:rPr lang="en-IN" dirty="0">
                <a:highlight>
                  <a:srgbClr val="00FFFF"/>
                </a:highlight>
              </a:rPr>
              <a:t>Second, we can download an applet from a remote computer system and then embed into a web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E1EEA-ED94-46BB-9016-FF081D43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276AF5-ACAD-4FC2-8A7E-7821C4C2B1F3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Local and Remote Applet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792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6388-10B0-4D66-8756-A2EB9CC80B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110490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Applets and stand alone applications are Java programs</a:t>
            </a:r>
          </a:p>
          <a:p>
            <a:r>
              <a:rPr lang="en-IN" dirty="0"/>
              <a:t>Significant difference between them:- </a:t>
            </a:r>
            <a:r>
              <a:rPr lang="en-IN" dirty="0">
                <a:highlight>
                  <a:srgbClr val="00FFFF"/>
                </a:highlight>
              </a:rPr>
              <a:t>Applets are not full featured application programs.</a:t>
            </a:r>
          </a:p>
          <a:p>
            <a:r>
              <a:rPr lang="en-IN" dirty="0"/>
              <a:t>They are usually written </a:t>
            </a:r>
            <a:r>
              <a:rPr lang="en-IN" dirty="0">
                <a:highlight>
                  <a:srgbClr val="00FFFF"/>
                </a:highlight>
              </a:rPr>
              <a:t>to complete a small task or a component of a task.</a:t>
            </a:r>
          </a:p>
          <a:p>
            <a:r>
              <a:rPr lang="en-IN" dirty="0"/>
              <a:t>They are </a:t>
            </a:r>
            <a:r>
              <a:rPr lang="en-IN" dirty="0">
                <a:highlight>
                  <a:srgbClr val="00FFFF"/>
                </a:highlight>
              </a:rPr>
              <a:t>usually designed for use on the internet</a:t>
            </a:r>
          </a:p>
          <a:p>
            <a:endParaRPr lang="en-IN" dirty="0">
              <a:highlight>
                <a:srgbClr val="00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do </a:t>
            </a:r>
            <a:r>
              <a:rPr lang="en-IN" dirty="0">
                <a:highlight>
                  <a:srgbClr val="FFFF00"/>
                </a:highlight>
              </a:rPr>
              <a:t>not use the main() method </a:t>
            </a:r>
            <a:r>
              <a:rPr lang="en-IN" dirty="0"/>
              <a:t>for initiating the execution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Unlike stand alone application, </a:t>
            </a:r>
            <a:r>
              <a:rPr lang="en-IN" dirty="0">
                <a:highlight>
                  <a:srgbClr val="FFFF00"/>
                </a:highlight>
              </a:rPr>
              <a:t>applets can not be run independently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read form or write to the files in the local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communicate with other servers on the network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run any program from the local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D9A21-CAEE-4A42-B7F4-5F835564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5E102E-E5A9-466F-B521-4F8F0074E860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How Applets  Differ from Applications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226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7D51-8EEC-4EE7-A5AB-8E9F94B64D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11125200" cy="464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/>
              <a:t>Before we try to write applets, we must make sure that </a:t>
            </a:r>
            <a:r>
              <a:rPr lang="en-IN" dirty="0">
                <a:highlight>
                  <a:srgbClr val="FFFF00"/>
                </a:highlight>
              </a:rPr>
              <a:t>Java is installed properly</a:t>
            </a:r>
            <a:r>
              <a:rPr lang="en-IN" dirty="0"/>
              <a:t>, and also ensure that either the </a:t>
            </a:r>
            <a:r>
              <a:rPr lang="en-IN" dirty="0">
                <a:highlight>
                  <a:srgbClr val="FFFF00"/>
                </a:highlight>
              </a:rPr>
              <a:t>Java </a:t>
            </a:r>
            <a:r>
              <a:rPr lang="en-IN" dirty="0" err="1">
                <a:highlight>
                  <a:srgbClr val="FFFF00"/>
                </a:highlight>
              </a:rPr>
              <a:t>appletviewer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dirty="0"/>
              <a:t>or a </a:t>
            </a:r>
            <a:r>
              <a:rPr lang="en-IN" dirty="0">
                <a:highlight>
                  <a:srgbClr val="FFFF00"/>
                </a:highlight>
              </a:rPr>
              <a:t>Java enabled browser </a:t>
            </a:r>
            <a:r>
              <a:rPr lang="en-IN" dirty="0"/>
              <a:t>is available</a:t>
            </a:r>
          </a:p>
          <a:p>
            <a:r>
              <a:rPr lang="en-IN" dirty="0"/>
              <a:t>Steps involved in developing and testing in applet are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Building an applet code (.java file)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Creating an executable applet (.class file)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Designing a web page using HTML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Preparing &lt;APPLET&gt;tag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Incorporating &lt;APPLET&gt; tag into the web page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Creating HTML 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Testing the applet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D7E2C-5D89-4AD9-A237-1FED4751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EC04BA-5A67-419A-B829-66D9D19D4C7D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Preparing to Write Applets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105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47244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C125-F016-4C63-8EB3-509EDF045C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11049000" cy="5105400"/>
          </a:xfrm>
        </p:spPr>
        <p:txBody>
          <a:bodyPr>
            <a:normAutofit fontScale="92500"/>
          </a:bodyPr>
          <a:lstStyle/>
          <a:p>
            <a:r>
              <a:rPr lang="en-IN" dirty="0"/>
              <a:t>Our applet code use the services of two classes, namely, </a:t>
            </a:r>
            <a:r>
              <a:rPr lang="en-IN" dirty="0">
                <a:highlight>
                  <a:srgbClr val="00FF00"/>
                </a:highlight>
              </a:rPr>
              <a:t>Applet and Graphics </a:t>
            </a:r>
            <a:r>
              <a:rPr lang="en-IN" dirty="0"/>
              <a:t>from the Java class library.</a:t>
            </a:r>
          </a:p>
          <a:p>
            <a:r>
              <a:rPr lang="en-IN" dirty="0">
                <a:highlight>
                  <a:srgbClr val="00FF00"/>
                </a:highlight>
              </a:rPr>
              <a:t>Applet class which is contained in the </a:t>
            </a:r>
            <a:r>
              <a:rPr lang="en-IN" dirty="0" err="1">
                <a:highlight>
                  <a:srgbClr val="00FF00"/>
                </a:highlight>
              </a:rPr>
              <a:t>java.applet</a:t>
            </a:r>
            <a:r>
              <a:rPr lang="en-IN" dirty="0">
                <a:highlight>
                  <a:srgbClr val="00FF00"/>
                </a:highlight>
              </a:rPr>
              <a:t> package provides life and behaviour of applet </a:t>
            </a:r>
            <a:r>
              <a:rPr lang="en-IN" dirty="0"/>
              <a:t>through its methods such as </a:t>
            </a:r>
            <a:r>
              <a:rPr lang="en-IN" dirty="0" err="1">
                <a:highlight>
                  <a:srgbClr val="00FFFF"/>
                </a:highlight>
              </a:rPr>
              <a:t>init</a:t>
            </a:r>
            <a:r>
              <a:rPr lang="en-IN" dirty="0">
                <a:highlight>
                  <a:srgbClr val="00FFFF"/>
                </a:highlight>
              </a:rPr>
              <a:t>(), start(), paint(), close().</a:t>
            </a:r>
          </a:p>
          <a:p>
            <a:r>
              <a:rPr lang="en-IN" dirty="0"/>
              <a:t>Therefore Applet class is the life cycle of applet.</a:t>
            </a:r>
          </a:p>
          <a:p>
            <a:r>
              <a:rPr lang="en-IN" dirty="0">
                <a:highlight>
                  <a:srgbClr val="00FFFF"/>
                </a:highlight>
              </a:rPr>
              <a:t>paint () method of the Applet class, when it is called, actually displays the result of the applet code on the screen.</a:t>
            </a:r>
            <a:r>
              <a:rPr lang="en-IN" dirty="0"/>
              <a:t> Output may be text, graphics, sound etc.</a:t>
            </a:r>
          </a:p>
          <a:p>
            <a:r>
              <a:rPr lang="en-IN" dirty="0">
                <a:highlight>
                  <a:srgbClr val="00FFFF"/>
                </a:highlight>
              </a:rPr>
              <a:t>paint() method, which requires a Graphics object as an argument is defined as </a:t>
            </a:r>
          </a:p>
          <a:p>
            <a:pPr marL="0" indent="0">
              <a:buNone/>
            </a:pPr>
            <a:r>
              <a:rPr lang="en-IN" dirty="0"/>
              <a:t>                                       public void paint(Graphics g)</a:t>
            </a:r>
          </a:p>
          <a:p>
            <a:r>
              <a:rPr lang="en-IN" dirty="0"/>
              <a:t>This requires that the applet code import the </a:t>
            </a:r>
            <a:r>
              <a:rPr lang="en-IN" dirty="0" err="1">
                <a:highlight>
                  <a:srgbClr val="00FFFF"/>
                </a:highlight>
              </a:rPr>
              <a:t>java.awt</a:t>
            </a:r>
            <a:r>
              <a:rPr lang="en-IN" dirty="0">
                <a:highlight>
                  <a:srgbClr val="00FFFF"/>
                </a:highlight>
              </a:rPr>
              <a:t> </a:t>
            </a:r>
            <a:r>
              <a:rPr lang="en-IN" dirty="0"/>
              <a:t>package that contain the Graphics class.</a:t>
            </a:r>
          </a:p>
          <a:p>
            <a:r>
              <a:rPr lang="en-IN" dirty="0">
                <a:highlight>
                  <a:srgbClr val="00FF00"/>
                </a:highlight>
              </a:rPr>
              <a:t>All output operation of an applet are performed using the methods defined  in the Graphics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BFB6-9806-463B-BD2E-1314ED22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7AD34D-26E1-45EE-B657-F7B0BBFFE09A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Building Applet Code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40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5562600" cy="56562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Process-1) </a:t>
            </a:r>
            <a:r>
              <a:rPr lang="en-US" dirty="0"/>
              <a:t>Import Applet and Graphics class from applet and </a:t>
            </a:r>
            <a:r>
              <a:rPr lang="en-US" dirty="0" err="1"/>
              <a:t>awt</a:t>
            </a:r>
            <a:r>
              <a:rPr lang="en-US" dirty="0"/>
              <a:t> package respectively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 -2)</a:t>
            </a:r>
            <a:r>
              <a:rPr lang="en-US" dirty="0"/>
              <a:t> Define applet class from extending the properties of Applet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Process-3)</a:t>
            </a:r>
            <a:r>
              <a:rPr lang="en-US" dirty="0"/>
              <a:t> Override the method paint that shows the result of applet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 -4) </a:t>
            </a:r>
            <a:r>
              <a:rPr lang="en-US" dirty="0"/>
              <a:t>By using object of Graphics class access the methods that perform the all operation of applet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Compile this file to creating a .class file for execution of applet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Building an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9800" y="914401"/>
            <a:ext cx="5715000" cy="57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</a:rPr>
              <a:t>//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File Name is :- AppletClassName.java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import java.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applet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.Applet;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import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java.awt.Graphics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p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ublic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class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AppletClassName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extends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Applet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-----------------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public void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paint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(Graphics g)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C125-F016-4C63-8EB3-509EDF045C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110490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We know the </a:t>
            </a:r>
            <a:r>
              <a:rPr lang="en-IN" dirty="0">
                <a:highlight>
                  <a:srgbClr val="00FFFF"/>
                </a:highlight>
              </a:rPr>
              <a:t>applet are programs that reside on web pages. In order to run a Java applet, it is first necessary to have a web page</a:t>
            </a:r>
            <a:r>
              <a:rPr lang="en-IN" dirty="0"/>
              <a:t> that references that applet.</a:t>
            </a:r>
          </a:p>
          <a:p>
            <a:r>
              <a:rPr lang="en-IN" dirty="0">
                <a:highlight>
                  <a:srgbClr val="00FF00"/>
                </a:highlight>
              </a:rPr>
              <a:t>Basically web page made up of text and HTML tags that can be interpreted by web browser or an applet viewer.</a:t>
            </a:r>
          </a:p>
          <a:p>
            <a:r>
              <a:rPr lang="en-IN" dirty="0"/>
              <a:t>A </a:t>
            </a:r>
            <a:r>
              <a:rPr lang="en-IN" dirty="0">
                <a:highlight>
                  <a:srgbClr val="FFFF00"/>
                </a:highlight>
              </a:rPr>
              <a:t>web page also called as HTML page </a:t>
            </a:r>
          </a:p>
          <a:p>
            <a:r>
              <a:rPr lang="en-IN" dirty="0"/>
              <a:t>A </a:t>
            </a:r>
            <a:r>
              <a:rPr lang="en-IN" dirty="0">
                <a:highlight>
                  <a:srgbClr val="FFFF00"/>
                </a:highlight>
              </a:rPr>
              <a:t>web page is marked by an opening HTML tag &lt;HTML&gt; and a closing HTML tag &lt;/HTML&gt; and its divided into three major sections: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Comment Section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Head Section (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Body Section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BFB6-9806-463B-BD2E-1314ED22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7AD34D-26E1-45EE-B657-F7B0BBFFE09A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Testing 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7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5861</TotalTime>
  <Words>2219</Words>
  <Application>Microsoft Office PowerPoint</Application>
  <PresentationFormat>Widescreen</PresentationFormat>
  <Paragraphs>366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Franklin Gothic Book</vt:lpstr>
      <vt:lpstr>Perpetua</vt:lpstr>
      <vt:lpstr>Wingdings</vt:lpstr>
      <vt:lpstr>Wingdings 2</vt:lpstr>
      <vt:lpstr>Equity</vt:lpstr>
      <vt:lpstr>PowerPoint Presentation</vt:lpstr>
      <vt:lpstr>Reference Book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ICEI 2022</cp:lastModifiedBy>
  <cp:revision>484</cp:revision>
  <dcterms:created xsi:type="dcterms:W3CDTF">2017-03-01T00:01:16Z</dcterms:created>
  <dcterms:modified xsi:type="dcterms:W3CDTF">2024-01-03T05:44:17Z</dcterms:modified>
</cp:coreProperties>
</file>