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3"/>
  </p:notesMasterIdLst>
  <p:sldIdLst>
    <p:sldId id="256" r:id="rId2"/>
    <p:sldId id="516" r:id="rId3"/>
    <p:sldId id="517" r:id="rId4"/>
    <p:sldId id="518" r:id="rId5"/>
    <p:sldId id="571" r:id="rId6"/>
    <p:sldId id="572" r:id="rId7"/>
    <p:sldId id="573" r:id="rId8"/>
    <p:sldId id="542" r:id="rId9"/>
    <p:sldId id="519" r:id="rId10"/>
    <p:sldId id="531" r:id="rId11"/>
    <p:sldId id="520" r:id="rId12"/>
    <p:sldId id="521" r:id="rId13"/>
    <p:sldId id="574" r:id="rId14"/>
    <p:sldId id="611" r:id="rId15"/>
    <p:sldId id="575" r:id="rId16"/>
    <p:sldId id="576" r:id="rId17"/>
    <p:sldId id="577" r:id="rId18"/>
    <p:sldId id="612" r:id="rId19"/>
    <p:sldId id="579" r:id="rId20"/>
    <p:sldId id="580" r:id="rId21"/>
    <p:sldId id="584" r:id="rId22"/>
    <p:sldId id="583" r:id="rId23"/>
    <p:sldId id="582" r:id="rId24"/>
    <p:sldId id="581" r:id="rId25"/>
    <p:sldId id="613" r:id="rId26"/>
    <p:sldId id="614" r:id="rId27"/>
    <p:sldId id="585" r:id="rId28"/>
    <p:sldId id="586" r:id="rId29"/>
    <p:sldId id="587" r:id="rId30"/>
    <p:sldId id="588" r:id="rId31"/>
    <p:sldId id="589" r:id="rId32"/>
    <p:sldId id="590" r:id="rId33"/>
    <p:sldId id="591" r:id="rId34"/>
    <p:sldId id="592" r:id="rId35"/>
    <p:sldId id="593" r:id="rId36"/>
    <p:sldId id="522" r:id="rId37"/>
    <p:sldId id="523" r:id="rId38"/>
    <p:sldId id="524" r:id="rId39"/>
    <p:sldId id="525" r:id="rId40"/>
    <p:sldId id="526" r:id="rId41"/>
    <p:sldId id="527" r:id="rId42"/>
    <p:sldId id="578" r:id="rId43"/>
    <p:sldId id="528" r:id="rId44"/>
    <p:sldId id="529" r:id="rId45"/>
    <p:sldId id="530" r:id="rId46"/>
    <p:sldId id="532" r:id="rId47"/>
    <p:sldId id="533" r:id="rId48"/>
    <p:sldId id="534" r:id="rId49"/>
    <p:sldId id="536" r:id="rId50"/>
    <p:sldId id="537" r:id="rId51"/>
    <p:sldId id="538" r:id="rId52"/>
    <p:sldId id="539" r:id="rId53"/>
    <p:sldId id="540" r:id="rId54"/>
    <p:sldId id="541" r:id="rId55"/>
    <p:sldId id="543" r:id="rId56"/>
    <p:sldId id="544" r:id="rId57"/>
    <p:sldId id="545" r:id="rId58"/>
    <p:sldId id="546" r:id="rId59"/>
    <p:sldId id="547" r:id="rId60"/>
    <p:sldId id="548" r:id="rId61"/>
    <p:sldId id="549" r:id="rId62"/>
    <p:sldId id="570" r:id="rId63"/>
    <p:sldId id="594" r:id="rId64"/>
    <p:sldId id="595" r:id="rId65"/>
    <p:sldId id="596" r:id="rId66"/>
    <p:sldId id="597" r:id="rId67"/>
    <p:sldId id="598" r:id="rId68"/>
    <p:sldId id="599" r:id="rId69"/>
    <p:sldId id="600" r:id="rId70"/>
    <p:sldId id="601" r:id="rId71"/>
    <p:sldId id="615" r:id="rId72"/>
    <p:sldId id="602" r:id="rId73"/>
    <p:sldId id="607" r:id="rId74"/>
    <p:sldId id="603" r:id="rId75"/>
    <p:sldId id="604" r:id="rId76"/>
    <p:sldId id="605" r:id="rId77"/>
    <p:sldId id="606" r:id="rId78"/>
    <p:sldId id="608" r:id="rId79"/>
    <p:sldId id="609" r:id="rId80"/>
    <p:sldId id="610" r:id="rId81"/>
    <p:sldId id="51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93792" autoAdjust="0"/>
  </p:normalViewPr>
  <p:slideViewPr>
    <p:cSldViewPr snapToGrid="0">
      <p:cViewPr varScale="1">
        <p:scale>
          <a:sx n="72" d="100"/>
          <a:sy n="72" d="100"/>
        </p:scale>
        <p:origin x="74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B48D9-A11B-4787-A441-6446B2E185AF}" type="datetimeFigureOut">
              <a:rPr lang="en-IN" smtClean="0"/>
              <a:t>07-02-2024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D16F3-807E-4787-8426-9E07EE7A54F4}" type="slidenum">
              <a:rPr lang="en-IN" smtClean="0"/>
              <a:t>‹#›</a:t>
            </a:fld>
            <a:endParaRPr lang="en-IN"/>
          </a:p>
        </p:txBody>
      </p:sp>
    </p:spTree>
    <p:extLst>
      <p:ext uri="{BB962C8B-B14F-4D97-AF65-F5344CB8AC3E}">
        <p14:creationId xmlns:p14="http://schemas.microsoft.com/office/powerpoint/2010/main" val="3617529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F92E-6701-6E71-3556-3748FBA811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B17E1C-98F5-E4DF-5EB3-EC521F893E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D567B3-9733-5AA9-D50B-60BAE25025A9}"/>
              </a:ext>
            </a:extLst>
          </p:cNvPr>
          <p:cNvSpPr>
            <a:spLocks noGrp="1"/>
          </p:cNvSpPr>
          <p:nvPr>
            <p:ph type="dt" sz="half" idx="10"/>
          </p:nvPr>
        </p:nvSpPr>
        <p:spPr/>
        <p:txBody>
          <a:bodyPr/>
          <a:lstStyle/>
          <a:p>
            <a:fld id="{EE195804-7E38-4FB3-B6A2-EB10EBB98059}" type="datetime1">
              <a:rPr lang="en-IN" smtClean="0"/>
              <a:t>07-02-2024</a:t>
            </a:fld>
            <a:endParaRPr lang="en-IN"/>
          </a:p>
        </p:txBody>
      </p:sp>
      <p:sp>
        <p:nvSpPr>
          <p:cNvPr id="5" name="Footer Placeholder 4">
            <a:extLst>
              <a:ext uri="{FF2B5EF4-FFF2-40B4-BE49-F238E27FC236}">
                <a16:creationId xmlns:a16="http://schemas.microsoft.com/office/drawing/2014/main" id="{D9EE923C-0B98-B2F3-872A-35D1DDB15FAA}"/>
              </a:ext>
            </a:extLst>
          </p:cNvPr>
          <p:cNvSpPr>
            <a:spLocks noGrp="1"/>
          </p:cNvSpPr>
          <p:nvPr>
            <p:ph type="ftr" sz="quarter" idx="11"/>
          </p:nvPr>
        </p:nvSpPr>
        <p:spPr/>
        <p:txBody>
          <a:bodyPr/>
          <a:lstStyle/>
          <a:p>
            <a:r>
              <a:rPr lang="en-US"/>
              <a:t>Department of Electronics &amp; Telecommunication Engg. </a:t>
            </a:r>
            <a:endParaRPr lang="en-IN"/>
          </a:p>
        </p:txBody>
      </p:sp>
      <p:sp>
        <p:nvSpPr>
          <p:cNvPr id="6" name="Slide Number Placeholder 5">
            <a:extLst>
              <a:ext uri="{FF2B5EF4-FFF2-40B4-BE49-F238E27FC236}">
                <a16:creationId xmlns:a16="http://schemas.microsoft.com/office/drawing/2014/main" id="{238C9AAD-9566-1398-B789-BB4C4F169941}"/>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3363040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D94C-89C4-C44D-5843-1ADE609AB5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FB4018-04C5-FEE8-4DE2-EA2513882C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9B97E-4FB3-9029-5F32-627B45A53B67}"/>
              </a:ext>
            </a:extLst>
          </p:cNvPr>
          <p:cNvSpPr>
            <a:spLocks noGrp="1"/>
          </p:cNvSpPr>
          <p:nvPr>
            <p:ph type="dt" sz="half" idx="10"/>
          </p:nvPr>
        </p:nvSpPr>
        <p:spPr/>
        <p:txBody>
          <a:bodyPr/>
          <a:lstStyle/>
          <a:p>
            <a:fld id="{68233BFC-B426-488E-9416-F388FA955D9E}" type="datetime1">
              <a:rPr lang="en-IN" smtClean="0"/>
              <a:t>07-02-2024</a:t>
            </a:fld>
            <a:endParaRPr lang="en-IN"/>
          </a:p>
        </p:txBody>
      </p:sp>
      <p:sp>
        <p:nvSpPr>
          <p:cNvPr id="5" name="Footer Placeholder 4">
            <a:extLst>
              <a:ext uri="{FF2B5EF4-FFF2-40B4-BE49-F238E27FC236}">
                <a16:creationId xmlns:a16="http://schemas.microsoft.com/office/drawing/2014/main" id="{272D394E-F30C-497E-DFFA-1CF9C03D4D41}"/>
              </a:ext>
            </a:extLst>
          </p:cNvPr>
          <p:cNvSpPr>
            <a:spLocks noGrp="1"/>
          </p:cNvSpPr>
          <p:nvPr>
            <p:ph type="ftr" sz="quarter" idx="11"/>
          </p:nvPr>
        </p:nvSpPr>
        <p:spPr/>
        <p:txBody>
          <a:bodyPr/>
          <a:lstStyle/>
          <a:p>
            <a:r>
              <a:rPr lang="en-US"/>
              <a:t>Department of Electronics &amp; Telecommunication Engg. </a:t>
            </a:r>
            <a:endParaRPr lang="en-IN"/>
          </a:p>
        </p:txBody>
      </p:sp>
      <p:sp>
        <p:nvSpPr>
          <p:cNvPr id="6" name="Slide Number Placeholder 5">
            <a:extLst>
              <a:ext uri="{FF2B5EF4-FFF2-40B4-BE49-F238E27FC236}">
                <a16:creationId xmlns:a16="http://schemas.microsoft.com/office/drawing/2014/main" id="{7D2E83EA-5C42-F5E6-FEBC-17C57D7FC9AD}"/>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263010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B76E4F-52F5-A12A-4A4E-603AC7B5D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6B977-6613-6066-9919-CBAFAA0002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0F9BF-1810-D6E4-DC2B-467520B2389E}"/>
              </a:ext>
            </a:extLst>
          </p:cNvPr>
          <p:cNvSpPr>
            <a:spLocks noGrp="1"/>
          </p:cNvSpPr>
          <p:nvPr>
            <p:ph type="dt" sz="half" idx="10"/>
          </p:nvPr>
        </p:nvSpPr>
        <p:spPr/>
        <p:txBody>
          <a:bodyPr/>
          <a:lstStyle/>
          <a:p>
            <a:fld id="{23B10C32-5DEC-468A-A0EC-42FDC802185D}" type="datetime1">
              <a:rPr lang="en-IN" smtClean="0"/>
              <a:t>07-02-2024</a:t>
            </a:fld>
            <a:endParaRPr lang="en-IN"/>
          </a:p>
        </p:txBody>
      </p:sp>
      <p:sp>
        <p:nvSpPr>
          <p:cNvPr id="5" name="Footer Placeholder 4">
            <a:extLst>
              <a:ext uri="{FF2B5EF4-FFF2-40B4-BE49-F238E27FC236}">
                <a16:creationId xmlns:a16="http://schemas.microsoft.com/office/drawing/2014/main" id="{4BC484B4-2F4F-2468-E210-944124B7CE04}"/>
              </a:ext>
            </a:extLst>
          </p:cNvPr>
          <p:cNvSpPr>
            <a:spLocks noGrp="1"/>
          </p:cNvSpPr>
          <p:nvPr>
            <p:ph type="ftr" sz="quarter" idx="11"/>
          </p:nvPr>
        </p:nvSpPr>
        <p:spPr/>
        <p:txBody>
          <a:bodyPr/>
          <a:lstStyle/>
          <a:p>
            <a:r>
              <a:rPr lang="en-US"/>
              <a:t>Department of Electronics &amp; Telecommunication Engg. </a:t>
            </a:r>
            <a:endParaRPr lang="en-IN"/>
          </a:p>
        </p:txBody>
      </p:sp>
      <p:sp>
        <p:nvSpPr>
          <p:cNvPr id="6" name="Slide Number Placeholder 5">
            <a:extLst>
              <a:ext uri="{FF2B5EF4-FFF2-40B4-BE49-F238E27FC236}">
                <a16:creationId xmlns:a16="http://schemas.microsoft.com/office/drawing/2014/main" id="{CF6F01F2-3E51-68C7-6E5D-C3499BBF895F}"/>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563650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0" name="Picture 9" descr="A picture containing shape&#10;&#10;Description automatically generated">
            <a:extLst>
              <a:ext uri="{FF2B5EF4-FFF2-40B4-BE49-F238E27FC236}">
                <a16:creationId xmlns:a16="http://schemas.microsoft.com/office/drawing/2014/main" id="{3B6BF19E-5F61-670E-ACBC-FCED453CA7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150" y="70841"/>
            <a:ext cx="919757" cy="919757"/>
          </a:xfrm>
          <a:prstGeom prst="rect">
            <a:avLst/>
          </a:prstGeom>
        </p:spPr>
      </p:pic>
      <p:sp>
        <p:nvSpPr>
          <p:cNvPr id="2" name="Title 1">
            <a:extLst>
              <a:ext uri="{FF2B5EF4-FFF2-40B4-BE49-F238E27FC236}">
                <a16:creationId xmlns:a16="http://schemas.microsoft.com/office/drawing/2014/main" id="{DB0F4C4A-CF19-744E-C32D-F0A666EFD2CC}"/>
              </a:ext>
            </a:extLst>
          </p:cNvPr>
          <p:cNvSpPr>
            <a:spLocks noGrp="1"/>
          </p:cNvSpPr>
          <p:nvPr>
            <p:ph type="title"/>
          </p:nvPr>
        </p:nvSpPr>
        <p:spPr>
          <a:xfrm>
            <a:off x="1047750" y="219076"/>
            <a:ext cx="10267949" cy="565147"/>
          </a:xfrm>
        </p:spPr>
        <p:txBody>
          <a:bodyPr>
            <a:normAutofit/>
          </a:bodyPr>
          <a:lstStyle>
            <a:lvl1pPr>
              <a:defRPr sz="2800" b="1">
                <a:solidFill>
                  <a:srgbClr val="002060"/>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9A01F4EB-4C47-CBB8-7A0F-64916F5A635A}"/>
              </a:ext>
            </a:extLst>
          </p:cNvPr>
          <p:cNvSpPr>
            <a:spLocks noGrp="1"/>
          </p:cNvSpPr>
          <p:nvPr>
            <p:ph idx="1"/>
          </p:nvPr>
        </p:nvSpPr>
        <p:spPr>
          <a:xfrm>
            <a:off x="1219200" y="1282402"/>
            <a:ext cx="10515600" cy="4623100"/>
          </a:xfrm>
        </p:spPr>
        <p:txBody>
          <a:bodyPr>
            <a:normAutofit/>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L-Shape 7">
            <a:extLst>
              <a:ext uri="{FF2B5EF4-FFF2-40B4-BE49-F238E27FC236}">
                <a16:creationId xmlns:a16="http://schemas.microsoft.com/office/drawing/2014/main" id="{21263DCB-5E69-0E27-B351-14673941B5BB}"/>
              </a:ext>
            </a:extLst>
          </p:cNvPr>
          <p:cNvSpPr/>
          <p:nvPr userDrawn="1"/>
        </p:nvSpPr>
        <p:spPr>
          <a:xfrm rot="5400000">
            <a:off x="3600449" y="-1752600"/>
            <a:ext cx="5838827" cy="11344274"/>
          </a:xfrm>
          <a:prstGeom prst="corner">
            <a:avLst>
              <a:gd name="adj1" fmla="val 1261"/>
              <a:gd name="adj2" fmla="val 1456"/>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9" name="Footer Placeholder 4">
            <a:extLst>
              <a:ext uri="{FF2B5EF4-FFF2-40B4-BE49-F238E27FC236}">
                <a16:creationId xmlns:a16="http://schemas.microsoft.com/office/drawing/2014/main" id="{0CFA702E-1D59-966D-445B-285F928AFF15}"/>
              </a:ext>
            </a:extLst>
          </p:cNvPr>
          <p:cNvSpPr txBox="1">
            <a:spLocks/>
          </p:cNvSpPr>
          <p:nvPr userDrawn="1"/>
        </p:nvSpPr>
        <p:spPr>
          <a:xfrm rot="16200000">
            <a:off x="-2015036" y="3538243"/>
            <a:ext cx="4962525" cy="431801"/>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lstStyle>
            <a:defPPr>
              <a:defRPr lang="en-US"/>
            </a:defPPr>
            <a:lvl1pPr marL="0" algn="ctr" defTabSz="914400" rtl="0" eaLnBrk="1" latinLnBrk="0" hangingPunct="1">
              <a:defRPr sz="1400" b="1" kern="1200">
                <a:solidFill>
                  <a:srgbClr val="002060"/>
                </a:solidFill>
                <a:latin typeface="Cambria" panose="02040503050406030204" pitchFamily="18" charset="0"/>
                <a:ea typeface="Cambria" panose="02040503050406030204" pitchFamily="18"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b="1" dirty="0">
                <a:solidFill>
                  <a:schemeClr val="bg1"/>
                </a:solidFill>
              </a:rPr>
              <a:t>Pune Institute of Computer Technology, Pune</a:t>
            </a:r>
            <a:endParaRPr lang="en-IN" sz="1800" b="1" dirty="0">
              <a:solidFill>
                <a:schemeClr val="bg1"/>
              </a:solidFill>
            </a:endParaRPr>
          </a:p>
        </p:txBody>
      </p:sp>
      <p:sp>
        <p:nvSpPr>
          <p:cNvPr id="12" name="Footer Placeholder 3">
            <a:extLst>
              <a:ext uri="{FF2B5EF4-FFF2-40B4-BE49-F238E27FC236}">
                <a16:creationId xmlns:a16="http://schemas.microsoft.com/office/drawing/2014/main" id="{D313F969-E652-5AD2-D5F7-253C6BBC2365}"/>
              </a:ext>
            </a:extLst>
          </p:cNvPr>
          <p:cNvSpPr txBox="1">
            <a:spLocks/>
          </p:cNvSpPr>
          <p:nvPr userDrawn="1"/>
        </p:nvSpPr>
        <p:spPr>
          <a:xfrm>
            <a:off x="1219200" y="6231937"/>
            <a:ext cx="5819776" cy="51752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latin typeface="Times New Roman" panose="02020603050405020304" pitchFamily="18" charset="0"/>
                <a:cs typeface="Times New Roman" panose="02020603050405020304" pitchFamily="18" charset="0"/>
              </a:rPr>
              <a:t>This ppt is created as a reference material (only for the academic purpose) for the students of PICT. It is restricted only for the internal use and any circulation is strictly prohibited.</a:t>
            </a:r>
            <a:endParaRPr lang="en-IN" sz="1200" dirty="0">
              <a:latin typeface="Times New Roman" panose="02020603050405020304" pitchFamily="18" charset="0"/>
              <a:cs typeface="Times New Roman" panose="02020603050405020304" pitchFamily="18" charset="0"/>
            </a:endParaRPr>
          </a:p>
        </p:txBody>
      </p:sp>
      <p:sp>
        <p:nvSpPr>
          <p:cNvPr id="17" name="Footer Placeholder 12">
            <a:extLst>
              <a:ext uri="{FF2B5EF4-FFF2-40B4-BE49-F238E27FC236}">
                <a16:creationId xmlns:a16="http://schemas.microsoft.com/office/drawing/2014/main" id="{733113C7-96DA-5A1D-2FD0-E53801735DEF}"/>
              </a:ext>
            </a:extLst>
          </p:cNvPr>
          <p:cNvSpPr>
            <a:spLocks noGrp="1"/>
          </p:cNvSpPr>
          <p:nvPr>
            <p:ph type="ftr" sz="quarter" idx="11"/>
          </p:nvPr>
        </p:nvSpPr>
        <p:spPr>
          <a:xfrm>
            <a:off x="7410451" y="6325598"/>
            <a:ext cx="4600575" cy="330200"/>
          </a:xfrm>
        </p:spPr>
        <p:txBody>
          <a:bodyPr/>
          <a:lstStyle>
            <a:lvl1pPr>
              <a:defRPr sz="1200">
                <a:latin typeface="Times New Roman" panose="02020603050405020304" pitchFamily="18" charset="0"/>
                <a:cs typeface="Times New Roman" panose="02020603050405020304" pitchFamily="18" charset="0"/>
              </a:defRPr>
            </a:lvl1pPr>
          </a:lstStyle>
          <a:p>
            <a:r>
              <a:rPr lang="en-US"/>
              <a:t>Department of Electronics &amp; Telecommunication Engg. </a:t>
            </a:r>
            <a:endParaRPr lang="en-IN" dirty="0"/>
          </a:p>
        </p:txBody>
      </p:sp>
    </p:spTree>
    <p:extLst>
      <p:ext uri="{BB962C8B-B14F-4D97-AF65-F5344CB8AC3E}">
        <p14:creationId xmlns:p14="http://schemas.microsoft.com/office/powerpoint/2010/main" val="342060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345C-7F29-CE9F-12A4-6B6C69C576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C26E53-C487-E993-BAC6-9DB5C79DE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CDF88B-588F-9409-D360-8E31D9838500}"/>
              </a:ext>
            </a:extLst>
          </p:cNvPr>
          <p:cNvSpPr>
            <a:spLocks noGrp="1"/>
          </p:cNvSpPr>
          <p:nvPr>
            <p:ph type="dt" sz="half" idx="10"/>
          </p:nvPr>
        </p:nvSpPr>
        <p:spPr/>
        <p:txBody>
          <a:bodyPr/>
          <a:lstStyle/>
          <a:p>
            <a:fld id="{C6726356-BBAB-478D-A28B-15CBBD587514}" type="datetime1">
              <a:rPr lang="en-IN" smtClean="0"/>
              <a:t>07-02-2024</a:t>
            </a:fld>
            <a:endParaRPr lang="en-IN"/>
          </a:p>
        </p:txBody>
      </p:sp>
      <p:sp>
        <p:nvSpPr>
          <p:cNvPr id="5" name="Footer Placeholder 4">
            <a:extLst>
              <a:ext uri="{FF2B5EF4-FFF2-40B4-BE49-F238E27FC236}">
                <a16:creationId xmlns:a16="http://schemas.microsoft.com/office/drawing/2014/main" id="{A40176E7-5C01-6B72-EAB5-8B06303E6024}"/>
              </a:ext>
            </a:extLst>
          </p:cNvPr>
          <p:cNvSpPr>
            <a:spLocks noGrp="1"/>
          </p:cNvSpPr>
          <p:nvPr>
            <p:ph type="ftr" sz="quarter" idx="11"/>
          </p:nvPr>
        </p:nvSpPr>
        <p:spPr/>
        <p:txBody>
          <a:bodyPr/>
          <a:lstStyle/>
          <a:p>
            <a:r>
              <a:rPr lang="en-US"/>
              <a:t>Department of Electronics &amp; Telecommunication Engg. </a:t>
            </a:r>
            <a:endParaRPr lang="en-IN"/>
          </a:p>
        </p:txBody>
      </p:sp>
      <p:sp>
        <p:nvSpPr>
          <p:cNvPr id="6" name="Slide Number Placeholder 5">
            <a:extLst>
              <a:ext uri="{FF2B5EF4-FFF2-40B4-BE49-F238E27FC236}">
                <a16:creationId xmlns:a16="http://schemas.microsoft.com/office/drawing/2014/main" id="{7DDA3F86-D240-0348-151F-1A73A1EC7C24}"/>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276582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D9B47-9F71-C9EB-089C-5C9314759C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5660DD-A533-2481-5F27-F1059D6935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B5BCDE-EA3A-81BE-E8F0-5AD73E1361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8A47B6-0DC9-1D86-7BFC-87F31054461B}"/>
              </a:ext>
            </a:extLst>
          </p:cNvPr>
          <p:cNvSpPr>
            <a:spLocks noGrp="1"/>
          </p:cNvSpPr>
          <p:nvPr>
            <p:ph type="dt" sz="half" idx="10"/>
          </p:nvPr>
        </p:nvSpPr>
        <p:spPr/>
        <p:txBody>
          <a:bodyPr/>
          <a:lstStyle/>
          <a:p>
            <a:fld id="{0F8A5EDF-B8C0-4A08-81A9-C6CFEE8A9423}" type="datetime1">
              <a:rPr lang="en-IN" smtClean="0"/>
              <a:t>07-02-2024</a:t>
            </a:fld>
            <a:endParaRPr lang="en-IN"/>
          </a:p>
        </p:txBody>
      </p:sp>
      <p:sp>
        <p:nvSpPr>
          <p:cNvPr id="6" name="Footer Placeholder 5">
            <a:extLst>
              <a:ext uri="{FF2B5EF4-FFF2-40B4-BE49-F238E27FC236}">
                <a16:creationId xmlns:a16="http://schemas.microsoft.com/office/drawing/2014/main" id="{43F0C357-1E3B-5F47-73E3-24320AEBCB66}"/>
              </a:ext>
            </a:extLst>
          </p:cNvPr>
          <p:cNvSpPr>
            <a:spLocks noGrp="1"/>
          </p:cNvSpPr>
          <p:nvPr>
            <p:ph type="ftr" sz="quarter" idx="11"/>
          </p:nvPr>
        </p:nvSpPr>
        <p:spPr/>
        <p:txBody>
          <a:bodyPr/>
          <a:lstStyle/>
          <a:p>
            <a:r>
              <a:rPr lang="en-US"/>
              <a:t>Department of Electronics &amp; Telecommunication Engg. </a:t>
            </a:r>
            <a:endParaRPr lang="en-IN"/>
          </a:p>
        </p:txBody>
      </p:sp>
      <p:sp>
        <p:nvSpPr>
          <p:cNvPr id="7" name="Slide Number Placeholder 6">
            <a:extLst>
              <a:ext uri="{FF2B5EF4-FFF2-40B4-BE49-F238E27FC236}">
                <a16:creationId xmlns:a16="http://schemas.microsoft.com/office/drawing/2014/main" id="{01945DF5-E723-0095-3367-149556E9F875}"/>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146613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D835-A914-ED78-2768-3E4EF6CC3D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C5B571-7E92-866A-943A-B88B4E3A8B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724E15-BD93-D9A0-1C3B-79F049E0B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2802B2-D017-082E-4BD5-A8170E008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C6B03-B92A-E1EE-D6AD-8BF8DC4F47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58EAE5-FBCE-3EFD-F5E2-C6B1888327DA}"/>
              </a:ext>
            </a:extLst>
          </p:cNvPr>
          <p:cNvSpPr>
            <a:spLocks noGrp="1"/>
          </p:cNvSpPr>
          <p:nvPr>
            <p:ph type="dt" sz="half" idx="10"/>
          </p:nvPr>
        </p:nvSpPr>
        <p:spPr/>
        <p:txBody>
          <a:bodyPr/>
          <a:lstStyle/>
          <a:p>
            <a:fld id="{7D875669-CFEE-439A-AD96-9BFECC4D2828}" type="datetime1">
              <a:rPr lang="en-IN" smtClean="0"/>
              <a:t>07-02-2024</a:t>
            </a:fld>
            <a:endParaRPr lang="en-IN"/>
          </a:p>
        </p:txBody>
      </p:sp>
      <p:sp>
        <p:nvSpPr>
          <p:cNvPr id="8" name="Footer Placeholder 7">
            <a:extLst>
              <a:ext uri="{FF2B5EF4-FFF2-40B4-BE49-F238E27FC236}">
                <a16:creationId xmlns:a16="http://schemas.microsoft.com/office/drawing/2014/main" id="{B21DF609-7F83-756A-DB48-597BB5B1C9F9}"/>
              </a:ext>
            </a:extLst>
          </p:cNvPr>
          <p:cNvSpPr>
            <a:spLocks noGrp="1"/>
          </p:cNvSpPr>
          <p:nvPr>
            <p:ph type="ftr" sz="quarter" idx="11"/>
          </p:nvPr>
        </p:nvSpPr>
        <p:spPr/>
        <p:txBody>
          <a:bodyPr/>
          <a:lstStyle/>
          <a:p>
            <a:r>
              <a:rPr lang="en-US"/>
              <a:t>Department of Electronics &amp; Telecommunication Engg. </a:t>
            </a:r>
            <a:endParaRPr lang="en-IN"/>
          </a:p>
        </p:txBody>
      </p:sp>
      <p:sp>
        <p:nvSpPr>
          <p:cNvPr id="9" name="Slide Number Placeholder 8">
            <a:extLst>
              <a:ext uri="{FF2B5EF4-FFF2-40B4-BE49-F238E27FC236}">
                <a16:creationId xmlns:a16="http://schemas.microsoft.com/office/drawing/2014/main" id="{6BFF6A66-510F-F8FF-02A1-0E87D085D67F}"/>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881347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26A18-440C-51F1-F2D2-8FEE159CC0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09DD12-8472-B75A-3418-2E2442EC970A}"/>
              </a:ext>
            </a:extLst>
          </p:cNvPr>
          <p:cNvSpPr>
            <a:spLocks noGrp="1"/>
          </p:cNvSpPr>
          <p:nvPr>
            <p:ph type="dt" sz="half" idx="10"/>
          </p:nvPr>
        </p:nvSpPr>
        <p:spPr/>
        <p:txBody>
          <a:bodyPr/>
          <a:lstStyle/>
          <a:p>
            <a:fld id="{CCF20DEE-BB6B-420E-B610-4E60AE6E8C41}" type="datetime1">
              <a:rPr lang="en-IN" smtClean="0"/>
              <a:t>07-02-2024</a:t>
            </a:fld>
            <a:endParaRPr lang="en-IN"/>
          </a:p>
        </p:txBody>
      </p:sp>
      <p:sp>
        <p:nvSpPr>
          <p:cNvPr id="4" name="Footer Placeholder 3">
            <a:extLst>
              <a:ext uri="{FF2B5EF4-FFF2-40B4-BE49-F238E27FC236}">
                <a16:creationId xmlns:a16="http://schemas.microsoft.com/office/drawing/2014/main" id="{9C9E09DE-D221-5BA4-1985-FDFF8F67C14B}"/>
              </a:ext>
            </a:extLst>
          </p:cNvPr>
          <p:cNvSpPr>
            <a:spLocks noGrp="1"/>
          </p:cNvSpPr>
          <p:nvPr>
            <p:ph type="ftr" sz="quarter" idx="11"/>
          </p:nvPr>
        </p:nvSpPr>
        <p:spPr/>
        <p:txBody>
          <a:bodyPr/>
          <a:lstStyle/>
          <a:p>
            <a:r>
              <a:rPr lang="en-US"/>
              <a:t>Department of Electronics &amp; Telecommunication Engg. </a:t>
            </a:r>
            <a:endParaRPr lang="en-IN"/>
          </a:p>
        </p:txBody>
      </p:sp>
      <p:sp>
        <p:nvSpPr>
          <p:cNvPr id="5" name="Slide Number Placeholder 4">
            <a:extLst>
              <a:ext uri="{FF2B5EF4-FFF2-40B4-BE49-F238E27FC236}">
                <a16:creationId xmlns:a16="http://schemas.microsoft.com/office/drawing/2014/main" id="{81C37293-E74F-72BF-B75D-1411FF86E4DE}"/>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425715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B68AD2-7148-AB2B-0897-866086C1FA8A}"/>
              </a:ext>
            </a:extLst>
          </p:cNvPr>
          <p:cNvSpPr>
            <a:spLocks noGrp="1"/>
          </p:cNvSpPr>
          <p:nvPr>
            <p:ph type="dt" sz="half" idx="10"/>
          </p:nvPr>
        </p:nvSpPr>
        <p:spPr/>
        <p:txBody>
          <a:bodyPr/>
          <a:lstStyle/>
          <a:p>
            <a:fld id="{17CD8E1A-6E5A-4049-B3D9-08CC33E96F55}" type="datetime1">
              <a:rPr lang="en-IN" smtClean="0"/>
              <a:t>07-02-2024</a:t>
            </a:fld>
            <a:endParaRPr lang="en-IN"/>
          </a:p>
        </p:txBody>
      </p:sp>
      <p:sp>
        <p:nvSpPr>
          <p:cNvPr id="3" name="Footer Placeholder 2">
            <a:extLst>
              <a:ext uri="{FF2B5EF4-FFF2-40B4-BE49-F238E27FC236}">
                <a16:creationId xmlns:a16="http://schemas.microsoft.com/office/drawing/2014/main" id="{35EE0A96-83B5-FDAD-5356-6063EAD43937}"/>
              </a:ext>
            </a:extLst>
          </p:cNvPr>
          <p:cNvSpPr>
            <a:spLocks noGrp="1"/>
          </p:cNvSpPr>
          <p:nvPr>
            <p:ph type="ftr" sz="quarter" idx="11"/>
          </p:nvPr>
        </p:nvSpPr>
        <p:spPr/>
        <p:txBody>
          <a:bodyPr/>
          <a:lstStyle/>
          <a:p>
            <a:r>
              <a:rPr lang="en-US"/>
              <a:t>Department of Electronics &amp; Telecommunication Engg. </a:t>
            </a:r>
            <a:endParaRPr lang="en-IN"/>
          </a:p>
        </p:txBody>
      </p:sp>
      <p:sp>
        <p:nvSpPr>
          <p:cNvPr id="4" name="Slide Number Placeholder 3">
            <a:extLst>
              <a:ext uri="{FF2B5EF4-FFF2-40B4-BE49-F238E27FC236}">
                <a16:creationId xmlns:a16="http://schemas.microsoft.com/office/drawing/2014/main" id="{E94ED8BD-3189-0898-1347-A6EF22E1E7C9}"/>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63517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B1E-4AAB-EF02-AE0C-C4B4A4F59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6DB9B2-FB0D-B405-F5F8-E4C4FF33EC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5B5CAA-CBAB-4826-8BE9-3B07B8C82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6F860-FE91-3313-2B42-5D8785DDF76F}"/>
              </a:ext>
            </a:extLst>
          </p:cNvPr>
          <p:cNvSpPr>
            <a:spLocks noGrp="1"/>
          </p:cNvSpPr>
          <p:nvPr>
            <p:ph type="dt" sz="half" idx="10"/>
          </p:nvPr>
        </p:nvSpPr>
        <p:spPr/>
        <p:txBody>
          <a:bodyPr/>
          <a:lstStyle/>
          <a:p>
            <a:fld id="{1A72969D-33DE-4143-9BE7-E7E4D7A1A50B}" type="datetime1">
              <a:rPr lang="en-IN" smtClean="0"/>
              <a:t>07-02-2024</a:t>
            </a:fld>
            <a:endParaRPr lang="en-IN"/>
          </a:p>
        </p:txBody>
      </p:sp>
      <p:sp>
        <p:nvSpPr>
          <p:cNvPr id="6" name="Footer Placeholder 5">
            <a:extLst>
              <a:ext uri="{FF2B5EF4-FFF2-40B4-BE49-F238E27FC236}">
                <a16:creationId xmlns:a16="http://schemas.microsoft.com/office/drawing/2014/main" id="{F248045C-C179-5466-4220-0902B89C8C35}"/>
              </a:ext>
            </a:extLst>
          </p:cNvPr>
          <p:cNvSpPr>
            <a:spLocks noGrp="1"/>
          </p:cNvSpPr>
          <p:nvPr>
            <p:ph type="ftr" sz="quarter" idx="11"/>
          </p:nvPr>
        </p:nvSpPr>
        <p:spPr/>
        <p:txBody>
          <a:bodyPr/>
          <a:lstStyle/>
          <a:p>
            <a:r>
              <a:rPr lang="en-US"/>
              <a:t>Department of Electronics &amp; Telecommunication Engg. </a:t>
            </a:r>
            <a:endParaRPr lang="en-IN"/>
          </a:p>
        </p:txBody>
      </p:sp>
      <p:sp>
        <p:nvSpPr>
          <p:cNvPr id="7" name="Slide Number Placeholder 6">
            <a:extLst>
              <a:ext uri="{FF2B5EF4-FFF2-40B4-BE49-F238E27FC236}">
                <a16:creationId xmlns:a16="http://schemas.microsoft.com/office/drawing/2014/main" id="{C0D50D33-AAFE-8893-511B-B35492F67270}"/>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333194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22B6-FD07-D9D4-782A-D1D3B6ACE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36EC83-4ECD-7F56-663C-E5FD2ED31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A49976-4975-491F-313B-A3C3F1CCA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6778D-750B-A591-A6ED-F2FE63E79E7D}"/>
              </a:ext>
            </a:extLst>
          </p:cNvPr>
          <p:cNvSpPr>
            <a:spLocks noGrp="1"/>
          </p:cNvSpPr>
          <p:nvPr>
            <p:ph type="dt" sz="half" idx="10"/>
          </p:nvPr>
        </p:nvSpPr>
        <p:spPr/>
        <p:txBody>
          <a:bodyPr/>
          <a:lstStyle/>
          <a:p>
            <a:fld id="{B6C7E0BC-9B49-4E38-B5C0-87CDF707F893}" type="datetime1">
              <a:rPr lang="en-IN" smtClean="0"/>
              <a:t>07-02-2024</a:t>
            </a:fld>
            <a:endParaRPr lang="en-IN"/>
          </a:p>
        </p:txBody>
      </p:sp>
      <p:sp>
        <p:nvSpPr>
          <p:cNvPr id="6" name="Footer Placeholder 5">
            <a:extLst>
              <a:ext uri="{FF2B5EF4-FFF2-40B4-BE49-F238E27FC236}">
                <a16:creationId xmlns:a16="http://schemas.microsoft.com/office/drawing/2014/main" id="{59C52DA7-C817-BC0F-F4A5-174DBF0B5E4B}"/>
              </a:ext>
            </a:extLst>
          </p:cNvPr>
          <p:cNvSpPr>
            <a:spLocks noGrp="1"/>
          </p:cNvSpPr>
          <p:nvPr>
            <p:ph type="ftr" sz="quarter" idx="11"/>
          </p:nvPr>
        </p:nvSpPr>
        <p:spPr/>
        <p:txBody>
          <a:bodyPr/>
          <a:lstStyle/>
          <a:p>
            <a:r>
              <a:rPr lang="en-US"/>
              <a:t>Department of Electronics &amp; Telecommunication Engg. </a:t>
            </a:r>
            <a:endParaRPr lang="en-IN"/>
          </a:p>
        </p:txBody>
      </p:sp>
      <p:sp>
        <p:nvSpPr>
          <p:cNvPr id="7" name="Slide Number Placeholder 6">
            <a:extLst>
              <a:ext uri="{FF2B5EF4-FFF2-40B4-BE49-F238E27FC236}">
                <a16:creationId xmlns:a16="http://schemas.microsoft.com/office/drawing/2014/main" id="{34A33216-1032-F804-1059-FE74DFB1AF1F}"/>
              </a:ext>
            </a:extLst>
          </p:cNvPr>
          <p:cNvSpPr>
            <a:spLocks noGrp="1"/>
          </p:cNvSpPr>
          <p:nvPr>
            <p:ph type="sldNum" sz="quarter" idx="12"/>
          </p:nvPr>
        </p:nvSpPr>
        <p:spPr/>
        <p:txBody>
          <a:bodyPr/>
          <a:lstStyle/>
          <a:p>
            <a:fld id="{7CC8E2C8-EAA1-4C5F-AAAF-F254DAB64BBB}" type="slidenum">
              <a:rPr lang="en-IN" smtClean="0"/>
              <a:t>‹#›</a:t>
            </a:fld>
            <a:endParaRPr lang="en-IN"/>
          </a:p>
        </p:txBody>
      </p:sp>
    </p:spTree>
    <p:extLst>
      <p:ext uri="{BB962C8B-B14F-4D97-AF65-F5344CB8AC3E}">
        <p14:creationId xmlns:p14="http://schemas.microsoft.com/office/powerpoint/2010/main" val="67518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F413BD-DAFC-53F1-2139-D0E0C7EA7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2A3F71-8952-041D-4B41-D6F9F3619E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136D05-1DE7-B22D-CEE3-82762B9BD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AFC291-34C4-4C50-8A91-0528A4456AE8}" type="datetime1">
              <a:rPr lang="en-IN" smtClean="0"/>
              <a:t>07-02-2024</a:t>
            </a:fld>
            <a:endParaRPr lang="en-IN"/>
          </a:p>
        </p:txBody>
      </p:sp>
      <p:sp>
        <p:nvSpPr>
          <p:cNvPr id="5" name="Footer Placeholder 4">
            <a:extLst>
              <a:ext uri="{FF2B5EF4-FFF2-40B4-BE49-F238E27FC236}">
                <a16:creationId xmlns:a16="http://schemas.microsoft.com/office/drawing/2014/main" id="{869A1E8B-1578-3DC1-67A2-082445E73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Electronics &amp; Telecommunication Engg. </a:t>
            </a:r>
            <a:endParaRPr lang="en-IN"/>
          </a:p>
        </p:txBody>
      </p:sp>
      <p:sp>
        <p:nvSpPr>
          <p:cNvPr id="6" name="Slide Number Placeholder 5">
            <a:extLst>
              <a:ext uri="{FF2B5EF4-FFF2-40B4-BE49-F238E27FC236}">
                <a16:creationId xmlns:a16="http://schemas.microsoft.com/office/drawing/2014/main" id="{B64684A3-5D29-6E88-675C-B7A785E3E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8E2C8-EAA1-4C5F-AAAF-F254DAB64BBB}" type="slidenum">
              <a:rPr lang="en-IN" smtClean="0"/>
              <a:t>‹#›</a:t>
            </a:fld>
            <a:endParaRPr lang="en-IN"/>
          </a:p>
        </p:txBody>
      </p:sp>
    </p:spTree>
    <p:extLst>
      <p:ext uri="{BB962C8B-B14F-4D97-AF65-F5344CB8AC3E}">
        <p14:creationId xmlns:p14="http://schemas.microsoft.com/office/powerpoint/2010/main" val="663472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www.javatpoint.com/package" TargetMode="External"/><Relationship Id="rId2" Type="http://schemas.openxmlformats.org/officeDocument/2006/relationships/hyperlink" Target="https://www.javatpoint.com/interface-in-java"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javatpoint.com/java-keylistener" TargetMode="External"/><Relationship Id="rId2" Type="http://schemas.openxmlformats.org/officeDocument/2006/relationships/hyperlink" Target="https://www.javatpoint.com/java-windowlistener" TargetMode="External"/><Relationship Id="rId1" Type="http://schemas.openxmlformats.org/officeDocument/2006/relationships/slideLayout" Target="../slideLayouts/slideLayout2.xml"/><Relationship Id="rId5" Type="http://schemas.openxmlformats.org/officeDocument/2006/relationships/hyperlink" Target="https://www.javatpoint.com/java-mousemotionlistener" TargetMode="External"/><Relationship Id="rId4" Type="http://schemas.openxmlformats.org/officeDocument/2006/relationships/hyperlink" Target="https://www.javatpoint.com/java-mouselistener"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s://www.javatpoint.com/java-actionlistener"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eclipse-javadoc:%E2%98%82=AJP/C:%5C/Users%5C/NSS%5C/.p2%5C/pool%5C/plugins%5C/org.eclipse.justj.openjdk.hotspot.jre.full.win32.x86_64_17.0.0.v20211012-1059%5C/jre%5C/lib%5C/jrt-fs.jar%60java.desktop=/module=/true=/%3Cjavax.swing(JComboBox.class%E2%98%83JComboBox~getItemAt~I%E2%98%82java.lang.Object"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geeksforgeeks.org/" TargetMode="External"/><Relationship Id="rId2" Type="http://schemas.openxmlformats.org/officeDocument/2006/relationships/hyperlink" Target="https://www.tutorialspoint.com/" TargetMode="External"/><Relationship Id="rId1" Type="http://schemas.openxmlformats.org/officeDocument/2006/relationships/slideLayout" Target="../slideLayouts/slideLayout2.xml"/><Relationship Id="rId4" Type="http://schemas.openxmlformats.org/officeDocument/2006/relationships/hyperlink" Target="https://www.javatpoint.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076CF-6E17-A6A1-9E83-33C9AEE5682D}"/>
              </a:ext>
            </a:extLst>
          </p:cNvPr>
          <p:cNvSpPr>
            <a:spLocks noGrp="1"/>
          </p:cNvSpPr>
          <p:nvPr>
            <p:ph type="ctrTitle"/>
          </p:nvPr>
        </p:nvSpPr>
        <p:spPr>
          <a:xfrm>
            <a:off x="7173146" y="2400651"/>
            <a:ext cx="4708337" cy="2416566"/>
          </a:xfrm>
        </p:spPr>
        <p:txBody>
          <a:bodyPr anchor="b">
            <a:normAutofit fontScale="90000"/>
          </a:bodyPr>
          <a:lstStyle/>
          <a:p>
            <a:r>
              <a:rPr lang="en-US" sz="3700" b="1" dirty="0">
                <a:latin typeface="Cambria" panose="02040503050406030204" pitchFamily="18" charset="0"/>
                <a:ea typeface="Cambria" panose="02040503050406030204" pitchFamily="18" charset="0"/>
              </a:rPr>
              <a:t>Advanced JAVA Programming</a:t>
            </a:r>
            <a:br>
              <a:rPr lang="en-US" sz="3700" b="1" dirty="0">
                <a:latin typeface="Cambria" panose="02040503050406030204" pitchFamily="18" charset="0"/>
                <a:ea typeface="Cambria" panose="02040503050406030204" pitchFamily="18" charset="0"/>
              </a:rPr>
            </a:br>
            <a:br>
              <a:rPr lang="en-US" sz="3700" b="1" dirty="0">
                <a:latin typeface="Cambria" panose="02040503050406030204" pitchFamily="18" charset="0"/>
                <a:ea typeface="Cambria" panose="02040503050406030204" pitchFamily="18" charset="0"/>
              </a:rPr>
            </a:br>
            <a:r>
              <a:rPr lang="en-US" sz="3700" b="1" dirty="0">
                <a:latin typeface="Cambria" panose="02040503050406030204" pitchFamily="18" charset="0"/>
                <a:ea typeface="Cambria" panose="02040503050406030204" pitchFamily="18" charset="0"/>
              </a:rPr>
              <a:t> Unit 2: </a:t>
            </a:r>
            <a:br>
              <a:rPr lang="en-US" sz="3700" b="1" dirty="0">
                <a:latin typeface="Cambria" panose="02040503050406030204" pitchFamily="18" charset="0"/>
                <a:ea typeface="Cambria" panose="02040503050406030204" pitchFamily="18" charset="0"/>
              </a:rPr>
            </a:br>
            <a:r>
              <a:rPr lang="en-US" sz="3700" b="1" dirty="0">
                <a:latin typeface="Cambria" panose="02040503050406030204" pitchFamily="18" charset="0"/>
                <a:ea typeface="Cambria" panose="02040503050406030204" pitchFamily="18" charset="0"/>
              </a:rPr>
              <a:t>AWT and Swing </a:t>
            </a:r>
            <a:endParaRPr lang="en-IN" sz="3700" b="1"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868411C6-B583-EC3E-8D9C-70B8FD63B282}"/>
              </a:ext>
            </a:extLst>
          </p:cNvPr>
          <p:cNvSpPr>
            <a:spLocks noGrp="1"/>
          </p:cNvSpPr>
          <p:nvPr>
            <p:ph type="subTitle" idx="1"/>
          </p:nvPr>
        </p:nvSpPr>
        <p:spPr>
          <a:xfrm>
            <a:off x="8620946" y="4998544"/>
            <a:ext cx="1812738" cy="554532"/>
          </a:xfrm>
        </p:spPr>
        <p:txBody>
          <a:bodyPr anchor="t">
            <a:normAutofit/>
          </a:bodyPr>
          <a:lstStyle/>
          <a:p>
            <a:pPr algn="l"/>
            <a:r>
              <a:rPr lang="en-US" sz="3200" b="1" dirty="0">
                <a:latin typeface="Cambria" panose="02040503050406030204" pitchFamily="18" charset="0"/>
                <a:ea typeface="Cambria" panose="02040503050406030204" pitchFamily="18" charset="0"/>
              </a:rPr>
              <a:t>TE E&amp;TE</a:t>
            </a:r>
            <a:endParaRPr lang="en-IN" sz="3200" b="1" dirty="0">
              <a:latin typeface="Cambria" panose="02040503050406030204" pitchFamily="18" charset="0"/>
              <a:ea typeface="Cambria" panose="02040503050406030204" pitchFamily="18" charset="0"/>
            </a:endParaRPr>
          </a:p>
        </p:txBody>
      </p:sp>
      <p:sp>
        <p:nvSpPr>
          <p:cNvPr id="18" name="Freeform: Shape 13">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omputer script on a screen">
            <a:extLst>
              <a:ext uri="{FF2B5EF4-FFF2-40B4-BE49-F238E27FC236}">
                <a16:creationId xmlns:a16="http://schemas.microsoft.com/office/drawing/2014/main" id="{E4D3D2A5-233C-BAB2-F8D7-5B0B175421CC}"/>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pic>
        <p:nvPicPr>
          <p:cNvPr id="6" name="Picture 2" descr="Java (programming language) - Wikipedia">
            <a:extLst>
              <a:ext uri="{FF2B5EF4-FFF2-40B4-BE49-F238E27FC236}">
                <a16:creationId xmlns:a16="http://schemas.microsoft.com/office/drawing/2014/main" id="{C18BA8A7-0E82-3C68-25FA-D1C7DB77E6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9188"/>
          <a:stretch/>
        </p:blipFill>
        <p:spPr bwMode="auto">
          <a:xfrm>
            <a:off x="8817606" y="381000"/>
            <a:ext cx="1419418"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7842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98EA-DE52-E8E3-12C5-3E127A39C6F6}"/>
              </a:ext>
            </a:extLst>
          </p:cNvPr>
          <p:cNvSpPr>
            <a:spLocks noGrp="1"/>
          </p:cNvSpPr>
          <p:nvPr>
            <p:ph type="title"/>
          </p:nvPr>
        </p:nvSpPr>
        <p:spPr/>
        <p:txBody>
          <a:bodyPr/>
          <a:lstStyle/>
          <a:p>
            <a:r>
              <a:rPr lang="en-US" dirty="0"/>
              <a:t>Useful Methods of Component Class</a:t>
            </a:r>
            <a:endParaRPr lang="en-IN" dirty="0"/>
          </a:p>
        </p:txBody>
      </p:sp>
      <p:sp>
        <p:nvSpPr>
          <p:cNvPr id="4" name="Footer Placeholder 3">
            <a:extLst>
              <a:ext uri="{FF2B5EF4-FFF2-40B4-BE49-F238E27FC236}">
                <a16:creationId xmlns:a16="http://schemas.microsoft.com/office/drawing/2014/main" id="{2FF6F5B8-1124-5B1B-9E60-20409ACBCBBC}"/>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5" name="Table 4">
            <a:extLst>
              <a:ext uri="{FF2B5EF4-FFF2-40B4-BE49-F238E27FC236}">
                <a16:creationId xmlns:a16="http://schemas.microsoft.com/office/drawing/2014/main" id="{A1332274-F34A-BCAB-4070-49017D695880}"/>
              </a:ext>
            </a:extLst>
          </p:cNvPr>
          <p:cNvGraphicFramePr>
            <a:graphicFrameLocks noGrp="1"/>
          </p:cNvGraphicFramePr>
          <p:nvPr>
            <p:extLst>
              <p:ext uri="{D42A27DB-BD31-4B8C-83A1-F6EECF244321}">
                <p14:modId xmlns:p14="http://schemas.microsoft.com/office/powerpoint/2010/main" val="1910770698"/>
              </p:ext>
            </p:extLst>
          </p:nvPr>
        </p:nvGraphicFramePr>
        <p:xfrm>
          <a:off x="1214703" y="1350190"/>
          <a:ext cx="10224822" cy="3810000"/>
        </p:xfrm>
        <a:graphic>
          <a:graphicData uri="http://schemas.openxmlformats.org/drawingml/2006/table">
            <a:tbl>
              <a:tblPr>
                <a:tableStyleId>{7DF18680-E054-41AD-8BC1-D1AEF772440D}</a:tableStyleId>
              </a:tblPr>
              <a:tblGrid>
                <a:gridCol w="4662222">
                  <a:extLst>
                    <a:ext uri="{9D8B030D-6E8A-4147-A177-3AD203B41FA5}">
                      <a16:colId xmlns:a16="http://schemas.microsoft.com/office/drawing/2014/main" val="2846064630"/>
                    </a:ext>
                  </a:extLst>
                </a:gridCol>
                <a:gridCol w="5562600">
                  <a:extLst>
                    <a:ext uri="{9D8B030D-6E8A-4147-A177-3AD203B41FA5}">
                      <a16:colId xmlns:a16="http://schemas.microsoft.com/office/drawing/2014/main" val="2938121449"/>
                    </a:ext>
                  </a:extLst>
                </a:gridCol>
              </a:tblGrid>
              <a:tr h="0">
                <a:tc>
                  <a:txBody>
                    <a:bodyPr/>
                    <a:lstStyle/>
                    <a:p>
                      <a:pPr algn="ctr" fontAlgn="t"/>
                      <a:r>
                        <a:rPr lang="en-IN" sz="2000" b="1" dirty="0">
                          <a:solidFill>
                            <a:srgbClr val="000000"/>
                          </a:solidFill>
                          <a:effectLst/>
                          <a:latin typeface="Times New Roman" panose="02020603050405020304" pitchFamily="18" charset="0"/>
                          <a:cs typeface="Times New Roman" panose="02020603050405020304" pitchFamily="18" charset="0"/>
                        </a:rPr>
                        <a:t>Method</a:t>
                      </a:r>
                    </a:p>
                  </a:txBody>
                  <a:tcPr marL="137160" marR="137160" marT="137160" marB="137160" anchor="ctr"/>
                </a:tc>
                <a:tc>
                  <a:txBody>
                    <a:bodyPr/>
                    <a:lstStyle/>
                    <a:p>
                      <a:pPr algn="ctr" fontAlgn="t"/>
                      <a:r>
                        <a:rPr lang="en-IN" sz="2000" b="1" dirty="0">
                          <a:solidFill>
                            <a:srgbClr val="000000"/>
                          </a:solidFill>
                          <a:effectLst/>
                          <a:latin typeface="Times New Roman" panose="02020603050405020304" pitchFamily="18" charset="0"/>
                          <a:cs typeface="Times New Roman" panose="02020603050405020304" pitchFamily="18" charset="0"/>
                        </a:rPr>
                        <a:t>Description</a:t>
                      </a:r>
                    </a:p>
                  </a:txBody>
                  <a:tcPr marL="137160" marR="137160" marT="137160" marB="137160" anchor="ctr"/>
                </a:tc>
                <a:extLst>
                  <a:ext uri="{0D108BD9-81ED-4DB2-BD59-A6C34878D82A}">
                    <a16:rowId xmlns:a16="http://schemas.microsoft.com/office/drawing/2014/main" val="544367607"/>
                  </a:ext>
                </a:extLst>
              </a:tr>
              <a:tr h="0">
                <a:tc>
                  <a:txBody>
                    <a:bodyPr/>
                    <a:lstStyle/>
                    <a:p>
                      <a:pPr algn="just" fontAlgn="t"/>
                      <a:r>
                        <a:rPr lang="en-US" sz="2000" dirty="0">
                          <a:solidFill>
                            <a:srgbClr val="333333"/>
                          </a:solidFill>
                          <a:effectLst/>
                          <a:latin typeface="Times New Roman" panose="02020603050405020304" pitchFamily="18" charset="0"/>
                          <a:cs typeface="Times New Roman" panose="02020603050405020304" pitchFamily="18" charset="0"/>
                        </a:rPr>
                        <a:t>public void add(Component c)</a:t>
                      </a:r>
                    </a:p>
                  </a:txBody>
                  <a:tcPr marL="137160" marR="137160" marT="137160" marB="137160"/>
                </a:tc>
                <a:tc>
                  <a:txBody>
                    <a:bodyPr/>
                    <a:lstStyle/>
                    <a:p>
                      <a:pPr algn="just" fontAlgn="t"/>
                      <a:r>
                        <a:rPr lang="en-US" sz="2000" dirty="0">
                          <a:solidFill>
                            <a:srgbClr val="333333"/>
                          </a:solidFill>
                          <a:effectLst/>
                          <a:latin typeface="Times New Roman" panose="02020603050405020304" pitchFamily="18" charset="0"/>
                          <a:cs typeface="Times New Roman" panose="02020603050405020304" pitchFamily="18" charset="0"/>
                        </a:rPr>
                        <a:t>Inserts a component on this component.</a:t>
                      </a:r>
                    </a:p>
                  </a:txBody>
                  <a:tcPr marL="137160" marR="137160" marT="137160" marB="137160"/>
                </a:tc>
                <a:extLst>
                  <a:ext uri="{0D108BD9-81ED-4DB2-BD59-A6C34878D82A}">
                    <a16:rowId xmlns:a16="http://schemas.microsoft.com/office/drawing/2014/main" val="2552391502"/>
                  </a:ext>
                </a:extLst>
              </a:tr>
              <a:tr h="0">
                <a:tc>
                  <a:txBody>
                    <a:bodyPr/>
                    <a:lstStyle/>
                    <a:p>
                      <a:pPr algn="just" fontAlgn="t"/>
                      <a:r>
                        <a:rPr lang="en-US" sz="2000">
                          <a:solidFill>
                            <a:srgbClr val="333333"/>
                          </a:solidFill>
                          <a:effectLst/>
                          <a:latin typeface="Times New Roman" panose="02020603050405020304" pitchFamily="18" charset="0"/>
                          <a:cs typeface="Times New Roman" panose="02020603050405020304" pitchFamily="18" charset="0"/>
                        </a:rPr>
                        <a:t>public void setSize(int width,int height)</a:t>
                      </a:r>
                    </a:p>
                  </a:txBody>
                  <a:tcPr marL="137160" marR="137160" marT="137160" marB="137160"/>
                </a:tc>
                <a:tc>
                  <a:txBody>
                    <a:bodyPr/>
                    <a:lstStyle/>
                    <a:p>
                      <a:pPr algn="just" fontAlgn="t"/>
                      <a:r>
                        <a:rPr lang="en-US" sz="2000" dirty="0">
                          <a:solidFill>
                            <a:srgbClr val="333333"/>
                          </a:solidFill>
                          <a:effectLst/>
                          <a:latin typeface="Times New Roman" panose="02020603050405020304" pitchFamily="18" charset="0"/>
                          <a:cs typeface="Times New Roman" panose="02020603050405020304" pitchFamily="18" charset="0"/>
                        </a:rPr>
                        <a:t>Sets the size (width and height) of the component.</a:t>
                      </a:r>
                    </a:p>
                  </a:txBody>
                  <a:tcPr marL="137160" marR="137160" marT="137160" marB="137160"/>
                </a:tc>
                <a:extLst>
                  <a:ext uri="{0D108BD9-81ED-4DB2-BD59-A6C34878D82A}">
                    <a16:rowId xmlns:a16="http://schemas.microsoft.com/office/drawing/2014/main" val="1204117571"/>
                  </a:ext>
                </a:extLst>
              </a:tr>
              <a:tr h="0">
                <a:tc>
                  <a:txBody>
                    <a:bodyPr/>
                    <a:lstStyle/>
                    <a:p>
                      <a:pPr algn="just" fontAlgn="t"/>
                      <a:r>
                        <a:rPr lang="en-US" sz="2000">
                          <a:solidFill>
                            <a:srgbClr val="333333"/>
                          </a:solidFill>
                          <a:effectLst/>
                          <a:latin typeface="Times New Roman" panose="02020603050405020304" pitchFamily="18" charset="0"/>
                          <a:cs typeface="Times New Roman" panose="02020603050405020304" pitchFamily="18" charset="0"/>
                        </a:rPr>
                        <a:t>public void setLayout(LayoutManager m)</a:t>
                      </a:r>
                    </a:p>
                  </a:txBody>
                  <a:tcPr marL="137160" marR="137160" marT="137160" marB="137160"/>
                </a:tc>
                <a:tc>
                  <a:txBody>
                    <a:bodyPr/>
                    <a:lstStyle/>
                    <a:p>
                      <a:pPr algn="just" fontAlgn="t"/>
                      <a:r>
                        <a:rPr lang="en-US" sz="2000" dirty="0">
                          <a:solidFill>
                            <a:srgbClr val="333333"/>
                          </a:solidFill>
                          <a:effectLst/>
                          <a:latin typeface="Times New Roman" panose="02020603050405020304" pitchFamily="18" charset="0"/>
                          <a:cs typeface="Times New Roman" panose="02020603050405020304" pitchFamily="18" charset="0"/>
                        </a:rPr>
                        <a:t>Defines the layout manager for the component.</a:t>
                      </a:r>
                    </a:p>
                  </a:txBody>
                  <a:tcPr marL="137160" marR="137160" marT="137160" marB="137160"/>
                </a:tc>
                <a:extLst>
                  <a:ext uri="{0D108BD9-81ED-4DB2-BD59-A6C34878D82A}">
                    <a16:rowId xmlns:a16="http://schemas.microsoft.com/office/drawing/2014/main" val="2223440681"/>
                  </a:ext>
                </a:extLst>
              </a:tr>
              <a:tr h="0">
                <a:tc>
                  <a:txBody>
                    <a:bodyPr/>
                    <a:lstStyle/>
                    <a:p>
                      <a:pPr algn="just" fontAlgn="t"/>
                      <a:r>
                        <a:rPr lang="en-US" sz="2000">
                          <a:solidFill>
                            <a:srgbClr val="333333"/>
                          </a:solidFill>
                          <a:effectLst/>
                          <a:latin typeface="Times New Roman" panose="02020603050405020304" pitchFamily="18" charset="0"/>
                          <a:cs typeface="Times New Roman" panose="02020603050405020304" pitchFamily="18" charset="0"/>
                        </a:rPr>
                        <a:t>public void setVisible(boolean status)</a:t>
                      </a:r>
                    </a:p>
                  </a:txBody>
                  <a:tcPr marL="137160" marR="137160" marT="137160" marB="137160"/>
                </a:tc>
                <a:tc>
                  <a:txBody>
                    <a:bodyPr/>
                    <a:lstStyle/>
                    <a:p>
                      <a:pPr algn="just" fontAlgn="t"/>
                      <a:r>
                        <a:rPr lang="en-US" sz="2000" dirty="0">
                          <a:solidFill>
                            <a:srgbClr val="333333"/>
                          </a:solidFill>
                          <a:effectLst/>
                          <a:latin typeface="Times New Roman" panose="02020603050405020304" pitchFamily="18" charset="0"/>
                          <a:cs typeface="Times New Roman" panose="02020603050405020304" pitchFamily="18" charset="0"/>
                        </a:rPr>
                        <a:t>Sets the visibility of a component to visible or not. If it sets to true, then the component will be visible in the output else if it sets to false or not defined component won’t be visible in the output.</a:t>
                      </a:r>
                    </a:p>
                  </a:txBody>
                  <a:tcPr marL="137160" marR="137160" marT="137160" marB="137160"/>
                </a:tc>
                <a:extLst>
                  <a:ext uri="{0D108BD9-81ED-4DB2-BD59-A6C34878D82A}">
                    <a16:rowId xmlns:a16="http://schemas.microsoft.com/office/drawing/2014/main" val="1161976636"/>
                  </a:ext>
                </a:extLst>
              </a:tr>
            </a:tbl>
          </a:graphicData>
        </a:graphic>
      </p:graphicFrame>
    </p:spTree>
    <p:extLst>
      <p:ext uri="{BB962C8B-B14F-4D97-AF65-F5344CB8AC3E}">
        <p14:creationId xmlns:p14="http://schemas.microsoft.com/office/powerpoint/2010/main" val="339254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064D1-B2C9-E9C4-4219-1436BC49B812}"/>
              </a:ext>
            </a:extLst>
          </p:cNvPr>
          <p:cNvSpPr>
            <a:spLocks noGrp="1"/>
          </p:cNvSpPr>
          <p:nvPr>
            <p:ph type="title"/>
          </p:nvPr>
        </p:nvSpPr>
        <p:spPr/>
        <p:txBody>
          <a:bodyPr/>
          <a:lstStyle/>
          <a:p>
            <a:r>
              <a:rPr lang="en-US" dirty="0"/>
              <a:t>AWT UI Elements</a:t>
            </a:r>
            <a:endParaRPr lang="en-IN" dirty="0"/>
          </a:p>
        </p:txBody>
      </p:sp>
      <p:sp>
        <p:nvSpPr>
          <p:cNvPr id="3" name="Content Placeholder 2">
            <a:extLst>
              <a:ext uri="{FF2B5EF4-FFF2-40B4-BE49-F238E27FC236}">
                <a16:creationId xmlns:a16="http://schemas.microsoft.com/office/drawing/2014/main" id="{8E947270-45B7-8AB5-2001-B4DC8D7A7875}"/>
              </a:ext>
            </a:extLst>
          </p:cNvPr>
          <p:cNvSpPr>
            <a:spLocks noGrp="1"/>
          </p:cNvSpPr>
          <p:nvPr>
            <p:ph idx="1"/>
          </p:nvPr>
        </p:nvSpPr>
        <p:spPr>
          <a:xfrm>
            <a:off x="1009650" y="1050775"/>
            <a:ext cx="10782300" cy="5111900"/>
          </a:xfrm>
        </p:spPr>
        <p:txBody>
          <a:bodyPr>
            <a:noAutofit/>
          </a:bodyPr>
          <a:lstStyle/>
          <a:p>
            <a:pPr>
              <a:lnSpc>
                <a:spcPct val="150000"/>
              </a:lnSpc>
              <a:spcBef>
                <a:spcPts val="0"/>
              </a:spcBef>
            </a:pPr>
            <a:r>
              <a:rPr lang="en-US" sz="2000" dirty="0"/>
              <a:t>Label - A Label object is a component for placing text in a container.</a:t>
            </a:r>
          </a:p>
          <a:p>
            <a:pPr>
              <a:lnSpc>
                <a:spcPct val="150000"/>
              </a:lnSpc>
              <a:spcBef>
                <a:spcPts val="0"/>
              </a:spcBef>
            </a:pPr>
            <a:r>
              <a:rPr lang="en-US" sz="2000" dirty="0"/>
              <a:t>Button - This class creates a labeled button.</a:t>
            </a:r>
          </a:p>
          <a:p>
            <a:pPr>
              <a:lnSpc>
                <a:spcPct val="150000"/>
              </a:lnSpc>
              <a:spcBef>
                <a:spcPts val="0"/>
              </a:spcBef>
            </a:pPr>
            <a:r>
              <a:rPr lang="en-US" sz="2000" dirty="0"/>
              <a:t>Check Box - A check box is a graphical component that can be in either an on (true) or off (false) state.</a:t>
            </a:r>
          </a:p>
          <a:p>
            <a:pPr>
              <a:lnSpc>
                <a:spcPct val="150000"/>
              </a:lnSpc>
              <a:spcBef>
                <a:spcPts val="0"/>
              </a:spcBef>
            </a:pPr>
            <a:r>
              <a:rPr lang="en-US" sz="2000" dirty="0"/>
              <a:t>Check Box Group - The </a:t>
            </a:r>
            <a:r>
              <a:rPr lang="en-US" sz="2000" dirty="0" err="1"/>
              <a:t>CheckboxGroup</a:t>
            </a:r>
            <a:r>
              <a:rPr lang="en-US" sz="2000" dirty="0"/>
              <a:t> class is used to group the set of checkbox.</a:t>
            </a:r>
          </a:p>
          <a:p>
            <a:pPr>
              <a:lnSpc>
                <a:spcPct val="150000"/>
              </a:lnSpc>
              <a:spcBef>
                <a:spcPts val="0"/>
              </a:spcBef>
            </a:pPr>
            <a:r>
              <a:rPr lang="en-US" sz="2000" dirty="0"/>
              <a:t>List - The List component presents the user with a scrolling list of text items.</a:t>
            </a:r>
          </a:p>
          <a:p>
            <a:pPr>
              <a:lnSpc>
                <a:spcPct val="150000"/>
              </a:lnSpc>
              <a:spcBef>
                <a:spcPts val="0"/>
              </a:spcBef>
            </a:pPr>
            <a:r>
              <a:rPr lang="en-US" sz="2000" dirty="0"/>
              <a:t>Text Field - A </a:t>
            </a:r>
            <a:r>
              <a:rPr lang="en-US" sz="2000" dirty="0" err="1"/>
              <a:t>TextField</a:t>
            </a:r>
            <a:r>
              <a:rPr lang="en-US" sz="2000" dirty="0"/>
              <a:t> object a text component that allows for the editing of a single line of text.</a:t>
            </a:r>
          </a:p>
          <a:p>
            <a:pPr>
              <a:lnSpc>
                <a:spcPct val="150000"/>
              </a:lnSpc>
              <a:spcBef>
                <a:spcPts val="0"/>
              </a:spcBef>
            </a:pPr>
            <a:r>
              <a:rPr lang="en-US" sz="2000" dirty="0"/>
              <a:t>Text Area - A </a:t>
            </a:r>
            <a:r>
              <a:rPr lang="en-US" sz="2000" dirty="0" err="1"/>
              <a:t>TextArea</a:t>
            </a:r>
            <a:r>
              <a:rPr lang="en-US" sz="2000" dirty="0"/>
              <a:t> object is a text component that allows for the editing of a multiple lines of text.</a:t>
            </a:r>
          </a:p>
          <a:p>
            <a:pPr>
              <a:lnSpc>
                <a:spcPct val="150000"/>
              </a:lnSpc>
              <a:spcBef>
                <a:spcPts val="0"/>
              </a:spcBef>
            </a:pPr>
            <a:r>
              <a:rPr lang="en-US" sz="2000" dirty="0"/>
              <a:t>Choice - A Choice control is used to show pop up menu of choices. Selected choice is shown on the top of the menu.</a:t>
            </a:r>
            <a:endParaRPr lang="en-IN" sz="2000" dirty="0"/>
          </a:p>
        </p:txBody>
      </p:sp>
      <p:sp>
        <p:nvSpPr>
          <p:cNvPr id="4" name="Footer Placeholder 3">
            <a:extLst>
              <a:ext uri="{FF2B5EF4-FFF2-40B4-BE49-F238E27FC236}">
                <a16:creationId xmlns:a16="http://schemas.microsoft.com/office/drawing/2014/main" id="{07272C4D-C87D-CBDF-EC9A-2F12CE07FBEB}"/>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399317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61B-C259-16E8-97BA-6A52E53D36B8}"/>
              </a:ext>
            </a:extLst>
          </p:cNvPr>
          <p:cNvSpPr>
            <a:spLocks noGrp="1"/>
          </p:cNvSpPr>
          <p:nvPr>
            <p:ph type="title"/>
          </p:nvPr>
        </p:nvSpPr>
        <p:spPr/>
        <p:txBody>
          <a:bodyPr/>
          <a:lstStyle/>
          <a:p>
            <a:r>
              <a:rPr lang="en-US" dirty="0"/>
              <a:t>AWT UI Elements</a:t>
            </a:r>
            <a:endParaRPr lang="en-IN" dirty="0"/>
          </a:p>
        </p:txBody>
      </p:sp>
      <p:sp>
        <p:nvSpPr>
          <p:cNvPr id="3" name="Content Placeholder 2">
            <a:extLst>
              <a:ext uri="{FF2B5EF4-FFF2-40B4-BE49-F238E27FC236}">
                <a16:creationId xmlns:a16="http://schemas.microsoft.com/office/drawing/2014/main" id="{29F70516-A872-CD8D-AAA4-A775D7C8BF49}"/>
              </a:ext>
            </a:extLst>
          </p:cNvPr>
          <p:cNvSpPr>
            <a:spLocks noGrp="1"/>
          </p:cNvSpPr>
          <p:nvPr>
            <p:ph idx="1"/>
          </p:nvPr>
        </p:nvSpPr>
        <p:spPr>
          <a:xfrm>
            <a:off x="1047750" y="1117450"/>
            <a:ext cx="10515600" cy="4623100"/>
          </a:xfrm>
        </p:spPr>
        <p:txBody>
          <a:bodyPr>
            <a:normAutofit/>
          </a:bodyPr>
          <a:lstStyle/>
          <a:p>
            <a:pPr algn="just">
              <a:lnSpc>
                <a:spcPct val="150000"/>
              </a:lnSpc>
              <a:spcBef>
                <a:spcPts val="0"/>
              </a:spcBef>
            </a:pPr>
            <a:r>
              <a:rPr lang="en-US" sz="2100" dirty="0"/>
              <a:t>Canvas - A Canvas control represents a rectangular area where application can draw something or can receive inputs created by user.</a:t>
            </a:r>
          </a:p>
          <a:p>
            <a:pPr algn="just">
              <a:lnSpc>
                <a:spcPct val="150000"/>
              </a:lnSpc>
              <a:spcBef>
                <a:spcPts val="0"/>
              </a:spcBef>
            </a:pPr>
            <a:r>
              <a:rPr lang="en-US" sz="2100" dirty="0"/>
              <a:t>Image - An Image control is superclass for all image classes representing graphical images.</a:t>
            </a:r>
          </a:p>
          <a:p>
            <a:pPr algn="just">
              <a:lnSpc>
                <a:spcPct val="150000"/>
              </a:lnSpc>
              <a:spcBef>
                <a:spcPts val="0"/>
              </a:spcBef>
            </a:pPr>
            <a:r>
              <a:rPr lang="en-US" sz="2100" dirty="0"/>
              <a:t>Scroll Bar - A Scrollbar control represents a scroll bar component in order to enable user to select from range of values.</a:t>
            </a:r>
          </a:p>
          <a:p>
            <a:pPr algn="just">
              <a:lnSpc>
                <a:spcPct val="150000"/>
              </a:lnSpc>
              <a:spcBef>
                <a:spcPts val="0"/>
              </a:spcBef>
            </a:pPr>
            <a:r>
              <a:rPr lang="en-US" sz="2100" dirty="0"/>
              <a:t>Dialog - A Dialog control represents a top-level window with a title and a border used to take some form of input from the user.</a:t>
            </a:r>
          </a:p>
          <a:p>
            <a:pPr algn="just">
              <a:lnSpc>
                <a:spcPct val="150000"/>
              </a:lnSpc>
              <a:spcBef>
                <a:spcPts val="0"/>
              </a:spcBef>
            </a:pPr>
            <a:r>
              <a:rPr lang="en-US" sz="2100" dirty="0"/>
              <a:t>File Dialog - A </a:t>
            </a:r>
            <a:r>
              <a:rPr lang="en-US" sz="2100" dirty="0" err="1"/>
              <a:t>FileDialog</a:t>
            </a:r>
            <a:r>
              <a:rPr lang="en-US" sz="2100" dirty="0"/>
              <a:t> control represents a dialog window from which the user can select a file.</a:t>
            </a:r>
            <a:endParaRPr lang="en-IN" sz="2100" dirty="0"/>
          </a:p>
        </p:txBody>
      </p:sp>
      <p:sp>
        <p:nvSpPr>
          <p:cNvPr id="4" name="Footer Placeholder 3">
            <a:extLst>
              <a:ext uri="{FF2B5EF4-FFF2-40B4-BE49-F238E27FC236}">
                <a16:creationId xmlns:a16="http://schemas.microsoft.com/office/drawing/2014/main" id="{54F89A0F-F69D-D2EF-19D5-719F814C4E73}"/>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1470311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61B-C259-16E8-97BA-6A52E53D36B8}"/>
              </a:ext>
            </a:extLst>
          </p:cNvPr>
          <p:cNvSpPr>
            <a:spLocks noGrp="1"/>
          </p:cNvSpPr>
          <p:nvPr>
            <p:ph type="title"/>
          </p:nvPr>
        </p:nvSpPr>
        <p:spPr/>
        <p:txBody>
          <a:bodyPr/>
          <a:lstStyle/>
          <a:p>
            <a:r>
              <a:rPr lang="en-US" dirty="0"/>
              <a:t>Checkbox</a:t>
            </a:r>
            <a:endParaRPr lang="en-IN" dirty="0"/>
          </a:p>
        </p:txBody>
      </p:sp>
      <p:sp>
        <p:nvSpPr>
          <p:cNvPr id="3" name="Content Placeholder 2">
            <a:extLst>
              <a:ext uri="{FF2B5EF4-FFF2-40B4-BE49-F238E27FC236}">
                <a16:creationId xmlns:a16="http://schemas.microsoft.com/office/drawing/2014/main" id="{29F70516-A872-CD8D-AAA4-A775D7C8BF49}"/>
              </a:ext>
            </a:extLst>
          </p:cNvPr>
          <p:cNvSpPr>
            <a:spLocks noGrp="1"/>
          </p:cNvSpPr>
          <p:nvPr>
            <p:ph idx="1"/>
          </p:nvPr>
        </p:nvSpPr>
        <p:spPr>
          <a:xfrm>
            <a:off x="1047750" y="1117450"/>
            <a:ext cx="10515600" cy="4623100"/>
          </a:xfrm>
        </p:spPr>
        <p:txBody>
          <a:bodyPr>
            <a:normAutofit/>
          </a:bodyPr>
          <a:lstStyle/>
          <a:p>
            <a:pPr algn="l"/>
            <a:r>
              <a:rPr lang="en-US" sz="2100" b="0" i="0" u="none" strike="noStrike" baseline="0" dirty="0"/>
              <a:t>A </a:t>
            </a:r>
            <a:r>
              <a:rPr lang="en-US" sz="2100" b="0" i="1" u="none" strike="noStrike" baseline="0" dirty="0"/>
              <a:t>check box </a:t>
            </a:r>
            <a:r>
              <a:rPr lang="en-US" sz="2100" b="0" i="0" u="none" strike="noStrike" baseline="0" dirty="0"/>
              <a:t>is a control </a:t>
            </a:r>
            <a:r>
              <a:rPr lang="en-US" sz="2100" b="0" i="0" u="none" strike="noStrike" baseline="0" dirty="0">
                <a:highlight>
                  <a:srgbClr val="FFFF00"/>
                </a:highlight>
              </a:rPr>
              <a:t>that is used to turn an option on or off. </a:t>
            </a:r>
          </a:p>
          <a:p>
            <a:pPr algn="l"/>
            <a:r>
              <a:rPr lang="en-US" sz="2100" b="0" i="0" u="none" strike="noStrike" baseline="0" dirty="0"/>
              <a:t>It </a:t>
            </a:r>
            <a:r>
              <a:rPr lang="en-US" sz="2100" b="0" i="0" u="none" strike="noStrike" baseline="0" dirty="0">
                <a:highlight>
                  <a:srgbClr val="FFFF00"/>
                </a:highlight>
              </a:rPr>
              <a:t>consists of a small box that can either contain a check mark or not</a:t>
            </a:r>
            <a:r>
              <a:rPr lang="en-US" sz="2100" b="0" i="0" u="none" strike="noStrike" baseline="0" dirty="0"/>
              <a:t>. </a:t>
            </a:r>
          </a:p>
          <a:p>
            <a:pPr algn="l"/>
            <a:r>
              <a:rPr lang="en-US" sz="2100" b="0" i="0" u="none" strike="noStrike" baseline="0" dirty="0"/>
              <a:t>There is </a:t>
            </a:r>
            <a:r>
              <a:rPr lang="en-US" sz="2100" b="0" i="0" u="none" strike="noStrike" baseline="0" dirty="0">
                <a:highlight>
                  <a:srgbClr val="FFFF00"/>
                </a:highlight>
              </a:rPr>
              <a:t>a label associated with each check box that describes what </a:t>
            </a:r>
          </a:p>
          <a:p>
            <a:pPr marL="0" indent="0" algn="l">
              <a:buNone/>
            </a:pPr>
            <a:r>
              <a:rPr lang="en-US" sz="2100" dirty="0">
                <a:highlight>
                  <a:srgbClr val="FFFF00"/>
                </a:highlight>
              </a:rPr>
              <a:t>     </a:t>
            </a:r>
            <a:r>
              <a:rPr lang="en-US" sz="2100" b="0" i="0" u="none" strike="noStrike" baseline="0" dirty="0">
                <a:highlight>
                  <a:srgbClr val="FFFF00"/>
                </a:highlight>
              </a:rPr>
              <a:t>option the box represents.</a:t>
            </a:r>
          </a:p>
          <a:p>
            <a:pPr algn="l"/>
            <a:r>
              <a:rPr lang="en-US" sz="2100" b="0" i="0" u="none" strike="noStrike" baseline="0" dirty="0"/>
              <a:t>You </a:t>
            </a:r>
            <a:r>
              <a:rPr lang="en-US" sz="2100" b="0" i="0" u="none" strike="noStrike" baseline="0" dirty="0">
                <a:highlight>
                  <a:srgbClr val="FFFF00"/>
                </a:highlight>
              </a:rPr>
              <a:t>change the state of a check box by clicking on it. </a:t>
            </a:r>
          </a:p>
          <a:p>
            <a:pPr algn="l"/>
            <a:r>
              <a:rPr lang="en-US" sz="2100" b="0" i="0" u="none" strike="noStrike" baseline="0" dirty="0"/>
              <a:t>Check boxes can be used individually or as part of a group. </a:t>
            </a:r>
          </a:p>
          <a:p>
            <a:pPr marL="0" indent="0" algn="l">
              <a:buNone/>
            </a:pPr>
            <a:r>
              <a:rPr lang="en-US" sz="2100" dirty="0"/>
              <a:t>   </a:t>
            </a:r>
            <a:r>
              <a:rPr lang="en-US" sz="2100" b="0" i="0" u="none" strike="noStrike" baseline="0" dirty="0"/>
              <a:t>Check boxes are objects of the </a:t>
            </a:r>
            <a:r>
              <a:rPr lang="en-US" sz="2100" b="1" i="0" u="none" strike="noStrike" baseline="0" dirty="0"/>
              <a:t>Checkbox </a:t>
            </a:r>
            <a:r>
              <a:rPr lang="en-US" sz="2100" b="0" i="0" u="none" strike="noStrike" baseline="0" dirty="0"/>
              <a:t>class.</a:t>
            </a:r>
          </a:p>
          <a:p>
            <a:pPr algn="l"/>
            <a:endParaRPr lang="en-IN" sz="2100" dirty="0"/>
          </a:p>
          <a:p>
            <a:pPr algn="just">
              <a:lnSpc>
                <a:spcPct val="150000"/>
              </a:lnSpc>
              <a:spcBef>
                <a:spcPts val="0"/>
              </a:spcBef>
            </a:pPr>
            <a:endParaRPr lang="en-IN" sz="2100" dirty="0"/>
          </a:p>
        </p:txBody>
      </p:sp>
      <p:sp>
        <p:nvSpPr>
          <p:cNvPr id="4" name="Footer Placeholder 3">
            <a:extLst>
              <a:ext uri="{FF2B5EF4-FFF2-40B4-BE49-F238E27FC236}">
                <a16:creationId xmlns:a16="http://schemas.microsoft.com/office/drawing/2014/main" id="{54F89A0F-F69D-D2EF-19D5-719F814C4E73}"/>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7A097713-FC01-AE9C-7680-06562ED8F940}"/>
              </a:ext>
            </a:extLst>
          </p:cNvPr>
          <p:cNvPicPr>
            <a:picLocks noChangeAspect="1"/>
          </p:cNvPicPr>
          <p:nvPr/>
        </p:nvPicPr>
        <p:blipFill>
          <a:blip r:embed="rId2"/>
          <a:stretch>
            <a:fillRect/>
          </a:stretch>
        </p:blipFill>
        <p:spPr>
          <a:xfrm>
            <a:off x="8775115" y="1071397"/>
            <a:ext cx="3416886" cy="3061698"/>
          </a:xfrm>
          <a:prstGeom prst="rect">
            <a:avLst/>
          </a:prstGeom>
        </p:spPr>
      </p:pic>
      <p:graphicFrame>
        <p:nvGraphicFramePr>
          <p:cNvPr id="5" name="Table 6">
            <a:extLst>
              <a:ext uri="{FF2B5EF4-FFF2-40B4-BE49-F238E27FC236}">
                <a16:creationId xmlns:a16="http://schemas.microsoft.com/office/drawing/2014/main" id="{277E4DFB-81B0-5945-7C64-E38AAE856B83}"/>
              </a:ext>
            </a:extLst>
          </p:cNvPr>
          <p:cNvGraphicFramePr>
            <a:graphicFrameLocks noGrp="1"/>
          </p:cNvGraphicFramePr>
          <p:nvPr>
            <p:extLst>
              <p:ext uri="{D42A27DB-BD31-4B8C-83A1-F6EECF244321}">
                <p14:modId xmlns:p14="http://schemas.microsoft.com/office/powerpoint/2010/main" val="1928794667"/>
              </p:ext>
            </p:extLst>
          </p:nvPr>
        </p:nvGraphicFramePr>
        <p:xfrm>
          <a:off x="1378226" y="4382074"/>
          <a:ext cx="10045148" cy="1483360"/>
        </p:xfrm>
        <a:graphic>
          <a:graphicData uri="http://schemas.openxmlformats.org/drawingml/2006/table">
            <a:tbl>
              <a:tblPr firstRow="1" bandRow="1">
                <a:tableStyleId>{5940675A-B579-460E-94D1-54222C63F5DA}</a:tableStyleId>
              </a:tblPr>
              <a:tblGrid>
                <a:gridCol w="3379304">
                  <a:extLst>
                    <a:ext uri="{9D8B030D-6E8A-4147-A177-3AD203B41FA5}">
                      <a16:colId xmlns:a16="http://schemas.microsoft.com/office/drawing/2014/main" val="2852866425"/>
                    </a:ext>
                  </a:extLst>
                </a:gridCol>
                <a:gridCol w="6665844">
                  <a:extLst>
                    <a:ext uri="{9D8B030D-6E8A-4147-A177-3AD203B41FA5}">
                      <a16:colId xmlns:a16="http://schemas.microsoft.com/office/drawing/2014/main" val="2862137815"/>
                    </a:ext>
                  </a:extLst>
                </a:gridCol>
              </a:tblGrid>
              <a:tr h="370840">
                <a:tc>
                  <a:txBody>
                    <a:bodyPr/>
                    <a:lstStyle/>
                    <a:p>
                      <a:pPr algn="ctr"/>
                      <a:r>
                        <a:rPr lang="en-US" dirty="0"/>
                        <a:t>Constructor </a:t>
                      </a:r>
                    </a:p>
                  </a:txBody>
                  <a:tcPr>
                    <a:solidFill>
                      <a:schemeClr val="bg1">
                        <a:lumMod val="75000"/>
                      </a:schemeClr>
                    </a:solidFill>
                  </a:tcPr>
                </a:tc>
                <a:tc>
                  <a:txBody>
                    <a:bodyPr/>
                    <a:lstStyle/>
                    <a:p>
                      <a:pPr algn="ctr"/>
                      <a:r>
                        <a:rPr lang="en-US" dirty="0"/>
                        <a:t>Description</a:t>
                      </a:r>
                    </a:p>
                  </a:txBody>
                  <a:tcPr>
                    <a:solidFill>
                      <a:schemeClr val="bg1">
                        <a:lumMod val="75000"/>
                      </a:schemeClr>
                    </a:solidFill>
                  </a:tcPr>
                </a:tc>
                <a:extLst>
                  <a:ext uri="{0D108BD9-81ED-4DB2-BD59-A6C34878D82A}">
                    <a16:rowId xmlns:a16="http://schemas.microsoft.com/office/drawing/2014/main" val="1282930635"/>
                  </a:ext>
                </a:extLst>
              </a:tr>
              <a:tr h="370840">
                <a:tc>
                  <a:txBody>
                    <a:bodyPr/>
                    <a:lstStyle/>
                    <a:p>
                      <a:r>
                        <a:rPr lang="en-US" dirty="0"/>
                        <a:t>Checkbox()</a:t>
                      </a:r>
                    </a:p>
                  </a:txBody>
                  <a:tcPr/>
                </a:tc>
                <a:tc>
                  <a:txBody>
                    <a:bodyPr/>
                    <a:lstStyle/>
                    <a:p>
                      <a:r>
                        <a:rPr lang="en-US" dirty="0"/>
                        <a:t>Create a checkbox with blank label and state is unchecked</a:t>
                      </a:r>
                    </a:p>
                  </a:txBody>
                  <a:tcPr/>
                </a:tc>
                <a:extLst>
                  <a:ext uri="{0D108BD9-81ED-4DB2-BD59-A6C34878D82A}">
                    <a16:rowId xmlns:a16="http://schemas.microsoft.com/office/drawing/2014/main" val="1028894464"/>
                  </a:ext>
                </a:extLst>
              </a:tr>
              <a:tr h="370840">
                <a:tc>
                  <a:txBody>
                    <a:bodyPr/>
                    <a:lstStyle/>
                    <a:p>
                      <a:r>
                        <a:rPr lang="en-US" dirty="0"/>
                        <a:t>Checkbox(String str)</a:t>
                      </a:r>
                    </a:p>
                  </a:txBody>
                  <a:tcPr/>
                </a:tc>
                <a:tc>
                  <a:txBody>
                    <a:bodyPr/>
                    <a:lstStyle/>
                    <a:p>
                      <a:r>
                        <a:rPr lang="en-US" dirty="0"/>
                        <a:t>Create a checkbox with string str label but state is unchecked</a:t>
                      </a:r>
                    </a:p>
                  </a:txBody>
                  <a:tcPr/>
                </a:tc>
                <a:extLst>
                  <a:ext uri="{0D108BD9-81ED-4DB2-BD59-A6C34878D82A}">
                    <a16:rowId xmlns:a16="http://schemas.microsoft.com/office/drawing/2014/main" val="16414842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Checkbox(String </a:t>
                      </a:r>
                      <a:r>
                        <a:rPr lang="en-US" dirty="0" err="1"/>
                        <a:t>str,Boolean</a:t>
                      </a:r>
                      <a:r>
                        <a:rPr lang="en-US" dirty="0"/>
                        <a:t> on)</a:t>
                      </a:r>
                    </a:p>
                  </a:txBody>
                  <a:tcPr/>
                </a:tc>
                <a:tc>
                  <a:txBody>
                    <a:bodyPr/>
                    <a:lstStyle/>
                    <a:p>
                      <a:r>
                        <a:rPr lang="en-US" dirty="0"/>
                        <a:t>Create a checkbox with string str label and status is on (true/checked)</a:t>
                      </a:r>
                    </a:p>
                  </a:txBody>
                  <a:tcPr/>
                </a:tc>
                <a:extLst>
                  <a:ext uri="{0D108BD9-81ED-4DB2-BD59-A6C34878D82A}">
                    <a16:rowId xmlns:a16="http://schemas.microsoft.com/office/drawing/2014/main" val="3736808026"/>
                  </a:ext>
                </a:extLst>
              </a:tr>
            </a:tbl>
          </a:graphicData>
        </a:graphic>
      </p:graphicFrame>
    </p:spTree>
    <p:extLst>
      <p:ext uri="{BB962C8B-B14F-4D97-AF65-F5344CB8AC3E}">
        <p14:creationId xmlns:p14="http://schemas.microsoft.com/office/powerpoint/2010/main" val="4107181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61B-C259-16E8-97BA-6A52E53D36B8}"/>
              </a:ext>
            </a:extLst>
          </p:cNvPr>
          <p:cNvSpPr>
            <a:spLocks noGrp="1"/>
          </p:cNvSpPr>
          <p:nvPr>
            <p:ph type="title"/>
          </p:nvPr>
        </p:nvSpPr>
        <p:spPr/>
        <p:txBody>
          <a:bodyPr/>
          <a:lstStyle/>
          <a:p>
            <a:r>
              <a:rPr lang="en-US" dirty="0"/>
              <a:t>Checkbox</a:t>
            </a:r>
            <a:endParaRPr lang="en-IN" dirty="0"/>
          </a:p>
        </p:txBody>
      </p:sp>
      <p:sp>
        <p:nvSpPr>
          <p:cNvPr id="3" name="Content Placeholder 2">
            <a:extLst>
              <a:ext uri="{FF2B5EF4-FFF2-40B4-BE49-F238E27FC236}">
                <a16:creationId xmlns:a16="http://schemas.microsoft.com/office/drawing/2014/main" id="{29F70516-A872-CD8D-AAA4-A775D7C8BF49}"/>
              </a:ext>
            </a:extLst>
          </p:cNvPr>
          <p:cNvSpPr>
            <a:spLocks noGrp="1"/>
          </p:cNvSpPr>
          <p:nvPr>
            <p:ph idx="1"/>
          </p:nvPr>
        </p:nvSpPr>
        <p:spPr>
          <a:xfrm>
            <a:off x="1047750" y="1117450"/>
            <a:ext cx="10515600" cy="4623100"/>
          </a:xfrm>
        </p:spPr>
        <p:txBody>
          <a:bodyPr>
            <a:normAutofit/>
          </a:bodyPr>
          <a:lstStyle/>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a:p>
            <a:pPr algn="just">
              <a:lnSpc>
                <a:spcPct val="150000"/>
              </a:lnSpc>
              <a:spcBef>
                <a:spcPts val="0"/>
              </a:spcBef>
            </a:pPr>
            <a:endParaRPr lang="en-IN" sz="2100" dirty="0"/>
          </a:p>
        </p:txBody>
      </p:sp>
      <p:sp>
        <p:nvSpPr>
          <p:cNvPr id="4" name="Footer Placeholder 3">
            <a:extLst>
              <a:ext uri="{FF2B5EF4-FFF2-40B4-BE49-F238E27FC236}">
                <a16:creationId xmlns:a16="http://schemas.microsoft.com/office/drawing/2014/main" id="{54F89A0F-F69D-D2EF-19D5-719F814C4E73}"/>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7A097713-FC01-AE9C-7680-06562ED8F940}"/>
              </a:ext>
            </a:extLst>
          </p:cNvPr>
          <p:cNvPicPr>
            <a:picLocks noChangeAspect="1"/>
          </p:cNvPicPr>
          <p:nvPr/>
        </p:nvPicPr>
        <p:blipFill>
          <a:blip r:embed="rId2"/>
          <a:stretch>
            <a:fillRect/>
          </a:stretch>
        </p:blipFill>
        <p:spPr>
          <a:xfrm>
            <a:off x="8752231" y="830922"/>
            <a:ext cx="3581815" cy="3061698"/>
          </a:xfrm>
          <a:prstGeom prst="rect">
            <a:avLst/>
          </a:prstGeom>
        </p:spPr>
      </p:pic>
      <p:graphicFrame>
        <p:nvGraphicFramePr>
          <p:cNvPr id="5" name="Table 6">
            <a:extLst>
              <a:ext uri="{FF2B5EF4-FFF2-40B4-BE49-F238E27FC236}">
                <a16:creationId xmlns:a16="http://schemas.microsoft.com/office/drawing/2014/main" id="{8A1B2BF5-60AB-2465-7A32-3ECCA6B169A4}"/>
              </a:ext>
            </a:extLst>
          </p:cNvPr>
          <p:cNvGraphicFramePr>
            <a:graphicFrameLocks noGrp="1"/>
          </p:cNvGraphicFramePr>
          <p:nvPr>
            <p:extLst>
              <p:ext uri="{D42A27DB-BD31-4B8C-83A1-F6EECF244321}">
                <p14:modId xmlns:p14="http://schemas.microsoft.com/office/powerpoint/2010/main" val="1373398819"/>
              </p:ext>
            </p:extLst>
          </p:nvPr>
        </p:nvGraphicFramePr>
        <p:xfrm>
          <a:off x="1159150" y="1200572"/>
          <a:ext cx="7706554" cy="1478280"/>
        </p:xfrm>
        <a:graphic>
          <a:graphicData uri="http://schemas.openxmlformats.org/drawingml/2006/table">
            <a:tbl>
              <a:tblPr firstRow="1" bandRow="1">
                <a:tableStyleId>{5940675A-B579-460E-94D1-54222C63F5DA}</a:tableStyleId>
              </a:tblPr>
              <a:tblGrid>
                <a:gridCol w="3379304">
                  <a:extLst>
                    <a:ext uri="{9D8B030D-6E8A-4147-A177-3AD203B41FA5}">
                      <a16:colId xmlns:a16="http://schemas.microsoft.com/office/drawing/2014/main" val="2852866425"/>
                    </a:ext>
                  </a:extLst>
                </a:gridCol>
                <a:gridCol w="4327250">
                  <a:extLst>
                    <a:ext uri="{9D8B030D-6E8A-4147-A177-3AD203B41FA5}">
                      <a16:colId xmlns:a16="http://schemas.microsoft.com/office/drawing/2014/main" val="2862137815"/>
                    </a:ext>
                  </a:extLst>
                </a:gridCol>
              </a:tblGrid>
              <a:tr h="219360">
                <a:tc>
                  <a:txBody>
                    <a:bodyPr/>
                    <a:lstStyle/>
                    <a:p>
                      <a:pPr algn="ctr"/>
                      <a:r>
                        <a:rPr lang="en-US" dirty="0" err="1"/>
                        <a:t>CheckBox</a:t>
                      </a:r>
                      <a:r>
                        <a:rPr lang="en-US" dirty="0"/>
                        <a:t> Class Methods</a:t>
                      </a:r>
                    </a:p>
                  </a:txBody>
                  <a:tcPr>
                    <a:solidFill>
                      <a:schemeClr val="bg1">
                        <a:lumMod val="75000"/>
                      </a:schemeClr>
                    </a:solidFill>
                  </a:tcPr>
                </a:tc>
                <a:tc>
                  <a:txBody>
                    <a:bodyPr/>
                    <a:lstStyle/>
                    <a:p>
                      <a:pPr algn="ctr"/>
                      <a:r>
                        <a:rPr lang="en-US" dirty="0"/>
                        <a:t>Description</a:t>
                      </a:r>
                    </a:p>
                  </a:txBody>
                  <a:tcPr>
                    <a:solidFill>
                      <a:schemeClr val="bg1">
                        <a:lumMod val="75000"/>
                      </a:schemeClr>
                    </a:solidFill>
                  </a:tcPr>
                </a:tc>
                <a:extLst>
                  <a:ext uri="{0D108BD9-81ED-4DB2-BD59-A6C34878D82A}">
                    <a16:rowId xmlns:a16="http://schemas.microsoft.com/office/drawing/2014/main" val="1282930635"/>
                  </a:ext>
                </a:extLst>
              </a:tr>
              <a:tr h="370840">
                <a:tc>
                  <a:txBody>
                    <a:bodyPr/>
                    <a:lstStyle/>
                    <a:p>
                      <a:r>
                        <a:rPr lang="en-US" dirty="0">
                          <a:highlight>
                            <a:srgbClr val="00FFFF"/>
                          </a:highlight>
                        </a:rPr>
                        <a:t>Boolean </a:t>
                      </a:r>
                      <a:r>
                        <a:rPr lang="en-US" dirty="0" err="1">
                          <a:highlight>
                            <a:srgbClr val="00FFFF"/>
                          </a:highlight>
                        </a:rPr>
                        <a:t>getState</a:t>
                      </a:r>
                      <a:r>
                        <a:rPr lang="en-US" dirty="0">
                          <a:highlight>
                            <a:srgbClr val="00FFFF"/>
                          </a:highlight>
                        </a:rPr>
                        <a:t>()</a:t>
                      </a:r>
                    </a:p>
                  </a:txBody>
                  <a:tcPr/>
                </a:tc>
                <a:tc>
                  <a:txBody>
                    <a:bodyPr/>
                    <a:lstStyle/>
                    <a:p>
                      <a:r>
                        <a:rPr lang="en-US" dirty="0"/>
                        <a:t>To retrieve the current state of the checkbox</a:t>
                      </a:r>
                    </a:p>
                  </a:txBody>
                  <a:tcPr/>
                </a:tc>
                <a:extLst>
                  <a:ext uri="{0D108BD9-81ED-4DB2-BD59-A6C34878D82A}">
                    <a16:rowId xmlns:a16="http://schemas.microsoft.com/office/drawing/2014/main" val="1028894464"/>
                  </a:ext>
                </a:extLst>
              </a:tr>
              <a:tr h="370840">
                <a:tc>
                  <a:txBody>
                    <a:bodyPr/>
                    <a:lstStyle/>
                    <a:p>
                      <a:r>
                        <a:rPr lang="en-US" dirty="0">
                          <a:highlight>
                            <a:srgbClr val="00FFFF"/>
                          </a:highlight>
                        </a:rPr>
                        <a:t>Void </a:t>
                      </a:r>
                      <a:r>
                        <a:rPr lang="en-US" dirty="0" err="1">
                          <a:highlight>
                            <a:srgbClr val="00FFFF"/>
                          </a:highlight>
                        </a:rPr>
                        <a:t>setState</a:t>
                      </a:r>
                      <a:r>
                        <a:rPr lang="en-US" dirty="0">
                          <a:highlight>
                            <a:srgbClr val="00FFFF"/>
                          </a:highlight>
                        </a:rPr>
                        <a:t>(Boolean on)</a:t>
                      </a:r>
                    </a:p>
                  </a:txBody>
                  <a:tcPr/>
                </a:tc>
                <a:tc>
                  <a:txBody>
                    <a:bodyPr/>
                    <a:lstStyle/>
                    <a:p>
                      <a:r>
                        <a:rPr lang="en-US" dirty="0"/>
                        <a:t>Set the state of checkbox</a:t>
                      </a:r>
                    </a:p>
                  </a:txBody>
                  <a:tcPr/>
                </a:tc>
                <a:extLst>
                  <a:ext uri="{0D108BD9-81ED-4DB2-BD59-A6C34878D82A}">
                    <a16:rowId xmlns:a16="http://schemas.microsoft.com/office/drawing/2014/main" val="16414842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String </a:t>
                      </a:r>
                      <a:r>
                        <a:rPr lang="en-US" dirty="0" err="1">
                          <a:highlight>
                            <a:srgbClr val="00FFFF"/>
                          </a:highlight>
                        </a:rPr>
                        <a:t>getLabel</a:t>
                      </a:r>
                      <a:r>
                        <a:rPr lang="en-US" dirty="0">
                          <a:highlight>
                            <a:srgbClr val="00FFFF"/>
                          </a:highlight>
                        </a:rPr>
                        <a:t>()</a:t>
                      </a:r>
                    </a:p>
                  </a:txBody>
                  <a:tcPr/>
                </a:tc>
                <a:tc>
                  <a:txBody>
                    <a:bodyPr/>
                    <a:lstStyle/>
                    <a:p>
                      <a:r>
                        <a:rPr lang="en-US" dirty="0"/>
                        <a:t>To retrieve the label of the checkbox</a:t>
                      </a:r>
                    </a:p>
                  </a:txBody>
                  <a:tcPr/>
                </a:tc>
                <a:extLst>
                  <a:ext uri="{0D108BD9-81ED-4DB2-BD59-A6C34878D82A}">
                    <a16:rowId xmlns:a16="http://schemas.microsoft.com/office/drawing/2014/main" val="3736808026"/>
                  </a:ext>
                </a:extLst>
              </a:tr>
            </a:tbl>
          </a:graphicData>
        </a:graphic>
      </p:graphicFrame>
      <p:graphicFrame>
        <p:nvGraphicFramePr>
          <p:cNvPr id="7" name="Table 6">
            <a:extLst>
              <a:ext uri="{FF2B5EF4-FFF2-40B4-BE49-F238E27FC236}">
                <a16:creationId xmlns:a16="http://schemas.microsoft.com/office/drawing/2014/main" id="{B79B6DEB-04FA-BCFF-B861-C7D57B527DF0}"/>
              </a:ext>
            </a:extLst>
          </p:cNvPr>
          <p:cNvGraphicFramePr>
            <a:graphicFrameLocks noGrp="1"/>
          </p:cNvGraphicFramePr>
          <p:nvPr>
            <p:extLst>
              <p:ext uri="{D42A27DB-BD31-4B8C-83A1-F6EECF244321}">
                <p14:modId xmlns:p14="http://schemas.microsoft.com/office/powerpoint/2010/main" val="334367573"/>
              </p:ext>
            </p:extLst>
          </p:nvPr>
        </p:nvGraphicFramePr>
        <p:xfrm>
          <a:off x="1166191" y="2678852"/>
          <a:ext cx="7699513" cy="385796"/>
        </p:xfrm>
        <a:graphic>
          <a:graphicData uri="http://schemas.openxmlformats.org/drawingml/2006/table">
            <a:tbl>
              <a:tblPr/>
              <a:tblGrid>
                <a:gridCol w="7699513">
                  <a:extLst>
                    <a:ext uri="{9D8B030D-6E8A-4147-A177-3AD203B41FA5}">
                      <a16:colId xmlns:a16="http://schemas.microsoft.com/office/drawing/2014/main" val="3718335949"/>
                    </a:ext>
                  </a:extLst>
                </a:gridCol>
              </a:tblGrid>
              <a:tr h="385796">
                <a:tc>
                  <a:txBody>
                    <a:bodyPr/>
                    <a:lstStyle/>
                    <a:p>
                      <a:r>
                        <a:rPr lang="en-US" dirty="0"/>
                        <a:t>Void </a:t>
                      </a:r>
                      <a:r>
                        <a:rPr lang="en-US" dirty="0" err="1"/>
                        <a:t>setLabel</a:t>
                      </a:r>
                      <a:r>
                        <a:rPr lang="en-US" dirty="0"/>
                        <a:t>(String str)                       Set the label of checkbox</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976579298"/>
                  </a:ext>
                </a:extLst>
              </a:tr>
            </a:tbl>
          </a:graphicData>
        </a:graphic>
      </p:graphicFrame>
      <p:graphicFrame>
        <p:nvGraphicFramePr>
          <p:cNvPr id="9" name="Table 6">
            <a:extLst>
              <a:ext uri="{FF2B5EF4-FFF2-40B4-BE49-F238E27FC236}">
                <a16:creationId xmlns:a16="http://schemas.microsoft.com/office/drawing/2014/main" id="{D0DDCA92-C45A-667E-5E90-2F042AD2F4F7}"/>
              </a:ext>
            </a:extLst>
          </p:cNvPr>
          <p:cNvGraphicFramePr>
            <a:graphicFrameLocks noGrp="1"/>
          </p:cNvGraphicFramePr>
          <p:nvPr>
            <p:extLst>
              <p:ext uri="{D42A27DB-BD31-4B8C-83A1-F6EECF244321}">
                <p14:modId xmlns:p14="http://schemas.microsoft.com/office/powerpoint/2010/main" val="1510659652"/>
              </p:ext>
            </p:extLst>
          </p:nvPr>
        </p:nvGraphicFramePr>
        <p:xfrm>
          <a:off x="1359176" y="3892620"/>
          <a:ext cx="10204174" cy="2021840"/>
        </p:xfrm>
        <a:graphic>
          <a:graphicData uri="http://schemas.openxmlformats.org/drawingml/2006/table">
            <a:tbl>
              <a:tblPr firstRow="1" bandRow="1">
                <a:tableStyleId>{5940675A-B579-460E-94D1-54222C63F5DA}</a:tableStyleId>
              </a:tblPr>
              <a:tblGrid>
                <a:gridCol w="3163563">
                  <a:extLst>
                    <a:ext uri="{9D8B030D-6E8A-4147-A177-3AD203B41FA5}">
                      <a16:colId xmlns:a16="http://schemas.microsoft.com/office/drawing/2014/main" val="2852866425"/>
                    </a:ext>
                  </a:extLst>
                </a:gridCol>
                <a:gridCol w="7040611">
                  <a:extLst>
                    <a:ext uri="{9D8B030D-6E8A-4147-A177-3AD203B41FA5}">
                      <a16:colId xmlns:a16="http://schemas.microsoft.com/office/drawing/2014/main" val="2862137815"/>
                    </a:ext>
                  </a:extLst>
                </a:gridCol>
              </a:tblGrid>
              <a:tr h="0">
                <a:tc>
                  <a:txBody>
                    <a:bodyPr/>
                    <a:lstStyle/>
                    <a:p>
                      <a:pPr algn="ctr"/>
                      <a:r>
                        <a:rPr lang="en-US" dirty="0"/>
                        <a:t>Event Handling</a:t>
                      </a:r>
                    </a:p>
                  </a:txBody>
                  <a:tcPr>
                    <a:solidFill>
                      <a:schemeClr val="bg1">
                        <a:lumMod val="75000"/>
                      </a:schemeClr>
                    </a:solidFill>
                  </a:tcPr>
                </a:tc>
                <a:tc>
                  <a:txBody>
                    <a:bodyPr/>
                    <a:lstStyle/>
                    <a:p>
                      <a:pPr algn="ctr"/>
                      <a:r>
                        <a:rPr lang="en-US" dirty="0"/>
                        <a:t>Description</a:t>
                      </a:r>
                    </a:p>
                  </a:txBody>
                  <a:tcPr>
                    <a:solidFill>
                      <a:schemeClr val="bg1">
                        <a:lumMod val="75000"/>
                      </a:schemeClr>
                    </a:solidFill>
                  </a:tcPr>
                </a:tc>
                <a:extLst>
                  <a:ext uri="{0D108BD9-81ED-4DB2-BD59-A6C34878D82A}">
                    <a16:rowId xmlns:a16="http://schemas.microsoft.com/office/drawing/2014/main" val="1282930635"/>
                  </a:ext>
                </a:extLst>
              </a:tr>
              <a:tr h="370840">
                <a:tc>
                  <a:txBody>
                    <a:bodyPr/>
                    <a:lstStyle/>
                    <a:p>
                      <a:r>
                        <a:rPr lang="en-US" dirty="0" err="1"/>
                        <a:t>itemEvent</a:t>
                      </a:r>
                      <a:r>
                        <a:rPr lang="en-US" dirty="0"/>
                        <a:t> </a:t>
                      </a:r>
                    </a:p>
                  </a:txBody>
                  <a:tcPr/>
                </a:tc>
                <a:tc>
                  <a:txBody>
                    <a:bodyPr/>
                    <a:lstStyle/>
                    <a:p>
                      <a:r>
                        <a:rPr lang="en-US" dirty="0"/>
                        <a:t>Each time when checkbox selected or </a:t>
                      </a:r>
                      <a:r>
                        <a:rPr lang="en-US" dirty="0" err="1"/>
                        <a:t>deselected,an</a:t>
                      </a:r>
                      <a:r>
                        <a:rPr lang="en-US" dirty="0"/>
                        <a:t> </a:t>
                      </a:r>
                      <a:r>
                        <a:rPr lang="en-US" dirty="0" err="1"/>
                        <a:t>itemEvent</a:t>
                      </a:r>
                      <a:r>
                        <a:rPr lang="en-US" dirty="0"/>
                        <a:t> is create</a:t>
                      </a:r>
                    </a:p>
                  </a:txBody>
                  <a:tcPr/>
                </a:tc>
                <a:extLst>
                  <a:ext uri="{0D108BD9-81ED-4DB2-BD59-A6C34878D82A}">
                    <a16:rowId xmlns:a16="http://schemas.microsoft.com/office/drawing/2014/main" val="1028894464"/>
                  </a:ext>
                </a:extLst>
              </a:tr>
              <a:tr h="370840">
                <a:tc>
                  <a:txBody>
                    <a:bodyPr/>
                    <a:lstStyle/>
                    <a:p>
                      <a:r>
                        <a:rPr lang="en-US" dirty="0" err="1">
                          <a:highlight>
                            <a:srgbClr val="00FF00"/>
                          </a:highlight>
                        </a:rPr>
                        <a:t>ItemListenerInterface</a:t>
                      </a:r>
                      <a:endParaRPr lang="en-US" dirty="0">
                        <a:highlight>
                          <a:srgbClr val="00FF00"/>
                        </a:highlight>
                      </a:endParaRPr>
                    </a:p>
                  </a:txBody>
                  <a:tcPr/>
                </a:tc>
                <a:tc>
                  <a:txBody>
                    <a:bodyPr/>
                    <a:lstStyle/>
                    <a:p>
                      <a:r>
                        <a:rPr lang="en-US" dirty="0"/>
                        <a:t>To handle the event used </a:t>
                      </a:r>
                      <a:r>
                        <a:rPr lang="en-US" dirty="0" err="1"/>
                        <a:t>ItemListener</a:t>
                      </a:r>
                      <a:r>
                        <a:rPr lang="en-US" dirty="0"/>
                        <a:t> Interface</a:t>
                      </a:r>
                    </a:p>
                  </a:txBody>
                  <a:tcPr/>
                </a:tc>
                <a:extLst>
                  <a:ext uri="{0D108BD9-81ED-4DB2-BD59-A6C34878D82A}">
                    <a16:rowId xmlns:a16="http://schemas.microsoft.com/office/drawing/2014/main" val="16414842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highlight>
                            <a:srgbClr val="00FFFF"/>
                          </a:highlight>
                        </a:rPr>
                        <a:t>itemStateChanged</a:t>
                      </a:r>
                      <a:r>
                        <a:rPr lang="en-US" dirty="0">
                          <a:highlight>
                            <a:srgbClr val="00FFFF"/>
                          </a:highlight>
                        </a:rPr>
                        <a:t>(</a:t>
                      </a:r>
                      <a:r>
                        <a:rPr lang="en-US" dirty="0" err="1">
                          <a:highlight>
                            <a:srgbClr val="00FFFF"/>
                          </a:highlight>
                        </a:rPr>
                        <a:t>ItemEvent</a:t>
                      </a:r>
                      <a:r>
                        <a:rPr lang="en-US" dirty="0">
                          <a:highlight>
                            <a:srgbClr val="00FFFF"/>
                          </a:highlight>
                        </a:rPr>
                        <a:t>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highlight>
                            <a:srgbClr val="00FFFF"/>
                          </a:highlight>
                        </a:rPr>
                        <a:t>addItemListener</a:t>
                      </a:r>
                      <a:r>
                        <a:rPr lang="en-US" dirty="0">
                          <a:highlight>
                            <a:srgbClr val="00FFFF"/>
                          </a:highlight>
                        </a:rPr>
                        <a:t>(this)</a:t>
                      </a:r>
                    </a:p>
                  </a:txBody>
                  <a:tcPr/>
                </a:tc>
                <a:tc>
                  <a:txBody>
                    <a:bodyPr/>
                    <a:lstStyle/>
                    <a:p>
                      <a:r>
                        <a:rPr lang="en-US" dirty="0"/>
                        <a:t>Using this method handle the event of checkbox</a:t>
                      </a:r>
                    </a:p>
                    <a:p>
                      <a:endParaRPr lang="en-US" dirty="0"/>
                    </a:p>
                    <a:p>
                      <a:r>
                        <a:rPr lang="en-US" dirty="0"/>
                        <a:t>Add checkbox for Item event handling</a:t>
                      </a:r>
                    </a:p>
                  </a:txBody>
                  <a:tcPr/>
                </a:tc>
                <a:extLst>
                  <a:ext uri="{0D108BD9-81ED-4DB2-BD59-A6C34878D82A}">
                    <a16:rowId xmlns:a16="http://schemas.microsoft.com/office/drawing/2014/main" val="3736808026"/>
                  </a:ext>
                </a:extLst>
              </a:tr>
            </a:tbl>
          </a:graphicData>
        </a:graphic>
      </p:graphicFrame>
    </p:spTree>
    <p:extLst>
      <p:ext uri="{BB962C8B-B14F-4D97-AF65-F5344CB8AC3E}">
        <p14:creationId xmlns:p14="http://schemas.microsoft.com/office/powerpoint/2010/main" val="1625784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61B-C259-16E8-97BA-6A52E53D36B8}"/>
              </a:ext>
            </a:extLst>
          </p:cNvPr>
          <p:cNvSpPr>
            <a:spLocks noGrp="1"/>
          </p:cNvSpPr>
          <p:nvPr>
            <p:ph type="title"/>
          </p:nvPr>
        </p:nvSpPr>
        <p:spPr/>
        <p:txBody>
          <a:bodyPr/>
          <a:lstStyle/>
          <a:p>
            <a:r>
              <a:rPr lang="en-US" dirty="0" err="1"/>
              <a:t>CheckboxGroup</a:t>
            </a:r>
            <a:endParaRPr lang="en-IN" dirty="0"/>
          </a:p>
        </p:txBody>
      </p:sp>
      <p:sp>
        <p:nvSpPr>
          <p:cNvPr id="3" name="Content Placeholder 2">
            <a:extLst>
              <a:ext uri="{FF2B5EF4-FFF2-40B4-BE49-F238E27FC236}">
                <a16:creationId xmlns:a16="http://schemas.microsoft.com/office/drawing/2014/main" id="{29F70516-A872-CD8D-AAA4-A775D7C8BF49}"/>
              </a:ext>
            </a:extLst>
          </p:cNvPr>
          <p:cNvSpPr>
            <a:spLocks noGrp="1"/>
          </p:cNvSpPr>
          <p:nvPr>
            <p:ph idx="1"/>
          </p:nvPr>
        </p:nvSpPr>
        <p:spPr>
          <a:xfrm>
            <a:off x="1047750" y="1117450"/>
            <a:ext cx="10515600" cy="4623100"/>
          </a:xfrm>
        </p:spPr>
        <p:txBody>
          <a:bodyPr>
            <a:normAutofit/>
          </a:bodyPr>
          <a:lstStyle/>
          <a:p>
            <a:pPr algn="just">
              <a:lnSpc>
                <a:spcPct val="150000"/>
              </a:lnSpc>
              <a:spcBef>
                <a:spcPts val="0"/>
              </a:spcBef>
            </a:pPr>
            <a:r>
              <a:rPr lang="en-IN" sz="2100" dirty="0"/>
              <a:t>Set of mutually exclusive check boxes in which one and only one check box in the group can be checked at any one time .</a:t>
            </a:r>
          </a:p>
          <a:p>
            <a:pPr algn="just">
              <a:lnSpc>
                <a:spcPct val="150000"/>
              </a:lnSpc>
              <a:spcBef>
                <a:spcPts val="0"/>
              </a:spcBef>
            </a:pPr>
            <a:r>
              <a:rPr lang="en-IN" sz="2100" dirty="0"/>
              <a:t>Check boxed are often called as radio buttons.</a:t>
            </a:r>
          </a:p>
          <a:p>
            <a:pPr algn="just">
              <a:lnSpc>
                <a:spcPct val="150000"/>
              </a:lnSpc>
              <a:spcBef>
                <a:spcPts val="0"/>
              </a:spcBef>
            </a:pPr>
            <a:r>
              <a:rPr lang="en-IN" sz="2100" dirty="0" err="1"/>
              <a:t>getSelectedCheckbox</a:t>
            </a:r>
            <a:r>
              <a:rPr lang="en-IN" sz="2100" dirty="0"/>
              <a:t>()</a:t>
            </a:r>
          </a:p>
          <a:p>
            <a:pPr algn="just">
              <a:lnSpc>
                <a:spcPct val="150000"/>
              </a:lnSpc>
              <a:spcBef>
                <a:spcPts val="0"/>
              </a:spcBef>
            </a:pPr>
            <a:r>
              <a:rPr lang="en-IN" sz="2100" dirty="0" err="1"/>
              <a:t>setSelectedCheckbox</a:t>
            </a:r>
            <a:r>
              <a:rPr lang="en-IN" sz="2100" dirty="0"/>
              <a:t>()</a:t>
            </a:r>
          </a:p>
          <a:p>
            <a:pPr algn="just">
              <a:lnSpc>
                <a:spcPct val="150000"/>
              </a:lnSpc>
              <a:spcBef>
                <a:spcPts val="0"/>
              </a:spcBef>
            </a:pPr>
            <a:r>
              <a:rPr lang="en-IN" sz="2100" dirty="0" err="1"/>
              <a:t>getLabel</a:t>
            </a:r>
            <a:r>
              <a:rPr lang="en-IN" sz="2100" dirty="0"/>
              <a:t>()</a:t>
            </a:r>
          </a:p>
          <a:p>
            <a:pPr algn="just">
              <a:lnSpc>
                <a:spcPct val="150000"/>
              </a:lnSpc>
              <a:spcBef>
                <a:spcPts val="0"/>
              </a:spcBef>
            </a:pPr>
            <a:r>
              <a:rPr lang="en-IN" sz="2100" dirty="0" err="1"/>
              <a:t>itemSateChanged</a:t>
            </a:r>
            <a:r>
              <a:rPr lang="en-IN" sz="2100" dirty="0"/>
              <a:t>(</a:t>
            </a:r>
            <a:r>
              <a:rPr lang="en-IN" sz="2100" dirty="0" err="1"/>
              <a:t>ItemEvent</a:t>
            </a:r>
            <a:r>
              <a:rPr lang="en-IN" sz="2100" dirty="0"/>
              <a:t> e);</a:t>
            </a:r>
          </a:p>
          <a:p>
            <a:pPr algn="just">
              <a:lnSpc>
                <a:spcPct val="150000"/>
              </a:lnSpc>
              <a:spcBef>
                <a:spcPts val="0"/>
              </a:spcBef>
            </a:pPr>
            <a:r>
              <a:rPr lang="en-IN" sz="2100" dirty="0" err="1"/>
              <a:t>addItemListener</a:t>
            </a:r>
            <a:r>
              <a:rPr lang="en-IN" sz="2100" dirty="0"/>
              <a:t>(this);</a:t>
            </a:r>
          </a:p>
          <a:p>
            <a:pPr algn="just">
              <a:lnSpc>
                <a:spcPct val="150000"/>
              </a:lnSpc>
              <a:spcBef>
                <a:spcPts val="0"/>
              </a:spcBef>
            </a:pPr>
            <a:endParaRPr lang="en-IN" sz="2100" dirty="0"/>
          </a:p>
        </p:txBody>
      </p:sp>
      <p:sp>
        <p:nvSpPr>
          <p:cNvPr id="4" name="Footer Placeholder 3">
            <a:extLst>
              <a:ext uri="{FF2B5EF4-FFF2-40B4-BE49-F238E27FC236}">
                <a16:creationId xmlns:a16="http://schemas.microsoft.com/office/drawing/2014/main" id="{54F89A0F-F69D-D2EF-19D5-719F814C4E73}"/>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BEFE9891-D7B0-3392-B1F7-C7989E936F75}"/>
              </a:ext>
            </a:extLst>
          </p:cNvPr>
          <p:cNvPicPr>
            <a:picLocks noChangeAspect="1"/>
          </p:cNvPicPr>
          <p:nvPr/>
        </p:nvPicPr>
        <p:blipFill>
          <a:blip r:embed="rId2"/>
          <a:stretch>
            <a:fillRect/>
          </a:stretch>
        </p:blipFill>
        <p:spPr>
          <a:xfrm>
            <a:off x="6334539" y="2317474"/>
            <a:ext cx="3935896" cy="2440056"/>
          </a:xfrm>
          <a:prstGeom prst="rect">
            <a:avLst/>
          </a:prstGeom>
        </p:spPr>
      </p:pic>
    </p:spTree>
    <p:extLst>
      <p:ext uri="{BB962C8B-B14F-4D97-AF65-F5344CB8AC3E}">
        <p14:creationId xmlns:p14="http://schemas.microsoft.com/office/powerpoint/2010/main" val="4264515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61B-C259-16E8-97BA-6A52E53D36B8}"/>
              </a:ext>
            </a:extLst>
          </p:cNvPr>
          <p:cNvSpPr>
            <a:spLocks noGrp="1"/>
          </p:cNvSpPr>
          <p:nvPr>
            <p:ph type="title"/>
          </p:nvPr>
        </p:nvSpPr>
        <p:spPr/>
        <p:txBody>
          <a:bodyPr/>
          <a:lstStyle/>
          <a:p>
            <a:r>
              <a:rPr lang="en-US" dirty="0"/>
              <a:t>Choice Controls</a:t>
            </a:r>
            <a:endParaRPr lang="en-IN" dirty="0"/>
          </a:p>
        </p:txBody>
      </p:sp>
      <p:sp>
        <p:nvSpPr>
          <p:cNvPr id="3" name="Content Placeholder 2">
            <a:extLst>
              <a:ext uri="{FF2B5EF4-FFF2-40B4-BE49-F238E27FC236}">
                <a16:creationId xmlns:a16="http://schemas.microsoft.com/office/drawing/2014/main" id="{29F70516-A872-CD8D-AAA4-A775D7C8BF49}"/>
              </a:ext>
            </a:extLst>
          </p:cNvPr>
          <p:cNvSpPr>
            <a:spLocks noGrp="1"/>
          </p:cNvSpPr>
          <p:nvPr>
            <p:ph idx="1"/>
          </p:nvPr>
        </p:nvSpPr>
        <p:spPr>
          <a:xfrm>
            <a:off x="1047750" y="1117449"/>
            <a:ext cx="10515600" cy="5018307"/>
          </a:xfrm>
        </p:spPr>
        <p:txBody>
          <a:bodyPr>
            <a:normAutofit fontScale="92500" lnSpcReduction="20000"/>
          </a:bodyPr>
          <a:lstStyle/>
          <a:p>
            <a:pPr algn="just">
              <a:lnSpc>
                <a:spcPct val="150000"/>
              </a:lnSpc>
              <a:spcBef>
                <a:spcPts val="0"/>
              </a:spcBef>
            </a:pPr>
            <a:r>
              <a:rPr lang="en-IN" sz="2400" dirty="0">
                <a:highlight>
                  <a:srgbClr val="00FF00"/>
                </a:highlight>
              </a:rPr>
              <a:t>Choice class is used to create a pop up list of items from which the user may choose.</a:t>
            </a:r>
          </a:p>
          <a:p>
            <a:pPr algn="just">
              <a:lnSpc>
                <a:spcPct val="150000"/>
              </a:lnSpc>
              <a:spcBef>
                <a:spcPts val="0"/>
              </a:spcBef>
            </a:pPr>
            <a:r>
              <a:rPr lang="en-IN" sz="2400" dirty="0"/>
              <a:t>When user clicks on it, </a:t>
            </a:r>
            <a:r>
              <a:rPr lang="en-IN" sz="2400" dirty="0">
                <a:highlight>
                  <a:srgbClr val="FFFF00"/>
                </a:highlight>
              </a:rPr>
              <a:t>the whole list of choices pops up and new selection can be made</a:t>
            </a:r>
            <a:r>
              <a:rPr lang="en-IN" sz="2400" dirty="0"/>
              <a:t>.</a:t>
            </a:r>
          </a:p>
          <a:p>
            <a:pPr algn="just">
              <a:lnSpc>
                <a:spcPct val="150000"/>
              </a:lnSpc>
              <a:spcBef>
                <a:spcPts val="0"/>
              </a:spcBef>
            </a:pPr>
            <a:r>
              <a:rPr lang="en-IN" sz="2400" dirty="0"/>
              <a:t>Each item in the list is string that appears as a let justified label in the order it is added to the choice object.</a:t>
            </a:r>
          </a:p>
          <a:p>
            <a:pPr algn="just">
              <a:lnSpc>
                <a:spcPct val="150000"/>
              </a:lnSpc>
              <a:spcBef>
                <a:spcPts val="0"/>
              </a:spcBef>
            </a:pPr>
            <a:r>
              <a:rPr lang="en-IN" sz="2400" dirty="0">
                <a:highlight>
                  <a:srgbClr val="FFFF00"/>
                </a:highlight>
              </a:rPr>
              <a:t>Add()</a:t>
            </a:r>
          </a:p>
          <a:p>
            <a:pPr algn="just">
              <a:lnSpc>
                <a:spcPct val="150000"/>
              </a:lnSpc>
              <a:spcBef>
                <a:spcPts val="0"/>
              </a:spcBef>
            </a:pPr>
            <a:r>
              <a:rPr lang="en-IN" sz="2400" dirty="0" err="1">
                <a:highlight>
                  <a:srgbClr val="FFFF00"/>
                </a:highlight>
              </a:rPr>
              <a:t>getSelectedItem</a:t>
            </a:r>
            <a:r>
              <a:rPr lang="en-IN" sz="2400" dirty="0">
                <a:highlight>
                  <a:srgbClr val="FFFF00"/>
                </a:highlight>
              </a:rPr>
              <a:t>()</a:t>
            </a:r>
          </a:p>
          <a:p>
            <a:pPr algn="just">
              <a:lnSpc>
                <a:spcPct val="150000"/>
              </a:lnSpc>
              <a:spcBef>
                <a:spcPts val="0"/>
              </a:spcBef>
            </a:pPr>
            <a:r>
              <a:rPr lang="en-IN" sz="2400" dirty="0" err="1">
                <a:highlight>
                  <a:srgbClr val="FFFF00"/>
                </a:highlight>
              </a:rPr>
              <a:t>getSelectedIndex</a:t>
            </a:r>
            <a:r>
              <a:rPr lang="en-IN" sz="2400" dirty="0">
                <a:highlight>
                  <a:srgbClr val="FFFF00"/>
                </a:highlight>
              </a:rPr>
              <a:t>()</a:t>
            </a:r>
          </a:p>
          <a:p>
            <a:pPr algn="just">
              <a:lnSpc>
                <a:spcPct val="150000"/>
              </a:lnSpc>
              <a:spcBef>
                <a:spcPts val="0"/>
              </a:spcBef>
            </a:pPr>
            <a:r>
              <a:rPr lang="en-IN" sz="2400" dirty="0">
                <a:highlight>
                  <a:srgbClr val="FFFF00"/>
                </a:highlight>
              </a:rPr>
              <a:t>String </a:t>
            </a:r>
            <a:r>
              <a:rPr lang="en-IN" sz="2400" dirty="0" err="1">
                <a:highlight>
                  <a:srgbClr val="FFFF00"/>
                </a:highlight>
              </a:rPr>
              <a:t>getItem</a:t>
            </a:r>
            <a:r>
              <a:rPr lang="en-IN" sz="2400" dirty="0">
                <a:highlight>
                  <a:srgbClr val="FFFF00"/>
                </a:highlight>
              </a:rPr>
              <a:t>(int index)</a:t>
            </a:r>
          </a:p>
          <a:p>
            <a:pPr algn="just">
              <a:lnSpc>
                <a:spcPct val="150000"/>
              </a:lnSpc>
              <a:spcBef>
                <a:spcPts val="0"/>
              </a:spcBef>
            </a:pPr>
            <a:r>
              <a:rPr lang="en-IN" sz="2400" dirty="0"/>
              <a:t>First item is at an index 0 . By default , the first item added to the list is selected.</a:t>
            </a:r>
          </a:p>
          <a:p>
            <a:pPr algn="just">
              <a:lnSpc>
                <a:spcPct val="150000"/>
              </a:lnSpc>
              <a:spcBef>
                <a:spcPts val="0"/>
              </a:spcBef>
            </a:pPr>
            <a:r>
              <a:rPr lang="en-IN" sz="2400" dirty="0" err="1">
                <a:highlight>
                  <a:srgbClr val="00FF00"/>
                </a:highlight>
              </a:rPr>
              <a:t>itemSateChanged</a:t>
            </a:r>
            <a:r>
              <a:rPr lang="en-IN" sz="2400" dirty="0">
                <a:highlight>
                  <a:srgbClr val="00FF00"/>
                </a:highlight>
              </a:rPr>
              <a:t>(</a:t>
            </a:r>
            <a:r>
              <a:rPr lang="en-IN" sz="2400" dirty="0" err="1">
                <a:highlight>
                  <a:srgbClr val="00FF00"/>
                </a:highlight>
              </a:rPr>
              <a:t>ItemEvent</a:t>
            </a:r>
            <a:r>
              <a:rPr lang="en-IN" sz="2400" dirty="0">
                <a:highlight>
                  <a:srgbClr val="00FF00"/>
                </a:highlight>
              </a:rPr>
              <a:t> e);</a:t>
            </a:r>
          </a:p>
          <a:p>
            <a:pPr algn="just">
              <a:lnSpc>
                <a:spcPct val="150000"/>
              </a:lnSpc>
              <a:spcBef>
                <a:spcPts val="0"/>
              </a:spcBef>
            </a:pPr>
            <a:r>
              <a:rPr lang="en-IN" sz="2400" dirty="0" err="1">
                <a:highlight>
                  <a:srgbClr val="00FF00"/>
                </a:highlight>
              </a:rPr>
              <a:t>addItemListener</a:t>
            </a:r>
            <a:r>
              <a:rPr lang="en-IN" sz="2400" dirty="0">
                <a:highlight>
                  <a:srgbClr val="00FF00"/>
                </a:highlight>
              </a:rPr>
              <a:t>(this);</a:t>
            </a:r>
          </a:p>
          <a:p>
            <a:pPr algn="just">
              <a:lnSpc>
                <a:spcPct val="150000"/>
              </a:lnSpc>
              <a:spcBef>
                <a:spcPts val="0"/>
              </a:spcBef>
            </a:pPr>
            <a:endParaRPr lang="en-IN" sz="2100" dirty="0"/>
          </a:p>
        </p:txBody>
      </p:sp>
      <p:sp>
        <p:nvSpPr>
          <p:cNvPr id="4" name="Footer Placeholder 3">
            <a:extLst>
              <a:ext uri="{FF2B5EF4-FFF2-40B4-BE49-F238E27FC236}">
                <a16:creationId xmlns:a16="http://schemas.microsoft.com/office/drawing/2014/main" id="{54F89A0F-F69D-D2EF-19D5-719F814C4E73}"/>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600205A0-4DCB-C1D2-ABFB-39050FA494B8}"/>
              </a:ext>
            </a:extLst>
          </p:cNvPr>
          <p:cNvPicPr>
            <a:picLocks noChangeAspect="1"/>
          </p:cNvPicPr>
          <p:nvPr/>
        </p:nvPicPr>
        <p:blipFill>
          <a:blip r:embed="rId2"/>
          <a:stretch>
            <a:fillRect/>
          </a:stretch>
        </p:blipFill>
        <p:spPr>
          <a:xfrm>
            <a:off x="7810707" y="4728127"/>
            <a:ext cx="2905125" cy="2219325"/>
          </a:xfrm>
          <a:prstGeom prst="rect">
            <a:avLst/>
          </a:prstGeom>
        </p:spPr>
      </p:pic>
    </p:spTree>
    <p:extLst>
      <p:ext uri="{BB962C8B-B14F-4D97-AF65-F5344CB8AC3E}">
        <p14:creationId xmlns:p14="http://schemas.microsoft.com/office/powerpoint/2010/main" val="2945077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61B-C259-16E8-97BA-6A52E53D36B8}"/>
              </a:ext>
            </a:extLst>
          </p:cNvPr>
          <p:cNvSpPr>
            <a:spLocks noGrp="1"/>
          </p:cNvSpPr>
          <p:nvPr>
            <p:ph type="title"/>
          </p:nvPr>
        </p:nvSpPr>
        <p:spPr/>
        <p:txBody>
          <a:bodyPr/>
          <a:lstStyle/>
          <a:p>
            <a:r>
              <a:rPr lang="en-US" dirty="0"/>
              <a:t>Lists</a:t>
            </a:r>
            <a:endParaRPr lang="en-IN" dirty="0"/>
          </a:p>
        </p:txBody>
      </p:sp>
      <p:sp>
        <p:nvSpPr>
          <p:cNvPr id="3" name="Content Placeholder 2">
            <a:extLst>
              <a:ext uri="{FF2B5EF4-FFF2-40B4-BE49-F238E27FC236}">
                <a16:creationId xmlns:a16="http://schemas.microsoft.com/office/drawing/2014/main" id="{29F70516-A872-CD8D-AAA4-A775D7C8BF49}"/>
              </a:ext>
            </a:extLst>
          </p:cNvPr>
          <p:cNvSpPr>
            <a:spLocks noGrp="1"/>
          </p:cNvSpPr>
          <p:nvPr>
            <p:ph idx="1"/>
          </p:nvPr>
        </p:nvSpPr>
        <p:spPr>
          <a:xfrm>
            <a:off x="1047750" y="993913"/>
            <a:ext cx="10515600" cy="5128591"/>
          </a:xfrm>
        </p:spPr>
        <p:txBody>
          <a:bodyPr>
            <a:normAutofit/>
          </a:bodyPr>
          <a:lstStyle/>
          <a:p>
            <a:pPr algn="just">
              <a:lnSpc>
                <a:spcPct val="100000"/>
              </a:lnSpc>
              <a:spcBef>
                <a:spcPts val="0"/>
              </a:spcBef>
            </a:pPr>
            <a:r>
              <a:rPr lang="en-IN" sz="2400" dirty="0"/>
              <a:t>List class </a:t>
            </a:r>
            <a:r>
              <a:rPr lang="en-IN" sz="2400" dirty="0">
                <a:highlight>
                  <a:srgbClr val="00FFFF"/>
                </a:highlight>
              </a:rPr>
              <a:t>provides a compact, multiple choice, scrolling selection list</a:t>
            </a:r>
            <a:r>
              <a:rPr lang="en-IN" sz="2400" dirty="0"/>
              <a:t>. </a:t>
            </a:r>
          </a:p>
          <a:p>
            <a:pPr algn="just">
              <a:lnSpc>
                <a:spcPct val="100000"/>
              </a:lnSpc>
              <a:spcBef>
                <a:spcPts val="0"/>
              </a:spcBef>
            </a:pPr>
            <a:r>
              <a:rPr lang="en-IN" sz="2400" dirty="0"/>
              <a:t>List object can be </a:t>
            </a:r>
            <a:r>
              <a:rPr lang="en-IN" sz="2400" dirty="0">
                <a:highlight>
                  <a:srgbClr val="00FFFF"/>
                </a:highlight>
              </a:rPr>
              <a:t>constructed to show </a:t>
            </a:r>
          </a:p>
          <a:p>
            <a:pPr marL="0" indent="0" algn="just">
              <a:lnSpc>
                <a:spcPct val="100000"/>
              </a:lnSpc>
              <a:spcBef>
                <a:spcPts val="0"/>
              </a:spcBef>
              <a:buNone/>
            </a:pPr>
            <a:r>
              <a:rPr lang="en-IN" sz="2400" dirty="0">
                <a:highlight>
                  <a:srgbClr val="00FFFF"/>
                </a:highlight>
              </a:rPr>
              <a:t>      any number of choices in the visible window</a:t>
            </a:r>
          </a:p>
          <a:p>
            <a:pPr algn="just">
              <a:lnSpc>
                <a:spcPct val="100000"/>
              </a:lnSpc>
              <a:spcBef>
                <a:spcPts val="0"/>
              </a:spcBef>
            </a:pPr>
            <a:r>
              <a:rPr lang="en-IN" sz="2400" dirty="0"/>
              <a:t>It can also allow multiple selections.</a:t>
            </a:r>
          </a:p>
          <a:p>
            <a:pPr algn="just">
              <a:lnSpc>
                <a:spcPct val="150000"/>
              </a:lnSpc>
              <a:spcBef>
                <a:spcPts val="0"/>
              </a:spcBef>
            </a:pPr>
            <a:endParaRPr lang="en-IN" sz="2100" dirty="0"/>
          </a:p>
        </p:txBody>
      </p:sp>
      <p:sp>
        <p:nvSpPr>
          <p:cNvPr id="4" name="Footer Placeholder 3">
            <a:extLst>
              <a:ext uri="{FF2B5EF4-FFF2-40B4-BE49-F238E27FC236}">
                <a16:creationId xmlns:a16="http://schemas.microsoft.com/office/drawing/2014/main" id="{54F89A0F-F69D-D2EF-19D5-719F814C4E73}"/>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C1731B37-E7B5-060B-2EFE-4167BD31ECF9}"/>
              </a:ext>
            </a:extLst>
          </p:cNvPr>
          <p:cNvPicPr>
            <a:picLocks noChangeAspect="1"/>
          </p:cNvPicPr>
          <p:nvPr/>
        </p:nvPicPr>
        <p:blipFill>
          <a:blip r:embed="rId2"/>
          <a:stretch>
            <a:fillRect/>
          </a:stretch>
        </p:blipFill>
        <p:spPr>
          <a:xfrm>
            <a:off x="8558419" y="1343803"/>
            <a:ext cx="3356736" cy="2011311"/>
          </a:xfrm>
          <a:prstGeom prst="rect">
            <a:avLst/>
          </a:prstGeom>
        </p:spPr>
      </p:pic>
      <p:graphicFrame>
        <p:nvGraphicFramePr>
          <p:cNvPr id="5" name="Table 6">
            <a:extLst>
              <a:ext uri="{FF2B5EF4-FFF2-40B4-BE49-F238E27FC236}">
                <a16:creationId xmlns:a16="http://schemas.microsoft.com/office/drawing/2014/main" id="{C753CAAC-70F9-2985-1B9A-B20A7730093F}"/>
              </a:ext>
            </a:extLst>
          </p:cNvPr>
          <p:cNvGraphicFramePr>
            <a:graphicFrameLocks noGrp="1"/>
          </p:cNvGraphicFramePr>
          <p:nvPr>
            <p:extLst>
              <p:ext uri="{D42A27DB-BD31-4B8C-83A1-F6EECF244321}">
                <p14:modId xmlns:p14="http://schemas.microsoft.com/office/powerpoint/2010/main" val="145751300"/>
              </p:ext>
            </p:extLst>
          </p:nvPr>
        </p:nvGraphicFramePr>
        <p:xfrm>
          <a:off x="954157" y="3283300"/>
          <a:ext cx="10960998" cy="2471467"/>
        </p:xfrm>
        <a:graphic>
          <a:graphicData uri="http://schemas.openxmlformats.org/drawingml/2006/table">
            <a:tbl>
              <a:tblPr firstRow="1" bandRow="1">
                <a:tableStyleId>{5940675A-B579-460E-94D1-54222C63F5DA}</a:tableStyleId>
              </a:tblPr>
              <a:tblGrid>
                <a:gridCol w="3687407">
                  <a:extLst>
                    <a:ext uri="{9D8B030D-6E8A-4147-A177-3AD203B41FA5}">
                      <a16:colId xmlns:a16="http://schemas.microsoft.com/office/drawing/2014/main" val="2852866425"/>
                    </a:ext>
                  </a:extLst>
                </a:gridCol>
                <a:gridCol w="7273591">
                  <a:extLst>
                    <a:ext uri="{9D8B030D-6E8A-4147-A177-3AD203B41FA5}">
                      <a16:colId xmlns:a16="http://schemas.microsoft.com/office/drawing/2014/main" val="2862137815"/>
                    </a:ext>
                  </a:extLst>
                </a:gridCol>
              </a:tblGrid>
              <a:tr h="551227">
                <a:tc>
                  <a:txBody>
                    <a:bodyPr/>
                    <a:lstStyle/>
                    <a:p>
                      <a:pPr algn="ctr"/>
                      <a:r>
                        <a:rPr lang="en-US" dirty="0"/>
                        <a:t>Constructor </a:t>
                      </a:r>
                    </a:p>
                  </a:txBody>
                  <a:tcPr>
                    <a:solidFill>
                      <a:schemeClr val="bg1">
                        <a:lumMod val="75000"/>
                      </a:schemeClr>
                    </a:solidFill>
                  </a:tcPr>
                </a:tc>
                <a:tc>
                  <a:txBody>
                    <a:bodyPr/>
                    <a:lstStyle/>
                    <a:p>
                      <a:pPr algn="ctr"/>
                      <a:r>
                        <a:rPr lang="en-US" dirty="0"/>
                        <a:t>Description</a:t>
                      </a:r>
                    </a:p>
                  </a:txBody>
                  <a:tcPr>
                    <a:solidFill>
                      <a:schemeClr val="bg1">
                        <a:lumMod val="75000"/>
                      </a:schemeClr>
                    </a:solidFill>
                  </a:tcPr>
                </a:tc>
                <a:extLst>
                  <a:ext uri="{0D108BD9-81ED-4DB2-BD59-A6C34878D82A}">
                    <a16:rowId xmlns:a16="http://schemas.microsoft.com/office/drawing/2014/main" val="1282930635"/>
                  </a:ext>
                </a:extLst>
              </a:tr>
              <a:tr h="357105">
                <a:tc>
                  <a:txBody>
                    <a:bodyPr/>
                    <a:lstStyle/>
                    <a:p>
                      <a:r>
                        <a:rPr lang="en-US" dirty="0">
                          <a:highlight>
                            <a:srgbClr val="FFFF00"/>
                          </a:highlight>
                        </a:rPr>
                        <a:t>List()</a:t>
                      </a:r>
                    </a:p>
                  </a:txBody>
                  <a:tcPr/>
                </a:tc>
                <a:tc>
                  <a:txBody>
                    <a:bodyPr/>
                    <a:lstStyle/>
                    <a:p>
                      <a:r>
                        <a:rPr lang="en-US" dirty="0"/>
                        <a:t>That allows only one item to be selected at any one time </a:t>
                      </a:r>
                    </a:p>
                  </a:txBody>
                  <a:tcPr/>
                </a:tc>
                <a:extLst>
                  <a:ext uri="{0D108BD9-81ED-4DB2-BD59-A6C34878D82A}">
                    <a16:rowId xmlns:a16="http://schemas.microsoft.com/office/drawing/2014/main" val="1028894464"/>
                  </a:ext>
                </a:extLst>
              </a:tr>
              <a:tr h="357105">
                <a:tc>
                  <a:txBody>
                    <a:bodyPr/>
                    <a:lstStyle/>
                    <a:p>
                      <a:r>
                        <a:rPr lang="en-US" dirty="0">
                          <a:highlight>
                            <a:srgbClr val="FFFF00"/>
                          </a:highlight>
                        </a:rPr>
                        <a:t>List(int </a:t>
                      </a:r>
                      <a:r>
                        <a:rPr lang="en-US" dirty="0" err="1">
                          <a:highlight>
                            <a:srgbClr val="FFFF00"/>
                          </a:highlight>
                        </a:rPr>
                        <a:t>numrows</a:t>
                      </a:r>
                      <a:r>
                        <a:rPr lang="en-US" dirty="0">
                          <a:highlight>
                            <a:srgbClr val="FFFF00"/>
                          </a:highlight>
                        </a:rPr>
                        <a:t>)</a:t>
                      </a:r>
                    </a:p>
                  </a:txBody>
                  <a:tcPr/>
                </a:tc>
                <a:tc>
                  <a:txBody>
                    <a:bodyPr/>
                    <a:lstStyle/>
                    <a:p>
                      <a:r>
                        <a:rPr lang="en-US" sz="1800" b="0" i="0" u="none" strike="noStrike" kern="1200" baseline="0" dirty="0">
                          <a:solidFill>
                            <a:schemeClr val="tx1"/>
                          </a:solidFill>
                          <a:latin typeface="+mn-lt"/>
                          <a:ea typeface="+mn-ea"/>
                          <a:cs typeface="+mn-cs"/>
                        </a:rPr>
                        <a:t>value of </a:t>
                      </a:r>
                      <a:r>
                        <a:rPr lang="en-US" sz="1800" b="0" i="1" u="none" strike="noStrike" kern="1200" baseline="0" dirty="0" err="1">
                          <a:solidFill>
                            <a:schemeClr val="tx1"/>
                          </a:solidFill>
                          <a:latin typeface="+mn-lt"/>
                          <a:ea typeface="+mn-ea"/>
                          <a:cs typeface="+mn-cs"/>
                        </a:rPr>
                        <a:t>numRows</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specifies the number of entries in the list that will always be visible(others can be scrolled into view as needed).</a:t>
                      </a:r>
                      <a:endParaRPr lang="en-US" dirty="0"/>
                    </a:p>
                  </a:txBody>
                  <a:tcPr/>
                </a:tc>
                <a:extLst>
                  <a:ext uri="{0D108BD9-81ED-4DB2-BD59-A6C34878D82A}">
                    <a16:rowId xmlns:a16="http://schemas.microsoft.com/office/drawing/2014/main" val="1641484291"/>
                  </a:ext>
                </a:extLst>
              </a:tr>
              <a:tr h="616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List(int </a:t>
                      </a:r>
                      <a:r>
                        <a:rPr lang="en-US" dirty="0" err="1">
                          <a:highlight>
                            <a:srgbClr val="FFFF00"/>
                          </a:highlight>
                        </a:rPr>
                        <a:t>numrows</a:t>
                      </a:r>
                      <a:r>
                        <a:rPr lang="en-US" dirty="0">
                          <a:highlight>
                            <a:srgbClr val="FFFF00"/>
                          </a:highlight>
                        </a:rPr>
                        <a:t>, Boolean multiple select)</a:t>
                      </a:r>
                    </a:p>
                  </a:txBody>
                  <a:tcPr/>
                </a:tc>
                <a:tc>
                  <a:txBody>
                    <a:bodyPr/>
                    <a:lstStyle/>
                    <a:p>
                      <a:r>
                        <a:rPr lang="en-US" sz="1800" b="0" i="0" u="none" strike="noStrike" kern="1200" baseline="0" dirty="0">
                          <a:solidFill>
                            <a:schemeClr val="tx1"/>
                          </a:solidFill>
                          <a:latin typeface="+mn-lt"/>
                          <a:ea typeface="+mn-ea"/>
                          <a:cs typeface="+mn-cs"/>
                        </a:rPr>
                        <a:t>if </a:t>
                      </a:r>
                      <a:r>
                        <a:rPr lang="en-US" sz="1800" b="0" i="1" u="none" strike="noStrike" kern="1200" baseline="0" dirty="0" err="1">
                          <a:solidFill>
                            <a:schemeClr val="tx1"/>
                          </a:solidFill>
                          <a:latin typeface="+mn-lt"/>
                          <a:ea typeface="+mn-ea"/>
                          <a:cs typeface="+mn-cs"/>
                        </a:rPr>
                        <a:t>multipleSelect</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a:t>
                      </a:r>
                      <a:r>
                        <a:rPr lang="en-US" sz="1800" b="1" i="0" u="none" strike="noStrike" kern="1200" baseline="0" dirty="0">
                          <a:solidFill>
                            <a:schemeClr val="tx1"/>
                          </a:solidFill>
                          <a:latin typeface="+mn-lt"/>
                          <a:ea typeface="+mn-ea"/>
                          <a:cs typeface="+mn-cs"/>
                        </a:rPr>
                        <a:t>true</a:t>
                      </a:r>
                      <a:r>
                        <a:rPr lang="en-US" sz="1800" b="0" i="0" u="none" strike="noStrike" kern="1200" baseline="0" dirty="0">
                          <a:solidFill>
                            <a:schemeClr val="tx1"/>
                          </a:solidFill>
                          <a:latin typeface="+mn-lt"/>
                          <a:ea typeface="+mn-ea"/>
                          <a:cs typeface="+mn-cs"/>
                        </a:rPr>
                        <a:t>, then the user may select</a:t>
                      </a:r>
                    </a:p>
                    <a:p>
                      <a:r>
                        <a:rPr lang="en-US" sz="1800" b="0" i="0" u="none" strike="noStrike" kern="1200" baseline="0" dirty="0">
                          <a:solidFill>
                            <a:schemeClr val="tx1"/>
                          </a:solidFill>
                          <a:latin typeface="+mn-lt"/>
                          <a:ea typeface="+mn-ea"/>
                          <a:cs typeface="+mn-cs"/>
                        </a:rPr>
                        <a:t>two or more items at a time. If it is </a:t>
                      </a:r>
                      <a:r>
                        <a:rPr lang="en-US" sz="1800" b="1" i="0" u="none" strike="noStrike" kern="1200" baseline="0" dirty="0">
                          <a:solidFill>
                            <a:schemeClr val="tx1"/>
                          </a:solidFill>
                          <a:latin typeface="+mn-lt"/>
                          <a:ea typeface="+mn-ea"/>
                          <a:cs typeface="+mn-cs"/>
                        </a:rPr>
                        <a:t>false</a:t>
                      </a:r>
                      <a:r>
                        <a:rPr lang="en-US" sz="1800" b="0" i="0" u="none" strike="noStrike" kern="1200" baseline="0" dirty="0">
                          <a:solidFill>
                            <a:schemeClr val="tx1"/>
                          </a:solidFill>
                          <a:latin typeface="+mn-lt"/>
                          <a:ea typeface="+mn-ea"/>
                          <a:cs typeface="+mn-cs"/>
                        </a:rPr>
                        <a:t>, then only one item may be selected.</a:t>
                      </a:r>
                      <a:endParaRPr lang="en-US" dirty="0"/>
                    </a:p>
                  </a:txBody>
                  <a:tcPr/>
                </a:tc>
                <a:extLst>
                  <a:ext uri="{0D108BD9-81ED-4DB2-BD59-A6C34878D82A}">
                    <a16:rowId xmlns:a16="http://schemas.microsoft.com/office/drawing/2014/main" val="3736808026"/>
                  </a:ext>
                </a:extLst>
              </a:tr>
            </a:tbl>
          </a:graphicData>
        </a:graphic>
      </p:graphicFrame>
    </p:spTree>
    <p:extLst>
      <p:ext uri="{BB962C8B-B14F-4D97-AF65-F5344CB8AC3E}">
        <p14:creationId xmlns:p14="http://schemas.microsoft.com/office/powerpoint/2010/main" val="955853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61B-C259-16E8-97BA-6A52E53D36B8}"/>
              </a:ext>
            </a:extLst>
          </p:cNvPr>
          <p:cNvSpPr>
            <a:spLocks noGrp="1"/>
          </p:cNvSpPr>
          <p:nvPr>
            <p:ph type="title"/>
          </p:nvPr>
        </p:nvSpPr>
        <p:spPr/>
        <p:txBody>
          <a:bodyPr/>
          <a:lstStyle/>
          <a:p>
            <a:r>
              <a:rPr lang="en-US" dirty="0"/>
              <a:t>Lists</a:t>
            </a:r>
            <a:endParaRPr lang="en-IN" dirty="0"/>
          </a:p>
        </p:txBody>
      </p:sp>
      <p:sp>
        <p:nvSpPr>
          <p:cNvPr id="3" name="Content Placeholder 2">
            <a:extLst>
              <a:ext uri="{FF2B5EF4-FFF2-40B4-BE49-F238E27FC236}">
                <a16:creationId xmlns:a16="http://schemas.microsoft.com/office/drawing/2014/main" id="{29F70516-A872-CD8D-AAA4-A775D7C8BF49}"/>
              </a:ext>
            </a:extLst>
          </p:cNvPr>
          <p:cNvSpPr>
            <a:spLocks noGrp="1"/>
          </p:cNvSpPr>
          <p:nvPr>
            <p:ph idx="1"/>
          </p:nvPr>
        </p:nvSpPr>
        <p:spPr>
          <a:xfrm>
            <a:off x="1047750" y="1117450"/>
            <a:ext cx="10963276" cy="5208148"/>
          </a:xfrm>
        </p:spPr>
        <p:txBody>
          <a:bodyPr>
            <a:normAutofit fontScale="92500" lnSpcReduction="10000"/>
          </a:bodyPr>
          <a:lstStyle/>
          <a:p>
            <a:pPr algn="just">
              <a:lnSpc>
                <a:spcPct val="150000"/>
              </a:lnSpc>
              <a:spcBef>
                <a:spcPts val="0"/>
              </a:spcBef>
            </a:pPr>
            <a:r>
              <a:rPr lang="en-IN" dirty="0">
                <a:highlight>
                  <a:srgbClr val="FFFF00"/>
                </a:highlight>
              </a:rPr>
              <a:t>Add() :-</a:t>
            </a:r>
            <a:r>
              <a:rPr lang="en-IN" dirty="0"/>
              <a:t>add item to the list at the end</a:t>
            </a:r>
          </a:p>
          <a:p>
            <a:pPr algn="just">
              <a:lnSpc>
                <a:spcPct val="150000"/>
              </a:lnSpc>
              <a:spcBef>
                <a:spcPts val="0"/>
              </a:spcBef>
            </a:pPr>
            <a:r>
              <a:rPr lang="en-IN" dirty="0">
                <a:highlight>
                  <a:srgbClr val="FFFF00"/>
                </a:highlight>
              </a:rPr>
              <a:t>Add</a:t>
            </a:r>
            <a:r>
              <a:rPr lang="en-IN" dirty="0"/>
              <a:t> (String name, int index)</a:t>
            </a:r>
          </a:p>
          <a:p>
            <a:pPr algn="just">
              <a:lnSpc>
                <a:spcPct val="150000"/>
              </a:lnSpc>
              <a:spcBef>
                <a:spcPts val="0"/>
              </a:spcBef>
            </a:pPr>
            <a:r>
              <a:rPr lang="en-IN" dirty="0"/>
              <a:t>Indexing begins at zero (-1 to add item at last) </a:t>
            </a:r>
          </a:p>
          <a:p>
            <a:pPr algn="l"/>
            <a:r>
              <a:rPr lang="en-IN" dirty="0" err="1">
                <a:highlight>
                  <a:srgbClr val="FFFF00"/>
                </a:highlight>
              </a:rPr>
              <a:t>getSelectedItem</a:t>
            </a:r>
            <a:r>
              <a:rPr lang="en-IN" dirty="0">
                <a:highlight>
                  <a:srgbClr val="FFFF00"/>
                </a:highlight>
              </a:rPr>
              <a:t>() :- </a:t>
            </a:r>
            <a:r>
              <a:rPr lang="en-US" b="0" i="0" u="none" strike="noStrike" baseline="0" dirty="0">
                <a:latin typeface="LiberationSerif"/>
              </a:rPr>
              <a:t>you can determine which item is</a:t>
            </a:r>
          </a:p>
          <a:p>
            <a:pPr marL="0" indent="0" algn="l">
              <a:buNone/>
            </a:pPr>
            <a:r>
              <a:rPr lang="en-US" b="0" i="0" u="none" strike="noStrike" baseline="0" dirty="0">
                <a:latin typeface="LiberationSerif"/>
              </a:rPr>
              <a:t>       currently selected</a:t>
            </a:r>
            <a:endParaRPr lang="en-IN" dirty="0"/>
          </a:p>
          <a:p>
            <a:pPr algn="just">
              <a:lnSpc>
                <a:spcPct val="150000"/>
              </a:lnSpc>
              <a:spcBef>
                <a:spcPts val="0"/>
              </a:spcBef>
            </a:pPr>
            <a:r>
              <a:rPr lang="en-IN" dirty="0" err="1">
                <a:highlight>
                  <a:srgbClr val="FFFF00"/>
                </a:highlight>
              </a:rPr>
              <a:t>getSelectedIndex</a:t>
            </a:r>
            <a:r>
              <a:rPr lang="en-IN" dirty="0">
                <a:highlight>
                  <a:srgbClr val="FFFF00"/>
                </a:highlight>
              </a:rPr>
              <a:t>()</a:t>
            </a:r>
          </a:p>
          <a:p>
            <a:pPr algn="just">
              <a:lnSpc>
                <a:spcPct val="150000"/>
              </a:lnSpc>
              <a:spcBef>
                <a:spcPts val="0"/>
              </a:spcBef>
            </a:pPr>
            <a:r>
              <a:rPr lang="en-IN" dirty="0">
                <a:highlight>
                  <a:srgbClr val="00FF00"/>
                </a:highlight>
              </a:rPr>
              <a:t>String[] </a:t>
            </a:r>
            <a:r>
              <a:rPr lang="en-IN" dirty="0" err="1">
                <a:highlight>
                  <a:srgbClr val="00FF00"/>
                </a:highlight>
              </a:rPr>
              <a:t>getSelectedItems</a:t>
            </a:r>
            <a:r>
              <a:rPr lang="en-IN" dirty="0">
                <a:highlight>
                  <a:srgbClr val="00FF00"/>
                </a:highlight>
              </a:rPr>
              <a:t>()</a:t>
            </a:r>
          </a:p>
          <a:p>
            <a:pPr algn="just">
              <a:lnSpc>
                <a:spcPct val="150000"/>
              </a:lnSpc>
              <a:spcBef>
                <a:spcPts val="0"/>
              </a:spcBef>
            </a:pPr>
            <a:r>
              <a:rPr lang="en-IN" dirty="0">
                <a:highlight>
                  <a:srgbClr val="00FF00"/>
                </a:highlight>
              </a:rPr>
              <a:t>int [] </a:t>
            </a:r>
            <a:r>
              <a:rPr lang="en-IN" dirty="0" err="1">
                <a:highlight>
                  <a:srgbClr val="00FF00"/>
                </a:highlight>
              </a:rPr>
              <a:t>getSelectedIndexes</a:t>
            </a:r>
            <a:r>
              <a:rPr lang="en-IN" dirty="0">
                <a:highlight>
                  <a:srgbClr val="00FF00"/>
                </a:highlight>
              </a:rPr>
              <a:t>()</a:t>
            </a:r>
          </a:p>
          <a:p>
            <a:pPr algn="just">
              <a:lnSpc>
                <a:spcPct val="150000"/>
              </a:lnSpc>
              <a:spcBef>
                <a:spcPts val="0"/>
              </a:spcBef>
            </a:pPr>
            <a:r>
              <a:rPr lang="en-IN" dirty="0" err="1">
                <a:highlight>
                  <a:srgbClr val="00FF00"/>
                </a:highlight>
              </a:rPr>
              <a:t>getItem</a:t>
            </a:r>
            <a:r>
              <a:rPr lang="en-IN" dirty="0">
                <a:highlight>
                  <a:srgbClr val="00FF00"/>
                </a:highlight>
              </a:rPr>
              <a:t>(index[</a:t>
            </a:r>
            <a:r>
              <a:rPr lang="en-IN" dirty="0" err="1">
                <a:highlight>
                  <a:srgbClr val="00FF00"/>
                </a:highlight>
              </a:rPr>
              <a:t>i</a:t>
            </a:r>
            <a:r>
              <a:rPr lang="en-IN" dirty="0">
                <a:highlight>
                  <a:srgbClr val="00FF00"/>
                </a:highlight>
              </a:rPr>
              <a:t>]);</a:t>
            </a:r>
          </a:p>
          <a:p>
            <a:pPr algn="just">
              <a:lnSpc>
                <a:spcPct val="150000"/>
              </a:lnSpc>
              <a:spcBef>
                <a:spcPts val="0"/>
              </a:spcBef>
            </a:pPr>
            <a:r>
              <a:rPr lang="en-IN" dirty="0"/>
              <a:t>First item is at an index 0 . </a:t>
            </a:r>
          </a:p>
          <a:p>
            <a:pPr algn="just">
              <a:lnSpc>
                <a:spcPct val="150000"/>
              </a:lnSpc>
              <a:spcBef>
                <a:spcPts val="0"/>
              </a:spcBef>
            </a:pPr>
            <a:r>
              <a:rPr lang="en-IN" dirty="0" err="1">
                <a:highlight>
                  <a:srgbClr val="00FFFF"/>
                </a:highlight>
              </a:rPr>
              <a:t>actionPerformed</a:t>
            </a:r>
            <a:r>
              <a:rPr lang="en-IN" dirty="0">
                <a:highlight>
                  <a:srgbClr val="00FFFF"/>
                </a:highlight>
              </a:rPr>
              <a:t>(</a:t>
            </a:r>
            <a:r>
              <a:rPr lang="en-IN" dirty="0" err="1">
                <a:highlight>
                  <a:srgbClr val="00FFFF"/>
                </a:highlight>
              </a:rPr>
              <a:t>ActionEvent</a:t>
            </a:r>
            <a:r>
              <a:rPr lang="en-IN" dirty="0">
                <a:highlight>
                  <a:srgbClr val="00FFFF"/>
                </a:highlight>
              </a:rPr>
              <a:t> e);</a:t>
            </a:r>
          </a:p>
          <a:p>
            <a:pPr algn="just">
              <a:lnSpc>
                <a:spcPct val="150000"/>
              </a:lnSpc>
              <a:spcBef>
                <a:spcPts val="0"/>
              </a:spcBef>
            </a:pPr>
            <a:r>
              <a:rPr lang="en-IN" dirty="0" err="1">
                <a:highlight>
                  <a:srgbClr val="00FFFF"/>
                </a:highlight>
              </a:rPr>
              <a:t>addActionListener</a:t>
            </a:r>
            <a:r>
              <a:rPr lang="en-IN" dirty="0">
                <a:highlight>
                  <a:srgbClr val="00FFFF"/>
                </a:highlight>
              </a:rPr>
              <a:t>(this);</a:t>
            </a:r>
          </a:p>
          <a:p>
            <a:pPr algn="just">
              <a:lnSpc>
                <a:spcPct val="150000"/>
              </a:lnSpc>
              <a:spcBef>
                <a:spcPts val="0"/>
              </a:spcBef>
            </a:pPr>
            <a:endParaRPr lang="en-IN" sz="2100" dirty="0"/>
          </a:p>
        </p:txBody>
      </p:sp>
      <p:sp>
        <p:nvSpPr>
          <p:cNvPr id="4" name="Footer Placeholder 3">
            <a:extLst>
              <a:ext uri="{FF2B5EF4-FFF2-40B4-BE49-F238E27FC236}">
                <a16:creationId xmlns:a16="http://schemas.microsoft.com/office/drawing/2014/main" id="{54F89A0F-F69D-D2EF-19D5-719F814C4E73}"/>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C1731B37-E7B5-060B-2EFE-4167BD31ECF9}"/>
              </a:ext>
            </a:extLst>
          </p:cNvPr>
          <p:cNvPicPr>
            <a:picLocks noChangeAspect="1"/>
          </p:cNvPicPr>
          <p:nvPr/>
        </p:nvPicPr>
        <p:blipFill>
          <a:blip r:embed="rId2"/>
          <a:stretch>
            <a:fillRect/>
          </a:stretch>
        </p:blipFill>
        <p:spPr>
          <a:xfrm>
            <a:off x="7186613" y="2885950"/>
            <a:ext cx="4600575" cy="2904296"/>
          </a:xfrm>
          <a:prstGeom prst="rect">
            <a:avLst/>
          </a:prstGeom>
        </p:spPr>
      </p:pic>
    </p:spTree>
    <p:extLst>
      <p:ext uri="{BB962C8B-B14F-4D97-AF65-F5344CB8AC3E}">
        <p14:creationId xmlns:p14="http://schemas.microsoft.com/office/powerpoint/2010/main" val="2813552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61B-C259-16E8-97BA-6A52E53D36B8}"/>
              </a:ext>
            </a:extLst>
          </p:cNvPr>
          <p:cNvSpPr>
            <a:spLocks noGrp="1"/>
          </p:cNvSpPr>
          <p:nvPr>
            <p:ph type="title"/>
          </p:nvPr>
        </p:nvSpPr>
        <p:spPr/>
        <p:txBody>
          <a:bodyPr/>
          <a:lstStyle/>
          <a:p>
            <a:r>
              <a:rPr lang="en-US" dirty="0" err="1"/>
              <a:t>ScrollBar</a:t>
            </a:r>
            <a:endParaRPr lang="en-IN" dirty="0"/>
          </a:p>
        </p:txBody>
      </p:sp>
      <p:sp>
        <p:nvSpPr>
          <p:cNvPr id="3" name="Content Placeholder 2">
            <a:extLst>
              <a:ext uri="{FF2B5EF4-FFF2-40B4-BE49-F238E27FC236}">
                <a16:creationId xmlns:a16="http://schemas.microsoft.com/office/drawing/2014/main" id="{29F70516-A872-CD8D-AAA4-A775D7C8BF49}"/>
              </a:ext>
            </a:extLst>
          </p:cNvPr>
          <p:cNvSpPr>
            <a:spLocks noGrp="1"/>
          </p:cNvSpPr>
          <p:nvPr>
            <p:ph idx="1"/>
          </p:nvPr>
        </p:nvSpPr>
        <p:spPr>
          <a:xfrm>
            <a:off x="1047750" y="1117450"/>
            <a:ext cx="10515600" cy="5005054"/>
          </a:xfrm>
        </p:spPr>
        <p:txBody>
          <a:bodyPr>
            <a:normAutofit/>
          </a:bodyPr>
          <a:lstStyle/>
          <a:p>
            <a:pPr algn="just">
              <a:lnSpc>
                <a:spcPct val="150000"/>
              </a:lnSpc>
              <a:spcBef>
                <a:spcPts val="0"/>
              </a:spcBef>
            </a:pPr>
            <a:r>
              <a:rPr lang="en-IN" sz="2100" dirty="0"/>
              <a:t>Scroll bars are </a:t>
            </a:r>
            <a:r>
              <a:rPr lang="en-IN" sz="2100" dirty="0">
                <a:highlight>
                  <a:srgbClr val="00FFFF"/>
                </a:highlight>
              </a:rPr>
              <a:t>used to select continuous values between a specified minimum and maximum</a:t>
            </a:r>
          </a:p>
          <a:p>
            <a:pPr algn="just">
              <a:lnSpc>
                <a:spcPct val="150000"/>
              </a:lnSpc>
              <a:spcBef>
                <a:spcPts val="0"/>
              </a:spcBef>
            </a:pPr>
            <a:r>
              <a:rPr lang="en-IN" sz="2100" dirty="0"/>
              <a:t>Scroll bar may </a:t>
            </a:r>
            <a:r>
              <a:rPr lang="en-IN" sz="2100" dirty="0">
                <a:highlight>
                  <a:srgbClr val="00FFFF"/>
                </a:highlight>
              </a:rPr>
              <a:t>be oriented horizontally or vertically </a:t>
            </a:r>
          </a:p>
          <a:p>
            <a:pPr algn="just">
              <a:lnSpc>
                <a:spcPct val="150000"/>
              </a:lnSpc>
              <a:spcBef>
                <a:spcPts val="0"/>
              </a:spcBef>
            </a:pPr>
            <a:r>
              <a:rPr lang="en-IN" sz="2100" dirty="0"/>
              <a:t>Scroll bars are encapsulated by the Scrollbar class.</a:t>
            </a:r>
          </a:p>
          <a:p>
            <a:pPr algn="just">
              <a:lnSpc>
                <a:spcPct val="150000"/>
              </a:lnSpc>
              <a:spcBef>
                <a:spcPts val="0"/>
              </a:spcBef>
            </a:pPr>
            <a:endParaRPr lang="en-IN" sz="2100" dirty="0"/>
          </a:p>
        </p:txBody>
      </p:sp>
      <p:sp>
        <p:nvSpPr>
          <p:cNvPr id="4" name="Footer Placeholder 3">
            <a:extLst>
              <a:ext uri="{FF2B5EF4-FFF2-40B4-BE49-F238E27FC236}">
                <a16:creationId xmlns:a16="http://schemas.microsoft.com/office/drawing/2014/main" id="{54F89A0F-F69D-D2EF-19D5-719F814C4E73}"/>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7" name="Table 6">
            <a:extLst>
              <a:ext uri="{FF2B5EF4-FFF2-40B4-BE49-F238E27FC236}">
                <a16:creationId xmlns:a16="http://schemas.microsoft.com/office/drawing/2014/main" id="{B5868CBC-CE27-E3DB-7008-DB7CB953A7DF}"/>
              </a:ext>
            </a:extLst>
          </p:cNvPr>
          <p:cNvGraphicFramePr>
            <a:graphicFrameLocks noGrp="1"/>
          </p:cNvGraphicFramePr>
          <p:nvPr>
            <p:extLst>
              <p:ext uri="{D42A27DB-BD31-4B8C-83A1-F6EECF244321}">
                <p14:modId xmlns:p14="http://schemas.microsoft.com/office/powerpoint/2010/main" val="134274825"/>
              </p:ext>
            </p:extLst>
          </p:nvPr>
        </p:nvGraphicFramePr>
        <p:xfrm>
          <a:off x="1180272" y="2627403"/>
          <a:ext cx="7155345" cy="3500801"/>
        </p:xfrm>
        <a:graphic>
          <a:graphicData uri="http://schemas.openxmlformats.org/drawingml/2006/table">
            <a:tbl>
              <a:tblPr firstRow="1" bandRow="1">
                <a:tableStyleId>{21E4AEA4-8DFA-4A89-87EB-49C32662AFE0}</a:tableStyleId>
              </a:tblPr>
              <a:tblGrid>
                <a:gridCol w="3068959">
                  <a:extLst>
                    <a:ext uri="{9D8B030D-6E8A-4147-A177-3AD203B41FA5}">
                      <a16:colId xmlns:a16="http://schemas.microsoft.com/office/drawing/2014/main" val="1755101626"/>
                    </a:ext>
                  </a:extLst>
                </a:gridCol>
                <a:gridCol w="4086386">
                  <a:extLst>
                    <a:ext uri="{9D8B030D-6E8A-4147-A177-3AD203B41FA5}">
                      <a16:colId xmlns:a16="http://schemas.microsoft.com/office/drawing/2014/main" val="46517410"/>
                    </a:ext>
                  </a:extLst>
                </a:gridCol>
              </a:tblGrid>
              <a:tr h="757601">
                <a:tc>
                  <a:txBody>
                    <a:bodyPr/>
                    <a:lstStyle/>
                    <a:p>
                      <a:r>
                        <a:rPr lang="en-US" dirty="0"/>
                        <a:t>Constructor (from Scrollbar class)</a:t>
                      </a:r>
                    </a:p>
                  </a:txBody>
                  <a:tcPr/>
                </a:tc>
                <a:tc>
                  <a:txBody>
                    <a:bodyPr/>
                    <a:lstStyle/>
                    <a:p>
                      <a:r>
                        <a:rPr lang="en-US" dirty="0"/>
                        <a:t>Current value of scrollbar</a:t>
                      </a:r>
                    </a:p>
                  </a:txBody>
                  <a:tcPr/>
                </a:tc>
                <a:extLst>
                  <a:ext uri="{0D108BD9-81ED-4DB2-BD59-A6C34878D82A}">
                    <a16:rowId xmlns:a16="http://schemas.microsoft.com/office/drawing/2014/main" val="220906642"/>
                  </a:ext>
                </a:extLst>
              </a:tr>
              <a:tr h="315851">
                <a:tc>
                  <a:txBody>
                    <a:bodyPr/>
                    <a:lstStyle/>
                    <a:p>
                      <a:r>
                        <a:rPr lang="en-US" dirty="0">
                          <a:highlight>
                            <a:srgbClr val="FFFF00"/>
                          </a:highlight>
                        </a:rPr>
                        <a:t>Scrollbar()</a:t>
                      </a:r>
                    </a:p>
                  </a:txBody>
                  <a:tcPr/>
                </a:tc>
                <a:tc>
                  <a:txBody>
                    <a:bodyPr/>
                    <a:lstStyle/>
                    <a:p>
                      <a:r>
                        <a:rPr lang="en-US" dirty="0"/>
                        <a:t>int </a:t>
                      </a:r>
                      <a:r>
                        <a:rPr lang="en-US" dirty="0" err="1"/>
                        <a:t>getValue</a:t>
                      </a:r>
                      <a:r>
                        <a:rPr lang="en-US" dirty="0"/>
                        <a:t>():- current value of scrollbar</a:t>
                      </a:r>
                    </a:p>
                  </a:txBody>
                  <a:tcPr/>
                </a:tc>
                <a:extLst>
                  <a:ext uri="{0D108BD9-81ED-4DB2-BD59-A6C34878D82A}">
                    <a16:rowId xmlns:a16="http://schemas.microsoft.com/office/drawing/2014/main" val="2692181727"/>
                  </a:ext>
                </a:extLst>
              </a:tr>
              <a:tr h="546438">
                <a:tc>
                  <a:txBody>
                    <a:bodyPr/>
                    <a:lstStyle/>
                    <a:p>
                      <a:r>
                        <a:rPr lang="en-US" dirty="0">
                          <a:highlight>
                            <a:srgbClr val="FFFF00"/>
                          </a:highlight>
                        </a:rPr>
                        <a:t>Scrollbar( int style) , style=</a:t>
                      </a:r>
                      <a:r>
                        <a:rPr lang="en-US" dirty="0" err="1">
                          <a:highlight>
                            <a:srgbClr val="FFFF00"/>
                          </a:highlight>
                        </a:rPr>
                        <a:t>ScrollBar.VERTICAL</a:t>
                      </a:r>
                      <a:endParaRPr lang="en-US" dirty="0">
                        <a:highlight>
                          <a:srgbClr val="FFFF00"/>
                        </a:highlight>
                      </a:endParaRPr>
                    </a:p>
                  </a:txBody>
                  <a:tcPr/>
                </a:tc>
                <a:tc>
                  <a:txBody>
                    <a:bodyPr/>
                    <a:lstStyle/>
                    <a:p>
                      <a:r>
                        <a:rPr lang="en-US" dirty="0"/>
                        <a:t>void </a:t>
                      </a:r>
                      <a:r>
                        <a:rPr lang="en-US" dirty="0" err="1"/>
                        <a:t>setValue</a:t>
                      </a:r>
                      <a:r>
                        <a:rPr lang="en-US" dirty="0"/>
                        <a:t>(int new Value)</a:t>
                      </a:r>
                    </a:p>
                  </a:txBody>
                  <a:tcPr/>
                </a:tc>
                <a:extLst>
                  <a:ext uri="{0D108BD9-81ED-4DB2-BD59-A6C34878D82A}">
                    <a16:rowId xmlns:a16="http://schemas.microsoft.com/office/drawing/2014/main" val="2246483216"/>
                  </a:ext>
                </a:extLst>
              </a:tr>
              <a:tr h="1731660">
                <a:tc>
                  <a:txBody>
                    <a:bodyPr/>
                    <a:lstStyle/>
                    <a:p>
                      <a:r>
                        <a:rPr lang="en-US" dirty="0">
                          <a:highlight>
                            <a:srgbClr val="FFFF00"/>
                          </a:highlight>
                        </a:rPr>
                        <a:t>Scrollbar(int style, int </a:t>
                      </a:r>
                      <a:r>
                        <a:rPr lang="en-US" dirty="0" err="1">
                          <a:highlight>
                            <a:srgbClr val="FFFF00"/>
                          </a:highlight>
                        </a:rPr>
                        <a:t>initialvalue</a:t>
                      </a:r>
                      <a:r>
                        <a:rPr lang="en-US" dirty="0">
                          <a:highlight>
                            <a:srgbClr val="FFFF00"/>
                          </a:highlight>
                        </a:rPr>
                        <a:t>, int </a:t>
                      </a:r>
                      <a:r>
                        <a:rPr lang="en-US" dirty="0" err="1">
                          <a:highlight>
                            <a:srgbClr val="FFFF00"/>
                          </a:highlight>
                        </a:rPr>
                        <a:t>thumbSize</a:t>
                      </a:r>
                      <a:r>
                        <a:rPr lang="en-US" dirty="0">
                          <a:highlight>
                            <a:srgbClr val="FFFF00"/>
                          </a:highlight>
                        </a:rPr>
                        <a:t>, int min, int max)</a:t>
                      </a:r>
                    </a:p>
                  </a:txBody>
                  <a:tcPr/>
                </a:tc>
                <a:tc>
                  <a:txBody>
                    <a:bodyPr/>
                    <a:lstStyle/>
                    <a:p>
                      <a:r>
                        <a:rPr lang="en-US" dirty="0"/>
                        <a:t>int </a:t>
                      </a:r>
                      <a:r>
                        <a:rPr lang="en-US" dirty="0" err="1"/>
                        <a:t>getMaximum</a:t>
                      </a:r>
                      <a:r>
                        <a:rPr lang="en-US" dirty="0"/>
                        <a:t>() </a:t>
                      </a:r>
                      <a:r>
                        <a:rPr lang="en-US" dirty="0" err="1"/>
                        <a:t>reterive</a:t>
                      </a:r>
                      <a:r>
                        <a:rPr lang="en-US" dirty="0"/>
                        <a:t> the max and min</a:t>
                      </a:r>
                    </a:p>
                    <a:p>
                      <a:r>
                        <a:rPr lang="en-US" dirty="0"/>
                        <a:t>int </a:t>
                      </a:r>
                      <a:r>
                        <a:rPr lang="en-US" dirty="0" err="1"/>
                        <a:t>getMinimum</a:t>
                      </a:r>
                      <a:r>
                        <a:rPr lang="en-US" dirty="0"/>
                        <a:t>()</a:t>
                      </a:r>
                    </a:p>
                    <a:p>
                      <a:endParaRPr lang="en-US" dirty="0"/>
                    </a:p>
                    <a:p>
                      <a:r>
                        <a:rPr lang="en-US" dirty="0"/>
                        <a:t>void </a:t>
                      </a:r>
                      <a:r>
                        <a:rPr lang="en-US" dirty="0" err="1"/>
                        <a:t>setUnitIncrement</a:t>
                      </a:r>
                      <a:r>
                        <a:rPr lang="en-US" dirty="0"/>
                        <a:t>(int </a:t>
                      </a:r>
                      <a:r>
                        <a:rPr lang="en-US" dirty="0" err="1"/>
                        <a:t>newIncr</a:t>
                      </a:r>
                      <a:r>
                        <a:rPr lang="en-US" dirty="0"/>
                        <a:t>)</a:t>
                      </a:r>
                    </a:p>
                    <a:p>
                      <a:r>
                        <a:rPr lang="en-US" dirty="0"/>
                        <a:t>Void </a:t>
                      </a:r>
                      <a:r>
                        <a:rPr lang="en-US" dirty="0" err="1"/>
                        <a:t>setBlockIncrement</a:t>
                      </a:r>
                      <a:r>
                        <a:rPr lang="en-US" dirty="0"/>
                        <a:t>(int </a:t>
                      </a:r>
                      <a:r>
                        <a:rPr lang="en-US" dirty="0" err="1"/>
                        <a:t>newIncr</a:t>
                      </a:r>
                      <a:r>
                        <a:rPr lang="en-US" dirty="0"/>
                        <a:t>)</a:t>
                      </a:r>
                    </a:p>
                  </a:txBody>
                  <a:tcPr/>
                </a:tc>
                <a:extLst>
                  <a:ext uri="{0D108BD9-81ED-4DB2-BD59-A6C34878D82A}">
                    <a16:rowId xmlns:a16="http://schemas.microsoft.com/office/drawing/2014/main" val="448361314"/>
                  </a:ext>
                </a:extLst>
              </a:tr>
            </a:tbl>
          </a:graphicData>
        </a:graphic>
      </p:graphicFrame>
      <p:pic>
        <p:nvPicPr>
          <p:cNvPr id="9" name="Picture 8">
            <a:extLst>
              <a:ext uri="{FF2B5EF4-FFF2-40B4-BE49-F238E27FC236}">
                <a16:creationId xmlns:a16="http://schemas.microsoft.com/office/drawing/2014/main" id="{5F1303AC-9AE5-8C86-6595-3D60BD756302}"/>
              </a:ext>
            </a:extLst>
          </p:cNvPr>
          <p:cNvPicPr>
            <a:picLocks noChangeAspect="1"/>
          </p:cNvPicPr>
          <p:nvPr/>
        </p:nvPicPr>
        <p:blipFill>
          <a:blip r:embed="rId2"/>
          <a:stretch>
            <a:fillRect/>
          </a:stretch>
        </p:blipFill>
        <p:spPr>
          <a:xfrm>
            <a:off x="8468139" y="2615089"/>
            <a:ext cx="3606042" cy="2632772"/>
          </a:xfrm>
          <a:prstGeom prst="rect">
            <a:avLst/>
          </a:prstGeom>
        </p:spPr>
      </p:pic>
    </p:spTree>
    <p:extLst>
      <p:ext uri="{BB962C8B-B14F-4D97-AF65-F5344CB8AC3E}">
        <p14:creationId xmlns:p14="http://schemas.microsoft.com/office/powerpoint/2010/main" val="206058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AA09-DE8E-B812-BD4B-6FBA5A4465A8}"/>
              </a:ext>
            </a:extLst>
          </p:cNvPr>
          <p:cNvSpPr>
            <a:spLocks noGrp="1"/>
          </p:cNvSpPr>
          <p:nvPr>
            <p:ph type="title"/>
          </p:nvPr>
        </p:nvSpPr>
        <p:spPr/>
        <p:txBody>
          <a:bodyPr/>
          <a:lstStyle/>
          <a:p>
            <a:r>
              <a:rPr lang="en-US" dirty="0"/>
              <a:t>Java AWT</a:t>
            </a:r>
            <a:endParaRPr lang="en-IN" dirty="0"/>
          </a:p>
        </p:txBody>
      </p:sp>
      <p:sp>
        <p:nvSpPr>
          <p:cNvPr id="3" name="Content Placeholder 2">
            <a:extLst>
              <a:ext uri="{FF2B5EF4-FFF2-40B4-BE49-F238E27FC236}">
                <a16:creationId xmlns:a16="http://schemas.microsoft.com/office/drawing/2014/main" id="{66176B46-E4BF-2AB1-5CBA-5979D5FB05AD}"/>
              </a:ext>
            </a:extLst>
          </p:cNvPr>
          <p:cNvSpPr>
            <a:spLocks noGrp="1"/>
          </p:cNvSpPr>
          <p:nvPr>
            <p:ph idx="1"/>
          </p:nvPr>
        </p:nvSpPr>
        <p:spPr>
          <a:xfrm>
            <a:off x="1047750" y="1117450"/>
            <a:ext cx="10515600" cy="4623100"/>
          </a:xfrm>
        </p:spPr>
        <p:txBody>
          <a:bodyPr>
            <a:normAutofit/>
          </a:bodyPr>
          <a:lstStyle/>
          <a:p>
            <a:pPr algn="just">
              <a:lnSpc>
                <a:spcPct val="150000"/>
              </a:lnSpc>
            </a:pPr>
            <a:r>
              <a:rPr lang="en-IN" dirty="0"/>
              <a:t>Java AWT (Abstract Window Toolkit) is an API to develop Graphical User Interface (GUI) or windows-based applications in Java.</a:t>
            </a:r>
          </a:p>
          <a:p>
            <a:pPr algn="just">
              <a:lnSpc>
                <a:spcPct val="150000"/>
              </a:lnSpc>
            </a:pPr>
            <a:r>
              <a:rPr lang="en-IN" dirty="0"/>
              <a:t>Java AWT components are platform-dependent i.e. components are displayed according to the view of operating system. AWT is heavy weight i.e. its components are using the resources of underlying operating system (OS).</a:t>
            </a:r>
          </a:p>
          <a:p>
            <a:pPr algn="just">
              <a:lnSpc>
                <a:spcPct val="150000"/>
              </a:lnSpc>
            </a:pPr>
            <a:r>
              <a:rPr lang="en-IN" dirty="0"/>
              <a:t>The </a:t>
            </a:r>
            <a:r>
              <a:rPr lang="en-IN" dirty="0" err="1"/>
              <a:t>java.awt</a:t>
            </a:r>
            <a:r>
              <a:rPr lang="en-IN" dirty="0"/>
              <a:t> package provides classes for AWT API such as </a:t>
            </a:r>
            <a:r>
              <a:rPr lang="en-IN" dirty="0" err="1"/>
              <a:t>TextField</a:t>
            </a:r>
            <a:r>
              <a:rPr lang="en-IN" dirty="0"/>
              <a:t>, Label, </a:t>
            </a:r>
            <a:r>
              <a:rPr lang="en-IN" dirty="0" err="1"/>
              <a:t>TextArea</a:t>
            </a:r>
            <a:r>
              <a:rPr lang="en-IN" dirty="0"/>
              <a:t>, </a:t>
            </a:r>
            <a:r>
              <a:rPr lang="en-IN" dirty="0" err="1"/>
              <a:t>RadioButton</a:t>
            </a:r>
            <a:r>
              <a:rPr lang="en-IN" dirty="0"/>
              <a:t>, </a:t>
            </a:r>
            <a:r>
              <a:rPr lang="en-IN" dirty="0" err="1"/>
              <a:t>CheckBox</a:t>
            </a:r>
            <a:r>
              <a:rPr lang="en-IN" dirty="0"/>
              <a:t>, Choice, List etc.</a:t>
            </a:r>
          </a:p>
        </p:txBody>
      </p:sp>
      <p:sp>
        <p:nvSpPr>
          <p:cNvPr id="4" name="Footer Placeholder 3">
            <a:extLst>
              <a:ext uri="{FF2B5EF4-FFF2-40B4-BE49-F238E27FC236}">
                <a16:creationId xmlns:a16="http://schemas.microsoft.com/office/drawing/2014/main" id="{91148A4D-BD8A-94D9-AB7E-6B6FE804B948}"/>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4068771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861B-C259-16E8-97BA-6A52E53D36B8}"/>
              </a:ext>
            </a:extLst>
          </p:cNvPr>
          <p:cNvSpPr>
            <a:spLocks noGrp="1"/>
          </p:cNvSpPr>
          <p:nvPr>
            <p:ph type="title"/>
          </p:nvPr>
        </p:nvSpPr>
        <p:spPr/>
        <p:txBody>
          <a:bodyPr/>
          <a:lstStyle/>
          <a:p>
            <a:r>
              <a:rPr lang="en-US" dirty="0"/>
              <a:t>Scroll Bar Event Handling</a:t>
            </a:r>
            <a:endParaRPr lang="en-IN" dirty="0"/>
          </a:p>
        </p:txBody>
      </p:sp>
      <p:sp>
        <p:nvSpPr>
          <p:cNvPr id="4" name="Footer Placeholder 3">
            <a:extLst>
              <a:ext uri="{FF2B5EF4-FFF2-40B4-BE49-F238E27FC236}">
                <a16:creationId xmlns:a16="http://schemas.microsoft.com/office/drawing/2014/main" id="{54F89A0F-F69D-D2EF-19D5-719F814C4E73}"/>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6" name="Table 6">
            <a:extLst>
              <a:ext uri="{FF2B5EF4-FFF2-40B4-BE49-F238E27FC236}">
                <a16:creationId xmlns:a16="http://schemas.microsoft.com/office/drawing/2014/main" id="{31E2AB77-174A-AD81-6595-90B6A000D627}"/>
              </a:ext>
            </a:extLst>
          </p:cNvPr>
          <p:cNvGraphicFramePr>
            <a:graphicFrameLocks noGrp="1"/>
          </p:cNvGraphicFramePr>
          <p:nvPr>
            <p:ph idx="1"/>
            <p:extLst>
              <p:ext uri="{D42A27DB-BD31-4B8C-83A1-F6EECF244321}">
                <p14:modId xmlns:p14="http://schemas.microsoft.com/office/powerpoint/2010/main" val="1118774042"/>
              </p:ext>
            </p:extLst>
          </p:nvPr>
        </p:nvGraphicFramePr>
        <p:xfrm>
          <a:off x="1047750" y="1140460"/>
          <a:ext cx="9620250" cy="4145280"/>
        </p:xfrm>
        <a:graphic>
          <a:graphicData uri="http://schemas.openxmlformats.org/drawingml/2006/table">
            <a:tbl>
              <a:tblPr firstRow="1" bandRow="1">
                <a:tableStyleId>{21E4AEA4-8DFA-4A89-87EB-49C32662AFE0}</a:tableStyleId>
              </a:tblPr>
              <a:tblGrid>
                <a:gridCol w="4126167">
                  <a:extLst>
                    <a:ext uri="{9D8B030D-6E8A-4147-A177-3AD203B41FA5}">
                      <a16:colId xmlns:a16="http://schemas.microsoft.com/office/drawing/2014/main" val="1755101626"/>
                    </a:ext>
                  </a:extLst>
                </a:gridCol>
                <a:gridCol w="5494083">
                  <a:extLst>
                    <a:ext uri="{9D8B030D-6E8A-4147-A177-3AD203B41FA5}">
                      <a16:colId xmlns:a16="http://schemas.microsoft.com/office/drawing/2014/main" val="46517410"/>
                    </a:ext>
                  </a:extLst>
                </a:gridCol>
              </a:tblGrid>
              <a:tr h="370840">
                <a:tc>
                  <a:txBody>
                    <a:bodyPr/>
                    <a:lstStyle/>
                    <a:p>
                      <a:r>
                        <a:rPr lang="en-US" sz="2000" dirty="0"/>
                        <a:t>Adjustment Event</a:t>
                      </a:r>
                    </a:p>
                  </a:txBody>
                  <a:tcPr/>
                </a:tc>
                <a:tc>
                  <a:txBody>
                    <a:bodyPr/>
                    <a:lstStyle/>
                    <a:p>
                      <a:r>
                        <a:rPr lang="en-US" sz="2000" dirty="0"/>
                        <a:t>Handle By</a:t>
                      </a:r>
                    </a:p>
                  </a:txBody>
                  <a:tcPr/>
                </a:tc>
                <a:extLst>
                  <a:ext uri="{0D108BD9-81ED-4DB2-BD59-A6C34878D82A}">
                    <a16:rowId xmlns:a16="http://schemas.microsoft.com/office/drawing/2014/main" val="220906642"/>
                  </a:ext>
                </a:extLst>
              </a:tr>
              <a:tr h="370840">
                <a:tc>
                  <a:txBody>
                    <a:bodyPr/>
                    <a:lstStyle/>
                    <a:p>
                      <a:r>
                        <a:rPr lang="en-US" sz="2000" dirty="0"/>
                        <a:t>BLOCK_DECREMENT- page down event </a:t>
                      </a:r>
                    </a:p>
                    <a:p>
                      <a:endParaRPr lang="en-US" sz="2000" dirty="0"/>
                    </a:p>
                    <a:p>
                      <a:r>
                        <a:rPr lang="en-US" sz="2000" dirty="0"/>
                        <a:t>BLOCK_INCREMENT-page up event</a:t>
                      </a:r>
                    </a:p>
                    <a:p>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UNIT_INCREMENT-line up button in scroll bar has been pressed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UNIT_DECREMENT-line down button in scroll bar has been pressed</a:t>
                      </a:r>
                    </a:p>
                    <a:p>
                      <a:endParaRPr lang="en-US" sz="2000" dirty="0"/>
                    </a:p>
                    <a:p>
                      <a:endParaRPr lang="en-US" sz="2000" dirty="0"/>
                    </a:p>
                  </a:txBody>
                  <a:tcPr/>
                </a:tc>
                <a:tc>
                  <a:txBody>
                    <a:bodyPr/>
                    <a:lstStyle/>
                    <a:p>
                      <a:r>
                        <a:rPr lang="en-US" sz="2000" dirty="0" err="1">
                          <a:highlight>
                            <a:srgbClr val="00FFFF"/>
                          </a:highlight>
                        </a:rPr>
                        <a:t>AdjustmentListener</a:t>
                      </a:r>
                      <a:endParaRPr lang="en-US" sz="2000" dirty="0">
                        <a:highlight>
                          <a:srgbClr val="00FFFF"/>
                        </a:highlight>
                      </a:endParaRPr>
                    </a:p>
                    <a:p>
                      <a:endParaRPr lang="en-US" sz="2000" dirty="0">
                        <a:highlight>
                          <a:srgbClr val="00FFFF"/>
                        </a:highlight>
                      </a:endParaRPr>
                    </a:p>
                    <a:p>
                      <a:r>
                        <a:rPr lang="en-US" sz="2000" dirty="0" err="1">
                          <a:highlight>
                            <a:srgbClr val="00FFFF"/>
                          </a:highlight>
                        </a:rPr>
                        <a:t>AdjustmentEvent</a:t>
                      </a:r>
                      <a:r>
                        <a:rPr lang="en-US" sz="2000" dirty="0">
                          <a:highlight>
                            <a:srgbClr val="00FFFF"/>
                          </a:highlight>
                        </a:rPr>
                        <a:t> object </a:t>
                      </a:r>
                    </a:p>
                    <a:p>
                      <a:endParaRPr lang="en-US" sz="2000" dirty="0">
                        <a:highlight>
                          <a:srgbClr val="00FFFF"/>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highlight>
                            <a:srgbClr val="00FFFF"/>
                          </a:highlight>
                        </a:rPr>
                        <a:t>getAdjustmentType</a:t>
                      </a:r>
                      <a:r>
                        <a:rPr lang="en-US" sz="2000" dirty="0">
                          <a:highlight>
                            <a:srgbClr val="00FFFF"/>
                          </a:highlight>
                        </a:rPr>
                        <a:t>()- to getting type of adjustment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highlight>
                          <a:srgbClr val="00FFFF"/>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highlight>
                            <a:srgbClr val="00FFFF"/>
                          </a:highlight>
                        </a:rPr>
                        <a:t>adjustmentValueChanged</a:t>
                      </a:r>
                      <a:r>
                        <a:rPr lang="en-US" sz="2000" dirty="0">
                          <a:highlight>
                            <a:srgbClr val="00FFFF"/>
                          </a:highlight>
                        </a:rPr>
                        <a:t>(</a:t>
                      </a:r>
                      <a:r>
                        <a:rPr lang="en-US" sz="2000" dirty="0" err="1">
                          <a:highlight>
                            <a:srgbClr val="00FFFF"/>
                          </a:highlight>
                        </a:rPr>
                        <a:t>AdjustmentEvent</a:t>
                      </a:r>
                      <a:r>
                        <a:rPr lang="en-US" sz="2000" dirty="0">
                          <a:highlight>
                            <a:srgbClr val="00FFFF"/>
                          </a:highlight>
                        </a:rPr>
                        <a:t> 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p>
                    <a:p>
                      <a:endParaRPr lang="en-US" sz="2000" dirty="0"/>
                    </a:p>
                  </a:txBody>
                  <a:tcPr/>
                </a:tc>
                <a:extLst>
                  <a:ext uri="{0D108BD9-81ED-4DB2-BD59-A6C34878D82A}">
                    <a16:rowId xmlns:a16="http://schemas.microsoft.com/office/drawing/2014/main" val="2692181727"/>
                  </a:ext>
                </a:extLst>
              </a:tr>
            </a:tbl>
          </a:graphicData>
        </a:graphic>
      </p:graphicFrame>
    </p:spTree>
    <p:extLst>
      <p:ext uri="{BB962C8B-B14F-4D97-AF65-F5344CB8AC3E}">
        <p14:creationId xmlns:p14="http://schemas.microsoft.com/office/powerpoint/2010/main" val="3135326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0582CD75-DF70-329F-8616-5E7B226A77B8}"/>
              </a:ext>
            </a:extLst>
          </p:cNvPr>
          <p:cNvPicPr>
            <a:picLocks noGrp="1" noChangeAspect="1"/>
          </p:cNvPicPr>
          <p:nvPr>
            <p:ph idx="1"/>
          </p:nvPr>
        </p:nvPicPr>
        <p:blipFill>
          <a:blip r:embed="rId2"/>
          <a:stretch>
            <a:fillRect/>
          </a:stretch>
        </p:blipFill>
        <p:spPr>
          <a:xfrm>
            <a:off x="539747" y="283636"/>
            <a:ext cx="10765344" cy="5571065"/>
          </a:xfrm>
          <a:prstGeom prst="rect">
            <a:avLst/>
          </a:prstGeom>
          <a:ln>
            <a:noFill/>
          </a:ln>
        </p:spPr>
      </p:pic>
      <p:sp>
        <p:nvSpPr>
          <p:cNvPr id="4" name="Footer Placeholder 3">
            <a:extLst>
              <a:ext uri="{FF2B5EF4-FFF2-40B4-BE49-F238E27FC236}">
                <a16:creationId xmlns:a16="http://schemas.microsoft.com/office/drawing/2014/main" id="{1FD6E60C-7BCD-831C-A31E-7812CAB58C0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Department of Electronics &amp; Telecommunication Engg. </a:t>
            </a:r>
          </a:p>
        </p:txBody>
      </p:sp>
    </p:spTree>
    <p:extLst>
      <p:ext uri="{BB962C8B-B14F-4D97-AF65-F5344CB8AC3E}">
        <p14:creationId xmlns:p14="http://schemas.microsoft.com/office/powerpoint/2010/main" val="2446710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FE77A46C-BB07-AB24-3DFD-44691F88E1D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Department of Electronics &amp; Telecommunication Engg. </a:t>
            </a:r>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Graphical user interface, text, application&#10;&#10;Description automatically generated">
            <a:extLst>
              <a:ext uri="{FF2B5EF4-FFF2-40B4-BE49-F238E27FC236}">
                <a16:creationId xmlns:a16="http://schemas.microsoft.com/office/drawing/2014/main" id="{79BDC562-DEBC-FF2F-4FBF-AC4F311B85E6}"/>
              </a:ext>
            </a:extLst>
          </p:cNvPr>
          <p:cNvPicPr>
            <a:picLocks noGrp="1" noChangeAspect="1"/>
          </p:cNvPicPr>
          <p:nvPr>
            <p:ph idx="1"/>
          </p:nvPr>
        </p:nvPicPr>
        <p:blipFill>
          <a:blip r:embed="rId2"/>
          <a:stretch>
            <a:fillRect/>
          </a:stretch>
        </p:blipFill>
        <p:spPr>
          <a:xfrm>
            <a:off x="1099528" y="643467"/>
            <a:ext cx="9992944"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0053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42A6-B8E8-A8E5-7D0C-25035CF21E23}"/>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1A586622-8C5A-9F47-B5A4-7C55BF965D33}"/>
              </a:ext>
            </a:extLst>
          </p:cNvPr>
          <p:cNvPicPr>
            <a:picLocks noGrp="1" noChangeAspect="1"/>
          </p:cNvPicPr>
          <p:nvPr>
            <p:ph idx="1"/>
          </p:nvPr>
        </p:nvPicPr>
        <p:blipFill>
          <a:blip r:embed="rId2"/>
          <a:stretch>
            <a:fillRect/>
          </a:stretch>
        </p:blipFill>
        <p:spPr>
          <a:xfrm>
            <a:off x="1542301" y="1375465"/>
            <a:ext cx="8438162" cy="4622800"/>
          </a:xfrm>
        </p:spPr>
      </p:pic>
      <p:sp>
        <p:nvSpPr>
          <p:cNvPr id="4" name="Footer Placeholder 3">
            <a:extLst>
              <a:ext uri="{FF2B5EF4-FFF2-40B4-BE49-F238E27FC236}">
                <a16:creationId xmlns:a16="http://schemas.microsoft.com/office/drawing/2014/main" id="{C13BAD41-75BC-4AD4-188A-786F8E387593}"/>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1001643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3AEA-2DCD-5717-458D-6464E8DD0EA8}"/>
              </a:ext>
            </a:extLst>
          </p:cNvPr>
          <p:cNvSpPr>
            <a:spLocks noGrp="1"/>
          </p:cNvSpPr>
          <p:nvPr>
            <p:ph type="title"/>
          </p:nvPr>
        </p:nvSpPr>
        <p:spPr/>
        <p:txBody>
          <a:bodyPr/>
          <a:lstStyle/>
          <a:p>
            <a:r>
              <a:rPr lang="en-US" dirty="0" err="1"/>
              <a:t>MenuBar</a:t>
            </a:r>
            <a:r>
              <a:rPr lang="en-US" dirty="0"/>
              <a:t>, Menu and </a:t>
            </a:r>
            <a:r>
              <a:rPr lang="en-US" dirty="0" err="1"/>
              <a:t>MenuItem</a:t>
            </a:r>
            <a:endParaRPr lang="en-US" dirty="0"/>
          </a:p>
        </p:txBody>
      </p:sp>
      <p:sp>
        <p:nvSpPr>
          <p:cNvPr id="3" name="Content Placeholder 2">
            <a:extLst>
              <a:ext uri="{FF2B5EF4-FFF2-40B4-BE49-F238E27FC236}">
                <a16:creationId xmlns:a16="http://schemas.microsoft.com/office/drawing/2014/main" id="{9707594E-6997-3771-48BC-8384B2707A5A}"/>
              </a:ext>
            </a:extLst>
          </p:cNvPr>
          <p:cNvSpPr>
            <a:spLocks noGrp="1"/>
          </p:cNvSpPr>
          <p:nvPr>
            <p:ph idx="1"/>
          </p:nvPr>
        </p:nvSpPr>
        <p:spPr>
          <a:xfrm>
            <a:off x="1047750" y="1282402"/>
            <a:ext cx="10687050" cy="4946120"/>
          </a:xfrm>
        </p:spPr>
        <p:txBody>
          <a:bodyPr>
            <a:normAutofit/>
          </a:bodyPr>
          <a:lstStyle/>
          <a:p>
            <a:r>
              <a:rPr lang="en-US" dirty="0">
                <a:highlight>
                  <a:srgbClr val="00FF00"/>
                </a:highlight>
                <a:latin typeface="LiberationSerif"/>
              </a:rPr>
              <a:t>T</a:t>
            </a:r>
            <a:r>
              <a:rPr lang="en-US" b="0" i="0" u="none" strike="noStrike" baseline="0" dirty="0">
                <a:highlight>
                  <a:srgbClr val="00FF00"/>
                </a:highlight>
                <a:latin typeface="LiberationSerif"/>
              </a:rPr>
              <a:t>op-level window can have a menu bar </a:t>
            </a:r>
            <a:r>
              <a:rPr lang="en-US" b="0" i="0" u="none" strike="noStrike" baseline="0" dirty="0">
                <a:latin typeface="LiberationSerif"/>
              </a:rPr>
              <a:t>associated with it.</a:t>
            </a:r>
          </a:p>
          <a:p>
            <a:pPr algn="l"/>
            <a:r>
              <a:rPr lang="en-US" dirty="0">
                <a:highlight>
                  <a:srgbClr val="00FF00"/>
                </a:highlight>
                <a:latin typeface="LiberationSerif"/>
              </a:rPr>
              <a:t>M</a:t>
            </a:r>
            <a:r>
              <a:rPr lang="en-US" b="0" i="0" u="none" strike="noStrike" baseline="0" dirty="0">
                <a:highlight>
                  <a:srgbClr val="00FF00"/>
                </a:highlight>
                <a:latin typeface="LiberationSerif"/>
              </a:rPr>
              <a:t>enu bar displays a list of top-level menu choices</a:t>
            </a:r>
            <a:r>
              <a:rPr lang="en-US" b="0" i="0" u="none" strike="noStrike" baseline="0" dirty="0">
                <a:latin typeface="LiberationSerif"/>
              </a:rPr>
              <a:t>.</a:t>
            </a:r>
          </a:p>
          <a:p>
            <a:pPr algn="l"/>
            <a:r>
              <a:rPr lang="en-US" b="0" i="0" u="none" strike="noStrike" baseline="0" dirty="0">
                <a:latin typeface="LiberationSerif"/>
              </a:rPr>
              <a:t>Each </a:t>
            </a:r>
            <a:r>
              <a:rPr lang="en-US" b="0" i="0" u="none" strike="noStrike" baseline="0" dirty="0">
                <a:highlight>
                  <a:srgbClr val="FFFF00"/>
                </a:highlight>
                <a:latin typeface="LiberationSerif"/>
              </a:rPr>
              <a:t>choice is associated with a dropdown menu.</a:t>
            </a:r>
          </a:p>
          <a:p>
            <a:pPr algn="l"/>
            <a:r>
              <a:rPr lang="en-US" dirty="0">
                <a:latin typeface="LiberationSerif"/>
              </a:rPr>
              <a:t>Concept implemented by </a:t>
            </a:r>
            <a:r>
              <a:rPr lang="en-US" dirty="0" err="1">
                <a:highlight>
                  <a:srgbClr val="FFFF00"/>
                </a:highlight>
                <a:latin typeface="LiberationSerif"/>
              </a:rPr>
              <a:t>MenuBar</a:t>
            </a:r>
            <a:r>
              <a:rPr lang="en-US" dirty="0">
                <a:highlight>
                  <a:srgbClr val="FFFF00"/>
                </a:highlight>
                <a:latin typeface="LiberationSerif"/>
              </a:rPr>
              <a:t>, Menu and </a:t>
            </a:r>
            <a:r>
              <a:rPr lang="en-US" dirty="0" err="1">
                <a:highlight>
                  <a:srgbClr val="FFFF00"/>
                </a:highlight>
                <a:latin typeface="LiberationSerif"/>
              </a:rPr>
              <a:t>MenuItem</a:t>
            </a:r>
            <a:r>
              <a:rPr lang="en-US" dirty="0">
                <a:highlight>
                  <a:srgbClr val="FFFF00"/>
                </a:highlight>
                <a:latin typeface="LiberationSerif"/>
              </a:rPr>
              <a:t> classes</a:t>
            </a:r>
          </a:p>
          <a:p>
            <a:pPr algn="l"/>
            <a:r>
              <a:rPr lang="en-US" b="0" i="0" u="none" strike="noStrike" baseline="0" dirty="0">
                <a:latin typeface="LiberationSerif"/>
              </a:rPr>
              <a:t>In general, a </a:t>
            </a:r>
            <a:r>
              <a:rPr lang="en-US" b="0" i="0" u="none" strike="noStrike" baseline="0" dirty="0">
                <a:highlight>
                  <a:srgbClr val="FFFF00"/>
                </a:highlight>
                <a:latin typeface="LiberationSerif"/>
              </a:rPr>
              <a:t>menu bar contains one or more </a:t>
            </a:r>
            <a:r>
              <a:rPr lang="en-US" b="1" i="0" u="none" strike="noStrike" baseline="0" dirty="0">
                <a:highlight>
                  <a:srgbClr val="FFFF00"/>
                </a:highlight>
                <a:latin typeface="LiberationSerif-Bold"/>
              </a:rPr>
              <a:t>Menu </a:t>
            </a:r>
            <a:r>
              <a:rPr lang="en-US" b="0" i="0" u="none" strike="noStrike" baseline="0" dirty="0">
                <a:highlight>
                  <a:srgbClr val="FFFF00"/>
                </a:highlight>
                <a:latin typeface="LiberationSerif"/>
              </a:rPr>
              <a:t>objects. </a:t>
            </a:r>
          </a:p>
          <a:p>
            <a:pPr algn="l"/>
            <a:r>
              <a:rPr lang="en-US" b="0" i="0" u="none" strike="noStrike" baseline="0" dirty="0">
                <a:latin typeface="LiberationSerif"/>
              </a:rPr>
              <a:t>Each </a:t>
            </a:r>
            <a:r>
              <a:rPr lang="en-US" b="1" i="0" u="none" strike="noStrike" baseline="0" dirty="0">
                <a:highlight>
                  <a:srgbClr val="FFFF00"/>
                </a:highlight>
                <a:latin typeface="LiberationSerif-Bold"/>
              </a:rPr>
              <a:t>Menu </a:t>
            </a:r>
            <a:r>
              <a:rPr lang="en-US" b="0" i="0" u="none" strike="noStrike" baseline="0" dirty="0">
                <a:highlight>
                  <a:srgbClr val="FFFF00"/>
                </a:highlight>
                <a:latin typeface="LiberationSerif"/>
              </a:rPr>
              <a:t>object contains a list of </a:t>
            </a:r>
            <a:r>
              <a:rPr lang="en-US" b="1" i="0" u="none" strike="noStrike" baseline="0" dirty="0" err="1">
                <a:highlight>
                  <a:srgbClr val="FFFF00"/>
                </a:highlight>
                <a:latin typeface="LiberationSerif-Bold"/>
              </a:rPr>
              <a:t>MenuItem</a:t>
            </a:r>
            <a:r>
              <a:rPr lang="en-US" b="1" i="0" u="none" strike="noStrike" baseline="0" dirty="0">
                <a:highlight>
                  <a:srgbClr val="FFFF00"/>
                </a:highlight>
                <a:latin typeface="LiberationSerif-Bold"/>
              </a:rPr>
              <a:t> </a:t>
            </a:r>
            <a:r>
              <a:rPr lang="en-US" b="0" i="0" u="none" strike="noStrike" baseline="0" dirty="0">
                <a:highlight>
                  <a:srgbClr val="FFFF00"/>
                </a:highlight>
                <a:latin typeface="LiberationSerif"/>
              </a:rPr>
              <a:t>objects.</a:t>
            </a:r>
          </a:p>
          <a:p>
            <a:pPr algn="l"/>
            <a:r>
              <a:rPr lang="en-US" b="0" i="0" u="none" strike="noStrike" baseline="0" dirty="0">
                <a:highlight>
                  <a:srgbClr val="00FFFF"/>
                </a:highlight>
                <a:latin typeface="LiberationSerif"/>
              </a:rPr>
              <a:t>To create a menu bar, first create an instance of </a:t>
            </a:r>
            <a:r>
              <a:rPr lang="en-US" b="1" i="0" u="none" strike="noStrike" baseline="0" dirty="0" err="1">
                <a:highlight>
                  <a:srgbClr val="00FFFF"/>
                </a:highlight>
                <a:latin typeface="LiberationSerif-Bold"/>
              </a:rPr>
              <a:t>MenuBar</a:t>
            </a:r>
            <a:r>
              <a:rPr lang="en-US" b="0" i="0" u="none" strike="noStrike" baseline="0" dirty="0">
                <a:highlight>
                  <a:srgbClr val="00FFFF"/>
                </a:highlight>
                <a:latin typeface="LiberationSerif"/>
              </a:rPr>
              <a:t>. This class defines only the default constructor.</a:t>
            </a:r>
            <a:endParaRPr lang="en-US" dirty="0">
              <a:highlight>
                <a:srgbClr val="00FFFF"/>
              </a:highlight>
              <a:latin typeface="LiberationSerif"/>
            </a:endParaRPr>
          </a:p>
          <a:p>
            <a:pPr algn="l"/>
            <a:r>
              <a:rPr lang="en-US" b="0" i="0" u="none" strike="noStrike" baseline="0" dirty="0">
                <a:highlight>
                  <a:srgbClr val="00FFFF"/>
                </a:highlight>
                <a:latin typeface="LiberationSerif"/>
              </a:rPr>
              <a:t>create instances of </a:t>
            </a:r>
            <a:r>
              <a:rPr lang="en-US" b="1" i="0" u="none" strike="noStrike" baseline="0" dirty="0">
                <a:highlight>
                  <a:srgbClr val="00FFFF"/>
                </a:highlight>
                <a:latin typeface="LiberationSerif-Bold"/>
              </a:rPr>
              <a:t>Menu </a:t>
            </a:r>
            <a:r>
              <a:rPr lang="en-US" b="0" i="0" u="none" strike="noStrike" baseline="0" dirty="0">
                <a:highlight>
                  <a:srgbClr val="00FFFF"/>
                </a:highlight>
                <a:latin typeface="LiberationSerif"/>
              </a:rPr>
              <a:t>that will define the selections displayed on the bar.</a:t>
            </a:r>
            <a:endParaRPr lang="en-US" dirty="0">
              <a:highlight>
                <a:srgbClr val="00FFFF"/>
              </a:highlight>
            </a:endParaRPr>
          </a:p>
        </p:txBody>
      </p:sp>
      <p:sp>
        <p:nvSpPr>
          <p:cNvPr id="4" name="Footer Placeholder 3">
            <a:extLst>
              <a:ext uri="{FF2B5EF4-FFF2-40B4-BE49-F238E27FC236}">
                <a16:creationId xmlns:a16="http://schemas.microsoft.com/office/drawing/2014/main" id="{7C1A3152-D840-5292-BB9C-3729F974D0AA}"/>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7" name="Picture 6">
            <a:extLst>
              <a:ext uri="{FF2B5EF4-FFF2-40B4-BE49-F238E27FC236}">
                <a16:creationId xmlns:a16="http://schemas.microsoft.com/office/drawing/2014/main" id="{52707390-614D-E72D-B638-600EB6A46AF7}"/>
              </a:ext>
            </a:extLst>
          </p:cNvPr>
          <p:cNvPicPr>
            <a:picLocks noChangeAspect="1"/>
          </p:cNvPicPr>
          <p:nvPr/>
        </p:nvPicPr>
        <p:blipFill>
          <a:blip r:embed="rId2"/>
          <a:stretch>
            <a:fillRect/>
          </a:stretch>
        </p:blipFill>
        <p:spPr>
          <a:xfrm>
            <a:off x="8799445" y="1282402"/>
            <a:ext cx="3392556" cy="2441459"/>
          </a:xfrm>
          <a:prstGeom prst="rect">
            <a:avLst/>
          </a:prstGeom>
        </p:spPr>
      </p:pic>
    </p:spTree>
    <p:extLst>
      <p:ext uri="{BB962C8B-B14F-4D97-AF65-F5344CB8AC3E}">
        <p14:creationId xmlns:p14="http://schemas.microsoft.com/office/powerpoint/2010/main" val="3606768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3AEA-2DCD-5717-458D-6464E8DD0EA8}"/>
              </a:ext>
            </a:extLst>
          </p:cNvPr>
          <p:cNvSpPr>
            <a:spLocks noGrp="1"/>
          </p:cNvSpPr>
          <p:nvPr>
            <p:ph type="title"/>
          </p:nvPr>
        </p:nvSpPr>
        <p:spPr/>
        <p:txBody>
          <a:bodyPr/>
          <a:lstStyle/>
          <a:p>
            <a:r>
              <a:rPr lang="en-US" dirty="0" err="1"/>
              <a:t>MenuBar</a:t>
            </a:r>
            <a:r>
              <a:rPr lang="en-US" dirty="0"/>
              <a:t>, Menu and </a:t>
            </a:r>
            <a:r>
              <a:rPr lang="en-US" dirty="0" err="1"/>
              <a:t>MenuItem</a:t>
            </a:r>
            <a:endParaRPr lang="en-US" dirty="0"/>
          </a:p>
        </p:txBody>
      </p:sp>
      <p:sp>
        <p:nvSpPr>
          <p:cNvPr id="3" name="Content Placeholder 2">
            <a:extLst>
              <a:ext uri="{FF2B5EF4-FFF2-40B4-BE49-F238E27FC236}">
                <a16:creationId xmlns:a16="http://schemas.microsoft.com/office/drawing/2014/main" id="{9707594E-6997-3771-48BC-8384B2707A5A}"/>
              </a:ext>
            </a:extLst>
          </p:cNvPr>
          <p:cNvSpPr>
            <a:spLocks noGrp="1"/>
          </p:cNvSpPr>
          <p:nvPr>
            <p:ph idx="1"/>
          </p:nvPr>
        </p:nvSpPr>
        <p:spPr>
          <a:xfrm>
            <a:off x="1047750" y="1282402"/>
            <a:ext cx="10687050" cy="4946120"/>
          </a:xfrm>
        </p:spPr>
        <p:txBody>
          <a:bodyPr>
            <a:normAutofit/>
          </a:bodyPr>
          <a:lstStyle/>
          <a:p>
            <a:endParaRPr lang="en-US" dirty="0">
              <a:highlight>
                <a:srgbClr val="00FFFF"/>
              </a:highlight>
            </a:endParaRPr>
          </a:p>
        </p:txBody>
      </p:sp>
      <p:sp>
        <p:nvSpPr>
          <p:cNvPr id="4" name="Footer Placeholder 3">
            <a:extLst>
              <a:ext uri="{FF2B5EF4-FFF2-40B4-BE49-F238E27FC236}">
                <a16:creationId xmlns:a16="http://schemas.microsoft.com/office/drawing/2014/main" id="{7C1A3152-D840-5292-BB9C-3729F974D0AA}"/>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5" name="Table 6">
            <a:extLst>
              <a:ext uri="{FF2B5EF4-FFF2-40B4-BE49-F238E27FC236}">
                <a16:creationId xmlns:a16="http://schemas.microsoft.com/office/drawing/2014/main" id="{7F6C18D5-23BE-2049-9B15-A1B1D01BBA64}"/>
              </a:ext>
            </a:extLst>
          </p:cNvPr>
          <p:cNvGraphicFramePr>
            <a:graphicFrameLocks noGrp="1"/>
          </p:cNvGraphicFramePr>
          <p:nvPr>
            <p:extLst>
              <p:ext uri="{D42A27DB-BD31-4B8C-83A1-F6EECF244321}">
                <p14:modId xmlns:p14="http://schemas.microsoft.com/office/powerpoint/2010/main" val="3821695775"/>
              </p:ext>
            </p:extLst>
          </p:nvPr>
        </p:nvGraphicFramePr>
        <p:xfrm>
          <a:off x="1231002" y="1506173"/>
          <a:ext cx="10960998" cy="1922827"/>
        </p:xfrm>
        <a:graphic>
          <a:graphicData uri="http://schemas.openxmlformats.org/drawingml/2006/table">
            <a:tbl>
              <a:tblPr firstRow="1" bandRow="1">
                <a:tableStyleId>{5940675A-B579-460E-94D1-54222C63F5DA}</a:tableStyleId>
              </a:tblPr>
              <a:tblGrid>
                <a:gridCol w="3687407">
                  <a:extLst>
                    <a:ext uri="{9D8B030D-6E8A-4147-A177-3AD203B41FA5}">
                      <a16:colId xmlns:a16="http://schemas.microsoft.com/office/drawing/2014/main" val="2852866425"/>
                    </a:ext>
                  </a:extLst>
                </a:gridCol>
                <a:gridCol w="7273591">
                  <a:extLst>
                    <a:ext uri="{9D8B030D-6E8A-4147-A177-3AD203B41FA5}">
                      <a16:colId xmlns:a16="http://schemas.microsoft.com/office/drawing/2014/main" val="2862137815"/>
                    </a:ext>
                  </a:extLst>
                </a:gridCol>
              </a:tblGrid>
              <a:tr h="551227">
                <a:tc>
                  <a:txBody>
                    <a:bodyPr/>
                    <a:lstStyle/>
                    <a:p>
                      <a:pPr algn="ctr"/>
                      <a:r>
                        <a:rPr lang="en-US" dirty="0"/>
                        <a:t>Constructor </a:t>
                      </a:r>
                    </a:p>
                  </a:txBody>
                  <a:tcPr>
                    <a:solidFill>
                      <a:schemeClr val="bg1">
                        <a:lumMod val="75000"/>
                      </a:schemeClr>
                    </a:solidFill>
                  </a:tcPr>
                </a:tc>
                <a:tc>
                  <a:txBody>
                    <a:bodyPr/>
                    <a:lstStyle/>
                    <a:p>
                      <a:pPr algn="ctr"/>
                      <a:r>
                        <a:rPr lang="en-US" dirty="0"/>
                        <a:t>Description</a:t>
                      </a:r>
                    </a:p>
                  </a:txBody>
                  <a:tcPr>
                    <a:solidFill>
                      <a:schemeClr val="bg1">
                        <a:lumMod val="75000"/>
                      </a:schemeClr>
                    </a:solidFill>
                  </a:tcPr>
                </a:tc>
                <a:extLst>
                  <a:ext uri="{0D108BD9-81ED-4DB2-BD59-A6C34878D82A}">
                    <a16:rowId xmlns:a16="http://schemas.microsoft.com/office/drawing/2014/main" val="1282930635"/>
                  </a:ext>
                </a:extLst>
              </a:tr>
              <a:tr h="357105">
                <a:tc>
                  <a:txBody>
                    <a:bodyPr/>
                    <a:lstStyle/>
                    <a:p>
                      <a:r>
                        <a:rPr lang="en-US" dirty="0">
                          <a:highlight>
                            <a:srgbClr val="FFFF00"/>
                          </a:highlight>
                        </a:rPr>
                        <a:t>Menu()</a:t>
                      </a:r>
                    </a:p>
                  </a:txBody>
                  <a:tcPr/>
                </a:tc>
                <a:tc>
                  <a:txBody>
                    <a:bodyPr/>
                    <a:lstStyle/>
                    <a:p>
                      <a:r>
                        <a:rPr lang="en-US" dirty="0"/>
                        <a:t>Create a menu on </a:t>
                      </a:r>
                      <a:r>
                        <a:rPr lang="en-US" dirty="0" err="1"/>
                        <a:t>menubar</a:t>
                      </a:r>
                      <a:r>
                        <a:rPr lang="en-US" dirty="0"/>
                        <a:t> without name</a:t>
                      </a:r>
                    </a:p>
                  </a:txBody>
                  <a:tcPr/>
                </a:tc>
                <a:extLst>
                  <a:ext uri="{0D108BD9-81ED-4DB2-BD59-A6C34878D82A}">
                    <a16:rowId xmlns:a16="http://schemas.microsoft.com/office/drawing/2014/main" val="1028894464"/>
                  </a:ext>
                </a:extLst>
              </a:tr>
              <a:tr h="357105">
                <a:tc>
                  <a:txBody>
                    <a:bodyPr/>
                    <a:lstStyle/>
                    <a:p>
                      <a:r>
                        <a:rPr lang="en-US" dirty="0">
                          <a:highlight>
                            <a:srgbClr val="FFFF00"/>
                          </a:highlight>
                        </a:rPr>
                        <a:t>Menu(String Option name)</a:t>
                      </a:r>
                    </a:p>
                  </a:txBody>
                  <a:tcPr/>
                </a:tc>
                <a:tc>
                  <a:txBody>
                    <a:bodyPr/>
                    <a:lstStyle/>
                    <a:p>
                      <a:r>
                        <a:rPr lang="en-US" sz="1800" b="0" i="1" u="none" strike="noStrike" kern="1200" baseline="0" dirty="0">
                          <a:solidFill>
                            <a:schemeClr val="tx1"/>
                          </a:solidFill>
                          <a:latin typeface="+mn-lt"/>
                          <a:ea typeface="+mn-ea"/>
                          <a:cs typeface="+mn-cs"/>
                        </a:rPr>
                        <a:t>Create a menu with </a:t>
                      </a:r>
                      <a:r>
                        <a:rPr lang="en-US" sz="1800" b="0" i="1" u="none" strike="noStrike" kern="1200" baseline="0" dirty="0" err="1">
                          <a:solidFill>
                            <a:schemeClr val="tx1"/>
                          </a:solidFill>
                          <a:latin typeface="+mn-lt"/>
                          <a:ea typeface="+mn-ea"/>
                          <a:cs typeface="+mn-cs"/>
                        </a:rPr>
                        <a:t>optionName</a:t>
                      </a:r>
                      <a:r>
                        <a:rPr lang="en-US" sz="1800" b="0" i="1" u="none" strike="noStrike" kern="1200" baseline="0" dirty="0">
                          <a:solidFill>
                            <a:schemeClr val="tx1"/>
                          </a:solidFill>
                          <a:latin typeface="+mn-lt"/>
                          <a:ea typeface="+mn-ea"/>
                          <a:cs typeface="+mn-cs"/>
                        </a:rPr>
                        <a:t> it </a:t>
                      </a:r>
                      <a:r>
                        <a:rPr lang="en-US" sz="1800" b="0" i="0" u="none" strike="noStrike" kern="1200" baseline="0" dirty="0">
                          <a:solidFill>
                            <a:schemeClr val="tx1"/>
                          </a:solidFill>
                          <a:latin typeface="+mn-lt"/>
                          <a:ea typeface="+mn-ea"/>
                          <a:cs typeface="+mn-cs"/>
                        </a:rPr>
                        <a:t>specifies the name of the menu selection</a:t>
                      </a:r>
                      <a:endParaRPr lang="en-US" dirty="0"/>
                    </a:p>
                  </a:txBody>
                  <a:tcPr/>
                </a:tc>
                <a:extLst>
                  <a:ext uri="{0D108BD9-81ED-4DB2-BD59-A6C34878D82A}">
                    <a16:rowId xmlns:a16="http://schemas.microsoft.com/office/drawing/2014/main" val="1641484291"/>
                  </a:ext>
                </a:extLst>
              </a:tr>
              <a:tr h="616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highlight>
                            <a:srgbClr val="FFFF00"/>
                          </a:highlight>
                          <a:latin typeface="+mn-lt"/>
                          <a:ea typeface="+mn-ea"/>
                          <a:cs typeface="+mn-cs"/>
                        </a:rPr>
                        <a:t>Menu(String </a:t>
                      </a:r>
                      <a:r>
                        <a:rPr lang="en-US" sz="1800" b="0" i="1" u="none" strike="noStrike" kern="1200" baseline="0" dirty="0" err="1">
                          <a:solidFill>
                            <a:schemeClr val="tx1"/>
                          </a:solidFill>
                          <a:highlight>
                            <a:srgbClr val="FFFF00"/>
                          </a:highlight>
                          <a:latin typeface="+mn-lt"/>
                          <a:ea typeface="+mn-ea"/>
                          <a:cs typeface="+mn-cs"/>
                        </a:rPr>
                        <a:t>optionName</a:t>
                      </a:r>
                      <a:r>
                        <a:rPr lang="en-US" sz="1800" b="0" i="0" u="none" strike="noStrike" kern="1200" baseline="0" dirty="0">
                          <a:solidFill>
                            <a:schemeClr val="tx1"/>
                          </a:solidFill>
                          <a:highlight>
                            <a:srgbClr val="FFFF00"/>
                          </a:highlight>
                          <a:latin typeface="+mn-lt"/>
                          <a:ea typeface="+mn-ea"/>
                          <a:cs typeface="+mn-cs"/>
                        </a:rPr>
                        <a:t>, </a:t>
                      </a:r>
                      <a:r>
                        <a:rPr lang="en-US" sz="1800" b="0" i="0" u="none" strike="noStrike" kern="1200" baseline="0" dirty="0" err="1">
                          <a:solidFill>
                            <a:schemeClr val="tx1"/>
                          </a:solidFill>
                          <a:highlight>
                            <a:srgbClr val="FFFF00"/>
                          </a:highlight>
                          <a:latin typeface="+mn-lt"/>
                          <a:ea typeface="+mn-ea"/>
                          <a:cs typeface="+mn-cs"/>
                        </a:rPr>
                        <a:t>boolean</a:t>
                      </a:r>
                      <a:r>
                        <a:rPr lang="en-US" sz="1800" b="0" i="0" u="none" strike="noStrike" kern="1200" baseline="0" dirty="0">
                          <a:solidFill>
                            <a:schemeClr val="tx1"/>
                          </a:solidFill>
                          <a:highlight>
                            <a:srgbClr val="FFFF00"/>
                          </a:highlight>
                          <a:latin typeface="+mn-lt"/>
                          <a:ea typeface="+mn-ea"/>
                          <a:cs typeface="+mn-cs"/>
                        </a:rPr>
                        <a:t> </a:t>
                      </a:r>
                      <a:r>
                        <a:rPr lang="en-US" sz="1800" b="0" i="1" u="none" strike="noStrike" kern="1200" baseline="0" dirty="0">
                          <a:solidFill>
                            <a:schemeClr val="tx1"/>
                          </a:solidFill>
                          <a:highlight>
                            <a:srgbClr val="FFFF00"/>
                          </a:highlight>
                          <a:latin typeface="+mn-lt"/>
                          <a:ea typeface="+mn-ea"/>
                          <a:cs typeface="+mn-cs"/>
                        </a:rPr>
                        <a:t>removable</a:t>
                      </a:r>
                      <a:r>
                        <a:rPr lang="en-US" sz="1800" b="0" i="0" u="none" strike="noStrike" kern="1200" baseline="0" dirty="0">
                          <a:solidFill>
                            <a:schemeClr val="tx1"/>
                          </a:solidFill>
                          <a:highlight>
                            <a:srgbClr val="FFFF00"/>
                          </a:highlight>
                          <a:latin typeface="+mn-lt"/>
                          <a:ea typeface="+mn-ea"/>
                          <a:cs typeface="+mn-cs"/>
                        </a:rPr>
                        <a:t>)</a:t>
                      </a:r>
                      <a:endParaRPr lang="en-US" dirty="0">
                        <a:highlight>
                          <a:srgbClr val="FFFF00"/>
                        </a:highlight>
                      </a:endParaRPr>
                    </a:p>
                  </a:txBody>
                  <a:tcPr/>
                </a:tc>
                <a:tc>
                  <a:txBody>
                    <a:bodyPr/>
                    <a:lstStyle/>
                    <a:p>
                      <a:r>
                        <a:rPr lang="en-US" sz="1800" b="0" i="0" u="none" strike="noStrike" kern="1200" baseline="0" dirty="0">
                          <a:solidFill>
                            <a:schemeClr val="tx1"/>
                          </a:solidFill>
                          <a:latin typeface="+mn-lt"/>
                          <a:ea typeface="+mn-ea"/>
                          <a:cs typeface="+mn-cs"/>
                        </a:rPr>
                        <a:t>If </a:t>
                      </a:r>
                      <a:r>
                        <a:rPr lang="en-US" sz="1800" b="0" i="1" u="none" strike="noStrike" kern="1200" baseline="0" dirty="0">
                          <a:solidFill>
                            <a:schemeClr val="tx1"/>
                          </a:solidFill>
                          <a:latin typeface="+mn-lt"/>
                          <a:ea typeface="+mn-ea"/>
                          <a:cs typeface="+mn-cs"/>
                        </a:rPr>
                        <a:t>removable </a:t>
                      </a:r>
                      <a:r>
                        <a:rPr lang="en-US" sz="1800" b="0" i="0" u="none" strike="noStrike" kern="1200" baseline="0" dirty="0">
                          <a:solidFill>
                            <a:schemeClr val="tx1"/>
                          </a:solidFill>
                          <a:latin typeface="+mn-lt"/>
                          <a:ea typeface="+mn-ea"/>
                          <a:cs typeface="+mn-cs"/>
                        </a:rPr>
                        <a:t>is</a:t>
                      </a:r>
                    </a:p>
                    <a:p>
                      <a:r>
                        <a:rPr lang="en-US" sz="1800" b="1" i="0" u="none" strike="noStrike" kern="1200" baseline="0" dirty="0">
                          <a:solidFill>
                            <a:schemeClr val="tx1"/>
                          </a:solidFill>
                          <a:latin typeface="+mn-lt"/>
                          <a:ea typeface="+mn-ea"/>
                          <a:cs typeface="+mn-cs"/>
                        </a:rPr>
                        <a:t>true</a:t>
                      </a:r>
                      <a:r>
                        <a:rPr lang="en-US" sz="1800" b="0" i="0" u="none" strike="noStrike" kern="1200" baseline="0" dirty="0">
                          <a:solidFill>
                            <a:schemeClr val="tx1"/>
                          </a:solidFill>
                          <a:latin typeface="+mn-lt"/>
                          <a:ea typeface="+mn-ea"/>
                          <a:cs typeface="+mn-cs"/>
                        </a:rPr>
                        <a:t>, the menu can be removed and allowed to float free.</a:t>
                      </a:r>
                      <a:endParaRPr lang="en-US" dirty="0"/>
                    </a:p>
                  </a:txBody>
                  <a:tcPr/>
                </a:tc>
                <a:extLst>
                  <a:ext uri="{0D108BD9-81ED-4DB2-BD59-A6C34878D82A}">
                    <a16:rowId xmlns:a16="http://schemas.microsoft.com/office/drawing/2014/main" val="3736808026"/>
                  </a:ext>
                </a:extLst>
              </a:tr>
            </a:tbl>
          </a:graphicData>
        </a:graphic>
      </p:graphicFrame>
      <p:graphicFrame>
        <p:nvGraphicFramePr>
          <p:cNvPr id="6" name="Table 6">
            <a:extLst>
              <a:ext uri="{FF2B5EF4-FFF2-40B4-BE49-F238E27FC236}">
                <a16:creationId xmlns:a16="http://schemas.microsoft.com/office/drawing/2014/main" id="{A6BB9F60-0658-ABFB-E885-B74E12C084EA}"/>
              </a:ext>
            </a:extLst>
          </p:cNvPr>
          <p:cNvGraphicFramePr>
            <a:graphicFrameLocks noGrp="1"/>
          </p:cNvGraphicFramePr>
          <p:nvPr>
            <p:extLst>
              <p:ext uri="{D42A27DB-BD31-4B8C-83A1-F6EECF244321}">
                <p14:modId xmlns:p14="http://schemas.microsoft.com/office/powerpoint/2010/main" val="906735024"/>
              </p:ext>
            </p:extLst>
          </p:nvPr>
        </p:nvGraphicFramePr>
        <p:xfrm>
          <a:off x="1231002" y="3755462"/>
          <a:ext cx="10960998" cy="1899120"/>
        </p:xfrm>
        <a:graphic>
          <a:graphicData uri="http://schemas.openxmlformats.org/drawingml/2006/table">
            <a:tbl>
              <a:tblPr firstRow="1" bandRow="1">
                <a:tableStyleId>{5940675A-B579-460E-94D1-54222C63F5DA}</a:tableStyleId>
              </a:tblPr>
              <a:tblGrid>
                <a:gridCol w="3687407">
                  <a:extLst>
                    <a:ext uri="{9D8B030D-6E8A-4147-A177-3AD203B41FA5}">
                      <a16:colId xmlns:a16="http://schemas.microsoft.com/office/drawing/2014/main" val="2852866425"/>
                    </a:ext>
                  </a:extLst>
                </a:gridCol>
                <a:gridCol w="7273591">
                  <a:extLst>
                    <a:ext uri="{9D8B030D-6E8A-4147-A177-3AD203B41FA5}">
                      <a16:colId xmlns:a16="http://schemas.microsoft.com/office/drawing/2014/main" val="2862137815"/>
                    </a:ext>
                  </a:extLst>
                </a:gridCol>
              </a:tblGrid>
              <a:tr h="551227">
                <a:tc>
                  <a:txBody>
                    <a:bodyPr/>
                    <a:lstStyle/>
                    <a:p>
                      <a:pPr algn="ctr"/>
                      <a:r>
                        <a:rPr lang="en-US" dirty="0"/>
                        <a:t>Event</a:t>
                      </a:r>
                    </a:p>
                  </a:txBody>
                  <a:tcPr>
                    <a:solidFill>
                      <a:schemeClr val="bg1">
                        <a:lumMod val="75000"/>
                      </a:schemeClr>
                    </a:solidFill>
                  </a:tcPr>
                </a:tc>
                <a:tc>
                  <a:txBody>
                    <a:bodyPr/>
                    <a:lstStyle/>
                    <a:p>
                      <a:pPr algn="ctr"/>
                      <a:r>
                        <a:rPr lang="en-US" dirty="0"/>
                        <a:t>Method</a:t>
                      </a:r>
                    </a:p>
                  </a:txBody>
                  <a:tcPr>
                    <a:solidFill>
                      <a:schemeClr val="bg1">
                        <a:lumMod val="75000"/>
                      </a:schemeClr>
                    </a:solidFill>
                  </a:tcPr>
                </a:tc>
                <a:extLst>
                  <a:ext uri="{0D108BD9-81ED-4DB2-BD59-A6C34878D82A}">
                    <a16:rowId xmlns:a16="http://schemas.microsoft.com/office/drawing/2014/main" val="1282930635"/>
                  </a:ext>
                </a:extLst>
              </a:tr>
              <a:tr h="357105">
                <a:tc>
                  <a:txBody>
                    <a:bodyPr/>
                    <a:lstStyle/>
                    <a:p>
                      <a:r>
                        <a:rPr lang="en-US" sz="1800" b="0" i="0" u="none" strike="noStrike" kern="1200" baseline="0" dirty="0" err="1">
                          <a:solidFill>
                            <a:schemeClr val="tx1"/>
                          </a:solidFill>
                          <a:highlight>
                            <a:srgbClr val="FFFF00"/>
                          </a:highlight>
                          <a:latin typeface="+mn-lt"/>
                          <a:ea typeface="+mn-ea"/>
                          <a:cs typeface="+mn-cs"/>
                        </a:rPr>
                        <a:t>ActionEvent</a:t>
                      </a:r>
                      <a:r>
                        <a:rPr lang="en-US" sz="1800" b="0" i="0" u="none" strike="noStrike" kern="1200" baseline="0" dirty="0">
                          <a:solidFill>
                            <a:schemeClr val="tx1"/>
                          </a:solidFill>
                          <a:highlight>
                            <a:srgbClr val="FFFF00"/>
                          </a:highlight>
                          <a:latin typeface="+mn-lt"/>
                          <a:ea typeface="+mn-ea"/>
                          <a:cs typeface="+mn-cs"/>
                        </a:rPr>
                        <a:t>( )</a:t>
                      </a:r>
                      <a:endParaRPr lang="en-US" dirty="0">
                        <a:highlight>
                          <a:srgbClr val="FFFF00"/>
                        </a:highlight>
                      </a:endParaRPr>
                    </a:p>
                  </a:txBody>
                  <a:tcPr/>
                </a:tc>
                <a:tc>
                  <a:txBody>
                    <a:bodyPr/>
                    <a:lstStyle/>
                    <a:p>
                      <a:r>
                        <a:rPr lang="en-US" dirty="0" err="1"/>
                        <a:t>Item.addActionListener</a:t>
                      </a:r>
                      <a:r>
                        <a:rPr lang="en-US" dirty="0"/>
                        <a:t>(this)</a:t>
                      </a:r>
                    </a:p>
                  </a:txBody>
                  <a:tcPr/>
                </a:tc>
                <a:extLst>
                  <a:ext uri="{0D108BD9-81ED-4DB2-BD59-A6C34878D82A}">
                    <a16:rowId xmlns:a16="http://schemas.microsoft.com/office/drawing/2014/main" val="1028894464"/>
                  </a:ext>
                </a:extLst>
              </a:tr>
              <a:tr h="357105">
                <a:tc>
                  <a:txBody>
                    <a:bodyPr/>
                    <a:lstStyle/>
                    <a:p>
                      <a:r>
                        <a:rPr lang="en-US" sz="1800" b="0" i="0" u="none" strike="noStrike" kern="1200" baseline="0" dirty="0" err="1">
                          <a:solidFill>
                            <a:schemeClr val="tx1"/>
                          </a:solidFill>
                          <a:highlight>
                            <a:srgbClr val="FFFF00"/>
                          </a:highlight>
                          <a:latin typeface="+mn-lt"/>
                          <a:ea typeface="+mn-ea"/>
                          <a:cs typeface="+mn-cs"/>
                        </a:rPr>
                        <a:t>ActionEventListener</a:t>
                      </a:r>
                      <a:endParaRPr lang="en-US" dirty="0">
                        <a:highlight>
                          <a:srgbClr val="FFFF00"/>
                        </a:highlight>
                      </a:endParaRPr>
                    </a:p>
                  </a:txBody>
                  <a:tcPr/>
                </a:tc>
                <a:tc>
                  <a:txBody>
                    <a:bodyPr/>
                    <a:lstStyle/>
                    <a:p>
                      <a:r>
                        <a:rPr lang="en-US" dirty="0" err="1"/>
                        <a:t>getActionCommand</a:t>
                      </a:r>
                      <a:r>
                        <a:rPr lang="en-US" dirty="0"/>
                        <a:t>():- return item name which has selected</a:t>
                      </a:r>
                    </a:p>
                  </a:txBody>
                  <a:tcPr/>
                </a:tc>
                <a:extLst>
                  <a:ext uri="{0D108BD9-81ED-4DB2-BD59-A6C34878D82A}">
                    <a16:rowId xmlns:a16="http://schemas.microsoft.com/office/drawing/2014/main" val="1641484291"/>
                  </a:ext>
                </a:extLst>
              </a:tr>
              <a:tr h="616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highlight>
                            <a:srgbClr val="FFFF00"/>
                          </a:highlight>
                        </a:rPr>
                        <a:t>actionPerformed</a:t>
                      </a:r>
                      <a:r>
                        <a:rPr lang="en-US" dirty="0">
                          <a:highlight>
                            <a:srgbClr val="FFFF00"/>
                          </a:highlight>
                        </a:rPr>
                        <a:t>(</a:t>
                      </a:r>
                      <a:r>
                        <a:rPr lang="en-US" dirty="0" err="1">
                          <a:highlight>
                            <a:srgbClr val="FFFF00"/>
                          </a:highlight>
                        </a:rPr>
                        <a:t>ActionEvent</a:t>
                      </a:r>
                      <a:r>
                        <a:rPr lang="en-US" dirty="0">
                          <a:highlight>
                            <a:srgbClr val="FFFF00"/>
                          </a:highlight>
                        </a:rPr>
                        <a:t> e)</a:t>
                      </a:r>
                    </a:p>
                  </a:txBody>
                  <a:tcPr/>
                </a:tc>
                <a:tc>
                  <a:txBody>
                    <a:bodyPr/>
                    <a:lstStyle/>
                    <a:p>
                      <a:endParaRPr lang="en-US" dirty="0"/>
                    </a:p>
                  </a:txBody>
                  <a:tcPr/>
                </a:tc>
                <a:extLst>
                  <a:ext uri="{0D108BD9-81ED-4DB2-BD59-A6C34878D82A}">
                    <a16:rowId xmlns:a16="http://schemas.microsoft.com/office/drawing/2014/main" val="3736808026"/>
                  </a:ext>
                </a:extLst>
              </a:tr>
            </a:tbl>
          </a:graphicData>
        </a:graphic>
      </p:graphicFrame>
    </p:spTree>
    <p:extLst>
      <p:ext uri="{BB962C8B-B14F-4D97-AF65-F5344CB8AC3E}">
        <p14:creationId xmlns:p14="http://schemas.microsoft.com/office/powerpoint/2010/main" val="3661660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C3AEA-2DCD-5717-458D-6464E8DD0EA8}"/>
              </a:ext>
            </a:extLst>
          </p:cNvPr>
          <p:cNvSpPr>
            <a:spLocks noGrp="1"/>
          </p:cNvSpPr>
          <p:nvPr>
            <p:ph type="title"/>
          </p:nvPr>
        </p:nvSpPr>
        <p:spPr/>
        <p:txBody>
          <a:bodyPr/>
          <a:lstStyle/>
          <a:p>
            <a:r>
              <a:rPr lang="en-US" dirty="0" err="1"/>
              <a:t>MenuBar</a:t>
            </a:r>
            <a:r>
              <a:rPr lang="en-US" dirty="0"/>
              <a:t>, Menu and </a:t>
            </a:r>
            <a:r>
              <a:rPr lang="en-US" dirty="0" err="1"/>
              <a:t>MenuItem</a:t>
            </a:r>
            <a:endParaRPr lang="en-US" dirty="0"/>
          </a:p>
        </p:txBody>
      </p:sp>
      <p:sp>
        <p:nvSpPr>
          <p:cNvPr id="3" name="Content Placeholder 2">
            <a:extLst>
              <a:ext uri="{FF2B5EF4-FFF2-40B4-BE49-F238E27FC236}">
                <a16:creationId xmlns:a16="http://schemas.microsoft.com/office/drawing/2014/main" id="{9707594E-6997-3771-48BC-8384B2707A5A}"/>
              </a:ext>
            </a:extLst>
          </p:cNvPr>
          <p:cNvSpPr>
            <a:spLocks noGrp="1"/>
          </p:cNvSpPr>
          <p:nvPr>
            <p:ph idx="1"/>
          </p:nvPr>
        </p:nvSpPr>
        <p:spPr>
          <a:xfrm>
            <a:off x="1047750" y="1282402"/>
            <a:ext cx="10687050" cy="4946120"/>
          </a:xfrm>
        </p:spPr>
        <p:txBody>
          <a:bodyPr>
            <a:normAutofit/>
          </a:bodyPr>
          <a:lstStyle/>
          <a:p>
            <a:endParaRPr lang="en-US" dirty="0">
              <a:highlight>
                <a:srgbClr val="00FFFF"/>
              </a:highlight>
            </a:endParaRPr>
          </a:p>
        </p:txBody>
      </p:sp>
      <p:sp>
        <p:nvSpPr>
          <p:cNvPr id="4" name="Footer Placeholder 3">
            <a:extLst>
              <a:ext uri="{FF2B5EF4-FFF2-40B4-BE49-F238E27FC236}">
                <a16:creationId xmlns:a16="http://schemas.microsoft.com/office/drawing/2014/main" id="{7C1A3152-D840-5292-BB9C-3729F974D0AA}"/>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5" name="Table 6">
            <a:extLst>
              <a:ext uri="{FF2B5EF4-FFF2-40B4-BE49-F238E27FC236}">
                <a16:creationId xmlns:a16="http://schemas.microsoft.com/office/drawing/2014/main" id="{7F6C18D5-23BE-2049-9B15-A1B1D01BBA64}"/>
              </a:ext>
            </a:extLst>
          </p:cNvPr>
          <p:cNvGraphicFramePr>
            <a:graphicFrameLocks noGrp="1"/>
          </p:cNvGraphicFramePr>
          <p:nvPr>
            <p:extLst>
              <p:ext uri="{D42A27DB-BD31-4B8C-83A1-F6EECF244321}">
                <p14:modId xmlns:p14="http://schemas.microsoft.com/office/powerpoint/2010/main" val="2629362640"/>
              </p:ext>
            </p:extLst>
          </p:nvPr>
        </p:nvGraphicFramePr>
        <p:xfrm>
          <a:off x="1231002" y="1506173"/>
          <a:ext cx="10960998" cy="1922827"/>
        </p:xfrm>
        <a:graphic>
          <a:graphicData uri="http://schemas.openxmlformats.org/drawingml/2006/table">
            <a:tbl>
              <a:tblPr firstRow="1" bandRow="1">
                <a:tableStyleId>{5940675A-B579-460E-94D1-54222C63F5DA}</a:tableStyleId>
              </a:tblPr>
              <a:tblGrid>
                <a:gridCol w="3687407">
                  <a:extLst>
                    <a:ext uri="{9D8B030D-6E8A-4147-A177-3AD203B41FA5}">
                      <a16:colId xmlns:a16="http://schemas.microsoft.com/office/drawing/2014/main" val="2852866425"/>
                    </a:ext>
                  </a:extLst>
                </a:gridCol>
                <a:gridCol w="7273591">
                  <a:extLst>
                    <a:ext uri="{9D8B030D-6E8A-4147-A177-3AD203B41FA5}">
                      <a16:colId xmlns:a16="http://schemas.microsoft.com/office/drawing/2014/main" val="2862137815"/>
                    </a:ext>
                  </a:extLst>
                </a:gridCol>
              </a:tblGrid>
              <a:tr h="551227">
                <a:tc>
                  <a:txBody>
                    <a:bodyPr/>
                    <a:lstStyle/>
                    <a:p>
                      <a:pPr algn="ctr"/>
                      <a:r>
                        <a:rPr lang="en-US" dirty="0"/>
                        <a:t>Method</a:t>
                      </a:r>
                    </a:p>
                  </a:txBody>
                  <a:tcPr>
                    <a:solidFill>
                      <a:schemeClr val="bg1">
                        <a:lumMod val="75000"/>
                      </a:schemeClr>
                    </a:solidFill>
                  </a:tcPr>
                </a:tc>
                <a:tc>
                  <a:txBody>
                    <a:bodyPr/>
                    <a:lstStyle/>
                    <a:p>
                      <a:pPr algn="ctr"/>
                      <a:r>
                        <a:rPr lang="en-US" dirty="0"/>
                        <a:t>Description</a:t>
                      </a:r>
                    </a:p>
                  </a:txBody>
                  <a:tcPr>
                    <a:solidFill>
                      <a:schemeClr val="bg1">
                        <a:lumMod val="75000"/>
                      </a:schemeClr>
                    </a:solidFill>
                  </a:tcPr>
                </a:tc>
                <a:extLst>
                  <a:ext uri="{0D108BD9-81ED-4DB2-BD59-A6C34878D82A}">
                    <a16:rowId xmlns:a16="http://schemas.microsoft.com/office/drawing/2014/main" val="1282930635"/>
                  </a:ext>
                </a:extLst>
              </a:tr>
              <a:tr h="357105">
                <a:tc>
                  <a:txBody>
                    <a:bodyPr/>
                    <a:lstStyle/>
                    <a:p>
                      <a:r>
                        <a:rPr lang="en-US" sz="1800" b="1" i="0" u="none" strike="noStrike" kern="1200" baseline="0" dirty="0" err="1">
                          <a:solidFill>
                            <a:schemeClr val="tx1"/>
                          </a:solidFill>
                          <a:highlight>
                            <a:srgbClr val="FFFF00"/>
                          </a:highlight>
                          <a:latin typeface="+mn-lt"/>
                          <a:ea typeface="+mn-ea"/>
                          <a:cs typeface="+mn-cs"/>
                        </a:rPr>
                        <a:t>setEnabled</a:t>
                      </a:r>
                      <a:r>
                        <a:rPr lang="en-US" sz="1800" b="1" i="0" u="none" strike="noStrike" kern="1200" baseline="0" dirty="0">
                          <a:solidFill>
                            <a:schemeClr val="tx1"/>
                          </a:solidFill>
                          <a:highlight>
                            <a:srgbClr val="FFFF00"/>
                          </a:highlight>
                          <a:latin typeface="+mn-lt"/>
                          <a:ea typeface="+mn-ea"/>
                          <a:cs typeface="+mn-cs"/>
                        </a:rPr>
                        <a:t>( )</a:t>
                      </a:r>
                      <a:endParaRPr lang="en-US" dirty="0">
                        <a:highlight>
                          <a:srgbClr val="FFFF00"/>
                        </a:highlight>
                      </a:endParaRPr>
                    </a:p>
                  </a:txBody>
                  <a:tcPr/>
                </a:tc>
                <a:tc>
                  <a:txBody>
                    <a:bodyPr/>
                    <a:lstStyle/>
                    <a:p>
                      <a:r>
                        <a:rPr lang="en-US" sz="1800" b="0" i="0" u="none" strike="noStrike" kern="1200" baseline="0" dirty="0">
                          <a:solidFill>
                            <a:schemeClr val="tx1"/>
                          </a:solidFill>
                          <a:latin typeface="+mn-lt"/>
                          <a:ea typeface="+mn-ea"/>
                          <a:cs typeface="+mn-cs"/>
                        </a:rPr>
                        <a:t>disable or enable a menu item</a:t>
                      </a:r>
                      <a:endParaRPr lang="en-US" dirty="0"/>
                    </a:p>
                  </a:txBody>
                  <a:tcPr/>
                </a:tc>
                <a:extLst>
                  <a:ext uri="{0D108BD9-81ED-4DB2-BD59-A6C34878D82A}">
                    <a16:rowId xmlns:a16="http://schemas.microsoft.com/office/drawing/2014/main" val="1028894464"/>
                  </a:ext>
                </a:extLst>
              </a:tr>
              <a:tr h="357105">
                <a:tc>
                  <a:txBody>
                    <a:bodyPr/>
                    <a:lstStyle/>
                    <a:p>
                      <a:r>
                        <a:rPr lang="en-US" sz="1800" b="1" i="0" u="none" strike="noStrike" kern="1200" baseline="0" dirty="0" err="1">
                          <a:solidFill>
                            <a:schemeClr val="tx1"/>
                          </a:solidFill>
                          <a:highlight>
                            <a:srgbClr val="FFFF00"/>
                          </a:highlight>
                          <a:latin typeface="+mn-lt"/>
                          <a:ea typeface="+mn-ea"/>
                          <a:cs typeface="+mn-cs"/>
                        </a:rPr>
                        <a:t>isEnabled</a:t>
                      </a:r>
                      <a:r>
                        <a:rPr lang="en-US" sz="1800" b="1" i="0" u="none" strike="noStrike" kern="1200" baseline="0" dirty="0">
                          <a:solidFill>
                            <a:schemeClr val="tx1"/>
                          </a:solidFill>
                          <a:highlight>
                            <a:srgbClr val="FFFF00"/>
                          </a:highlight>
                          <a:latin typeface="+mn-lt"/>
                          <a:ea typeface="+mn-ea"/>
                          <a:cs typeface="+mn-cs"/>
                        </a:rPr>
                        <a:t>( )</a:t>
                      </a:r>
                      <a:endParaRPr lang="en-US" dirty="0">
                        <a:highlight>
                          <a:srgbClr val="FFFF00"/>
                        </a:highlight>
                      </a:endParaRPr>
                    </a:p>
                  </a:txBody>
                  <a:tcPr/>
                </a:tc>
                <a:tc>
                  <a:txBody>
                    <a:bodyPr/>
                    <a:lstStyle/>
                    <a:p>
                      <a:r>
                        <a:rPr lang="en-US" sz="1800" b="0" i="0" u="none" strike="noStrike" kern="1200" baseline="0" dirty="0">
                          <a:solidFill>
                            <a:schemeClr val="tx1"/>
                          </a:solidFill>
                          <a:latin typeface="+mn-lt"/>
                          <a:ea typeface="+mn-ea"/>
                          <a:cs typeface="+mn-cs"/>
                        </a:rPr>
                        <a:t>determine an item’s status</a:t>
                      </a:r>
                      <a:endParaRPr lang="en-US" dirty="0"/>
                    </a:p>
                  </a:txBody>
                  <a:tcPr/>
                </a:tc>
                <a:extLst>
                  <a:ext uri="{0D108BD9-81ED-4DB2-BD59-A6C34878D82A}">
                    <a16:rowId xmlns:a16="http://schemas.microsoft.com/office/drawing/2014/main" val="1641484291"/>
                  </a:ext>
                </a:extLst>
              </a:tr>
              <a:tr h="616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err="1">
                          <a:solidFill>
                            <a:schemeClr val="tx1"/>
                          </a:solidFill>
                          <a:highlight>
                            <a:srgbClr val="FFFF00"/>
                          </a:highlight>
                          <a:latin typeface="+mn-lt"/>
                          <a:ea typeface="+mn-ea"/>
                          <a:cs typeface="+mn-cs"/>
                        </a:rPr>
                        <a:t>setLabel</a:t>
                      </a:r>
                      <a:r>
                        <a:rPr lang="en-US" sz="1800" b="1" i="0" u="none" strike="noStrike" kern="1200" baseline="0" dirty="0">
                          <a:solidFill>
                            <a:schemeClr val="tx1"/>
                          </a:solidFill>
                          <a:highlight>
                            <a:srgbClr val="FFFF00"/>
                          </a:highlight>
                          <a:latin typeface="+mn-lt"/>
                          <a:ea typeface="+mn-ea"/>
                          <a:cs typeface="+mn-cs"/>
                        </a:rPr>
                        <a:t>( )</a:t>
                      </a:r>
                      <a:endParaRPr lang="en-US" sz="1800" b="0" i="0" u="none" strike="noStrike" kern="1200" baseline="0" dirty="0">
                        <a:solidFill>
                          <a:schemeClr val="tx1"/>
                        </a:solidFill>
                        <a:highlight>
                          <a:srgbClr val="FFFF00"/>
                        </a:highligh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err="1">
                          <a:solidFill>
                            <a:schemeClr val="tx1"/>
                          </a:solidFill>
                          <a:latin typeface="+mn-lt"/>
                          <a:ea typeface="+mn-ea"/>
                          <a:cs typeface="+mn-cs"/>
                        </a:rPr>
                        <a:t>getLabel</a:t>
                      </a:r>
                      <a:r>
                        <a:rPr lang="en-US" sz="1800" b="1" i="0" u="none" strike="noStrike" kern="1200" baseline="0" dirty="0">
                          <a:solidFill>
                            <a:schemeClr val="tx1"/>
                          </a:solidFill>
                          <a:latin typeface="+mn-lt"/>
                          <a:ea typeface="+mn-ea"/>
                          <a:cs typeface="+mn-cs"/>
                        </a:rPr>
                        <a:t>( )</a:t>
                      </a:r>
                      <a:endParaRPr lang="en-US" dirty="0">
                        <a:highlight>
                          <a:srgbClr val="FFFF00"/>
                        </a:highlight>
                      </a:endParaRPr>
                    </a:p>
                  </a:txBody>
                  <a:tcPr/>
                </a:tc>
                <a:tc>
                  <a:txBody>
                    <a:bodyPr/>
                    <a:lstStyle/>
                    <a:p>
                      <a:r>
                        <a:rPr lang="en-US" sz="1800" b="0" i="0" u="none" strike="noStrike" kern="1200" baseline="0" dirty="0">
                          <a:solidFill>
                            <a:schemeClr val="tx1"/>
                          </a:solidFill>
                          <a:latin typeface="+mn-lt"/>
                          <a:ea typeface="+mn-ea"/>
                          <a:cs typeface="+mn-cs"/>
                        </a:rPr>
                        <a:t>change the name of a menu item</a:t>
                      </a:r>
                    </a:p>
                    <a:p>
                      <a:r>
                        <a:rPr lang="en-US" sz="1800" b="0" i="0" u="none" strike="noStrike" kern="1200" baseline="0" dirty="0">
                          <a:solidFill>
                            <a:schemeClr val="tx1"/>
                          </a:solidFill>
                          <a:latin typeface="+mn-lt"/>
                          <a:ea typeface="+mn-ea"/>
                          <a:cs typeface="+mn-cs"/>
                        </a:rPr>
                        <a:t>retrieve the current name</a:t>
                      </a:r>
                    </a:p>
                  </a:txBody>
                  <a:tcPr/>
                </a:tc>
                <a:extLst>
                  <a:ext uri="{0D108BD9-81ED-4DB2-BD59-A6C34878D82A}">
                    <a16:rowId xmlns:a16="http://schemas.microsoft.com/office/drawing/2014/main" val="3736808026"/>
                  </a:ext>
                </a:extLst>
              </a:tr>
            </a:tbl>
          </a:graphicData>
        </a:graphic>
      </p:graphicFrame>
      <p:graphicFrame>
        <p:nvGraphicFramePr>
          <p:cNvPr id="6" name="Table 6">
            <a:extLst>
              <a:ext uri="{FF2B5EF4-FFF2-40B4-BE49-F238E27FC236}">
                <a16:creationId xmlns:a16="http://schemas.microsoft.com/office/drawing/2014/main" id="{A6BB9F60-0658-ABFB-E885-B74E12C084EA}"/>
              </a:ext>
            </a:extLst>
          </p:cNvPr>
          <p:cNvGraphicFramePr>
            <a:graphicFrameLocks noGrp="1"/>
          </p:cNvGraphicFramePr>
          <p:nvPr>
            <p:extLst>
              <p:ext uri="{D42A27DB-BD31-4B8C-83A1-F6EECF244321}">
                <p14:modId xmlns:p14="http://schemas.microsoft.com/office/powerpoint/2010/main" val="1151468309"/>
              </p:ext>
            </p:extLst>
          </p:nvPr>
        </p:nvGraphicFramePr>
        <p:xfrm>
          <a:off x="1231002" y="3755462"/>
          <a:ext cx="10960998" cy="1922827"/>
        </p:xfrm>
        <a:graphic>
          <a:graphicData uri="http://schemas.openxmlformats.org/drawingml/2006/table">
            <a:tbl>
              <a:tblPr firstRow="1" bandRow="1">
                <a:tableStyleId>{5940675A-B579-460E-94D1-54222C63F5DA}</a:tableStyleId>
              </a:tblPr>
              <a:tblGrid>
                <a:gridCol w="3687407">
                  <a:extLst>
                    <a:ext uri="{9D8B030D-6E8A-4147-A177-3AD203B41FA5}">
                      <a16:colId xmlns:a16="http://schemas.microsoft.com/office/drawing/2014/main" val="2852866425"/>
                    </a:ext>
                  </a:extLst>
                </a:gridCol>
                <a:gridCol w="7273591">
                  <a:extLst>
                    <a:ext uri="{9D8B030D-6E8A-4147-A177-3AD203B41FA5}">
                      <a16:colId xmlns:a16="http://schemas.microsoft.com/office/drawing/2014/main" val="2862137815"/>
                    </a:ext>
                  </a:extLst>
                </a:gridCol>
              </a:tblGrid>
              <a:tr h="551227">
                <a:tc>
                  <a:txBody>
                    <a:bodyPr/>
                    <a:lstStyle/>
                    <a:p>
                      <a:pPr algn="ctr"/>
                      <a:r>
                        <a:rPr lang="en-US" dirty="0"/>
                        <a:t>Method</a:t>
                      </a:r>
                    </a:p>
                  </a:txBody>
                  <a:tcPr>
                    <a:solidFill>
                      <a:schemeClr val="bg1">
                        <a:lumMod val="75000"/>
                      </a:schemeClr>
                    </a:solidFill>
                  </a:tcPr>
                </a:tc>
                <a:tc>
                  <a:txBody>
                    <a:bodyPr/>
                    <a:lstStyle/>
                    <a:p>
                      <a:pPr algn="ctr"/>
                      <a:r>
                        <a:rPr lang="en-US" dirty="0"/>
                        <a:t>Description</a:t>
                      </a:r>
                    </a:p>
                  </a:txBody>
                  <a:tcPr>
                    <a:solidFill>
                      <a:schemeClr val="bg1">
                        <a:lumMod val="75000"/>
                      </a:schemeClr>
                    </a:solidFill>
                  </a:tcPr>
                </a:tc>
                <a:extLst>
                  <a:ext uri="{0D108BD9-81ED-4DB2-BD59-A6C34878D82A}">
                    <a16:rowId xmlns:a16="http://schemas.microsoft.com/office/drawing/2014/main" val="1282930635"/>
                  </a:ext>
                </a:extLst>
              </a:tr>
              <a:tr h="357105">
                <a:tc>
                  <a:txBody>
                    <a:bodyPr/>
                    <a:lstStyle/>
                    <a:p>
                      <a:r>
                        <a:rPr lang="en-US" sz="1800" b="1" i="0" u="none" strike="noStrike" kern="1200" baseline="0" dirty="0">
                          <a:solidFill>
                            <a:schemeClr val="tx1"/>
                          </a:solidFill>
                          <a:highlight>
                            <a:srgbClr val="FFFF00"/>
                          </a:highlight>
                          <a:latin typeface="+mn-lt"/>
                          <a:ea typeface="+mn-ea"/>
                          <a:cs typeface="+mn-cs"/>
                        </a:rPr>
                        <a:t>add( )</a:t>
                      </a:r>
                      <a:endParaRPr lang="en-US" dirty="0">
                        <a:highlight>
                          <a:srgbClr val="FFFF00"/>
                        </a:highlight>
                      </a:endParaRPr>
                    </a:p>
                  </a:txBody>
                  <a:tcPr/>
                </a:tc>
                <a:tc>
                  <a:txBody>
                    <a:bodyPr/>
                    <a:lstStyle/>
                    <a:p>
                      <a:r>
                        <a:rPr lang="en-US" sz="1800" b="0" i="0" u="none" strike="noStrike" kern="1200" baseline="0" dirty="0">
                          <a:solidFill>
                            <a:schemeClr val="tx1"/>
                          </a:solidFill>
                          <a:latin typeface="+mn-lt"/>
                          <a:ea typeface="+mn-ea"/>
                          <a:cs typeface="+mn-cs"/>
                        </a:rPr>
                        <a:t>add the item to a </a:t>
                      </a:r>
                      <a:r>
                        <a:rPr lang="en-US" sz="1800" b="1" i="0" u="none" strike="noStrike" kern="1200" baseline="0" dirty="0">
                          <a:solidFill>
                            <a:schemeClr val="tx1"/>
                          </a:solidFill>
                          <a:latin typeface="+mn-lt"/>
                          <a:ea typeface="+mn-ea"/>
                          <a:cs typeface="+mn-cs"/>
                        </a:rPr>
                        <a:t>Menu </a:t>
                      </a:r>
                      <a:r>
                        <a:rPr lang="en-US" sz="1800" b="0" i="0" u="none" strike="noStrike" kern="1200" baseline="0" dirty="0">
                          <a:solidFill>
                            <a:schemeClr val="tx1"/>
                          </a:solidFill>
                          <a:latin typeface="+mn-lt"/>
                          <a:ea typeface="+mn-ea"/>
                          <a:cs typeface="+mn-cs"/>
                        </a:rPr>
                        <a:t>object by using </a:t>
                      </a:r>
                      <a:r>
                        <a:rPr lang="en-US" sz="1800" b="1" i="0" u="none" strike="noStrike" kern="1200" baseline="0" dirty="0">
                          <a:solidFill>
                            <a:schemeClr val="tx1"/>
                          </a:solidFill>
                          <a:latin typeface="+mn-lt"/>
                          <a:ea typeface="+mn-ea"/>
                          <a:cs typeface="+mn-cs"/>
                        </a:rPr>
                        <a:t>add( )</a:t>
                      </a:r>
                      <a:endParaRPr lang="en-US" dirty="0"/>
                    </a:p>
                  </a:txBody>
                  <a:tcPr/>
                </a:tc>
                <a:extLst>
                  <a:ext uri="{0D108BD9-81ED-4DB2-BD59-A6C34878D82A}">
                    <a16:rowId xmlns:a16="http://schemas.microsoft.com/office/drawing/2014/main" val="1028894464"/>
                  </a:ext>
                </a:extLst>
              </a:tr>
              <a:tr h="357105">
                <a:tc>
                  <a:txBody>
                    <a:bodyPr/>
                    <a:lstStyle/>
                    <a:p>
                      <a:r>
                        <a:rPr lang="en-US" sz="1800" b="0" i="0" u="none" strike="noStrike" kern="1200" baseline="0" dirty="0" err="1">
                          <a:solidFill>
                            <a:schemeClr val="tx1"/>
                          </a:solidFill>
                          <a:highlight>
                            <a:srgbClr val="FFFF00"/>
                          </a:highlight>
                          <a:latin typeface="+mn-lt"/>
                          <a:ea typeface="+mn-ea"/>
                          <a:cs typeface="+mn-cs"/>
                        </a:rPr>
                        <a:t>MenuItem</a:t>
                      </a:r>
                      <a:r>
                        <a:rPr lang="en-US" sz="1800" b="0" i="0" u="none" strike="noStrike" kern="1200" baseline="0" dirty="0">
                          <a:solidFill>
                            <a:schemeClr val="tx1"/>
                          </a:solidFill>
                          <a:highlight>
                            <a:srgbClr val="FFFF00"/>
                          </a:highlight>
                          <a:latin typeface="+mn-lt"/>
                          <a:ea typeface="+mn-ea"/>
                          <a:cs typeface="+mn-cs"/>
                        </a:rPr>
                        <a:t>(String </a:t>
                      </a:r>
                      <a:r>
                        <a:rPr lang="en-US" sz="1800" b="0" i="1" u="none" strike="noStrike" kern="1200" baseline="0" dirty="0" err="1">
                          <a:solidFill>
                            <a:schemeClr val="tx1"/>
                          </a:solidFill>
                          <a:highlight>
                            <a:srgbClr val="FFFF00"/>
                          </a:highlight>
                          <a:latin typeface="+mn-lt"/>
                          <a:ea typeface="+mn-ea"/>
                          <a:cs typeface="+mn-cs"/>
                        </a:rPr>
                        <a:t>itemName</a:t>
                      </a:r>
                      <a:r>
                        <a:rPr lang="en-US" sz="1800" b="0" i="0" u="none" strike="noStrike" kern="1200" baseline="0" dirty="0">
                          <a:solidFill>
                            <a:schemeClr val="tx1"/>
                          </a:solidFill>
                          <a:highlight>
                            <a:srgbClr val="FFFF00"/>
                          </a:highlight>
                          <a:latin typeface="+mn-lt"/>
                          <a:ea typeface="+mn-ea"/>
                          <a:cs typeface="+mn-cs"/>
                        </a:rPr>
                        <a:t>)</a:t>
                      </a:r>
                      <a:endParaRPr lang="en-US" dirty="0">
                        <a:highlight>
                          <a:srgbClr val="FFFF00"/>
                        </a:highlight>
                      </a:endParaRPr>
                    </a:p>
                  </a:txBody>
                  <a:tcPr/>
                </a:tc>
                <a:tc>
                  <a:txBody>
                    <a:bodyPr/>
                    <a:lstStyle/>
                    <a:p>
                      <a:r>
                        <a:rPr lang="en-US" sz="1800" b="0" i="1" u="none" strike="noStrike" kern="1200" baseline="0" dirty="0">
                          <a:solidFill>
                            <a:schemeClr val="tx1"/>
                          </a:solidFill>
                          <a:latin typeface="+mn-lt"/>
                          <a:ea typeface="+mn-ea"/>
                          <a:cs typeface="+mn-cs"/>
                        </a:rPr>
                        <a:t>Create </a:t>
                      </a:r>
                      <a:r>
                        <a:rPr lang="en-US" sz="1800" b="0" i="1" u="none" strike="noStrike" kern="1200" baseline="0" dirty="0" err="1">
                          <a:solidFill>
                            <a:schemeClr val="tx1"/>
                          </a:solidFill>
                          <a:latin typeface="+mn-lt"/>
                          <a:ea typeface="+mn-ea"/>
                          <a:cs typeface="+mn-cs"/>
                        </a:rPr>
                        <a:t>menuitem</a:t>
                      </a:r>
                      <a:r>
                        <a:rPr lang="en-US" sz="1800" b="0" i="1" u="none" strike="noStrike" kern="1200" baseline="0" dirty="0">
                          <a:solidFill>
                            <a:schemeClr val="tx1"/>
                          </a:solidFill>
                          <a:latin typeface="+mn-lt"/>
                          <a:ea typeface="+mn-ea"/>
                          <a:cs typeface="+mn-cs"/>
                        </a:rPr>
                        <a:t> </a:t>
                      </a:r>
                      <a:r>
                        <a:rPr lang="en-US" sz="1800" b="0" i="1" u="none" strike="noStrike" kern="1200" baseline="0" dirty="0" err="1">
                          <a:solidFill>
                            <a:schemeClr val="tx1"/>
                          </a:solidFill>
                          <a:latin typeface="+mn-lt"/>
                          <a:ea typeface="+mn-ea"/>
                          <a:cs typeface="+mn-cs"/>
                        </a:rPr>
                        <a:t>itemName</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the name shown in the menu, </a:t>
                      </a:r>
                      <a:endParaRPr lang="en-US" dirty="0"/>
                    </a:p>
                  </a:txBody>
                  <a:tcPr/>
                </a:tc>
                <a:extLst>
                  <a:ext uri="{0D108BD9-81ED-4DB2-BD59-A6C34878D82A}">
                    <a16:rowId xmlns:a16="http://schemas.microsoft.com/office/drawing/2014/main" val="1641484291"/>
                  </a:ext>
                </a:extLst>
              </a:tr>
              <a:tr h="616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err="1">
                          <a:solidFill>
                            <a:schemeClr val="tx1"/>
                          </a:solidFill>
                          <a:highlight>
                            <a:srgbClr val="FFFF00"/>
                          </a:highlight>
                          <a:latin typeface="+mn-lt"/>
                          <a:ea typeface="+mn-ea"/>
                          <a:cs typeface="+mn-cs"/>
                        </a:rPr>
                        <a:t>MenuItem</a:t>
                      </a:r>
                      <a:r>
                        <a:rPr lang="en-US" sz="1800" b="0" i="0" u="none" strike="noStrike" kern="1200" baseline="0" dirty="0">
                          <a:solidFill>
                            <a:schemeClr val="tx1"/>
                          </a:solidFill>
                          <a:highlight>
                            <a:srgbClr val="FFFF00"/>
                          </a:highlight>
                          <a:latin typeface="+mn-lt"/>
                          <a:ea typeface="+mn-ea"/>
                          <a:cs typeface="+mn-cs"/>
                        </a:rPr>
                        <a:t>(String </a:t>
                      </a:r>
                      <a:r>
                        <a:rPr lang="en-US" sz="1800" b="0" i="1" u="none" strike="noStrike" kern="1200" baseline="0" dirty="0" err="1">
                          <a:solidFill>
                            <a:schemeClr val="tx1"/>
                          </a:solidFill>
                          <a:highlight>
                            <a:srgbClr val="FFFF00"/>
                          </a:highlight>
                          <a:latin typeface="+mn-lt"/>
                          <a:ea typeface="+mn-ea"/>
                          <a:cs typeface="+mn-cs"/>
                        </a:rPr>
                        <a:t>itemName</a:t>
                      </a:r>
                      <a:r>
                        <a:rPr lang="en-US" sz="1800" b="0" i="0" u="none" strike="noStrike" kern="1200" baseline="0" dirty="0">
                          <a:solidFill>
                            <a:schemeClr val="tx1"/>
                          </a:solidFill>
                          <a:highlight>
                            <a:srgbClr val="FFFF00"/>
                          </a:highlight>
                          <a:latin typeface="+mn-lt"/>
                          <a:ea typeface="+mn-ea"/>
                          <a:cs typeface="+mn-cs"/>
                        </a:rPr>
                        <a:t>, </a:t>
                      </a:r>
                      <a:r>
                        <a:rPr lang="en-US" sz="1800" b="0" i="0" u="none" strike="noStrike" kern="1200" baseline="0" dirty="0" err="1">
                          <a:solidFill>
                            <a:schemeClr val="tx1"/>
                          </a:solidFill>
                          <a:highlight>
                            <a:srgbClr val="FFFF00"/>
                          </a:highlight>
                          <a:latin typeface="+mn-lt"/>
                          <a:ea typeface="+mn-ea"/>
                          <a:cs typeface="+mn-cs"/>
                        </a:rPr>
                        <a:t>MenuShortcut</a:t>
                      </a:r>
                      <a:r>
                        <a:rPr lang="en-US" sz="1800" b="0" i="0" u="none" strike="noStrike" kern="1200" baseline="0" dirty="0">
                          <a:solidFill>
                            <a:schemeClr val="tx1"/>
                          </a:solidFill>
                          <a:highlight>
                            <a:srgbClr val="FFFF00"/>
                          </a:highlight>
                          <a:latin typeface="+mn-lt"/>
                          <a:ea typeface="+mn-ea"/>
                          <a:cs typeface="+mn-cs"/>
                        </a:rPr>
                        <a:t> </a:t>
                      </a:r>
                      <a:r>
                        <a:rPr lang="en-US" sz="1800" b="0" i="1" u="none" strike="noStrike" kern="1200" baseline="0" dirty="0" err="1">
                          <a:solidFill>
                            <a:schemeClr val="tx1"/>
                          </a:solidFill>
                          <a:highlight>
                            <a:srgbClr val="FFFF00"/>
                          </a:highlight>
                          <a:latin typeface="+mn-lt"/>
                          <a:ea typeface="+mn-ea"/>
                          <a:cs typeface="+mn-cs"/>
                        </a:rPr>
                        <a:t>keyAccel</a:t>
                      </a:r>
                      <a:r>
                        <a:rPr lang="en-US" sz="1800" b="0" i="0" u="none" strike="noStrike" kern="1200" baseline="0" dirty="0">
                          <a:solidFill>
                            <a:schemeClr val="tx1"/>
                          </a:solidFill>
                          <a:highlight>
                            <a:srgbClr val="FFFF00"/>
                          </a:highlight>
                          <a:latin typeface="+mn-lt"/>
                          <a:ea typeface="+mn-ea"/>
                          <a:cs typeface="+mn-cs"/>
                        </a:rPr>
                        <a:t>)</a:t>
                      </a:r>
                      <a:endParaRPr lang="en-US" dirty="0">
                        <a:highlight>
                          <a:srgbClr val="FFFF00"/>
                        </a:highlight>
                      </a:endParaRPr>
                    </a:p>
                  </a:txBody>
                  <a:tcPr/>
                </a:tc>
                <a:tc>
                  <a:txBody>
                    <a:bodyPr/>
                    <a:lstStyle/>
                    <a:p>
                      <a:r>
                        <a:rPr lang="en-US" sz="1800" b="0" i="1" u="none" strike="noStrike" kern="1200" baseline="0" dirty="0" err="1">
                          <a:solidFill>
                            <a:schemeClr val="tx1"/>
                          </a:solidFill>
                          <a:latin typeface="+mn-lt"/>
                          <a:ea typeface="+mn-ea"/>
                          <a:cs typeface="+mn-cs"/>
                        </a:rPr>
                        <a:t>itemName</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the name shown in the menu, and </a:t>
                      </a:r>
                      <a:r>
                        <a:rPr lang="en-US" sz="1800" b="0" i="1" u="none" strike="noStrike" kern="1200" baseline="0" dirty="0" err="1">
                          <a:solidFill>
                            <a:schemeClr val="tx1"/>
                          </a:solidFill>
                          <a:latin typeface="+mn-lt"/>
                          <a:ea typeface="+mn-ea"/>
                          <a:cs typeface="+mn-cs"/>
                        </a:rPr>
                        <a:t>keyAccel</a:t>
                      </a:r>
                      <a:r>
                        <a:rPr lang="en-US" sz="1800" b="0" i="1"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is the menu</a:t>
                      </a:r>
                    </a:p>
                    <a:p>
                      <a:r>
                        <a:rPr lang="en-US" sz="1800" b="0" i="0" u="none" strike="noStrike" kern="1200" baseline="0" dirty="0">
                          <a:solidFill>
                            <a:schemeClr val="tx1"/>
                          </a:solidFill>
                          <a:latin typeface="+mn-lt"/>
                          <a:ea typeface="+mn-ea"/>
                          <a:cs typeface="+mn-cs"/>
                        </a:rPr>
                        <a:t>shortcut for this item.</a:t>
                      </a:r>
                      <a:endParaRPr lang="en-US" dirty="0"/>
                    </a:p>
                  </a:txBody>
                  <a:tcPr/>
                </a:tc>
                <a:extLst>
                  <a:ext uri="{0D108BD9-81ED-4DB2-BD59-A6C34878D82A}">
                    <a16:rowId xmlns:a16="http://schemas.microsoft.com/office/drawing/2014/main" val="3736808026"/>
                  </a:ext>
                </a:extLst>
              </a:tr>
            </a:tbl>
          </a:graphicData>
        </a:graphic>
      </p:graphicFrame>
    </p:spTree>
    <p:extLst>
      <p:ext uri="{BB962C8B-B14F-4D97-AF65-F5344CB8AC3E}">
        <p14:creationId xmlns:p14="http://schemas.microsoft.com/office/powerpoint/2010/main" val="840803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8818-1442-AD64-C4D0-E35A190CF2A4}"/>
              </a:ext>
            </a:extLst>
          </p:cNvPr>
          <p:cNvSpPr>
            <a:spLocks noGrp="1"/>
          </p:cNvSpPr>
          <p:nvPr>
            <p:ph type="title"/>
          </p:nvPr>
        </p:nvSpPr>
        <p:spPr/>
        <p:txBody>
          <a:bodyPr/>
          <a:lstStyle/>
          <a:p>
            <a:r>
              <a:rPr lang="en-US" dirty="0"/>
              <a:t>Dialogs</a:t>
            </a:r>
          </a:p>
        </p:txBody>
      </p:sp>
      <p:sp>
        <p:nvSpPr>
          <p:cNvPr id="3" name="Content Placeholder 2">
            <a:extLst>
              <a:ext uri="{FF2B5EF4-FFF2-40B4-BE49-F238E27FC236}">
                <a16:creationId xmlns:a16="http://schemas.microsoft.com/office/drawing/2014/main" id="{1E204AEC-2501-668F-9BEB-0D58F7DB5F49}"/>
              </a:ext>
            </a:extLst>
          </p:cNvPr>
          <p:cNvSpPr>
            <a:spLocks noGrp="1"/>
          </p:cNvSpPr>
          <p:nvPr>
            <p:ph idx="1"/>
          </p:nvPr>
        </p:nvSpPr>
        <p:spPr>
          <a:xfrm>
            <a:off x="1152939" y="1243359"/>
            <a:ext cx="10654747" cy="4892397"/>
          </a:xfrm>
        </p:spPr>
        <p:txBody>
          <a:bodyPr/>
          <a:lstStyle/>
          <a:p>
            <a:r>
              <a:rPr lang="en-US" dirty="0" err="1"/>
              <a:t>DialogBoxes</a:t>
            </a:r>
            <a:r>
              <a:rPr lang="en-US" dirty="0"/>
              <a:t>:-</a:t>
            </a:r>
          </a:p>
          <a:p>
            <a:r>
              <a:rPr lang="en-US" dirty="0"/>
              <a:t>Types:- </a:t>
            </a:r>
          </a:p>
          <a:p>
            <a:pPr marL="0" indent="0">
              <a:buNone/>
            </a:pPr>
            <a:r>
              <a:rPr lang="en-US" dirty="0"/>
              <a:t>1) Modal Dialog</a:t>
            </a:r>
          </a:p>
          <a:p>
            <a:pPr marL="0" indent="0">
              <a:buNone/>
            </a:pPr>
            <a:r>
              <a:rPr lang="en-US" dirty="0"/>
              <a:t>2) Modeless Dialog</a:t>
            </a:r>
          </a:p>
          <a:p>
            <a:pPr marL="0" indent="0">
              <a:buNone/>
            </a:pPr>
            <a:endParaRPr lang="en-US" dirty="0"/>
          </a:p>
          <a:p>
            <a:pPr marL="0" indent="0">
              <a:buNone/>
            </a:pPr>
            <a:endParaRPr lang="en-US" dirty="0"/>
          </a:p>
          <a:p>
            <a:pPr marL="0" indent="0">
              <a:buNone/>
            </a:pPr>
            <a:r>
              <a:rPr lang="en-US" dirty="0" err="1"/>
              <a:t>FileDialog</a:t>
            </a:r>
            <a:r>
              <a:rPr lang="en-US" dirty="0"/>
              <a:t>:- </a:t>
            </a:r>
          </a:p>
          <a:p>
            <a:pPr marL="0" indent="0">
              <a:buNone/>
            </a:pPr>
            <a:endParaRPr lang="en-US" dirty="0"/>
          </a:p>
        </p:txBody>
      </p:sp>
      <p:sp>
        <p:nvSpPr>
          <p:cNvPr id="4" name="Footer Placeholder 3">
            <a:extLst>
              <a:ext uri="{FF2B5EF4-FFF2-40B4-BE49-F238E27FC236}">
                <a16:creationId xmlns:a16="http://schemas.microsoft.com/office/drawing/2014/main" id="{D30CACD8-679A-50BB-66D1-D0826134D3BE}"/>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5" name="Table 5">
            <a:extLst>
              <a:ext uri="{FF2B5EF4-FFF2-40B4-BE49-F238E27FC236}">
                <a16:creationId xmlns:a16="http://schemas.microsoft.com/office/drawing/2014/main" id="{18E17B37-410E-B02D-1BB2-243C8A7C23F0}"/>
              </a:ext>
            </a:extLst>
          </p:cNvPr>
          <p:cNvGraphicFramePr>
            <a:graphicFrameLocks noGrp="1"/>
          </p:cNvGraphicFramePr>
          <p:nvPr>
            <p:extLst>
              <p:ext uri="{D42A27DB-BD31-4B8C-83A1-F6EECF244321}">
                <p14:modId xmlns:p14="http://schemas.microsoft.com/office/powerpoint/2010/main" val="3228013926"/>
              </p:ext>
            </p:extLst>
          </p:nvPr>
        </p:nvGraphicFramePr>
        <p:xfrm>
          <a:off x="1723610" y="3049450"/>
          <a:ext cx="9944930" cy="741680"/>
        </p:xfrm>
        <a:graphic>
          <a:graphicData uri="http://schemas.openxmlformats.org/drawingml/2006/table">
            <a:tbl>
              <a:tblPr firstRow="1" bandRow="1">
                <a:tableStyleId>{5940675A-B579-460E-94D1-54222C63F5DA}</a:tableStyleId>
              </a:tblPr>
              <a:tblGrid>
                <a:gridCol w="3510999">
                  <a:extLst>
                    <a:ext uri="{9D8B030D-6E8A-4147-A177-3AD203B41FA5}">
                      <a16:colId xmlns:a16="http://schemas.microsoft.com/office/drawing/2014/main" val="1734363922"/>
                    </a:ext>
                  </a:extLst>
                </a:gridCol>
                <a:gridCol w="6433931">
                  <a:extLst>
                    <a:ext uri="{9D8B030D-6E8A-4147-A177-3AD203B41FA5}">
                      <a16:colId xmlns:a16="http://schemas.microsoft.com/office/drawing/2014/main" val="2287695556"/>
                    </a:ext>
                  </a:extLst>
                </a:gridCol>
              </a:tblGrid>
              <a:tr h="370840">
                <a:tc rowSpan="2">
                  <a:txBody>
                    <a:bodyPr/>
                    <a:lstStyle/>
                    <a:p>
                      <a:pPr algn="ctr"/>
                      <a:endParaRPr lang="en-US" dirty="0"/>
                    </a:p>
                    <a:p>
                      <a:pPr algn="ctr"/>
                      <a:r>
                        <a:rPr lang="en-US" dirty="0"/>
                        <a:t>Constructor</a:t>
                      </a:r>
                    </a:p>
                  </a:txBody>
                  <a:tcPr/>
                </a:tc>
                <a:tc>
                  <a:txBody>
                    <a:bodyPr/>
                    <a:lstStyle/>
                    <a:p>
                      <a:r>
                        <a:rPr lang="en-US" dirty="0"/>
                        <a:t>Dialog(Frame </a:t>
                      </a:r>
                      <a:r>
                        <a:rPr lang="en-US" dirty="0" err="1"/>
                        <a:t>parentWindow</a:t>
                      </a:r>
                      <a:r>
                        <a:rPr lang="en-US" dirty="0"/>
                        <a:t>, Boolean mode)</a:t>
                      </a:r>
                    </a:p>
                  </a:txBody>
                  <a:tcPr/>
                </a:tc>
                <a:extLst>
                  <a:ext uri="{0D108BD9-81ED-4DB2-BD59-A6C34878D82A}">
                    <a16:rowId xmlns:a16="http://schemas.microsoft.com/office/drawing/2014/main" val="3535414328"/>
                  </a:ext>
                </a:extLst>
              </a:tr>
              <a:tr h="370840">
                <a:tc vMerge="1">
                  <a:txBody>
                    <a:bodyPr/>
                    <a:lstStyle/>
                    <a:p>
                      <a:endParaRPr lang="en-US" dirty="0"/>
                    </a:p>
                  </a:txBody>
                  <a:tcPr/>
                </a:tc>
                <a:tc>
                  <a:txBody>
                    <a:bodyPr/>
                    <a:lstStyle/>
                    <a:p>
                      <a:r>
                        <a:rPr lang="en-US" dirty="0"/>
                        <a:t>Dialog (Frame </a:t>
                      </a:r>
                      <a:r>
                        <a:rPr lang="en-US" dirty="0" err="1"/>
                        <a:t>parentWindow</a:t>
                      </a:r>
                      <a:r>
                        <a:rPr lang="en-US" dirty="0"/>
                        <a:t>, String title, Boolean mode)</a:t>
                      </a:r>
                    </a:p>
                  </a:txBody>
                  <a:tcPr/>
                </a:tc>
                <a:extLst>
                  <a:ext uri="{0D108BD9-81ED-4DB2-BD59-A6C34878D82A}">
                    <a16:rowId xmlns:a16="http://schemas.microsoft.com/office/drawing/2014/main" val="1507041342"/>
                  </a:ext>
                </a:extLst>
              </a:tr>
            </a:tbl>
          </a:graphicData>
        </a:graphic>
      </p:graphicFrame>
      <p:graphicFrame>
        <p:nvGraphicFramePr>
          <p:cNvPr id="6" name="Table 6">
            <a:extLst>
              <a:ext uri="{FF2B5EF4-FFF2-40B4-BE49-F238E27FC236}">
                <a16:creationId xmlns:a16="http://schemas.microsoft.com/office/drawing/2014/main" id="{35CA275B-39A4-0260-9FCA-5E35C9351D68}"/>
              </a:ext>
            </a:extLst>
          </p:cNvPr>
          <p:cNvGraphicFramePr>
            <a:graphicFrameLocks noGrp="1"/>
          </p:cNvGraphicFramePr>
          <p:nvPr>
            <p:extLst>
              <p:ext uri="{D42A27DB-BD31-4B8C-83A1-F6EECF244321}">
                <p14:modId xmlns:p14="http://schemas.microsoft.com/office/powerpoint/2010/main" val="3844607199"/>
              </p:ext>
            </p:extLst>
          </p:nvPr>
        </p:nvGraphicFramePr>
        <p:xfrm>
          <a:off x="1723610" y="4250267"/>
          <a:ext cx="9944930" cy="1752600"/>
        </p:xfrm>
        <a:graphic>
          <a:graphicData uri="http://schemas.openxmlformats.org/drawingml/2006/table">
            <a:tbl>
              <a:tblPr firstRow="1" bandRow="1">
                <a:tableStyleId>{5940675A-B579-460E-94D1-54222C63F5DA}</a:tableStyleId>
              </a:tblPr>
              <a:tblGrid>
                <a:gridCol w="4279632">
                  <a:extLst>
                    <a:ext uri="{9D8B030D-6E8A-4147-A177-3AD203B41FA5}">
                      <a16:colId xmlns:a16="http://schemas.microsoft.com/office/drawing/2014/main" val="1816965275"/>
                    </a:ext>
                  </a:extLst>
                </a:gridCol>
                <a:gridCol w="5665298">
                  <a:extLst>
                    <a:ext uri="{9D8B030D-6E8A-4147-A177-3AD203B41FA5}">
                      <a16:colId xmlns:a16="http://schemas.microsoft.com/office/drawing/2014/main" val="363058217"/>
                    </a:ext>
                  </a:extLst>
                </a:gridCol>
              </a:tblGrid>
              <a:tr h="370840">
                <a:tc rowSpan="2">
                  <a:txBody>
                    <a:bodyPr/>
                    <a:lstStyle/>
                    <a:p>
                      <a:pPr algn="ctr"/>
                      <a:r>
                        <a:rPr lang="en-US" dirty="0"/>
                        <a:t>Constructor </a:t>
                      </a:r>
                    </a:p>
                  </a:txBody>
                  <a:tcPr/>
                </a:tc>
                <a:tc>
                  <a:txBody>
                    <a:bodyPr/>
                    <a:lstStyle/>
                    <a:p>
                      <a:r>
                        <a:rPr lang="en-US" dirty="0" err="1"/>
                        <a:t>FileDialog</a:t>
                      </a:r>
                      <a:r>
                        <a:rPr lang="en-US" dirty="0"/>
                        <a:t>(Frame parent)</a:t>
                      </a:r>
                    </a:p>
                  </a:txBody>
                  <a:tcPr/>
                </a:tc>
                <a:extLst>
                  <a:ext uri="{0D108BD9-81ED-4DB2-BD59-A6C34878D82A}">
                    <a16:rowId xmlns:a16="http://schemas.microsoft.com/office/drawing/2014/main" val="2640452385"/>
                  </a:ext>
                </a:extLst>
              </a:tr>
              <a:tr h="370840">
                <a:tc vMerge="1">
                  <a:txBody>
                    <a:bodyPr/>
                    <a:lstStyle/>
                    <a:p>
                      <a:endParaRPr lang="en-US" dirty="0"/>
                    </a:p>
                  </a:txBody>
                  <a:tcPr/>
                </a:tc>
                <a:tc>
                  <a:txBody>
                    <a:bodyPr/>
                    <a:lstStyle/>
                    <a:p>
                      <a:r>
                        <a:rPr lang="en-US" dirty="0" err="1"/>
                        <a:t>FileDialog</a:t>
                      </a:r>
                      <a:r>
                        <a:rPr lang="en-US" dirty="0"/>
                        <a:t>(Frame parent, String </a:t>
                      </a:r>
                      <a:r>
                        <a:rPr lang="en-US" dirty="0" err="1"/>
                        <a:t>boxname</a:t>
                      </a:r>
                      <a:r>
                        <a:rPr lang="en-US" dirty="0"/>
                        <a:t>, int how)</a:t>
                      </a:r>
                    </a:p>
                    <a:p>
                      <a:r>
                        <a:rPr lang="en-US" dirty="0"/>
                        <a:t>How is </a:t>
                      </a:r>
                      <a:r>
                        <a:rPr lang="en-US" dirty="0" err="1"/>
                        <a:t>FileDialog.LOAD</a:t>
                      </a:r>
                      <a:r>
                        <a:rPr lang="en-US" dirty="0"/>
                        <a:t>, </a:t>
                      </a:r>
                      <a:r>
                        <a:rPr lang="en-US" dirty="0" err="1"/>
                        <a:t>FileDialog.SAVE</a:t>
                      </a:r>
                      <a:endParaRPr lang="en-US" dirty="0"/>
                    </a:p>
                  </a:txBody>
                  <a:tcPr/>
                </a:tc>
                <a:extLst>
                  <a:ext uri="{0D108BD9-81ED-4DB2-BD59-A6C34878D82A}">
                    <a16:rowId xmlns:a16="http://schemas.microsoft.com/office/drawing/2014/main" val="3322384703"/>
                  </a:ext>
                </a:extLst>
              </a:tr>
              <a:tr h="370840">
                <a:tc rowSpan="2">
                  <a:txBody>
                    <a:bodyPr/>
                    <a:lstStyle/>
                    <a:p>
                      <a:pPr algn="ctr"/>
                      <a:r>
                        <a:rPr lang="en-US" dirty="0"/>
                        <a:t>Method</a:t>
                      </a:r>
                    </a:p>
                  </a:txBody>
                  <a:tcPr/>
                </a:tc>
                <a:tc>
                  <a:txBody>
                    <a:bodyPr/>
                    <a:lstStyle/>
                    <a:p>
                      <a:r>
                        <a:rPr lang="en-US" dirty="0"/>
                        <a:t>String </a:t>
                      </a:r>
                      <a:r>
                        <a:rPr lang="en-US" dirty="0" err="1"/>
                        <a:t>getDirectory</a:t>
                      </a:r>
                      <a:r>
                        <a:rPr lang="en-US" dirty="0"/>
                        <a:t>()</a:t>
                      </a:r>
                    </a:p>
                  </a:txBody>
                  <a:tcPr/>
                </a:tc>
                <a:extLst>
                  <a:ext uri="{0D108BD9-81ED-4DB2-BD59-A6C34878D82A}">
                    <a16:rowId xmlns:a16="http://schemas.microsoft.com/office/drawing/2014/main" val="726640924"/>
                  </a:ext>
                </a:extLst>
              </a:tr>
              <a:tr h="370840">
                <a:tc vMerge="1">
                  <a:txBody>
                    <a:bodyPr/>
                    <a:lstStyle/>
                    <a:p>
                      <a:endParaRPr lang="en-US" dirty="0"/>
                    </a:p>
                  </a:txBody>
                  <a:tcPr/>
                </a:tc>
                <a:tc>
                  <a:txBody>
                    <a:bodyPr/>
                    <a:lstStyle/>
                    <a:p>
                      <a:r>
                        <a:rPr lang="en-US" dirty="0"/>
                        <a:t>String </a:t>
                      </a:r>
                      <a:r>
                        <a:rPr lang="en-US" dirty="0" err="1"/>
                        <a:t>getFile</a:t>
                      </a:r>
                      <a:r>
                        <a:rPr lang="en-US" dirty="0"/>
                        <a:t>()</a:t>
                      </a:r>
                    </a:p>
                  </a:txBody>
                  <a:tcPr/>
                </a:tc>
                <a:extLst>
                  <a:ext uri="{0D108BD9-81ED-4DB2-BD59-A6C34878D82A}">
                    <a16:rowId xmlns:a16="http://schemas.microsoft.com/office/drawing/2014/main" val="2727028075"/>
                  </a:ext>
                </a:extLst>
              </a:tr>
            </a:tbl>
          </a:graphicData>
        </a:graphic>
      </p:graphicFrame>
    </p:spTree>
    <p:extLst>
      <p:ext uri="{BB962C8B-B14F-4D97-AF65-F5344CB8AC3E}">
        <p14:creationId xmlns:p14="http://schemas.microsoft.com/office/powerpoint/2010/main" val="3746850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6C3A-6C99-6574-290D-0A4438CCD320}"/>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CB9F3484-778D-E677-B1C0-6A74DF043A84}"/>
              </a:ext>
            </a:extLst>
          </p:cNvPr>
          <p:cNvSpPr>
            <a:spLocks noGrp="1"/>
          </p:cNvSpPr>
          <p:nvPr>
            <p:ph idx="1"/>
          </p:nvPr>
        </p:nvSpPr>
        <p:spPr/>
        <p:txBody>
          <a:bodyPr/>
          <a:lstStyle/>
          <a:p>
            <a:r>
              <a:rPr lang="en-US" dirty="0"/>
              <a:t>Canvas class controls and represents a black rectangular area where the application can draw from the user.</a:t>
            </a:r>
          </a:p>
          <a:p>
            <a:r>
              <a:rPr lang="en-US" dirty="0"/>
              <a:t>It inherits the Component class</a:t>
            </a:r>
          </a:p>
        </p:txBody>
      </p:sp>
      <p:sp>
        <p:nvSpPr>
          <p:cNvPr id="4" name="Footer Placeholder 3">
            <a:extLst>
              <a:ext uri="{FF2B5EF4-FFF2-40B4-BE49-F238E27FC236}">
                <a16:creationId xmlns:a16="http://schemas.microsoft.com/office/drawing/2014/main" id="{3B5BC839-75C6-36EB-461C-93871384EFD6}"/>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5" name="Table 4">
            <a:extLst>
              <a:ext uri="{FF2B5EF4-FFF2-40B4-BE49-F238E27FC236}">
                <a16:creationId xmlns:a16="http://schemas.microsoft.com/office/drawing/2014/main" id="{ACCF61F1-7E49-C901-52D6-4A188CDD028D}"/>
              </a:ext>
            </a:extLst>
          </p:cNvPr>
          <p:cNvGraphicFramePr>
            <a:graphicFrameLocks noGrp="1"/>
          </p:cNvGraphicFramePr>
          <p:nvPr>
            <p:extLst>
              <p:ext uri="{D42A27DB-BD31-4B8C-83A1-F6EECF244321}">
                <p14:modId xmlns:p14="http://schemas.microsoft.com/office/powerpoint/2010/main" val="1514987075"/>
              </p:ext>
            </p:extLst>
          </p:nvPr>
        </p:nvGraphicFramePr>
        <p:xfrm>
          <a:off x="1047750" y="2975613"/>
          <a:ext cx="7248111" cy="1905000"/>
        </p:xfrm>
        <a:graphic>
          <a:graphicData uri="http://schemas.openxmlformats.org/drawingml/2006/table">
            <a:tbl>
              <a:tblPr>
                <a:tableStyleId>{616DA210-FB5B-4158-B5E0-FEB733F419BA}</a:tableStyleId>
              </a:tblPr>
              <a:tblGrid>
                <a:gridCol w="611286">
                  <a:extLst>
                    <a:ext uri="{9D8B030D-6E8A-4147-A177-3AD203B41FA5}">
                      <a16:colId xmlns:a16="http://schemas.microsoft.com/office/drawing/2014/main" val="2963728684"/>
                    </a:ext>
                  </a:extLst>
                </a:gridCol>
                <a:gridCol w="2894162">
                  <a:extLst>
                    <a:ext uri="{9D8B030D-6E8A-4147-A177-3AD203B41FA5}">
                      <a16:colId xmlns:a16="http://schemas.microsoft.com/office/drawing/2014/main" val="3897312850"/>
                    </a:ext>
                  </a:extLst>
                </a:gridCol>
                <a:gridCol w="3742663">
                  <a:extLst>
                    <a:ext uri="{9D8B030D-6E8A-4147-A177-3AD203B41FA5}">
                      <a16:colId xmlns:a16="http://schemas.microsoft.com/office/drawing/2014/main" val="2397493125"/>
                    </a:ext>
                  </a:extLst>
                </a:gridCol>
              </a:tblGrid>
              <a:tr h="0">
                <a:tc>
                  <a:txBody>
                    <a:bodyPr/>
                    <a:lstStyle/>
                    <a:p>
                      <a:pPr algn="l" fontAlgn="t"/>
                      <a:r>
                        <a:rPr lang="en-US" dirty="0">
                          <a:solidFill>
                            <a:srgbClr val="000000"/>
                          </a:solidFill>
                          <a:effectLst/>
                        </a:rPr>
                        <a:t>Sr. no.</a:t>
                      </a:r>
                      <a:endParaRPr lang="en-US" dirty="0">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dirty="0">
                          <a:solidFill>
                            <a:srgbClr val="000000"/>
                          </a:solidFill>
                          <a:effectLst/>
                        </a:rPr>
                        <a:t>Constructor</a:t>
                      </a:r>
                      <a:endParaRPr lang="en-US" dirty="0">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dirty="0">
                          <a:solidFill>
                            <a:srgbClr val="000000"/>
                          </a:solidFill>
                          <a:effectLst/>
                        </a:rPr>
                        <a:t>Description</a:t>
                      </a:r>
                      <a:endParaRPr lang="en-US" dirty="0">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1304332445"/>
                  </a:ext>
                </a:extLst>
              </a:tr>
              <a:tr h="0">
                <a:tc>
                  <a:txBody>
                    <a:bodyPr/>
                    <a:lstStyle/>
                    <a:p>
                      <a:pPr algn="just" fontAlgn="t"/>
                      <a:r>
                        <a:rPr lang="en-US">
                          <a:solidFill>
                            <a:srgbClr val="333333"/>
                          </a:solidFill>
                          <a:effectLst/>
                        </a:rPr>
                        <a:t>1.</a:t>
                      </a:r>
                      <a:endParaRPr lang="en-US">
                        <a:solidFill>
                          <a:srgbClr val="333333"/>
                        </a:solidFill>
                        <a:effectLst/>
                        <a:latin typeface="inter-regular"/>
                      </a:endParaRPr>
                    </a:p>
                  </a:txBody>
                  <a:tcPr marL="76200" marR="76200" marT="76200" marB="76200"/>
                </a:tc>
                <a:tc>
                  <a:txBody>
                    <a:bodyPr/>
                    <a:lstStyle/>
                    <a:p>
                      <a:pPr algn="just" fontAlgn="t"/>
                      <a:r>
                        <a:rPr lang="en-US">
                          <a:solidFill>
                            <a:srgbClr val="333333"/>
                          </a:solidFill>
                          <a:effectLst/>
                        </a:rPr>
                        <a:t>Canvas()</a:t>
                      </a:r>
                      <a:endParaRPr lang="en-US">
                        <a:solidFill>
                          <a:srgbClr val="333333"/>
                        </a:solidFill>
                        <a:effectLst/>
                        <a:latin typeface="inter-regular"/>
                      </a:endParaRPr>
                    </a:p>
                  </a:txBody>
                  <a:tcPr marL="76200" marR="76200" marT="76200" marB="76200"/>
                </a:tc>
                <a:tc>
                  <a:txBody>
                    <a:bodyPr/>
                    <a:lstStyle/>
                    <a:p>
                      <a:pPr algn="just" fontAlgn="t"/>
                      <a:r>
                        <a:rPr lang="en-US">
                          <a:solidFill>
                            <a:srgbClr val="333333"/>
                          </a:solidFill>
                          <a:effectLst/>
                        </a:rPr>
                        <a:t>It constructs a new Canvas.</a:t>
                      </a:r>
                      <a:endParaRPr lang="en-US">
                        <a:solidFill>
                          <a:srgbClr val="333333"/>
                        </a:solidFill>
                        <a:effectLst/>
                        <a:latin typeface="inter-regular"/>
                      </a:endParaRPr>
                    </a:p>
                  </a:txBody>
                  <a:tcPr marL="76200" marR="76200" marT="76200" marB="76200"/>
                </a:tc>
                <a:extLst>
                  <a:ext uri="{0D108BD9-81ED-4DB2-BD59-A6C34878D82A}">
                    <a16:rowId xmlns:a16="http://schemas.microsoft.com/office/drawing/2014/main" val="3308342971"/>
                  </a:ext>
                </a:extLst>
              </a:tr>
              <a:tr h="0">
                <a:tc>
                  <a:txBody>
                    <a:bodyPr/>
                    <a:lstStyle/>
                    <a:p>
                      <a:pPr algn="just" fontAlgn="t"/>
                      <a:r>
                        <a:rPr lang="en-US">
                          <a:solidFill>
                            <a:srgbClr val="333333"/>
                          </a:solidFill>
                          <a:effectLst/>
                        </a:rPr>
                        <a:t>2.</a:t>
                      </a:r>
                      <a:endParaRPr lang="en-US">
                        <a:solidFill>
                          <a:srgbClr val="333333"/>
                        </a:solidFill>
                        <a:effectLst/>
                        <a:latin typeface="inter-regular"/>
                      </a:endParaRPr>
                    </a:p>
                  </a:txBody>
                  <a:tcPr marL="76200" marR="76200" marT="76200" marB="76200"/>
                </a:tc>
                <a:tc>
                  <a:txBody>
                    <a:bodyPr/>
                    <a:lstStyle/>
                    <a:p>
                      <a:pPr algn="just" fontAlgn="t"/>
                      <a:r>
                        <a:rPr lang="en-US">
                          <a:solidFill>
                            <a:srgbClr val="333333"/>
                          </a:solidFill>
                          <a:effectLst/>
                        </a:rPr>
                        <a:t>Canvas(GraphicConfiguration config)</a:t>
                      </a:r>
                      <a:endParaRPr lang="en-US">
                        <a:solidFill>
                          <a:srgbClr val="333333"/>
                        </a:solidFill>
                        <a:effectLst/>
                        <a:latin typeface="inter-regular"/>
                      </a:endParaRPr>
                    </a:p>
                  </a:txBody>
                  <a:tcPr marL="76200" marR="76200" marT="76200" marB="76200"/>
                </a:tc>
                <a:tc>
                  <a:txBody>
                    <a:bodyPr/>
                    <a:lstStyle/>
                    <a:p>
                      <a:pPr algn="just" fontAlgn="t"/>
                      <a:r>
                        <a:rPr lang="en-US" dirty="0">
                          <a:solidFill>
                            <a:srgbClr val="333333"/>
                          </a:solidFill>
                          <a:effectLst/>
                        </a:rPr>
                        <a:t>It constructs a new Canvas with the given Graphic Configuration object.</a:t>
                      </a:r>
                      <a:endParaRPr lang="en-US" dirty="0">
                        <a:solidFill>
                          <a:srgbClr val="333333"/>
                        </a:solidFill>
                        <a:effectLst/>
                        <a:latin typeface="inter-regular"/>
                      </a:endParaRPr>
                    </a:p>
                  </a:txBody>
                  <a:tcPr marL="76200" marR="76200" marT="76200" marB="76200"/>
                </a:tc>
                <a:extLst>
                  <a:ext uri="{0D108BD9-81ED-4DB2-BD59-A6C34878D82A}">
                    <a16:rowId xmlns:a16="http://schemas.microsoft.com/office/drawing/2014/main" val="1622962239"/>
                  </a:ext>
                </a:extLst>
              </a:tr>
            </a:tbl>
          </a:graphicData>
        </a:graphic>
      </p:graphicFrame>
      <p:pic>
        <p:nvPicPr>
          <p:cNvPr id="8" name="Picture 7">
            <a:extLst>
              <a:ext uri="{FF2B5EF4-FFF2-40B4-BE49-F238E27FC236}">
                <a16:creationId xmlns:a16="http://schemas.microsoft.com/office/drawing/2014/main" id="{B65EB540-0949-1E15-38E3-0AF4E7B304EC}"/>
              </a:ext>
            </a:extLst>
          </p:cNvPr>
          <p:cNvPicPr>
            <a:picLocks noChangeAspect="1"/>
          </p:cNvPicPr>
          <p:nvPr/>
        </p:nvPicPr>
        <p:blipFill>
          <a:blip r:embed="rId2"/>
          <a:stretch>
            <a:fillRect/>
          </a:stretch>
        </p:blipFill>
        <p:spPr>
          <a:xfrm>
            <a:off x="8295861" y="2491615"/>
            <a:ext cx="3610389" cy="2849012"/>
          </a:xfrm>
          <a:prstGeom prst="rect">
            <a:avLst/>
          </a:prstGeom>
        </p:spPr>
      </p:pic>
    </p:spTree>
    <p:extLst>
      <p:ext uri="{BB962C8B-B14F-4D97-AF65-F5344CB8AC3E}">
        <p14:creationId xmlns:p14="http://schemas.microsoft.com/office/powerpoint/2010/main" val="3164916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E045-6684-E1E8-5094-3D48B7480200}"/>
              </a:ext>
            </a:extLst>
          </p:cNvPr>
          <p:cNvSpPr>
            <a:spLocks noGrp="1"/>
          </p:cNvSpPr>
          <p:nvPr>
            <p:ph type="title"/>
          </p:nvPr>
        </p:nvSpPr>
        <p:spPr/>
        <p:txBody>
          <a:bodyPr/>
          <a:lstStyle/>
          <a:p>
            <a:r>
              <a:rPr lang="en-US" dirty="0"/>
              <a:t>Layout Manager</a:t>
            </a:r>
          </a:p>
        </p:txBody>
      </p:sp>
      <p:sp>
        <p:nvSpPr>
          <p:cNvPr id="3" name="Content Placeholder 2">
            <a:extLst>
              <a:ext uri="{FF2B5EF4-FFF2-40B4-BE49-F238E27FC236}">
                <a16:creationId xmlns:a16="http://schemas.microsoft.com/office/drawing/2014/main" id="{7BE7754E-698B-9052-B6EC-C0397E284DCE}"/>
              </a:ext>
            </a:extLst>
          </p:cNvPr>
          <p:cNvSpPr>
            <a:spLocks noGrp="1"/>
          </p:cNvSpPr>
          <p:nvPr>
            <p:ph idx="1"/>
          </p:nvPr>
        </p:nvSpPr>
        <p:spPr>
          <a:xfrm>
            <a:off x="1219200" y="1282402"/>
            <a:ext cx="10515600" cy="4932868"/>
          </a:xfrm>
        </p:spPr>
        <p:txBody>
          <a:bodyPr>
            <a:normAutofit/>
          </a:bodyPr>
          <a:lstStyle/>
          <a:p>
            <a:r>
              <a:rPr lang="en-US" dirty="0">
                <a:highlight>
                  <a:srgbClr val="00FFFF"/>
                </a:highlight>
              </a:rPr>
              <a:t>Layout manager automatically arranges your components within a window </a:t>
            </a:r>
            <a:r>
              <a:rPr lang="en-US" dirty="0"/>
              <a:t>by using some type of algorithm </a:t>
            </a:r>
          </a:p>
          <a:p>
            <a:r>
              <a:rPr lang="en-US" dirty="0">
                <a:highlight>
                  <a:srgbClr val="FFFF00"/>
                </a:highlight>
              </a:rPr>
              <a:t>Drawback of Manual Layout</a:t>
            </a:r>
          </a:p>
          <a:p>
            <a:pPr marL="457200" indent="-457200">
              <a:buFont typeface="+mj-lt"/>
              <a:buAutoNum type="arabicPeriod"/>
            </a:pPr>
            <a:r>
              <a:rPr lang="en-US" dirty="0">
                <a:highlight>
                  <a:srgbClr val="00FFFF"/>
                </a:highlight>
              </a:rPr>
              <a:t>Lay out manually it is very tedious for large no of components </a:t>
            </a:r>
          </a:p>
          <a:p>
            <a:pPr marL="457200" indent="-457200">
              <a:buFont typeface="+mj-lt"/>
              <a:buAutoNum type="arabicPeriod"/>
            </a:pPr>
            <a:r>
              <a:rPr lang="en-US" dirty="0">
                <a:highlight>
                  <a:srgbClr val="00FFFF"/>
                </a:highlight>
              </a:rPr>
              <a:t>Width and height overlapping </a:t>
            </a:r>
          </a:p>
          <a:p>
            <a:r>
              <a:rPr lang="en-US" dirty="0"/>
              <a:t>Layout manager is an instance of any class that </a:t>
            </a:r>
            <a:r>
              <a:rPr lang="en-US" dirty="0">
                <a:highlight>
                  <a:srgbClr val="00FFFF"/>
                </a:highlight>
              </a:rPr>
              <a:t>implements the </a:t>
            </a:r>
            <a:r>
              <a:rPr lang="en-US" dirty="0" err="1">
                <a:highlight>
                  <a:srgbClr val="00FFFF"/>
                </a:highlight>
              </a:rPr>
              <a:t>LayoutManager</a:t>
            </a:r>
            <a:r>
              <a:rPr lang="en-US" dirty="0">
                <a:highlight>
                  <a:srgbClr val="00FFFF"/>
                </a:highlight>
              </a:rPr>
              <a:t> interface</a:t>
            </a:r>
          </a:p>
          <a:p>
            <a:r>
              <a:rPr lang="en-US" dirty="0"/>
              <a:t>Layout manager set by the </a:t>
            </a:r>
            <a:r>
              <a:rPr lang="en-US" dirty="0" err="1">
                <a:highlight>
                  <a:srgbClr val="FFFF00"/>
                </a:highlight>
              </a:rPr>
              <a:t>setLayout</a:t>
            </a:r>
            <a:r>
              <a:rPr lang="en-US" dirty="0">
                <a:highlight>
                  <a:srgbClr val="FFFF00"/>
                </a:highlight>
              </a:rPr>
              <a:t>() </a:t>
            </a:r>
            <a:r>
              <a:rPr lang="en-US" dirty="0"/>
              <a:t>method </a:t>
            </a:r>
          </a:p>
          <a:p>
            <a:r>
              <a:rPr lang="en-US" dirty="0"/>
              <a:t>If no call to </a:t>
            </a:r>
            <a:r>
              <a:rPr lang="en-US" dirty="0" err="1"/>
              <a:t>setLayout</a:t>
            </a:r>
            <a:r>
              <a:rPr lang="en-US" dirty="0"/>
              <a:t>() then default layout manager is used. </a:t>
            </a:r>
          </a:p>
          <a:p>
            <a:r>
              <a:rPr lang="en-US" dirty="0"/>
              <a:t>Syntax :- </a:t>
            </a:r>
            <a:r>
              <a:rPr lang="en-US" dirty="0">
                <a:highlight>
                  <a:srgbClr val="FFFF00"/>
                </a:highlight>
              </a:rPr>
              <a:t>void </a:t>
            </a:r>
            <a:r>
              <a:rPr lang="en-US" dirty="0" err="1">
                <a:highlight>
                  <a:srgbClr val="FFFF00"/>
                </a:highlight>
              </a:rPr>
              <a:t>setLayout</a:t>
            </a:r>
            <a:r>
              <a:rPr lang="en-US" dirty="0">
                <a:highlight>
                  <a:srgbClr val="FFFF00"/>
                </a:highlight>
              </a:rPr>
              <a:t>(</a:t>
            </a:r>
            <a:r>
              <a:rPr lang="en-US" dirty="0" err="1">
                <a:highlight>
                  <a:srgbClr val="FFFF00"/>
                </a:highlight>
              </a:rPr>
              <a:t>LayoutManager</a:t>
            </a:r>
            <a:r>
              <a:rPr lang="en-US" dirty="0">
                <a:highlight>
                  <a:srgbClr val="FFFF00"/>
                </a:highlight>
              </a:rPr>
              <a:t> </a:t>
            </a:r>
            <a:r>
              <a:rPr lang="en-US" dirty="0" err="1">
                <a:highlight>
                  <a:srgbClr val="FFFF00"/>
                </a:highlight>
              </a:rPr>
              <a:t>layoutobj</a:t>
            </a:r>
            <a:r>
              <a:rPr lang="en-US" dirty="0">
                <a:highlight>
                  <a:srgbClr val="FFFF00"/>
                </a:highlight>
              </a:rPr>
              <a:t>)</a:t>
            </a:r>
          </a:p>
          <a:p>
            <a:r>
              <a:rPr lang="en-US" dirty="0"/>
              <a:t>For manual positioning </a:t>
            </a:r>
            <a:r>
              <a:rPr lang="en-US" dirty="0" err="1">
                <a:highlight>
                  <a:srgbClr val="00FFFF"/>
                </a:highlight>
              </a:rPr>
              <a:t>layoutobj</a:t>
            </a:r>
            <a:r>
              <a:rPr lang="en-US" dirty="0">
                <a:highlight>
                  <a:srgbClr val="00FFFF"/>
                </a:highlight>
              </a:rPr>
              <a:t> is null</a:t>
            </a:r>
          </a:p>
          <a:p>
            <a:r>
              <a:rPr lang="en-US" dirty="0"/>
              <a:t>If you do this then manually set the position and shape of components by </a:t>
            </a:r>
            <a:r>
              <a:rPr lang="en-US" dirty="0" err="1">
                <a:highlight>
                  <a:srgbClr val="00FFFF"/>
                </a:highlight>
              </a:rPr>
              <a:t>setBounds</a:t>
            </a:r>
            <a:r>
              <a:rPr lang="en-US" dirty="0">
                <a:highlight>
                  <a:srgbClr val="00FFFF"/>
                </a:highlight>
              </a:rPr>
              <a:t>() </a:t>
            </a:r>
            <a:r>
              <a:rPr lang="en-US" dirty="0"/>
              <a:t>method</a:t>
            </a:r>
          </a:p>
          <a:p>
            <a:endParaRPr lang="en-US" dirty="0"/>
          </a:p>
        </p:txBody>
      </p:sp>
      <p:sp>
        <p:nvSpPr>
          <p:cNvPr id="4" name="Footer Placeholder 3">
            <a:extLst>
              <a:ext uri="{FF2B5EF4-FFF2-40B4-BE49-F238E27FC236}">
                <a16:creationId xmlns:a16="http://schemas.microsoft.com/office/drawing/2014/main" id="{8717FBA3-59B3-07B6-9263-6256F51DABD0}"/>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343509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C144-B1C1-CCCD-2B16-08501DE12FC0}"/>
              </a:ext>
            </a:extLst>
          </p:cNvPr>
          <p:cNvSpPr>
            <a:spLocks noGrp="1"/>
          </p:cNvSpPr>
          <p:nvPr>
            <p:ph type="title"/>
          </p:nvPr>
        </p:nvSpPr>
        <p:spPr/>
        <p:txBody>
          <a:bodyPr/>
          <a:lstStyle/>
          <a:p>
            <a:r>
              <a:rPr lang="en-US" dirty="0"/>
              <a:t>Java AWT is </a:t>
            </a:r>
            <a:r>
              <a:rPr lang="en-US"/>
              <a:t>Platform Dependent</a:t>
            </a:r>
            <a:endParaRPr lang="en-IN" dirty="0"/>
          </a:p>
        </p:txBody>
      </p:sp>
      <p:sp>
        <p:nvSpPr>
          <p:cNvPr id="3" name="Content Placeholder 2">
            <a:extLst>
              <a:ext uri="{FF2B5EF4-FFF2-40B4-BE49-F238E27FC236}">
                <a16:creationId xmlns:a16="http://schemas.microsoft.com/office/drawing/2014/main" id="{5DF6D6BA-0299-B3D1-5F9A-1A76910352BA}"/>
              </a:ext>
            </a:extLst>
          </p:cNvPr>
          <p:cNvSpPr>
            <a:spLocks noGrp="1"/>
          </p:cNvSpPr>
          <p:nvPr>
            <p:ph idx="1"/>
          </p:nvPr>
        </p:nvSpPr>
        <p:spPr>
          <a:xfrm>
            <a:off x="1047750" y="1117450"/>
            <a:ext cx="10515600" cy="4623100"/>
          </a:xfrm>
        </p:spPr>
        <p:txBody>
          <a:bodyPr/>
          <a:lstStyle/>
          <a:p>
            <a:pPr algn="just">
              <a:lnSpc>
                <a:spcPct val="150000"/>
              </a:lnSpc>
            </a:pPr>
            <a:r>
              <a:rPr lang="en-US" dirty="0"/>
              <a:t>Java AWT calls the native platform calls the native platform (operating systems) subroutine for creating API components like </a:t>
            </a:r>
            <a:r>
              <a:rPr lang="en-US" dirty="0" err="1"/>
              <a:t>TextField</a:t>
            </a:r>
            <a:r>
              <a:rPr lang="en-US" dirty="0"/>
              <a:t>, </a:t>
            </a:r>
            <a:r>
              <a:rPr lang="en-US" dirty="0" err="1"/>
              <a:t>ChechBox</a:t>
            </a:r>
            <a:r>
              <a:rPr lang="en-US" dirty="0"/>
              <a:t>, button, etc.</a:t>
            </a:r>
          </a:p>
          <a:p>
            <a:pPr algn="just">
              <a:lnSpc>
                <a:spcPct val="150000"/>
              </a:lnSpc>
            </a:pPr>
            <a:r>
              <a:rPr lang="en-US" dirty="0"/>
              <a:t>For example, an AWT GUI with components like </a:t>
            </a:r>
            <a:r>
              <a:rPr lang="en-US" dirty="0" err="1"/>
              <a:t>TextField</a:t>
            </a:r>
            <a:r>
              <a:rPr lang="en-US" dirty="0"/>
              <a:t>, label and button will have different look and feel for the different platforms like Windows, MAC OS, and Unix. The reason for this is the platforms have different view for their native components and AWT directly calls the native subroutine that creates those components.</a:t>
            </a:r>
          </a:p>
          <a:p>
            <a:pPr algn="just">
              <a:lnSpc>
                <a:spcPct val="150000"/>
              </a:lnSpc>
            </a:pPr>
            <a:r>
              <a:rPr lang="en-US" dirty="0"/>
              <a:t>In simple words, an AWT application will look like a windows application in Windows OS whereas it will look like a Mac application in the MAC OS.</a:t>
            </a:r>
            <a:endParaRPr lang="en-IN" dirty="0"/>
          </a:p>
        </p:txBody>
      </p:sp>
      <p:sp>
        <p:nvSpPr>
          <p:cNvPr id="4" name="Footer Placeholder 3">
            <a:extLst>
              <a:ext uri="{FF2B5EF4-FFF2-40B4-BE49-F238E27FC236}">
                <a16:creationId xmlns:a16="http://schemas.microsoft.com/office/drawing/2014/main" id="{1BC7182C-60C8-E808-23EE-4710AB99CA58}"/>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661483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C14C-C027-CE30-F579-EA86E3386E63}"/>
              </a:ext>
            </a:extLst>
          </p:cNvPr>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a:extLst>
              <a:ext uri="{FF2B5EF4-FFF2-40B4-BE49-F238E27FC236}">
                <a16:creationId xmlns:a16="http://schemas.microsoft.com/office/drawing/2014/main" id="{9928516B-3F2E-4B1D-73E3-7054191CCE85}"/>
              </a:ext>
            </a:extLst>
          </p:cNvPr>
          <p:cNvSpPr>
            <a:spLocks noGrp="1"/>
          </p:cNvSpPr>
          <p:nvPr>
            <p:ph idx="1"/>
          </p:nvPr>
        </p:nvSpPr>
        <p:spPr>
          <a:xfrm>
            <a:off x="1219200" y="1243360"/>
            <a:ext cx="10515600" cy="4623100"/>
          </a:xfrm>
        </p:spPr>
        <p:txBody>
          <a:bodyPr/>
          <a:lstStyle/>
          <a:p>
            <a:r>
              <a:rPr lang="en-US" dirty="0" err="1"/>
              <a:t>FlowLayout</a:t>
            </a:r>
            <a:r>
              <a:rPr lang="en-US" dirty="0"/>
              <a:t> is the </a:t>
            </a:r>
            <a:r>
              <a:rPr lang="en-US" dirty="0">
                <a:highlight>
                  <a:srgbClr val="00FFFF"/>
                </a:highlight>
              </a:rPr>
              <a:t>default layout manager</a:t>
            </a:r>
          </a:p>
          <a:p>
            <a:r>
              <a:rPr lang="en-US" dirty="0" err="1"/>
              <a:t>FlowLayout</a:t>
            </a:r>
            <a:r>
              <a:rPr lang="en-US" dirty="0"/>
              <a:t> implements a </a:t>
            </a:r>
            <a:r>
              <a:rPr lang="en-US" dirty="0">
                <a:highlight>
                  <a:srgbClr val="00FFFF"/>
                </a:highlight>
              </a:rPr>
              <a:t>simple layout style, which is similar to how words flow in a text editor. </a:t>
            </a:r>
          </a:p>
          <a:p>
            <a:r>
              <a:rPr lang="en-US" dirty="0"/>
              <a:t>Direction of the </a:t>
            </a:r>
            <a:r>
              <a:rPr lang="en-US" dirty="0">
                <a:highlight>
                  <a:srgbClr val="FFFF00"/>
                </a:highlight>
              </a:rPr>
              <a:t>layout is by default left to right , top to bottom </a:t>
            </a:r>
          </a:p>
          <a:p>
            <a:r>
              <a:rPr lang="en-US" dirty="0"/>
              <a:t>That means components are placed line by line beginning at the upper left corner</a:t>
            </a:r>
          </a:p>
          <a:p>
            <a:r>
              <a:rPr lang="en-US" dirty="0">
                <a:highlight>
                  <a:srgbClr val="FFFF00"/>
                </a:highlight>
              </a:rPr>
              <a:t>Small spaces is left between each component, above and below as well as left and right </a:t>
            </a:r>
          </a:p>
          <a:p>
            <a:endParaRPr lang="en-US" dirty="0"/>
          </a:p>
        </p:txBody>
      </p:sp>
      <p:sp>
        <p:nvSpPr>
          <p:cNvPr id="4" name="Footer Placeholder 3">
            <a:extLst>
              <a:ext uri="{FF2B5EF4-FFF2-40B4-BE49-F238E27FC236}">
                <a16:creationId xmlns:a16="http://schemas.microsoft.com/office/drawing/2014/main" id="{521CD638-A8EC-1EB1-0C67-6FF6E6C1B14B}"/>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6" name="Table 6">
            <a:extLst>
              <a:ext uri="{FF2B5EF4-FFF2-40B4-BE49-F238E27FC236}">
                <a16:creationId xmlns:a16="http://schemas.microsoft.com/office/drawing/2014/main" id="{BE32EE03-83FB-939E-5299-04D726DF7724}"/>
              </a:ext>
            </a:extLst>
          </p:cNvPr>
          <p:cNvGraphicFramePr>
            <a:graphicFrameLocks noGrp="1"/>
          </p:cNvGraphicFramePr>
          <p:nvPr>
            <p:extLst>
              <p:ext uri="{D42A27DB-BD31-4B8C-83A1-F6EECF244321}">
                <p14:modId xmlns:p14="http://schemas.microsoft.com/office/powerpoint/2010/main" val="1461028231"/>
              </p:ext>
            </p:extLst>
          </p:nvPr>
        </p:nvGraphicFramePr>
        <p:xfrm>
          <a:off x="1219200" y="3870989"/>
          <a:ext cx="8848034" cy="2021840"/>
        </p:xfrm>
        <a:graphic>
          <a:graphicData uri="http://schemas.openxmlformats.org/drawingml/2006/table">
            <a:tbl>
              <a:tblPr firstRow="1" bandRow="1">
                <a:tableStyleId>{5940675A-B579-460E-94D1-54222C63F5DA}</a:tableStyleId>
              </a:tblPr>
              <a:tblGrid>
                <a:gridCol w="3644348">
                  <a:extLst>
                    <a:ext uri="{9D8B030D-6E8A-4147-A177-3AD203B41FA5}">
                      <a16:colId xmlns:a16="http://schemas.microsoft.com/office/drawing/2014/main" val="2852866425"/>
                    </a:ext>
                  </a:extLst>
                </a:gridCol>
                <a:gridCol w="5203686">
                  <a:extLst>
                    <a:ext uri="{9D8B030D-6E8A-4147-A177-3AD203B41FA5}">
                      <a16:colId xmlns:a16="http://schemas.microsoft.com/office/drawing/2014/main" val="2862137815"/>
                    </a:ext>
                  </a:extLst>
                </a:gridCol>
              </a:tblGrid>
              <a:tr h="370840">
                <a:tc>
                  <a:txBody>
                    <a:bodyPr/>
                    <a:lstStyle/>
                    <a:p>
                      <a:pPr algn="ctr"/>
                      <a:r>
                        <a:rPr lang="en-US" dirty="0"/>
                        <a:t>Constructor </a:t>
                      </a:r>
                    </a:p>
                  </a:txBody>
                  <a:tcPr/>
                </a:tc>
                <a:tc>
                  <a:txBody>
                    <a:bodyPr/>
                    <a:lstStyle/>
                    <a:p>
                      <a:pPr algn="ctr"/>
                      <a:r>
                        <a:rPr lang="en-US" dirty="0"/>
                        <a:t>Description</a:t>
                      </a:r>
                    </a:p>
                  </a:txBody>
                  <a:tcPr/>
                </a:tc>
                <a:extLst>
                  <a:ext uri="{0D108BD9-81ED-4DB2-BD59-A6C34878D82A}">
                    <a16:rowId xmlns:a16="http://schemas.microsoft.com/office/drawing/2014/main" val="1282930635"/>
                  </a:ext>
                </a:extLst>
              </a:tr>
              <a:tr h="370840">
                <a:tc>
                  <a:txBody>
                    <a:bodyPr/>
                    <a:lstStyle/>
                    <a:p>
                      <a:r>
                        <a:rPr lang="en-US" dirty="0" err="1"/>
                        <a:t>FlowLayout</a:t>
                      </a:r>
                      <a:r>
                        <a:rPr lang="en-US" dirty="0"/>
                        <a:t>()</a:t>
                      </a:r>
                    </a:p>
                  </a:txBody>
                  <a:tcPr/>
                </a:tc>
                <a:tc>
                  <a:txBody>
                    <a:bodyPr/>
                    <a:lstStyle/>
                    <a:p>
                      <a:r>
                        <a:rPr lang="en-US" dirty="0"/>
                        <a:t>Create default layout, which centers components and leaves five pixels of space between each component.</a:t>
                      </a:r>
                    </a:p>
                  </a:txBody>
                  <a:tcPr/>
                </a:tc>
                <a:extLst>
                  <a:ext uri="{0D108BD9-81ED-4DB2-BD59-A6C34878D82A}">
                    <a16:rowId xmlns:a16="http://schemas.microsoft.com/office/drawing/2014/main" val="1028894464"/>
                  </a:ext>
                </a:extLst>
              </a:tr>
              <a:tr h="370840">
                <a:tc>
                  <a:txBody>
                    <a:bodyPr/>
                    <a:lstStyle/>
                    <a:p>
                      <a:r>
                        <a:rPr lang="en-US" dirty="0" err="1">
                          <a:highlight>
                            <a:srgbClr val="FFFF00"/>
                          </a:highlight>
                        </a:rPr>
                        <a:t>FlowLayout</a:t>
                      </a:r>
                      <a:r>
                        <a:rPr lang="en-US" dirty="0">
                          <a:highlight>
                            <a:srgbClr val="FFFF00"/>
                          </a:highlight>
                        </a:rPr>
                        <a:t>(int how)</a:t>
                      </a:r>
                    </a:p>
                  </a:txBody>
                  <a:tcPr/>
                </a:tc>
                <a:tc>
                  <a:txBody>
                    <a:bodyPr/>
                    <a:lstStyle/>
                    <a:p>
                      <a:r>
                        <a:rPr lang="en-US" dirty="0"/>
                        <a:t>how each line is aligned</a:t>
                      </a:r>
                    </a:p>
                  </a:txBody>
                  <a:tcPr/>
                </a:tc>
                <a:extLst>
                  <a:ext uri="{0D108BD9-81ED-4DB2-BD59-A6C34878D82A}">
                    <a16:rowId xmlns:a16="http://schemas.microsoft.com/office/drawing/2014/main" val="1641484291"/>
                  </a:ext>
                </a:extLst>
              </a:tr>
              <a:tr h="370840">
                <a:tc>
                  <a:txBody>
                    <a:bodyPr/>
                    <a:lstStyle/>
                    <a:p>
                      <a:r>
                        <a:rPr lang="en-US" dirty="0" err="1">
                          <a:highlight>
                            <a:srgbClr val="FFFF00"/>
                          </a:highlight>
                        </a:rPr>
                        <a:t>FlowLayout</a:t>
                      </a:r>
                      <a:r>
                        <a:rPr lang="en-US" dirty="0">
                          <a:highlight>
                            <a:srgbClr val="FFFF00"/>
                          </a:highlight>
                        </a:rPr>
                        <a:t>(int how, int </a:t>
                      </a:r>
                      <a:r>
                        <a:rPr lang="en-US" dirty="0" err="1">
                          <a:highlight>
                            <a:srgbClr val="FFFF00"/>
                          </a:highlight>
                        </a:rPr>
                        <a:t>horz</a:t>
                      </a:r>
                      <a:r>
                        <a:rPr lang="en-US" dirty="0">
                          <a:highlight>
                            <a:srgbClr val="FFFF00"/>
                          </a:highlight>
                        </a:rPr>
                        <a:t> int vert)</a:t>
                      </a:r>
                    </a:p>
                  </a:txBody>
                  <a:tcPr/>
                </a:tc>
                <a:tc>
                  <a:txBody>
                    <a:bodyPr/>
                    <a:lstStyle/>
                    <a:p>
                      <a:r>
                        <a:rPr lang="en-US" dirty="0"/>
                        <a:t>Specify the horizontal and vertical space left between components</a:t>
                      </a:r>
                    </a:p>
                  </a:txBody>
                  <a:tcPr/>
                </a:tc>
                <a:extLst>
                  <a:ext uri="{0D108BD9-81ED-4DB2-BD59-A6C34878D82A}">
                    <a16:rowId xmlns:a16="http://schemas.microsoft.com/office/drawing/2014/main" val="3014901725"/>
                  </a:ext>
                </a:extLst>
              </a:tr>
            </a:tbl>
          </a:graphicData>
        </a:graphic>
      </p:graphicFrame>
    </p:spTree>
    <p:extLst>
      <p:ext uri="{BB962C8B-B14F-4D97-AF65-F5344CB8AC3E}">
        <p14:creationId xmlns:p14="http://schemas.microsoft.com/office/powerpoint/2010/main" val="2836284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C14C-C027-CE30-F579-EA86E3386E63}"/>
              </a:ext>
            </a:extLst>
          </p:cNvPr>
          <p:cNvSpPr>
            <a:spLocks noGrp="1"/>
          </p:cNvSpPr>
          <p:nvPr>
            <p:ph type="title"/>
          </p:nvPr>
        </p:nvSpPr>
        <p:spPr/>
        <p:txBody>
          <a:bodyPr/>
          <a:lstStyle/>
          <a:p>
            <a:r>
              <a:rPr lang="en-US" dirty="0"/>
              <a:t>Layout Manager :- </a:t>
            </a:r>
            <a:r>
              <a:rPr lang="en-US" dirty="0" err="1"/>
              <a:t>FlowLayout</a:t>
            </a:r>
            <a:endParaRPr lang="en-US" dirty="0"/>
          </a:p>
        </p:txBody>
      </p:sp>
      <p:sp>
        <p:nvSpPr>
          <p:cNvPr id="3" name="Content Placeholder 2">
            <a:extLst>
              <a:ext uri="{FF2B5EF4-FFF2-40B4-BE49-F238E27FC236}">
                <a16:creationId xmlns:a16="http://schemas.microsoft.com/office/drawing/2014/main" id="{9928516B-3F2E-4B1D-73E3-7054191CCE85}"/>
              </a:ext>
            </a:extLst>
          </p:cNvPr>
          <p:cNvSpPr>
            <a:spLocks noGrp="1"/>
          </p:cNvSpPr>
          <p:nvPr>
            <p:ph idx="1"/>
          </p:nvPr>
        </p:nvSpPr>
        <p:spPr>
          <a:xfrm>
            <a:off x="1205948" y="1117449"/>
            <a:ext cx="10515600" cy="4623100"/>
          </a:xfrm>
        </p:spPr>
        <p:txBody>
          <a:bodyPr/>
          <a:lstStyle/>
          <a:p>
            <a:endParaRPr lang="en-US" dirty="0"/>
          </a:p>
        </p:txBody>
      </p:sp>
      <p:sp>
        <p:nvSpPr>
          <p:cNvPr id="4" name="Footer Placeholder 3">
            <a:extLst>
              <a:ext uri="{FF2B5EF4-FFF2-40B4-BE49-F238E27FC236}">
                <a16:creationId xmlns:a16="http://schemas.microsoft.com/office/drawing/2014/main" id="{521CD638-A8EC-1EB1-0C67-6FF6E6C1B14B}"/>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6" name="Table 6">
            <a:extLst>
              <a:ext uri="{FF2B5EF4-FFF2-40B4-BE49-F238E27FC236}">
                <a16:creationId xmlns:a16="http://schemas.microsoft.com/office/drawing/2014/main" id="{BE32EE03-83FB-939E-5299-04D726DF7724}"/>
              </a:ext>
            </a:extLst>
          </p:cNvPr>
          <p:cNvGraphicFramePr>
            <a:graphicFrameLocks noGrp="1"/>
          </p:cNvGraphicFramePr>
          <p:nvPr>
            <p:extLst>
              <p:ext uri="{D42A27DB-BD31-4B8C-83A1-F6EECF244321}">
                <p14:modId xmlns:p14="http://schemas.microsoft.com/office/powerpoint/2010/main" val="3556614896"/>
              </p:ext>
            </p:extLst>
          </p:nvPr>
        </p:nvGraphicFramePr>
        <p:xfrm>
          <a:off x="862704" y="1798025"/>
          <a:ext cx="8848034" cy="3662680"/>
        </p:xfrm>
        <a:graphic>
          <a:graphicData uri="http://schemas.openxmlformats.org/drawingml/2006/table">
            <a:tbl>
              <a:tblPr firstRow="1" bandRow="1">
                <a:tableStyleId>{5940675A-B579-460E-94D1-54222C63F5DA}</a:tableStyleId>
              </a:tblPr>
              <a:tblGrid>
                <a:gridCol w="3644348">
                  <a:extLst>
                    <a:ext uri="{9D8B030D-6E8A-4147-A177-3AD203B41FA5}">
                      <a16:colId xmlns:a16="http://schemas.microsoft.com/office/drawing/2014/main" val="2852866425"/>
                    </a:ext>
                  </a:extLst>
                </a:gridCol>
                <a:gridCol w="5203686">
                  <a:extLst>
                    <a:ext uri="{9D8B030D-6E8A-4147-A177-3AD203B41FA5}">
                      <a16:colId xmlns:a16="http://schemas.microsoft.com/office/drawing/2014/main" val="2862137815"/>
                    </a:ext>
                  </a:extLst>
                </a:gridCol>
              </a:tblGrid>
              <a:tr h="370840">
                <a:tc>
                  <a:txBody>
                    <a:bodyPr/>
                    <a:lstStyle/>
                    <a:p>
                      <a:pPr algn="ctr"/>
                      <a:r>
                        <a:rPr lang="en-US" dirty="0"/>
                        <a:t>Constructor </a:t>
                      </a:r>
                    </a:p>
                  </a:txBody>
                  <a:tcPr/>
                </a:tc>
                <a:tc>
                  <a:txBody>
                    <a:bodyPr/>
                    <a:lstStyle/>
                    <a:p>
                      <a:pPr algn="ctr"/>
                      <a:r>
                        <a:rPr lang="en-US" dirty="0"/>
                        <a:t>Description</a:t>
                      </a:r>
                    </a:p>
                  </a:txBody>
                  <a:tcPr/>
                </a:tc>
                <a:extLst>
                  <a:ext uri="{0D108BD9-81ED-4DB2-BD59-A6C34878D82A}">
                    <a16:rowId xmlns:a16="http://schemas.microsoft.com/office/drawing/2014/main" val="1282930635"/>
                  </a:ext>
                </a:extLst>
              </a:tr>
              <a:tr h="370840">
                <a:tc>
                  <a:txBody>
                    <a:bodyPr/>
                    <a:lstStyle/>
                    <a:p>
                      <a:r>
                        <a:rPr lang="en-US" dirty="0" err="1"/>
                        <a:t>FlowLayout</a:t>
                      </a:r>
                      <a:r>
                        <a:rPr lang="en-US" dirty="0"/>
                        <a:t>()</a:t>
                      </a:r>
                    </a:p>
                  </a:txBody>
                  <a:tcPr/>
                </a:tc>
                <a:tc>
                  <a:txBody>
                    <a:bodyPr/>
                    <a:lstStyle/>
                    <a:p>
                      <a:r>
                        <a:rPr lang="en-US" dirty="0"/>
                        <a:t>Create default layout, which centers components and leaves five pixels of space between each component.</a:t>
                      </a:r>
                    </a:p>
                  </a:txBody>
                  <a:tcPr/>
                </a:tc>
                <a:extLst>
                  <a:ext uri="{0D108BD9-81ED-4DB2-BD59-A6C34878D82A}">
                    <a16:rowId xmlns:a16="http://schemas.microsoft.com/office/drawing/2014/main" val="1028894464"/>
                  </a:ext>
                </a:extLst>
              </a:tr>
              <a:tr h="370840">
                <a:tc>
                  <a:txBody>
                    <a:bodyPr/>
                    <a:lstStyle/>
                    <a:p>
                      <a:r>
                        <a:rPr lang="en-US" dirty="0" err="1">
                          <a:highlight>
                            <a:srgbClr val="FFFF00"/>
                          </a:highlight>
                        </a:rPr>
                        <a:t>FlowLayout</a:t>
                      </a:r>
                      <a:r>
                        <a:rPr lang="en-US" dirty="0">
                          <a:highlight>
                            <a:srgbClr val="FFFF00"/>
                          </a:highlight>
                        </a:rPr>
                        <a:t>(int how)</a:t>
                      </a:r>
                    </a:p>
                  </a:txBody>
                  <a:tcPr/>
                </a:tc>
                <a:tc>
                  <a:txBody>
                    <a:bodyPr/>
                    <a:lstStyle/>
                    <a:p>
                      <a:r>
                        <a:rPr lang="en-US" dirty="0"/>
                        <a:t>how each line is aligned</a:t>
                      </a:r>
                    </a:p>
                    <a:p>
                      <a:r>
                        <a:rPr lang="en-US" dirty="0"/>
                        <a:t>Valid values for how are </a:t>
                      </a:r>
                    </a:p>
                    <a:p>
                      <a:pPr marL="342900" indent="-342900">
                        <a:buAutoNum type="arabicParenR"/>
                      </a:pPr>
                      <a:r>
                        <a:rPr lang="en-US" dirty="0" err="1"/>
                        <a:t>FlowLayout.LEFT</a:t>
                      </a:r>
                      <a:endParaRPr lang="en-US" dirty="0"/>
                    </a:p>
                    <a:p>
                      <a:pPr marL="342900" indent="-342900">
                        <a:buAutoNum type="arabicParenR"/>
                      </a:pPr>
                      <a:r>
                        <a:rPr lang="en-US" dirty="0" err="1"/>
                        <a:t>FlowLayout.CENTER</a:t>
                      </a:r>
                      <a:endParaRPr lang="en-US" dirty="0"/>
                    </a:p>
                    <a:p>
                      <a:pPr marL="342900" indent="-342900">
                        <a:buAutoNum type="arabicParenR"/>
                      </a:pPr>
                      <a:r>
                        <a:rPr lang="en-US" dirty="0" err="1"/>
                        <a:t>FlowLayout.RIGHT</a:t>
                      </a:r>
                      <a:endParaRPr lang="en-US" dirty="0"/>
                    </a:p>
                    <a:p>
                      <a:pPr marL="342900" indent="-342900">
                        <a:buAutoNum type="arabicParenR"/>
                      </a:pPr>
                      <a:r>
                        <a:rPr lang="en-US" dirty="0" err="1"/>
                        <a:t>FlowLayout.LEADING</a:t>
                      </a:r>
                      <a:endParaRPr lang="en-US" dirty="0"/>
                    </a:p>
                    <a:p>
                      <a:pPr marL="342900" indent="-342900">
                        <a:buAutoNum type="arabicParenR"/>
                      </a:pPr>
                      <a:r>
                        <a:rPr lang="en-US" dirty="0" err="1"/>
                        <a:t>FlowLayout.TRAILING</a:t>
                      </a:r>
                      <a:endParaRPr lang="en-US" dirty="0"/>
                    </a:p>
                  </a:txBody>
                  <a:tcPr/>
                </a:tc>
                <a:extLst>
                  <a:ext uri="{0D108BD9-81ED-4DB2-BD59-A6C34878D82A}">
                    <a16:rowId xmlns:a16="http://schemas.microsoft.com/office/drawing/2014/main" val="1641484291"/>
                  </a:ext>
                </a:extLst>
              </a:tr>
              <a:tr h="370840">
                <a:tc>
                  <a:txBody>
                    <a:bodyPr/>
                    <a:lstStyle/>
                    <a:p>
                      <a:r>
                        <a:rPr lang="en-US" dirty="0" err="1">
                          <a:highlight>
                            <a:srgbClr val="FFFF00"/>
                          </a:highlight>
                        </a:rPr>
                        <a:t>FlowLayout</a:t>
                      </a:r>
                      <a:r>
                        <a:rPr lang="en-US" dirty="0">
                          <a:highlight>
                            <a:srgbClr val="FFFF00"/>
                          </a:highlight>
                        </a:rPr>
                        <a:t>(int how, int </a:t>
                      </a:r>
                      <a:r>
                        <a:rPr lang="en-US" dirty="0" err="1">
                          <a:highlight>
                            <a:srgbClr val="FFFF00"/>
                          </a:highlight>
                        </a:rPr>
                        <a:t>horz</a:t>
                      </a:r>
                      <a:r>
                        <a:rPr lang="en-US" dirty="0">
                          <a:highlight>
                            <a:srgbClr val="FFFF00"/>
                          </a:highlight>
                        </a:rPr>
                        <a:t> int vert)</a:t>
                      </a:r>
                    </a:p>
                  </a:txBody>
                  <a:tcPr/>
                </a:tc>
                <a:tc>
                  <a:txBody>
                    <a:bodyPr/>
                    <a:lstStyle/>
                    <a:p>
                      <a:r>
                        <a:rPr lang="en-US" dirty="0"/>
                        <a:t>Specify the horizontal and vertical space left between components</a:t>
                      </a:r>
                    </a:p>
                  </a:txBody>
                  <a:tcPr/>
                </a:tc>
                <a:extLst>
                  <a:ext uri="{0D108BD9-81ED-4DB2-BD59-A6C34878D82A}">
                    <a16:rowId xmlns:a16="http://schemas.microsoft.com/office/drawing/2014/main" val="3014901725"/>
                  </a:ext>
                </a:extLst>
              </a:tr>
            </a:tbl>
          </a:graphicData>
        </a:graphic>
      </p:graphicFrame>
      <p:pic>
        <p:nvPicPr>
          <p:cNvPr id="7" name="Picture 6">
            <a:extLst>
              <a:ext uri="{FF2B5EF4-FFF2-40B4-BE49-F238E27FC236}">
                <a16:creationId xmlns:a16="http://schemas.microsoft.com/office/drawing/2014/main" id="{6E720272-0865-3F54-67A8-41D030B3F1AA}"/>
              </a:ext>
            </a:extLst>
          </p:cNvPr>
          <p:cNvPicPr>
            <a:picLocks noChangeAspect="1"/>
          </p:cNvPicPr>
          <p:nvPr/>
        </p:nvPicPr>
        <p:blipFill>
          <a:blip r:embed="rId2"/>
          <a:stretch>
            <a:fillRect/>
          </a:stretch>
        </p:blipFill>
        <p:spPr>
          <a:xfrm>
            <a:off x="9714810" y="2532636"/>
            <a:ext cx="2296216" cy="2333625"/>
          </a:xfrm>
          <a:prstGeom prst="rect">
            <a:avLst/>
          </a:prstGeom>
        </p:spPr>
      </p:pic>
    </p:spTree>
    <p:extLst>
      <p:ext uri="{BB962C8B-B14F-4D97-AF65-F5344CB8AC3E}">
        <p14:creationId xmlns:p14="http://schemas.microsoft.com/office/powerpoint/2010/main" val="131331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C14C-C027-CE30-F579-EA86E3386E63}"/>
              </a:ext>
            </a:extLst>
          </p:cNvPr>
          <p:cNvSpPr>
            <a:spLocks noGrp="1"/>
          </p:cNvSpPr>
          <p:nvPr>
            <p:ph type="title"/>
          </p:nvPr>
        </p:nvSpPr>
        <p:spPr/>
        <p:txBody>
          <a:bodyPr/>
          <a:lstStyle/>
          <a:p>
            <a:r>
              <a:rPr lang="en-US" dirty="0"/>
              <a:t>Layout Manager :- </a:t>
            </a:r>
            <a:r>
              <a:rPr lang="en-US" dirty="0" err="1"/>
              <a:t>BorderLayout</a:t>
            </a:r>
            <a:endParaRPr lang="en-US" dirty="0"/>
          </a:p>
        </p:txBody>
      </p:sp>
      <p:sp>
        <p:nvSpPr>
          <p:cNvPr id="3" name="Content Placeholder 2">
            <a:extLst>
              <a:ext uri="{FF2B5EF4-FFF2-40B4-BE49-F238E27FC236}">
                <a16:creationId xmlns:a16="http://schemas.microsoft.com/office/drawing/2014/main" id="{9928516B-3F2E-4B1D-73E3-7054191CCE85}"/>
              </a:ext>
            </a:extLst>
          </p:cNvPr>
          <p:cNvSpPr>
            <a:spLocks noGrp="1"/>
          </p:cNvSpPr>
          <p:nvPr>
            <p:ph idx="1"/>
          </p:nvPr>
        </p:nvSpPr>
        <p:spPr>
          <a:xfrm>
            <a:off x="1219200" y="1243360"/>
            <a:ext cx="10515600" cy="4623100"/>
          </a:xfrm>
        </p:spPr>
        <p:txBody>
          <a:bodyPr/>
          <a:lstStyle/>
          <a:p>
            <a:r>
              <a:rPr lang="en-US" dirty="0" err="1"/>
              <a:t>BorderLayout</a:t>
            </a:r>
            <a:r>
              <a:rPr lang="en-US" dirty="0"/>
              <a:t> class is implements a layout style that has four narrow, fixed width components at the edges and one large area in the center. </a:t>
            </a:r>
          </a:p>
          <a:p>
            <a:r>
              <a:rPr lang="en-US" dirty="0">
                <a:highlight>
                  <a:srgbClr val="00FFFF"/>
                </a:highlight>
              </a:rPr>
              <a:t>Four sides are referred to as North, South, East and West </a:t>
            </a:r>
          </a:p>
          <a:p>
            <a:r>
              <a:rPr lang="en-US" dirty="0">
                <a:highlight>
                  <a:srgbClr val="00FFFF"/>
                </a:highlight>
              </a:rPr>
              <a:t>Middle area is called as center</a:t>
            </a:r>
          </a:p>
          <a:p>
            <a:endParaRPr lang="en-US" dirty="0"/>
          </a:p>
        </p:txBody>
      </p:sp>
      <p:sp>
        <p:nvSpPr>
          <p:cNvPr id="4" name="Footer Placeholder 3">
            <a:extLst>
              <a:ext uri="{FF2B5EF4-FFF2-40B4-BE49-F238E27FC236}">
                <a16:creationId xmlns:a16="http://schemas.microsoft.com/office/drawing/2014/main" id="{521CD638-A8EC-1EB1-0C67-6FF6E6C1B14B}"/>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6" name="Table 6">
            <a:extLst>
              <a:ext uri="{FF2B5EF4-FFF2-40B4-BE49-F238E27FC236}">
                <a16:creationId xmlns:a16="http://schemas.microsoft.com/office/drawing/2014/main" id="{BE32EE03-83FB-939E-5299-04D726DF7724}"/>
              </a:ext>
            </a:extLst>
          </p:cNvPr>
          <p:cNvGraphicFramePr>
            <a:graphicFrameLocks noGrp="1"/>
          </p:cNvGraphicFramePr>
          <p:nvPr>
            <p:extLst>
              <p:ext uri="{D42A27DB-BD31-4B8C-83A1-F6EECF244321}">
                <p14:modId xmlns:p14="http://schemas.microsoft.com/office/powerpoint/2010/main" val="3972318435"/>
              </p:ext>
            </p:extLst>
          </p:nvPr>
        </p:nvGraphicFramePr>
        <p:xfrm>
          <a:off x="1219200" y="4057830"/>
          <a:ext cx="8848034" cy="1651000"/>
        </p:xfrm>
        <a:graphic>
          <a:graphicData uri="http://schemas.openxmlformats.org/drawingml/2006/table">
            <a:tbl>
              <a:tblPr firstRow="1" bandRow="1">
                <a:tableStyleId>{5940675A-B579-460E-94D1-54222C63F5DA}</a:tableStyleId>
              </a:tblPr>
              <a:tblGrid>
                <a:gridCol w="3644348">
                  <a:extLst>
                    <a:ext uri="{9D8B030D-6E8A-4147-A177-3AD203B41FA5}">
                      <a16:colId xmlns:a16="http://schemas.microsoft.com/office/drawing/2014/main" val="2852866425"/>
                    </a:ext>
                  </a:extLst>
                </a:gridCol>
                <a:gridCol w="5203686">
                  <a:extLst>
                    <a:ext uri="{9D8B030D-6E8A-4147-A177-3AD203B41FA5}">
                      <a16:colId xmlns:a16="http://schemas.microsoft.com/office/drawing/2014/main" val="2862137815"/>
                    </a:ext>
                  </a:extLst>
                </a:gridCol>
              </a:tblGrid>
              <a:tr h="370840">
                <a:tc>
                  <a:txBody>
                    <a:bodyPr/>
                    <a:lstStyle/>
                    <a:p>
                      <a:pPr algn="ctr"/>
                      <a:r>
                        <a:rPr lang="en-US" dirty="0"/>
                        <a:t>Constructor </a:t>
                      </a:r>
                    </a:p>
                  </a:txBody>
                  <a:tcPr/>
                </a:tc>
                <a:tc>
                  <a:txBody>
                    <a:bodyPr/>
                    <a:lstStyle/>
                    <a:p>
                      <a:pPr algn="ctr"/>
                      <a:r>
                        <a:rPr lang="en-US" dirty="0"/>
                        <a:t>Description</a:t>
                      </a:r>
                    </a:p>
                  </a:txBody>
                  <a:tcPr/>
                </a:tc>
                <a:extLst>
                  <a:ext uri="{0D108BD9-81ED-4DB2-BD59-A6C34878D82A}">
                    <a16:rowId xmlns:a16="http://schemas.microsoft.com/office/drawing/2014/main" val="1282930635"/>
                  </a:ext>
                </a:extLst>
              </a:tr>
              <a:tr h="370840">
                <a:tc>
                  <a:txBody>
                    <a:bodyPr/>
                    <a:lstStyle/>
                    <a:p>
                      <a:r>
                        <a:rPr lang="en-US" dirty="0" err="1"/>
                        <a:t>BorderLayout</a:t>
                      </a:r>
                      <a:r>
                        <a:rPr lang="en-US" dirty="0"/>
                        <a:t>()</a:t>
                      </a:r>
                    </a:p>
                  </a:txBody>
                  <a:tcPr/>
                </a:tc>
                <a:tc>
                  <a:txBody>
                    <a:bodyPr/>
                    <a:lstStyle/>
                    <a:p>
                      <a:r>
                        <a:rPr lang="en-US" dirty="0"/>
                        <a:t>Create default layout with no gaps between components</a:t>
                      </a:r>
                    </a:p>
                  </a:txBody>
                  <a:tcPr/>
                </a:tc>
                <a:extLst>
                  <a:ext uri="{0D108BD9-81ED-4DB2-BD59-A6C34878D82A}">
                    <a16:rowId xmlns:a16="http://schemas.microsoft.com/office/drawing/2014/main" val="1028894464"/>
                  </a:ext>
                </a:extLst>
              </a:tr>
              <a:tr h="370840">
                <a:tc>
                  <a:txBody>
                    <a:bodyPr/>
                    <a:lstStyle/>
                    <a:p>
                      <a:r>
                        <a:rPr lang="en-US" dirty="0" err="1">
                          <a:highlight>
                            <a:srgbClr val="FFFF00"/>
                          </a:highlight>
                        </a:rPr>
                        <a:t>BorderLayout</a:t>
                      </a:r>
                      <a:r>
                        <a:rPr lang="en-US" dirty="0">
                          <a:highlight>
                            <a:srgbClr val="FFFF00"/>
                          </a:highlight>
                        </a:rPr>
                        <a:t>(int </a:t>
                      </a:r>
                      <a:r>
                        <a:rPr lang="en-US" dirty="0" err="1">
                          <a:highlight>
                            <a:srgbClr val="FFFF00"/>
                          </a:highlight>
                        </a:rPr>
                        <a:t>hgap</a:t>
                      </a:r>
                      <a:r>
                        <a:rPr lang="en-US" dirty="0">
                          <a:highlight>
                            <a:srgbClr val="FFFF00"/>
                          </a:highlight>
                        </a:rPr>
                        <a:t>, int </a:t>
                      </a:r>
                      <a:r>
                        <a:rPr lang="en-US" dirty="0" err="1">
                          <a:highlight>
                            <a:srgbClr val="FFFF00"/>
                          </a:highlight>
                        </a:rPr>
                        <a:t>vgap</a:t>
                      </a:r>
                      <a:r>
                        <a:rPr lang="en-US" dirty="0">
                          <a:highlight>
                            <a:srgbClr val="FFFF00"/>
                          </a:highlight>
                        </a:rPr>
                        <a:t>)</a:t>
                      </a:r>
                    </a:p>
                  </a:txBody>
                  <a:tcPr/>
                </a:tc>
                <a:tc>
                  <a:txBody>
                    <a:bodyPr/>
                    <a:lstStyle/>
                    <a:p>
                      <a:r>
                        <a:rPr lang="en-US" dirty="0"/>
                        <a:t>Construct a border layout with the specified gaps between components</a:t>
                      </a:r>
                    </a:p>
                  </a:txBody>
                  <a:tcPr/>
                </a:tc>
                <a:extLst>
                  <a:ext uri="{0D108BD9-81ED-4DB2-BD59-A6C34878D82A}">
                    <a16:rowId xmlns:a16="http://schemas.microsoft.com/office/drawing/2014/main" val="1641484291"/>
                  </a:ext>
                </a:extLst>
              </a:tr>
            </a:tbl>
          </a:graphicData>
        </a:graphic>
      </p:graphicFrame>
      <p:pic>
        <p:nvPicPr>
          <p:cNvPr id="7" name="Picture 6">
            <a:extLst>
              <a:ext uri="{FF2B5EF4-FFF2-40B4-BE49-F238E27FC236}">
                <a16:creationId xmlns:a16="http://schemas.microsoft.com/office/drawing/2014/main" id="{6F54EF9B-0ABE-6DB1-3A63-C47E267D8E4A}"/>
              </a:ext>
            </a:extLst>
          </p:cNvPr>
          <p:cNvPicPr>
            <a:picLocks noChangeAspect="1"/>
          </p:cNvPicPr>
          <p:nvPr/>
        </p:nvPicPr>
        <p:blipFill>
          <a:blip r:embed="rId2"/>
          <a:stretch>
            <a:fillRect/>
          </a:stretch>
        </p:blipFill>
        <p:spPr>
          <a:xfrm>
            <a:off x="8304971" y="1628595"/>
            <a:ext cx="3143250" cy="2343150"/>
          </a:xfrm>
          <a:prstGeom prst="rect">
            <a:avLst/>
          </a:prstGeom>
        </p:spPr>
      </p:pic>
    </p:spTree>
    <p:extLst>
      <p:ext uri="{BB962C8B-B14F-4D97-AF65-F5344CB8AC3E}">
        <p14:creationId xmlns:p14="http://schemas.microsoft.com/office/powerpoint/2010/main" val="61840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C14C-C027-CE30-F579-EA86E3386E63}"/>
              </a:ext>
            </a:extLst>
          </p:cNvPr>
          <p:cNvSpPr>
            <a:spLocks noGrp="1"/>
          </p:cNvSpPr>
          <p:nvPr>
            <p:ph type="title"/>
          </p:nvPr>
        </p:nvSpPr>
        <p:spPr/>
        <p:txBody>
          <a:bodyPr/>
          <a:lstStyle/>
          <a:p>
            <a:r>
              <a:rPr lang="en-US" dirty="0"/>
              <a:t>Layout Manager :- </a:t>
            </a:r>
            <a:r>
              <a:rPr lang="en-US" dirty="0" err="1"/>
              <a:t>GridLayout</a:t>
            </a:r>
            <a:endParaRPr lang="en-US" dirty="0"/>
          </a:p>
        </p:txBody>
      </p:sp>
      <p:sp>
        <p:nvSpPr>
          <p:cNvPr id="3" name="Content Placeholder 2">
            <a:extLst>
              <a:ext uri="{FF2B5EF4-FFF2-40B4-BE49-F238E27FC236}">
                <a16:creationId xmlns:a16="http://schemas.microsoft.com/office/drawing/2014/main" id="{9928516B-3F2E-4B1D-73E3-7054191CCE85}"/>
              </a:ext>
            </a:extLst>
          </p:cNvPr>
          <p:cNvSpPr>
            <a:spLocks noGrp="1"/>
          </p:cNvSpPr>
          <p:nvPr>
            <p:ph idx="1"/>
          </p:nvPr>
        </p:nvSpPr>
        <p:spPr>
          <a:xfrm>
            <a:off x="1219200" y="1243360"/>
            <a:ext cx="10515600" cy="4623100"/>
          </a:xfrm>
        </p:spPr>
        <p:txBody>
          <a:bodyPr/>
          <a:lstStyle/>
          <a:p>
            <a:r>
              <a:rPr lang="en-US" dirty="0" err="1"/>
              <a:t>GridLayout</a:t>
            </a:r>
            <a:r>
              <a:rPr lang="en-US" dirty="0"/>
              <a:t> lays out </a:t>
            </a:r>
            <a:r>
              <a:rPr lang="en-US" dirty="0">
                <a:highlight>
                  <a:srgbClr val="00FF00"/>
                </a:highlight>
              </a:rPr>
              <a:t>components in a two dimensional grid</a:t>
            </a:r>
          </a:p>
          <a:p>
            <a:r>
              <a:rPr lang="en-US" dirty="0"/>
              <a:t>Arranges components in a</a:t>
            </a:r>
            <a:r>
              <a:rPr lang="en-US" dirty="0">
                <a:highlight>
                  <a:srgbClr val="00FF00"/>
                </a:highlight>
              </a:rPr>
              <a:t> rectangular grid </a:t>
            </a:r>
          </a:p>
          <a:p>
            <a:r>
              <a:rPr lang="en-US" dirty="0">
                <a:highlight>
                  <a:srgbClr val="FFFF00"/>
                </a:highlight>
              </a:rPr>
              <a:t>When you instantiate a </a:t>
            </a:r>
            <a:r>
              <a:rPr lang="en-US" dirty="0" err="1">
                <a:highlight>
                  <a:srgbClr val="FFFF00"/>
                </a:highlight>
              </a:rPr>
              <a:t>GridLayout</a:t>
            </a:r>
            <a:r>
              <a:rPr lang="en-US" dirty="0">
                <a:highlight>
                  <a:srgbClr val="FFFF00"/>
                </a:highlight>
              </a:rPr>
              <a:t>, define the number of rows and columns</a:t>
            </a:r>
          </a:p>
          <a:p>
            <a:endParaRPr lang="en-US" dirty="0"/>
          </a:p>
        </p:txBody>
      </p:sp>
      <p:sp>
        <p:nvSpPr>
          <p:cNvPr id="4" name="Footer Placeholder 3">
            <a:extLst>
              <a:ext uri="{FF2B5EF4-FFF2-40B4-BE49-F238E27FC236}">
                <a16:creationId xmlns:a16="http://schemas.microsoft.com/office/drawing/2014/main" id="{521CD638-A8EC-1EB1-0C67-6FF6E6C1B14B}"/>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6" name="Table 6">
            <a:extLst>
              <a:ext uri="{FF2B5EF4-FFF2-40B4-BE49-F238E27FC236}">
                <a16:creationId xmlns:a16="http://schemas.microsoft.com/office/drawing/2014/main" id="{BE32EE03-83FB-939E-5299-04D726DF7724}"/>
              </a:ext>
            </a:extLst>
          </p:cNvPr>
          <p:cNvGraphicFramePr>
            <a:graphicFrameLocks noGrp="1"/>
          </p:cNvGraphicFramePr>
          <p:nvPr>
            <p:extLst>
              <p:ext uri="{D42A27DB-BD31-4B8C-83A1-F6EECF244321}">
                <p14:modId xmlns:p14="http://schemas.microsoft.com/office/powerpoint/2010/main" val="2748475028"/>
              </p:ext>
            </p:extLst>
          </p:nvPr>
        </p:nvGraphicFramePr>
        <p:xfrm>
          <a:off x="1047750" y="2710070"/>
          <a:ext cx="8281987" cy="1381760"/>
        </p:xfrm>
        <a:graphic>
          <a:graphicData uri="http://schemas.openxmlformats.org/drawingml/2006/table">
            <a:tbl>
              <a:tblPr firstRow="1" bandRow="1">
                <a:tableStyleId>{5940675A-B579-460E-94D1-54222C63F5DA}</a:tableStyleId>
              </a:tblPr>
              <a:tblGrid>
                <a:gridCol w="3411203">
                  <a:extLst>
                    <a:ext uri="{9D8B030D-6E8A-4147-A177-3AD203B41FA5}">
                      <a16:colId xmlns:a16="http://schemas.microsoft.com/office/drawing/2014/main" val="2852866425"/>
                    </a:ext>
                  </a:extLst>
                </a:gridCol>
                <a:gridCol w="4870784">
                  <a:extLst>
                    <a:ext uri="{9D8B030D-6E8A-4147-A177-3AD203B41FA5}">
                      <a16:colId xmlns:a16="http://schemas.microsoft.com/office/drawing/2014/main" val="2862137815"/>
                    </a:ext>
                  </a:extLst>
                </a:gridCol>
              </a:tblGrid>
              <a:tr h="370840">
                <a:tc>
                  <a:txBody>
                    <a:bodyPr/>
                    <a:lstStyle/>
                    <a:p>
                      <a:pPr algn="ctr"/>
                      <a:r>
                        <a:rPr lang="en-US" dirty="0"/>
                        <a:t>Constructor </a:t>
                      </a:r>
                    </a:p>
                  </a:txBody>
                  <a:tcPr/>
                </a:tc>
                <a:tc>
                  <a:txBody>
                    <a:bodyPr/>
                    <a:lstStyle/>
                    <a:p>
                      <a:pPr algn="ctr"/>
                      <a:r>
                        <a:rPr lang="en-US" dirty="0"/>
                        <a:t>Description</a:t>
                      </a:r>
                    </a:p>
                  </a:txBody>
                  <a:tcPr/>
                </a:tc>
                <a:extLst>
                  <a:ext uri="{0D108BD9-81ED-4DB2-BD59-A6C34878D82A}">
                    <a16:rowId xmlns:a16="http://schemas.microsoft.com/office/drawing/2014/main" val="1282930635"/>
                  </a:ext>
                </a:extLst>
              </a:tr>
              <a:tr h="370840">
                <a:tc>
                  <a:txBody>
                    <a:bodyPr/>
                    <a:lstStyle/>
                    <a:p>
                      <a:r>
                        <a:rPr lang="en-US" dirty="0" err="1"/>
                        <a:t>GridLayout</a:t>
                      </a:r>
                      <a:r>
                        <a:rPr lang="en-US" dirty="0"/>
                        <a:t>()</a:t>
                      </a:r>
                    </a:p>
                  </a:txBody>
                  <a:tcPr/>
                </a:tc>
                <a:tc>
                  <a:txBody>
                    <a:bodyPr/>
                    <a:lstStyle/>
                    <a:p>
                      <a:r>
                        <a:rPr lang="en-US" dirty="0"/>
                        <a:t>Create single column grid layout</a:t>
                      </a:r>
                    </a:p>
                  </a:txBody>
                  <a:tcPr/>
                </a:tc>
                <a:extLst>
                  <a:ext uri="{0D108BD9-81ED-4DB2-BD59-A6C34878D82A}">
                    <a16:rowId xmlns:a16="http://schemas.microsoft.com/office/drawing/2014/main" val="1028894464"/>
                  </a:ext>
                </a:extLst>
              </a:tr>
              <a:tr h="370840">
                <a:tc>
                  <a:txBody>
                    <a:bodyPr/>
                    <a:lstStyle/>
                    <a:p>
                      <a:r>
                        <a:rPr lang="en-US" dirty="0" err="1">
                          <a:highlight>
                            <a:srgbClr val="FFFF00"/>
                          </a:highlight>
                        </a:rPr>
                        <a:t>GridLayout</a:t>
                      </a:r>
                      <a:r>
                        <a:rPr lang="en-US" dirty="0">
                          <a:highlight>
                            <a:srgbClr val="FFFF00"/>
                          </a:highlight>
                        </a:rPr>
                        <a:t>(int </a:t>
                      </a:r>
                      <a:r>
                        <a:rPr lang="en-US" dirty="0" err="1">
                          <a:highlight>
                            <a:srgbClr val="FFFF00"/>
                          </a:highlight>
                        </a:rPr>
                        <a:t>numRows</a:t>
                      </a:r>
                      <a:r>
                        <a:rPr lang="en-US" dirty="0">
                          <a:highlight>
                            <a:srgbClr val="FFFF00"/>
                          </a:highlight>
                        </a:rPr>
                        <a:t>, int </a:t>
                      </a:r>
                      <a:r>
                        <a:rPr lang="en-US" dirty="0" err="1">
                          <a:highlight>
                            <a:srgbClr val="FFFF00"/>
                          </a:highlight>
                        </a:rPr>
                        <a:t>numColumns</a:t>
                      </a:r>
                      <a:r>
                        <a:rPr lang="en-US" dirty="0">
                          <a:highlight>
                            <a:srgbClr val="FFFF00"/>
                          </a:highlight>
                        </a:rPr>
                        <a:t>)</a:t>
                      </a:r>
                    </a:p>
                  </a:txBody>
                  <a:tcPr/>
                </a:tc>
                <a:tc>
                  <a:txBody>
                    <a:bodyPr/>
                    <a:lstStyle/>
                    <a:p>
                      <a:r>
                        <a:rPr lang="en-US" dirty="0"/>
                        <a:t>Create a grid layout with the specified number of rows and columns </a:t>
                      </a:r>
                    </a:p>
                  </a:txBody>
                  <a:tcPr/>
                </a:tc>
                <a:extLst>
                  <a:ext uri="{0D108BD9-81ED-4DB2-BD59-A6C34878D82A}">
                    <a16:rowId xmlns:a16="http://schemas.microsoft.com/office/drawing/2014/main" val="1641484291"/>
                  </a:ext>
                </a:extLst>
              </a:tr>
            </a:tbl>
          </a:graphicData>
        </a:graphic>
      </p:graphicFrame>
      <p:graphicFrame>
        <p:nvGraphicFramePr>
          <p:cNvPr id="8" name="Table 7">
            <a:extLst>
              <a:ext uri="{FF2B5EF4-FFF2-40B4-BE49-F238E27FC236}">
                <a16:creationId xmlns:a16="http://schemas.microsoft.com/office/drawing/2014/main" id="{2CF34E5E-BD1B-D9A0-D8B5-2EEA74C7E94E}"/>
              </a:ext>
            </a:extLst>
          </p:cNvPr>
          <p:cNvGraphicFramePr>
            <a:graphicFrameLocks noGrp="1"/>
          </p:cNvGraphicFramePr>
          <p:nvPr>
            <p:extLst>
              <p:ext uri="{D42A27DB-BD31-4B8C-83A1-F6EECF244321}">
                <p14:modId xmlns:p14="http://schemas.microsoft.com/office/powerpoint/2010/main" val="2408022195"/>
              </p:ext>
            </p:extLst>
          </p:nvPr>
        </p:nvGraphicFramePr>
        <p:xfrm>
          <a:off x="1047750" y="4093767"/>
          <a:ext cx="8281986" cy="914400"/>
        </p:xfrm>
        <a:graphic>
          <a:graphicData uri="http://schemas.openxmlformats.org/drawingml/2006/table">
            <a:tbl>
              <a:tblPr/>
              <a:tblGrid>
                <a:gridCol w="3507685">
                  <a:extLst>
                    <a:ext uri="{9D8B030D-6E8A-4147-A177-3AD203B41FA5}">
                      <a16:colId xmlns:a16="http://schemas.microsoft.com/office/drawing/2014/main" val="1479599951"/>
                    </a:ext>
                  </a:extLst>
                </a:gridCol>
                <a:gridCol w="4774301">
                  <a:extLst>
                    <a:ext uri="{9D8B030D-6E8A-4147-A177-3AD203B41FA5}">
                      <a16:colId xmlns:a16="http://schemas.microsoft.com/office/drawing/2014/main" val="3556013394"/>
                    </a:ext>
                  </a:extLst>
                </a:gridCol>
              </a:tblGrid>
              <a:tr h="344557">
                <a:tc>
                  <a:txBody>
                    <a:bodyPr/>
                    <a:lstStyle/>
                    <a:p>
                      <a:r>
                        <a:rPr lang="en-US" dirty="0" err="1"/>
                        <a:t>GridLayout</a:t>
                      </a:r>
                      <a:r>
                        <a:rPr lang="en-US" dirty="0">
                          <a:highlight>
                            <a:srgbClr val="FFFF00"/>
                          </a:highlight>
                        </a:rPr>
                        <a:t>(int </a:t>
                      </a:r>
                      <a:r>
                        <a:rPr lang="en-US" dirty="0" err="1">
                          <a:highlight>
                            <a:srgbClr val="FFFF00"/>
                          </a:highlight>
                        </a:rPr>
                        <a:t>numRows</a:t>
                      </a:r>
                      <a:r>
                        <a:rPr lang="en-US" dirty="0">
                          <a:highlight>
                            <a:srgbClr val="FFFF00"/>
                          </a:highlight>
                        </a:rPr>
                        <a:t>, int </a:t>
                      </a:r>
                      <a:r>
                        <a:rPr lang="en-US" dirty="0" err="1">
                          <a:highlight>
                            <a:srgbClr val="FFFF00"/>
                          </a:highlight>
                        </a:rPr>
                        <a:t>numColumns</a:t>
                      </a:r>
                      <a:r>
                        <a:rPr lang="en-US" dirty="0">
                          <a:highlight>
                            <a:srgbClr val="FFFF00"/>
                          </a:highlight>
                        </a:rPr>
                        <a:t>, int </a:t>
                      </a:r>
                      <a:r>
                        <a:rPr lang="en-US" dirty="0" err="1">
                          <a:highlight>
                            <a:srgbClr val="FFFF00"/>
                          </a:highlight>
                        </a:rPr>
                        <a:t>horz,int</a:t>
                      </a:r>
                      <a:r>
                        <a:rPr lang="en-US" dirty="0">
                          <a:highlight>
                            <a:srgbClr val="FFFF00"/>
                          </a:highlight>
                        </a:rPr>
                        <a:t> vert)</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dirty="0"/>
                        <a:t>Create a grid layout to specify the horizontal and vertical space left between the components in </a:t>
                      </a:r>
                      <a:r>
                        <a:rPr lang="en-US" dirty="0" err="1"/>
                        <a:t>horzt</a:t>
                      </a:r>
                      <a:r>
                        <a:rPr lang="en-US" dirty="0"/>
                        <a:t> and vert.</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7069024"/>
                  </a:ext>
                </a:extLst>
              </a:tr>
            </a:tbl>
          </a:graphicData>
        </a:graphic>
      </p:graphicFrame>
      <p:pic>
        <p:nvPicPr>
          <p:cNvPr id="10" name="Picture 9">
            <a:extLst>
              <a:ext uri="{FF2B5EF4-FFF2-40B4-BE49-F238E27FC236}">
                <a16:creationId xmlns:a16="http://schemas.microsoft.com/office/drawing/2014/main" id="{9D2E9C31-ED1A-AED0-7CD9-337C6BA74499}"/>
              </a:ext>
            </a:extLst>
          </p:cNvPr>
          <p:cNvPicPr>
            <a:picLocks noChangeAspect="1"/>
          </p:cNvPicPr>
          <p:nvPr/>
        </p:nvPicPr>
        <p:blipFill>
          <a:blip r:embed="rId2"/>
          <a:stretch>
            <a:fillRect/>
          </a:stretch>
        </p:blipFill>
        <p:spPr>
          <a:xfrm>
            <a:off x="9329737" y="3369366"/>
            <a:ext cx="3286125" cy="2447925"/>
          </a:xfrm>
          <a:prstGeom prst="rect">
            <a:avLst/>
          </a:prstGeom>
        </p:spPr>
      </p:pic>
    </p:spTree>
    <p:extLst>
      <p:ext uri="{BB962C8B-B14F-4D97-AF65-F5344CB8AC3E}">
        <p14:creationId xmlns:p14="http://schemas.microsoft.com/office/powerpoint/2010/main" val="4122313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C14C-C027-CE30-F579-EA86E3386E63}"/>
              </a:ext>
            </a:extLst>
          </p:cNvPr>
          <p:cNvSpPr>
            <a:spLocks noGrp="1"/>
          </p:cNvSpPr>
          <p:nvPr>
            <p:ph type="title"/>
          </p:nvPr>
        </p:nvSpPr>
        <p:spPr/>
        <p:txBody>
          <a:bodyPr/>
          <a:lstStyle/>
          <a:p>
            <a:r>
              <a:rPr lang="en-US" dirty="0"/>
              <a:t>Layout Manager :- </a:t>
            </a:r>
            <a:r>
              <a:rPr lang="en-US" dirty="0" err="1"/>
              <a:t>CardLayout</a:t>
            </a:r>
            <a:endParaRPr lang="en-US" dirty="0"/>
          </a:p>
        </p:txBody>
      </p:sp>
      <p:sp>
        <p:nvSpPr>
          <p:cNvPr id="3" name="Content Placeholder 2">
            <a:extLst>
              <a:ext uri="{FF2B5EF4-FFF2-40B4-BE49-F238E27FC236}">
                <a16:creationId xmlns:a16="http://schemas.microsoft.com/office/drawing/2014/main" id="{9928516B-3F2E-4B1D-73E3-7054191CCE85}"/>
              </a:ext>
            </a:extLst>
          </p:cNvPr>
          <p:cNvSpPr>
            <a:spLocks noGrp="1"/>
          </p:cNvSpPr>
          <p:nvPr>
            <p:ph idx="1"/>
          </p:nvPr>
        </p:nvSpPr>
        <p:spPr>
          <a:xfrm>
            <a:off x="1219200" y="1243360"/>
            <a:ext cx="10515600" cy="4623100"/>
          </a:xfrm>
        </p:spPr>
        <p:txBody>
          <a:bodyPr/>
          <a:lstStyle/>
          <a:p>
            <a:r>
              <a:rPr lang="en-US" dirty="0" err="1"/>
              <a:t>CardLayout</a:t>
            </a:r>
            <a:r>
              <a:rPr lang="en-US" dirty="0"/>
              <a:t> arranges each component in the container as a card. </a:t>
            </a:r>
          </a:p>
          <a:p>
            <a:r>
              <a:rPr lang="en-US" dirty="0"/>
              <a:t>Only one card is visible at a time and the container acts as a stack of cards.</a:t>
            </a:r>
          </a:p>
          <a:p>
            <a:endParaRPr lang="en-US" dirty="0"/>
          </a:p>
        </p:txBody>
      </p:sp>
      <p:sp>
        <p:nvSpPr>
          <p:cNvPr id="4" name="Footer Placeholder 3">
            <a:extLst>
              <a:ext uri="{FF2B5EF4-FFF2-40B4-BE49-F238E27FC236}">
                <a16:creationId xmlns:a16="http://schemas.microsoft.com/office/drawing/2014/main" id="{521CD638-A8EC-1EB1-0C67-6FF6E6C1B14B}"/>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6" name="Table 6">
            <a:extLst>
              <a:ext uri="{FF2B5EF4-FFF2-40B4-BE49-F238E27FC236}">
                <a16:creationId xmlns:a16="http://schemas.microsoft.com/office/drawing/2014/main" id="{BE32EE03-83FB-939E-5299-04D726DF7724}"/>
              </a:ext>
            </a:extLst>
          </p:cNvPr>
          <p:cNvGraphicFramePr>
            <a:graphicFrameLocks noGrp="1"/>
          </p:cNvGraphicFramePr>
          <p:nvPr>
            <p:extLst>
              <p:ext uri="{D42A27DB-BD31-4B8C-83A1-F6EECF244321}">
                <p14:modId xmlns:p14="http://schemas.microsoft.com/office/powerpoint/2010/main" val="4289580696"/>
              </p:ext>
            </p:extLst>
          </p:nvPr>
        </p:nvGraphicFramePr>
        <p:xfrm>
          <a:off x="1047750" y="2710070"/>
          <a:ext cx="9606998" cy="2358858"/>
        </p:xfrm>
        <a:graphic>
          <a:graphicData uri="http://schemas.openxmlformats.org/drawingml/2006/table">
            <a:tbl>
              <a:tblPr firstRow="1" bandRow="1">
                <a:tableStyleId>{5940675A-B579-460E-94D1-54222C63F5DA}</a:tableStyleId>
              </a:tblPr>
              <a:tblGrid>
                <a:gridCol w="3956951">
                  <a:extLst>
                    <a:ext uri="{9D8B030D-6E8A-4147-A177-3AD203B41FA5}">
                      <a16:colId xmlns:a16="http://schemas.microsoft.com/office/drawing/2014/main" val="2852866425"/>
                    </a:ext>
                  </a:extLst>
                </a:gridCol>
                <a:gridCol w="5650047">
                  <a:extLst>
                    <a:ext uri="{9D8B030D-6E8A-4147-A177-3AD203B41FA5}">
                      <a16:colId xmlns:a16="http://schemas.microsoft.com/office/drawing/2014/main" val="2862137815"/>
                    </a:ext>
                  </a:extLst>
                </a:gridCol>
              </a:tblGrid>
              <a:tr h="585069">
                <a:tc>
                  <a:txBody>
                    <a:bodyPr/>
                    <a:lstStyle/>
                    <a:p>
                      <a:pPr algn="ctr"/>
                      <a:r>
                        <a:rPr lang="en-US" sz="2400" dirty="0"/>
                        <a:t>Constructor </a:t>
                      </a:r>
                    </a:p>
                  </a:txBody>
                  <a:tcPr/>
                </a:tc>
                <a:tc>
                  <a:txBody>
                    <a:bodyPr/>
                    <a:lstStyle/>
                    <a:p>
                      <a:pPr algn="ctr"/>
                      <a:r>
                        <a:rPr lang="en-US" sz="2400" dirty="0"/>
                        <a:t>Description</a:t>
                      </a:r>
                    </a:p>
                  </a:txBody>
                  <a:tcPr/>
                </a:tc>
                <a:extLst>
                  <a:ext uri="{0D108BD9-81ED-4DB2-BD59-A6C34878D82A}">
                    <a16:rowId xmlns:a16="http://schemas.microsoft.com/office/drawing/2014/main" val="1282930635"/>
                  </a:ext>
                </a:extLst>
              </a:tr>
              <a:tr h="585069">
                <a:tc>
                  <a:txBody>
                    <a:bodyPr/>
                    <a:lstStyle/>
                    <a:p>
                      <a:r>
                        <a:rPr lang="en-US" sz="2400" dirty="0" err="1"/>
                        <a:t>CardLayout</a:t>
                      </a:r>
                      <a:r>
                        <a:rPr lang="en-US" sz="2400" dirty="0"/>
                        <a:t>()</a:t>
                      </a:r>
                    </a:p>
                  </a:txBody>
                  <a:tcPr/>
                </a:tc>
                <a:tc>
                  <a:txBody>
                    <a:bodyPr/>
                    <a:lstStyle/>
                    <a:p>
                      <a:r>
                        <a:rPr lang="en-US" sz="2400" dirty="0"/>
                        <a:t>Create default card layout</a:t>
                      </a:r>
                    </a:p>
                  </a:txBody>
                  <a:tcPr/>
                </a:tc>
                <a:extLst>
                  <a:ext uri="{0D108BD9-81ED-4DB2-BD59-A6C34878D82A}">
                    <a16:rowId xmlns:a16="http://schemas.microsoft.com/office/drawing/2014/main" val="1028894464"/>
                  </a:ext>
                </a:extLst>
              </a:tr>
              <a:tr h="1009845">
                <a:tc>
                  <a:txBody>
                    <a:bodyPr/>
                    <a:lstStyle/>
                    <a:p>
                      <a:r>
                        <a:rPr lang="en-US" sz="2400" dirty="0" err="1">
                          <a:highlight>
                            <a:srgbClr val="FFFF00"/>
                          </a:highlight>
                        </a:rPr>
                        <a:t>CardLayout</a:t>
                      </a:r>
                      <a:r>
                        <a:rPr lang="en-US" sz="2400" dirty="0">
                          <a:highlight>
                            <a:srgbClr val="FFFF00"/>
                          </a:highlight>
                        </a:rPr>
                        <a:t>(int </a:t>
                      </a:r>
                      <a:r>
                        <a:rPr lang="en-US" sz="2400" dirty="0" err="1">
                          <a:highlight>
                            <a:srgbClr val="FFFF00"/>
                          </a:highlight>
                        </a:rPr>
                        <a:t>horz</a:t>
                      </a:r>
                      <a:r>
                        <a:rPr lang="en-US" sz="2400" dirty="0">
                          <a:highlight>
                            <a:srgbClr val="FFFF00"/>
                          </a:highlight>
                        </a:rPr>
                        <a:t>, int vert)</a:t>
                      </a:r>
                    </a:p>
                  </a:txBody>
                  <a:tcPr/>
                </a:tc>
                <a:tc>
                  <a:txBody>
                    <a:bodyPr/>
                    <a:lstStyle/>
                    <a:p>
                      <a:r>
                        <a:rPr lang="en-US" sz="2400" dirty="0"/>
                        <a:t>Create a card layout with specify the horizontal and vertical space left between components in </a:t>
                      </a:r>
                      <a:r>
                        <a:rPr lang="en-US" sz="2400" dirty="0" err="1"/>
                        <a:t>horz</a:t>
                      </a:r>
                      <a:r>
                        <a:rPr lang="en-US" sz="2400" dirty="0"/>
                        <a:t> and vert</a:t>
                      </a:r>
                    </a:p>
                  </a:txBody>
                  <a:tcPr/>
                </a:tc>
                <a:extLst>
                  <a:ext uri="{0D108BD9-81ED-4DB2-BD59-A6C34878D82A}">
                    <a16:rowId xmlns:a16="http://schemas.microsoft.com/office/drawing/2014/main" val="1641484291"/>
                  </a:ext>
                </a:extLst>
              </a:tr>
            </a:tbl>
          </a:graphicData>
        </a:graphic>
      </p:graphicFrame>
    </p:spTree>
    <p:extLst>
      <p:ext uri="{BB962C8B-B14F-4D97-AF65-F5344CB8AC3E}">
        <p14:creationId xmlns:p14="http://schemas.microsoft.com/office/powerpoint/2010/main" val="2236772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BE63-B546-5C8A-4F01-45FAC2B7C079}"/>
              </a:ext>
            </a:extLst>
          </p:cNvPr>
          <p:cNvSpPr>
            <a:spLocks noGrp="1"/>
          </p:cNvSpPr>
          <p:nvPr>
            <p:ph type="title"/>
          </p:nvPr>
        </p:nvSpPr>
        <p:spPr/>
        <p:txBody>
          <a:bodyPr/>
          <a:lstStyle/>
          <a:p>
            <a:r>
              <a:rPr lang="en-US" dirty="0"/>
              <a:t>Layout Manager :- </a:t>
            </a:r>
            <a:r>
              <a:rPr lang="en-US" dirty="0" err="1"/>
              <a:t>CardLayout</a:t>
            </a:r>
            <a:endParaRPr lang="en-US" dirty="0"/>
          </a:p>
        </p:txBody>
      </p:sp>
      <p:sp>
        <p:nvSpPr>
          <p:cNvPr id="3" name="Content Placeholder 2">
            <a:extLst>
              <a:ext uri="{FF2B5EF4-FFF2-40B4-BE49-F238E27FC236}">
                <a16:creationId xmlns:a16="http://schemas.microsoft.com/office/drawing/2014/main" id="{60BC02A1-FDB2-2F35-E416-F062FDA649A3}"/>
              </a:ext>
            </a:extLst>
          </p:cNvPr>
          <p:cNvSpPr>
            <a:spLocks noGrp="1"/>
          </p:cNvSpPr>
          <p:nvPr>
            <p:ph idx="1"/>
          </p:nvPr>
        </p:nvSpPr>
        <p:spPr/>
        <p:txBody>
          <a:bodyPr/>
          <a:lstStyle/>
          <a:p>
            <a:pPr algn="just"/>
            <a:r>
              <a:rPr lang="en-US" b="0" i="0" dirty="0">
                <a:solidFill>
                  <a:srgbClr val="610B4B"/>
                </a:solidFill>
                <a:effectLst/>
                <a:latin typeface="erdana"/>
              </a:rPr>
              <a:t>Commonly Used Methods of </a:t>
            </a:r>
            <a:r>
              <a:rPr lang="en-US" b="0" i="0" dirty="0" err="1">
                <a:solidFill>
                  <a:srgbClr val="610B4B"/>
                </a:solidFill>
                <a:effectLst/>
                <a:latin typeface="erdana"/>
              </a:rPr>
              <a:t>CardLayout</a:t>
            </a:r>
            <a:r>
              <a:rPr lang="en-US" b="0" i="0" dirty="0">
                <a:solidFill>
                  <a:srgbClr val="610B4B"/>
                </a:solidFill>
                <a:effectLst/>
                <a:latin typeface="erdana"/>
              </a:rPr>
              <a:t> Class</a:t>
            </a:r>
          </a:p>
          <a:p>
            <a:pPr marL="457200" indent="-457200" algn="just">
              <a:buFont typeface="+mj-lt"/>
              <a:buAutoNum type="arabicPeriod"/>
            </a:pPr>
            <a:r>
              <a:rPr lang="en-US" sz="2400" b="1" i="0" dirty="0">
                <a:solidFill>
                  <a:srgbClr val="000000"/>
                </a:solidFill>
                <a:effectLst/>
                <a:latin typeface="inter-bold"/>
              </a:rPr>
              <a:t>public void next(Container parent):</a:t>
            </a:r>
            <a:r>
              <a:rPr lang="en-US" sz="2400" b="0" i="0" dirty="0">
                <a:solidFill>
                  <a:srgbClr val="000000"/>
                </a:solidFill>
                <a:effectLst/>
                <a:latin typeface="inter-regular"/>
              </a:rPr>
              <a:t> is used to flip to the next card of the given container.</a:t>
            </a:r>
          </a:p>
          <a:p>
            <a:pPr marL="457200" indent="-457200" algn="just">
              <a:buFont typeface="+mj-lt"/>
              <a:buAutoNum type="arabicPeriod"/>
            </a:pPr>
            <a:r>
              <a:rPr lang="en-US" sz="2400" b="1" i="0" dirty="0">
                <a:solidFill>
                  <a:srgbClr val="000000"/>
                </a:solidFill>
                <a:effectLst/>
                <a:latin typeface="inter-bold"/>
              </a:rPr>
              <a:t>public void previous(Container parent):</a:t>
            </a:r>
            <a:r>
              <a:rPr lang="en-US" sz="2400" b="0" i="0" dirty="0">
                <a:solidFill>
                  <a:srgbClr val="000000"/>
                </a:solidFill>
                <a:effectLst/>
                <a:latin typeface="inter-regular"/>
              </a:rPr>
              <a:t> is used to flip to the previous card of the given container.</a:t>
            </a:r>
          </a:p>
          <a:p>
            <a:pPr marL="457200" indent="-457200" algn="just">
              <a:buFont typeface="+mj-lt"/>
              <a:buAutoNum type="arabicPeriod"/>
            </a:pPr>
            <a:r>
              <a:rPr lang="en-US" sz="2400" b="1" i="0" dirty="0">
                <a:solidFill>
                  <a:srgbClr val="000000"/>
                </a:solidFill>
                <a:effectLst/>
                <a:latin typeface="inter-bold"/>
              </a:rPr>
              <a:t>public void first(Container parent):</a:t>
            </a:r>
            <a:r>
              <a:rPr lang="en-US" sz="2400" b="0" i="0" dirty="0">
                <a:solidFill>
                  <a:srgbClr val="000000"/>
                </a:solidFill>
                <a:effectLst/>
                <a:latin typeface="inter-regular"/>
              </a:rPr>
              <a:t> is used to flip to the first card of the given container.</a:t>
            </a:r>
          </a:p>
          <a:p>
            <a:pPr marL="457200" indent="-457200" algn="just">
              <a:buFont typeface="+mj-lt"/>
              <a:buAutoNum type="arabicPeriod"/>
            </a:pPr>
            <a:r>
              <a:rPr lang="en-US" sz="2400" b="1" i="0" dirty="0">
                <a:solidFill>
                  <a:srgbClr val="000000"/>
                </a:solidFill>
                <a:effectLst/>
                <a:latin typeface="inter-bold"/>
              </a:rPr>
              <a:t>public void last(Container parent):</a:t>
            </a:r>
            <a:r>
              <a:rPr lang="en-US" sz="2400" b="0" i="0" dirty="0">
                <a:solidFill>
                  <a:srgbClr val="000000"/>
                </a:solidFill>
                <a:effectLst/>
                <a:latin typeface="inter-regular"/>
              </a:rPr>
              <a:t> is used to flip to the last card of the given container.</a:t>
            </a:r>
          </a:p>
          <a:p>
            <a:pPr marL="457200" indent="-457200" algn="just">
              <a:buFont typeface="+mj-lt"/>
              <a:buAutoNum type="arabicPeriod"/>
            </a:pPr>
            <a:r>
              <a:rPr lang="en-US" sz="2400" b="1" i="0" dirty="0">
                <a:solidFill>
                  <a:srgbClr val="000000"/>
                </a:solidFill>
                <a:effectLst/>
                <a:latin typeface="inter-bold"/>
              </a:rPr>
              <a:t>public void show(Container parent, String name):</a:t>
            </a:r>
            <a:r>
              <a:rPr lang="en-US" sz="2400" b="0" i="0" dirty="0">
                <a:solidFill>
                  <a:srgbClr val="000000"/>
                </a:solidFill>
                <a:effectLst/>
                <a:latin typeface="inter-regular"/>
              </a:rPr>
              <a:t> is used to flip to the specified card with the given name.</a:t>
            </a:r>
          </a:p>
          <a:p>
            <a:endParaRPr lang="en-US" dirty="0"/>
          </a:p>
        </p:txBody>
      </p:sp>
      <p:sp>
        <p:nvSpPr>
          <p:cNvPr id="4" name="Footer Placeholder 3">
            <a:extLst>
              <a:ext uri="{FF2B5EF4-FFF2-40B4-BE49-F238E27FC236}">
                <a16:creationId xmlns:a16="http://schemas.microsoft.com/office/drawing/2014/main" id="{C045D899-5B3A-074B-06DB-D50D3AA448AC}"/>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643052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D279-3FDE-FEE5-B4E1-12A36689BD86}"/>
              </a:ext>
            </a:extLst>
          </p:cNvPr>
          <p:cNvSpPr>
            <a:spLocks noGrp="1"/>
          </p:cNvSpPr>
          <p:nvPr>
            <p:ph type="title"/>
          </p:nvPr>
        </p:nvSpPr>
        <p:spPr/>
        <p:txBody>
          <a:bodyPr/>
          <a:lstStyle/>
          <a:p>
            <a:r>
              <a:rPr lang="en-US" dirty="0"/>
              <a:t>Java Event Handling</a:t>
            </a:r>
            <a:endParaRPr lang="en-IN" dirty="0"/>
          </a:p>
        </p:txBody>
      </p:sp>
      <p:sp>
        <p:nvSpPr>
          <p:cNvPr id="3" name="Content Placeholder 2">
            <a:extLst>
              <a:ext uri="{FF2B5EF4-FFF2-40B4-BE49-F238E27FC236}">
                <a16:creationId xmlns:a16="http://schemas.microsoft.com/office/drawing/2014/main" id="{4038EEB0-A19F-A9A0-1896-E37BF5948D3A}"/>
              </a:ext>
            </a:extLst>
          </p:cNvPr>
          <p:cNvSpPr>
            <a:spLocks noGrp="1"/>
          </p:cNvSpPr>
          <p:nvPr>
            <p:ph idx="1"/>
          </p:nvPr>
        </p:nvSpPr>
        <p:spPr>
          <a:xfrm>
            <a:off x="1047750" y="1117450"/>
            <a:ext cx="10515600" cy="4623100"/>
          </a:xfrm>
        </p:spPr>
        <p:txBody>
          <a:bodyPr>
            <a:normAutofit lnSpcReduction="10000"/>
          </a:bodyPr>
          <a:lstStyle/>
          <a:p>
            <a:pPr marL="0" indent="0" algn="just">
              <a:lnSpc>
                <a:spcPct val="150000"/>
              </a:lnSpc>
              <a:spcBef>
                <a:spcPts val="0"/>
              </a:spcBef>
              <a:buNone/>
            </a:pPr>
            <a:r>
              <a:rPr lang="en-US" sz="2100" b="1" dirty="0"/>
              <a:t>Event:</a:t>
            </a:r>
          </a:p>
          <a:p>
            <a:pPr algn="just">
              <a:lnSpc>
                <a:spcPct val="150000"/>
              </a:lnSpc>
              <a:spcBef>
                <a:spcPts val="0"/>
              </a:spcBef>
            </a:pPr>
            <a:r>
              <a:rPr lang="en-US" sz="2100" dirty="0"/>
              <a:t>Change in the state of an object is known as event i.e., event describes the change in state of source.</a:t>
            </a:r>
          </a:p>
          <a:p>
            <a:pPr algn="just">
              <a:lnSpc>
                <a:spcPct val="150000"/>
              </a:lnSpc>
              <a:spcBef>
                <a:spcPts val="0"/>
              </a:spcBef>
            </a:pPr>
            <a:r>
              <a:rPr lang="en-US" sz="2100" dirty="0"/>
              <a:t>Events are generated as result of user interaction with the graphical user interface components. </a:t>
            </a:r>
          </a:p>
          <a:p>
            <a:pPr algn="just">
              <a:lnSpc>
                <a:spcPct val="150000"/>
              </a:lnSpc>
              <a:spcBef>
                <a:spcPts val="0"/>
              </a:spcBef>
            </a:pPr>
            <a:r>
              <a:rPr lang="en-US" sz="2100" dirty="0"/>
              <a:t>For example, clicking on a button, moving the mouse, entering a character through keyboard, selecting an item from list, scrolling the page are the activities that causes an event to happen. </a:t>
            </a:r>
          </a:p>
          <a:p>
            <a:pPr marL="0" indent="0" algn="just">
              <a:lnSpc>
                <a:spcPct val="150000"/>
              </a:lnSpc>
              <a:spcBef>
                <a:spcPts val="0"/>
              </a:spcBef>
              <a:buNone/>
            </a:pPr>
            <a:r>
              <a:rPr lang="en-US" sz="2100" b="1" dirty="0"/>
              <a:t>Types of Events: </a:t>
            </a:r>
            <a:r>
              <a:rPr lang="en-US" sz="2100" dirty="0"/>
              <a:t>The events can be broadly classified into two categories:</a:t>
            </a:r>
          </a:p>
          <a:p>
            <a:pPr lvl="1" algn="just">
              <a:lnSpc>
                <a:spcPct val="150000"/>
              </a:lnSpc>
              <a:spcBef>
                <a:spcPts val="0"/>
              </a:spcBef>
            </a:pPr>
            <a:r>
              <a:rPr lang="en-US" sz="2100" dirty="0"/>
              <a:t>Foreground Events</a:t>
            </a:r>
          </a:p>
          <a:p>
            <a:pPr lvl="1" algn="just">
              <a:lnSpc>
                <a:spcPct val="150000"/>
              </a:lnSpc>
              <a:spcBef>
                <a:spcPts val="0"/>
              </a:spcBef>
            </a:pPr>
            <a:r>
              <a:rPr lang="en-US" sz="2100" dirty="0"/>
              <a:t>Background Events</a:t>
            </a:r>
            <a:endParaRPr lang="en-IN" sz="2100" dirty="0"/>
          </a:p>
        </p:txBody>
      </p:sp>
      <p:sp>
        <p:nvSpPr>
          <p:cNvPr id="4" name="Footer Placeholder 3">
            <a:extLst>
              <a:ext uri="{FF2B5EF4-FFF2-40B4-BE49-F238E27FC236}">
                <a16:creationId xmlns:a16="http://schemas.microsoft.com/office/drawing/2014/main" id="{30BB00DD-802D-7A54-FBBD-BCBF86161309}"/>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3712200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25E5C-F104-C02C-4B5A-A7FD0B88F101}"/>
              </a:ext>
            </a:extLst>
          </p:cNvPr>
          <p:cNvSpPr>
            <a:spLocks noGrp="1"/>
          </p:cNvSpPr>
          <p:nvPr>
            <p:ph type="title"/>
          </p:nvPr>
        </p:nvSpPr>
        <p:spPr/>
        <p:txBody>
          <a:bodyPr/>
          <a:lstStyle/>
          <a:p>
            <a:r>
              <a:rPr lang="en-US" dirty="0"/>
              <a:t>Types of Events</a:t>
            </a:r>
            <a:endParaRPr lang="en-IN" dirty="0"/>
          </a:p>
        </p:txBody>
      </p:sp>
      <p:sp>
        <p:nvSpPr>
          <p:cNvPr id="3" name="Content Placeholder 2">
            <a:extLst>
              <a:ext uri="{FF2B5EF4-FFF2-40B4-BE49-F238E27FC236}">
                <a16:creationId xmlns:a16="http://schemas.microsoft.com/office/drawing/2014/main" id="{6A0CED70-5932-1977-571D-F0AEA91BB5BC}"/>
              </a:ext>
            </a:extLst>
          </p:cNvPr>
          <p:cNvSpPr>
            <a:spLocks noGrp="1"/>
          </p:cNvSpPr>
          <p:nvPr>
            <p:ph idx="1"/>
          </p:nvPr>
        </p:nvSpPr>
        <p:spPr>
          <a:xfrm>
            <a:off x="1047750" y="1117450"/>
            <a:ext cx="10515600" cy="4623100"/>
          </a:xfrm>
        </p:spPr>
        <p:txBody>
          <a:bodyPr>
            <a:normAutofit lnSpcReduction="10000"/>
          </a:bodyPr>
          <a:lstStyle/>
          <a:p>
            <a:pPr marL="0" indent="0" algn="just">
              <a:lnSpc>
                <a:spcPct val="150000"/>
              </a:lnSpc>
              <a:spcBef>
                <a:spcPts val="0"/>
              </a:spcBef>
              <a:buNone/>
            </a:pPr>
            <a:r>
              <a:rPr lang="en-US" sz="2100" b="1" dirty="0"/>
              <a:t>Foreground Events:</a:t>
            </a:r>
          </a:p>
          <a:p>
            <a:pPr algn="just">
              <a:lnSpc>
                <a:spcPct val="150000"/>
              </a:lnSpc>
              <a:spcBef>
                <a:spcPts val="0"/>
              </a:spcBef>
            </a:pPr>
            <a:r>
              <a:rPr lang="en-US" sz="2100" dirty="0"/>
              <a:t>The events which require direct interaction of user.</a:t>
            </a:r>
          </a:p>
          <a:p>
            <a:pPr algn="just">
              <a:lnSpc>
                <a:spcPct val="150000"/>
              </a:lnSpc>
              <a:spcBef>
                <a:spcPts val="0"/>
              </a:spcBef>
            </a:pPr>
            <a:r>
              <a:rPr lang="en-US" sz="2100" dirty="0"/>
              <a:t>They are generated as consequences of a person interacting with the graphical components in Graphical User Interface.</a:t>
            </a:r>
          </a:p>
          <a:p>
            <a:pPr algn="just">
              <a:lnSpc>
                <a:spcPct val="150000"/>
              </a:lnSpc>
              <a:spcBef>
                <a:spcPts val="0"/>
              </a:spcBef>
            </a:pPr>
            <a:r>
              <a:rPr lang="en-US" sz="2100" dirty="0"/>
              <a:t>For example, clicking on a button, moving the mouse, entering a character through keyboard, selecting an item from list, scrolling the page etc. </a:t>
            </a:r>
          </a:p>
          <a:p>
            <a:pPr marL="0" indent="0" algn="just">
              <a:lnSpc>
                <a:spcPct val="150000"/>
              </a:lnSpc>
              <a:spcBef>
                <a:spcPts val="0"/>
              </a:spcBef>
              <a:buNone/>
            </a:pPr>
            <a:r>
              <a:rPr lang="en-US" sz="2100" b="1" dirty="0"/>
              <a:t>Background Events: </a:t>
            </a:r>
          </a:p>
          <a:p>
            <a:pPr algn="just">
              <a:lnSpc>
                <a:spcPct val="150000"/>
              </a:lnSpc>
              <a:spcBef>
                <a:spcPts val="0"/>
              </a:spcBef>
            </a:pPr>
            <a:r>
              <a:rPr lang="en-US" sz="2100" dirty="0"/>
              <a:t>The events that require the interaction of end user are known as background events.</a:t>
            </a:r>
          </a:p>
          <a:p>
            <a:pPr algn="just">
              <a:lnSpc>
                <a:spcPct val="150000"/>
              </a:lnSpc>
              <a:spcBef>
                <a:spcPts val="0"/>
              </a:spcBef>
            </a:pPr>
            <a:r>
              <a:rPr lang="en-US" sz="2100" dirty="0"/>
              <a:t>Operating system interrupts, hardware or software failure, timer expires, an operation completion are the examples of background events.</a:t>
            </a:r>
            <a:endParaRPr lang="en-IN" sz="2100" dirty="0"/>
          </a:p>
        </p:txBody>
      </p:sp>
      <p:sp>
        <p:nvSpPr>
          <p:cNvPr id="4" name="Footer Placeholder 3">
            <a:extLst>
              <a:ext uri="{FF2B5EF4-FFF2-40B4-BE49-F238E27FC236}">
                <a16:creationId xmlns:a16="http://schemas.microsoft.com/office/drawing/2014/main" id="{3948FAC0-E4C2-72D1-ADDA-2B6C88FB9564}"/>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15831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C788-C834-1DA9-6A30-E6A84B7B5771}"/>
              </a:ext>
            </a:extLst>
          </p:cNvPr>
          <p:cNvSpPr>
            <a:spLocks noGrp="1"/>
          </p:cNvSpPr>
          <p:nvPr>
            <p:ph type="title"/>
          </p:nvPr>
        </p:nvSpPr>
        <p:spPr/>
        <p:txBody>
          <a:bodyPr/>
          <a:lstStyle/>
          <a:p>
            <a:r>
              <a:rPr lang="en-US" dirty="0"/>
              <a:t>Event Handling</a:t>
            </a:r>
            <a:endParaRPr lang="en-IN" dirty="0"/>
          </a:p>
        </p:txBody>
      </p:sp>
      <p:sp>
        <p:nvSpPr>
          <p:cNvPr id="3" name="Content Placeholder 2">
            <a:extLst>
              <a:ext uri="{FF2B5EF4-FFF2-40B4-BE49-F238E27FC236}">
                <a16:creationId xmlns:a16="http://schemas.microsoft.com/office/drawing/2014/main" id="{4514764B-130F-4728-2EB3-A5B817BD9448}"/>
              </a:ext>
            </a:extLst>
          </p:cNvPr>
          <p:cNvSpPr>
            <a:spLocks noGrp="1"/>
          </p:cNvSpPr>
          <p:nvPr>
            <p:ph idx="1"/>
          </p:nvPr>
        </p:nvSpPr>
        <p:spPr>
          <a:xfrm>
            <a:off x="1047750" y="1117450"/>
            <a:ext cx="10515600" cy="4623100"/>
          </a:xfrm>
        </p:spPr>
        <p:txBody>
          <a:bodyPr>
            <a:normAutofit lnSpcReduction="10000"/>
          </a:bodyPr>
          <a:lstStyle/>
          <a:p>
            <a:pPr algn="just">
              <a:lnSpc>
                <a:spcPct val="150000"/>
              </a:lnSpc>
              <a:spcBef>
                <a:spcPts val="0"/>
              </a:spcBef>
            </a:pPr>
            <a:r>
              <a:rPr lang="en-US" sz="2100" dirty="0"/>
              <a:t>Event Handling is the mechanism that controls the event and decides what should happen if an event occurs.</a:t>
            </a:r>
          </a:p>
          <a:p>
            <a:pPr algn="just">
              <a:lnSpc>
                <a:spcPct val="150000"/>
              </a:lnSpc>
              <a:spcBef>
                <a:spcPts val="0"/>
              </a:spcBef>
            </a:pPr>
            <a:r>
              <a:rPr lang="en-US" sz="2100" dirty="0"/>
              <a:t>This mechanism have the code which is known as event handler that is executed when an event occurs.</a:t>
            </a:r>
          </a:p>
          <a:p>
            <a:pPr algn="just">
              <a:lnSpc>
                <a:spcPct val="150000"/>
              </a:lnSpc>
              <a:spcBef>
                <a:spcPts val="0"/>
              </a:spcBef>
            </a:pPr>
            <a:r>
              <a:rPr lang="en-US" sz="2100" dirty="0"/>
              <a:t>Java Uses the Delegation Event Model to handle the events. This model defines the standard mechanism to generate and handle the events.</a:t>
            </a:r>
          </a:p>
          <a:p>
            <a:pPr algn="just">
              <a:lnSpc>
                <a:spcPct val="150000"/>
              </a:lnSpc>
              <a:spcBef>
                <a:spcPts val="0"/>
              </a:spcBef>
            </a:pPr>
            <a:r>
              <a:rPr lang="en-US" sz="2100" dirty="0"/>
              <a:t>The Delegation Event Model has the following key participants namely:</a:t>
            </a:r>
          </a:p>
          <a:p>
            <a:pPr algn="just">
              <a:lnSpc>
                <a:spcPct val="150000"/>
              </a:lnSpc>
              <a:spcBef>
                <a:spcPts val="0"/>
              </a:spcBef>
            </a:pPr>
            <a:r>
              <a:rPr lang="en-US" sz="2100" dirty="0"/>
              <a:t>Source</a:t>
            </a:r>
          </a:p>
          <a:p>
            <a:pPr lvl="1" algn="just">
              <a:lnSpc>
                <a:spcPct val="150000"/>
              </a:lnSpc>
              <a:spcBef>
                <a:spcPts val="0"/>
              </a:spcBef>
            </a:pPr>
            <a:r>
              <a:rPr lang="en-US" sz="2100" dirty="0"/>
              <a:t>The source is an object on which event occurs. </a:t>
            </a:r>
          </a:p>
          <a:p>
            <a:pPr lvl="1" algn="just">
              <a:lnSpc>
                <a:spcPct val="150000"/>
              </a:lnSpc>
              <a:spcBef>
                <a:spcPts val="0"/>
              </a:spcBef>
            </a:pPr>
            <a:r>
              <a:rPr lang="en-US" sz="2100" dirty="0"/>
              <a:t>Source is responsible for providing information of the occurred event to it's handler.</a:t>
            </a:r>
            <a:endParaRPr lang="en-IN" sz="2100" dirty="0"/>
          </a:p>
        </p:txBody>
      </p:sp>
      <p:sp>
        <p:nvSpPr>
          <p:cNvPr id="4" name="Footer Placeholder 3">
            <a:extLst>
              <a:ext uri="{FF2B5EF4-FFF2-40B4-BE49-F238E27FC236}">
                <a16:creationId xmlns:a16="http://schemas.microsoft.com/office/drawing/2014/main" id="{999476D9-C500-E61F-9A42-54E3F4F54FC5}"/>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793606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A85F-8428-FA3C-3EF9-B3F3E5006507}"/>
              </a:ext>
            </a:extLst>
          </p:cNvPr>
          <p:cNvSpPr>
            <a:spLocks noGrp="1"/>
          </p:cNvSpPr>
          <p:nvPr>
            <p:ph type="title"/>
          </p:nvPr>
        </p:nvSpPr>
        <p:spPr/>
        <p:txBody>
          <a:bodyPr/>
          <a:lstStyle/>
          <a:p>
            <a:r>
              <a:rPr lang="en-US" dirty="0"/>
              <a:t>Event Handling</a:t>
            </a:r>
            <a:endParaRPr lang="en-IN" dirty="0"/>
          </a:p>
        </p:txBody>
      </p:sp>
      <p:sp>
        <p:nvSpPr>
          <p:cNvPr id="3" name="Content Placeholder 2">
            <a:extLst>
              <a:ext uri="{FF2B5EF4-FFF2-40B4-BE49-F238E27FC236}">
                <a16:creationId xmlns:a16="http://schemas.microsoft.com/office/drawing/2014/main" id="{3BB13602-4F5C-E252-1D52-26C782A48AD1}"/>
              </a:ext>
            </a:extLst>
          </p:cNvPr>
          <p:cNvSpPr>
            <a:spLocks noGrp="1"/>
          </p:cNvSpPr>
          <p:nvPr>
            <p:ph idx="1"/>
          </p:nvPr>
        </p:nvSpPr>
        <p:spPr>
          <a:xfrm>
            <a:off x="1047750" y="1031725"/>
            <a:ext cx="10515600" cy="4623100"/>
          </a:xfrm>
        </p:spPr>
        <p:txBody>
          <a:bodyPr>
            <a:normAutofit/>
          </a:bodyPr>
          <a:lstStyle/>
          <a:p>
            <a:pPr>
              <a:lnSpc>
                <a:spcPct val="150000"/>
              </a:lnSpc>
              <a:spcBef>
                <a:spcPts val="0"/>
              </a:spcBef>
            </a:pPr>
            <a:r>
              <a:rPr lang="en-US" sz="2100" dirty="0"/>
              <a:t>Listener:</a:t>
            </a:r>
          </a:p>
          <a:p>
            <a:pPr lvl="1">
              <a:lnSpc>
                <a:spcPct val="150000"/>
              </a:lnSpc>
              <a:spcBef>
                <a:spcPts val="0"/>
              </a:spcBef>
            </a:pPr>
            <a:r>
              <a:rPr lang="en-US" sz="2100" dirty="0"/>
              <a:t>It is also known as event handler.</a:t>
            </a:r>
          </a:p>
          <a:p>
            <a:pPr lvl="1">
              <a:lnSpc>
                <a:spcPct val="150000"/>
              </a:lnSpc>
              <a:spcBef>
                <a:spcPts val="0"/>
              </a:spcBef>
            </a:pPr>
            <a:r>
              <a:rPr lang="en-US" sz="2100" dirty="0"/>
              <a:t>Listener is responsible for generating response to an event.</a:t>
            </a:r>
          </a:p>
          <a:p>
            <a:pPr lvl="1">
              <a:lnSpc>
                <a:spcPct val="150000"/>
              </a:lnSpc>
              <a:spcBef>
                <a:spcPts val="0"/>
              </a:spcBef>
            </a:pPr>
            <a:r>
              <a:rPr lang="en-US" sz="2100" dirty="0"/>
              <a:t>From java implementation point of view the listener is also an object.</a:t>
            </a:r>
          </a:p>
          <a:p>
            <a:pPr lvl="1">
              <a:lnSpc>
                <a:spcPct val="150000"/>
              </a:lnSpc>
              <a:spcBef>
                <a:spcPts val="0"/>
              </a:spcBef>
            </a:pPr>
            <a:r>
              <a:rPr lang="en-US" sz="2100" dirty="0"/>
              <a:t>Listener waits until it receives an event.</a:t>
            </a:r>
          </a:p>
          <a:p>
            <a:pPr lvl="1">
              <a:lnSpc>
                <a:spcPct val="150000"/>
              </a:lnSpc>
              <a:spcBef>
                <a:spcPts val="0"/>
              </a:spcBef>
            </a:pPr>
            <a:r>
              <a:rPr lang="en-US" sz="2100" dirty="0"/>
              <a:t>Once the event is received, the listener process the event and then returns.</a:t>
            </a:r>
            <a:endParaRPr lang="en-IN" sz="2100" dirty="0"/>
          </a:p>
        </p:txBody>
      </p:sp>
      <p:sp>
        <p:nvSpPr>
          <p:cNvPr id="4" name="Footer Placeholder 3">
            <a:extLst>
              <a:ext uri="{FF2B5EF4-FFF2-40B4-BE49-F238E27FC236}">
                <a16:creationId xmlns:a16="http://schemas.microsoft.com/office/drawing/2014/main" id="{BF2B0C22-07B5-168D-CC60-9D7863DF90B0}"/>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622321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CE7C-3BB6-370A-EC59-3FC3BD118A9A}"/>
              </a:ext>
            </a:extLst>
          </p:cNvPr>
          <p:cNvSpPr>
            <a:spLocks noGrp="1"/>
          </p:cNvSpPr>
          <p:nvPr>
            <p:ph type="title"/>
          </p:nvPr>
        </p:nvSpPr>
        <p:spPr/>
        <p:txBody>
          <a:bodyPr/>
          <a:lstStyle/>
          <a:p>
            <a:r>
              <a:rPr lang="en-US" dirty="0"/>
              <a:t>Java AWT Hierarchy</a:t>
            </a:r>
            <a:endParaRPr lang="en-IN" dirty="0"/>
          </a:p>
        </p:txBody>
      </p:sp>
      <p:sp>
        <p:nvSpPr>
          <p:cNvPr id="4" name="Footer Placeholder 3">
            <a:extLst>
              <a:ext uri="{FF2B5EF4-FFF2-40B4-BE49-F238E27FC236}">
                <a16:creationId xmlns:a16="http://schemas.microsoft.com/office/drawing/2014/main" id="{BECEB943-80C4-0D53-9365-71BB710CD487}"/>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3074" name="Picture 2" descr="Java AWT Tutorial">
            <a:extLst>
              <a:ext uri="{FF2B5EF4-FFF2-40B4-BE49-F238E27FC236}">
                <a16:creationId xmlns:a16="http://schemas.microsoft.com/office/drawing/2014/main" id="{035B70AD-B390-1103-FBBE-662F329ABDE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2905125" y="1190625"/>
            <a:ext cx="5391150" cy="487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465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D69E-3ACD-5878-5A41-4963E1D08826}"/>
              </a:ext>
            </a:extLst>
          </p:cNvPr>
          <p:cNvSpPr>
            <a:spLocks noGrp="1"/>
          </p:cNvSpPr>
          <p:nvPr>
            <p:ph type="title"/>
          </p:nvPr>
        </p:nvSpPr>
        <p:spPr/>
        <p:txBody>
          <a:bodyPr/>
          <a:lstStyle/>
          <a:p>
            <a:r>
              <a:rPr lang="en-US" dirty="0"/>
              <a:t>Steps in Event Handling</a:t>
            </a:r>
            <a:endParaRPr lang="en-IN" dirty="0"/>
          </a:p>
        </p:txBody>
      </p:sp>
      <p:sp>
        <p:nvSpPr>
          <p:cNvPr id="3" name="Content Placeholder 2">
            <a:extLst>
              <a:ext uri="{FF2B5EF4-FFF2-40B4-BE49-F238E27FC236}">
                <a16:creationId xmlns:a16="http://schemas.microsoft.com/office/drawing/2014/main" id="{D4D5C8BC-5D57-BF28-5D25-6FAF5831BC80}"/>
              </a:ext>
            </a:extLst>
          </p:cNvPr>
          <p:cNvSpPr>
            <a:spLocks noGrp="1"/>
          </p:cNvSpPr>
          <p:nvPr>
            <p:ph idx="1"/>
          </p:nvPr>
        </p:nvSpPr>
        <p:spPr>
          <a:xfrm>
            <a:off x="1047750" y="1117450"/>
            <a:ext cx="10515600" cy="4623100"/>
          </a:xfrm>
        </p:spPr>
        <p:txBody>
          <a:bodyPr/>
          <a:lstStyle/>
          <a:p>
            <a:pPr>
              <a:lnSpc>
                <a:spcPct val="150000"/>
              </a:lnSpc>
              <a:spcBef>
                <a:spcPts val="0"/>
              </a:spcBef>
            </a:pPr>
            <a:r>
              <a:rPr lang="en-US" dirty="0"/>
              <a:t>The User clicks the button, and the event is generated.</a:t>
            </a:r>
          </a:p>
          <a:p>
            <a:pPr>
              <a:lnSpc>
                <a:spcPct val="150000"/>
              </a:lnSpc>
              <a:spcBef>
                <a:spcPts val="0"/>
              </a:spcBef>
            </a:pPr>
            <a:r>
              <a:rPr lang="en-US" dirty="0"/>
              <a:t>The object of concerned event class is created automatically and information about the source and the event get populated with in same object.</a:t>
            </a:r>
          </a:p>
          <a:p>
            <a:pPr>
              <a:lnSpc>
                <a:spcPct val="150000"/>
              </a:lnSpc>
              <a:spcBef>
                <a:spcPts val="0"/>
              </a:spcBef>
            </a:pPr>
            <a:r>
              <a:rPr lang="en-US" dirty="0"/>
              <a:t>Event object is forwarded to the method of registered listener class.</a:t>
            </a:r>
          </a:p>
          <a:p>
            <a:pPr>
              <a:lnSpc>
                <a:spcPct val="150000"/>
              </a:lnSpc>
              <a:spcBef>
                <a:spcPts val="0"/>
              </a:spcBef>
            </a:pPr>
            <a:r>
              <a:rPr lang="en-US" dirty="0"/>
              <a:t>The method is now gets executed and returns.</a:t>
            </a:r>
            <a:endParaRPr lang="en-IN" dirty="0"/>
          </a:p>
        </p:txBody>
      </p:sp>
      <p:sp>
        <p:nvSpPr>
          <p:cNvPr id="4" name="Footer Placeholder 3">
            <a:extLst>
              <a:ext uri="{FF2B5EF4-FFF2-40B4-BE49-F238E27FC236}">
                <a16:creationId xmlns:a16="http://schemas.microsoft.com/office/drawing/2014/main" id="{A67FCF69-A3B4-1712-400D-20EAB7E67DB1}"/>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641601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E3F3-4A05-8184-BFF4-558326B0C24D}"/>
              </a:ext>
            </a:extLst>
          </p:cNvPr>
          <p:cNvSpPr>
            <a:spLocks noGrp="1"/>
          </p:cNvSpPr>
          <p:nvPr>
            <p:ph type="title"/>
          </p:nvPr>
        </p:nvSpPr>
        <p:spPr/>
        <p:txBody>
          <a:bodyPr/>
          <a:lstStyle/>
          <a:p>
            <a:r>
              <a:rPr lang="en-US" dirty="0"/>
              <a:t>Java Adapter Classes</a:t>
            </a:r>
            <a:endParaRPr lang="en-IN" dirty="0"/>
          </a:p>
        </p:txBody>
      </p:sp>
      <p:sp>
        <p:nvSpPr>
          <p:cNvPr id="3" name="Content Placeholder 2">
            <a:extLst>
              <a:ext uri="{FF2B5EF4-FFF2-40B4-BE49-F238E27FC236}">
                <a16:creationId xmlns:a16="http://schemas.microsoft.com/office/drawing/2014/main" id="{3F7C0BB9-C16F-5E32-2DB5-9D33EBDE030E}"/>
              </a:ext>
            </a:extLst>
          </p:cNvPr>
          <p:cNvSpPr>
            <a:spLocks noGrp="1"/>
          </p:cNvSpPr>
          <p:nvPr>
            <p:ph idx="1"/>
          </p:nvPr>
        </p:nvSpPr>
        <p:spPr>
          <a:xfrm>
            <a:off x="1047750" y="1069825"/>
            <a:ext cx="10515600" cy="4997600"/>
          </a:xfrm>
        </p:spPr>
        <p:txBody>
          <a:bodyPr>
            <a:normAutofit/>
          </a:bodyPr>
          <a:lstStyle/>
          <a:p>
            <a:pPr algn="just">
              <a:lnSpc>
                <a:spcPct val="150000"/>
              </a:lnSpc>
              <a:spcBef>
                <a:spcPts val="0"/>
              </a:spcBef>
            </a:pPr>
            <a:r>
              <a:rPr lang="en-US" sz="2100" dirty="0"/>
              <a:t>Java adapter classes provide the default implementation of listener interfaces.</a:t>
            </a:r>
          </a:p>
          <a:p>
            <a:pPr algn="just">
              <a:lnSpc>
                <a:spcPct val="150000"/>
              </a:lnSpc>
              <a:spcBef>
                <a:spcPts val="0"/>
              </a:spcBef>
            </a:pPr>
            <a:r>
              <a:rPr lang="en-US" sz="2100" dirty="0"/>
              <a:t>The adapter classes are found in </a:t>
            </a:r>
            <a:r>
              <a:rPr lang="en-US" sz="2100" dirty="0" err="1"/>
              <a:t>java.awt.event</a:t>
            </a:r>
            <a:r>
              <a:rPr lang="en-US" sz="2100" dirty="0"/>
              <a:t>, and </a:t>
            </a:r>
            <a:r>
              <a:rPr lang="en-US" sz="2100" dirty="0" err="1"/>
              <a:t>javax.swing.event</a:t>
            </a:r>
            <a:r>
              <a:rPr lang="en-US" sz="2100" dirty="0"/>
              <a:t> packages.</a:t>
            </a:r>
          </a:p>
          <a:p>
            <a:pPr marL="0" indent="0" algn="just">
              <a:lnSpc>
                <a:spcPct val="150000"/>
              </a:lnSpc>
              <a:spcBef>
                <a:spcPts val="0"/>
              </a:spcBef>
              <a:buNone/>
            </a:pPr>
            <a:r>
              <a:rPr lang="en-US" sz="2100" b="1" dirty="0"/>
              <a:t>Working with Color, and Font. </a:t>
            </a:r>
          </a:p>
          <a:p>
            <a:pPr marL="0" indent="0" algn="just">
              <a:lnSpc>
                <a:spcPct val="150000"/>
              </a:lnSpc>
              <a:spcBef>
                <a:spcPts val="0"/>
              </a:spcBef>
              <a:buNone/>
            </a:pPr>
            <a:r>
              <a:rPr lang="en-US" sz="2100" b="1" dirty="0"/>
              <a:t>Working with Color:</a:t>
            </a:r>
          </a:p>
          <a:p>
            <a:pPr algn="just">
              <a:lnSpc>
                <a:spcPct val="150000"/>
              </a:lnSpc>
              <a:spcBef>
                <a:spcPts val="0"/>
              </a:spcBef>
            </a:pPr>
            <a:r>
              <a:rPr lang="en-US" sz="2100" dirty="0"/>
              <a:t>Java supports color in a portable, device independent fashion.</a:t>
            </a:r>
          </a:p>
          <a:p>
            <a:pPr algn="just">
              <a:lnSpc>
                <a:spcPct val="150000"/>
              </a:lnSpc>
              <a:spcBef>
                <a:spcPts val="0"/>
              </a:spcBef>
            </a:pPr>
            <a:r>
              <a:rPr lang="en-US" sz="2100" dirty="0"/>
              <a:t>The AWT color system allows you to specify any color you want.</a:t>
            </a:r>
          </a:p>
          <a:p>
            <a:pPr algn="just">
              <a:lnSpc>
                <a:spcPct val="150000"/>
              </a:lnSpc>
              <a:spcBef>
                <a:spcPts val="0"/>
              </a:spcBef>
            </a:pPr>
            <a:r>
              <a:rPr lang="en-US" sz="2100" dirty="0"/>
              <a:t>Color is encapsulated by the Color class. The most used constructors are:</a:t>
            </a:r>
          </a:p>
          <a:p>
            <a:pPr lvl="1" algn="just">
              <a:lnSpc>
                <a:spcPct val="150000"/>
              </a:lnSpc>
              <a:spcBef>
                <a:spcPts val="0"/>
              </a:spcBef>
            </a:pPr>
            <a:r>
              <a:rPr lang="en-US" sz="2100" dirty="0"/>
              <a:t>Color (int red, int green, int blue)</a:t>
            </a:r>
          </a:p>
          <a:p>
            <a:pPr lvl="1" algn="just">
              <a:lnSpc>
                <a:spcPct val="150000"/>
              </a:lnSpc>
              <a:spcBef>
                <a:spcPts val="0"/>
              </a:spcBef>
            </a:pPr>
            <a:r>
              <a:rPr lang="en-US" sz="2100" dirty="0"/>
              <a:t>Color (int </a:t>
            </a:r>
            <a:r>
              <a:rPr lang="en-US" sz="2100" dirty="0" err="1"/>
              <a:t>rgbValue</a:t>
            </a:r>
            <a:r>
              <a:rPr lang="en-US" sz="2100" dirty="0"/>
              <a:t>)</a:t>
            </a:r>
          </a:p>
          <a:p>
            <a:pPr lvl="1" algn="just">
              <a:lnSpc>
                <a:spcPct val="150000"/>
              </a:lnSpc>
              <a:spcBef>
                <a:spcPts val="0"/>
              </a:spcBef>
            </a:pPr>
            <a:r>
              <a:rPr lang="en-US" sz="2100" dirty="0"/>
              <a:t>Color (float red, float green, float blue)</a:t>
            </a:r>
            <a:endParaRPr lang="en-IN" sz="2100" dirty="0"/>
          </a:p>
        </p:txBody>
      </p:sp>
      <p:sp>
        <p:nvSpPr>
          <p:cNvPr id="4" name="Footer Placeholder 3">
            <a:extLst>
              <a:ext uri="{FF2B5EF4-FFF2-40B4-BE49-F238E27FC236}">
                <a16:creationId xmlns:a16="http://schemas.microsoft.com/office/drawing/2014/main" id="{1E80DF1D-1DAC-81EA-0C0B-1319CCEF7C32}"/>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584188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EAE5-5FCA-A69D-0056-31899D451745}"/>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B2299B1-5EF1-C896-6C18-592900DA8958}"/>
              </a:ext>
            </a:extLst>
          </p:cNvPr>
          <p:cNvPicPr>
            <a:picLocks noGrp="1" noChangeAspect="1"/>
          </p:cNvPicPr>
          <p:nvPr>
            <p:ph idx="1"/>
          </p:nvPr>
        </p:nvPicPr>
        <p:blipFill>
          <a:blip r:embed="rId2"/>
          <a:stretch>
            <a:fillRect/>
          </a:stretch>
        </p:blipFill>
        <p:spPr>
          <a:xfrm>
            <a:off x="2425148" y="1563757"/>
            <a:ext cx="7991061" cy="3127513"/>
          </a:xfrm>
        </p:spPr>
      </p:pic>
      <p:sp>
        <p:nvSpPr>
          <p:cNvPr id="4" name="Footer Placeholder 3">
            <a:extLst>
              <a:ext uri="{FF2B5EF4-FFF2-40B4-BE49-F238E27FC236}">
                <a16:creationId xmlns:a16="http://schemas.microsoft.com/office/drawing/2014/main" id="{C28951E5-1941-4784-FB75-C04456B6AFEA}"/>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973229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C9C4-D5B9-EFAC-9560-EC7A89BD12EB}"/>
              </a:ext>
            </a:extLst>
          </p:cNvPr>
          <p:cNvSpPr>
            <a:spLocks noGrp="1"/>
          </p:cNvSpPr>
          <p:nvPr>
            <p:ph type="title"/>
          </p:nvPr>
        </p:nvSpPr>
        <p:spPr/>
        <p:txBody>
          <a:bodyPr/>
          <a:lstStyle/>
          <a:p>
            <a:r>
              <a:rPr lang="en-US" dirty="0"/>
              <a:t>Working with Color</a:t>
            </a:r>
            <a:endParaRPr lang="en-IN" dirty="0"/>
          </a:p>
        </p:txBody>
      </p:sp>
      <p:sp>
        <p:nvSpPr>
          <p:cNvPr id="3" name="Content Placeholder 2">
            <a:extLst>
              <a:ext uri="{FF2B5EF4-FFF2-40B4-BE49-F238E27FC236}">
                <a16:creationId xmlns:a16="http://schemas.microsoft.com/office/drawing/2014/main" id="{6CB02D5E-A363-CC81-D380-EB464D412E5A}"/>
              </a:ext>
            </a:extLst>
          </p:cNvPr>
          <p:cNvSpPr>
            <a:spLocks noGrp="1"/>
          </p:cNvSpPr>
          <p:nvPr>
            <p:ph idx="1"/>
          </p:nvPr>
        </p:nvSpPr>
        <p:spPr>
          <a:xfrm>
            <a:off x="923923" y="1079349"/>
            <a:ext cx="10953751" cy="4988075"/>
          </a:xfrm>
        </p:spPr>
        <p:txBody>
          <a:bodyPr>
            <a:normAutofit/>
          </a:bodyPr>
          <a:lstStyle/>
          <a:p>
            <a:pPr>
              <a:lnSpc>
                <a:spcPct val="150000"/>
              </a:lnSpc>
              <a:spcBef>
                <a:spcPts val="0"/>
              </a:spcBef>
            </a:pPr>
            <a:r>
              <a:rPr lang="en-US" sz="2000" dirty="0"/>
              <a:t>The first constructor takes three integers that specify the color as a mix of red, green, and blue.</a:t>
            </a:r>
          </a:p>
          <a:p>
            <a:pPr>
              <a:lnSpc>
                <a:spcPct val="150000"/>
              </a:lnSpc>
              <a:spcBef>
                <a:spcPts val="0"/>
              </a:spcBef>
            </a:pPr>
            <a:r>
              <a:rPr lang="en-US" sz="2000" dirty="0"/>
              <a:t>These values must be between 0 and 255.</a:t>
            </a:r>
          </a:p>
          <a:p>
            <a:pPr>
              <a:lnSpc>
                <a:spcPct val="150000"/>
              </a:lnSpc>
              <a:spcBef>
                <a:spcPts val="0"/>
              </a:spcBef>
            </a:pPr>
            <a:r>
              <a:rPr lang="en-US" sz="2000" dirty="0"/>
              <a:t>Example: new Color (255, 100, 100); // light red</a:t>
            </a:r>
          </a:p>
          <a:p>
            <a:pPr>
              <a:lnSpc>
                <a:spcPct val="150000"/>
              </a:lnSpc>
              <a:spcBef>
                <a:spcPts val="0"/>
              </a:spcBef>
            </a:pPr>
            <a:r>
              <a:rPr lang="en-US" sz="2000" dirty="0"/>
              <a:t>The second color constructor takes a single integer that contains the mix of red, green, and blue packed into an integer.</a:t>
            </a:r>
          </a:p>
          <a:p>
            <a:pPr>
              <a:lnSpc>
                <a:spcPct val="150000"/>
              </a:lnSpc>
              <a:spcBef>
                <a:spcPts val="0"/>
              </a:spcBef>
            </a:pPr>
            <a:r>
              <a:rPr lang="en-US" sz="2000" dirty="0"/>
              <a:t>The integer is organized with red in bits 16 to 23, green in bits 8 to 15, and blue in bits 0 to 7</a:t>
            </a:r>
          </a:p>
          <a:p>
            <a:pPr>
              <a:lnSpc>
                <a:spcPct val="150000"/>
              </a:lnSpc>
              <a:spcBef>
                <a:spcPts val="0"/>
              </a:spcBef>
            </a:pPr>
            <a:r>
              <a:rPr lang="en-US" sz="2000" dirty="0"/>
              <a:t>Example: int </a:t>
            </a:r>
            <a:r>
              <a:rPr lang="en-US" sz="2000" dirty="0" err="1"/>
              <a:t>newRed</a:t>
            </a:r>
            <a:r>
              <a:rPr lang="en-US" sz="2000" dirty="0"/>
              <a:t> = (0xff000000 | (0xc0 &lt;&lt; 16) | (0x00 &lt;&lt; 8) | 0x00); </a:t>
            </a:r>
          </a:p>
          <a:p>
            <a:pPr marL="0" indent="0">
              <a:lnSpc>
                <a:spcPct val="150000"/>
              </a:lnSpc>
              <a:spcBef>
                <a:spcPts val="0"/>
              </a:spcBef>
              <a:buNone/>
            </a:pPr>
            <a:r>
              <a:rPr lang="en-US" sz="2000" dirty="0"/>
              <a:t>                    Color </a:t>
            </a:r>
            <a:r>
              <a:rPr lang="en-US" sz="2000" dirty="0" err="1"/>
              <a:t>darkRed</a:t>
            </a:r>
            <a:r>
              <a:rPr lang="en-US" sz="2000" dirty="0"/>
              <a:t> = new Color(</a:t>
            </a:r>
            <a:r>
              <a:rPr lang="en-US" sz="2000" dirty="0" err="1"/>
              <a:t>newRed</a:t>
            </a:r>
            <a:r>
              <a:rPr lang="en-US" sz="2000" dirty="0"/>
              <a:t>);</a:t>
            </a:r>
          </a:p>
          <a:p>
            <a:pPr>
              <a:lnSpc>
                <a:spcPct val="150000"/>
              </a:lnSpc>
              <a:spcBef>
                <a:spcPts val="0"/>
              </a:spcBef>
            </a:pPr>
            <a:r>
              <a:rPr lang="en-US" sz="2000" dirty="0"/>
              <a:t>The final constructor, Color (float, float, float), takes three float values (between 0.0 and 1.0) that specifies the relative mix of red, green, and blue.</a:t>
            </a:r>
            <a:endParaRPr lang="en-IN" sz="2000" dirty="0"/>
          </a:p>
        </p:txBody>
      </p:sp>
      <p:sp>
        <p:nvSpPr>
          <p:cNvPr id="4" name="Footer Placeholder 3">
            <a:extLst>
              <a:ext uri="{FF2B5EF4-FFF2-40B4-BE49-F238E27FC236}">
                <a16:creationId xmlns:a16="http://schemas.microsoft.com/office/drawing/2014/main" id="{C4B8D080-EF1C-EC79-C98A-68D8A02E56B6}"/>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5935745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EFE5-772A-0FBE-BD18-1D8B299A7CAE}"/>
              </a:ext>
            </a:extLst>
          </p:cNvPr>
          <p:cNvSpPr>
            <a:spLocks noGrp="1"/>
          </p:cNvSpPr>
          <p:nvPr>
            <p:ph type="title"/>
          </p:nvPr>
        </p:nvSpPr>
        <p:spPr/>
        <p:txBody>
          <a:bodyPr/>
          <a:lstStyle/>
          <a:p>
            <a:r>
              <a:rPr lang="en-US" dirty="0"/>
              <a:t>Setting the Current Graphics Color</a:t>
            </a:r>
            <a:endParaRPr lang="en-IN" dirty="0"/>
          </a:p>
        </p:txBody>
      </p:sp>
      <p:sp>
        <p:nvSpPr>
          <p:cNvPr id="3" name="Content Placeholder 2">
            <a:extLst>
              <a:ext uri="{FF2B5EF4-FFF2-40B4-BE49-F238E27FC236}">
                <a16:creationId xmlns:a16="http://schemas.microsoft.com/office/drawing/2014/main" id="{8294950F-CB75-4665-4F0A-282B9E63444B}"/>
              </a:ext>
            </a:extLst>
          </p:cNvPr>
          <p:cNvSpPr>
            <a:spLocks noGrp="1"/>
          </p:cNvSpPr>
          <p:nvPr>
            <p:ph idx="1"/>
          </p:nvPr>
        </p:nvSpPr>
        <p:spPr>
          <a:xfrm>
            <a:off x="1047750" y="1117450"/>
            <a:ext cx="10515600" cy="4623100"/>
          </a:xfrm>
        </p:spPr>
        <p:txBody>
          <a:bodyPr>
            <a:normAutofit/>
          </a:bodyPr>
          <a:lstStyle/>
          <a:p>
            <a:pPr algn="just">
              <a:lnSpc>
                <a:spcPct val="150000"/>
              </a:lnSpc>
              <a:spcBef>
                <a:spcPts val="0"/>
              </a:spcBef>
            </a:pPr>
            <a:r>
              <a:rPr lang="en-US" sz="2100" dirty="0"/>
              <a:t>By default, graphics objects are drawn in the current foreground color.</a:t>
            </a:r>
          </a:p>
          <a:p>
            <a:pPr algn="just">
              <a:lnSpc>
                <a:spcPct val="150000"/>
              </a:lnSpc>
              <a:spcBef>
                <a:spcPts val="0"/>
              </a:spcBef>
            </a:pPr>
            <a:r>
              <a:rPr lang="en-US" sz="2100" dirty="0"/>
              <a:t>We can change this color by calling the Graphics method </a:t>
            </a:r>
            <a:r>
              <a:rPr lang="en-US" sz="2100" dirty="0" err="1"/>
              <a:t>setColor</a:t>
            </a:r>
            <a:r>
              <a:rPr lang="en-US" sz="2100" dirty="0"/>
              <a:t>() - void </a:t>
            </a:r>
            <a:r>
              <a:rPr lang="en-US" sz="2100" dirty="0" err="1"/>
              <a:t>setColor</a:t>
            </a:r>
            <a:r>
              <a:rPr lang="en-US" sz="2100" dirty="0"/>
              <a:t> (Color </a:t>
            </a:r>
            <a:r>
              <a:rPr lang="en-US" sz="2100" dirty="0" err="1"/>
              <a:t>newColor</a:t>
            </a:r>
            <a:r>
              <a:rPr lang="en-US" sz="2100" dirty="0"/>
              <a:t>);</a:t>
            </a:r>
          </a:p>
          <a:p>
            <a:pPr algn="just">
              <a:lnSpc>
                <a:spcPct val="150000"/>
              </a:lnSpc>
              <a:spcBef>
                <a:spcPts val="0"/>
              </a:spcBef>
            </a:pPr>
            <a:r>
              <a:rPr lang="en-US" sz="2100" dirty="0"/>
              <a:t>Here, </a:t>
            </a:r>
            <a:r>
              <a:rPr lang="en-US" sz="2100" dirty="0" err="1"/>
              <a:t>newColor</a:t>
            </a:r>
            <a:r>
              <a:rPr lang="en-US" sz="2100" dirty="0"/>
              <a:t> specifies the new drawing color.</a:t>
            </a:r>
          </a:p>
          <a:p>
            <a:pPr algn="just">
              <a:lnSpc>
                <a:spcPct val="150000"/>
              </a:lnSpc>
              <a:spcBef>
                <a:spcPts val="0"/>
              </a:spcBef>
            </a:pPr>
            <a:r>
              <a:rPr lang="en-US" sz="2100" dirty="0"/>
              <a:t>We can obtain the current color by calling </a:t>
            </a:r>
            <a:r>
              <a:rPr lang="en-US" sz="2100" dirty="0" err="1"/>
              <a:t>getColor</a:t>
            </a:r>
            <a:r>
              <a:rPr lang="en-US" sz="2100" dirty="0"/>
              <a:t>() - Color </a:t>
            </a:r>
            <a:r>
              <a:rPr lang="en-US" sz="2100" dirty="0" err="1"/>
              <a:t>getColor</a:t>
            </a:r>
            <a:r>
              <a:rPr lang="en-US" sz="2100" dirty="0"/>
              <a:t>();</a:t>
            </a:r>
          </a:p>
          <a:p>
            <a:pPr marL="0" indent="0" algn="just">
              <a:lnSpc>
                <a:spcPct val="150000"/>
              </a:lnSpc>
              <a:spcBef>
                <a:spcPts val="0"/>
              </a:spcBef>
              <a:buNone/>
            </a:pPr>
            <a:endParaRPr lang="en-US" sz="2100" dirty="0"/>
          </a:p>
          <a:p>
            <a:pPr marL="0" indent="0" algn="just">
              <a:lnSpc>
                <a:spcPct val="150000"/>
              </a:lnSpc>
              <a:spcBef>
                <a:spcPts val="0"/>
              </a:spcBef>
              <a:buNone/>
            </a:pPr>
            <a:r>
              <a:rPr lang="en-US" sz="2100" b="1" dirty="0"/>
              <a:t>Working with Fonts:</a:t>
            </a:r>
          </a:p>
          <a:p>
            <a:pPr algn="just">
              <a:lnSpc>
                <a:spcPct val="150000"/>
              </a:lnSpc>
              <a:spcBef>
                <a:spcPts val="0"/>
              </a:spcBef>
            </a:pPr>
            <a:r>
              <a:rPr lang="en-US" sz="2100" dirty="0"/>
              <a:t>The AWT supports multiple type fonts.</a:t>
            </a:r>
          </a:p>
          <a:p>
            <a:pPr algn="just">
              <a:lnSpc>
                <a:spcPct val="150000"/>
              </a:lnSpc>
              <a:spcBef>
                <a:spcPts val="0"/>
              </a:spcBef>
            </a:pPr>
            <a:r>
              <a:rPr lang="en-US" sz="2100" dirty="0"/>
              <a:t>Fonts are encapsulated by the Font class.</a:t>
            </a:r>
            <a:endParaRPr lang="en-IN" sz="2100" dirty="0"/>
          </a:p>
        </p:txBody>
      </p:sp>
      <p:sp>
        <p:nvSpPr>
          <p:cNvPr id="4" name="Footer Placeholder 3">
            <a:extLst>
              <a:ext uri="{FF2B5EF4-FFF2-40B4-BE49-F238E27FC236}">
                <a16:creationId xmlns:a16="http://schemas.microsoft.com/office/drawing/2014/main" id="{73231877-145B-8517-B8B1-BCF3363E29D7}"/>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7308138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00DBF-2D82-943F-02A2-7654A22C6955}"/>
              </a:ext>
            </a:extLst>
          </p:cNvPr>
          <p:cNvSpPr>
            <a:spLocks noGrp="1"/>
          </p:cNvSpPr>
          <p:nvPr>
            <p:ph type="title"/>
          </p:nvPr>
        </p:nvSpPr>
        <p:spPr/>
        <p:txBody>
          <a:bodyPr/>
          <a:lstStyle/>
          <a:p>
            <a:r>
              <a:rPr lang="en-US" dirty="0"/>
              <a:t>Creating and Selecting a Font</a:t>
            </a:r>
            <a:endParaRPr lang="en-IN" dirty="0"/>
          </a:p>
        </p:txBody>
      </p:sp>
      <p:sp>
        <p:nvSpPr>
          <p:cNvPr id="3" name="Content Placeholder 2">
            <a:extLst>
              <a:ext uri="{FF2B5EF4-FFF2-40B4-BE49-F238E27FC236}">
                <a16:creationId xmlns:a16="http://schemas.microsoft.com/office/drawing/2014/main" id="{D7B2C9CA-345C-0C37-3BDF-3913257E0343}"/>
              </a:ext>
            </a:extLst>
          </p:cNvPr>
          <p:cNvSpPr>
            <a:spLocks noGrp="1"/>
          </p:cNvSpPr>
          <p:nvPr>
            <p:ph idx="1"/>
          </p:nvPr>
        </p:nvSpPr>
        <p:spPr>
          <a:xfrm>
            <a:off x="990600" y="1119535"/>
            <a:ext cx="10515600" cy="4623100"/>
          </a:xfrm>
        </p:spPr>
        <p:txBody>
          <a:bodyPr>
            <a:normAutofit/>
          </a:bodyPr>
          <a:lstStyle/>
          <a:p>
            <a:pPr>
              <a:lnSpc>
                <a:spcPct val="150000"/>
              </a:lnSpc>
              <a:spcBef>
                <a:spcPts val="0"/>
              </a:spcBef>
            </a:pPr>
            <a:r>
              <a:rPr lang="en-US" sz="2100" dirty="0"/>
              <a:t>To select a new font, you must first construct a Font object that describes that font.</a:t>
            </a:r>
          </a:p>
          <a:p>
            <a:pPr>
              <a:lnSpc>
                <a:spcPct val="150000"/>
              </a:lnSpc>
              <a:spcBef>
                <a:spcPts val="0"/>
              </a:spcBef>
            </a:pPr>
            <a:r>
              <a:rPr lang="en-US" sz="2100" dirty="0"/>
              <a:t>One Font constructor has this general form - Font(String </a:t>
            </a:r>
            <a:r>
              <a:rPr lang="en-US" sz="2100" dirty="0" err="1"/>
              <a:t>fontName</a:t>
            </a:r>
            <a:r>
              <a:rPr lang="en-US" sz="2100" dirty="0"/>
              <a:t>, int </a:t>
            </a:r>
            <a:r>
              <a:rPr lang="en-US" sz="2100" dirty="0" err="1"/>
              <a:t>fontStyle</a:t>
            </a:r>
            <a:r>
              <a:rPr lang="en-US" sz="2100" dirty="0"/>
              <a:t>, int </a:t>
            </a:r>
            <a:r>
              <a:rPr lang="en-US" sz="2100" dirty="0" err="1"/>
              <a:t>pointSize</a:t>
            </a:r>
            <a:r>
              <a:rPr lang="en-US" sz="2100" dirty="0"/>
              <a:t>);</a:t>
            </a:r>
          </a:p>
          <a:p>
            <a:pPr lvl="1">
              <a:lnSpc>
                <a:spcPct val="150000"/>
              </a:lnSpc>
              <a:spcBef>
                <a:spcPts val="0"/>
              </a:spcBef>
            </a:pPr>
            <a:r>
              <a:rPr lang="en-US" sz="2100" dirty="0"/>
              <a:t>Here, </a:t>
            </a:r>
            <a:r>
              <a:rPr lang="en-US" sz="2100" dirty="0" err="1"/>
              <a:t>fontName</a:t>
            </a:r>
            <a:r>
              <a:rPr lang="en-US" sz="2100" dirty="0"/>
              <a:t> specifies the name of the desired font.</a:t>
            </a:r>
          </a:p>
          <a:p>
            <a:pPr>
              <a:lnSpc>
                <a:spcPct val="150000"/>
              </a:lnSpc>
              <a:spcBef>
                <a:spcPts val="0"/>
              </a:spcBef>
            </a:pPr>
            <a:r>
              <a:rPr lang="en-US" sz="2100" dirty="0"/>
              <a:t>To use a font that you have created, you must select it using </a:t>
            </a:r>
            <a:r>
              <a:rPr lang="en-US" sz="2100" dirty="0" err="1"/>
              <a:t>setFont</a:t>
            </a:r>
            <a:r>
              <a:rPr lang="en-US" sz="2100" dirty="0"/>
              <a:t>(), which is defined by Component.</a:t>
            </a:r>
          </a:p>
          <a:p>
            <a:pPr>
              <a:lnSpc>
                <a:spcPct val="150000"/>
              </a:lnSpc>
              <a:spcBef>
                <a:spcPts val="0"/>
              </a:spcBef>
            </a:pPr>
            <a:r>
              <a:rPr lang="en-US" sz="2100" dirty="0"/>
              <a:t>It has this general form - void </a:t>
            </a:r>
            <a:r>
              <a:rPr lang="en-US" sz="2100" dirty="0" err="1"/>
              <a:t>setFont</a:t>
            </a:r>
            <a:r>
              <a:rPr lang="en-US" sz="2100" dirty="0"/>
              <a:t>(Font </a:t>
            </a:r>
            <a:r>
              <a:rPr lang="en-US" sz="2100" dirty="0" err="1"/>
              <a:t>fontObj</a:t>
            </a:r>
            <a:r>
              <a:rPr lang="en-US" sz="2100" dirty="0"/>
              <a:t>);</a:t>
            </a:r>
          </a:p>
          <a:p>
            <a:pPr lvl="1">
              <a:lnSpc>
                <a:spcPct val="150000"/>
              </a:lnSpc>
              <a:spcBef>
                <a:spcPts val="0"/>
              </a:spcBef>
            </a:pPr>
            <a:r>
              <a:rPr lang="en-US" sz="2100" dirty="0"/>
              <a:t>Here, </a:t>
            </a:r>
            <a:r>
              <a:rPr lang="en-US" sz="2100" dirty="0" err="1"/>
              <a:t>fontObj</a:t>
            </a:r>
            <a:r>
              <a:rPr lang="en-US" sz="2100" dirty="0"/>
              <a:t> is the object that contains the desired font.</a:t>
            </a:r>
            <a:endParaRPr lang="en-IN" sz="2100" dirty="0"/>
          </a:p>
        </p:txBody>
      </p:sp>
      <p:sp>
        <p:nvSpPr>
          <p:cNvPr id="4" name="Footer Placeholder 3">
            <a:extLst>
              <a:ext uri="{FF2B5EF4-FFF2-40B4-BE49-F238E27FC236}">
                <a16:creationId xmlns:a16="http://schemas.microsoft.com/office/drawing/2014/main" id="{AA237EC5-215F-B1FC-98C6-ED9C155DB1D0}"/>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560271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C64D-3285-86F2-BD7A-E29CE89E1ACA}"/>
              </a:ext>
            </a:extLst>
          </p:cNvPr>
          <p:cNvSpPr>
            <a:spLocks noGrp="1"/>
          </p:cNvSpPr>
          <p:nvPr>
            <p:ph type="title"/>
          </p:nvPr>
        </p:nvSpPr>
        <p:spPr/>
        <p:txBody>
          <a:bodyPr/>
          <a:lstStyle/>
          <a:p>
            <a:r>
              <a:rPr lang="en-US" dirty="0"/>
              <a:t>Java AWT Examples</a:t>
            </a:r>
            <a:endParaRPr lang="en-IN" dirty="0"/>
          </a:p>
        </p:txBody>
      </p:sp>
      <p:sp>
        <p:nvSpPr>
          <p:cNvPr id="3" name="Content Placeholder 2">
            <a:extLst>
              <a:ext uri="{FF2B5EF4-FFF2-40B4-BE49-F238E27FC236}">
                <a16:creationId xmlns:a16="http://schemas.microsoft.com/office/drawing/2014/main" id="{1A33E4BC-7E35-D658-9359-35415C2D8C7B}"/>
              </a:ext>
            </a:extLst>
          </p:cNvPr>
          <p:cNvSpPr>
            <a:spLocks noGrp="1"/>
          </p:cNvSpPr>
          <p:nvPr>
            <p:ph idx="1"/>
          </p:nvPr>
        </p:nvSpPr>
        <p:spPr>
          <a:xfrm>
            <a:off x="1047750" y="1117450"/>
            <a:ext cx="10515600" cy="4623100"/>
          </a:xfrm>
        </p:spPr>
        <p:txBody>
          <a:bodyPr/>
          <a:lstStyle/>
          <a:p>
            <a:pPr marL="0" indent="0">
              <a:lnSpc>
                <a:spcPct val="150000"/>
              </a:lnSpc>
              <a:buNone/>
            </a:pPr>
            <a:r>
              <a:rPr lang="en-US" dirty="0"/>
              <a:t>To create simple AWT example, you need a frame. There are two ways to create a GUI using Frame in AWT.</a:t>
            </a:r>
          </a:p>
          <a:p>
            <a:pPr marL="457200" indent="-457200">
              <a:lnSpc>
                <a:spcPct val="150000"/>
              </a:lnSpc>
              <a:buFont typeface="+mj-lt"/>
              <a:buAutoNum type="arabicPeriod"/>
            </a:pPr>
            <a:r>
              <a:rPr lang="en-US" dirty="0"/>
              <a:t>By extending Frame class (inheritance)</a:t>
            </a:r>
          </a:p>
          <a:p>
            <a:pPr marL="457200" indent="-457200">
              <a:lnSpc>
                <a:spcPct val="150000"/>
              </a:lnSpc>
              <a:buFont typeface="+mj-lt"/>
              <a:buAutoNum type="arabicPeriod"/>
            </a:pPr>
            <a:r>
              <a:rPr lang="en-US" dirty="0"/>
              <a:t>By creating the object of Frame class (association)</a:t>
            </a:r>
            <a:endParaRPr lang="en-IN" dirty="0"/>
          </a:p>
        </p:txBody>
      </p:sp>
      <p:sp>
        <p:nvSpPr>
          <p:cNvPr id="4" name="Footer Placeholder 3">
            <a:extLst>
              <a:ext uri="{FF2B5EF4-FFF2-40B4-BE49-F238E27FC236}">
                <a16:creationId xmlns:a16="http://schemas.microsoft.com/office/drawing/2014/main" id="{65FA68F4-9EFA-4636-6677-ACF05C56EB76}"/>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4236276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6A83-5C41-2D75-76BD-FF640F2CDB09}"/>
              </a:ext>
            </a:extLst>
          </p:cNvPr>
          <p:cNvSpPr>
            <a:spLocks noGrp="1"/>
          </p:cNvSpPr>
          <p:nvPr>
            <p:ph type="title"/>
          </p:nvPr>
        </p:nvSpPr>
        <p:spPr/>
        <p:txBody>
          <a:bodyPr/>
          <a:lstStyle/>
          <a:p>
            <a:r>
              <a:rPr lang="en-US" dirty="0"/>
              <a:t>AWT Example by Inheritance</a:t>
            </a:r>
            <a:endParaRPr lang="en-IN" dirty="0"/>
          </a:p>
        </p:txBody>
      </p:sp>
      <p:sp>
        <p:nvSpPr>
          <p:cNvPr id="4" name="Footer Placeholder 3">
            <a:extLst>
              <a:ext uri="{FF2B5EF4-FFF2-40B4-BE49-F238E27FC236}">
                <a16:creationId xmlns:a16="http://schemas.microsoft.com/office/drawing/2014/main" id="{D5FB9B7C-2ABA-5C9E-0D6A-132DA5770432}"/>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8" name="Picture 7">
            <a:extLst>
              <a:ext uri="{FF2B5EF4-FFF2-40B4-BE49-F238E27FC236}">
                <a16:creationId xmlns:a16="http://schemas.microsoft.com/office/drawing/2014/main" id="{71C05C1A-7332-3185-8ABD-9D38AE4FC008}"/>
              </a:ext>
            </a:extLst>
          </p:cNvPr>
          <p:cNvPicPr>
            <a:picLocks noChangeAspect="1"/>
          </p:cNvPicPr>
          <p:nvPr/>
        </p:nvPicPr>
        <p:blipFill>
          <a:blip r:embed="rId2"/>
          <a:stretch>
            <a:fillRect/>
          </a:stretch>
        </p:blipFill>
        <p:spPr>
          <a:xfrm>
            <a:off x="1290638" y="1371600"/>
            <a:ext cx="6605588" cy="4838700"/>
          </a:xfrm>
          <a:prstGeom prst="rect">
            <a:avLst/>
          </a:prstGeom>
        </p:spPr>
      </p:pic>
      <p:pic>
        <p:nvPicPr>
          <p:cNvPr id="10" name="Picture 9">
            <a:extLst>
              <a:ext uri="{FF2B5EF4-FFF2-40B4-BE49-F238E27FC236}">
                <a16:creationId xmlns:a16="http://schemas.microsoft.com/office/drawing/2014/main" id="{78670AFF-0F26-093A-7226-70159E63D9CD}"/>
              </a:ext>
            </a:extLst>
          </p:cNvPr>
          <p:cNvPicPr>
            <a:picLocks noChangeAspect="1"/>
          </p:cNvPicPr>
          <p:nvPr/>
        </p:nvPicPr>
        <p:blipFill>
          <a:blip r:embed="rId3"/>
          <a:stretch>
            <a:fillRect/>
          </a:stretch>
        </p:blipFill>
        <p:spPr>
          <a:xfrm>
            <a:off x="7829551" y="1662112"/>
            <a:ext cx="3747289" cy="3824288"/>
          </a:xfrm>
          <a:prstGeom prst="rect">
            <a:avLst/>
          </a:prstGeom>
        </p:spPr>
      </p:pic>
    </p:spTree>
    <p:extLst>
      <p:ext uri="{BB962C8B-B14F-4D97-AF65-F5344CB8AC3E}">
        <p14:creationId xmlns:p14="http://schemas.microsoft.com/office/powerpoint/2010/main" val="1939932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DDF9-FF9E-5D30-6049-818D589BA8D3}"/>
              </a:ext>
            </a:extLst>
          </p:cNvPr>
          <p:cNvSpPr>
            <a:spLocks noGrp="1"/>
          </p:cNvSpPr>
          <p:nvPr>
            <p:ph type="title"/>
          </p:nvPr>
        </p:nvSpPr>
        <p:spPr/>
        <p:txBody>
          <a:bodyPr/>
          <a:lstStyle/>
          <a:p>
            <a:r>
              <a:rPr lang="en-US" dirty="0"/>
              <a:t>AWT Example by Association</a:t>
            </a:r>
            <a:endParaRPr lang="en-IN" dirty="0"/>
          </a:p>
        </p:txBody>
      </p:sp>
      <p:sp>
        <p:nvSpPr>
          <p:cNvPr id="4" name="Footer Placeholder 3">
            <a:extLst>
              <a:ext uri="{FF2B5EF4-FFF2-40B4-BE49-F238E27FC236}">
                <a16:creationId xmlns:a16="http://schemas.microsoft.com/office/drawing/2014/main" id="{5A7CA287-D9C1-9017-0F48-C43CDBAC9762}"/>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5ABBC579-0EC4-3449-E123-DADFF8EF81BC}"/>
              </a:ext>
            </a:extLst>
          </p:cNvPr>
          <p:cNvPicPr>
            <a:picLocks noChangeAspect="1"/>
          </p:cNvPicPr>
          <p:nvPr/>
        </p:nvPicPr>
        <p:blipFill>
          <a:blip r:embed="rId2"/>
          <a:stretch>
            <a:fillRect/>
          </a:stretch>
        </p:blipFill>
        <p:spPr>
          <a:xfrm>
            <a:off x="1152525" y="1228725"/>
            <a:ext cx="5875451" cy="4972050"/>
          </a:xfrm>
          <a:prstGeom prst="rect">
            <a:avLst/>
          </a:prstGeom>
        </p:spPr>
      </p:pic>
      <p:pic>
        <p:nvPicPr>
          <p:cNvPr id="8" name="Picture 7">
            <a:extLst>
              <a:ext uri="{FF2B5EF4-FFF2-40B4-BE49-F238E27FC236}">
                <a16:creationId xmlns:a16="http://schemas.microsoft.com/office/drawing/2014/main" id="{084BABBF-4786-2DDF-1527-D7C7B131B4A3}"/>
              </a:ext>
            </a:extLst>
          </p:cNvPr>
          <p:cNvPicPr>
            <a:picLocks noChangeAspect="1"/>
          </p:cNvPicPr>
          <p:nvPr/>
        </p:nvPicPr>
        <p:blipFill>
          <a:blip r:embed="rId3"/>
          <a:stretch>
            <a:fillRect/>
          </a:stretch>
        </p:blipFill>
        <p:spPr>
          <a:xfrm>
            <a:off x="6848475" y="1421310"/>
            <a:ext cx="4600575" cy="4267200"/>
          </a:xfrm>
          <a:prstGeom prst="rect">
            <a:avLst/>
          </a:prstGeom>
        </p:spPr>
      </p:pic>
    </p:spTree>
    <p:extLst>
      <p:ext uri="{BB962C8B-B14F-4D97-AF65-F5344CB8AC3E}">
        <p14:creationId xmlns:p14="http://schemas.microsoft.com/office/powerpoint/2010/main" val="1443837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3ECB-EA91-4298-559B-9C0438AE9E01}"/>
              </a:ext>
            </a:extLst>
          </p:cNvPr>
          <p:cNvSpPr>
            <a:spLocks noGrp="1"/>
          </p:cNvSpPr>
          <p:nvPr>
            <p:ph type="title"/>
          </p:nvPr>
        </p:nvSpPr>
        <p:spPr/>
        <p:txBody>
          <a:bodyPr/>
          <a:lstStyle/>
          <a:p>
            <a:r>
              <a:rPr lang="en-US" dirty="0"/>
              <a:t>Swing Package</a:t>
            </a:r>
            <a:endParaRPr lang="en-IN" dirty="0"/>
          </a:p>
        </p:txBody>
      </p:sp>
      <p:sp>
        <p:nvSpPr>
          <p:cNvPr id="3" name="Content Placeholder 2">
            <a:extLst>
              <a:ext uri="{FF2B5EF4-FFF2-40B4-BE49-F238E27FC236}">
                <a16:creationId xmlns:a16="http://schemas.microsoft.com/office/drawing/2014/main" id="{8E31B287-D91B-428A-5474-884759E9F546}"/>
              </a:ext>
            </a:extLst>
          </p:cNvPr>
          <p:cNvSpPr>
            <a:spLocks noGrp="1"/>
          </p:cNvSpPr>
          <p:nvPr>
            <p:ph idx="1"/>
          </p:nvPr>
        </p:nvSpPr>
        <p:spPr>
          <a:xfrm>
            <a:off x="1047750" y="1117449"/>
            <a:ext cx="10515600" cy="5064275"/>
          </a:xfrm>
        </p:spPr>
        <p:txBody>
          <a:bodyPr>
            <a:normAutofit/>
          </a:bodyPr>
          <a:lstStyle/>
          <a:p>
            <a:pPr algn="just">
              <a:lnSpc>
                <a:spcPct val="130000"/>
              </a:lnSpc>
              <a:spcBef>
                <a:spcPts val="0"/>
              </a:spcBef>
            </a:pPr>
            <a:r>
              <a:rPr lang="en-US" sz="2000" dirty="0"/>
              <a:t>Swing is a Set of API (API- Set of Classes and Interfaces).</a:t>
            </a:r>
          </a:p>
          <a:p>
            <a:pPr algn="just">
              <a:lnSpc>
                <a:spcPct val="130000"/>
              </a:lnSpc>
              <a:spcBef>
                <a:spcPts val="0"/>
              </a:spcBef>
            </a:pPr>
            <a:r>
              <a:rPr lang="en-US" sz="2000" dirty="0"/>
              <a:t>Swing is Provided to Design a Graphical User Interfaces.</a:t>
            </a:r>
          </a:p>
          <a:p>
            <a:pPr algn="just">
              <a:lnSpc>
                <a:spcPct val="130000"/>
              </a:lnSpc>
              <a:spcBef>
                <a:spcPts val="0"/>
              </a:spcBef>
            </a:pPr>
            <a:r>
              <a:rPr lang="en-US" sz="2000" dirty="0"/>
              <a:t>Swing is an Extension library to the AWT (Abstract Window Toolkit).</a:t>
            </a:r>
          </a:p>
          <a:p>
            <a:pPr algn="just">
              <a:lnSpc>
                <a:spcPct val="130000"/>
              </a:lnSpc>
              <a:spcBef>
                <a:spcPts val="0"/>
              </a:spcBef>
            </a:pPr>
            <a:r>
              <a:rPr lang="en-US" sz="2000" dirty="0"/>
              <a:t>Includes New and improved Components that have been enhancing the looks and Functionality of GUIs.</a:t>
            </a:r>
          </a:p>
          <a:p>
            <a:pPr algn="just">
              <a:lnSpc>
                <a:spcPct val="130000"/>
              </a:lnSpc>
              <a:spcBef>
                <a:spcPts val="0"/>
              </a:spcBef>
            </a:pPr>
            <a:r>
              <a:rPr lang="en-US" sz="2000" dirty="0"/>
              <a:t>Swing can be used to build (Develop) the Standalone swing GUI Apps, Servlets And Applets.</a:t>
            </a:r>
          </a:p>
          <a:p>
            <a:pPr algn="just">
              <a:lnSpc>
                <a:spcPct val="130000"/>
              </a:lnSpc>
              <a:spcBef>
                <a:spcPts val="0"/>
              </a:spcBef>
            </a:pPr>
            <a:r>
              <a:rPr lang="en-US" sz="2000" dirty="0"/>
              <a:t>It Employs model/view design architecture.</a:t>
            </a:r>
          </a:p>
          <a:p>
            <a:pPr algn="just">
              <a:lnSpc>
                <a:spcPct val="130000"/>
              </a:lnSpc>
              <a:spcBef>
                <a:spcPts val="0"/>
              </a:spcBef>
            </a:pPr>
            <a:r>
              <a:rPr lang="en-US" sz="2000" dirty="0"/>
              <a:t>Swing is more portable and more flexible than AWT, the Swing is built on top of the AWT.</a:t>
            </a:r>
          </a:p>
          <a:p>
            <a:pPr algn="just">
              <a:lnSpc>
                <a:spcPct val="130000"/>
              </a:lnSpc>
              <a:spcBef>
                <a:spcPts val="0"/>
              </a:spcBef>
            </a:pPr>
            <a:r>
              <a:rPr lang="en-US" sz="2000" dirty="0"/>
              <a:t>Swing is entirely written in Java.</a:t>
            </a:r>
          </a:p>
          <a:p>
            <a:pPr algn="just">
              <a:lnSpc>
                <a:spcPct val="130000"/>
              </a:lnSpc>
              <a:spcBef>
                <a:spcPts val="0"/>
              </a:spcBef>
            </a:pPr>
            <a:r>
              <a:rPr lang="en-US" sz="2000" dirty="0"/>
              <a:t>Java Swing Components are Platform-independent and the Swing Components are lightweight.</a:t>
            </a:r>
          </a:p>
          <a:p>
            <a:pPr algn="just">
              <a:lnSpc>
                <a:spcPct val="130000"/>
              </a:lnSpc>
              <a:spcBef>
                <a:spcPts val="0"/>
              </a:spcBef>
            </a:pPr>
            <a:r>
              <a:rPr lang="en-US" sz="2000" dirty="0"/>
              <a:t>Swing Supports Pluggable look and feels and Swing provides more powerful components such as tables, lists, </a:t>
            </a:r>
            <a:r>
              <a:rPr lang="en-US" sz="2000" dirty="0" err="1"/>
              <a:t>Scrollpanes</a:t>
            </a:r>
            <a:r>
              <a:rPr lang="en-US" sz="2000" dirty="0"/>
              <a:t>, </a:t>
            </a:r>
            <a:r>
              <a:rPr lang="en-US" sz="2000" dirty="0" err="1"/>
              <a:t>Colourchooser</a:t>
            </a:r>
            <a:r>
              <a:rPr lang="en-US" sz="2000" dirty="0"/>
              <a:t>, </a:t>
            </a:r>
            <a:r>
              <a:rPr lang="en-US" sz="2000" dirty="0" err="1"/>
              <a:t>tabbedpane</a:t>
            </a:r>
            <a:r>
              <a:rPr lang="en-US" sz="2000" dirty="0"/>
              <a:t>, etc.</a:t>
            </a:r>
            <a:endParaRPr lang="en-IN" sz="2000" dirty="0"/>
          </a:p>
        </p:txBody>
      </p:sp>
      <p:sp>
        <p:nvSpPr>
          <p:cNvPr id="4" name="Footer Placeholder 3">
            <a:extLst>
              <a:ext uri="{FF2B5EF4-FFF2-40B4-BE49-F238E27FC236}">
                <a16:creationId xmlns:a16="http://schemas.microsoft.com/office/drawing/2014/main" id="{EE4564BB-67E6-F9F0-E37C-0943875B81F9}"/>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3106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0842C-A5B3-A815-EE53-AB4CD58992D4}"/>
              </a:ext>
            </a:extLst>
          </p:cNvPr>
          <p:cNvSpPr>
            <a:spLocks noGrp="1"/>
          </p:cNvSpPr>
          <p:nvPr>
            <p:ph type="dt" sz="half" idx="10"/>
          </p:nvPr>
        </p:nvSpPr>
        <p:spPr/>
        <p:txBody>
          <a:bodyPr/>
          <a:lstStyle/>
          <a:p>
            <a:fld id="{17CD8E1A-6E5A-4049-B3D9-08CC33E96F55}" type="datetime1">
              <a:rPr lang="en-IN" smtClean="0"/>
              <a:t>07-02-2024</a:t>
            </a:fld>
            <a:endParaRPr lang="en-IN"/>
          </a:p>
        </p:txBody>
      </p:sp>
      <p:sp>
        <p:nvSpPr>
          <p:cNvPr id="3" name="Footer Placeholder 2">
            <a:extLst>
              <a:ext uri="{FF2B5EF4-FFF2-40B4-BE49-F238E27FC236}">
                <a16:creationId xmlns:a16="http://schemas.microsoft.com/office/drawing/2014/main" id="{61734C0A-9FF7-C2A8-080E-F3164F13F718}"/>
              </a:ext>
            </a:extLst>
          </p:cNvPr>
          <p:cNvSpPr>
            <a:spLocks noGrp="1"/>
          </p:cNvSpPr>
          <p:nvPr>
            <p:ph type="ftr" sz="quarter" idx="11"/>
          </p:nvPr>
        </p:nvSpPr>
        <p:spPr/>
        <p:txBody>
          <a:bodyPr/>
          <a:lstStyle/>
          <a:p>
            <a:r>
              <a:rPr lang="en-US"/>
              <a:t>Department of Electronics &amp; Telecommunication Engg. </a:t>
            </a:r>
            <a:endParaRPr lang="en-IN"/>
          </a:p>
        </p:txBody>
      </p:sp>
      <p:pic>
        <p:nvPicPr>
          <p:cNvPr id="5" name="Picture 4">
            <a:extLst>
              <a:ext uri="{FF2B5EF4-FFF2-40B4-BE49-F238E27FC236}">
                <a16:creationId xmlns:a16="http://schemas.microsoft.com/office/drawing/2014/main" id="{9B0EB335-ABED-82D8-B8B2-83D4070DC50D}"/>
              </a:ext>
            </a:extLst>
          </p:cNvPr>
          <p:cNvPicPr>
            <a:picLocks noChangeAspect="1"/>
          </p:cNvPicPr>
          <p:nvPr/>
        </p:nvPicPr>
        <p:blipFill>
          <a:blip r:embed="rId2"/>
          <a:stretch>
            <a:fillRect/>
          </a:stretch>
        </p:blipFill>
        <p:spPr>
          <a:xfrm>
            <a:off x="390525" y="0"/>
            <a:ext cx="7454762" cy="6453376"/>
          </a:xfrm>
          <a:prstGeom prst="rect">
            <a:avLst/>
          </a:prstGeom>
        </p:spPr>
      </p:pic>
    </p:spTree>
    <p:extLst>
      <p:ext uri="{BB962C8B-B14F-4D97-AF65-F5344CB8AC3E}">
        <p14:creationId xmlns:p14="http://schemas.microsoft.com/office/powerpoint/2010/main" val="2508944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49F5-CCE8-79CA-FAE0-88A9CCA5F135}"/>
              </a:ext>
            </a:extLst>
          </p:cNvPr>
          <p:cNvSpPr>
            <a:spLocks noGrp="1"/>
          </p:cNvSpPr>
          <p:nvPr>
            <p:ph type="title"/>
          </p:nvPr>
        </p:nvSpPr>
        <p:spPr/>
        <p:txBody>
          <a:bodyPr/>
          <a:lstStyle/>
          <a:p>
            <a:r>
              <a:rPr lang="en-US" dirty="0"/>
              <a:t>Features of Swing Class</a:t>
            </a:r>
            <a:endParaRPr lang="en-IN" dirty="0"/>
          </a:p>
        </p:txBody>
      </p:sp>
      <p:sp>
        <p:nvSpPr>
          <p:cNvPr id="3" name="Content Placeholder 2">
            <a:extLst>
              <a:ext uri="{FF2B5EF4-FFF2-40B4-BE49-F238E27FC236}">
                <a16:creationId xmlns:a16="http://schemas.microsoft.com/office/drawing/2014/main" id="{F11C5FD7-CBF6-45D3-77FE-24E0320100F1}"/>
              </a:ext>
            </a:extLst>
          </p:cNvPr>
          <p:cNvSpPr>
            <a:spLocks noGrp="1"/>
          </p:cNvSpPr>
          <p:nvPr>
            <p:ph idx="1"/>
          </p:nvPr>
        </p:nvSpPr>
        <p:spPr>
          <a:xfrm>
            <a:off x="1047750" y="1117450"/>
            <a:ext cx="10515600" cy="4623100"/>
          </a:xfrm>
        </p:spPr>
        <p:txBody>
          <a:bodyPr>
            <a:normAutofit lnSpcReduction="10000"/>
          </a:bodyPr>
          <a:lstStyle/>
          <a:p>
            <a:pPr>
              <a:lnSpc>
                <a:spcPct val="150000"/>
              </a:lnSpc>
            </a:pPr>
            <a:r>
              <a:rPr lang="en-US" dirty="0"/>
              <a:t>Pluggable look and feel</a:t>
            </a:r>
          </a:p>
          <a:p>
            <a:pPr>
              <a:lnSpc>
                <a:spcPct val="150000"/>
              </a:lnSpc>
            </a:pPr>
            <a:r>
              <a:rPr lang="en-US" dirty="0"/>
              <a:t>Uses MVC architecture</a:t>
            </a:r>
          </a:p>
          <a:p>
            <a:pPr>
              <a:lnSpc>
                <a:spcPct val="150000"/>
              </a:lnSpc>
            </a:pPr>
            <a:r>
              <a:rPr lang="en-US" dirty="0"/>
              <a:t>Lightweight Components</a:t>
            </a:r>
          </a:p>
          <a:p>
            <a:pPr>
              <a:lnSpc>
                <a:spcPct val="150000"/>
              </a:lnSpc>
            </a:pPr>
            <a:r>
              <a:rPr lang="en-US" dirty="0"/>
              <a:t>Platform Independent</a:t>
            </a:r>
          </a:p>
          <a:p>
            <a:pPr>
              <a:lnSpc>
                <a:spcPct val="150000"/>
              </a:lnSpc>
            </a:pPr>
            <a:r>
              <a:rPr lang="en-US" dirty="0"/>
              <a:t>Advance features such as </a:t>
            </a:r>
            <a:r>
              <a:rPr lang="en-US" dirty="0" err="1"/>
              <a:t>JTable</a:t>
            </a:r>
            <a:r>
              <a:rPr lang="en-US" dirty="0"/>
              <a:t>, </a:t>
            </a:r>
            <a:r>
              <a:rPr lang="en-US" dirty="0" err="1"/>
              <a:t>JTabbedPane</a:t>
            </a:r>
            <a:r>
              <a:rPr lang="en-US" dirty="0"/>
              <a:t>, </a:t>
            </a:r>
            <a:r>
              <a:rPr lang="en-US" dirty="0" err="1"/>
              <a:t>JScollPane</a:t>
            </a:r>
            <a:r>
              <a:rPr lang="en-US" dirty="0"/>
              <a:t> </a:t>
            </a:r>
            <a:r>
              <a:rPr lang="en-US" dirty="0" err="1"/>
              <a:t>etc</a:t>
            </a:r>
            <a:endParaRPr lang="en-US" dirty="0"/>
          </a:p>
          <a:p>
            <a:pPr>
              <a:lnSpc>
                <a:spcPct val="150000"/>
              </a:lnSpc>
            </a:pPr>
            <a:r>
              <a:rPr lang="en-US" dirty="0"/>
              <a:t>Java is a platform-independent language and runs on any client machine, the GUI look and feel, owned and delivered by a platform specific O/S, simply does not affect an application’s GUI constructed using Swing components.</a:t>
            </a:r>
            <a:endParaRPr lang="en-IN" dirty="0"/>
          </a:p>
        </p:txBody>
      </p:sp>
      <p:sp>
        <p:nvSpPr>
          <p:cNvPr id="4" name="Footer Placeholder 3">
            <a:extLst>
              <a:ext uri="{FF2B5EF4-FFF2-40B4-BE49-F238E27FC236}">
                <a16:creationId xmlns:a16="http://schemas.microsoft.com/office/drawing/2014/main" id="{599890A5-14B0-63D7-37F5-C8400E2E9FCB}"/>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999990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C0CDE-2C16-2041-162A-BAEC62B56D89}"/>
              </a:ext>
            </a:extLst>
          </p:cNvPr>
          <p:cNvSpPr>
            <a:spLocks noGrp="1"/>
          </p:cNvSpPr>
          <p:nvPr>
            <p:ph idx="1"/>
          </p:nvPr>
        </p:nvSpPr>
        <p:spPr>
          <a:xfrm>
            <a:off x="1047750" y="1117450"/>
            <a:ext cx="10515600" cy="4623100"/>
          </a:xfrm>
        </p:spPr>
        <p:txBody>
          <a:bodyPr>
            <a:normAutofit/>
          </a:bodyPr>
          <a:lstStyle/>
          <a:p>
            <a:pPr algn="just">
              <a:lnSpc>
                <a:spcPct val="140000"/>
              </a:lnSpc>
              <a:spcBef>
                <a:spcPts val="0"/>
              </a:spcBef>
            </a:pPr>
            <a:r>
              <a:rPr lang="en-US" sz="2000" b="1" dirty="0"/>
              <a:t>Lightweight Components: </a:t>
            </a:r>
            <a:r>
              <a:rPr lang="en-US" sz="2000" dirty="0"/>
              <a:t>Starting with the JDK 1.1, its AWT supported lightweight component development. For a component to qualify as lightweight, it must not depend on any non-Java [O/s based) system classes. Swing components have their own view supported by Java’s look and feel classes.</a:t>
            </a:r>
          </a:p>
          <a:p>
            <a:pPr algn="just">
              <a:lnSpc>
                <a:spcPct val="140000"/>
              </a:lnSpc>
              <a:spcBef>
                <a:spcPts val="0"/>
              </a:spcBef>
            </a:pPr>
            <a:r>
              <a:rPr lang="en-US" sz="2000" b="1" dirty="0"/>
              <a:t>Pluggable Look and Feel: </a:t>
            </a:r>
            <a:r>
              <a:rPr lang="en-US" sz="2000" dirty="0"/>
              <a:t>This feature enables the user to switch the look and feel of Swing components without restarting an application. The Swing library supports components look and feel that remains the same across all platforms wherever the program runs. The Swing library provides an API that gives real flexibility in determining the look and feel of the GUI of an application</a:t>
            </a:r>
            <a:endParaRPr lang="en-IN" sz="2000" dirty="0"/>
          </a:p>
        </p:txBody>
      </p:sp>
      <p:sp>
        <p:nvSpPr>
          <p:cNvPr id="4" name="Footer Placeholder 3">
            <a:extLst>
              <a:ext uri="{FF2B5EF4-FFF2-40B4-BE49-F238E27FC236}">
                <a16:creationId xmlns:a16="http://schemas.microsoft.com/office/drawing/2014/main" id="{DAB9F930-3FAE-15EA-573A-870F9B45A62E}"/>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33643885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5BB3-23AE-8E10-DCFD-D5F7946777F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Swing Classes Hierarchy</a:t>
            </a:r>
          </a:p>
        </p:txBody>
      </p:sp>
      <p:pic>
        <p:nvPicPr>
          <p:cNvPr id="3" name="Picture 2" descr="hierarchy of javax swing">
            <a:extLst>
              <a:ext uri="{FF2B5EF4-FFF2-40B4-BE49-F238E27FC236}">
                <a16:creationId xmlns:a16="http://schemas.microsoft.com/office/drawing/2014/main" id="{58841C45-C7CC-F579-2230-139B9520F3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511604"/>
            <a:ext cx="7225748" cy="5834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9590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4E49F-3D96-AAE8-3BC4-34E9E3623D6C}"/>
              </a:ext>
            </a:extLst>
          </p:cNvPr>
          <p:cNvSpPr>
            <a:spLocks noGrp="1"/>
          </p:cNvSpPr>
          <p:nvPr>
            <p:ph type="title"/>
          </p:nvPr>
        </p:nvSpPr>
        <p:spPr/>
        <p:txBody>
          <a:bodyPr/>
          <a:lstStyle/>
          <a:p>
            <a:r>
              <a:rPr lang="en-US" dirty="0"/>
              <a:t>AWT vs Swing</a:t>
            </a:r>
            <a:endParaRPr lang="en-IN" dirty="0"/>
          </a:p>
        </p:txBody>
      </p:sp>
      <p:sp>
        <p:nvSpPr>
          <p:cNvPr id="4" name="Footer Placeholder 3">
            <a:extLst>
              <a:ext uri="{FF2B5EF4-FFF2-40B4-BE49-F238E27FC236}">
                <a16:creationId xmlns:a16="http://schemas.microsoft.com/office/drawing/2014/main" id="{537C342E-06ED-723F-FD78-94246DC98BCA}"/>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5" name="Table 4">
            <a:extLst>
              <a:ext uri="{FF2B5EF4-FFF2-40B4-BE49-F238E27FC236}">
                <a16:creationId xmlns:a16="http://schemas.microsoft.com/office/drawing/2014/main" id="{90D53040-34F2-4419-2A7D-9E91E8BD0935}"/>
              </a:ext>
            </a:extLst>
          </p:cNvPr>
          <p:cNvGraphicFramePr>
            <a:graphicFrameLocks noGrp="1"/>
          </p:cNvGraphicFramePr>
          <p:nvPr/>
        </p:nvGraphicFramePr>
        <p:xfrm>
          <a:off x="1167100" y="1302244"/>
          <a:ext cx="10267948" cy="4114800"/>
        </p:xfrm>
        <a:graphic>
          <a:graphicData uri="http://schemas.openxmlformats.org/drawingml/2006/table">
            <a:tbl>
              <a:tblPr>
                <a:tableStyleId>{BDBED569-4797-4DF1-A0F4-6AAB3CD982D8}</a:tableStyleId>
              </a:tblPr>
              <a:tblGrid>
                <a:gridCol w="5133974">
                  <a:extLst>
                    <a:ext uri="{9D8B030D-6E8A-4147-A177-3AD203B41FA5}">
                      <a16:colId xmlns:a16="http://schemas.microsoft.com/office/drawing/2014/main" val="772515388"/>
                    </a:ext>
                  </a:extLst>
                </a:gridCol>
                <a:gridCol w="5133974">
                  <a:extLst>
                    <a:ext uri="{9D8B030D-6E8A-4147-A177-3AD203B41FA5}">
                      <a16:colId xmlns:a16="http://schemas.microsoft.com/office/drawing/2014/main" val="3474696624"/>
                    </a:ext>
                  </a:extLst>
                </a:gridCol>
              </a:tblGrid>
              <a:tr h="0">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Java AWT</a:t>
                      </a:r>
                    </a:p>
                  </a:txBody>
                  <a:tcPr marL="137160" marR="137160" marT="137160" marB="137160"/>
                </a:tc>
                <a:tc>
                  <a:txBody>
                    <a:bodyPr/>
                    <a:lstStyle/>
                    <a:p>
                      <a:pPr algn="ctr" fontAlgn="t"/>
                      <a:r>
                        <a:rPr lang="en-IN" sz="1800" b="1" dirty="0">
                          <a:solidFill>
                            <a:srgbClr val="000000"/>
                          </a:solidFill>
                          <a:effectLst/>
                          <a:latin typeface="Times New Roman" panose="02020603050405020304" pitchFamily="18" charset="0"/>
                          <a:cs typeface="Times New Roman" panose="02020603050405020304" pitchFamily="18" charset="0"/>
                        </a:rPr>
                        <a:t>Java Swing</a:t>
                      </a:r>
                    </a:p>
                  </a:txBody>
                  <a:tcPr marL="137160" marR="137160" marT="137160" marB="137160"/>
                </a:tc>
                <a:extLst>
                  <a:ext uri="{0D108BD9-81ED-4DB2-BD59-A6C34878D82A}">
                    <a16:rowId xmlns:a16="http://schemas.microsoft.com/office/drawing/2014/main" val="13014808"/>
                  </a:ext>
                </a:extLst>
              </a:tr>
              <a:tr h="459265">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AWT components are </a:t>
                      </a:r>
                      <a:r>
                        <a:rPr lang="en-IN" sz="1800" b="1" dirty="0">
                          <a:solidFill>
                            <a:srgbClr val="333333"/>
                          </a:solidFill>
                          <a:effectLst/>
                          <a:latin typeface="Times New Roman" panose="02020603050405020304" pitchFamily="18" charset="0"/>
                          <a:cs typeface="Times New Roman" panose="02020603050405020304" pitchFamily="18" charset="0"/>
                        </a:rPr>
                        <a:t>heavyweight</a:t>
                      </a:r>
                      <a:r>
                        <a:rPr lang="en-IN" sz="1800" dirty="0">
                          <a:solidFill>
                            <a:srgbClr val="333333"/>
                          </a:solidFill>
                          <a:effectLst/>
                          <a:latin typeface="Times New Roman" panose="02020603050405020304" pitchFamily="18" charset="0"/>
                          <a:cs typeface="Times New Roman" panose="02020603050405020304" pitchFamily="18" charset="0"/>
                        </a:rPr>
                        <a:t>.</a:t>
                      </a:r>
                    </a:p>
                  </a:txBody>
                  <a:tcPr marL="137160" marR="137160" marT="137160" marB="137160"/>
                </a:tc>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Swing components are </a:t>
                      </a:r>
                      <a:r>
                        <a:rPr lang="en-IN" sz="1800" b="1" dirty="0">
                          <a:solidFill>
                            <a:srgbClr val="333333"/>
                          </a:solidFill>
                          <a:effectLst/>
                          <a:latin typeface="Times New Roman" panose="02020603050405020304" pitchFamily="18" charset="0"/>
                          <a:cs typeface="Times New Roman" panose="02020603050405020304" pitchFamily="18" charset="0"/>
                        </a:rPr>
                        <a:t>lightweight</a:t>
                      </a:r>
                      <a:r>
                        <a:rPr lang="en-IN" sz="1800" dirty="0">
                          <a:solidFill>
                            <a:srgbClr val="333333"/>
                          </a:solidFill>
                          <a:effectLst/>
                          <a:latin typeface="Times New Roman" panose="02020603050405020304" pitchFamily="18" charset="0"/>
                          <a:cs typeface="Times New Roman" panose="02020603050405020304" pitchFamily="18" charset="0"/>
                        </a:rPr>
                        <a:t>.</a:t>
                      </a:r>
                    </a:p>
                  </a:txBody>
                  <a:tcPr marL="137160" marR="137160" marT="137160" marB="137160"/>
                </a:tc>
                <a:extLst>
                  <a:ext uri="{0D108BD9-81ED-4DB2-BD59-A6C34878D82A}">
                    <a16:rowId xmlns:a16="http://schemas.microsoft.com/office/drawing/2014/main" val="2465467594"/>
                  </a:ext>
                </a:extLst>
              </a:tr>
              <a:tr h="459265">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AWT </a:t>
                      </a:r>
                      <a:r>
                        <a:rPr lang="en-US" sz="1800" b="1" dirty="0">
                          <a:solidFill>
                            <a:srgbClr val="333333"/>
                          </a:solidFill>
                          <a:effectLst/>
                          <a:latin typeface="Times New Roman" panose="02020603050405020304" pitchFamily="18" charset="0"/>
                          <a:cs typeface="Times New Roman" panose="02020603050405020304" pitchFamily="18" charset="0"/>
                        </a:rPr>
                        <a:t>doesn't support pluggable look and feel</a:t>
                      </a:r>
                      <a:r>
                        <a:rPr lang="en-US" sz="1800" dirty="0">
                          <a:solidFill>
                            <a:srgbClr val="333333"/>
                          </a:solidFill>
                          <a:effectLst/>
                          <a:latin typeface="Times New Roman" panose="02020603050405020304" pitchFamily="18" charset="0"/>
                          <a:cs typeface="Times New Roman" panose="02020603050405020304" pitchFamily="18" charset="0"/>
                        </a:rPr>
                        <a:t>.</a:t>
                      </a:r>
                    </a:p>
                  </a:txBody>
                  <a:tcPr marL="137160" marR="137160" marT="137160" marB="137160"/>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Swing </a:t>
                      </a:r>
                      <a:r>
                        <a:rPr lang="en-US" sz="1800" b="1">
                          <a:solidFill>
                            <a:srgbClr val="333333"/>
                          </a:solidFill>
                          <a:effectLst/>
                          <a:latin typeface="Times New Roman" panose="02020603050405020304" pitchFamily="18" charset="0"/>
                          <a:cs typeface="Times New Roman" panose="02020603050405020304" pitchFamily="18" charset="0"/>
                        </a:rPr>
                        <a:t>supports pluggable look and feel</a:t>
                      </a:r>
                      <a:r>
                        <a:rPr lang="en-US" sz="1800">
                          <a:solidFill>
                            <a:srgbClr val="333333"/>
                          </a:solidFill>
                          <a:effectLst/>
                          <a:latin typeface="Times New Roman" panose="02020603050405020304" pitchFamily="18" charset="0"/>
                          <a:cs typeface="Times New Roman" panose="02020603050405020304" pitchFamily="18" charset="0"/>
                        </a:rPr>
                        <a:t>.</a:t>
                      </a:r>
                    </a:p>
                  </a:txBody>
                  <a:tcPr marL="137160" marR="137160" marT="137160" marB="137160"/>
                </a:tc>
                <a:extLst>
                  <a:ext uri="{0D108BD9-81ED-4DB2-BD59-A6C34878D82A}">
                    <a16:rowId xmlns:a16="http://schemas.microsoft.com/office/drawing/2014/main" val="4084010624"/>
                  </a:ext>
                </a:extLst>
              </a:tr>
              <a:tr h="616284">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AWT provides </a:t>
                      </a:r>
                      <a:r>
                        <a:rPr lang="en-US" sz="1800" b="1">
                          <a:solidFill>
                            <a:srgbClr val="333333"/>
                          </a:solidFill>
                          <a:effectLst/>
                          <a:latin typeface="Times New Roman" panose="02020603050405020304" pitchFamily="18" charset="0"/>
                          <a:cs typeface="Times New Roman" panose="02020603050405020304" pitchFamily="18" charset="0"/>
                        </a:rPr>
                        <a:t>less components</a:t>
                      </a:r>
                      <a:r>
                        <a:rPr lang="en-US" sz="1800">
                          <a:solidFill>
                            <a:srgbClr val="333333"/>
                          </a:solidFill>
                          <a:effectLst/>
                          <a:latin typeface="Times New Roman" panose="02020603050405020304" pitchFamily="18" charset="0"/>
                          <a:cs typeface="Times New Roman" panose="02020603050405020304" pitchFamily="18" charset="0"/>
                        </a:rPr>
                        <a:t> than Swing.</a:t>
                      </a:r>
                    </a:p>
                  </a:txBody>
                  <a:tcPr marL="137160" marR="137160" marT="137160" marB="137160"/>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Swing provides </a:t>
                      </a:r>
                      <a:r>
                        <a:rPr lang="en-US" sz="1800" b="1">
                          <a:solidFill>
                            <a:srgbClr val="333333"/>
                          </a:solidFill>
                          <a:effectLst/>
                          <a:latin typeface="Times New Roman" panose="02020603050405020304" pitchFamily="18" charset="0"/>
                          <a:cs typeface="Times New Roman" panose="02020603050405020304" pitchFamily="18" charset="0"/>
                        </a:rPr>
                        <a:t>more powerful components</a:t>
                      </a:r>
                      <a:r>
                        <a:rPr lang="en-US" sz="1800">
                          <a:solidFill>
                            <a:srgbClr val="333333"/>
                          </a:solidFill>
                          <a:effectLst/>
                          <a:latin typeface="Times New Roman" panose="02020603050405020304" pitchFamily="18" charset="0"/>
                          <a:cs typeface="Times New Roman" panose="02020603050405020304" pitchFamily="18" charset="0"/>
                        </a:rPr>
                        <a:t> such as tables, lists, scrollpanes, colorchooser, tabbedpane etc.</a:t>
                      </a:r>
                    </a:p>
                  </a:txBody>
                  <a:tcPr marL="137160" marR="137160" marT="137160" marB="137160"/>
                </a:tc>
                <a:extLst>
                  <a:ext uri="{0D108BD9-81ED-4DB2-BD59-A6C34878D82A}">
                    <a16:rowId xmlns:a16="http://schemas.microsoft.com/office/drawing/2014/main" val="1888496606"/>
                  </a:ext>
                </a:extLst>
              </a:tr>
              <a:tr h="1190625">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AWT </a:t>
                      </a:r>
                      <a:r>
                        <a:rPr lang="en-US" sz="1800" b="1" dirty="0">
                          <a:solidFill>
                            <a:srgbClr val="333333"/>
                          </a:solidFill>
                          <a:effectLst/>
                          <a:latin typeface="Times New Roman" panose="02020603050405020304" pitchFamily="18" charset="0"/>
                          <a:cs typeface="Times New Roman" panose="02020603050405020304" pitchFamily="18" charset="0"/>
                        </a:rPr>
                        <a:t>doesn't follow MVC </a:t>
                      </a:r>
                      <a:r>
                        <a:rPr lang="en-US" sz="1800" dirty="0">
                          <a:solidFill>
                            <a:srgbClr val="333333"/>
                          </a:solidFill>
                          <a:effectLst/>
                          <a:latin typeface="Times New Roman" panose="02020603050405020304" pitchFamily="18" charset="0"/>
                          <a:cs typeface="Times New Roman" panose="02020603050405020304" pitchFamily="18" charset="0"/>
                        </a:rPr>
                        <a:t>(Model View Controller) where model represents data, view represents presentation and controller acts as an interface between model and view.</a:t>
                      </a:r>
                    </a:p>
                  </a:txBody>
                  <a:tcPr marL="137160" marR="137160" marT="137160" marB="137160"/>
                </a:tc>
                <a:tc>
                  <a:txBody>
                    <a:bodyPr/>
                    <a:lstStyle/>
                    <a:p>
                      <a:pPr algn="just" fontAlgn="t"/>
                      <a:r>
                        <a:rPr lang="en-IN" sz="1800" dirty="0">
                          <a:solidFill>
                            <a:srgbClr val="333333"/>
                          </a:solidFill>
                          <a:effectLst/>
                          <a:latin typeface="Times New Roman" panose="02020603050405020304" pitchFamily="18" charset="0"/>
                          <a:cs typeface="Times New Roman" panose="02020603050405020304" pitchFamily="18" charset="0"/>
                        </a:rPr>
                        <a:t>Swing </a:t>
                      </a:r>
                      <a:r>
                        <a:rPr lang="en-IN" sz="1800" b="1" dirty="0">
                          <a:solidFill>
                            <a:srgbClr val="333333"/>
                          </a:solidFill>
                          <a:effectLst/>
                          <a:latin typeface="Times New Roman" panose="02020603050405020304" pitchFamily="18" charset="0"/>
                          <a:cs typeface="Times New Roman" panose="02020603050405020304" pitchFamily="18" charset="0"/>
                        </a:rPr>
                        <a:t>follows MVC</a:t>
                      </a:r>
                      <a:r>
                        <a:rPr lang="en-IN" sz="1800" dirty="0">
                          <a:solidFill>
                            <a:srgbClr val="333333"/>
                          </a:solidFill>
                          <a:effectLst/>
                          <a:latin typeface="Times New Roman" panose="02020603050405020304" pitchFamily="18" charset="0"/>
                          <a:cs typeface="Times New Roman" panose="02020603050405020304" pitchFamily="18" charset="0"/>
                        </a:rPr>
                        <a:t>.</a:t>
                      </a:r>
                    </a:p>
                  </a:txBody>
                  <a:tcPr marL="137160" marR="137160" marT="137160" marB="137160"/>
                </a:tc>
                <a:extLst>
                  <a:ext uri="{0D108BD9-81ED-4DB2-BD59-A6C34878D82A}">
                    <a16:rowId xmlns:a16="http://schemas.microsoft.com/office/drawing/2014/main" val="1184150315"/>
                  </a:ext>
                </a:extLst>
              </a:tr>
            </a:tbl>
          </a:graphicData>
        </a:graphic>
      </p:graphicFrame>
    </p:spTree>
    <p:extLst>
      <p:ext uri="{BB962C8B-B14F-4D97-AF65-F5344CB8AC3E}">
        <p14:creationId xmlns:p14="http://schemas.microsoft.com/office/powerpoint/2010/main" val="27878391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84EC-48B2-BB30-6C3B-74A85CA75424}"/>
              </a:ext>
            </a:extLst>
          </p:cNvPr>
          <p:cNvSpPr>
            <a:spLocks noGrp="1"/>
          </p:cNvSpPr>
          <p:nvPr>
            <p:ph type="title"/>
          </p:nvPr>
        </p:nvSpPr>
        <p:spPr/>
        <p:txBody>
          <a:bodyPr/>
          <a:lstStyle/>
          <a:p>
            <a:r>
              <a:rPr lang="en-US" dirty="0"/>
              <a:t>Java Swing Examples</a:t>
            </a:r>
            <a:endParaRPr lang="en-IN" dirty="0"/>
          </a:p>
        </p:txBody>
      </p:sp>
      <p:sp>
        <p:nvSpPr>
          <p:cNvPr id="3" name="Content Placeholder 2">
            <a:extLst>
              <a:ext uri="{FF2B5EF4-FFF2-40B4-BE49-F238E27FC236}">
                <a16:creationId xmlns:a16="http://schemas.microsoft.com/office/drawing/2014/main" id="{DCBADE6B-483B-42F6-2443-7B54A92BA205}"/>
              </a:ext>
            </a:extLst>
          </p:cNvPr>
          <p:cNvSpPr>
            <a:spLocks noGrp="1"/>
          </p:cNvSpPr>
          <p:nvPr>
            <p:ph idx="1"/>
          </p:nvPr>
        </p:nvSpPr>
        <p:spPr>
          <a:xfrm>
            <a:off x="1047750" y="1138585"/>
            <a:ext cx="10515600" cy="4623100"/>
          </a:xfrm>
        </p:spPr>
        <p:txBody>
          <a:bodyPr/>
          <a:lstStyle/>
          <a:p>
            <a:pPr marL="0" indent="0">
              <a:lnSpc>
                <a:spcPct val="150000"/>
              </a:lnSpc>
              <a:buNone/>
            </a:pPr>
            <a:r>
              <a:rPr lang="en-US" dirty="0"/>
              <a:t>There are two ways to create a frame:</a:t>
            </a:r>
          </a:p>
          <a:p>
            <a:pPr>
              <a:lnSpc>
                <a:spcPct val="150000"/>
              </a:lnSpc>
            </a:pPr>
            <a:r>
              <a:rPr lang="en-US" dirty="0"/>
              <a:t>By creating the object of Frame class (Association)</a:t>
            </a:r>
          </a:p>
          <a:p>
            <a:pPr>
              <a:lnSpc>
                <a:spcPct val="150000"/>
              </a:lnSpc>
            </a:pPr>
            <a:r>
              <a:rPr lang="en-US" dirty="0"/>
              <a:t>By extending Frame class (Inheritance)</a:t>
            </a:r>
            <a:endParaRPr lang="en-IN" dirty="0"/>
          </a:p>
        </p:txBody>
      </p:sp>
      <p:sp>
        <p:nvSpPr>
          <p:cNvPr id="4" name="Footer Placeholder 3">
            <a:extLst>
              <a:ext uri="{FF2B5EF4-FFF2-40B4-BE49-F238E27FC236}">
                <a16:creationId xmlns:a16="http://schemas.microsoft.com/office/drawing/2014/main" id="{C0B4DE03-44A7-410D-0822-D6356BB1A1BB}"/>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4205864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C9DC-CDFE-F2D4-F5A4-3E9D3DA9999A}"/>
              </a:ext>
            </a:extLst>
          </p:cNvPr>
          <p:cNvSpPr>
            <a:spLocks noGrp="1"/>
          </p:cNvSpPr>
          <p:nvPr>
            <p:ph type="title"/>
          </p:nvPr>
        </p:nvSpPr>
        <p:spPr/>
        <p:txBody>
          <a:bodyPr/>
          <a:lstStyle/>
          <a:p>
            <a:r>
              <a:rPr lang="en-US" dirty="0" err="1"/>
              <a:t>JFrame</a:t>
            </a:r>
            <a:r>
              <a:rPr lang="en-US" dirty="0"/>
              <a:t> Example</a:t>
            </a:r>
            <a:endParaRPr lang="en-IN" dirty="0"/>
          </a:p>
        </p:txBody>
      </p:sp>
      <p:sp>
        <p:nvSpPr>
          <p:cNvPr id="4" name="Footer Placeholder 3">
            <a:extLst>
              <a:ext uri="{FF2B5EF4-FFF2-40B4-BE49-F238E27FC236}">
                <a16:creationId xmlns:a16="http://schemas.microsoft.com/office/drawing/2014/main" id="{361667BD-A1CA-15DE-A199-A7FCAF5EB27F}"/>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12" name="Picture 11">
            <a:extLst>
              <a:ext uri="{FF2B5EF4-FFF2-40B4-BE49-F238E27FC236}">
                <a16:creationId xmlns:a16="http://schemas.microsoft.com/office/drawing/2014/main" id="{E32AC770-B879-DD67-1698-344CDE7C3F4E}"/>
              </a:ext>
            </a:extLst>
          </p:cNvPr>
          <p:cNvPicPr>
            <a:picLocks noChangeAspect="1"/>
          </p:cNvPicPr>
          <p:nvPr/>
        </p:nvPicPr>
        <p:blipFill>
          <a:blip r:embed="rId2"/>
          <a:stretch>
            <a:fillRect/>
          </a:stretch>
        </p:blipFill>
        <p:spPr>
          <a:xfrm>
            <a:off x="1151529" y="1214314"/>
            <a:ext cx="10497545" cy="5005512"/>
          </a:xfrm>
          <a:prstGeom prst="rect">
            <a:avLst/>
          </a:prstGeom>
        </p:spPr>
      </p:pic>
    </p:spTree>
    <p:extLst>
      <p:ext uri="{BB962C8B-B14F-4D97-AF65-F5344CB8AC3E}">
        <p14:creationId xmlns:p14="http://schemas.microsoft.com/office/powerpoint/2010/main" val="2616917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E4D5-97AA-B85C-F5DC-86B753CEAB0D}"/>
              </a:ext>
            </a:extLst>
          </p:cNvPr>
          <p:cNvSpPr>
            <a:spLocks noGrp="1"/>
          </p:cNvSpPr>
          <p:nvPr>
            <p:ph type="title"/>
          </p:nvPr>
        </p:nvSpPr>
        <p:spPr/>
        <p:txBody>
          <a:bodyPr/>
          <a:lstStyle/>
          <a:p>
            <a:r>
              <a:rPr lang="en-US" dirty="0" err="1"/>
              <a:t>JPanel</a:t>
            </a:r>
            <a:r>
              <a:rPr lang="en-US" dirty="0"/>
              <a:t> Example</a:t>
            </a:r>
            <a:endParaRPr lang="en-IN" dirty="0"/>
          </a:p>
        </p:txBody>
      </p:sp>
      <p:sp>
        <p:nvSpPr>
          <p:cNvPr id="4" name="Footer Placeholder 3">
            <a:extLst>
              <a:ext uri="{FF2B5EF4-FFF2-40B4-BE49-F238E27FC236}">
                <a16:creationId xmlns:a16="http://schemas.microsoft.com/office/drawing/2014/main" id="{BDD5F9F3-58E5-8207-10BC-523388EB2C27}"/>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18C712F5-E2C2-1127-3E24-0D89ECC5BF61}"/>
              </a:ext>
            </a:extLst>
          </p:cNvPr>
          <p:cNvPicPr>
            <a:picLocks noChangeAspect="1"/>
          </p:cNvPicPr>
          <p:nvPr/>
        </p:nvPicPr>
        <p:blipFill>
          <a:blip r:embed="rId2"/>
          <a:stretch>
            <a:fillRect/>
          </a:stretch>
        </p:blipFill>
        <p:spPr>
          <a:xfrm>
            <a:off x="1229920" y="1190625"/>
            <a:ext cx="10267948" cy="4962525"/>
          </a:xfrm>
          <a:prstGeom prst="rect">
            <a:avLst/>
          </a:prstGeom>
        </p:spPr>
      </p:pic>
    </p:spTree>
    <p:extLst>
      <p:ext uri="{BB962C8B-B14F-4D97-AF65-F5344CB8AC3E}">
        <p14:creationId xmlns:p14="http://schemas.microsoft.com/office/powerpoint/2010/main" val="4255406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80FC-4603-000E-FBE4-49C306742571}"/>
              </a:ext>
            </a:extLst>
          </p:cNvPr>
          <p:cNvSpPr>
            <a:spLocks noGrp="1"/>
          </p:cNvSpPr>
          <p:nvPr>
            <p:ph type="title"/>
          </p:nvPr>
        </p:nvSpPr>
        <p:spPr/>
        <p:txBody>
          <a:bodyPr/>
          <a:lstStyle/>
          <a:p>
            <a:r>
              <a:rPr lang="en-US" dirty="0"/>
              <a:t>Swing Example</a:t>
            </a:r>
            <a:endParaRPr lang="en-IN" dirty="0"/>
          </a:p>
        </p:txBody>
      </p:sp>
      <p:sp>
        <p:nvSpPr>
          <p:cNvPr id="4" name="Footer Placeholder 3">
            <a:extLst>
              <a:ext uri="{FF2B5EF4-FFF2-40B4-BE49-F238E27FC236}">
                <a16:creationId xmlns:a16="http://schemas.microsoft.com/office/drawing/2014/main" id="{8BFC1989-F794-EC18-603A-CAF56606D6EE}"/>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4E77C509-C287-8DF3-7867-8DA94BE72FB2}"/>
              </a:ext>
            </a:extLst>
          </p:cNvPr>
          <p:cNvPicPr>
            <a:picLocks noChangeAspect="1"/>
          </p:cNvPicPr>
          <p:nvPr/>
        </p:nvPicPr>
        <p:blipFill>
          <a:blip r:embed="rId2"/>
          <a:stretch>
            <a:fillRect/>
          </a:stretch>
        </p:blipFill>
        <p:spPr>
          <a:xfrm>
            <a:off x="1142334" y="1179178"/>
            <a:ext cx="10267950" cy="5069222"/>
          </a:xfrm>
          <a:prstGeom prst="rect">
            <a:avLst/>
          </a:prstGeom>
        </p:spPr>
      </p:pic>
    </p:spTree>
    <p:extLst>
      <p:ext uri="{BB962C8B-B14F-4D97-AF65-F5344CB8AC3E}">
        <p14:creationId xmlns:p14="http://schemas.microsoft.com/office/powerpoint/2010/main" val="20144567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6FB3-82A3-6FD4-21C5-2BB1240BF636}"/>
              </a:ext>
            </a:extLst>
          </p:cNvPr>
          <p:cNvSpPr>
            <a:spLocks noGrp="1"/>
          </p:cNvSpPr>
          <p:nvPr>
            <p:ph type="title"/>
          </p:nvPr>
        </p:nvSpPr>
        <p:spPr/>
        <p:txBody>
          <a:bodyPr/>
          <a:lstStyle/>
          <a:p>
            <a:r>
              <a:rPr lang="en-US" dirty="0" err="1"/>
              <a:t>JFrame</a:t>
            </a:r>
            <a:r>
              <a:rPr lang="en-US" dirty="0"/>
              <a:t> and </a:t>
            </a:r>
            <a:r>
              <a:rPr lang="en-US" dirty="0" err="1"/>
              <a:t>JButton</a:t>
            </a:r>
            <a:r>
              <a:rPr lang="en-US" dirty="0"/>
              <a:t> in Constructor</a:t>
            </a:r>
            <a:endParaRPr lang="en-IN" dirty="0"/>
          </a:p>
        </p:txBody>
      </p:sp>
      <p:sp>
        <p:nvSpPr>
          <p:cNvPr id="4" name="Footer Placeholder 3">
            <a:extLst>
              <a:ext uri="{FF2B5EF4-FFF2-40B4-BE49-F238E27FC236}">
                <a16:creationId xmlns:a16="http://schemas.microsoft.com/office/drawing/2014/main" id="{0E2CFDE6-E06C-8EFF-C9C1-337E69BCC0A7}"/>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2FB08BCD-41D8-0AC8-A4D2-BBA4FF541537}"/>
              </a:ext>
            </a:extLst>
          </p:cNvPr>
          <p:cNvPicPr>
            <a:picLocks noChangeAspect="1"/>
          </p:cNvPicPr>
          <p:nvPr/>
        </p:nvPicPr>
        <p:blipFill>
          <a:blip r:embed="rId2"/>
          <a:stretch>
            <a:fillRect/>
          </a:stretch>
        </p:blipFill>
        <p:spPr>
          <a:xfrm>
            <a:off x="1266825" y="1204912"/>
            <a:ext cx="10267949" cy="4943475"/>
          </a:xfrm>
          <a:prstGeom prst="rect">
            <a:avLst/>
          </a:prstGeom>
        </p:spPr>
      </p:pic>
    </p:spTree>
    <p:extLst>
      <p:ext uri="{BB962C8B-B14F-4D97-AF65-F5344CB8AC3E}">
        <p14:creationId xmlns:p14="http://schemas.microsoft.com/office/powerpoint/2010/main" val="1637748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9BE1-2F72-0FF5-444E-2F351879BCEF}"/>
              </a:ext>
            </a:extLst>
          </p:cNvPr>
          <p:cNvSpPr>
            <a:spLocks noGrp="1"/>
          </p:cNvSpPr>
          <p:nvPr>
            <p:ph type="title"/>
          </p:nvPr>
        </p:nvSpPr>
        <p:spPr/>
        <p:txBody>
          <a:bodyPr/>
          <a:lstStyle/>
          <a:p>
            <a:r>
              <a:rPr lang="en-US" dirty="0"/>
              <a:t>Inheriting </a:t>
            </a:r>
            <a:r>
              <a:rPr lang="en-US" dirty="0" err="1"/>
              <a:t>JFrame</a:t>
            </a:r>
            <a:r>
              <a:rPr lang="en-US" dirty="0"/>
              <a:t> Class</a:t>
            </a:r>
            <a:endParaRPr lang="en-IN" dirty="0"/>
          </a:p>
        </p:txBody>
      </p:sp>
      <p:sp>
        <p:nvSpPr>
          <p:cNvPr id="4" name="Footer Placeholder 3">
            <a:extLst>
              <a:ext uri="{FF2B5EF4-FFF2-40B4-BE49-F238E27FC236}">
                <a16:creationId xmlns:a16="http://schemas.microsoft.com/office/drawing/2014/main" id="{36C79DAA-294E-2144-05B7-19D561F6E43F}"/>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6E225FE2-A9DB-C1EA-C6BE-708D55745373}"/>
              </a:ext>
            </a:extLst>
          </p:cNvPr>
          <p:cNvPicPr>
            <a:picLocks noChangeAspect="1"/>
          </p:cNvPicPr>
          <p:nvPr/>
        </p:nvPicPr>
        <p:blipFill>
          <a:blip r:embed="rId2"/>
          <a:stretch>
            <a:fillRect/>
          </a:stretch>
        </p:blipFill>
        <p:spPr>
          <a:xfrm>
            <a:off x="1208796" y="1193005"/>
            <a:ext cx="10106903" cy="4912519"/>
          </a:xfrm>
          <a:prstGeom prst="rect">
            <a:avLst/>
          </a:prstGeom>
        </p:spPr>
      </p:pic>
    </p:spTree>
    <p:extLst>
      <p:ext uri="{BB962C8B-B14F-4D97-AF65-F5344CB8AC3E}">
        <p14:creationId xmlns:p14="http://schemas.microsoft.com/office/powerpoint/2010/main" val="1945014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0842C-A5B3-A815-EE53-AB4CD58992D4}"/>
              </a:ext>
            </a:extLst>
          </p:cNvPr>
          <p:cNvSpPr>
            <a:spLocks noGrp="1"/>
          </p:cNvSpPr>
          <p:nvPr>
            <p:ph type="dt" sz="half" idx="10"/>
          </p:nvPr>
        </p:nvSpPr>
        <p:spPr/>
        <p:txBody>
          <a:bodyPr/>
          <a:lstStyle/>
          <a:p>
            <a:fld id="{17CD8E1A-6E5A-4049-B3D9-08CC33E96F55}" type="datetime1">
              <a:rPr lang="en-IN" smtClean="0"/>
              <a:t>07-02-2024</a:t>
            </a:fld>
            <a:endParaRPr lang="en-IN"/>
          </a:p>
        </p:txBody>
      </p:sp>
      <p:sp>
        <p:nvSpPr>
          <p:cNvPr id="3" name="Footer Placeholder 2">
            <a:extLst>
              <a:ext uri="{FF2B5EF4-FFF2-40B4-BE49-F238E27FC236}">
                <a16:creationId xmlns:a16="http://schemas.microsoft.com/office/drawing/2014/main" id="{61734C0A-9FF7-C2A8-080E-F3164F13F718}"/>
              </a:ext>
            </a:extLst>
          </p:cNvPr>
          <p:cNvSpPr>
            <a:spLocks noGrp="1"/>
          </p:cNvSpPr>
          <p:nvPr>
            <p:ph type="ftr" sz="quarter" idx="11"/>
          </p:nvPr>
        </p:nvSpPr>
        <p:spPr/>
        <p:txBody>
          <a:bodyPr/>
          <a:lstStyle/>
          <a:p>
            <a:r>
              <a:rPr lang="en-US"/>
              <a:t>Department of Electronics &amp; Telecommunication Engg. </a:t>
            </a:r>
            <a:endParaRPr lang="en-IN"/>
          </a:p>
        </p:txBody>
      </p:sp>
      <p:pic>
        <p:nvPicPr>
          <p:cNvPr id="6" name="Picture 5">
            <a:extLst>
              <a:ext uri="{FF2B5EF4-FFF2-40B4-BE49-F238E27FC236}">
                <a16:creationId xmlns:a16="http://schemas.microsoft.com/office/drawing/2014/main" id="{1BB76A50-58D2-26C5-971A-A79EF01754CA}"/>
              </a:ext>
            </a:extLst>
          </p:cNvPr>
          <p:cNvPicPr>
            <a:picLocks noChangeAspect="1"/>
          </p:cNvPicPr>
          <p:nvPr/>
        </p:nvPicPr>
        <p:blipFill>
          <a:blip r:embed="rId2"/>
          <a:stretch>
            <a:fillRect/>
          </a:stretch>
        </p:blipFill>
        <p:spPr>
          <a:xfrm>
            <a:off x="1746913" y="286603"/>
            <a:ext cx="8284191" cy="5857022"/>
          </a:xfrm>
          <a:prstGeom prst="rect">
            <a:avLst/>
          </a:prstGeom>
        </p:spPr>
      </p:pic>
    </p:spTree>
    <p:extLst>
      <p:ext uri="{BB962C8B-B14F-4D97-AF65-F5344CB8AC3E}">
        <p14:creationId xmlns:p14="http://schemas.microsoft.com/office/powerpoint/2010/main" val="11424178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E3F2-6815-EF39-8FA9-65AC613FC2C9}"/>
              </a:ext>
            </a:extLst>
          </p:cNvPr>
          <p:cNvSpPr>
            <a:spLocks noGrp="1"/>
          </p:cNvSpPr>
          <p:nvPr>
            <p:ph type="title"/>
          </p:nvPr>
        </p:nvSpPr>
        <p:spPr/>
        <p:txBody>
          <a:bodyPr/>
          <a:lstStyle/>
          <a:p>
            <a:r>
              <a:rPr lang="en-US" dirty="0" err="1"/>
              <a:t>JButton</a:t>
            </a:r>
            <a:r>
              <a:rPr lang="en-US" dirty="0"/>
              <a:t> Example</a:t>
            </a:r>
            <a:endParaRPr lang="en-IN" dirty="0"/>
          </a:p>
        </p:txBody>
      </p:sp>
      <p:sp>
        <p:nvSpPr>
          <p:cNvPr id="4" name="Footer Placeholder 3">
            <a:extLst>
              <a:ext uri="{FF2B5EF4-FFF2-40B4-BE49-F238E27FC236}">
                <a16:creationId xmlns:a16="http://schemas.microsoft.com/office/drawing/2014/main" id="{49150767-2D04-9A73-990E-B687B574D3FA}"/>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5636A641-4253-2696-8307-43A9FE9B789A}"/>
              </a:ext>
            </a:extLst>
          </p:cNvPr>
          <p:cNvPicPr>
            <a:picLocks noChangeAspect="1"/>
          </p:cNvPicPr>
          <p:nvPr/>
        </p:nvPicPr>
        <p:blipFill>
          <a:blip r:embed="rId2"/>
          <a:stretch>
            <a:fillRect/>
          </a:stretch>
        </p:blipFill>
        <p:spPr>
          <a:xfrm>
            <a:off x="1139761" y="1199932"/>
            <a:ext cx="10680764" cy="4981793"/>
          </a:xfrm>
          <a:prstGeom prst="rect">
            <a:avLst/>
          </a:prstGeom>
        </p:spPr>
      </p:pic>
    </p:spTree>
    <p:extLst>
      <p:ext uri="{BB962C8B-B14F-4D97-AF65-F5344CB8AC3E}">
        <p14:creationId xmlns:p14="http://schemas.microsoft.com/office/powerpoint/2010/main" val="3274578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BCCA4-9A69-8B1D-9434-5FAC68137606}"/>
              </a:ext>
            </a:extLst>
          </p:cNvPr>
          <p:cNvSpPr>
            <a:spLocks noGrp="1"/>
          </p:cNvSpPr>
          <p:nvPr>
            <p:ph type="title"/>
          </p:nvPr>
        </p:nvSpPr>
        <p:spPr/>
        <p:txBody>
          <a:bodyPr/>
          <a:lstStyle/>
          <a:p>
            <a:r>
              <a:rPr lang="en-US" dirty="0" err="1"/>
              <a:t>JLabel</a:t>
            </a:r>
            <a:r>
              <a:rPr lang="en-US" dirty="0"/>
              <a:t> Example</a:t>
            </a:r>
            <a:endParaRPr lang="en-IN" dirty="0"/>
          </a:p>
        </p:txBody>
      </p:sp>
      <p:sp>
        <p:nvSpPr>
          <p:cNvPr id="4" name="Footer Placeholder 3">
            <a:extLst>
              <a:ext uri="{FF2B5EF4-FFF2-40B4-BE49-F238E27FC236}">
                <a16:creationId xmlns:a16="http://schemas.microsoft.com/office/drawing/2014/main" id="{E17239DD-4953-61BF-4BC8-8BE096FD4A93}"/>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DA9ECBE7-2B27-6F5F-478C-9729F550A993}"/>
              </a:ext>
            </a:extLst>
          </p:cNvPr>
          <p:cNvPicPr>
            <a:picLocks noChangeAspect="1"/>
          </p:cNvPicPr>
          <p:nvPr/>
        </p:nvPicPr>
        <p:blipFill>
          <a:blip r:embed="rId2"/>
          <a:stretch>
            <a:fillRect/>
          </a:stretch>
        </p:blipFill>
        <p:spPr>
          <a:xfrm>
            <a:off x="1500187" y="1362075"/>
            <a:ext cx="10220325" cy="4629150"/>
          </a:xfrm>
          <a:prstGeom prst="rect">
            <a:avLst/>
          </a:prstGeom>
        </p:spPr>
      </p:pic>
    </p:spTree>
    <p:extLst>
      <p:ext uri="{BB962C8B-B14F-4D97-AF65-F5344CB8AC3E}">
        <p14:creationId xmlns:p14="http://schemas.microsoft.com/office/powerpoint/2010/main" val="19066550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40E2-0C15-5F8F-1FAE-FF988DC55331}"/>
              </a:ext>
            </a:extLst>
          </p:cNvPr>
          <p:cNvSpPr>
            <a:spLocks noGrp="1"/>
          </p:cNvSpPr>
          <p:nvPr>
            <p:ph type="title"/>
          </p:nvPr>
        </p:nvSpPr>
        <p:spPr/>
        <p:txBody>
          <a:bodyPr/>
          <a:lstStyle/>
          <a:p>
            <a:r>
              <a:rPr lang="en-US" dirty="0"/>
              <a:t>Drawing Geometrical Shapes</a:t>
            </a:r>
            <a:endParaRPr lang="en-IN" dirty="0"/>
          </a:p>
        </p:txBody>
      </p:sp>
      <p:sp>
        <p:nvSpPr>
          <p:cNvPr id="4" name="Footer Placeholder 3">
            <a:extLst>
              <a:ext uri="{FF2B5EF4-FFF2-40B4-BE49-F238E27FC236}">
                <a16:creationId xmlns:a16="http://schemas.microsoft.com/office/drawing/2014/main" id="{A6B95CBF-D875-FDD6-9F54-409A25C81798}"/>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C104C781-CC1B-4A71-8A1A-3A918A8E44FB}"/>
              </a:ext>
            </a:extLst>
          </p:cNvPr>
          <p:cNvPicPr>
            <a:picLocks noChangeAspect="1"/>
          </p:cNvPicPr>
          <p:nvPr/>
        </p:nvPicPr>
        <p:blipFill>
          <a:blip r:embed="rId2"/>
          <a:stretch>
            <a:fillRect/>
          </a:stretch>
        </p:blipFill>
        <p:spPr>
          <a:xfrm>
            <a:off x="2324100" y="1169987"/>
            <a:ext cx="8039100" cy="5155611"/>
          </a:xfrm>
          <a:prstGeom prst="rect">
            <a:avLst/>
          </a:prstGeom>
        </p:spPr>
      </p:pic>
    </p:spTree>
    <p:extLst>
      <p:ext uri="{BB962C8B-B14F-4D97-AF65-F5344CB8AC3E}">
        <p14:creationId xmlns:p14="http://schemas.microsoft.com/office/powerpoint/2010/main" val="7032207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F7-4D87-8EB5-D90C-55C2A9CECC4C}"/>
              </a:ext>
            </a:extLst>
          </p:cNvPr>
          <p:cNvSpPr>
            <a:spLocks noGrp="1"/>
          </p:cNvSpPr>
          <p:nvPr>
            <p:ph type="title"/>
          </p:nvPr>
        </p:nvSpPr>
        <p:spPr/>
        <p:txBody>
          <a:bodyPr/>
          <a:lstStyle/>
          <a:p>
            <a:r>
              <a:rPr lang="en-US" dirty="0"/>
              <a:t>Adapter Classes</a:t>
            </a:r>
          </a:p>
        </p:txBody>
      </p:sp>
      <p:sp>
        <p:nvSpPr>
          <p:cNvPr id="3" name="Content Placeholder 2">
            <a:extLst>
              <a:ext uri="{FF2B5EF4-FFF2-40B4-BE49-F238E27FC236}">
                <a16:creationId xmlns:a16="http://schemas.microsoft.com/office/drawing/2014/main" id="{0F419E1B-2126-54B9-3F66-6A2571D26B1D}"/>
              </a:ext>
            </a:extLst>
          </p:cNvPr>
          <p:cNvSpPr>
            <a:spLocks noGrp="1"/>
          </p:cNvSpPr>
          <p:nvPr>
            <p:ph idx="1"/>
          </p:nvPr>
        </p:nvSpPr>
        <p:spPr/>
        <p:txBody>
          <a:bodyPr>
            <a:normAutofit lnSpcReduction="10000"/>
          </a:bodyPr>
          <a:lstStyle/>
          <a:p>
            <a:r>
              <a:rPr lang="en-US" sz="2400" b="0" dirty="0">
                <a:effectLst/>
              </a:rPr>
              <a:t>Java adapter classes </a:t>
            </a:r>
            <a:r>
              <a:rPr lang="en-US" sz="2400" b="0" dirty="0">
                <a:effectLst/>
                <a:highlight>
                  <a:srgbClr val="00FF00"/>
                </a:highlight>
              </a:rPr>
              <a:t>provide the default implementation of listener </a:t>
            </a:r>
            <a:r>
              <a:rPr lang="en-US" sz="2400" b="0" u="none" strike="noStrike" dirty="0">
                <a:effectLst/>
                <a:highlight>
                  <a:srgbClr val="00FF00"/>
                </a:highlight>
                <a:hlinkClick r:id="rId2">
                  <a:extLst>
                    <a:ext uri="{A12FA001-AC4F-418D-AE19-62706E023703}">
                      <ahyp:hlinkClr xmlns:ahyp="http://schemas.microsoft.com/office/drawing/2018/hyperlinkcolor" val="tx"/>
                    </a:ext>
                  </a:extLst>
                </a:hlinkClick>
              </a:rPr>
              <a:t>interfaces</a:t>
            </a:r>
            <a:r>
              <a:rPr lang="en-US" sz="2400" b="0" dirty="0">
                <a:effectLst/>
                <a:highlight>
                  <a:srgbClr val="00FF00"/>
                </a:highlight>
              </a:rPr>
              <a:t>. </a:t>
            </a:r>
          </a:p>
          <a:p>
            <a:r>
              <a:rPr lang="en-US" sz="2400" b="0" dirty="0">
                <a:effectLst/>
              </a:rPr>
              <a:t>If you inherit the adapter class, </a:t>
            </a:r>
            <a:r>
              <a:rPr lang="en-US" sz="2400" b="0" dirty="0">
                <a:effectLst/>
                <a:highlight>
                  <a:srgbClr val="00FFFF"/>
                </a:highlight>
              </a:rPr>
              <a:t>you will not be forced to provide the implementation of all the methods of listener interfaces. </a:t>
            </a:r>
            <a:r>
              <a:rPr lang="en-US" sz="2400" b="0" dirty="0">
                <a:effectLst/>
              </a:rPr>
              <a:t>So it saves code.</a:t>
            </a:r>
          </a:p>
          <a:p>
            <a:endParaRPr lang="en-US" sz="2400" b="0" dirty="0">
              <a:effectLst/>
            </a:endParaRPr>
          </a:p>
          <a:p>
            <a:r>
              <a:rPr lang="en-US" sz="2400" dirty="0">
                <a:highlight>
                  <a:srgbClr val="00FF00"/>
                </a:highlight>
              </a:rPr>
              <a:t>Advantages of Adapter Classes</a:t>
            </a:r>
          </a:p>
          <a:p>
            <a:pPr marL="457200" indent="-457200" algn="just">
              <a:buFont typeface="+mj-lt"/>
              <a:buAutoNum type="arabicPeriod"/>
            </a:pPr>
            <a:r>
              <a:rPr lang="en-US" sz="2000" b="0" i="0" dirty="0">
                <a:solidFill>
                  <a:srgbClr val="000000"/>
                </a:solidFill>
                <a:effectLst/>
                <a:highlight>
                  <a:srgbClr val="FFFF00"/>
                </a:highlight>
                <a:latin typeface="inter-regular"/>
              </a:rPr>
              <a:t>It assists the unrelated classes to work combinedly.</a:t>
            </a:r>
          </a:p>
          <a:p>
            <a:pPr marL="457200" indent="-457200" algn="just">
              <a:buFont typeface="+mj-lt"/>
              <a:buAutoNum type="arabicPeriod"/>
            </a:pPr>
            <a:r>
              <a:rPr lang="en-US" sz="2000" b="0" i="0" dirty="0">
                <a:solidFill>
                  <a:srgbClr val="000000"/>
                </a:solidFill>
                <a:effectLst/>
                <a:highlight>
                  <a:srgbClr val="FFFF00"/>
                </a:highlight>
                <a:latin typeface="inter-regular"/>
              </a:rPr>
              <a:t>It provides ways to use classes in different ways.</a:t>
            </a:r>
          </a:p>
          <a:p>
            <a:pPr marL="457200" indent="-457200" algn="just">
              <a:buFont typeface="+mj-lt"/>
              <a:buAutoNum type="arabicPeriod"/>
            </a:pPr>
            <a:r>
              <a:rPr lang="en-US" sz="2000" b="0" i="0" dirty="0">
                <a:solidFill>
                  <a:srgbClr val="000000"/>
                </a:solidFill>
                <a:effectLst/>
                <a:highlight>
                  <a:srgbClr val="FFFF00"/>
                </a:highlight>
                <a:latin typeface="inter-regular"/>
              </a:rPr>
              <a:t>It increases the transparency of classes.</a:t>
            </a:r>
          </a:p>
          <a:p>
            <a:pPr marL="457200" indent="-457200" algn="just">
              <a:buFont typeface="+mj-lt"/>
              <a:buAutoNum type="arabicPeriod"/>
            </a:pPr>
            <a:r>
              <a:rPr lang="en-US" sz="2000" b="0" i="0" dirty="0">
                <a:solidFill>
                  <a:srgbClr val="000000"/>
                </a:solidFill>
                <a:effectLst/>
                <a:highlight>
                  <a:srgbClr val="FFFF00"/>
                </a:highlight>
                <a:latin typeface="inter-regular"/>
              </a:rPr>
              <a:t>It provides a pluggable kit for developing an application.</a:t>
            </a:r>
          </a:p>
          <a:p>
            <a:pPr marL="457200" indent="-457200" algn="just">
              <a:buFont typeface="+mj-lt"/>
              <a:buAutoNum type="arabicPeriod"/>
            </a:pPr>
            <a:r>
              <a:rPr lang="en-US" sz="2000" b="0" i="0" dirty="0">
                <a:solidFill>
                  <a:srgbClr val="000000"/>
                </a:solidFill>
                <a:effectLst/>
                <a:highlight>
                  <a:srgbClr val="FFFF00"/>
                </a:highlight>
                <a:latin typeface="inter-regular"/>
              </a:rPr>
              <a:t>It increases the reusability of the class.</a:t>
            </a:r>
          </a:p>
          <a:p>
            <a:endParaRPr lang="en-US" sz="2400" dirty="0"/>
          </a:p>
          <a:p>
            <a:r>
              <a:rPr lang="en-US" sz="2000" b="0" i="0" dirty="0">
                <a:solidFill>
                  <a:srgbClr val="333333"/>
                </a:solidFill>
                <a:effectLst/>
                <a:highlight>
                  <a:srgbClr val="00FF00"/>
                </a:highlight>
                <a:latin typeface="inter-regular"/>
              </a:rPr>
              <a:t>The adapter classes are found in </a:t>
            </a:r>
            <a:r>
              <a:rPr lang="en-US" sz="2000" b="1" i="0" dirty="0" err="1">
                <a:solidFill>
                  <a:srgbClr val="333333"/>
                </a:solidFill>
                <a:effectLst/>
                <a:highlight>
                  <a:srgbClr val="00FF00"/>
                </a:highlight>
                <a:latin typeface="inter-bold"/>
              </a:rPr>
              <a:t>java.awt.event</a:t>
            </a:r>
            <a:r>
              <a:rPr lang="en-US" sz="2000" b="1" i="0" dirty="0">
                <a:solidFill>
                  <a:srgbClr val="333333"/>
                </a:solidFill>
                <a:effectLst/>
                <a:highlight>
                  <a:srgbClr val="00FF00"/>
                </a:highlight>
                <a:latin typeface="inter-bold"/>
              </a:rPr>
              <a:t>, </a:t>
            </a:r>
            <a:r>
              <a:rPr lang="en-US" sz="2000" b="1" i="0" dirty="0" err="1">
                <a:solidFill>
                  <a:srgbClr val="333333"/>
                </a:solidFill>
                <a:effectLst/>
                <a:highlight>
                  <a:srgbClr val="00FF00"/>
                </a:highlight>
                <a:latin typeface="inter-bold"/>
              </a:rPr>
              <a:t>java.awt.dnd</a:t>
            </a:r>
            <a:r>
              <a:rPr lang="en-US" sz="2000" b="0" i="0" dirty="0">
                <a:solidFill>
                  <a:srgbClr val="333333"/>
                </a:solidFill>
                <a:effectLst/>
                <a:highlight>
                  <a:srgbClr val="00FF00"/>
                </a:highlight>
                <a:latin typeface="inter-regular"/>
              </a:rPr>
              <a:t> and </a:t>
            </a:r>
            <a:r>
              <a:rPr lang="en-US" sz="2000" b="1" i="0" dirty="0" err="1">
                <a:solidFill>
                  <a:srgbClr val="333333"/>
                </a:solidFill>
                <a:effectLst/>
                <a:highlight>
                  <a:srgbClr val="00FF00"/>
                </a:highlight>
                <a:latin typeface="inter-bold"/>
              </a:rPr>
              <a:t>javax.swing.event</a:t>
            </a:r>
            <a:r>
              <a:rPr lang="en-US" sz="2000" b="0" i="0" dirty="0">
                <a:solidFill>
                  <a:srgbClr val="333333"/>
                </a:solidFill>
                <a:effectLst/>
                <a:highlight>
                  <a:srgbClr val="00FF00"/>
                </a:highlight>
                <a:latin typeface="inter-regular"/>
              </a:rPr>
              <a:t> </a:t>
            </a:r>
            <a:r>
              <a:rPr lang="en-US" sz="2000" b="0" i="0" u="none" strike="noStrike" dirty="0">
                <a:solidFill>
                  <a:srgbClr val="008000"/>
                </a:solidFill>
                <a:effectLst/>
                <a:highlight>
                  <a:srgbClr val="00FF00"/>
                </a:highlight>
                <a:latin typeface="inter-regular"/>
                <a:hlinkClick r:id="rId3"/>
              </a:rPr>
              <a:t>packages</a:t>
            </a:r>
            <a:r>
              <a:rPr lang="en-US" sz="2000" b="0" i="0" dirty="0">
                <a:solidFill>
                  <a:srgbClr val="333333"/>
                </a:solidFill>
                <a:effectLst/>
                <a:highlight>
                  <a:srgbClr val="00FF00"/>
                </a:highlight>
                <a:latin typeface="inter-regular"/>
              </a:rPr>
              <a:t>. </a:t>
            </a:r>
            <a:endParaRPr lang="en-US" sz="2400" dirty="0">
              <a:highlight>
                <a:srgbClr val="00FF00"/>
              </a:highlight>
            </a:endParaRPr>
          </a:p>
          <a:p>
            <a:endParaRPr lang="en-US" sz="2400" dirty="0"/>
          </a:p>
        </p:txBody>
      </p:sp>
      <p:sp>
        <p:nvSpPr>
          <p:cNvPr id="4" name="Footer Placeholder 3">
            <a:extLst>
              <a:ext uri="{FF2B5EF4-FFF2-40B4-BE49-F238E27FC236}">
                <a16:creationId xmlns:a16="http://schemas.microsoft.com/office/drawing/2014/main" id="{5DBD3366-061A-6568-AE29-7A5B7B2C945E}"/>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32599961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BFAA-1C25-3E91-A3E7-047490B15200}"/>
              </a:ext>
            </a:extLst>
          </p:cNvPr>
          <p:cNvSpPr>
            <a:spLocks noGrp="1"/>
          </p:cNvSpPr>
          <p:nvPr>
            <p:ph type="title"/>
          </p:nvPr>
        </p:nvSpPr>
        <p:spPr/>
        <p:txBody>
          <a:bodyPr/>
          <a:lstStyle/>
          <a:p>
            <a:r>
              <a:rPr lang="en-US" dirty="0"/>
              <a:t>Adapter Classes</a:t>
            </a:r>
          </a:p>
        </p:txBody>
      </p:sp>
      <p:graphicFrame>
        <p:nvGraphicFramePr>
          <p:cNvPr id="5" name="Content Placeholder 4">
            <a:extLst>
              <a:ext uri="{FF2B5EF4-FFF2-40B4-BE49-F238E27FC236}">
                <a16:creationId xmlns:a16="http://schemas.microsoft.com/office/drawing/2014/main" id="{7CA68E33-5774-ABA3-0801-F87CB6AA5A87}"/>
              </a:ext>
            </a:extLst>
          </p:cNvPr>
          <p:cNvGraphicFramePr>
            <a:graphicFrameLocks noGrp="1"/>
          </p:cNvGraphicFramePr>
          <p:nvPr>
            <p:ph idx="1"/>
            <p:extLst>
              <p:ext uri="{D42A27DB-BD31-4B8C-83A1-F6EECF244321}">
                <p14:modId xmlns:p14="http://schemas.microsoft.com/office/powerpoint/2010/main" val="3849066892"/>
              </p:ext>
            </p:extLst>
          </p:nvPr>
        </p:nvGraphicFramePr>
        <p:xfrm>
          <a:off x="2572045" y="1837962"/>
          <a:ext cx="7047910" cy="3916680"/>
        </p:xfrm>
        <a:graphic>
          <a:graphicData uri="http://schemas.openxmlformats.org/drawingml/2006/table">
            <a:tbl>
              <a:tblPr/>
              <a:tblGrid>
                <a:gridCol w="3523955">
                  <a:extLst>
                    <a:ext uri="{9D8B030D-6E8A-4147-A177-3AD203B41FA5}">
                      <a16:colId xmlns:a16="http://schemas.microsoft.com/office/drawing/2014/main" val="678147215"/>
                    </a:ext>
                  </a:extLst>
                </a:gridCol>
                <a:gridCol w="3523955">
                  <a:extLst>
                    <a:ext uri="{9D8B030D-6E8A-4147-A177-3AD203B41FA5}">
                      <a16:colId xmlns:a16="http://schemas.microsoft.com/office/drawing/2014/main" val="1443151449"/>
                    </a:ext>
                  </a:extLst>
                </a:gridCol>
              </a:tblGrid>
              <a:tr h="0">
                <a:tc>
                  <a:txBody>
                    <a:bodyPr/>
                    <a:lstStyle/>
                    <a:p>
                      <a:pPr algn="l" fontAlgn="t"/>
                      <a:r>
                        <a:rPr lang="en-US">
                          <a:solidFill>
                            <a:srgbClr val="000000"/>
                          </a:solidFill>
                          <a:effectLst/>
                          <a:latin typeface="times new roman" panose="02020603050405020304" pitchFamily="18" charset="0"/>
                        </a:rPr>
                        <a:t>Adapter class</a:t>
                      </a:r>
                    </a:p>
                  </a:txBody>
                  <a:tcPr marL="114300" marR="114300" marT="114300" marB="114300">
                    <a:lnL w="9525" cap="flat" cmpd="sng" algn="ctr">
                      <a:solidFill>
                        <a:srgbClr val="40D462"/>
                      </a:solidFill>
                      <a:prstDash val="solid"/>
                      <a:round/>
                      <a:headEnd type="none" w="med" len="med"/>
                      <a:tailEnd type="none" w="med" len="med"/>
                    </a:lnL>
                    <a:lnR w="9525" cap="flat" cmpd="sng" algn="ctr">
                      <a:solidFill>
                        <a:srgbClr val="40D462"/>
                      </a:solidFill>
                      <a:prstDash val="solid"/>
                      <a:round/>
                      <a:headEnd type="none" w="med" len="med"/>
                      <a:tailEnd type="none" w="med" len="med"/>
                    </a:lnR>
                    <a:lnT w="9525" cap="flat" cmpd="sng" algn="ctr">
                      <a:solidFill>
                        <a:srgbClr val="40D46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Listener interface</a:t>
                      </a:r>
                    </a:p>
                  </a:txBody>
                  <a:tcPr marL="114300" marR="114300" marT="114300" marB="114300">
                    <a:lnL w="9525" cap="flat" cmpd="sng" algn="ctr">
                      <a:solidFill>
                        <a:srgbClr val="40D462"/>
                      </a:solidFill>
                      <a:prstDash val="solid"/>
                      <a:round/>
                      <a:headEnd type="none" w="med" len="med"/>
                      <a:tailEnd type="none" w="med" len="med"/>
                    </a:lnL>
                    <a:lnR w="9525" cap="flat" cmpd="sng" algn="ctr">
                      <a:solidFill>
                        <a:srgbClr val="40D462"/>
                      </a:solidFill>
                      <a:prstDash val="solid"/>
                      <a:round/>
                      <a:headEnd type="none" w="med" len="med"/>
                      <a:tailEnd type="none" w="med" len="med"/>
                    </a:lnR>
                    <a:lnT w="9525" cap="flat" cmpd="sng" algn="ctr">
                      <a:solidFill>
                        <a:srgbClr val="40D46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87523150"/>
                  </a:ext>
                </a:extLst>
              </a:tr>
              <a:tr h="0">
                <a:tc>
                  <a:txBody>
                    <a:bodyPr/>
                    <a:lstStyle/>
                    <a:p>
                      <a:pPr algn="just" fontAlgn="t"/>
                      <a:r>
                        <a:rPr lang="en-US">
                          <a:solidFill>
                            <a:srgbClr val="333333"/>
                          </a:solidFill>
                          <a:effectLst/>
                          <a:latin typeface="inter-regular"/>
                        </a:rPr>
                        <a:t>WindowAdapter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u="none" strike="noStrike">
                          <a:solidFill>
                            <a:srgbClr val="008000"/>
                          </a:solidFill>
                          <a:effectLst/>
                          <a:latin typeface="inter-regular"/>
                          <a:hlinkClick r:id="rId2"/>
                        </a:rPr>
                        <a:t>WindowListener</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02671589"/>
                  </a:ext>
                </a:extLst>
              </a:tr>
              <a:tr h="0">
                <a:tc>
                  <a:txBody>
                    <a:bodyPr/>
                    <a:lstStyle/>
                    <a:p>
                      <a:pPr algn="just" fontAlgn="t"/>
                      <a:r>
                        <a:rPr lang="en-US">
                          <a:solidFill>
                            <a:srgbClr val="333333"/>
                          </a:solidFill>
                          <a:effectLst/>
                          <a:latin typeface="inter-regular"/>
                        </a:rPr>
                        <a:t>KeyAdapter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u="none" strike="noStrike">
                          <a:solidFill>
                            <a:srgbClr val="008000"/>
                          </a:solidFill>
                          <a:effectLst/>
                          <a:latin typeface="inter-regular"/>
                          <a:hlinkClick r:id="rId3"/>
                        </a:rPr>
                        <a:t>KeyListener</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24032172"/>
                  </a:ext>
                </a:extLst>
              </a:tr>
              <a:tr h="0">
                <a:tc>
                  <a:txBody>
                    <a:bodyPr/>
                    <a:lstStyle/>
                    <a:p>
                      <a:pPr algn="just" fontAlgn="t"/>
                      <a:r>
                        <a:rPr lang="en-US">
                          <a:solidFill>
                            <a:srgbClr val="333333"/>
                          </a:solidFill>
                          <a:effectLst/>
                          <a:latin typeface="inter-regular"/>
                        </a:rPr>
                        <a:t>MouseAdapter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u="none" strike="noStrike">
                          <a:solidFill>
                            <a:srgbClr val="008000"/>
                          </a:solidFill>
                          <a:effectLst/>
                          <a:latin typeface="inter-regular"/>
                          <a:hlinkClick r:id="rId4"/>
                        </a:rPr>
                        <a:t>MouseListener</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34986460"/>
                  </a:ext>
                </a:extLst>
              </a:tr>
              <a:tr h="0">
                <a:tc>
                  <a:txBody>
                    <a:bodyPr/>
                    <a:lstStyle/>
                    <a:p>
                      <a:pPr algn="just" fontAlgn="t"/>
                      <a:r>
                        <a:rPr lang="en-US">
                          <a:solidFill>
                            <a:srgbClr val="333333"/>
                          </a:solidFill>
                          <a:effectLst/>
                          <a:latin typeface="inter-regular"/>
                        </a:rPr>
                        <a:t>MouseMotionAdapter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u="none" strike="noStrike">
                          <a:solidFill>
                            <a:srgbClr val="008000"/>
                          </a:solidFill>
                          <a:effectLst/>
                          <a:latin typeface="inter-regular"/>
                          <a:hlinkClick r:id="rId5"/>
                        </a:rPr>
                        <a:t>MouseMotionListener</a:t>
                      </a:r>
                      <a:endParaRPr lang="en-US">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37873848"/>
                  </a:ext>
                </a:extLst>
              </a:tr>
              <a:tr h="0">
                <a:tc>
                  <a:txBody>
                    <a:bodyPr/>
                    <a:lstStyle/>
                    <a:p>
                      <a:pPr algn="just" fontAlgn="t"/>
                      <a:r>
                        <a:rPr lang="en-US">
                          <a:solidFill>
                            <a:srgbClr val="333333"/>
                          </a:solidFill>
                          <a:effectLst/>
                          <a:latin typeface="inter-regular"/>
                        </a:rPr>
                        <a:t>FocusAdapter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FocusListener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56452201"/>
                  </a:ext>
                </a:extLst>
              </a:tr>
              <a:tr h="0">
                <a:tc>
                  <a:txBody>
                    <a:bodyPr/>
                    <a:lstStyle/>
                    <a:p>
                      <a:pPr algn="just" fontAlgn="t"/>
                      <a:r>
                        <a:rPr lang="en-US">
                          <a:solidFill>
                            <a:srgbClr val="333333"/>
                          </a:solidFill>
                          <a:effectLst/>
                          <a:latin typeface="inter-regular"/>
                        </a:rPr>
                        <a:t>ComponentAdapter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ComponentListener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6557958"/>
                  </a:ext>
                </a:extLst>
              </a:tr>
              <a:tr h="0">
                <a:tc>
                  <a:txBody>
                    <a:bodyPr/>
                    <a:lstStyle/>
                    <a:p>
                      <a:pPr algn="just" fontAlgn="t"/>
                      <a:r>
                        <a:rPr lang="en-US">
                          <a:solidFill>
                            <a:srgbClr val="333333"/>
                          </a:solidFill>
                          <a:effectLst/>
                          <a:latin typeface="inter-regular"/>
                        </a:rPr>
                        <a:t>ContainerAdapter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ContainerListener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2454179"/>
                  </a:ext>
                </a:extLst>
              </a:tr>
              <a:tr h="0">
                <a:tc>
                  <a:txBody>
                    <a:bodyPr/>
                    <a:lstStyle/>
                    <a:p>
                      <a:pPr algn="just" fontAlgn="t"/>
                      <a:r>
                        <a:rPr lang="en-US" dirty="0" err="1">
                          <a:solidFill>
                            <a:srgbClr val="333333"/>
                          </a:solidFill>
                          <a:effectLst/>
                          <a:latin typeface="inter-regular"/>
                        </a:rPr>
                        <a:t>HierarchyBoundsAdapter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HierarchyBoundsListener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13422890"/>
                  </a:ext>
                </a:extLst>
              </a:tr>
            </a:tbl>
          </a:graphicData>
        </a:graphic>
      </p:graphicFrame>
      <p:sp>
        <p:nvSpPr>
          <p:cNvPr id="4" name="Footer Placeholder 3">
            <a:extLst>
              <a:ext uri="{FF2B5EF4-FFF2-40B4-BE49-F238E27FC236}">
                <a16:creationId xmlns:a16="http://schemas.microsoft.com/office/drawing/2014/main" id="{505221AC-DE62-6D0B-BE55-A22895CDA1F5}"/>
              </a:ext>
            </a:extLst>
          </p:cNvPr>
          <p:cNvSpPr>
            <a:spLocks noGrp="1"/>
          </p:cNvSpPr>
          <p:nvPr>
            <p:ph type="ftr" sz="quarter" idx="11"/>
          </p:nvPr>
        </p:nvSpPr>
        <p:spPr/>
        <p:txBody>
          <a:bodyPr/>
          <a:lstStyle/>
          <a:p>
            <a:r>
              <a:rPr lang="en-US"/>
              <a:t>Department of Electronics &amp; Telecommunication Engg. </a:t>
            </a:r>
            <a:endParaRPr lang="en-IN" dirty="0"/>
          </a:p>
        </p:txBody>
      </p:sp>
      <p:sp>
        <p:nvSpPr>
          <p:cNvPr id="6" name="Rectangle 1">
            <a:extLst>
              <a:ext uri="{FF2B5EF4-FFF2-40B4-BE49-F238E27FC236}">
                <a16:creationId xmlns:a16="http://schemas.microsoft.com/office/drawing/2014/main" id="{0596E53F-6C1C-A778-C1F5-E7BE7F439ADD}"/>
              </a:ext>
            </a:extLst>
          </p:cNvPr>
          <p:cNvSpPr>
            <a:spLocks noChangeArrowheads="1"/>
          </p:cNvSpPr>
          <p:nvPr/>
        </p:nvSpPr>
        <p:spPr bwMode="auto">
          <a:xfrm>
            <a:off x="1540566" y="1183961"/>
            <a:ext cx="517828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610B38"/>
                </a:solidFill>
                <a:effectLst/>
                <a:latin typeface="Times New Roman" panose="02020603050405020304" pitchFamily="18" charset="0"/>
                <a:cs typeface="Times New Roman" panose="02020603050405020304" pitchFamily="18" charset="0"/>
              </a:rPr>
              <a:t>java.awt.event</a:t>
            </a:r>
            <a:r>
              <a:rPr kumimoji="0" lang="en-US" altLang="en-US" sz="2400" b="0" i="0" u="none" strike="noStrike" cap="none" normalizeH="0" baseline="0" dirty="0">
                <a:ln>
                  <a:noFill/>
                </a:ln>
                <a:solidFill>
                  <a:srgbClr val="610B38"/>
                </a:solidFill>
                <a:effectLst/>
                <a:latin typeface="Times New Roman" panose="02020603050405020304" pitchFamily="18" charset="0"/>
                <a:cs typeface="Times New Roman" panose="02020603050405020304" pitchFamily="18" charset="0"/>
              </a:rPr>
              <a:t> Adapter classes</a:t>
            </a:r>
          </a:p>
        </p:txBody>
      </p:sp>
    </p:spTree>
    <p:extLst>
      <p:ext uri="{BB962C8B-B14F-4D97-AF65-F5344CB8AC3E}">
        <p14:creationId xmlns:p14="http://schemas.microsoft.com/office/powerpoint/2010/main" val="29244015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6DAA-A259-E1E6-FACC-61133CFF9774}"/>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C94BD6F6-92FF-9419-E2A7-71022BF4BDDE}"/>
              </a:ext>
            </a:extLst>
          </p:cNvPr>
          <p:cNvGraphicFramePr>
            <a:graphicFrameLocks noGrp="1"/>
          </p:cNvGraphicFramePr>
          <p:nvPr>
            <p:ph idx="1"/>
            <p:extLst>
              <p:ext uri="{D42A27DB-BD31-4B8C-83A1-F6EECF244321}">
                <p14:modId xmlns:p14="http://schemas.microsoft.com/office/powerpoint/2010/main" val="798264551"/>
              </p:ext>
            </p:extLst>
          </p:nvPr>
        </p:nvGraphicFramePr>
        <p:xfrm>
          <a:off x="1495306" y="1587142"/>
          <a:ext cx="7047910" cy="1356360"/>
        </p:xfrm>
        <a:graphic>
          <a:graphicData uri="http://schemas.openxmlformats.org/drawingml/2006/table">
            <a:tbl>
              <a:tblPr/>
              <a:tblGrid>
                <a:gridCol w="3523955">
                  <a:extLst>
                    <a:ext uri="{9D8B030D-6E8A-4147-A177-3AD203B41FA5}">
                      <a16:colId xmlns:a16="http://schemas.microsoft.com/office/drawing/2014/main" val="1960880244"/>
                    </a:ext>
                  </a:extLst>
                </a:gridCol>
                <a:gridCol w="3523955">
                  <a:extLst>
                    <a:ext uri="{9D8B030D-6E8A-4147-A177-3AD203B41FA5}">
                      <a16:colId xmlns:a16="http://schemas.microsoft.com/office/drawing/2014/main" val="1637711369"/>
                    </a:ext>
                  </a:extLst>
                </a:gridCol>
              </a:tblGrid>
              <a:tr h="0">
                <a:tc>
                  <a:txBody>
                    <a:bodyPr/>
                    <a:lstStyle/>
                    <a:p>
                      <a:pPr algn="l" fontAlgn="t"/>
                      <a:r>
                        <a:rPr lang="en-US">
                          <a:solidFill>
                            <a:srgbClr val="000000"/>
                          </a:solidFill>
                          <a:effectLst/>
                          <a:latin typeface="times new roman" panose="02020603050405020304" pitchFamily="18" charset="0"/>
                        </a:rPr>
                        <a:t>Adapter class</a:t>
                      </a:r>
                    </a:p>
                  </a:txBody>
                  <a:tcPr marL="114300" marR="114300" marT="114300" marB="114300">
                    <a:lnL w="9525" cap="flat" cmpd="sng" algn="ctr">
                      <a:solidFill>
                        <a:srgbClr val="505548"/>
                      </a:solidFill>
                      <a:prstDash val="solid"/>
                      <a:round/>
                      <a:headEnd type="none" w="med" len="med"/>
                      <a:tailEnd type="none" w="med" len="med"/>
                    </a:lnL>
                    <a:lnR w="9525" cap="flat" cmpd="sng" algn="ctr">
                      <a:solidFill>
                        <a:srgbClr val="505548"/>
                      </a:solidFill>
                      <a:prstDash val="solid"/>
                      <a:round/>
                      <a:headEnd type="none" w="med" len="med"/>
                      <a:tailEnd type="none" w="med" len="med"/>
                    </a:lnR>
                    <a:lnT w="9525" cap="flat" cmpd="sng" algn="ctr">
                      <a:solidFill>
                        <a:srgbClr val="5055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effectLst/>
                          <a:latin typeface="times new roman" panose="02020603050405020304" pitchFamily="18" charset="0"/>
                        </a:rPr>
                        <a:t>Listener interface</a:t>
                      </a:r>
                    </a:p>
                  </a:txBody>
                  <a:tcPr marL="114300" marR="114300" marT="114300" marB="114300">
                    <a:lnL w="9525" cap="flat" cmpd="sng" algn="ctr">
                      <a:solidFill>
                        <a:srgbClr val="505548"/>
                      </a:solidFill>
                      <a:prstDash val="solid"/>
                      <a:round/>
                      <a:headEnd type="none" w="med" len="med"/>
                      <a:tailEnd type="none" w="med" len="med"/>
                    </a:lnL>
                    <a:lnR w="9525" cap="flat" cmpd="sng" algn="ctr">
                      <a:solidFill>
                        <a:srgbClr val="505548"/>
                      </a:solidFill>
                      <a:prstDash val="solid"/>
                      <a:round/>
                      <a:headEnd type="none" w="med" len="med"/>
                      <a:tailEnd type="none" w="med" len="med"/>
                    </a:lnR>
                    <a:lnT w="9525" cap="flat" cmpd="sng" algn="ctr">
                      <a:solidFill>
                        <a:srgbClr val="50554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700124808"/>
                  </a:ext>
                </a:extLst>
              </a:tr>
              <a:tr h="0">
                <a:tc>
                  <a:txBody>
                    <a:bodyPr/>
                    <a:lstStyle/>
                    <a:p>
                      <a:pPr algn="just" fontAlgn="t"/>
                      <a:r>
                        <a:rPr lang="en-US">
                          <a:solidFill>
                            <a:srgbClr val="333333"/>
                          </a:solidFill>
                          <a:effectLst/>
                          <a:latin typeface="inter-regular"/>
                        </a:rPr>
                        <a:t>DragSourceAdapter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DragSourceListener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64865221"/>
                  </a:ext>
                </a:extLst>
              </a:tr>
              <a:tr h="0">
                <a:tc>
                  <a:txBody>
                    <a:bodyPr/>
                    <a:lstStyle/>
                    <a:p>
                      <a:pPr algn="just" fontAlgn="t"/>
                      <a:r>
                        <a:rPr lang="en-US">
                          <a:solidFill>
                            <a:srgbClr val="333333"/>
                          </a:solidFill>
                          <a:effectLst/>
                          <a:latin typeface="inter-regular"/>
                        </a:rPr>
                        <a:t>DragTargetAdapter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DragTargetListener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75244322"/>
                  </a:ext>
                </a:extLst>
              </a:tr>
            </a:tbl>
          </a:graphicData>
        </a:graphic>
      </p:graphicFrame>
      <p:sp>
        <p:nvSpPr>
          <p:cNvPr id="4" name="Footer Placeholder 3">
            <a:extLst>
              <a:ext uri="{FF2B5EF4-FFF2-40B4-BE49-F238E27FC236}">
                <a16:creationId xmlns:a16="http://schemas.microsoft.com/office/drawing/2014/main" id="{5408A5F2-BA24-7F11-E122-8BC470DD06BC}"/>
              </a:ext>
            </a:extLst>
          </p:cNvPr>
          <p:cNvSpPr>
            <a:spLocks noGrp="1"/>
          </p:cNvSpPr>
          <p:nvPr>
            <p:ph type="ftr" sz="quarter" idx="11"/>
          </p:nvPr>
        </p:nvSpPr>
        <p:spPr/>
        <p:txBody>
          <a:bodyPr/>
          <a:lstStyle/>
          <a:p>
            <a:r>
              <a:rPr lang="en-US"/>
              <a:t>Department of Electronics &amp; Telecommunication Engg. </a:t>
            </a:r>
            <a:endParaRPr lang="en-IN" dirty="0"/>
          </a:p>
        </p:txBody>
      </p:sp>
      <p:sp>
        <p:nvSpPr>
          <p:cNvPr id="6" name="Rectangle 1">
            <a:extLst>
              <a:ext uri="{FF2B5EF4-FFF2-40B4-BE49-F238E27FC236}">
                <a16:creationId xmlns:a16="http://schemas.microsoft.com/office/drawing/2014/main" id="{EB5B5AAA-3712-B322-A209-11074DB1BB02}"/>
              </a:ext>
            </a:extLst>
          </p:cNvPr>
          <p:cNvSpPr>
            <a:spLocks noChangeArrowheads="1"/>
          </p:cNvSpPr>
          <p:nvPr/>
        </p:nvSpPr>
        <p:spPr bwMode="auto">
          <a:xfrm>
            <a:off x="2952750" y="29162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578F004-8F08-DEB8-B731-937BAAA3E2BE}"/>
              </a:ext>
            </a:extLst>
          </p:cNvPr>
          <p:cNvSpPr txBox="1"/>
          <p:nvPr/>
        </p:nvSpPr>
        <p:spPr>
          <a:xfrm>
            <a:off x="1307825" y="1190547"/>
            <a:ext cx="6102626" cy="461665"/>
          </a:xfrm>
          <a:prstGeom prst="rect">
            <a:avLst/>
          </a:prstGeom>
          <a:noFill/>
        </p:spPr>
        <p:txBody>
          <a:bodyPr wrap="square">
            <a:spAutoFit/>
          </a:bodyPr>
          <a:lstStyle/>
          <a:p>
            <a:pPr algn="just"/>
            <a:r>
              <a:rPr lang="fr-FR" sz="2400" b="0" i="0" dirty="0" err="1">
                <a:solidFill>
                  <a:srgbClr val="610B38"/>
                </a:solidFill>
                <a:effectLst/>
                <a:latin typeface="Times New Roman" panose="02020603050405020304" pitchFamily="18" charset="0"/>
                <a:cs typeface="Times New Roman" panose="02020603050405020304" pitchFamily="18" charset="0"/>
              </a:rPr>
              <a:t>java.awt.dnd</a:t>
            </a:r>
            <a:r>
              <a:rPr lang="fr-FR" sz="2400" b="0" i="0" dirty="0">
                <a:solidFill>
                  <a:srgbClr val="610B38"/>
                </a:solidFill>
                <a:effectLst/>
                <a:latin typeface="Times New Roman" panose="02020603050405020304" pitchFamily="18" charset="0"/>
                <a:cs typeface="Times New Roman" panose="02020603050405020304" pitchFamily="18" charset="0"/>
              </a:rPr>
              <a:t> Adapter classes</a:t>
            </a:r>
          </a:p>
        </p:txBody>
      </p:sp>
      <p:sp>
        <p:nvSpPr>
          <p:cNvPr id="10" name="TextBox 9">
            <a:extLst>
              <a:ext uri="{FF2B5EF4-FFF2-40B4-BE49-F238E27FC236}">
                <a16:creationId xmlns:a16="http://schemas.microsoft.com/office/drawing/2014/main" id="{4DCD67D3-C904-4B4E-83EC-1BB547767223}"/>
              </a:ext>
            </a:extLst>
          </p:cNvPr>
          <p:cNvSpPr txBox="1"/>
          <p:nvPr/>
        </p:nvSpPr>
        <p:spPr>
          <a:xfrm>
            <a:off x="1307825" y="3377089"/>
            <a:ext cx="6102626" cy="461665"/>
          </a:xfrm>
          <a:prstGeom prst="rect">
            <a:avLst/>
          </a:prstGeom>
          <a:noFill/>
        </p:spPr>
        <p:txBody>
          <a:bodyPr wrap="square">
            <a:spAutoFit/>
          </a:bodyPr>
          <a:lstStyle/>
          <a:p>
            <a:pPr algn="just"/>
            <a:r>
              <a:rPr lang="fr-FR" sz="2400" b="0" i="0" dirty="0" err="1">
                <a:solidFill>
                  <a:srgbClr val="610B38"/>
                </a:solidFill>
                <a:effectLst/>
                <a:latin typeface="Times New Roman" panose="02020603050405020304" pitchFamily="18" charset="0"/>
                <a:cs typeface="Times New Roman" panose="02020603050405020304" pitchFamily="18" charset="0"/>
              </a:rPr>
              <a:t>javax.swing.event</a:t>
            </a:r>
            <a:r>
              <a:rPr lang="fr-FR" sz="2400" b="0" i="0" dirty="0">
                <a:solidFill>
                  <a:srgbClr val="610B38"/>
                </a:solidFill>
                <a:effectLst/>
                <a:latin typeface="Times New Roman" panose="02020603050405020304" pitchFamily="18" charset="0"/>
                <a:cs typeface="Times New Roman" panose="02020603050405020304" pitchFamily="18" charset="0"/>
              </a:rPr>
              <a:t> Adapter classes</a:t>
            </a:r>
          </a:p>
        </p:txBody>
      </p:sp>
      <p:graphicFrame>
        <p:nvGraphicFramePr>
          <p:cNvPr id="11" name="Table 10">
            <a:extLst>
              <a:ext uri="{FF2B5EF4-FFF2-40B4-BE49-F238E27FC236}">
                <a16:creationId xmlns:a16="http://schemas.microsoft.com/office/drawing/2014/main" id="{35E6C3C9-3FE4-7EF2-A2B6-AF2C78B4789C}"/>
              </a:ext>
            </a:extLst>
          </p:cNvPr>
          <p:cNvGraphicFramePr>
            <a:graphicFrameLocks noGrp="1"/>
          </p:cNvGraphicFramePr>
          <p:nvPr>
            <p:extLst>
              <p:ext uri="{D42A27DB-BD31-4B8C-83A1-F6EECF244321}">
                <p14:modId xmlns:p14="http://schemas.microsoft.com/office/powerpoint/2010/main" val="985352477"/>
              </p:ext>
            </p:extLst>
          </p:nvPr>
        </p:nvGraphicFramePr>
        <p:xfrm>
          <a:off x="1307825" y="4007105"/>
          <a:ext cx="7047910" cy="1356360"/>
        </p:xfrm>
        <a:graphic>
          <a:graphicData uri="http://schemas.openxmlformats.org/drawingml/2006/table">
            <a:tbl>
              <a:tblPr/>
              <a:tblGrid>
                <a:gridCol w="3523955">
                  <a:extLst>
                    <a:ext uri="{9D8B030D-6E8A-4147-A177-3AD203B41FA5}">
                      <a16:colId xmlns:a16="http://schemas.microsoft.com/office/drawing/2014/main" val="637748163"/>
                    </a:ext>
                  </a:extLst>
                </a:gridCol>
                <a:gridCol w="3523955">
                  <a:extLst>
                    <a:ext uri="{9D8B030D-6E8A-4147-A177-3AD203B41FA5}">
                      <a16:colId xmlns:a16="http://schemas.microsoft.com/office/drawing/2014/main" val="602646493"/>
                    </a:ext>
                  </a:extLst>
                </a:gridCol>
              </a:tblGrid>
              <a:tr h="0">
                <a:tc>
                  <a:txBody>
                    <a:bodyPr/>
                    <a:lstStyle/>
                    <a:p>
                      <a:pPr algn="l" fontAlgn="t"/>
                      <a:r>
                        <a:rPr lang="en-US">
                          <a:solidFill>
                            <a:srgbClr val="000000"/>
                          </a:solidFill>
                          <a:effectLst/>
                          <a:latin typeface="times new roman" panose="02020603050405020304" pitchFamily="18" charset="0"/>
                        </a:rPr>
                        <a:t>Adapter class</a:t>
                      </a:r>
                    </a:p>
                  </a:txBody>
                  <a:tcPr marL="114300" marR="114300" marT="114300" marB="114300">
                    <a:lnL w="9525" cap="flat" cmpd="sng" algn="ctr">
                      <a:solidFill>
                        <a:srgbClr val="30D0EE"/>
                      </a:solidFill>
                      <a:prstDash val="solid"/>
                      <a:round/>
                      <a:headEnd type="none" w="med" len="med"/>
                      <a:tailEnd type="none" w="med" len="med"/>
                    </a:lnL>
                    <a:lnR w="9525" cap="flat" cmpd="sng" algn="ctr">
                      <a:solidFill>
                        <a:srgbClr val="30D0EE"/>
                      </a:solidFill>
                      <a:prstDash val="solid"/>
                      <a:round/>
                      <a:headEnd type="none" w="med" len="med"/>
                      <a:tailEnd type="none" w="med" len="med"/>
                    </a:lnR>
                    <a:lnT w="9525" cap="flat" cmpd="sng" algn="ctr">
                      <a:solidFill>
                        <a:srgbClr val="30D0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Listener interface</a:t>
                      </a:r>
                    </a:p>
                  </a:txBody>
                  <a:tcPr marL="114300" marR="114300" marT="114300" marB="114300">
                    <a:lnL w="9525" cap="flat" cmpd="sng" algn="ctr">
                      <a:solidFill>
                        <a:srgbClr val="30D0EE"/>
                      </a:solidFill>
                      <a:prstDash val="solid"/>
                      <a:round/>
                      <a:headEnd type="none" w="med" len="med"/>
                      <a:tailEnd type="none" w="med" len="med"/>
                    </a:lnL>
                    <a:lnR w="9525" cap="flat" cmpd="sng" algn="ctr">
                      <a:solidFill>
                        <a:srgbClr val="30D0EE"/>
                      </a:solidFill>
                      <a:prstDash val="solid"/>
                      <a:round/>
                      <a:headEnd type="none" w="med" len="med"/>
                      <a:tailEnd type="none" w="med" len="med"/>
                    </a:lnR>
                    <a:lnT w="9525" cap="flat" cmpd="sng" algn="ctr">
                      <a:solidFill>
                        <a:srgbClr val="30D0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4642330"/>
                  </a:ext>
                </a:extLst>
              </a:tr>
              <a:tr h="0">
                <a:tc>
                  <a:txBody>
                    <a:bodyPr/>
                    <a:lstStyle/>
                    <a:p>
                      <a:pPr algn="just" fontAlgn="t"/>
                      <a:r>
                        <a:rPr lang="en-US">
                          <a:solidFill>
                            <a:srgbClr val="333333"/>
                          </a:solidFill>
                          <a:effectLst/>
                          <a:latin typeface="inter-regular"/>
                        </a:rPr>
                        <a:t>MouseInputAdapter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MouseInputListener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24052428"/>
                  </a:ext>
                </a:extLst>
              </a:tr>
              <a:tr h="0">
                <a:tc>
                  <a:txBody>
                    <a:bodyPr/>
                    <a:lstStyle/>
                    <a:p>
                      <a:pPr algn="just" fontAlgn="t"/>
                      <a:r>
                        <a:rPr lang="en-US">
                          <a:solidFill>
                            <a:srgbClr val="333333"/>
                          </a:solidFill>
                          <a:effectLst/>
                          <a:latin typeface="inter-regular"/>
                        </a:rPr>
                        <a:t>InternalFrameAdapter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err="1">
                          <a:solidFill>
                            <a:srgbClr val="333333"/>
                          </a:solidFill>
                          <a:effectLst/>
                          <a:latin typeface="inter-regular"/>
                        </a:rPr>
                        <a:t>InternalFrameListener</a:t>
                      </a:r>
                      <a:endParaRPr lang="en-US"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1641303"/>
                  </a:ext>
                </a:extLst>
              </a:tr>
            </a:tbl>
          </a:graphicData>
        </a:graphic>
      </p:graphicFrame>
    </p:spTree>
    <p:extLst>
      <p:ext uri="{BB962C8B-B14F-4D97-AF65-F5344CB8AC3E}">
        <p14:creationId xmlns:p14="http://schemas.microsoft.com/office/powerpoint/2010/main" val="26853801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571E-4386-A2B5-55AC-833CE2AF86F9}"/>
              </a:ext>
            </a:extLst>
          </p:cNvPr>
          <p:cNvSpPr>
            <a:spLocks noGrp="1"/>
          </p:cNvSpPr>
          <p:nvPr>
            <p:ph type="title"/>
          </p:nvPr>
        </p:nvSpPr>
        <p:spPr/>
        <p:txBody>
          <a:bodyPr/>
          <a:lstStyle/>
          <a:p>
            <a:r>
              <a:rPr lang="en-US" dirty="0"/>
              <a:t>Inner Class</a:t>
            </a:r>
          </a:p>
        </p:txBody>
      </p:sp>
      <p:sp>
        <p:nvSpPr>
          <p:cNvPr id="3" name="Content Placeholder 2">
            <a:extLst>
              <a:ext uri="{FF2B5EF4-FFF2-40B4-BE49-F238E27FC236}">
                <a16:creationId xmlns:a16="http://schemas.microsoft.com/office/drawing/2014/main" id="{2FA127F4-78EF-3A2A-B2BF-08EE317C2790}"/>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Java inner class</a:t>
            </a:r>
            <a:r>
              <a:rPr lang="en-US" b="0" i="0" dirty="0">
                <a:solidFill>
                  <a:srgbClr val="333333"/>
                </a:solidFill>
                <a:effectLst/>
                <a:latin typeface="inter-regular"/>
              </a:rPr>
              <a:t> or nested class is a class that </a:t>
            </a:r>
            <a:r>
              <a:rPr lang="en-US" b="0" i="0" dirty="0">
                <a:solidFill>
                  <a:srgbClr val="333333"/>
                </a:solidFill>
                <a:effectLst/>
                <a:highlight>
                  <a:srgbClr val="FFFF00"/>
                </a:highlight>
                <a:latin typeface="inter-regular"/>
              </a:rPr>
              <a:t>is declared inside the class or interface.</a:t>
            </a:r>
          </a:p>
          <a:p>
            <a:pPr algn="just"/>
            <a:r>
              <a:rPr lang="en-US" b="0" i="0" dirty="0">
                <a:solidFill>
                  <a:srgbClr val="333333"/>
                </a:solidFill>
                <a:effectLst/>
                <a:latin typeface="inter-regular"/>
              </a:rPr>
              <a:t>We use inner classes to logically group classes and interfaces in one place to be more readable and maintainable.</a:t>
            </a:r>
          </a:p>
          <a:p>
            <a:pPr algn="just"/>
            <a:r>
              <a:rPr lang="en-US" b="0" i="0" dirty="0">
                <a:solidFill>
                  <a:srgbClr val="333333"/>
                </a:solidFill>
                <a:effectLst/>
                <a:latin typeface="inter-regular"/>
              </a:rPr>
              <a:t>Additionally, it can access </a:t>
            </a:r>
            <a:r>
              <a:rPr lang="en-US" b="0" i="0" dirty="0">
                <a:solidFill>
                  <a:srgbClr val="333333"/>
                </a:solidFill>
                <a:effectLst/>
                <a:highlight>
                  <a:srgbClr val="FFFF00"/>
                </a:highlight>
                <a:latin typeface="inter-regular"/>
              </a:rPr>
              <a:t>all the members of the outer class, including private data members and methods.</a:t>
            </a:r>
          </a:p>
          <a:p>
            <a:pPr algn="just"/>
            <a:r>
              <a:rPr lang="en-US" b="0" i="0" dirty="0">
                <a:solidFill>
                  <a:srgbClr val="610B4B"/>
                </a:solidFill>
                <a:effectLst/>
                <a:latin typeface="erdana"/>
              </a:rPr>
              <a:t>Syntax of Inner class</a:t>
            </a:r>
          </a:p>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Java_Outer_class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//code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Java_Inner_class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//code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p>
          <a:p>
            <a:endParaRPr lang="en-US" dirty="0"/>
          </a:p>
        </p:txBody>
      </p:sp>
      <p:sp>
        <p:nvSpPr>
          <p:cNvPr id="4" name="Footer Placeholder 3">
            <a:extLst>
              <a:ext uri="{FF2B5EF4-FFF2-40B4-BE49-F238E27FC236}">
                <a16:creationId xmlns:a16="http://schemas.microsoft.com/office/drawing/2014/main" id="{0A4CB58A-9073-A970-F596-29E5873DE388}"/>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6822515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97F0-2291-08FC-23B8-FAEE819D0E1E}"/>
              </a:ext>
            </a:extLst>
          </p:cNvPr>
          <p:cNvSpPr>
            <a:spLocks noGrp="1"/>
          </p:cNvSpPr>
          <p:nvPr>
            <p:ph type="title"/>
          </p:nvPr>
        </p:nvSpPr>
        <p:spPr/>
        <p:txBody>
          <a:bodyPr/>
          <a:lstStyle/>
          <a:p>
            <a:r>
              <a:rPr lang="en-US" dirty="0"/>
              <a:t>Inner Class</a:t>
            </a:r>
          </a:p>
        </p:txBody>
      </p:sp>
      <p:sp>
        <p:nvSpPr>
          <p:cNvPr id="3" name="Content Placeholder 2">
            <a:extLst>
              <a:ext uri="{FF2B5EF4-FFF2-40B4-BE49-F238E27FC236}">
                <a16:creationId xmlns:a16="http://schemas.microsoft.com/office/drawing/2014/main" id="{E31C19DE-7128-8E5F-18BC-062AE9E9D9A5}"/>
              </a:ext>
            </a:extLst>
          </p:cNvPr>
          <p:cNvSpPr>
            <a:spLocks noGrp="1"/>
          </p:cNvSpPr>
          <p:nvPr>
            <p:ph idx="1"/>
          </p:nvPr>
        </p:nvSpPr>
        <p:spPr/>
        <p:txBody>
          <a:bodyPr/>
          <a:lstStyle/>
          <a:p>
            <a:r>
              <a:rPr lang="en-US" b="0" i="0" dirty="0">
                <a:solidFill>
                  <a:srgbClr val="610B38"/>
                </a:solidFill>
                <a:effectLst/>
                <a:latin typeface="erdana"/>
              </a:rPr>
              <a:t>Advantage of Java inner classes</a:t>
            </a:r>
          </a:p>
          <a:p>
            <a:pPr algn="just">
              <a:buFont typeface="+mj-lt"/>
              <a:buAutoNum type="arabicPeriod"/>
            </a:pPr>
            <a:r>
              <a:rPr lang="en-US" b="0" i="0" dirty="0">
                <a:solidFill>
                  <a:srgbClr val="000000"/>
                </a:solidFill>
                <a:effectLst/>
                <a:latin typeface="inter-regular"/>
              </a:rPr>
              <a:t>Nested classes represent a particular type of relationship that is </a:t>
            </a:r>
            <a:r>
              <a:rPr lang="en-US" b="1" i="0" dirty="0">
                <a:solidFill>
                  <a:srgbClr val="000000"/>
                </a:solidFill>
                <a:effectLst/>
                <a:latin typeface="inter-bold"/>
              </a:rPr>
              <a:t>it can access all the members (data members and methods) of the outer class,</a:t>
            </a:r>
            <a:r>
              <a:rPr lang="en-US" b="0" i="0" dirty="0">
                <a:solidFill>
                  <a:srgbClr val="000000"/>
                </a:solidFill>
                <a:effectLst/>
                <a:latin typeface="inter-regular"/>
              </a:rPr>
              <a:t> including private.</a:t>
            </a:r>
          </a:p>
          <a:p>
            <a:pPr algn="just">
              <a:buFont typeface="+mj-lt"/>
              <a:buAutoNum type="arabicPeriod"/>
            </a:pPr>
            <a:r>
              <a:rPr lang="en-US" b="0" i="0" dirty="0">
                <a:solidFill>
                  <a:srgbClr val="000000"/>
                </a:solidFill>
                <a:effectLst/>
                <a:latin typeface="inter-regular"/>
              </a:rPr>
              <a:t>Nested classes are used </a:t>
            </a:r>
            <a:r>
              <a:rPr lang="en-US" b="1" i="0" dirty="0">
                <a:solidFill>
                  <a:srgbClr val="000000"/>
                </a:solidFill>
                <a:effectLst/>
                <a:latin typeface="inter-bold"/>
              </a:rPr>
              <a:t>to develop more readable and maintainable code</a:t>
            </a:r>
            <a:r>
              <a:rPr lang="en-US" b="0" i="0" dirty="0">
                <a:solidFill>
                  <a:srgbClr val="000000"/>
                </a:solidFill>
                <a:effectLst/>
                <a:latin typeface="inter-regular"/>
              </a:rPr>
              <a:t> because it logically group classes and interfaces in one place only.</a:t>
            </a:r>
          </a:p>
          <a:p>
            <a:pPr algn="just">
              <a:buFont typeface="+mj-lt"/>
              <a:buAutoNum type="arabicPeriod"/>
            </a:pPr>
            <a:r>
              <a:rPr lang="en-US" b="1" i="0" dirty="0">
                <a:solidFill>
                  <a:srgbClr val="000000"/>
                </a:solidFill>
                <a:effectLst/>
                <a:latin typeface="inter-bold"/>
              </a:rPr>
              <a:t>Code Optimization</a:t>
            </a:r>
            <a:r>
              <a:rPr lang="en-US" b="0" i="0" dirty="0">
                <a:solidFill>
                  <a:srgbClr val="000000"/>
                </a:solidFill>
                <a:effectLst/>
                <a:latin typeface="inter-regular"/>
              </a:rPr>
              <a:t>: It requires less code to write.</a:t>
            </a:r>
          </a:p>
          <a:p>
            <a:endParaRPr lang="en-US" dirty="0"/>
          </a:p>
        </p:txBody>
      </p:sp>
      <p:sp>
        <p:nvSpPr>
          <p:cNvPr id="4" name="Footer Placeholder 3">
            <a:extLst>
              <a:ext uri="{FF2B5EF4-FFF2-40B4-BE49-F238E27FC236}">
                <a16:creationId xmlns:a16="http://schemas.microsoft.com/office/drawing/2014/main" id="{1E955851-F3CD-9583-3F8A-F6DB18201239}"/>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9189451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ECB14-A1D0-A819-2464-1D56DBE0A6D2}"/>
              </a:ext>
            </a:extLst>
          </p:cNvPr>
          <p:cNvSpPr>
            <a:spLocks noGrp="1"/>
          </p:cNvSpPr>
          <p:nvPr>
            <p:ph type="title"/>
          </p:nvPr>
        </p:nvSpPr>
        <p:spPr/>
        <p:txBody>
          <a:bodyPr/>
          <a:lstStyle/>
          <a:p>
            <a:r>
              <a:rPr lang="en-US" dirty="0"/>
              <a:t>Inner Class</a:t>
            </a:r>
          </a:p>
        </p:txBody>
      </p:sp>
      <p:sp>
        <p:nvSpPr>
          <p:cNvPr id="3" name="Content Placeholder 2">
            <a:extLst>
              <a:ext uri="{FF2B5EF4-FFF2-40B4-BE49-F238E27FC236}">
                <a16:creationId xmlns:a16="http://schemas.microsoft.com/office/drawing/2014/main" id="{85BC2AA1-1653-6355-2A2A-34D2D6C97EA5}"/>
              </a:ext>
            </a:extLst>
          </p:cNvPr>
          <p:cNvSpPr>
            <a:spLocks noGrp="1"/>
          </p:cNvSpPr>
          <p:nvPr>
            <p:ph idx="1"/>
          </p:nvPr>
        </p:nvSpPr>
        <p:spPr/>
        <p:txBody>
          <a:bodyPr/>
          <a:lstStyle/>
          <a:p>
            <a:r>
              <a:rPr lang="en-US" dirty="0"/>
              <a:t>Types of Inner Class</a:t>
            </a:r>
          </a:p>
          <a:p>
            <a:r>
              <a:rPr lang="en-US" dirty="0"/>
              <a:t>1) Member Inner Class</a:t>
            </a:r>
          </a:p>
          <a:p>
            <a:r>
              <a:rPr lang="en-US" dirty="0"/>
              <a:t>2) Static Inner Class</a:t>
            </a:r>
          </a:p>
          <a:p>
            <a:r>
              <a:rPr lang="en-US" dirty="0"/>
              <a:t>3) Anonymous Inner Class</a:t>
            </a:r>
          </a:p>
        </p:txBody>
      </p:sp>
      <p:sp>
        <p:nvSpPr>
          <p:cNvPr id="4" name="Footer Placeholder 3">
            <a:extLst>
              <a:ext uri="{FF2B5EF4-FFF2-40B4-BE49-F238E27FC236}">
                <a16:creationId xmlns:a16="http://schemas.microsoft.com/office/drawing/2014/main" id="{B091B18B-A888-D8C1-9C57-9F24ECA90DCE}"/>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41633633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502848-2932-BAB9-C194-ADF6FDA0DD7F}"/>
              </a:ext>
            </a:extLst>
          </p:cNvPr>
          <p:cNvSpPr>
            <a:spLocks noGrp="1"/>
          </p:cNvSpPr>
          <p:nvPr>
            <p:ph type="title"/>
          </p:nvPr>
        </p:nvSpPr>
        <p:spPr>
          <a:xfrm>
            <a:off x="682432" y="586822"/>
            <a:ext cx="2652966" cy="1645920"/>
          </a:xfrm>
        </p:spPr>
        <p:txBody>
          <a:bodyPr>
            <a:normAutofit/>
          </a:bodyPr>
          <a:lstStyle/>
          <a:p>
            <a:r>
              <a:rPr lang="en-US" sz="3200" dirty="0"/>
              <a:t>Swing Components:- </a:t>
            </a:r>
            <a:r>
              <a:rPr lang="en-US" sz="3200" dirty="0" err="1"/>
              <a:t>JCombobox</a:t>
            </a:r>
            <a:endParaRPr lang="en-US" sz="3200" dirty="0"/>
          </a:p>
        </p:txBody>
      </p:sp>
      <p:sp>
        <p:nvSpPr>
          <p:cNvPr id="27" name="Rectangle 2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9" name="Rectangle 2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ECF464-91C7-88E7-758B-2647B7E60C68}"/>
              </a:ext>
            </a:extLst>
          </p:cNvPr>
          <p:cNvSpPr>
            <a:spLocks noGrp="1"/>
          </p:cNvSpPr>
          <p:nvPr>
            <p:ph idx="1"/>
          </p:nvPr>
        </p:nvSpPr>
        <p:spPr>
          <a:xfrm>
            <a:off x="3273624" y="586822"/>
            <a:ext cx="8576255" cy="2089317"/>
          </a:xfrm>
        </p:spPr>
        <p:txBody>
          <a:bodyPr anchor="ctr">
            <a:normAutofit/>
          </a:bodyPr>
          <a:lstStyle/>
          <a:p>
            <a:pPr>
              <a:buFont typeface="Wingdings" panose="05000000000000000000" pitchFamily="2" charset="2"/>
              <a:buChar char="Ø"/>
            </a:pPr>
            <a:r>
              <a:rPr lang="en-US" sz="2400" dirty="0"/>
              <a:t>Swing provides a combo box (a combination of a text field and a drop-down list) through the </a:t>
            </a:r>
            <a:r>
              <a:rPr lang="en-US" sz="2400" dirty="0" err="1"/>
              <a:t>JComboBox</a:t>
            </a:r>
            <a:r>
              <a:rPr lang="en-US" sz="2400" dirty="0"/>
              <a:t> class.</a:t>
            </a:r>
          </a:p>
          <a:p>
            <a:pPr>
              <a:buFont typeface="Wingdings" panose="05000000000000000000" pitchFamily="2" charset="2"/>
              <a:buChar char="Ø"/>
            </a:pPr>
            <a:r>
              <a:rPr lang="en-US" sz="2400" dirty="0"/>
              <a:t>A combo box </a:t>
            </a:r>
            <a:r>
              <a:rPr lang="en-US" sz="2400" dirty="0">
                <a:highlight>
                  <a:srgbClr val="FFFF00"/>
                </a:highlight>
              </a:rPr>
              <a:t>normally displays one entry, but it will also display a drop-down list that allows a user to select a different entry</a:t>
            </a:r>
            <a:r>
              <a:rPr lang="en-US" sz="2400" dirty="0"/>
              <a:t>.</a:t>
            </a:r>
          </a:p>
          <a:p>
            <a:pPr>
              <a:buFont typeface="Wingdings" panose="05000000000000000000" pitchFamily="2" charset="2"/>
              <a:buChar char="Ø"/>
            </a:pPr>
            <a:r>
              <a:rPr lang="en-US" sz="2400" b="1" i="0" dirty="0">
                <a:effectLst/>
                <a:latin typeface="inter-regular"/>
              </a:rPr>
              <a:t>public</a:t>
            </a:r>
            <a:r>
              <a:rPr lang="en-US" sz="2400" b="0" i="0" dirty="0">
                <a:effectLst/>
                <a:latin typeface="inter-regular"/>
              </a:rPr>
              <a:t> </a:t>
            </a:r>
            <a:r>
              <a:rPr lang="en-US" sz="2400" b="1" i="0" dirty="0">
                <a:effectLst/>
                <a:latin typeface="inter-regular"/>
              </a:rPr>
              <a:t>class</a:t>
            </a:r>
            <a:r>
              <a:rPr lang="en-US" sz="2400" b="0" i="0" dirty="0">
                <a:effectLst/>
                <a:latin typeface="inter-regular"/>
              </a:rPr>
              <a:t> </a:t>
            </a:r>
            <a:r>
              <a:rPr lang="en-US" sz="2400" b="0" i="0" dirty="0" err="1">
                <a:effectLst/>
                <a:latin typeface="inter-regular"/>
              </a:rPr>
              <a:t>JComboBox</a:t>
            </a:r>
            <a:r>
              <a:rPr lang="en-US" sz="2400" b="0" i="0" dirty="0">
                <a:effectLst/>
                <a:latin typeface="inter-regular"/>
              </a:rPr>
              <a:t> </a:t>
            </a:r>
            <a:r>
              <a:rPr lang="en-US" sz="2400" b="1" i="0" dirty="0">
                <a:effectLst/>
                <a:latin typeface="inter-regular"/>
              </a:rPr>
              <a:t>extends</a:t>
            </a:r>
            <a:r>
              <a:rPr lang="en-US" sz="2400" b="0" i="0" dirty="0">
                <a:effectLst/>
                <a:latin typeface="inter-regular"/>
              </a:rPr>
              <a:t> </a:t>
            </a:r>
            <a:r>
              <a:rPr lang="en-US" sz="2400" b="0" i="0" dirty="0" err="1">
                <a:effectLst/>
                <a:latin typeface="inter-regular"/>
              </a:rPr>
              <a:t>Jcomponent</a:t>
            </a:r>
            <a:endParaRPr lang="en-US" sz="2400" b="0" i="0" dirty="0">
              <a:effectLst/>
              <a:latin typeface="inter-regular"/>
            </a:endParaRPr>
          </a:p>
          <a:p>
            <a:endParaRPr lang="en-US" sz="1700" dirty="0"/>
          </a:p>
        </p:txBody>
      </p:sp>
      <p:pic>
        <p:nvPicPr>
          <p:cNvPr id="7" name="Picture 6">
            <a:extLst>
              <a:ext uri="{FF2B5EF4-FFF2-40B4-BE49-F238E27FC236}">
                <a16:creationId xmlns:a16="http://schemas.microsoft.com/office/drawing/2014/main" id="{6820FC09-A799-62D5-E3E1-C338888D0162}"/>
              </a:ext>
            </a:extLst>
          </p:cNvPr>
          <p:cNvPicPr>
            <a:picLocks noChangeAspect="1"/>
          </p:cNvPicPr>
          <p:nvPr/>
        </p:nvPicPr>
        <p:blipFill>
          <a:blip r:embed="rId2"/>
          <a:stretch>
            <a:fillRect/>
          </a:stretch>
        </p:blipFill>
        <p:spPr>
          <a:xfrm>
            <a:off x="1051560" y="2919647"/>
            <a:ext cx="4394163" cy="3483864"/>
          </a:xfrm>
          <a:prstGeom prst="rect">
            <a:avLst/>
          </a:prstGeom>
        </p:spPr>
      </p:pic>
      <p:sp>
        <p:nvSpPr>
          <p:cNvPr id="4" name="Footer Placeholder 3">
            <a:extLst>
              <a:ext uri="{FF2B5EF4-FFF2-40B4-BE49-F238E27FC236}">
                <a16:creationId xmlns:a16="http://schemas.microsoft.com/office/drawing/2014/main" id="{A531CD9E-1AA2-2A8B-70DF-471D6D22089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Department of Electronics &amp; Telecommunication Engg. </a:t>
            </a:r>
            <a:endParaRPr lang="en-IN">
              <a:solidFill>
                <a:schemeClr val="tx1">
                  <a:lumMod val="50000"/>
                  <a:lumOff val="50000"/>
                </a:schemeClr>
              </a:solidFill>
            </a:endParaRPr>
          </a:p>
        </p:txBody>
      </p:sp>
      <p:graphicFrame>
        <p:nvGraphicFramePr>
          <p:cNvPr id="5" name="Table 4">
            <a:extLst>
              <a:ext uri="{FF2B5EF4-FFF2-40B4-BE49-F238E27FC236}">
                <a16:creationId xmlns:a16="http://schemas.microsoft.com/office/drawing/2014/main" id="{A4E89089-1315-A127-6B06-15684E15A1B5}"/>
              </a:ext>
            </a:extLst>
          </p:cNvPr>
          <p:cNvGraphicFramePr>
            <a:graphicFrameLocks noGrp="1"/>
          </p:cNvGraphicFramePr>
          <p:nvPr>
            <p:extLst>
              <p:ext uri="{D42A27DB-BD31-4B8C-83A1-F6EECF244321}">
                <p14:modId xmlns:p14="http://schemas.microsoft.com/office/powerpoint/2010/main" val="3428319891"/>
              </p:ext>
            </p:extLst>
          </p:nvPr>
        </p:nvGraphicFramePr>
        <p:xfrm>
          <a:off x="6198781" y="3170091"/>
          <a:ext cx="5523083" cy="2602478"/>
        </p:xfrm>
        <a:graphic>
          <a:graphicData uri="http://schemas.openxmlformats.org/drawingml/2006/table">
            <a:tbl>
              <a:tblPr firstRow="1" bandRow="1"/>
              <a:tblGrid>
                <a:gridCol w="2454294">
                  <a:extLst>
                    <a:ext uri="{9D8B030D-6E8A-4147-A177-3AD203B41FA5}">
                      <a16:colId xmlns:a16="http://schemas.microsoft.com/office/drawing/2014/main" val="3654057327"/>
                    </a:ext>
                  </a:extLst>
                </a:gridCol>
                <a:gridCol w="3068789">
                  <a:extLst>
                    <a:ext uri="{9D8B030D-6E8A-4147-A177-3AD203B41FA5}">
                      <a16:colId xmlns:a16="http://schemas.microsoft.com/office/drawing/2014/main" val="1168142012"/>
                    </a:ext>
                  </a:extLst>
                </a:gridCol>
              </a:tblGrid>
              <a:tr h="649837">
                <a:tc>
                  <a:txBody>
                    <a:bodyPr/>
                    <a:lstStyle/>
                    <a:p>
                      <a:pPr algn="l" fontAlgn="t"/>
                      <a:r>
                        <a:rPr lang="en-US" sz="2500">
                          <a:solidFill>
                            <a:srgbClr val="000000"/>
                          </a:solidFill>
                          <a:effectLst/>
                          <a:latin typeface="times new roman" panose="02020603050405020304" pitchFamily="18" charset="0"/>
                        </a:rPr>
                        <a:t>Constructor</a:t>
                      </a:r>
                    </a:p>
                  </a:txBody>
                  <a:tcPr marL="118916" marR="118916" marT="118916" marB="118916">
                    <a:lnL w="9525" cap="flat" cmpd="sng" algn="ctr">
                      <a:solidFill>
                        <a:srgbClr val="30BCC1"/>
                      </a:solidFill>
                      <a:prstDash val="solid"/>
                      <a:round/>
                      <a:headEnd type="none" w="med" len="med"/>
                      <a:tailEnd type="none" w="med" len="med"/>
                    </a:lnL>
                    <a:lnR w="9525" cap="flat" cmpd="sng" algn="ctr">
                      <a:solidFill>
                        <a:srgbClr val="30BCC1"/>
                      </a:solidFill>
                      <a:prstDash val="solid"/>
                      <a:round/>
                      <a:headEnd type="none" w="med" len="med"/>
                      <a:tailEnd type="none" w="med" len="med"/>
                    </a:lnR>
                    <a:lnT w="9525" cap="flat" cmpd="sng" algn="ctr">
                      <a:solidFill>
                        <a:srgbClr val="30BC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500">
                          <a:solidFill>
                            <a:srgbClr val="000000"/>
                          </a:solidFill>
                          <a:effectLst/>
                          <a:latin typeface="times new roman" panose="02020603050405020304" pitchFamily="18" charset="0"/>
                        </a:rPr>
                        <a:t>Description</a:t>
                      </a:r>
                    </a:p>
                  </a:txBody>
                  <a:tcPr marL="118916" marR="118916" marT="118916" marB="118916">
                    <a:lnL w="9525" cap="flat" cmpd="sng" algn="ctr">
                      <a:solidFill>
                        <a:srgbClr val="30BCC1"/>
                      </a:solidFill>
                      <a:prstDash val="solid"/>
                      <a:round/>
                      <a:headEnd type="none" w="med" len="med"/>
                      <a:tailEnd type="none" w="med" len="med"/>
                    </a:lnL>
                    <a:lnR w="9525" cap="flat" cmpd="sng" algn="ctr">
                      <a:solidFill>
                        <a:srgbClr val="30BCC1"/>
                      </a:solidFill>
                      <a:prstDash val="solid"/>
                      <a:round/>
                      <a:headEnd type="none" w="med" len="med"/>
                      <a:tailEnd type="none" w="med" len="med"/>
                    </a:lnR>
                    <a:lnT w="9525" cap="flat" cmpd="sng" algn="ctr">
                      <a:solidFill>
                        <a:srgbClr val="30BCC1"/>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14385485"/>
                  </a:ext>
                </a:extLst>
              </a:tr>
              <a:tr h="820258">
                <a:tc>
                  <a:txBody>
                    <a:bodyPr/>
                    <a:lstStyle/>
                    <a:p>
                      <a:pPr algn="just" fontAlgn="t"/>
                      <a:r>
                        <a:rPr lang="en-US" sz="2000">
                          <a:solidFill>
                            <a:srgbClr val="333333"/>
                          </a:solidFill>
                          <a:effectLst/>
                          <a:highlight>
                            <a:srgbClr val="FFFF00"/>
                          </a:highlight>
                          <a:latin typeface="inter-regular"/>
                        </a:rPr>
                        <a:t>JComboBox()</a:t>
                      </a:r>
                    </a:p>
                  </a:txBody>
                  <a:tcPr marL="79277" marR="79277" marT="79277" marB="792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Creates a JComboBox with a default data model.</a:t>
                      </a:r>
                    </a:p>
                  </a:txBody>
                  <a:tcPr marL="79277" marR="79277" marT="79277" marB="792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32043358"/>
                  </a:ext>
                </a:extLst>
              </a:tr>
              <a:tr h="1132383">
                <a:tc>
                  <a:txBody>
                    <a:bodyPr/>
                    <a:lstStyle/>
                    <a:p>
                      <a:pPr algn="just" fontAlgn="t"/>
                      <a:r>
                        <a:rPr lang="en-US" sz="2000" dirty="0" err="1">
                          <a:solidFill>
                            <a:srgbClr val="333333"/>
                          </a:solidFill>
                          <a:effectLst/>
                          <a:highlight>
                            <a:srgbClr val="FFFF00"/>
                          </a:highlight>
                          <a:latin typeface="inter-regular"/>
                        </a:rPr>
                        <a:t>JComboBox</a:t>
                      </a:r>
                      <a:r>
                        <a:rPr lang="en-US" sz="2000" dirty="0">
                          <a:solidFill>
                            <a:srgbClr val="333333"/>
                          </a:solidFill>
                          <a:effectLst/>
                          <a:highlight>
                            <a:srgbClr val="FFFF00"/>
                          </a:highlight>
                          <a:latin typeface="inter-regular"/>
                        </a:rPr>
                        <a:t>(Object[] items)</a:t>
                      </a:r>
                    </a:p>
                  </a:txBody>
                  <a:tcPr marL="79277" marR="79277" marT="79277" marB="792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Creates a </a:t>
                      </a:r>
                      <a:r>
                        <a:rPr lang="en-US" sz="2000" dirty="0" err="1">
                          <a:solidFill>
                            <a:srgbClr val="333333"/>
                          </a:solidFill>
                          <a:effectLst/>
                          <a:latin typeface="inter-regular"/>
                        </a:rPr>
                        <a:t>JComboBox</a:t>
                      </a:r>
                      <a:r>
                        <a:rPr lang="en-US" sz="2000" dirty="0">
                          <a:solidFill>
                            <a:srgbClr val="333333"/>
                          </a:solidFill>
                          <a:effectLst/>
                          <a:latin typeface="inter-regular"/>
                        </a:rPr>
                        <a:t> that contains the elements in the specified </a:t>
                      </a:r>
                      <a:r>
                        <a:rPr lang="en-US" sz="2000" u="sng" dirty="0">
                          <a:solidFill>
                            <a:srgbClr val="FF0000"/>
                          </a:solidFill>
                          <a:effectLst/>
                          <a:latin typeface="inter-regular"/>
                          <a:hlinkClick r:id="rId3"/>
                        </a:rPr>
                        <a:t>array</a:t>
                      </a:r>
                      <a:r>
                        <a:rPr lang="en-US" sz="2000" dirty="0">
                          <a:solidFill>
                            <a:srgbClr val="333333"/>
                          </a:solidFill>
                          <a:effectLst/>
                          <a:latin typeface="inter-regular"/>
                        </a:rPr>
                        <a:t>.</a:t>
                      </a:r>
                    </a:p>
                  </a:txBody>
                  <a:tcPr marL="79277" marR="79277" marT="79277" marB="7927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44838066"/>
                  </a:ext>
                </a:extLst>
              </a:tr>
            </a:tbl>
          </a:graphicData>
        </a:graphic>
      </p:graphicFrame>
    </p:spTree>
    <p:extLst>
      <p:ext uri="{BB962C8B-B14F-4D97-AF65-F5344CB8AC3E}">
        <p14:creationId xmlns:p14="http://schemas.microsoft.com/office/powerpoint/2010/main" val="3722798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C0842C-A5B3-A815-EE53-AB4CD58992D4}"/>
              </a:ext>
            </a:extLst>
          </p:cNvPr>
          <p:cNvSpPr>
            <a:spLocks noGrp="1"/>
          </p:cNvSpPr>
          <p:nvPr>
            <p:ph type="dt" sz="half" idx="10"/>
          </p:nvPr>
        </p:nvSpPr>
        <p:spPr/>
        <p:txBody>
          <a:bodyPr/>
          <a:lstStyle/>
          <a:p>
            <a:fld id="{17CD8E1A-6E5A-4049-B3D9-08CC33E96F55}" type="datetime1">
              <a:rPr lang="en-IN" smtClean="0"/>
              <a:t>07-02-2024</a:t>
            </a:fld>
            <a:endParaRPr lang="en-IN"/>
          </a:p>
        </p:txBody>
      </p:sp>
      <p:sp>
        <p:nvSpPr>
          <p:cNvPr id="3" name="Footer Placeholder 2">
            <a:extLst>
              <a:ext uri="{FF2B5EF4-FFF2-40B4-BE49-F238E27FC236}">
                <a16:creationId xmlns:a16="http://schemas.microsoft.com/office/drawing/2014/main" id="{61734C0A-9FF7-C2A8-080E-F3164F13F718}"/>
              </a:ext>
            </a:extLst>
          </p:cNvPr>
          <p:cNvSpPr>
            <a:spLocks noGrp="1"/>
          </p:cNvSpPr>
          <p:nvPr>
            <p:ph type="ftr" sz="quarter" idx="11"/>
          </p:nvPr>
        </p:nvSpPr>
        <p:spPr/>
        <p:txBody>
          <a:bodyPr/>
          <a:lstStyle/>
          <a:p>
            <a:r>
              <a:rPr lang="en-US"/>
              <a:t>Department of Electronics &amp; Telecommunication Engg. </a:t>
            </a:r>
            <a:endParaRPr lang="en-IN"/>
          </a:p>
        </p:txBody>
      </p:sp>
      <p:pic>
        <p:nvPicPr>
          <p:cNvPr id="5" name="Picture 4">
            <a:extLst>
              <a:ext uri="{FF2B5EF4-FFF2-40B4-BE49-F238E27FC236}">
                <a16:creationId xmlns:a16="http://schemas.microsoft.com/office/drawing/2014/main" id="{6150457D-7165-6DE4-494D-80176457BBAE}"/>
              </a:ext>
            </a:extLst>
          </p:cNvPr>
          <p:cNvPicPr>
            <a:picLocks noChangeAspect="1"/>
          </p:cNvPicPr>
          <p:nvPr/>
        </p:nvPicPr>
        <p:blipFill>
          <a:blip r:embed="rId2"/>
          <a:stretch>
            <a:fillRect/>
          </a:stretch>
        </p:blipFill>
        <p:spPr>
          <a:xfrm>
            <a:off x="2006221" y="136525"/>
            <a:ext cx="7697337" cy="6219825"/>
          </a:xfrm>
          <a:prstGeom prst="rect">
            <a:avLst/>
          </a:prstGeom>
        </p:spPr>
      </p:pic>
    </p:spTree>
    <p:extLst>
      <p:ext uri="{BB962C8B-B14F-4D97-AF65-F5344CB8AC3E}">
        <p14:creationId xmlns:p14="http://schemas.microsoft.com/office/powerpoint/2010/main" val="26197352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28827E-E2B8-32BB-2F5F-15D22D5307EB}"/>
              </a:ext>
            </a:extLst>
          </p:cNvPr>
          <p:cNvSpPr>
            <a:spLocks noGrp="1"/>
          </p:cNvSpPr>
          <p:nvPr>
            <p:ph type="title"/>
          </p:nvPr>
        </p:nvSpPr>
        <p:spPr>
          <a:xfrm>
            <a:off x="1115568" y="509521"/>
            <a:ext cx="10232136" cy="512268"/>
          </a:xfrm>
        </p:spPr>
        <p:txBody>
          <a:bodyPr>
            <a:normAutofit fontScale="90000"/>
          </a:bodyPr>
          <a:lstStyle/>
          <a:p>
            <a:r>
              <a:rPr lang="en-US" sz="4000" dirty="0" err="1"/>
              <a:t>JCombobox</a:t>
            </a:r>
            <a:endParaRPr lang="en-US" sz="4000" dirty="0"/>
          </a:p>
        </p:txBody>
      </p:sp>
      <p:sp>
        <p:nvSpPr>
          <p:cNvPr id="17" name="Rectangle 16">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Footer Placeholder 3">
            <a:extLst>
              <a:ext uri="{FF2B5EF4-FFF2-40B4-BE49-F238E27FC236}">
                <a16:creationId xmlns:a16="http://schemas.microsoft.com/office/drawing/2014/main" id="{122D2D59-98DD-5980-C4DD-4A4A94FBDD7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Department of Electronics &amp; Telecommunication Engg. </a:t>
            </a:r>
            <a:endParaRPr lang="en-IN">
              <a:solidFill>
                <a:schemeClr val="tx1">
                  <a:lumMod val="50000"/>
                  <a:lumOff val="50000"/>
                </a:schemeClr>
              </a:solidFill>
            </a:endParaRPr>
          </a:p>
        </p:txBody>
      </p:sp>
      <p:graphicFrame>
        <p:nvGraphicFramePr>
          <p:cNvPr id="8" name="Content Placeholder 7">
            <a:extLst>
              <a:ext uri="{FF2B5EF4-FFF2-40B4-BE49-F238E27FC236}">
                <a16:creationId xmlns:a16="http://schemas.microsoft.com/office/drawing/2014/main" id="{B9D20015-5A62-0530-AFB5-3A872FCAABB4}"/>
              </a:ext>
            </a:extLst>
          </p:cNvPr>
          <p:cNvGraphicFramePr>
            <a:graphicFrameLocks noGrp="1"/>
          </p:cNvGraphicFramePr>
          <p:nvPr>
            <p:ph idx="1"/>
            <p:extLst>
              <p:ext uri="{D42A27DB-BD31-4B8C-83A1-F6EECF244321}">
                <p14:modId xmlns:p14="http://schemas.microsoft.com/office/powerpoint/2010/main" val="2198746947"/>
              </p:ext>
            </p:extLst>
          </p:nvPr>
        </p:nvGraphicFramePr>
        <p:xfrm>
          <a:off x="626851" y="1185108"/>
          <a:ext cx="11006940" cy="4953797"/>
        </p:xfrm>
        <a:graphic>
          <a:graphicData uri="http://schemas.openxmlformats.org/drawingml/2006/table">
            <a:tbl>
              <a:tblPr firstRow="1" bandRow="1"/>
              <a:tblGrid>
                <a:gridCol w="4766784">
                  <a:extLst>
                    <a:ext uri="{9D8B030D-6E8A-4147-A177-3AD203B41FA5}">
                      <a16:colId xmlns:a16="http://schemas.microsoft.com/office/drawing/2014/main" val="1062181113"/>
                    </a:ext>
                  </a:extLst>
                </a:gridCol>
                <a:gridCol w="6240156">
                  <a:extLst>
                    <a:ext uri="{9D8B030D-6E8A-4147-A177-3AD203B41FA5}">
                      <a16:colId xmlns:a16="http://schemas.microsoft.com/office/drawing/2014/main" val="2989166394"/>
                    </a:ext>
                  </a:extLst>
                </a:gridCol>
              </a:tblGrid>
              <a:tr h="577559">
                <a:tc>
                  <a:txBody>
                    <a:bodyPr/>
                    <a:lstStyle/>
                    <a:p>
                      <a:pPr algn="l" fontAlgn="t"/>
                      <a:r>
                        <a:rPr lang="en-US" sz="2300">
                          <a:solidFill>
                            <a:srgbClr val="000000"/>
                          </a:solidFill>
                          <a:effectLst/>
                          <a:highlight>
                            <a:srgbClr val="FFFF00"/>
                          </a:highlight>
                          <a:latin typeface="times new roman" panose="02020603050405020304" pitchFamily="18" charset="0"/>
                        </a:rPr>
                        <a:t>Methods</a:t>
                      </a:r>
                    </a:p>
                  </a:txBody>
                  <a:tcPr marL="84697" marR="84697" marT="84697" marB="84697">
                    <a:lnL w="9525" cap="flat" cmpd="sng" algn="ctr">
                      <a:solidFill>
                        <a:srgbClr val="002F98"/>
                      </a:solidFill>
                      <a:prstDash val="solid"/>
                      <a:round/>
                      <a:headEnd type="none" w="med" len="med"/>
                      <a:tailEnd type="none" w="med" len="med"/>
                    </a:lnL>
                    <a:lnR w="9525" cap="flat" cmpd="sng" algn="ctr">
                      <a:solidFill>
                        <a:srgbClr val="002F98"/>
                      </a:solidFill>
                      <a:prstDash val="solid"/>
                      <a:round/>
                      <a:headEnd type="none" w="med" len="med"/>
                      <a:tailEnd type="none" w="med" len="med"/>
                    </a:lnR>
                    <a:lnT w="9525" cap="flat" cmpd="sng" algn="ctr">
                      <a:solidFill>
                        <a:srgbClr val="002F9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300" dirty="0">
                          <a:solidFill>
                            <a:srgbClr val="000000"/>
                          </a:solidFill>
                          <a:effectLst/>
                          <a:highlight>
                            <a:srgbClr val="FFFF00"/>
                          </a:highlight>
                          <a:latin typeface="times new roman" panose="02020603050405020304" pitchFamily="18" charset="0"/>
                        </a:rPr>
                        <a:t>Description</a:t>
                      </a:r>
                    </a:p>
                  </a:txBody>
                  <a:tcPr marL="84697" marR="84697" marT="84697" marB="84697">
                    <a:lnL w="9525" cap="flat" cmpd="sng" algn="ctr">
                      <a:solidFill>
                        <a:srgbClr val="002F98"/>
                      </a:solidFill>
                      <a:prstDash val="solid"/>
                      <a:round/>
                      <a:headEnd type="none" w="med" len="med"/>
                      <a:tailEnd type="none" w="med" len="med"/>
                    </a:lnL>
                    <a:lnR w="9525" cap="flat" cmpd="sng" algn="ctr">
                      <a:solidFill>
                        <a:srgbClr val="002F98"/>
                      </a:solidFill>
                      <a:prstDash val="solid"/>
                      <a:round/>
                      <a:headEnd type="none" w="med" len="med"/>
                      <a:tailEnd type="none" w="med" len="med"/>
                    </a:lnR>
                    <a:lnT w="9525" cap="flat" cmpd="sng" algn="ctr">
                      <a:solidFill>
                        <a:srgbClr val="002F9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284342967"/>
                  </a:ext>
                </a:extLst>
              </a:tr>
              <a:tr h="457808">
                <a:tc>
                  <a:txBody>
                    <a:bodyPr/>
                    <a:lstStyle/>
                    <a:p>
                      <a:pPr algn="just" fontAlgn="t"/>
                      <a:r>
                        <a:rPr lang="en-US" sz="2200">
                          <a:solidFill>
                            <a:srgbClr val="333333"/>
                          </a:solidFill>
                          <a:effectLst/>
                          <a:latin typeface="inter-regular"/>
                        </a:rPr>
                        <a:t>void addItem(Object anObject)</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inter-regular"/>
                        </a:rPr>
                        <a:t>It is used to add an item to the item list.</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71505231"/>
                  </a:ext>
                </a:extLst>
              </a:tr>
              <a:tr h="457808">
                <a:tc>
                  <a:txBody>
                    <a:bodyPr/>
                    <a:lstStyle/>
                    <a:p>
                      <a:pPr algn="just" fontAlgn="t"/>
                      <a:r>
                        <a:rPr lang="en-US" sz="2200">
                          <a:solidFill>
                            <a:srgbClr val="333333"/>
                          </a:solidFill>
                          <a:effectLst/>
                          <a:latin typeface="inter-regular"/>
                        </a:rPr>
                        <a:t>void removeItem(Object anObject)</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a:solidFill>
                            <a:srgbClr val="333333"/>
                          </a:solidFill>
                          <a:effectLst/>
                          <a:latin typeface="inter-regular"/>
                        </a:rPr>
                        <a:t>It is used to delete an item to the item list.</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31443928"/>
                  </a:ext>
                </a:extLst>
              </a:tr>
              <a:tr h="457808">
                <a:tc>
                  <a:txBody>
                    <a:bodyPr/>
                    <a:lstStyle/>
                    <a:p>
                      <a:pPr algn="just" fontAlgn="t"/>
                      <a:r>
                        <a:rPr lang="en-US" sz="2200">
                          <a:solidFill>
                            <a:srgbClr val="333333"/>
                          </a:solidFill>
                          <a:effectLst/>
                          <a:latin typeface="inter-regular"/>
                        </a:rPr>
                        <a:t>void removeAllItems()</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solidFill>
                            <a:srgbClr val="333333"/>
                          </a:solidFill>
                          <a:effectLst/>
                          <a:latin typeface="inter-regular"/>
                        </a:rPr>
                        <a:t>It is used to remove all the items from the list.</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67482160"/>
                  </a:ext>
                </a:extLst>
              </a:tr>
              <a:tr h="765278">
                <a:tc>
                  <a:txBody>
                    <a:bodyPr/>
                    <a:lstStyle/>
                    <a:p>
                      <a:pPr algn="just" fontAlgn="t"/>
                      <a:r>
                        <a:rPr lang="en-US" sz="2200">
                          <a:solidFill>
                            <a:srgbClr val="333333"/>
                          </a:solidFill>
                          <a:effectLst/>
                          <a:latin typeface="inter-regular"/>
                        </a:rPr>
                        <a:t>void setEditable(boolean b)</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200">
                          <a:solidFill>
                            <a:srgbClr val="333333"/>
                          </a:solidFill>
                          <a:effectLst/>
                          <a:latin typeface="inter-regular"/>
                        </a:rPr>
                        <a:t>It is used to determine whether the JComboBox is editable.</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74869274"/>
                  </a:ext>
                </a:extLst>
              </a:tr>
              <a:tr h="765278">
                <a:tc>
                  <a:txBody>
                    <a:bodyPr/>
                    <a:lstStyle/>
                    <a:p>
                      <a:pPr algn="l" fontAlgn="t"/>
                      <a:r>
                        <a:rPr lang="en-US" sz="2200" dirty="0">
                          <a:solidFill>
                            <a:srgbClr val="333333"/>
                          </a:solidFill>
                          <a:effectLst/>
                          <a:latin typeface="inter-regular"/>
                        </a:rPr>
                        <a:t>void </a:t>
                      </a:r>
                      <a:r>
                        <a:rPr lang="en-US" sz="2200" dirty="0" err="1">
                          <a:solidFill>
                            <a:srgbClr val="333333"/>
                          </a:solidFill>
                          <a:effectLst/>
                          <a:latin typeface="inter-regular"/>
                        </a:rPr>
                        <a:t>addActionListener</a:t>
                      </a:r>
                      <a:r>
                        <a:rPr lang="en-US" sz="2200" dirty="0">
                          <a:solidFill>
                            <a:srgbClr val="333333"/>
                          </a:solidFill>
                          <a:effectLst/>
                          <a:latin typeface="inter-regular"/>
                        </a:rPr>
                        <a:t>(ActionListener a)</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a:solidFill>
                            <a:srgbClr val="333333"/>
                          </a:solidFill>
                          <a:effectLst/>
                          <a:latin typeface="inter-regular"/>
                        </a:rPr>
                        <a:t>It is used to add the </a:t>
                      </a:r>
                      <a:r>
                        <a:rPr lang="en-US" sz="2200" u="none" strike="noStrike">
                          <a:solidFill>
                            <a:srgbClr val="008000"/>
                          </a:solidFill>
                          <a:effectLst/>
                          <a:latin typeface="inter-regular"/>
                          <a:hlinkClick r:id="rId2"/>
                        </a:rPr>
                        <a:t>ActionListener</a:t>
                      </a:r>
                      <a:r>
                        <a:rPr lang="en-US" sz="2200">
                          <a:solidFill>
                            <a:srgbClr val="333333"/>
                          </a:solidFill>
                          <a:effectLst/>
                          <a:latin typeface="inter-regular"/>
                        </a:rPr>
                        <a:t>.</a:t>
                      </a: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67255349"/>
                  </a:ext>
                </a:extLst>
              </a:tr>
              <a:tr h="1420252">
                <a:tc>
                  <a:txBody>
                    <a:bodyPr/>
                    <a:lstStyle/>
                    <a:p>
                      <a:pPr algn="just" fontAlgn="t"/>
                      <a:r>
                        <a:rPr lang="en-US" sz="2200" b="1">
                          <a:effectLst/>
                        </a:rPr>
                        <a:t>Int getSelectedIndex()</a:t>
                      </a:r>
                      <a:endParaRPr lang="en-US" sz="2200">
                        <a:solidFill>
                          <a:srgbClr val="333333"/>
                        </a:solidFill>
                        <a:effectLst/>
                        <a:latin typeface="inter-regular"/>
                      </a:endParaRP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200" dirty="0">
                          <a:effectLst/>
                        </a:rPr>
                        <a:t>Return an integer specifying the currently selected list item, where 0 specifies the first item in the list; or -1 if no item is selected or if the currently selected item is not in the list</a:t>
                      </a:r>
                      <a:endParaRPr lang="en-US" sz="2200" dirty="0">
                        <a:solidFill>
                          <a:srgbClr val="333333"/>
                        </a:solidFill>
                        <a:effectLst/>
                        <a:latin typeface="inter-regular"/>
                      </a:endParaRPr>
                    </a:p>
                  </a:txBody>
                  <a:tcPr marL="56464" marR="56464" marT="56464" marB="5646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77445553"/>
                  </a:ext>
                </a:extLst>
              </a:tr>
            </a:tbl>
          </a:graphicData>
        </a:graphic>
      </p:graphicFrame>
    </p:spTree>
    <p:extLst>
      <p:ext uri="{BB962C8B-B14F-4D97-AF65-F5344CB8AC3E}">
        <p14:creationId xmlns:p14="http://schemas.microsoft.com/office/powerpoint/2010/main" val="6162456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3F15-62D6-0248-A18D-63007F69C1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DD1B70-A76F-91D6-6551-40CC8A02B2BA}"/>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2F537662-0581-42FE-E5AA-514B9FFC290A}"/>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5" name="Content Placeholder 7">
            <a:extLst>
              <a:ext uri="{FF2B5EF4-FFF2-40B4-BE49-F238E27FC236}">
                <a16:creationId xmlns:a16="http://schemas.microsoft.com/office/drawing/2014/main" id="{1E96319E-B34E-7920-722B-6B051CC9B296}"/>
              </a:ext>
            </a:extLst>
          </p:cNvPr>
          <p:cNvGraphicFramePr>
            <a:graphicFrameLocks/>
          </p:cNvGraphicFramePr>
          <p:nvPr>
            <p:extLst>
              <p:ext uri="{D42A27DB-BD31-4B8C-83A1-F6EECF244321}">
                <p14:modId xmlns:p14="http://schemas.microsoft.com/office/powerpoint/2010/main" val="2740076058"/>
              </p:ext>
            </p:extLst>
          </p:nvPr>
        </p:nvGraphicFramePr>
        <p:xfrm>
          <a:off x="1219200" y="1282402"/>
          <a:ext cx="10588487" cy="1577256"/>
        </p:xfrm>
        <a:graphic>
          <a:graphicData uri="http://schemas.openxmlformats.org/drawingml/2006/table">
            <a:tbl>
              <a:tblPr/>
              <a:tblGrid>
                <a:gridCol w="4510758">
                  <a:extLst>
                    <a:ext uri="{9D8B030D-6E8A-4147-A177-3AD203B41FA5}">
                      <a16:colId xmlns:a16="http://schemas.microsoft.com/office/drawing/2014/main" val="1062181113"/>
                    </a:ext>
                  </a:extLst>
                </a:gridCol>
                <a:gridCol w="6077729">
                  <a:extLst>
                    <a:ext uri="{9D8B030D-6E8A-4147-A177-3AD203B41FA5}">
                      <a16:colId xmlns:a16="http://schemas.microsoft.com/office/drawing/2014/main" val="2989166394"/>
                    </a:ext>
                  </a:extLst>
                </a:gridCol>
              </a:tblGrid>
              <a:tr h="536642">
                <a:tc>
                  <a:txBody>
                    <a:bodyPr/>
                    <a:lstStyle/>
                    <a:p>
                      <a:pPr algn="l" fontAlgn="t"/>
                      <a:r>
                        <a:rPr lang="en-US" sz="2400" dirty="0">
                          <a:solidFill>
                            <a:srgbClr val="000000"/>
                          </a:solidFill>
                          <a:effectLst/>
                          <a:latin typeface="times new roman" panose="02020603050405020304" pitchFamily="18" charset="0"/>
                        </a:rPr>
                        <a:t>Methods</a:t>
                      </a:r>
                    </a:p>
                  </a:txBody>
                  <a:tcPr marL="89129" marR="89129" marT="89129" marB="89129">
                    <a:lnL w="9525" cap="flat" cmpd="sng" algn="ctr">
                      <a:solidFill>
                        <a:srgbClr val="002F98"/>
                      </a:solidFill>
                      <a:prstDash val="solid"/>
                      <a:round/>
                      <a:headEnd type="none" w="med" len="med"/>
                      <a:tailEnd type="none" w="med" len="med"/>
                    </a:lnL>
                    <a:lnR w="9525" cap="flat" cmpd="sng" algn="ctr">
                      <a:solidFill>
                        <a:srgbClr val="002F98"/>
                      </a:solidFill>
                      <a:prstDash val="solid"/>
                      <a:round/>
                      <a:headEnd type="none" w="med" len="med"/>
                      <a:tailEnd type="none" w="med" len="med"/>
                    </a:lnR>
                    <a:lnT w="9525" cap="flat" cmpd="sng" algn="ctr">
                      <a:solidFill>
                        <a:srgbClr val="002F98"/>
                      </a:solidFill>
                      <a:prstDash val="solid"/>
                      <a:round/>
                      <a:headEnd type="none" w="med" len="med"/>
                      <a:tailEnd type="none" w="med" len="med"/>
                    </a:lnT>
                    <a:lnB w="9525" cap="flat" cmpd="sng" algn="ctr">
                      <a:solidFill>
                        <a:srgbClr val="002F98"/>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Description</a:t>
                      </a:r>
                    </a:p>
                  </a:txBody>
                  <a:tcPr marL="89129" marR="89129" marT="89129" marB="89129">
                    <a:lnL w="9525" cap="flat" cmpd="sng" algn="ctr">
                      <a:solidFill>
                        <a:srgbClr val="002F98"/>
                      </a:solidFill>
                      <a:prstDash val="solid"/>
                      <a:round/>
                      <a:headEnd type="none" w="med" len="med"/>
                      <a:tailEnd type="none" w="med" len="med"/>
                    </a:lnL>
                    <a:lnR w="9525" cap="flat" cmpd="sng" algn="ctr">
                      <a:solidFill>
                        <a:srgbClr val="002F98"/>
                      </a:solidFill>
                      <a:prstDash val="solid"/>
                      <a:round/>
                      <a:headEnd type="none" w="med" len="med"/>
                      <a:tailEnd type="none" w="med" len="med"/>
                    </a:lnR>
                    <a:lnT w="9525" cap="flat" cmpd="sng" algn="ctr">
                      <a:solidFill>
                        <a:srgbClr val="002F98"/>
                      </a:solidFill>
                      <a:prstDash val="solid"/>
                      <a:round/>
                      <a:headEnd type="none" w="med" len="med"/>
                      <a:tailEnd type="none" w="med" len="med"/>
                    </a:lnT>
                    <a:lnB w="9525" cap="flat" cmpd="sng" algn="ctr">
                      <a:solidFill>
                        <a:srgbClr val="002F98"/>
                      </a:solidFill>
                      <a:prstDash val="solid"/>
                      <a:round/>
                      <a:headEnd type="none" w="med" len="med"/>
                      <a:tailEnd type="none" w="med" len="med"/>
                    </a:lnB>
                    <a:solidFill>
                      <a:srgbClr val="C7CCBE"/>
                    </a:solidFill>
                  </a:tcPr>
                </a:tc>
                <a:extLst>
                  <a:ext uri="{0D108BD9-81ED-4DB2-BD59-A6C34878D82A}">
                    <a16:rowId xmlns:a16="http://schemas.microsoft.com/office/drawing/2014/main" val="4284342967"/>
                  </a:ext>
                </a:extLst>
              </a:tr>
              <a:tr h="450189">
                <a:tc>
                  <a:txBody>
                    <a:bodyPr/>
                    <a:lstStyle/>
                    <a:p>
                      <a:pPr algn="just" fontAlgn="t"/>
                      <a:r>
                        <a:rPr lang="en-US" sz="1800" b="1" u="none" strike="noStrike" kern="1200" dirty="0" err="1">
                          <a:solidFill>
                            <a:schemeClr val="tx1"/>
                          </a:solidFill>
                          <a:effectLst/>
                          <a:highlight>
                            <a:srgbClr val="FFFF00"/>
                          </a:highlight>
                          <a:latin typeface="+mn-lt"/>
                          <a:ea typeface="+mn-ea"/>
                          <a:cs typeface="+mn-cs"/>
                          <a:hlinkClick r:id="rId2" tooltip="in java.lang"/>
                        </a:rPr>
                        <a:t>Object</a:t>
                      </a:r>
                      <a:r>
                        <a:rPr lang="en-US" sz="2000" b="1" dirty="0" err="1">
                          <a:effectLst/>
                          <a:highlight>
                            <a:srgbClr val="FFFF00"/>
                          </a:highlight>
                        </a:rPr>
                        <a:t>.getItemAt</a:t>
                      </a:r>
                      <a:r>
                        <a:rPr lang="en-US" sz="2000" b="1" dirty="0">
                          <a:effectLst/>
                          <a:highlight>
                            <a:srgbClr val="FFFF00"/>
                          </a:highlight>
                        </a:rPr>
                        <a:t>(int index)</a:t>
                      </a:r>
                      <a:endParaRPr lang="en-US" sz="2000" dirty="0">
                        <a:solidFill>
                          <a:srgbClr val="333333"/>
                        </a:solidFill>
                        <a:effectLst/>
                        <a:highlight>
                          <a:srgbClr val="FFFF00"/>
                        </a:highlight>
                        <a:latin typeface="inter-regular"/>
                      </a:endParaRPr>
                    </a:p>
                  </a:txBody>
                  <a:tcPr marL="59419" marR="59419" marT="59419" marB="59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002F9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effectLst/>
                        </a:rPr>
                        <a:t>Returns the list item at the specified index. If index is out of range (less than zero or greater than or equal to size) it will return null</a:t>
                      </a:r>
                      <a:endParaRPr lang="en-US" sz="2000" dirty="0">
                        <a:solidFill>
                          <a:srgbClr val="333333"/>
                        </a:solidFill>
                        <a:effectLst/>
                        <a:latin typeface="inter-regular"/>
                      </a:endParaRPr>
                    </a:p>
                  </a:txBody>
                  <a:tcPr marL="59419" marR="59419" marT="59419" marB="5941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002F9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71505231"/>
                  </a:ext>
                </a:extLst>
              </a:tr>
            </a:tbl>
          </a:graphicData>
        </a:graphic>
      </p:graphicFrame>
    </p:spTree>
    <p:extLst>
      <p:ext uri="{BB962C8B-B14F-4D97-AF65-F5344CB8AC3E}">
        <p14:creationId xmlns:p14="http://schemas.microsoft.com/office/powerpoint/2010/main" val="36667138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0BAE8-E2A6-563A-94EC-01C4DB060565}"/>
              </a:ext>
            </a:extLst>
          </p:cNvPr>
          <p:cNvSpPr>
            <a:spLocks noGrp="1"/>
          </p:cNvSpPr>
          <p:nvPr>
            <p:ph type="title"/>
          </p:nvPr>
        </p:nvSpPr>
        <p:spPr>
          <a:xfrm>
            <a:off x="713232" y="68979"/>
            <a:ext cx="4353116" cy="995546"/>
          </a:xfrm>
        </p:spPr>
        <p:txBody>
          <a:bodyPr anchor="b">
            <a:normAutofit/>
          </a:bodyPr>
          <a:lstStyle/>
          <a:p>
            <a:pPr algn="ctr"/>
            <a:r>
              <a:rPr lang="en-US" sz="3200" dirty="0" err="1">
                <a:solidFill>
                  <a:srgbClr val="595959"/>
                </a:solidFill>
              </a:rPr>
              <a:t>JTable</a:t>
            </a:r>
            <a:endParaRPr lang="en-US" sz="3200" dirty="0">
              <a:solidFill>
                <a:srgbClr val="595959"/>
              </a:solidFill>
            </a:endParaRPr>
          </a:p>
        </p:txBody>
      </p:sp>
      <p:sp>
        <p:nvSpPr>
          <p:cNvPr id="4" name="Footer Placeholder 3">
            <a:extLst>
              <a:ext uri="{FF2B5EF4-FFF2-40B4-BE49-F238E27FC236}">
                <a16:creationId xmlns:a16="http://schemas.microsoft.com/office/drawing/2014/main" id="{0A87B8A1-6AC1-9225-98A8-AC42DB76D394}"/>
              </a:ext>
            </a:extLst>
          </p:cNvPr>
          <p:cNvSpPr>
            <a:spLocks noGrp="1"/>
          </p:cNvSpPr>
          <p:nvPr>
            <p:ph type="ftr" sz="quarter" idx="11"/>
          </p:nvPr>
        </p:nvSpPr>
        <p:spPr>
          <a:xfrm rot="16200000">
            <a:off x="-1700784" y="3246120"/>
            <a:ext cx="4114800" cy="365125"/>
          </a:xfrm>
        </p:spPr>
        <p:txBody>
          <a:bodyPr anchor="ctr">
            <a:normAutofit/>
          </a:bodyPr>
          <a:lstStyle/>
          <a:p>
            <a:pPr>
              <a:spcAft>
                <a:spcPts val="600"/>
              </a:spcAft>
            </a:pPr>
            <a:r>
              <a:rPr lang="en-US" sz="700">
                <a:solidFill>
                  <a:srgbClr val="595959"/>
                </a:solidFill>
              </a:rPr>
              <a:t>Department of Electronics &amp; Telecommunication Engg. </a:t>
            </a:r>
            <a:endParaRPr lang="en-IN" sz="700">
              <a:solidFill>
                <a:srgbClr val="595959"/>
              </a:solidFill>
            </a:endParaRPr>
          </a:p>
        </p:txBody>
      </p:sp>
      <p:sp>
        <p:nvSpPr>
          <p:cNvPr id="3" name="Content Placeholder 2">
            <a:extLst>
              <a:ext uri="{FF2B5EF4-FFF2-40B4-BE49-F238E27FC236}">
                <a16:creationId xmlns:a16="http://schemas.microsoft.com/office/drawing/2014/main" id="{271EBCC1-326D-6EB5-7778-4FCBAE648C47}"/>
              </a:ext>
            </a:extLst>
          </p:cNvPr>
          <p:cNvSpPr>
            <a:spLocks noGrp="1"/>
          </p:cNvSpPr>
          <p:nvPr>
            <p:ph idx="1"/>
          </p:nvPr>
        </p:nvSpPr>
        <p:spPr>
          <a:xfrm>
            <a:off x="871441" y="1133504"/>
            <a:ext cx="4806027" cy="5084267"/>
          </a:xfrm>
        </p:spPr>
        <p:txBody>
          <a:bodyPr anchor="t">
            <a:normAutofit/>
          </a:bodyPr>
          <a:lstStyle/>
          <a:p>
            <a:r>
              <a:rPr lang="en-US" sz="2400" b="0" i="0" dirty="0">
                <a:solidFill>
                  <a:srgbClr val="595959"/>
                </a:solidFill>
                <a:effectLst/>
                <a:latin typeface="inter-regular"/>
              </a:rPr>
              <a:t>The </a:t>
            </a:r>
            <a:r>
              <a:rPr lang="en-US" sz="2400" b="0" i="0" dirty="0" err="1">
                <a:solidFill>
                  <a:srgbClr val="595959"/>
                </a:solidFill>
                <a:effectLst/>
                <a:latin typeface="inter-regular"/>
              </a:rPr>
              <a:t>JTable</a:t>
            </a:r>
            <a:r>
              <a:rPr lang="en-US" sz="2400" b="0" i="0" dirty="0">
                <a:solidFill>
                  <a:srgbClr val="595959"/>
                </a:solidFill>
                <a:effectLst/>
                <a:latin typeface="inter-regular"/>
              </a:rPr>
              <a:t> class is used to display data in tabular form.</a:t>
            </a:r>
          </a:p>
          <a:p>
            <a:r>
              <a:rPr lang="en-US" sz="2400" dirty="0">
                <a:solidFill>
                  <a:srgbClr val="595959"/>
                </a:solidFill>
              </a:rPr>
              <a:t>It is a component that displays rows and columns of data.</a:t>
            </a:r>
          </a:p>
          <a:p>
            <a:r>
              <a:rPr lang="en-US" sz="2400" dirty="0">
                <a:solidFill>
                  <a:srgbClr val="595959"/>
                </a:solidFill>
              </a:rPr>
              <a:t>You can drag the cursor on column boundaries to resize columns.</a:t>
            </a:r>
          </a:p>
          <a:p>
            <a:r>
              <a:rPr lang="en-US" sz="2400" dirty="0">
                <a:solidFill>
                  <a:srgbClr val="595959"/>
                </a:solidFill>
              </a:rPr>
              <a:t>You can also drag a column to a new position.</a:t>
            </a:r>
          </a:p>
          <a:p>
            <a:r>
              <a:rPr lang="en-US" sz="2400" dirty="0">
                <a:solidFill>
                  <a:srgbClr val="595959"/>
                </a:solidFill>
              </a:rPr>
              <a:t>Depending on its configuration, it is also possible to select a row, column, or cell within the table, and to change the data within a cell. </a:t>
            </a:r>
          </a:p>
          <a:p>
            <a:endParaRPr lang="en-US" sz="1900" dirty="0">
              <a:solidFill>
                <a:srgbClr val="595959"/>
              </a:solidFill>
            </a:endParaRPr>
          </a:p>
        </p:txBody>
      </p:sp>
      <p:graphicFrame>
        <p:nvGraphicFramePr>
          <p:cNvPr id="5" name="Table 4">
            <a:extLst>
              <a:ext uri="{FF2B5EF4-FFF2-40B4-BE49-F238E27FC236}">
                <a16:creationId xmlns:a16="http://schemas.microsoft.com/office/drawing/2014/main" id="{A4611F26-93C6-A469-E532-AB5959A12B3F}"/>
              </a:ext>
            </a:extLst>
          </p:cNvPr>
          <p:cNvGraphicFramePr>
            <a:graphicFrameLocks noGrp="1"/>
          </p:cNvGraphicFramePr>
          <p:nvPr>
            <p:extLst>
              <p:ext uri="{D42A27DB-BD31-4B8C-83A1-F6EECF244321}">
                <p14:modId xmlns:p14="http://schemas.microsoft.com/office/powerpoint/2010/main" val="4193573738"/>
              </p:ext>
            </p:extLst>
          </p:nvPr>
        </p:nvGraphicFramePr>
        <p:xfrm>
          <a:off x="6781801" y="1543645"/>
          <a:ext cx="4797057" cy="3816282"/>
        </p:xfrm>
        <a:graphic>
          <a:graphicData uri="http://schemas.openxmlformats.org/drawingml/2006/table">
            <a:tbl>
              <a:tblPr firstRow="1" bandRow="1">
                <a:solidFill>
                  <a:srgbClr val="F2F2F2">
                    <a:alpha val="45098"/>
                  </a:srgbClr>
                </a:solidFill>
              </a:tblPr>
              <a:tblGrid>
                <a:gridCol w="2491772">
                  <a:extLst>
                    <a:ext uri="{9D8B030D-6E8A-4147-A177-3AD203B41FA5}">
                      <a16:colId xmlns:a16="http://schemas.microsoft.com/office/drawing/2014/main" val="137840412"/>
                    </a:ext>
                  </a:extLst>
                </a:gridCol>
                <a:gridCol w="2305285">
                  <a:extLst>
                    <a:ext uri="{9D8B030D-6E8A-4147-A177-3AD203B41FA5}">
                      <a16:colId xmlns:a16="http://schemas.microsoft.com/office/drawing/2014/main" val="1112856433"/>
                    </a:ext>
                  </a:extLst>
                </a:gridCol>
              </a:tblGrid>
              <a:tr h="887524">
                <a:tc>
                  <a:txBody>
                    <a:bodyPr/>
                    <a:lstStyle/>
                    <a:p>
                      <a:pPr algn="l" fontAlgn="t"/>
                      <a:r>
                        <a:rPr lang="en-US" sz="2800" b="0" cap="none" spc="0">
                          <a:solidFill>
                            <a:schemeClr val="bg1"/>
                          </a:solidFill>
                          <a:effectLst/>
                          <a:latin typeface="times new roman" panose="02020603050405020304" pitchFamily="18" charset="0"/>
                        </a:rPr>
                        <a:t>Constructor</a:t>
                      </a:r>
                    </a:p>
                  </a:txBody>
                  <a:tcPr marL="231127" marR="231127" marT="184902" marB="231127"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t"/>
                      <a:r>
                        <a:rPr lang="en-US" sz="2800" b="0" cap="none" spc="0">
                          <a:solidFill>
                            <a:schemeClr val="bg1"/>
                          </a:solidFill>
                          <a:effectLst/>
                          <a:latin typeface="times new roman" panose="02020603050405020304" pitchFamily="18" charset="0"/>
                        </a:rPr>
                        <a:t>Description</a:t>
                      </a:r>
                    </a:p>
                  </a:txBody>
                  <a:tcPr marL="231127" marR="231127" marT="184902" marB="231127"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266763845"/>
                  </a:ext>
                </a:extLst>
              </a:tr>
              <a:tr h="1464379">
                <a:tc>
                  <a:txBody>
                    <a:bodyPr/>
                    <a:lstStyle/>
                    <a:p>
                      <a:pPr algn="just" fontAlgn="t"/>
                      <a:r>
                        <a:rPr lang="en-US" sz="2400" cap="none" spc="0">
                          <a:solidFill>
                            <a:schemeClr val="tx1"/>
                          </a:solidFill>
                          <a:effectLst/>
                          <a:latin typeface="inter-regular"/>
                        </a:rPr>
                        <a:t>JTable()</a:t>
                      </a:r>
                    </a:p>
                  </a:txBody>
                  <a:tcPr marL="154085" marR="154085" marT="184902" marB="15408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just" fontAlgn="t"/>
                      <a:r>
                        <a:rPr lang="en-US" sz="2400" cap="none" spc="0">
                          <a:solidFill>
                            <a:schemeClr val="tx1"/>
                          </a:solidFill>
                          <a:effectLst/>
                          <a:latin typeface="inter-regular"/>
                        </a:rPr>
                        <a:t>Creates a table with empty cells.</a:t>
                      </a:r>
                    </a:p>
                  </a:txBody>
                  <a:tcPr marL="154085" marR="154085" marT="184902" marB="154085">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574772021"/>
                  </a:ext>
                </a:extLst>
              </a:tr>
              <a:tr h="1464379">
                <a:tc>
                  <a:txBody>
                    <a:bodyPr/>
                    <a:lstStyle/>
                    <a:p>
                      <a:pPr algn="just" fontAlgn="t"/>
                      <a:r>
                        <a:rPr lang="en-US" sz="2400" cap="none" spc="0">
                          <a:solidFill>
                            <a:schemeClr val="tx1"/>
                          </a:solidFill>
                          <a:effectLst/>
                          <a:latin typeface="inter-regular"/>
                        </a:rPr>
                        <a:t>JTable(Object[][] rows, Object[] columns)</a:t>
                      </a:r>
                    </a:p>
                  </a:txBody>
                  <a:tcPr marL="154085" marR="154085" marT="184902" marB="15408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just" fontAlgn="t"/>
                      <a:r>
                        <a:rPr lang="en-US" sz="2400" cap="none" spc="0">
                          <a:solidFill>
                            <a:schemeClr val="tx1"/>
                          </a:solidFill>
                          <a:effectLst/>
                          <a:latin typeface="inter-regular"/>
                        </a:rPr>
                        <a:t>Creates a table with the specified data.</a:t>
                      </a:r>
                    </a:p>
                  </a:txBody>
                  <a:tcPr marL="154085" marR="154085" marT="184902" marB="154085">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655577123"/>
                  </a:ext>
                </a:extLst>
              </a:tr>
            </a:tbl>
          </a:graphicData>
        </a:graphic>
      </p:graphicFrame>
    </p:spTree>
    <p:extLst>
      <p:ext uri="{BB962C8B-B14F-4D97-AF65-F5344CB8AC3E}">
        <p14:creationId xmlns:p14="http://schemas.microsoft.com/office/powerpoint/2010/main" val="5071710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B0B2-3A93-1311-BB64-5C362B695472}"/>
              </a:ext>
            </a:extLst>
          </p:cNvPr>
          <p:cNvSpPr>
            <a:spLocks noGrp="1"/>
          </p:cNvSpPr>
          <p:nvPr>
            <p:ph type="title"/>
          </p:nvPr>
        </p:nvSpPr>
        <p:spPr/>
        <p:txBody>
          <a:bodyPr/>
          <a:lstStyle/>
          <a:p>
            <a:r>
              <a:rPr lang="en-US" dirty="0" err="1"/>
              <a:t>JTable</a:t>
            </a:r>
            <a:endParaRPr lang="en-US" dirty="0"/>
          </a:p>
        </p:txBody>
      </p:sp>
      <p:pic>
        <p:nvPicPr>
          <p:cNvPr id="6" name="Content Placeholder 5">
            <a:extLst>
              <a:ext uri="{FF2B5EF4-FFF2-40B4-BE49-F238E27FC236}">
                <a16:creationId xmlns:a16="http://schemas.microsoft.com/office/drawing/2014/main" id="{33BAF109-C413-9AD9-0314-8C065C1CD07D}"/>
              </a:ext>
            </a:extLst>
          </p:cNvPr>
          <p:cNvPicPr>
            <a:picLocks noGrp="1" noChangeAspect="1"/>
          </p:cNvPicPr>
          <p:nvPr>
            <p:ph idx="1"/>
          </p:nvPr>
        </p:nvPicPr>
        <p:blipFill>
          <a:blip r:embed="rId2"/>
          <a:stretch>
            <a:fillRect/>
          </a:stretch>
        </p:blipFill>
        <p:spPr>
          <a:xfrm>
            <a:off x="3865085" y="1763215"/>
            <a:ext cx="4461829" cy="2920621"/>
          </a:xfrm>
        </p:spPr>
      </p:pic>
      <p:sp>
        <p:nvSpPr>
          <p:cNvPr id="4" name="Footer Placeholder 3">
            <a:extLst>
              <a:ext uri="{FF2B5EF4-FFF2-40B4-BE49-F238E27FC236}">
                <a16:creationId xmlns:a16="http://schemas.microsoft.com/office/drawing/2014/main" id="{45AE9781-BA21-42ED-714C-6A881CB4C7FA}"/>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42329174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338F-E745-70B8-810C-22574FCBA616}"/>
              </a:ext>
            </a:extLst>
          </p:cNvPr>
          <p:cNvSpPr>
            <a:spLocks noGrp="1"/>
          </p:cNvSpPr>
          <p:nvPr>
            <p:ph type="title"/>
          </p:nvPr>
        </p:nvSpPr>
        <p:spPr/>
        <p:txBody>
          <a:bodyPr/>
          <a:lstStyle/>
          <a:p>
            <a:r>
              <a:rPr lang="en-US" dirty="0" err="1"/>
              <a:t>JTabbedPane</a:t>
            </a:r>
            <a:endParaRPr lang="en-US" dirty="0"/>
          </a:p>
        </p:txBody>
      </p:sp>
      <p:sp>
        <p:nvSpPr>
          <p:cNvPr id="3" name="Content Placeholder 2">
            <a:extLst>
              <a:ext uri="{FF2B5EF4-FFF2-40B4-BE49-F238E27FC236}">
                <a16:creationId xmlns:a16="http://schemas.microsoft.com/office/drawing/2014/main" id="{2F87E6F4-0641-22CA-E464-A351BCE1B987}"/>
              </a:ext>
            </a:extLst>
          </p:cNvPr>
          <p:cNvSpPr>
            <a:spLocks noGrp="1"/>
          </p:cNvSpPr>
          <p:nvPr>
            <p:ph idx="1"/>
          </p:nvPr>
        </p:nvSpPr>
        <p:spPr/>
        <p:txBody>
          <a:bodyPr/>
          <a:lstStyle/>
          <a:p>
            <a:r>
              <a:rPr lang="en-US" dirty="0" err="1"/>
              <a:t>JTabbedPane</a:t>
            </a:r>
            <a:r>
              <a:rPr lang="en-US" dirty="0"/>
              <a:t> encapsulates a </a:t>
            </a:r>
            <a:r>
              <a:rPr lang="en-US" dirty="0">
                <a:highlight>
                  <a:srgbClr val="FFFF00"/>
                </a:highlight>
              </a:rPr>
              <a:t>tabbed pane. </a:t>
            </a:r>
          </a:p>
          <a:p>
            <a:r>
              <a:rPr lang="en-US" dirty="0"/>
              <a:t>It </a:t>
            </a:r>
            <a:r>
              <a:rPr lang="en-US" dirty="0">
                <a:highlight>
                  <a:srgbClr val="FFFF00"/>
                </a:highlight>
              </a:rPr>
              <a:t>manages a set of components by linking them with tabs</a:t>
            </a:r>
            <a:r>
              <a:rPr lang="en-US" dirty="0"/>
              <a:t>. </a:t>
            </a:r>
          </a:p>
          <a:p>
            <a:r>
              <a:rPr lang="en-US" dirty="0">
                <a:highlight>
                  <a:srgbClr val="FFFF00"/>
                </a:highlight>
              </a:rPr>
              <a:t>Selecting a tab causes the component associated with that tab to come to the forefront.</a:t>
            </a:r>
          </a:p>
          <a:p>
            <a:r>
              <a:rPr lang="en-US" dirty="0"/>
              <a:t>Tabbed panes are very common in the modern GUI, and you have no doubt used them many times.</a:t>
            </a:r>
          </a:p>
          <a:p>
            <a:endParaRPr lang="en-US" dirty="0"/>
          </a:p>
        </p:txBody>
      </p:sp>
      <p:sp>
        <p:nvSpPr>
          <p:cNvPr id="4" name="Footer Placeholder 3">
            <a:extLst>
              <a:ext uri="{FF2B5EF4-FFF2-40B4-BE49-F238E27FC236}">
                <a16:creationId xmlns:a16="http://schemas.microsoft.com/office/drawing/2014/main" id="{84210650-CE76-3F9C-9C4D-C4B87AE21224}"/>
              </a:ext>
            </a:extLst>
          </p:cNvPr>
          <p:cNvSpPr>
            <a:spLocks noGrp="1"/>
          </p:cNvSpPr>
          <p:nvPr>
            <p:ph type="ftr" sz="quarter" idx="11"/>
          </p:nvPr>
        </p:nvSpPr>
        <p:spPr/>
        <p:txBody>
          <a:bodyPr/>
          <a:lstStyle/>
          <a:p>
            <a:r>
              <a:rPr lang="en-US"/>
              <a:t>Department of Electronics &amp; Telecommunication Engg. </a:t>
            </a:r>
            <a:endParaRPr lang="en-IN" dirty="0"/>
          </a:p>
        </p:txBody>
      </p:sp>
      <p:graphicFrame>
        <p:nvGraphicFramePr>
          <p:cNvPr id="5" name="Table 4">
            <a:extLst>
              <a:ext uri="{FF2B5EF4-FFF2-40B4-BE49-F238E27FC236}">
                <a16:creationId xmlns:a16="http://schemas.microsoft.com/office/drawing/2014/main" id="{7D446B53-D76D-7103-3CE4-B4103085E9E0}"/>
              </a:ext>
            </a:extLst>
          </p:cNvPr>
          <p:cNvGraphicFramePr>
            <a:graphicFrameLocks noGrp="1"/>
          </p:cNvGraphicFramePr>
          <p:nvPr>
            <p:extLst>
              <p:ext uri="{D42A27DB-BD31-4B8C-83A1-F6EECF244321}">
                <p14:modId xmlns:p14="http://schemas.microsoft.com/office/powerpoint/2010/main" val="1743372738"/>
              </p:ext>
            </p:extLst>
          </p:nvPr>
        </p:nvGraphicFramePr>
        <p:xfrm>
          <a:off x="3011291" y="3133149"/>
          <a:ext cx="8798320" cy="2880360"/>
        </p:xfrm>
        <a:graphic>
          <a:graphicData uri="http://schemas.openxmlformats.org/drawingml/2006/table">
            <a:tbl>
              <a:tblPr/>
              <a:tblGrid>
                <a:gridCol w="4399160">
                  <a:extLst>
                    <a:ext uri="{9D8B030D-6E8A-4147-A177-3AD203B41FA5}">
                      <a16:colId xmlns:a16="http://schemas.microsoft.com/office/drawing/2014/main" val="2302174611"/>
                    </a:ext>
                  </a:extLst>
                </a:gridCol>
                <a:gridCol w="4399160">
                  <a:extLst>
                    <a:ext uri="{9D8B030D-6E8A-4147-A177-3AD203B41FA5}">
                      <a16:colId xmlns:a16="http://schemas.microsoft.com/office/drawing/2014/main" val="444293290"/>
                    </a:ext>
                  </a:extLst>
                </a:gridCol>
              </a:tblGrid>
              <a:tr h="0">
                <a:tc>
                  <a:txBody>
                    <a:bodyPr/>
                    <a:lstStyle/>
                    <a:p>
                      <a:pPr algn="l" fontAlgn="t"/>
                      <a:r>
                        <a:rPr lang="en-US">
                          <a:solidFill>
                            <a:srgbClr val="000000"/>
                          </a:solidFill>
                          <a:effectLst/>
                          <a:latin typeface="times new roman" panose="02020603050405020304" pitchFamily="18" charset="0"/>
                        </a:rPr>
                        <a:t>Constructor</a:t>
                      </a:r>
                    </a:p>
                  </a:txBody>
                  <a:tcPr marL="114300" marR="114300" marT="114300" marB="114300">
                    <a:lnL w="9525" cap="flat" cmpd="sng" algn="ctr">
                      <a:solidFill>
                        <a:srgbClr val="3066ED"/>
                      </a:solidFill>
                      <a:prstDash val="solid"/>
                      <a:round/>
                      <a:headEnd type="none" w="med" len="med"/>
                      <a:tailEnd type="none" w="med" len="med"/>
                    </a:lnL>
                    <a:lnR w="9525" cap="flat" cmpd="sng" algn="ctr">
                      <a:solidFill>
                        <a:srgbClr val="3066ED"/>
                      </a:solidFill>
                      <a:prstDash val="solid"/>
                      <a:round/>
                      <a:headEnd type="none" w="med" len="med"/>
                      <a:tailEnd type="none" w="med" len="med"/>
                    </a:lnR>
                    <a:lnT w="9525" cap="flat" cmpd="sng" algn="ctr">
                      <a:solidFill>
                        <a:srgbClr val="3066E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Description</a:t>
                      </a:r>
                    </a:p>
                  </a:txBody>
                  <a:tcPr marL="114300" marR="114300" marT="114300" marB="114300">
                    <a:lnL w="9525" cap="flat" cmpd="sng" algn="ctr">
                      <a:solidFill>
                        <a:srgbClr val="3066ED"/>
                      </a:solidFill>
                      <a:prstDash val="solid"/>
                      <a:round/>
                      <a:headEnd type="none" w="med" len="med"/>
                      <a:tailEnd type="none" w="med" len="med"/>
                    </a:lnL>
                    <a:lnR w="9525" cap="flat" cmpd="sng" algn="ctr">
                      <a:solidFill>
                        <a:srgbClr val="3066ED"/>
                      </a:solidFill>
                      <a:prstDash val="solid"/>
                      <a:round/>
                      <a:headEnd type="none" w="med" len="med"/>
                      <a:tailEnd type="none" w="med" len="med"/>
                    </a:lnR>
                    <a:lnT w="9525" cap="flat" cmpd="sng" algn="ctr">
                      <a:solidFill>
                        <a:srgbClr val="3066E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604267880"/>
                  </a:ext>
                </a:extLst>
              </a:tr>
              <a:tr h="0">
                <a:tc>
                  <a:txBody>
                    <a:bodyPr/>
                    <a:lstStyle/>
                    <a:p>
                      <a:pPr algn="just" fontAlgn="t"/>
                      <a:r>
                        <a:rPr lang="en-US">
                          <a:solidFill>
                            <a:srgbClr val="333333"/>
                          </a:solidFill>
                          <a:effectLst/>
                          <a:latin typeface="inter-regular"/>
                        </a:rPr>
                        <a:t>JTabbedPane()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Creates an empty TabbedPane with a default tab placement of JTabbedPane.Top.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27761635"/>
                  </a:ext>
                </a:extLst>
              </a:tr>
              <a:tr h="0">
                <a:tc>
                  <a:txBody>
                    <a:bodyPr/>
                    <a:lstStyle/>
                    <a:p>
                      <a:pPr algn="just" fontAlgn="t"/>
                      <a:r>
                        <a:rPr lang="en-US">
                          <a:solidFill>
                            <a:srgbClr val="333333"/>
                          </a:solidFill>
                          <a:effectLst/>
                          <a:latin typeface="inter-regular"/>
                        </a:rPr>
                        <a:t>JTabbedPane(int tabPlacement)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Creates an empty TabbedPane with a specified tab placement.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92371477"/>
                  </a:ext>
                </a:extLst>
              </a:tr>
              <a:tr h="0">
                <a:tc>
                  <a:txBody>
                    <a:bodyPr/>
                    <a:lstStyle/>
                    <a:p>
                      <a:pPr algn="just" fontAlgn="t"/>
                      <a:r>
                        <a:rPr lang="en-US">
                          <a:solidFill>
                            <a:srgbClr val="333333"/>
                          </a:solidFill>
                          <a:effectLst/>
                          <a:latin typeface="inter-regular"/>
                        </a:rPr>
                        <a:t>JTabbedPane(int tabPlacement, int tabLayoutPolicy)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Creates an empty </a:t>
                      </a:r>
                      <a:r>
                        <a:rPr lang="en-US" dirty="0" err="1">
                          <a:solidFill>
                            <a:srgbClr val="333333"/>
                          </a:solidFill>
                          <a:effectLst/>
                          <a:latin typeface="inter-regular"/>
                        </a:rPr>
                        <a:t>TabbedPane</a:t>
                      </a:r>
                      <a:r>
                        <a:rPr lang="en-US" dirty="0">
                          <a:solidFill>
                            <a:srgbClr val="333333"/>
                          </a:solidFill>
                          <a:effectLst/>
                          <a:latin typeface="inter-regular"/>
                        </a:rPr>
                        <a:t> with a specified tab placement and tab layout policy.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15012737"/>
                  </a:ext>
                </a:extLst>
              </a:tr>
            </a:tbl>
          </a:graphicData>
        </a:graphic>
      </p:graphicFrame>
    </p:spTree>
    <p:extLst>
      <p:ext uri="{BB962C8B-B14F-4D97-AF65-F5344CB8AC3E}">
        <p14:creationId xmlns:p14="http://schemas.microsoft.com/office/powerpoint/2010/main" val="29268969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2E405-FC15-B1E6-F792-213C95B963BF}"/>
              </a:ext>
            </a:extLst>
          </p:cNvPr>
          <p:cNvSpPr>
            <a:spLocks noGrp="1"/>
          </p:cNvSpPr>
          <p:nvPr>
            <p:ph type="title"/>
          </p:nvPr>
        </p:nvSpPr>
        <p:spPr/>
        <p:txBody>
          <a:bodyPr/>
          <a:lstStyle/>
          <a:p>
            <a:r>
              <a:rPr lang="en-US" dirty="0" err="1"/>
              <a:t>JTabbedPane</a:t>
            </a:r>
            <a:endParaRPr lang="en-US" dirty="0"/>
          </a:p>
        </p:txBody>
      </p:sp>
      <p:sp>
        <p:nvSpPr>
          <p:cNvPr id="3" name="Content Placeholder 2">
            <a:extLst>
              <a:ext uri="{FF2B5EF4-FFF2-40B4-BE49-F238E27FC236}">
                <a16:creationId xmlns:a16="http://schemas.microsoft.com/office/drawing/2014/main" id="{671540C3-E3EA-67CA-EAAE-6A23F50BAD50}"/>
              </a:ext>
            </a:extLst>
          </p:cNvPr>
          <p:cNvSpPr>
            <a:spLocks noGrp="1"/>
          </p:cNvSpPr>
          <p:nvPr>
            <p:ph idx="1"/>
          </p:nvPr>
        </p:nvSpPr>
        <p:spPr/>
        <p:txBody>
          <a:bodyPr/>
          <a:lstStyle/>
          <a:p>
            <a:r>
              <a:rPr lang="en-US" dirty="0"/>
              <a:t>Procedure to hold the component in the tab</a:t>
            </a:r>
          </a:p>
          <a:p>
            <a:pPr marL="0" indent="0">
              <a:buNone/>
            </a:pPr>
            <a:r>
              <a:rPr lang="en-US" dirty="0"/>
              <a:t>1) Create an instance of </a:t>
            </a:r>
            <a:r>
              <a:rPr lang="en-US" dirty="0" err="1"/>
              <a:t>JTabbedPane</a:t>
            </a:r>
            <a:endParaRPr lang="en-US" dirty="0"/>
          </a:p>
          <a:p>
            <a:pPr marL="0" indent="0">
              <a:buNone/>
            </a:pPr>
            <a:r>
              <a:rPr lang="en-US" dirty="0"/>
              <a:t>2) Add each tab calling by </a:t>
            </a:r>
            <a:r>
              <a:rPr lang="en-US" dirty="0" err="1"/>
              <a:t>addTab</a:t>
            </a:r>
            <a:r>
              <a:rPr lang="en-US" dirty="0"/>
              <a:t>()</a:t>
            </a:r>
          </a:p>
          <a:p>
            <a:pPr marL="0" indent="0">
              <a:buNone/>
            </a:pPr>
            <a:r>
              <a:rPr lang="en-US" dirty="0"/>
              <a:t>3) Add the tabbed pane to content pane</a:t>
            </a:r>
          </a:p>
          <a:p>
            <a:endParaRPr lang="en-US" dirty="0"/>
          </a:p>
          <a:p>
            <a:r>
              <a:rPr lang="en-US" dirty="0"/>
              <a:t>Tabs are added by calling </a:t>
            </a:r>
            <a:r>
              <a:rPr lang="en-US" dirty="0" err="1"/>
              <a:t>addTab</a:t>
            </a:r>
            <a:r>
              <a:rPr lang="en-US" dirty="0"/>
              <a:t>() </a:t>
            </a:r>
          </a:p>
          <a:p>
            <a:r>
              <a:rPr lang="en-US" dirty="0"/>
              <a:t>E.g. void </a:t>
            </a:r>
            <a:r>
              <a:rPr lang="en-US" dirty="0" err="1"/>
              <a:t>addTab</a:t>
            </a:r>
            <a:r>
              <a:rPr lang="en-US" dirty="0"/>
              <a:t>(String name, Component comp);</a:t>
            </a:r>
          </a:p>
          <a:p>
            <a:r>
              <a:rPr lang="en-US" dirty="0"/>
              <a:t>Here name is name of the tab and comp is the specific component that should be added to the tab</a:t>
            </a:r>
          </a:p>
        </p:txBody>
      </p:sp>
      <p:sp>
        <p:nvSpPr>
          <p:cNvPr id="4" name="Footer Placeholder 3">
            <a:extLst>
              <a:ext uri="{FF2B5EF4-FFF2-40B4-BE49-F238E27FC236}">
                <a16:creationId xmlns:a16="http://schemas.microsoft.com/office/drawing/2014/main" id="{A89AD25B-E3C8-7292-9EF6-AF348B9CB513}"/>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DE49679C-E4FE-8EF8-F825-8949CA5C6770}"/>
              </a:ext>
            </a:extLst>
          </p:cNvPr>
          <p:cNvPicPr>
            <a:picLocks noChangeAspect="1"/>
          </p:cNvPicPr>
          <p:nvPr/>
        </p:nvPicPr>
        <p:blipFill>
          <a:blip r:embed="rId2"/>
          <a:stretch>
            <a:fillRect/>
          </a:stretch>
        </p:blipFill>
        <p:spPr>
          <a:xfrm>
            <a:off x="7990338" y="1396905"/>
            <a:ext cx="2762250" cy="2781300"/>
          </a:xfrm>
          <a:prstGeom prst="rect">
            <a:avLst/>
          </a:prstGeom>
        </p:spPr>
      </p:pic>
    </p:spTree>
    <p:extLst>
      <p:ext uri="{BB962C8B-B14F-4D97-AF65-F5344CB8AC3E}">
        <p14:creationId xmlns:p14="http://schemas.microsoft.com/office/powerpoint/2010/main" val="6833346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555D7-117F-48BC-3A40-8CEC61AFB452}"/>
              </a:ext>
            </a:extLst>
          </p:cNvPr>
          <p:cNvSpPr>
            <a:spLocks noGrp="1"/>
          </p:cNvSpPr>
          <p:nvPr>
            <p:ph type="title"/>
          </p:nvPr>
        </p:nvSpPr>
        <p:spPr/>
        <p:txBody>
          <a:bodyPr/>
          <a:lstStyle/>
          <a:p>
            <a:r>
              <a:rPr lang="en-US" dirty="0" err="1"/>
              <a:t>JScrollPane</a:t>
            </a:r>
            <a:endParaRPr lang="en-US" dirty="0"/>
          </a:p>
        </p:txBody>
      </p:sp>
      <p:sp>
        <p:nvSpPr>
          <p:cNvPr id="3" name="Content Placeholder 2">
            <a:extLst>
              <a:ext uri="{FF2B5EF4-FFF2-40B4-BE49-F238E27FC236}">
                <a16:creationId xmlns:a16="http://schemas.microsoft.com/office/drawing/2014/main" id="{C31C17BA-88C8-3588-1B87-F60B3769E326}"/>
              </a:ext>
            </a:extLst>
          </p:cNvPr>
          <p:cNvSpPr>
            <a:spLocks noGrp="1"/>
          </p:cNvSpPr>
          <p:nvPr>
            <p:ph idx="1"/>
          </p:nvPr>
        </p:nvSpPr>
        <p:spPr/>
        <p:txBody>
          <a:bodyPr/>
          <a:lstStyle/>
          <a:p>
            <a:r>
              <a:rPr lang="en-US" dirty="0" err="1"/>
              <a:t>JScrollPane</a:t>
            </a:r>
            <a:r>
              <a:rPr lang="en-US" dirty="0"/>
              <a:t> is a lightweight container that </a:t>
            </a:r>
            <a:r>
              <a:rPr lang="en-US" dirty="0">
                <a:highlight>
                  <a:srgbClr val="FFFF00"/>
                </a:highlight>
              </a:rPr>
              <a:t>automatically handles the scrolling of another component. </a:t>
            </a:r>
          </a:p>
          <a:p>
            <a:r>
              <a:rPr lang="en-US" b="0" i="0" dirty="0">
                <a:effectLst/>
                <a:highlight>
                  <a:srgbClr val="00FFFF"/>
                </a:highlight>
              </a:rPr>
              <a:t>When screen size is limited, we use a scroll pane to display a large component or a component whose size can change dynamically.</a:t>
            </a:r>
          </a:p>
          <a:p>
            <a:r>
              <a:rPr lang="en-US" dirty="0"/>
              <a:t>The </a:t>
            </a:r>
            <a:r>
              <a:rPr lang="en-US" dirty="0">
                <a:highlight>
                  <a:srgbClr val="FFFF00"/>
                </a:highlight>
              </a:rPr>
              <a:t>viewable area of a scroll pane is called the viewport. </a:t>
            </a:r>
          </a:p>
          <a:p>
            <a:r>
              <a:rPr lang="en-US" dirty="0"/>
              <a:t>It is a window in which the component being scrolled is displayed.</a:t>
            </a:r>
          </a:p>
          <a:p>
            <a:r>
              <a:rPr lang="en-US" dirty="0"/>
              <a:t>In its default behavior, a </a:t>
            </a:r>
            <a:r>
              <a:rPr lang="en-US" dirty="0" err="1"/>
              <a:t>JScrollPane</a:t>
            </a:r>
            <a:r>
              <a:rPr lang="en-US" dirty="0"/>
              <a:t> will dynamically add or remove a scroll bar as needed. For example, if the component is taller than the viewport, a vertical scroll bar is added. If the component will completely fit within the viewport, the scroll bars are removed. </a:t>
            </a:r>
          </a:p>
          <a:p>
            <a:r>
              <a:rPr lang="en-US" dirty="0" err="1"/>
              <a:t>JScrollPane</a:t>
            </a:r>
            <a:r>
              <a:rPr lang="en-US" dirty="0"/>
              <a:t> defines several constructors. The one used is shown here: </a:t>
            </a:r>
            <a:r>
              <a:rPr lang="en-US" dirty="0" err="1"/>
              <a:t>JScrollPane</a:t>
            </a:r>
            <a:r>
              <a:rPr lang="en-US" dirty="0"/>
              <a:t>(Component comp)</a:t>
            </a:r>
          </a:p>
        </p:txBody>
      </p:sp>
      <p:sp>
        <p:nvSpPr>
          <p:cNvPr id="4" name="Footer Placeholder 3">
            <a:extLst>
              <a:ext uri="{FF2B5EF4-FFF2-40B4-BE49-F238E27FC236}">
                <a16:creationId xmlns:a16="http://schemas.microsoft.com/office/drawing/2014/main" id="{E6F486CE-33AD-4534-8DBA-21448A15294F}"/>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34525004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EC4B2-C6D5-8D07-44D0-C257839A2284}"/>
              </a:ext>
            </a:extLst>
          </p:cNvPr>
          <p:cNvSpPr>
            <a:spLocks noGrp="1"/>
          </p:cNvSpPr>
          <p:nvPr>
            <p:ph type="title"/>
          </p:nvPr>
        </p:nvSpPr>
        <p:spPr>
          <a:xfrm>
            <a:off x="630936" y="640080"/>
            <a:ext cx="4818888" cy="1481328"/>
          </a:xfrm>
        </p:spPr>
        <p:txBody>
          <a:bodyPr anchor="b">
            <a:normAutofit/>
          </a:bodyPr>
          <a:lstStyle/>
          <a:p>
            <a:r>
              <a:rPr lang="en-US" sz="5400"/>
              <a:t>JScrollPane</a:t>
            </a:r>
          </a:p>
        </p:txBody>
      </p:sp>
      <p:sp>
        <p:nvSpPr>
          <p:cNvPr id="2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363EAE-8A85-3383-BC8C-B57A7B50AEDC}"/>
              </a:ext>
            </a:extLst>
          </p:cNvPr>
          <p:cNvSpPr>
            <a:spLocks noGrp="1"/>
          </p:cNvSpPr>
          <p:nvPr>
            <p:ph idx="1"/>
          </p:nvPr>
        </p:nvSpPr>
        <p:spPr>
          <a:xfrm>
            <a:off x="630936" y="2660904"/>
            <a:ext cx="4818888" cy="3547872"/>
          </a:xfrm>
        </p:spPr>
        <p:txBody>
          <a:bodyPr anchor="t">
            <a:normAutofit/>
          </a:bodyPr>
          <a:lstStyle/>
          <a:p>
            <a:r>
              <a:rPr lang="en-US" dirty="0"/>
              <a:t>Steps to follow to use a scroll pane: </a:t>
            </a:r>
          </a:p>
          <a:p>
            <a:r>
              <a:rPr lang="en-US" dirty="0"/>
              <a:t>1. Create the component to be scrolled. </a:t>
            </a:r>
          </a:p>
          <a:p>
            <a:r>
              <a:rPr lang="en-US" dirty="0"/>
              <a:t>2. Create an instance of </a:t>
            </a:r>
            <a:r>
              <a:rPr lang="en-US" dirty="0" err="1"/>
              <a:t>JScrollPane</a:t>
            </a:r>
            <a:r>
              <a:rPr lang="en-US" dirty="0"/>
              <a:t>, passing to it the object to scroll. </a:t>
            </a:r>
          </a:p>
          <a:p>
            <a:r>
              <a:rPr lang="en-US" dirty="0"/>
              <a:t>3. Add the scroll pane to the content pane.</a:t>
            </a:r>
          </a:p>
        </p:txBody>
      </p:sp>
      <p:pic>
        <p:nvPicPr>
          <p:cNvPr id="6" name="Picture 5">
            <a:extLst>
              <a:ext uri="{FF2B5EF4-FFF2-40B4-BE49-F238E27FC236}">
                <a16:creationId xmlns:a16="http://schemas.microsoft.com/office/drawing/2014/main" id="{54069EE7-4870-0E03-49B0-69B341359568}"/>
              </a:ext>
            </a:extLst>
          </p:cNvPr>
          <p:cNvPicPr>
            <a:picLocks noChangeAspect="1"/>
          </p:cNvPicPr>
          <p:nvPr/>
        </p:nvPicPr>
        <p:blipFill>
          <a:blip r:embed="rId2"/>
          <a:stretch>
            <a:fillRect/>
          </a:stretch>
        </p:blipFill>
        <p:spPr>
          <a:xfrm>
            <a:off x="6099048" y="1261735"/>
            <a:ext cx="5458968" cy="4334529"/>
          </a:xfrm>
          <a:prstGeom prst="rect">
            <a:avLst/>
          </a:prstGeom>
        </p:spPr>
      </p:pic>
      <p:sp>
        <p:nvSpPr>
          <p:cNvPr id="4" name="Footer Placeholder 3">
            <a:extLst>
              <a:ext uri="{FF2B5EF4-FFF2-40B4-BE49-F238E27FC236}">
                <a16:creationId xmlns:a16="http://schemas.microsoft.com/office/drawing/2014/main" id="{C3990777-ADA5-699E-5A71-AFB698CC228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Department of Electronics &amp; Telecommunication Engg. </a:t>
            </a:r>
            <a:endParaRPr lang="en-IN"/>
          </a:p>
        </p:txBody>
      </p:sp>
    </p:spTree>
    <p:extLst>
      <p:ext uri="{BB962C8B-B14F-4D97-AF65-F5344CB8AC3E}">
        <p14:creationId xmlns:p14="http://schemas.microsoft.com/office/powerpoint/2010/main" val="35793454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7792-F368-5A9D-43A1-F97157FB0A74}"/>
              </a:ext>
            </a:extLst>
          </p:cNvPr>
          <p:cNvSpPr>
            <a:spLocks noGrp="1"/>
          </p:cNvSpPr>
          <p:nvPr>
            <p:ph type="title"/>
          </p:nvPr>
        </p:nvSpPr>
        <p:spPr/>
        <p:txBody>
          <a:bodyPr/>
          <a:lstStyle/>
          <a:p>
            <a:r>
              <a:rPr lang="en-US" dirty="0"/>
              <a:t>Tree</a:t>
            </a:r>
          </a:p>
        </p:txBody>
      </p:sp>
      <p:sp>
        <p:nvSpPr>
          <p:cNvPr id="3" name="Content Placeholder 2">
            <a:extLst>
              <a:ext uri="{FF2B5EF4-FFF2-40B4-BE49-F238E27FC236}">
                <a16:creationId xmlns:a16="http://schemas.microsoft.com/office/drawing/2014/main" id="{49136F06-AD61-705A-F172-3E1E63C9A03A}"/>
              </a:ext>
            </a:extLst>
          </p:cNvPr>
          <p:cNvSpPr>
            <a:spLocks noGrp="1"/>
          </p:cNvSpPr>
          <p:nvPr>
            <p:ph idx="1"/>
          </p:nvPr>
        </p:nvSpPr>
        <p:spPr/>
        <p:txBody>
          <a:bodyPr/>
          <a:lstStyle/>
          <a:p>
            <a:r>
              <a:rPr lang="en-US" dirty="0"/>
              <a:t>A </a:t>
            </a:r>
            <a:r>
              <a:rPr lang="en-US" dirty="0">
                <a:highlight>
                  <a:srgbClr val="FFFF00"/>
                </a:highlight>
              </a:rPr>
              <a:t>tree is a component that presents a hierarchical view of data</a:t>
            </a:r>
            <a:r>
              <a:rPr lang="en-US" dirty="0"/>
              <a:t>.</a:t>
            </a:r>
          </a:p>
          <a:p>
            <a:r>
              <a:rPr lang="en-US" dirty="0"/>
              <a:t>The user has the ability to expand or collapse individual subtrees in this display. </a:t>
            </a:r>
          </a:p>
          <a:p>
            <a:r>
              <a:rPr lang="en-US" dirty="0"/>
              <a:t>Trees are implemented in Swing by the </a:t>
            </a:r>
            <a:r>
              <a:rPr lang="en-US" dirty="0" err="1"/>
              <a:t>JTree</a:t>
            </a:r>
            <a:r>
              <a:rPr lang="en-US" dirty="0"/>
              <a:t> class.</a:t>
            </a:r>
          </a:p>
          <a:p>
            <a:r>
              <a:rPr lang="en-US" dirty="0"/>
              <a:t>A sampling of its constructors are</a:t>
            </a:r>
          </a:p>
          <a:p>
            <a:r>
              <a:rPr lang="en-US" dirty="0" err="1"/>
              <a:t>JTree</a:t>
            </a:r>
            <a:r>
              <a:rPr lang="en-US" dirty="0"/>
              <a:t>(Object obj [ ])</a:t>
            </a:r>
          </a:p>
          <a:p>
            <a:r>
              <a:rPr lang="en-US" dirty="0"/>
              <a:t> </a:t>
            </a:r>
            <a:r>
              <a:rPr lang="en-US" dirty="0" err="1"/>
              <a:t>JTree</a:t>
            </a:r>
            <a:r>
              <a:rPr lang="en-US" dirty="0"/>
              <a:t>(Vector v) </a:t>
            </a:r>
          </a:p>
          <a:p>
            <a:r>
              <a:rPr lang="en-US" dirty="0" err="1"/>
              <a:t>JTree</a:t>
            </a:r>
            <a:r>
              <a:rPr lang="en-US" dirty="0"/>
              <a:t>(</a:t>
            </a:r>
            <a:r>
              <a:rPr lang="en-US" dirty="0" err="1"/>
              <a:t>TreeNode</a:t>
            </a:r>
            <a:r>
              <a:rPr lang="en-US" dirty="0"/>
              <a:t> </a:t>
            </a:r>
            <a:r>
              <a:rPr lang="en-US" dirty="0" err="1"/>
              <a:t>tn</a:t>
            </a:r>
            <a:r>
              <a:rPr lang="en-US" dirty="0"/>
              <a:t>)</a:t>
            </a:r>
          </a:p>
        </p:txBody>
      </p:sp>
      <p:sp>
        <p:nvSpPr>
          <p:cNvPr id="4" name="Footer Placeholder 3">
            <a:extLst>
              <a:ext uri="{FF2B5EF4-FFF2-40B4-BE49-F238E27FC236}">
                <a16:creationId xmlns:a16="http://schemas.microsoft.com/office/drawing/2014/main" id="{291B9DC3-1270-95D3-045B-BD9E2D210703}"/>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24064665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64022-3677-46D4-FDF2-CFF5F7CF82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D0248A-572E-E60A-24A2-8003080AE6F6}"/>
              </a:ext>
            </a:extLst>
          </p:cNvPr>
          <p:cNvSpPr>
            <a:spLocks noGrp="1"/>
          </p:cNvSpPr>
          <p:nvPr>
            <p:ph idx="1"/>
          </p:nvPr>
        </p:nvSpPr>
        <p:spPr/>
        <p:txBody>
          <a:bodyPr/>
          <a:lstStyle/>
          <a:p>
            <a:r>
              <a:rPr lang="en-US" dirty="0" err="1"/>
              <a:t>JTree</a:t>
            </a:r>
            <a:r>
              <a:rPr lang="en-US" dirty="0"/>
              <a:t> does not provide any scrolling capabilities of its own. </a:t>
            </a:r>
          </a:p>
          <a:p>
            <a:r>
              <a:rPr lang="en-US" dirty="0"/>
              <a:t>Instead, a </a:t>
            </a:r>
            <a:r>
              <a:rPr lang="en-US" dirty="0" err="1"/>
              <a:t>JTree</a:t>
            </a:r>
            <a:r>
              <a:rPr lang="en-US" dirty="0"/>
              <a:t> is typically placed within a </a:t>
            </a:r>
            <a:r>
              <a:rPr lang="en-US" dirty="0" err="1"/>
              <a:t>JScrollPane</a:t>
            </a:r>
            <a:r>
              <a:rPr lang="en-US" dirty="0"/>
              <a:t>. </a:t>
            </a:r>
          </a:p>
          <a:p>
            <a:r>
              <a:rPr lang="en-US" dirty="0"/>
              <a:t>This way, a large tree can be scrolled through a smaller viewport.</a:t>
            </a:r>
          </a:p>
          <a:p>
            <a:endParaRPr lang="en-US" dirty="0"/>
          </a:p>
          <a:p>
            <a:r>
              <a:rPr lang="en-US" dirty="0"/>
              <a:t> Here are the steps to follow to use a tree: </a:t>
            </a:r>
          </a:p>
          <a:p>
            <a:pPr marL="0" indent="0">
              <a:buNone/>
            </a:pPr>
            <a:r>
              <a:rPr lang="en-US" dirty="0"/>
              <a:t>1. Create an instance of </a:t>
            </a:r>
            <a:r>
              <a:rPr lang="en-US" dirty="0" err="1"/>
              <a:t>JTree</a:t>
            </a:r>
            <a:r>
              <a:rPr lang="en-US" dirty="0"/>
              <a:t>. </a:t>
            </a:r>
          </a:p>
          <a:p>
            <a:pPr marL="0" indent="0">
              <a:buNone/>
            </a:pPr>
            <a:r>
              <a:rPr lang="en-US" dirty="0"/>
              <a:t>2. Create a </a:t>
            </a:r>
            <a:r>
              <a:rPr lang="en-US" dirty="0" err="1"/>
              <a:t>JScrollPane</a:t>
            </a:r>
            <a:r>
              <a:rPr lang="en-US" dirty="0"/>
              <a:t> and specify the tree as the object to be scrolled. </a:t>
            </a:r>
          </a:p>
          <a:p>
            <a:pPr marL="0" indent="0">
              <a:buNone/>
            </a:pPr>
            <a:r>
              <a:rPr lang="en-US" dirty="0"/>
              <a:t>3. Add the tree to the scroll pane. </a:t>
            </a:r>
          </a:p>
          <a:p>
            <a:pPr marL="0" indent="0">
              <a:buNone/>
            </a:pPr>
            <a:r>
              <a:rPr lang="en-US" dirty="0"/>
              <a:t>4. Add the scroll pane to the content pane</a:t>
            </a:r>
          </a:p>
        </p:txBody>
      </p:sp>
      <p:sp>
        <p:nvSpPr>
          <p:cNvPr id="4" name="Footer Placeholder 3">
            <a:extLst>
              <a:ext uri="{FF2B5EF4-FFF2-40B4-BE49-F238E27FC236}">
                <a16:creationId xmlns:a16="http://schemas.microsoft.com/office/drawing/2014/main" id="{6625039A-6DF0-D780-55B8-8E8E5DA172BE}"/>
              </a:ext>
            </a:extLst>
          </p:cNvPr>
          <p:cNvSpPr>
            <a:spLocks noGrp="1"/>
          </p:cNvSpPr>
          <p:nvPr>
            <p:ph type="ftr" sz="quarter" idx="11"/>
          </p:nvPr>
        </p:nvSpPr>
        <p:spPr/>
        <p:txBody>
          <a:bodyPr/>
          <a:lstStyle/>
          <a:p>
            <a:r>
              <a:rPr lang="en-US"/>
              <a:t>Department of Electronics &amp; Telecommunication Engg. </a:t>
            </a:r>
            <a:endParaRPr lang="en-IN" dirty="0"/>
          </a:p>
        </p:txBody>
      </p:sp>
      <p:pic>
        <p:nvPicPr>
          <p:cNvPr id="6" name="Picture 5">
            <a:extLst>
              <a:ext uri="{FF2B5EF4-FFF2-40B4-BE49-F238E27FC236}">
                <a16:creationId xmlns:a16="http://schemas.microsoft.com/office/drawing/2014/main" id="{F3CCFB47-70AC-69A9-E5D3-66C85DE8D9B7}"/>
              </a:ext>
            </a:extLst>
          </p:cNvPr>
          <p:cNvPicPr>
            <a:picLocks noChangeAspect="1"/>
          </p:cNvPicPr>
          <p:nvPr/>
        </p:nvPicPr>
        <p:blipFill>
          <a:blip r:embed="rId2"/>
          <a:stretch>
            <a:fillRect/>
          </a:stretch>
        </p:blipFill>
        <p:spPr>
          <a:xfrm>
            <a:off x="9480393" y="2247899"/>
            <a:ext cx="2530633" cy="2583407"/>
          </a:xfrm>
          <a:prstGeom prst="rect">
            <a:avLst/>
          </a:prstGeom>
        </p:spPr>
      </p:pic>
    </p:spTree>
    <p:extLst>
      <p:ext uri="{BB962C8B-B14F-4D97-AF65-F5344CB8AC3E}">
        <p14:creationId xmlns:p14="http://schemas.microsoft.com/office/powerpoint/2010/main" val="208281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3F06D-90C0-0646-BD55-FA1A1C3E15CA}"/>
              </a:ext>
            </a:extLst>
          </p:cNvPr>
          <p:cNvSpPr>
            <a:spLocks noGrp="1"/>
          </p:cNvSpPr>
          <p:nvPr>
            <p:ph type="title"/>
          </p:nvPr>
        </p:nvSpPr>
        <p:spPr/>
        <p:txBody>
          <a:bodyPr/>
          <a:lstStyle/>
          <a:p>
            <a:r>
              <a:rPr lang="en-US" dirty="0"/>
              <a:t>Component Class</a:t>
            </a:r>
            <a:endParaRPr lang="en-IN" dirty="0"/>
          </a:p>
        </p:txBody>
      </p:sp>
      <p:sp>
        <p:nvSpPr>
          <p:cNvPr id="3" name="Content Placeholder 2">
            <a:extLst>
              <a:ext uri="{FF2B5EF4-FFF2-40B4-BE49-F238E27FC236}">
                <a16:creationId xmlns:a16="http://schemas.microsoft.com/office/drawing/2014/main" id="{5B2F79B9-124E-BD0B-6B78-6C2BBCCB5706}"/>
              </a:ext>
            </a:extLst>
          </p:cNvPr>
          <p:cNvSpPr>
            <a:spLocks noGrp="1"/>
          </p:cNvSpPr>
          <p:nvPr>
            <p:ph idx="1"/>
          </p:nvPr>
        </p:nvSpPr>
        <p:spPr>
          <a:xfrm>
            <a:off x="1047750" y="1117450"/>
            <a:ext cx="10515600" cy="5208148"/>
          </a:xfrm>
        </p:spPr>
        <p:txBody>
          <a:bodyPr>
            <a:normAutofit/>
          </a:bodyPr>
          <a:lstStyle/>
          <a:p>
            <a:pPr algn="just">
              <a:lnSpc>
                <a:spcPct val="130000"/>
              </a:lnSpc>
              <a:spcBef>
                <a:spcPts val="0"/>
              </a:spcBef>
            </a:pPr>
            <a:r>
              <a:rPr lang="en-US" sz="2000" dirty="0"/>
              <a:t>The Component class is the superclass of all components. </a:t>
            </a:r>
          </a:p>
          <a:p>
            <a:pPr algn="just">
              <a:lnSpc>
                <a:spcPct val="130000"/>
              </a:lnSpc>
              <a:spcBef>
                <a:spcPts val="0"/>
              </a:spcBef>
            </a:pPr>
            <a:r>
              <a:rPr lang="en-US" sz="2000" dirty="0"/>
              <a:t>A component class can be linked with a page, components of web applications. Component is the graphical representation of an Object.</a:t>
            </a:r>
          </a:p>
          <a:p>
            <a:pPr algn="just">
              <a:lnSpc>
                <a:spcPct val="130000"/>
              </a:lnSpc>
              <a:spcBef>
                <a:spcPts val="0"/>
              </a:spcBef>
            </a:pPr>
            <a:r>
              <a:rPr lang="en-US" sz="2000" i="0" dirty="0">
                <a:solidFill>
                  <a:srgbClr val="273239"/>
                </a:solidFill>
                <a:effectLst/>
              </a:rPr>
              <a:t>Types of Components in Component Class</a:t>
            </a:r>
          </a:p>
          <a:p>
            <a:pPr lvl="1" algn="just" fontAlgn="base">
              <a:lnSpc>
                <a:spcPct val="130000"/>
              </a:lnSpc>
              <a:spcBef>
                <a:spcPts val="0"/>
              </a:spcBef>
            </a:pPr>
            <a:r>
              <a:rPr lang="en-US" sz="2000" i="0" dirty="0">
                <a:solidFill>
                  <a:srgbClr val="273239"/>
                </a:solidFill>
                <a:effectLst/>
              </a:rPr>
              <a:t>Container</a:t>
            </a:r>
          </a:p>
          <a:p>
            <a:pPr lvl="1" algn="just" fontAlgn="base">
              <a:lnSpc>
                <a:spcPct val="130000"/>
              </a:lnSpc>
              <a:spcBef>
                <a:spcPts val="0"/>
              </a:spcBef>
            </a:pPr>
            <a:r>
              <a:rPr lang="en-US" sz="2000" i="0" dirty="0">
                <a:solidFill>
                  <a:srgbClr val="273239"/>
                </a:solidFill>
                <a:effectLst/>
              </a:rPr>
              <a:t>Button</a:t>
            </a:r>
          </a:p>
          <a:p>
            <a:pPr lvl="1" algn="just" fontAlgn="base">
              <a:lnSpc>
                <a:spcPct val="130000"/>
              </a:lnSpc>
              <a:spcBef>
                <a:spcPts val="0"/>
              </a:spcBef>
            </a:pPr>
            <a:r>
              <a:rPr lang="en-US" sz="2000" i="0" dirty="0">
                <a:solidFill>
                  <a:srgbClr val="273239"/>
                </a:solidFill>
                <a:effectLst/>
              </a:rPr>
              <a:t>Label</a:t>
            </a:r>
          </a:p>
          <a:p>
            <a:pPr lvl="1" algn="just" fontAlgn="base">
              <a:lnSpc>
                <a:spcPct val="130000"/>
              </a:lnSpc>
              <a:spcBef>
                <a:spcPts val="0"/>
              </a:spcBef>
            </a:pPr>
            <a:r>
              <a:rPr lang="en-US" sz="2000" i="0" dirty="0">
                <a:solidFill>
                  <a:srgbClr val="273239"/>
                </a:solidFill>
                <a:effectLst/>
              </a:rPr>
              <a:t>Checkbox</a:t>
            </a:r>
          </a:p>
          <a:p>
            <a:pPr lvl="1" algn="just" fontAlgn="base">
              <a:lnSpc>
                <a:spcPct val="130000"/>
              </a:lnSpc>
              <a:spcBef>
                <a:spcPts val="0"/>
              </a:spcBef>
            </a:pPr>
            <a:r>
              <a:rPr lang="en-US" sz="2000" i="0" dirty="0">
                <a:solidFill>
                  <a:srgbClr val="273239"/>
                </a:solidFill>
                <a:effectLst/>
              </a:rPr>
              <a:t>Choice</a:t>
            </a:r>
          </a:p>
          <a:p>
            <a:pPr lvl="1" algn="just" fontAlgn="base">
              <a:lnSpc>
                <a:spcPct val="130000"/>
              </a:lnSpc>
              <a:spcBef>
                <a:spcPts val="0"/>
              </a:spcBef>
            </a:pPr>
            <a:r>
              <a:rPr lang="en-US" sz="2000" i="0" dirty="0">
                <a:solidFill>
                  <a:srgbClr val="273239"/>
                </a:solidFill>
                <a:effectLst/>
              </a:rPr>
              <a:t>List</a:t>
            </a:r>
          </a:p>
          <a:p>
            <a:pPr algn="just">
              <a:lnSpc>
                <a:spcPct val="130000"/>
              </a:lnSpc>
              <a:spcBef>
                <a:spcPts val="0"/>
              </a:spcBef>
            </a:pPr>
            <a:r>
              <a:rPr lang="en-US" sz="2000" b="0" i="0" dirty="0">
                <a:solidFill>
                  <a:srgbClr val="273239"/>
                </a:solidFill>
                <a:effectLst/>
              </a:rPr>
              <a:t>All these components are present in </a:t>
            </a:r>
            <a:r>
              <a:rPr lang="en-US" sz="2000" b="1" i="0" dirty="0" err="1">
                <a:solidFill>
                  <a:srgbClr val="273239"/>
                </a:solidFill>
                <a:effectLst/>
              </a:rPr>
              <a:t>java.awt</a:t>
            </a:r>
            <a:r>
              <a:rPr lang="en-US" sz="2000" b="1" i="0" dirty="0">
                <a:solidFill>
                  <a:srgbClr val="273239"/>
                </a:solidFill>
                <a:effectLst/>
              </a:rPr>
              <a:t> </a:t>
            </a:r>
            <a:r>
              <a:rPr lang="en-US" sz="2000" b="0" i="0" dirty="0">
                <a:solidFill>
                  <a:srgbClr val="273239"/>
                </a:solidFill>
                <a:effectLst/>
              </a:rPr>
              <a:t>package. We can import each of the components individually i.e., </a:t>
            </a:r>
            <a:r>
              <a:rPr lang="en-US" sz="2000" b="1" i="0" dirty="0">
                <a:solidFill>
                  <a:srgbClr val="273239"/>
                </a:solidFill>
                <a:effectLst/>
              </a:rPr>
              <a:t>import </a:t>
            </a:r>
            <a:r>
              <a:rPr lang="en-US" sz="2000" b="1" i="0" dirty="0" err="1">
                <a:solidFill>
                  <a:srgbClr val="273239"/>
                </a:solidFill>
                <a:effectLst/>
              </a:rPr>
              <a:t>java.awt.Button</a:t>
            </a:r>
            <a:r>
              <a:rPr lang="en-US" sz="2000" b="0" i="0" dirty="0">
                <a:solidFill>
                  <a:srgbClr val="273239"/>
                </a:solidFill>
                <a:effectLst/>
              </a:rPr>
              <a:t>, </a:t>
            </a:r>
            <a:r>
              <a:rPr lang="en-US" sz="2000" b="1" i="0" dirty="0">
                <a:solidFill>
                  <a:srgbClr val="273239"/>
                </a:solidFill>
                <a:effectLst/>
              </a:rPr>
              <a:t>import </a:t>
            </a:r>
            <a:r>
              <a:rPr lang="en-US" sz="2000" b="1" i="0" dirty="0" err="1">
                <a:solidFill>
                  <a:srgbClr val="273239"/>
                </a:solidFill>
                <a:effectLst/>
              </a:rPr>
              <a:t>java.awt.Container</a:t>
            </a:r>
            <a:r>
              <a:rPr lang="en-US" sz="2000" b="0" i="0" dirty="0">
                <a:solidFill>
                  <a:srgbClr val="273239"/>
                </a:solidFill>
                <a:effectLst/>
              </a:rPr>
              <a:t> etc. </a:t>
            </a:r>
            <a:endParaRPr lang="en-IN" sz="2000" dirty="0"/>
          </a:p>
        </p:txBody>
      </p:sp>
      <p:sp>
        <p:nvSpPr>
          <p:cNvPr id="4" name="Footer Placeholder 3">
            <a:extLst>
              <a:ext uri="{FF2B5EF4-FFF2-40B4-BE49-F238E27FC236}">
                <a16:creationId xmlns:a16="http://schemas.microsoft.com/office/drawing/2014/main" id="{9F5780C8-36A1-F33A-0C59-736C6AF7EBBD}"/>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19263342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EA73-7705-69B8-785B-E77922279F6A}"/>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3521BDAA-8CA3-7D47-0743-03F3007113AC}"/>
              </a:ext>
            </a:extLst>
          </p:cNvPr>
          <p:cNvSpPr>
            <a:spLocks noGrp="1"/>
          </p:cNvSpPr>
          <p:nvPr>
            <p:ph type="ftr" sz="quarter" idx="11"/>
          </p:nvPr>
        </p:nvSpPr>
        <p:spPr/>
        <p:txBody>
          <a:bodyPr/>
          <a:lstStyle/>
          <a:p>
            <a:r>
              <a:rPr lang="en-US"/>
              <a:t>Department of Electronics &amp; Telecommunication Engg. </a:t>
            </a:r>
            <a:endParaRPr lang="en-IN" dirty="0"/>
          </a:p>
        </p:txBody>
      </p:sp>
      <p:sp>
        <p:nvSpPr>
          <p:cNvPr id="6" name="TextBox 5">
            <a:extLst>
              <a:ext uri="{FF2B5EF4-FFF2-40B4-BE49-F238E27FC236}">
                <a16:creationId xmlns:a16="http://schemas.microsoft.com/office/drawing/2014/main" id="{4F960A5A-0D0E-A6D9-920E-7A84F652C13B}"/>
              </a:ext>
            </a:extLst>
          </p:cNvPr>
          <p:cNvSpPr txBox="1"/>
          <p:nvPr/>
        </p:nvSpPr>
        <p:spPr>
          <a:xfrm>
            <a:off x="1047750" y="1176205"/>
            <a:ext cx="9977230" cy="5324535"/>
          </a:xfrm>
          <a:prstGeom prst="rect">
            <a:avLst/>
          </a:prstGeom>
          <a:noFill/>
        </p:spPr>
        <p:txBody>
          <a:bodyPr wrap="square">
            <a:spAutoFit/>
          </a:bodyPr>
          <a:lstStyle/>
          <a:p>
            <a:r>
              <a:rPr lang="en-US" sz="2000" dirty="0"/>
              <a:t>The </a:t>
            </a:r>
            <a:r>
              <a:rPr lang="en-US" sz="2000" dirty="0" err="1"/>
              <a:t>TreeNode</a:t>
            </a:r>
            <a:r>
              <a:rPr lang="en-US" sz="2000" dirty="0"/>
              <a:t> interface declares methods that obtain information about a tree node.</a:t>
            </a:r>
          </a:p>
          <a:p>
            <a:r>
              <a:rPr lang="en-US" sz="2000" dirty="0"/>
              <a:t> For example, it is possible to obtain a reference to the parent node or an enumeration of the child nodes.</a:t>
            </a:r>
          </a:p>
          <a:p>
            <a:endParaRPr lang="en-US" sz="2000" dirty="0"/>
          </a:p>
          <a:p>
            <a:r>
              <a:rPr lang="en-US" sz="2000" dirty="0"/>
              <a:t> The </a:t>
            </a:r>
            <a:r>
              <a:rPr lang="en-US" sz="2000" dirty="0" err="1"/>
              <a:t>MutableTreeNode</a:t>
            </a:r>
            <a:r>
              <a:rPr lang="en-US" sz="2000" dirty="0"/>
              <a:t> interface extends </a:t>
            </a:r>
            <a:r>
              <a:rPr lang="en-US" sz="2000" dirty="0" err="1"/>
              <a:t>TreeNode</a:t>
            </a:r>
            <a:r>
              <a:rPr lang="en-US" sz="2000" dirty="0"/>
              <a:t>. </a:t>
            </a:r>
          </a:p>
          <a:p>
            <a:r>
              <a:rPr lang="en-US" sz="2000" dirty="0"/>
              <a:t>It declares methods that can insert and remove child nodes or change the parent node. </a:t>
            </a:r>
          </a:p>
          <a:p>
            <a:endParaRPr lang="en-US" sz="2000" dirty="0"/>
          </a:p>
          <a:p>
            <a:r>
              <a:rPr lang="en-US" sz="2000" dirty="0"/>
              <a:t>The </a:t>
            </a:r>
            <a:r>
              <a:rPr lang="en-US" sz="2000" dirty="0" err="1"/>
              <a:t>DefaultMutableTreeNode</a:t>
            </a:r>
            <a:r>
              <a:rPr lang="en-US" sz="2000" dirty="0"/>
              <a:t> class implements the </a:t>
            </a:r>
            <a:r>
              <a:rPr lang="en-US" sz="2000" dirty="0" err="1"/>
              <a:t>MutableTreeNode</a:t>
            </a:r>
            <a:r>
              <a:rPr lang="en-US" sz="2000" dirty="0"/>
              <a:t> interface.</a:t>
            </a:r>
          </a:p>
          <a:p>
            <a:r>
              <a:rPr lang="en-US" sz="2000" dirty="0"/>
              <a:t> It represents a node in a tree.</a:t>
            </a:r>
          </a:p>
          <a:p>
            <a:endParaRPr lang="en-US" sz="2000" dirty="0"/>
          </a:p>
          <a:p>
            <a:r>
              <a:rPr lang="en-US" sz="2000" dirty="0"/>
              <a:t> One of its constructors is shown here: </a:t>
            </a:r>
            <a:r>
              <a:rPr lang="en-US" sz="2000" dirty="0" err="1"/>
              <a:t>DefaultMutableTreeNode</a:t>
            </a:r>
            <a:r>
              <a:rPr lang="en-US" sz="2000" dirty="0"/>
              <a:t>(Object obj) Here, obj is the object to be enclosed in this tree node.</a:t>
            </a:r>
          </a:p>
          <a:p>
            <a:r>
              <a:rPr lang="en-US" sz="2000" dirty="0"/>
              <a:t> The new tree node doesn’t have a parent or children.</a:t>
            </a:r>
          </a:p>
          <a:p>
            <a:r>
              <a:rPr lang="en-US" sz="2000" dirty="0"/>
              <a:t> To create a hierarchy of tree nodes, the add( ) method of </a:t>
            </a:r>
            <a:r>
              <a:rPr lang="en-US" sz="2000" dirty="0" err="1"/>
              <a:t>DefaultMutableTreeNode</a:t>
            </a:r>
            <a:r>
              <a:rPr lang="en-US" sz="2000" dirty="0"/>
              <a:t> can be used. </a:t>
            </a:r>
          </a:p>
          <a:p>
            <a:r>
              <a:rPr lang="en-US" sz="2000" dirty="0"/>
              <a:t>Its signature is shown here: void add(</a:t>
            </a:r>
            <a:r>
              <a:rPr lang="en-US" sz="2000" dirty="0" err="1"/>
              <a:t>MutableTreeNode</a:t>
            </a:r>
            <a:r>
              <a:rPr lang="en-US" sz="2000" dirty="0"/>
              <a:t> child) Here, child is a mutable tree node that is to be added as a child to the current node.</a:t>
            </a:r>
          </a:p>
        </p:txBody>
      </p:sp>
    </p:spTree>
    <p:extLst>
      <p:ext uri="{BB962C8B-B14F-4D97-AF65-F5344CB8AC3E}">
        <p14:creationId xmlns:p14="http://schemas.microsoft.com/office/powerpoint/2010/main" val="28091086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5933-51D1-C2A7-0B84-585F8D4B8DB7}"/>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FE0D2FA-17E8-FBDB-9B9B-4C4FE9C373F0}"/>
              </a:ext>
            </a:extLst>
          </p:cNvPr>
          <p:cNvSpPr>
            <a:spLocks noGrp="1"/>
          </p:cNvSpPr>
          <p:nvPr>
            <p:ph idx="1"/>
          </p:nvPr>
        </p:nvSpPr>
        <p:spPr/>
        <p:txBody>
          <a:bodyPr/>
          <a:lstStyle/>
          <a:p>
            <a:r>
              <a:rPr lang="en-US" dirty="0"/>
              <a:t>E </a:t>
            </a:r>
            <a:r>
              <a:rPr lang="en-US" dirty="0" err="1"/>
              <a:t>Balagurusamy</a:t>
            </a:r>
            <a:r>
              <a:rPr lang="en-US" dirty="0"/>
              <a:t>, “Programming with JAVA”, Tata McGraw Hill, 6th Edition. </a:t>
            </a:r>
          </a:p>
          <a:p>
            <a:r>
              <a:rPr lang="en-US" dirty="0"/>
              <a:t>Herbert </a:t>
            </a:r>
            <a:r>
              <a:rPr lang="en-US" dirty="0" err="1"/>
              <a:t>Schildt</a:t>
            </a:r>
            <a:r>
              <a:rPr lang="en-US" dirty="0"/>
              <a:t>, “Java: The complete reference”, Tata McGraw Hill, 7th Edition.</a:t>
            </a:r>
            <a:endParaRPr lang="en-IN" dirty="0"/>
          </a:p>
          <a:p>
            <a:r>
              <a:rPr lang="en-IN" dirty="0">
                <a:hlinkClick r:id="rId2"/>
              </a:rPr>
              <a:t>https://www.tutorialspoint.com</a:t>
            </a:r>
            <a:endParaRPr lang="en-IN" dirty="0"/>
          </a:p>
          <a:p>
            <a:r>
              <a:rPr lang="en-IN" dirty="0">
                <a:hlinkClick r:id="rId3"/>
              </a:rPr>
              <a:t>https://www.geeksforgeeks.org</a:t>
            </a:r>
            <a:endParaRPr lang="en-IN" dirty="0"/>
          </a:p>
          <a:p>
            <a:r>
              <a:rPr lang="en-IN" dirty="0">
                <a:hlinkClick r:id="rId4"/>
              </a:rPr>
              <a:t>https://www.javatpoint.com/</a:t>
            </a:r>
            <a:endParaRPr lang="en-IN" dirty="0"/>
          </a:p>
          <a:p>
            <a:r>
              <a:rPr lang="en-US" dirty="0"/>
              <a:t>Online Resources</a:t>
            </a:r>
          </a:p>
        </p:txBody>
      </p:sp>
      <p:sp>
        <p:nvSpPr>
          <p:cNvPr id="4" name="Footer Placeholder 3">
            <a:extLst>
              <a:ext uri="{FF2B5EF4-FFF2-40B4-BE49-F238E27FC236}">
                <a16:creationId xmlns:a16="http://schemas.microsoft.com/office/drawing/2014/main" id="{01613FFF-62B4-2227-2F5D-1A760673B882}"/>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196625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EF2-5A2F-727D-FEE8-F88BDA4D2B1A}"/>
              </a:ext>
            </a:extLst>
          </p:cNvPr>
          <p:cNvSpPr>
            <a:spLocks noGrp="1"/>
          </p:cNvSpPr>
          <p:nvPr>
            <p:ph type="title"/>
          </p:nvPr>
        </p:nvSpPr>
        <p:spPr/>
        <p:txBody>
          <a:bodyPr/>
          <a:lstStyle/>
          <a:p>
            <a:r>
              <a:rPr lang="en-US" dirty="0"/>
              <a:t>Java AWT Controls</a:t>
            </a:r>
            <a:endParaRPr lang="en-IN" dirty="0"/>
          </a:p>
        </p:txBody>
      </p:sp>
      <p:sp>
        <p:nvSpPr>
          <p:cNvPr id="3" name="Content Placeholder 2">
            <a:extLst>
              <a:ext uri="{FF2B5EF4-FFF2-40B4-BE49-F238E27FC236}">
                <a16:creationId xmlns:a16="http://schemas.microsoft.com/office/drawing/2014/main" id="{4F420D0B-EA49-E7C0-70A7-C3567EA72921}"/>
              </a:ext>
            </a:extLst>
          </p:cNvPr>
          <p:cNvSpPr>
            <a:spLocks noGrp="1"/>
          </p:cNvSpPr>
          <p:nvPr>
            <p:ph idx="1"/>
          </p:nvPr>
        </p:nvSpPr>
        <p:spPr>
          <a:xfrm>
            <a:off x="1047750" y="1117450"/>
            <a:ext cx="10515600" cy="4921400"/>
          </a:xfrm>
        </p:spPr>
        <p:txBody>
          <a:bodyPr>
            <a:normAutofit fontScale="92500" lnSpcReduction="20000"/>
          </a:bodyPr>
          <a:lstStyle/>
          <a:p>
            <a:pPr>
              <a:lnSpc>
                <a:spcPct val="150000"/>
              </a:lnSpc>
            </a:pPr>
            <a:r>
              <a:rPr lang="en-US" b="1" dirty="0"/>
              <a:t>Container: </a:t>
            </a:r>
            <a:r>
              <a:rPr lang="en-US" dirty="0"/>
              <a:t>The Container is a component in AWT that can contain another components like buttons, </a:t>
            </a:r>
            <a:r>
              <a:rPr lang="en-US" dirty="0" err="1"/>
              <a:t>textfields</a:t>
            </a:r>
            <a:r>
              <a:rPr lang="en-US" dirty="0"/>
              <a:t>, labels etc. The classes that extends Container class are known as container such as Frame, Dialog and Panel.</a:t>
            </a:r>
          </a:p>
          <a:p>
            <a:pPr>
              <a:lnSpc>
                <a:spcPct val="150000"/>
              </a:lnSpc>
            </a:pPr>
            <a:r>
              <a:rPr lang="en-US" b="1" dirty="0"/>
              <a:t>Panel: </a:t>
            </a:r>
            <a:r>
              <a:rPr lang="en-US" dirty="0"/>
              <a:t>The Panel is the container that doesn't contain title bar and menu bars or border. It can have other components like button, </a:t>
            </a:r>
            <a:r>
              <a:rPr lang="en-US" dirty="0" err="1"/>
              <a:t>textfield</a:t>
            </a:r>
            <a:r>
              <a:rPr lang="en-US" dirty="0"/>
              <a:t> etc.</a:t>
            </a:r>
          </a:p>
          <a:p>
            <a:pPr>
              <a:lnSpc>
                <a:spcPct val="150000"/>
              </a:lnSpc>
            </a:pPr>
            <a:r>
              <a:rPr lang="en-US" b="1" dirty="0"/>
              <a:t>Window: </a:t>
            </a:r>
            <a:r>
              <a:rPr lang="en-US" dirty="0"/>
              <a:t>The Window class creates a top level window. Top level object is not contained within any other object. </a:t>
            </a:r>
          </a:p>
          <a:p>
            <a:pPr>
              <a:lnSpc>
                <a:spcPct val="150000"/>
              </a:lnSpc>
            </a:pPr>
            <a:r>
              <a:rPr lang="en-US" dirty="0"/>
              <a:t>Generally, we would not create Window objects directly, instead we will use subclass of Window called Frame. </a:t>
            </a:r>
          </a:p>
          <a:p>
            <a:pPr>
              <a:lnSpc>
                <a:spcPct val="150000"/>
              </a:lnSpc>
            </a:pPr>
            <a:r>
              <a:rPr lang="en-US" b="1" dirty="0"/>
              <a:t>Frame: </a:t>
            </a:r>
            <a:r>
              <a:rPr lang="en-US" dirty="0"/>
              <a:t>The Frame is the container that contain title bar and can have menu bars. It can have other components like button, </a:t>
            </a:r>
            <a:r>
              <a:rPr lang="en-US" dirty="0" err="1"/>
              <a:t>textfield</a:t>
            </a:r>
            <a:r>
              <a:rPr lang="en-US" dirty="0"/>
              <a:t> etc.</a:t>
            </a:r>
            <a:endParaRPr lang="en-IN" dirty="0"/>
          </a:p>
        </p:txBody>
      </p:sp>
      <p:sp>
        <p:nvSpPr>
          <p:cNvPr id="4" name="Footer Placeholder 3">
            <a:extLst>
              <a:ext uri="{FF2B5EF4-FFF2-40B4-BE49-F238E27FC236}">
                <a16:creationId xmlns:a16="http://schemas.microsoft.com/office/drawing/2014/main" id="{E91E5B65-77CC-D6CB-4A41-06F7CE0C4C9E}"/>
              </a:ext>
            </a:extLst>
          </p:cNvPr>
          <p:cNvSpPr>
            <a:spLocks noGrp="1"/>
          </p:cNvSpPr>
          <p:nvPr>
            <p:ph type="ftr" sz="quarter" idx="11"/>
          </p:nvPr>
        </p:nvSpPr>
        <p:spPr/>
        <p:txBody>
          <a:bodyPr/>
          <a:lstStyle/>
          <a:p>
            <a:r>
              <a:rPr lang="en-US"/>
              <a:t>Department of Electronics &amp; Telecommunication Engg. </a:t>
            </a:r>
            <a:endParaRPr lang="en-IN" dirty="0"/>
          </a:p>
        </p:txBody>
      </p:sp>
    </p:spTree>
    <p:extLst>
      <p:ext uri="{BB962C8B-B14F-4D97-AF65-F5344CB8AC3E}">
        <p14:creationId xmlns:p14="http://schemas.microsoft.com/office/powerpoint/2010/main" val="1684952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76065</TotalTime>
  <Words>6079</Words>
  <Application>Microsoft Office PowerPoint</Application>
  <PresentationFormat>Widescreen</PresentationFormat>
  <Paragraphs>725</Paragraphs>
  <Slides>81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Calibri</vt:lpstr>
      <vt:lpstr>Calibri Light</vt:lpstr>
      <vt:lpstr>Cambria</vt:lpstr>
      <vt:lpstr>erdana</vt:lpstr>
      <vt:lpstr>inter-bold</vt:lpstr>
      <vt:lpstr>inter-regular</vt:lpstr>
      <vt:lpstr>LiberationSerif</vt:lpstr>
      <vt:lpstr>LiberationSerif-Bold</vt:lpstr>
      <vt:lpstr>Times New Roman</vt:lpstr>
      <vt:lpstr>Times New Roman</vt:lpstr>
      <vt:lpstr>Wingdings</vt:lpstr>
      <vt:lpstr>Office Theme</vt:lpstr>
      <vt:lpstr>Advanced JAVA Programming   Unit 2:  AWT and Swing </vt:lpstr>
      <vt:lpstr>Java AWT</vt:lpstr>
      <vt:lpstr>Java AWT is Platform Dependent</vt:lpstr>
      <vt:lpstr>Java AWT Hierarchy</vt:lpstr>
      <vt:lpstr>PowerPoint Presentation</vt:lpstr>
      <vt:lpstr>PowerPoint Presentation</vt:lpstr>
      <vt:lpstr>PowerPoint Presentation</vt:lpstr>
      <vt:lpstr>Component Class</vt:lpstr>
      <vt:lpstr>Java AWT Controls</vt:lpstr>
      <vt:lpstr>Useful Methods of Component Class</vt:lpstr>
      <vt:lpstr>AWT UI Elements</vt:lpstr>
      <vt:lpstr>AWT UI Elements</vt:lpstr>
      <vt:lpstr>Checkbox</vt:lpstr>
      <vt:lpstr>Checkbox</vt:lpstr>
      <vt:lpstr>CheckboxGroup</vt:lpstr>
      <vt:lpstr>Choice Controls</vt:lpstr>
      <vt:lpstr>Lists</vt:lpstr>
      <vt:lpstr>Lists</vt:lpstr>
      <vt:lpstr>ScrollBar</vt:lpstr>
      <vt:lpstr>Scroll Bar Event Handling</vt:lpstr>
      <vt:lpstr>PowerPoint Presentation</vt:lpstr>
      <vt:lpstr>PowerPoint Presentation</vt:lpstr>
      <vt:lpstr>PowerPoint Presentation</vt:lpstr>
      <vt:lpstr>MenuBar, Menu and MenuItem</vt:lpstr>
      <vt:lpstr>MenuBar, Menu and MenuItem</vt:lpstr>
      <vt:lpstr>MenuBar, Menu and MenuItem</vt:lpstr>
      <vt:lpstr>Dialogs</vt:lpstr>
      <vt:lpstr>Canvas</vt:lpstr>
      <vt:lpstr>Layout Manager</vt:lpstr>
      <vt:lpstr>Layout Manager :- FlowLayout</vt:lpstr>
      <vt:lpstr>Layout Manager :- FlowLayout</vt:lpstr>
      <vt:lpstr>Layout Manager :- BorderLayout</vt:lpstr>
      <vt:lpstr>Layout Manager :- GridLayout</vt:lpstr>
      <vt:lpstr>Layout Manager :- CardLayout</vt:lpstr>
      <vt:lpstr>Layout Manager :- CardLayout</vt:lpstr>
      <vt:lpstr>Java Event Handling</vt:lpstr>
      <vt:lpstr>Types of Events</vt:lpstr>
      <vt:lpstr>Event Handling</vt:lpstr>
      <vt:lpstr>Event Handling</vt:lpstr>
      <vt:lpstr>Steps in Event Handling</vt:lpstr>
      <vt:lpstr>Java Adapter Classes</vt:lpstr>
      <vt:lpstr>PowerPoint Presentation</vt:lpstr>
      <vt:lpstr>Working with Color</vt:lpstr>
      <vt:lpstr>Setting the Current Graphics Color</vt:lpstr>
      <vt:lpstr>Creating and Selecting a Font</vt:lpstr>
      <vt:lpstr>Java AWT Examples</vt:lpstr>
      <vt:lpstr>AWT Example by Inheritance</vt:lpstr>
      <vt:lpstr>AWT Example by Association</vt:lpstr>
      <vt:lpstr>Swing Package</vt:lpstr>
      <vt:lpstr>Features of Swing Class</vt:lpstr>
      <vt:lpstr>PowerPoint Presentation</vt:lpstr>
      <vt:lpstr>Swing Classes Hierarchy</vt:lpstr>
      <vt:lpstr>AWT vs Swing</vt:lpstr>
      <vt:lpstr>Java Swing Examples</vt:lpstr>
      <vt:lpstr>JFrame Example</vt:lpstr>
      <vt:lpstr>JPanel Example</vt:lpstr>
      <vt:lpstr>Swing Example</vt:lpstr>
      <vt:lpstr>JFrame and JButton in Constructor</vt:lpstr>
      <vt:lpstr>Inheriting JFrame Class</vt:lpstr>
      <vt:lpstr>JButton Example</vt:lpstr>
      <vt:lpstr>JLabel Example</vt:lpstr>
      <vt:lpstr>Drawing Geometrical Shapes</vt:lpstr>
      <vt:lpstr>Adapter Classes</vt:lpstr>
      <vt:lpstr>Adapter Classes</vt:lpstr>
      <vt:lpstr>PowerPoint Presentation</vt:lpstr>
      <vt:lpstr>Inner Class</vt:lpstr>
      <vt:lpstr>Inner Class</vt:lpstr>
      <vt:lpstr>Inner Class</vt:lpstr>
      <vt:lpstr>Swing Components:- JCombobox</vt:lpstr>
      <vt:lpstr>JCombobox</vt:lpstr>
      <vt:lpstr>PowerPoint Presentation</vt:lpstr>
      <vt:lpstr>JTable</vt:lpstr>
      <vt:lpstr>JTable</vt:lpstr>
      <vt:lpstr>JTabbedPane</vt:lpstr>
      <vt:lpstr>JTabbedPane</vt:lpstr>
      <vt:lpstr>JScrollPane</vt:lpstr>
      <vt:lpstr>JScrollPane</vt:lpstr>
      <vt:lpstr>Tree</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Bhakti Kadam</dc:creator>
  <cp:lastModifiedBy>ICEI 2022</cp:lastModifiedBy>
  <cp:revision>789</cp:revision>
  <dcterms:created xsi:type="dcterms:W3CDTF">2022-07-05T06:38:46Z</dcterms:created>
  <dcterms:modified xsi:type="dcterms:W3CDTF">2024-02-07T08:48:56Z</dcterms:modified>
</cp:coreProperties>
</file>