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49" r:id="rId2"/>
    <p:sldId id="369" r:id="rId3"/>
    <p:sldId id="371" r:id="rId4"/>
    <p:sldId id="370" r:id="rId5"/>
    <p:sldId id="342" r:id="rId6"/>
    <p:sldId id="343" r:id="rId7"/>
    <p:sldId id="344" r:id="rId8"/>
    <p:sldId id="345" r:id="rId9"/>
    <p:sldId id="347" r:id="rId10"/>
    <p:sldId id="346" r:id="rId11"/>
    <p:sldId id="348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277" r:id="rId23"/>
    <p:sldId id="280" r:id="rId24"/>
    <p:sldId id="383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i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6EF"/>
    <a:srgbClr val="CFBFCD"/>
    <a:srgbClr val="C8DB0F"/>
    <a:srgbClr val="66FFCC"/>
    <a:srgbClr val="000000"/>
    <a:srgbClr val="EEE9A4"/>
    <a:srgbClr val="F5F5C1"/>
    <a:srgbClr val="F7F4D1"/>
    <a:srgbClr val="F1EDB5"/>
    <a:srgbClr val="0EA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5232" autoAdjust="0"/>
  </p:normalViewPr>
  <p:slideViewPr>
    <p:cSldViewPr>
      <p:cViewPr varScale="1">
        <p:scale>
          <a:sx n="65" d="100"/>
          <a:sy n="65" d="100"/>
        </p:scale>
        <p:origin x="100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46B35-B052-4FEF-8E7D-946D1069C3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75A92F-D588-43A3-BA58-8BE911E62CBC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A</a:t>
          </a:r>
        </a:p>
      </dgm:t>
    </dgm:pt>
    <dgm:pt modelId="{C2FE3867-6367-4884-9001-5D39DD3CBC91}" type="parTrans" cxnId="{1A5993F5-5E8E-426C-9EE2-AFC9CEBF8CA3}">
      <dgm:prSet/>
      <dgm:spPr/>
      <dgm:t>
        <a:bodyPr/>
        <a:lstStyle/>
        <a:p>
          <a:endParaRPr lang="en-US"/>
        </a:p>
      </dgm:t>
    </dgm:pt>
    <dgm:pt modelId="{C7ADADEA-90CF-4729-BD88-1DE318820BDD}" type="sibTrans" cxnId="{1A5993F5-5E8E-426C-9EE2-AFC9CEBF8CA3}">
      <dgm:prSet/>
      <dgm:spPr/>
      <dgm:t>
        <a:bodyPr/>
        <a:lstStyle/>
        <a:p>
          <a:endParaRPr lang="en-US"/>
        </a:p>
      </dgm:t>
    </dgm:pt>
    <dgm:pt modelId="{FBF652E6-A7B5-46BC-B1E4-5180A4D344F3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AE4A4876-6A06-41C1-B105-EDB870144E64}" type="parTrans" cxnId="{FCE40732-2497-4D5E-975A-4014862B16B4}">
      <dgm:prSet/>
      <dgm:spPr/>
      <dgm:t>
        <a:bodyPr/>
        <a:lstStyle/>
        <a:p>
          <a:endParaRPr lang="en-US"/>
        </a:p>
      </dgm:t>
    </dgm:pt>
    <dgm:pt modelId="{2A4D1773-9FB4-41B0-AF3B-6F39757B13FB}" type="sibTrans" cxnId="{FCE40732-2497-4D5E-975A-4014862B16B4}">
      <dgm:prSet/>
      <dgm:spPr/>
      <dgm:t>
        <a:bodyPr/>
        <a:lstStyle/>
        <a:p>
          <a:endParaRPr lang="en-US"/>
        </a:p>
      </dgm:t>
    </dgm:pt>
    <dgm:pt modelId="{CA2F1893-EC5A-456B-A975-C54ED0273F04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A2168CF4-920D-4634-BE32-A7DD382B1FAC}" type="parTrans" cxnId="{B03B02D8-30C5-4B93-A72A-C1501231974E}">
      <dgm:prSet/>
      <dgm:spPr/>
      <dgm:t>
        <a:bodyPr/>
        <a:lstStyle/>
        <a:p>
          <a:endParaRPr lang="en-US"/>
        </a:p>
      </dgm:t>
    </dgm:pt>
    <dgm:pt modelId="{3E831614-C2F8-406D-8DDD-30DC15304733}" type="sibTrans" cxnId="{B03B02D8-30C5-4B93-A72A-C1501231974E}">
      <dgm:prSet/>
      <dgm:spPr/>
      <dgm:t>
        <a:bodyPr/>
        <a:lstStyle/>
        <a:p>
          <a:endParaRPr lang="en-US"/>
        </a:p>
      </dgm:t>
    </dgm:pt>
    <dgm:pt modelId="{D4D00B5F-F310-4826-A299-769CFB09A0D1}" type="pres">
      <dgm:prSet presAssocID="{A8746B35-B052-4FEF-8E7D-946D1069C367}" presName="diagram" presStyleCnt="0">
        <dgm:presLayoutVars>
          <dgm:dir/>
          <dgm:resizeHandles val="exact"/>
        </dgm:presLayoutVars>
      </dgm:prSet>
      <dgm:spPr/>
    </dgm:pt>
    <dgm:pt modelId="{86FEB483-B96D-41BD-9DB6-3A88AC545F9B}" type="pres">
      <dgm:prSet presAssocID="{C675A92F-D588-43A3-BA58-8BE911E62CBC}" presName="node" presStyleLbl="node1" presStyleIdx="0" presStyleCnt="3" custScaleX="22500" custScaleY="15278" custLinFactNeighborX="30000" custLinFactNeighborY="-39583">
        <dgm:presLayoutVars>
          <dgm:bulletEnabled val="1"/>
        </dgm:presLayoutVars>
      </dgm:prSet>
      <dgm:spPr/>
    </dgm:pt>
    <dgm:pt modelId="{D04F0FC7-6E1D-47B4-84C2-A90315F6077C}" type="pres">
      <dgm:prSet presAssocID="{C7ADADEA-90CF-4729-BD88-1DE318820BDD}" presName="sibTrans" presStyleCnt="0"/>
      <dgm:spPr/>
    </dgm:pt>
    <dgm:pt modelId="{E97F3F83-AB32-4CD8-8AD8-818AFBF3BBBE}" type="pres">
      <dgm:prSet presAssocID="{FBF652E6-A7B5-46BC-B1E4-5180A4D344F3}" presName="node" presStyleLbl="node1" presStyleIdx="1" presStyleCnt="3" custScaleX="22500" custScaleY="15278" custLinFactNeighborX="-2500">
        <dgm:presLayoutVars>
          <dgm:bulletEnabled val="1"/>
        </dgm:presLayoutVars>
      </dgm:prSet>
      <dgm:spPr/>
    </dgm:pt>
    <dgm:pt modelId="{C04D5863-343D-4C9F-9410-C52AAEE6FE04}" type="pres">
      <dgm:prSet presAssocID="{2A4D1773-9FB4-41B0-AF3B-6F39757B13FB}" presName="sibTrans" presStyleCnt="0"/>
      <dgm:spPr/>
    </dgm:pt>
    <dgm:pt modelId="{C8C366CE-E2D8-4E43-A256-8F718A0711AB}" type="pres">
      <dgm:prSet presAssocID="{CA2F1893-EC5A-456B-A975-C54ED0273F04}" presName="node" presStyleLbl="node1" presStyleIdx="2" presStyleCnt="3" custScaleX="22500" custScaleY="15278" custLinFactNeighborX="-35000" custLinFactNeighborY="41667">
        <dgm:presLayoutVars>
          <dgm:bulletEnabled val="1"/>
        </dgm:presLayoutVars>
      </dgm:prSet>
      <dgm:spPr/>
    </dgm:pt>
  </dgm:ptLst>
  <dgm:cxnLst>
    <dgm:cxn modelId="{C7CA371B-BDAF-49CC-960C-F10BE13A8C7E}" type="presOf" srcId="{CA2F1893-EC5A-456B-A975-C54ED0273F04}" destId="{C8C366CE-E2D8-4E43-A256-8F718A0711AB}" srcOrd="0" destOrd="0" presId="urn:microsoft.com/office/officeart/2005/8/layout/default"/>
    <dgm:cxn modelId="{5906FF1C-C207-44DE-BCFD-D1A97B024230}" type="presOf" srcId="{C675A92F-D588-43A3-BA58-8BE911E62CBC}" destId="{86FEB483-B96D-41BD-9DB6-3A88AC545F9B}" srcOrd="0" destOrd="0" presId="urn:microsoft.com/office/officeart/2005/8/layout/default"/>
    <dgm:cxn modelId="{FCE40732-2497-4D5E-975A-4014862B16B4}" srcId="{A8746B35-B052-4FEF-8E7D-946D1069C367}" destId="{FBF652E6-A7B5-46BC-B1E4-5180A4D344F3}" srcOrd="1" destOrd="0" parTransId="{AE4A4876-6A06-41C1-B105-EDB870144E64}" sibTransId="{2A4D1773-9FB4-41B0-AF3B-6F39757B13FB}"/>
    <dgm:cxn modelId="{83F38CA4-913E-4FA2-82B9-5E35E3356A70}" type="presOf" srcId="{FBF652E6-A7B5-46BC-B1E4-5180A4D344F3}" destId="{E97F3F83-AB32-4CD8-8AD8-818AFBF3BBBE}" srcOrd="0" destOrd="0" presId="urn:microsoft.com/office/officeart/2005/8/layout/default"/>
    <dgm:cxn modelId="{B03B02D8-30C5-4B93-A72A-C1501231974E}" srcId="{A8746B35-B052-4FEF-8E7D-946D1069C367}" destId="{CA2F1893-EC5A-456B-A975-C54ED0273F04}" srcOrd="2" destOrd="0" parTransId="{A2168CF4-920D-4634-BE32-A7DD382B1FAC}" sibTransId="{3E831614-C2F8-406D-8DDD-30DC15304733}"/>
    <dgm:cxn modelId="{1A5993F5-5E8E-426C-9EE2-AFC9CEBF8CA3}" srcId="{A8746B35-B052-4FEF-8E7D-946D1069C367}" destId="{C675A92F-D588-43A3-BA58-8BE911E62CBC}" srcOrd="0" destOrd="0" parTransId="{C2FE3867-6367-4884-9001-5D39DD3CBC91}" sibTransId="{C7ADADEA-90CF-4729-BD88-1DE318820BDD}"/>
    <dgm:cxn modelId="{A5D96FFD-6DDC-47D7-B4D0-FD2157CAB8B1}" type="presOf" srcId="{A8746B35-B052-4FEF-8E7D-946D1069C367}" destId="{D4D00B5F-F310-4826-A299-769CFB09A0D1}" srcOrd="0" destOrd="0" presId="urn:microsoft.com/office/officeart/2005/8/layout/default"/>
    <dgm:cxn modelId="{142F7344-ABD2-4E3F-AC89-E56A17EA761D}" type="presParOf" srcId="{D4D00B5F-F310-4826-A299-769CFB09A0D1}" destId="{86FEB483-B96D-41BD-9DB6-3A88AC545F9B}" srcOrd="0" destOrd="0" presId="urn:microsoft.com/office/officeart/2005/8/layout/default"/>
    <dgm:cxn modelId="{438582A4-EFA1-466E-B78D-BDC5CFC1D97D}" type="presParOf" srcId="{D4D00B5F-F310-4826-A299-769CFB09A0D1}" destId="{D04F0FC7-6E1D-47B4-84C2-A90315F6077C}" srcOrd="1" destOrd="0" presId="urn:microsoft.com/office/officeart/2005/8/layout/default"/>
    <dgm:cxn modelId="{AA76EE1B-04C1-4D8E-89C2-78A5883E8B52}" type="presParOf" srcId="{D4D00B5F-F310-4826-A299-769CFB09A0D1}" destId="{E97F3F83-AB32-4CD8-8AD8-818AFBF3BBBE}" srcOrd="2" destOrd="0" presId="urn:microsoft.com/office/officeart/2005/8/layout/default"/>
    <dgm:cxn modelId="{36A8A544-04A1-4EFF-955C-AB54942435D1}" type="presParOf" srcId="{D4D00B5F-F310-4826-A299-769CFB09A0D1}" destId="{C04D5863-343D-4C9F-9410-C52AAEE6FE04}" srcOrd="3" destOrd="0" presId="urn:microsoft.com/office/officeart/2005/8/layout/default"/>
    <dgm:cxn modelId="{C627E34F-5546-48A6-8A15-1A158E81B940}" type="presParOf" srcId="{D4D00B5F-F310-4826-A299-769CFB09A0D1}" destId="{C8C366CE-E2D8-4E43-A256-8F718A0711A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46B35-B052-4FEF-8E7D-946D1069C3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75A92F-D588-43A3-BA58-8BE911E62CBC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A</a:t>
          </a:r>
        </a:p>
      </dgm:t>
    </dgm:pt>
    <dgm:pt modelId="{C2FE3867-6367-4884-9001-5D39DD3CBC91}" type="parTrans" cxnId="{1A5993F5-5E8E-426C-9EE2-AFC9CEBF8CA3}">
      <dgm:prSet/>
      <dgm:spPr/>
      <dgm:t>
        <a:bodyPr/>
        <a:lstStyle/>
        <a:p>
          <a:endParaRPr lang="en-US"/>
        </a:p>
      </dgm:t>
    </dgm:pt>
    <dgm:pt modelId="{C7ADADEA-90CF-4729-BD88-1DE318820BDD}" type="sibTrans" cxnId="{1A5993F5-5E8E-426C-9EE2-AFC9CEBF8CA3}">
      <dgm:prSet/>
      <dgm:spPr/>
      <dgm:t>
        <a:bodyPr/>
        <a:lstStyle/>
        <a:p>
          <a:endParaRPr lang="en-US"/>
        </a:p>
      </dgm:t>
    </dgm:pt>
    <dgm:pt modelId="{FBF652E6-A7B5-46BC-B1E4-5180A4D344F3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AE4A4876-6A06-41C1-B105-EDB870144E64}" type="parTrans" cxnId="{FCE40732-2497-4D5E-975A-4014862B16B4}">
      <dgm:prSet/>
      <dgm:spPr/>
      <dgm:t>
        <a:bodyPr/>
        <a:lstStyle/>
        <a:p>
          <a:endParaRPr lang="en-US"/>
        </a:p>
      </dgm:t>
    </dgm:pt>
    <dgm:pt modelId="{2A4D1773-9FB4-41B0-AF3B-6F39757B13FB}" type="sibTrans" cxnId="{FCE40732-2497-4D5E-975A-4014862B16B4}">
      <dgm:prSet/>
      <dgm:spPr/>
      <dgm:t>
        <a:bodyPr/>
        <a:lstStyle/>
        <a:p>
          <a:endParaRPr lang="en-US"/>
        </a:p>
      </dgm:t>
    </dgm:pt>
    <dgm:pt modelId="{CA2F1893-EC5A-456B-A975-C54ED0273F04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A2168CF4-920D-4634-BE32-A7DD382B1FAC}" type="parTrans" cxnId="{B03B02D8-30C5-4B93-A72A-C1501231974E}">
      <dgm:prSet/>
      <dgm:spPr/>
      <dgm:t>
        <a:bodyPr/>
        <a:lstStyle/>
        <a:p>
          <a:endParaRPr lang="en-US"/>
        </a:p>
      </dgm:t>
    </dgm:pt>
    <dgm:pt modelId="{3E831614-C2F8-406D-8DDD-30DC15304733}" type="sibTrans" cxnId="{B03B02D8-30C5-4B93-A72A-C1501231974E}">
      <dgm:prSet/>
      <dgm:spPr/>
      <dgm:t>
        <a:bodyPr/>
        <a:lstStyle/>
        <a:p>
          <a:endParaRPr lang="en-US"/>
        </a:p>
      </dgm:t>
    </dgm:pt>
    <dgm:pt modelId="{D4D00B5F-F310-4826-A299-769CFB09A0D1}" type="pres">
      <dgm:prSet presAssocID="{A8746B35-B052-4FEF-8E7D-946D1069C367}" presName="diagram" presStyleCnt="0">
        <dgm:presLayoutVars>
          <dgm:dir/>
          <dgm:resizeHandles val="exact"/>
        </dgm:presLayoutVars>
      </dgm:prSet>
      <dgm:spPr/>
    </dgm:pt>
    <dgm:pt modelId="{86FEB483-B96D-41BD-9DB6-3A88AC545F9B}" type="pres">
      <dgm:prSet presAssocID="{C675A92F-D588-43A3-BA58-8BE911E62CBC}" presName="node" presStyleLbl="node1" presStyleIdx="0" presStyleCnt="3" custScaleX="22500" custScaleY="15278" custLinFactNeighborX="30000" custLinFactNeighborY="-39583">
        <dgm:presLayoutVars>
          <dgm:bulletEnabled val="1"/>
        </dgm:presLayoutVars>
      </dgm:prSet>
      <dgm:spPr/>
    </dgm:pt>
    <dgm:pt modelId="{D04F0FC7-6E1D-47B4-84C2-A90315F6077C}" type="pres">
      <dgm:prSet presAssocID="{C7ADADEA-90CF-4729-BD88-1DE318820BDD}" presName="sibTrans" presStyleCnt="0"/>
      <dgm:spPr/>
    </dgm:pt>
    <dgm:pt modelId="{E97F3F83-AB32-4CD8-8AD8-818AFBF3BBBE}" type="pres">
      <dgm:prSet presAssocID="{FBF652E6-A7B5-46BC-B1E4-5180A4D344F3}" presName="node" presStyleLbl="node1" presStyleIdx="1" presStyleCnt="3" custScaleX="22500" custScaleY="15278" custLinFactNeighborX="-2500">
        <dgm:presLayoutVars>
          <dgm:bulletEnabled val="1"/>
        </dgm:presLayoutVars>
      </dgm:prSet>
      <dgm:spPr/>
    </dgm:pt>
    <dgm:pt modelId="{C04D5863-343D-4C9F-9410-C52AAEE6FE04}" type="pres">
      <dgm:prSet presAssocID="{2A4D1773-9FB4-41B0-AF3B-6F39757B13FB}" presName="sibTrans" presStyleCnt="0"/>
      <dgm:spPr/>
    </dgm:pt>
    <dgm:pt modelId="{C8C366CE-E2D8-4E43-A256-8F718A0711AB}" type="pres">
      <dgm:prSet presAssocID="{CA2F1893-EC5A-456B-A975-C54ED0273F04}" presName="node" presStyleLbl="node1" presStyleIdx="2" presStyleCnt="3" custScaleX="22500" custScaleY="15278" custLinFactNeighborX="-35000" custLinFactNeighborY="41667">
        <dgm:presLayoutVars>
          <dgm:bulletEnabled val="1"/>
        </dgm:presLayoutVars>
      </dgm:prSet>
      <dgm:spPr/>
    </dgm:pt>
  </dgm:ptLst>
  <dgm:cxnLst>
    <dgm:cxn modelId="{C7CA371B-BDAF-49CC-960C-F10BE13A8C7E}" type="presOf" srcId="{CA2F1893-EC5A-456B-A975-C54ED0273F04}" destId="{C8C366CE-E2D8-4E43-A256-8F718A0711AB}" srcOrd="0" destOrd="0" presId="urn:microsoft.com/office/officeart/2005/8/layout/default"/>
    <dgm:cxn modelId="{5906FF1C-C207-44DE-BCFD-D1A97B024230}" type="presOf" srcId="{C675A92F-D588-43A3-BA58-8BE911E62CBC}" destId="{86FEB483-B96D-41BD-9DB6-3A88AC545F9B}" srcOrd="0" destOrd="0" presId="urn:microsoft.com/office/officeart/2005/8/layout/default"/>
    <dgm:cxn modelId="{FCE40732-2497-4D5E-975A-4014862B16B4}" srcId="{A8746B35-B052-4FEF-8E7D-946D1069C367}" destId="{FBF652E6-A7B5-46BC-B1E4-5180A4D344F3}" srcOrd="1" destOrd="0" parTransId="{AE4A4876-6A06-41C1-B105-EDB870144E64}" sibTransId="{2A4D1773-9FB4-41B0-AF3B-6F39757B13FB}"/>
    <dgm:cxn modelId="{83F38CA4-913E-4FA2-82B9-5E35E3356A70}" type="presOf" srcId="{FBF652E6-A7B5-46BC-B1E4-5180A4D344F3}" destId="{E97F3F83-AB32-4CD8-8AD8-818AFBF3BBBE}" srcOrd="0" destOrd="0" presId="urn:microsoft.com/office/officeart/2005/8/layout/default"/>
    <dgm:cxn modelId="{B03B02D8-30C5-4B93-A72A-C1501231974E}" srcId="{A8746B35-B052-4FEF-8E7D-946D1069C367}" destId="{CA2F1893-EC5A-456B-A975-C54ED0273F04}" srcOrd="2" destOrd="0" parTransId="{A2168CF4-920D-4634-BE32-A7DD382B1FAC}" sibTransId="{3E831614-C2F8-406D-8DDD-30DC15304733}"/>
    <dgm:cxn modelId="{1A5993F5-5E8E-426C-9EE2-AFC9CEBF8CA3}" srcId="{A8746B35-B052-4FEF-8E7D-946D1069C367}" destId="{C675A92F-D588-43A3-BA58-8BE911E62CBC}" srcOrd="0" destOrd="0" parTransId="{C2FE3867-6367-4884-9001-5D39DD3CBC91}" sibTransId="{C7ADADEA-90CF-4729-BD88-1DE318820BDD}"/>
    <dgm:cxn modelId="{A5D96FFD-6DDC-47D7-B4D0-FD2157CAB8B1}" type="presOf" srcId="{A8746B35-B052-4FEF-8E7D-946D1069C367}" destId="{D4D00B5F-F310-4826-A299-769CFB09A0D1}" srcOrd="0" destOrd="0" presId="urn:microsoft.com/office/officeart/2005/8/layout/default"/>
    <dgm:cxn modelId="{142F7344-ABD2-4E3F-AC89-E56A17EA761D}" type="presParOf" srcId="{D4D00B5F-F310-4826-A299-769CFB09A0D1}" destId="{86FEB483-B96D-41BD-9DB6-3A88AC545F9B}" srcOrd="0" destOrd="0" presId="urn:microsoft.com/office/officeart/2005/8/layout/default"/>
    <dgm:cxn modelId="{438582A4-EFA1-466E-B78D-BDC5CFC1D97D}" type="presParOf" srcId="{D4D00B5F-F310-4826-A299-769CFB09A0D1}" destId="{D04F0FC7-6E1D-47B4-84C2-A90315F6077C}" srcOrd="1" destOrd="0" presId="urn:microsoft.com/office/officeart/2005/8/layout/default"/>
    <dgm:cxn modelId="{AA76EE1B-04C1-4D8E-89C2-78A5883E8B52}" type="presParOf" srcId="{D4D00B5F-F310-4826-A299-769CFB09A0D1}" destId="{E97F3F83-AB32-4CD8-8AD8-818AFBF3BBBE}" srcOrd="2" destOrd="0" presId="urn:microsoft.com/office/officeart/2005/8/layout/default"/>
    <dgm:cxn modelId="{36A8A544-04A1-4EFF-955C-AB54942435D1}" type="presParOf" srcId="{D4D00B5F-F310-4826-A299-769CFB09A0D1}" destId="{C04D5863-343D-4C9F-9410-C52AAEE6FE04}" srcOrd="3" destOrd="0" presId="urn:microsoft.com/office/officeart/2005/8/layout/default"/>
    <dgm:cxn modelId="{C627E34F-5546-48A6-8A15-1A158E81B940}" type="presParOf" srcId="{D4D00B5F-F310-4826-A299-769CFB09A0D1}" destId="{C8C366CE-E2D8-4E43-A256-8F718A0711A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EB483-B96D-41BD-9DB6-3A88AC545F9B}">
      <dsp:nvSpPr>
        <dsp:cNvPr id="0" name=""/>
        <dsp:cNvSpPr/>
      </dsp:nvSpPr>
      <dsp:spPr>
        <a:xfrm>
          <a:off x="3922395" y="0"/>
          <a:ext cx="2434590" cy="991884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</a:t>
          </a:r>
        </a:p>
      </dsp:txBody>
      <dsp:txXfrm>
        <a:off x="3922395" y="0"/>
        <a:ext cx="2434590" cy="991884"/>
      </dsp:txXfrm>
    </dsp:sp>
    <dsp:sp modelId="{E97F3F83-AB32-4CD8-8AD8-818AFBF3BBBE}">
      <dsp:nvSpPr>
        <dsp:cNvPr id="0" name=""/>
        <dsp:cNvSpPr/>
      </dsp:nvSpPr>
      <dsp:spPr>
        <a:xfrm>
          <a:off x="3922395" y="1790057"/>
          <a:ext cx="2434590" cy="99188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953895"/>
                <a:satOff val="-21764"/>
                <a:lumOff val="8039"/>
                <a:alphaOff val="0"/>
                <a:tint val="30000"/>
                <a:satMod val="300000"/>
              </a:schemeClr>
              <a:schemeClr val="accent2">
                <a:hueOff val="953895"/>
                <a:satOff val="-21764"/>
                <a:lumOff val="8039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B</a:t>
          </a:r>
        </a:p>
      </dsp:txBody>
      <dsp:txXfrm>
        <a:off x="3922395" y="1790057"/>
        <a:ext cx="2434590" cy="991884"/>
      </dsp:txXfrm>
    </dsp:sp>
    <dsp:sp modelId="{C8C366CE-E2D8-4E43-A256-8F718A0711AB}">
      <dsp:nvSpPr>
        <dsp:cNvPr id="0" name=""/>
        <dsp:cNvSpPr/>
      </dsp:nvSpPr>
      <dsp:spPr>
        <a:xfrm>
          <a:off x="3922395" y="3580115"/>
          <a:ext cx="2434590" cy="99188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907789"/>
                <a:satOff val="-43528"/>
                <a:lumOff val="16079"/>
                <a:alphaOff val="0"/>
                <a:tint val="30000"/>
                <a:satMod val="300000"/>
              </a:schemeClr>
              <a:schemeClr val="accent2">
                <a:hueOff val="1907789"/>
                <a:satOff val="-43528"/>
                <a:lumOff val="16079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</a:t>
          </a:r>
        </a:p>
      </dsp:txBody>
      <dsp:txXfrm>
        <a:off x="3922395" y="3580115"/>
        <a:ext cx="2434590" cy="991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EB483-B96D-41BD-9DB6-3A88AC545F9B}">
      <dsp:nvSpPr>
        <dsp:cNvPr id="0" name=""/>
        <dsp:cNvSpPr/>
      </dsp:nvSpPr>
      <dsp:spPr>
        <a:xfrm>
          <a:off x="3922395" y="0"/>
          <a:ext cx="2434590" cy="991884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</a:t>
          </a:r>
        </a:p>
      </dsp:txBody>
      <dsp:txXfrm>
        <a:off x="3922395" y="0"/>
        <a:ext cx="2434590" cy="991884"/>
      </dsp:txXfrm>
    </dsp:sp>
    <dsp:sp modelId="{E97F3F83-AB32-4CD8-8AD8-818AFBF3BBBE}">
      <dsp:nvSpPr>
        <dsp:cNvPr id="0" name=""/>
        <dsp:cNvSpPr/>
      </dsp:nvSpPr>
      <dsp:spPr>
        <a:xfrm>
          <a:off x="3922395" y="1790057"/>
          <a:ext cx="2434590" cy="99188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953895"/>
                <a:satOff val="-21764"/>
                <a:lumOff val="8039"/>
                <a:alphaOff val="0"/>
                <a:tint val="30000"/>
                <a:satMod val="300000"/>
              </a:schemeClr>
              <a:schemeClr val="accent2">
                <a:hueOff val="953895"/>
                <a:satOff val="-21764"/>
                <a:lumOff val="8039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B</a:t>
          </a:r>
        </a:p>
      </dsp:txBody>
      <dsp:txXfrm>
        <a:off x="3922395" y="1790057"/>
        <a:ext cx="2434590" cy="991884"/>
      </dsp:txXfrm>
    </dsp:sp>
    <dsp:sp modelId="{C8C366CE-E2D8-4E43-A256-8F718A0711AB}">
      <dsp:nvSpPr>
        <dsp:cNvPr id="0" name=""/>
        <dsp:cNvSpPr/>
      </dsp:nvSpPr>
      <dsp:spPr>
        <a:xfrm>
          <a:off x="3922395" y="3580115"/>
          <a:ext cx="2434590" cy="99188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907789"/>
                <a:satOff val="-43528"/>
                <a:lumOff val="16079"/>
                <a:alphaOff val="0"/>
                <a:tint val="30000"/>
                <a:satMod val="300000"/>
              </a:schemeClr>
              <a:schemeClr val="accent2">
                <a:hueOff val="1907789"/>
                <a:satOff val="-43528"/>
                <a:lumOff val="16079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</a:t>
          </a:r>
        </a:p>
      </dsp:txBody>
      <dsp:txXfrm>
        <a:off x="3922395" y="3580115"/>
        <a:ext cx="2434590" cy="991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E5EB6-5DAF-4980-B446-9539BF1CFFAB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DF2B1-43BD-482C-9E62-B39F4B6BE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3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260A53-96E9-4339-BBEF-E2E0970134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47800" y="3345325"/>
            <a:ext cx="10363200" cy="1447800"/>
          </a:xfrm>
          <a:solidFill>
            <a:srgbClr val="0EADC2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UNIT :- IV</a:t>
            </a:r>
          </a:p>
          <a:p>
            <a:pPr marL="0" indent="0" algn="ctr">
              <a:buNone/>
            </a:pPr>
            <a:r>
              <a:rPr lang="en-US" sz="4000" b="1" dirty="0">
                <a:highlight>
                  <a:srgbClr val="FFFF00"/>
                </a:highlight>
              </a:rPr>
              <a:t>Interface and Packages in JAVA</a:t>
            </a:r>
            <a:endParaRPr lang="en-US" sz="4000" dirty="0">
              <a:highlight>
                <a:srgbClr val="FFFF00"/>
              </a:highlight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8159E7-3EA1-4FD7-B5A0-D4EFABBD414E}"/>
              </a:ext>
            </a:extLst>
          </p:cNvPr>
          <p:cNvSpPr txBox="1">
            <a:spLocks/>
          </p:cNvSpPr>
          <p:nvPr/>
        </p:nvSpPr>
        <p:spPr>
          <a:xfrm>
            <a:off x="3657600" y="1767689"/>
            <a:ext cx="7002634" cy="715964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4000" b="1" dirty="0">
                <a:highlight>
                  <a:srgbClr val="00FF00"/>
                </a:highlight>
              </a:rPr>
              <a:t>Fundamental of JAVA Programming </a:t>
            </a:r>
            <a:endParaRPr lang="en-US" sz="4000" dirty="0">
              <a:highlight>
                <a:srgbClr val="00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590F3-CF26-41B4-AE97-C299C3E7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15582"/>
            <a:ext cx="1318341" cy="12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9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4 types of java access modifiers:</a:t>
            </a:r>
          </a:p>
          <a:p>
            <a:pPr>
              <a:buNone/>
            </a:pPr>
            <a:r>
              <a:rPr lang="en-US" dirty="0"/>
              <a:t>1.private</a:t>
            </a:r>
          </a:p>
          <a:p>
            <a:pPr>
              <a:buNone/>
            </a:pPr>
            <a:r>
              <a:rPr lang="en-US" dirty="0"/>
              <a:t>2.default</a:t>
            </a:r>
          </a:p>
          <a:p>
            <a:pPr>
              <a:buNone/>
            </a:pPr>
            <a:r>
              <a:rPr lang="en-US" dirty="0"/>
              <a:t>3.protected</a:t>
            </a:r>
          </a:p>
          <a:p>
            <a:pPr>
              <a:buNone/>
            </a:pPr>
            <a:r>
              <a:rPr lang="en-US" dirty="0"/>
              <a:t>4.public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93A4D-4945-4AAF-918E-864069CE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3" y="208806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5BCA106-7C35-4121-8EE8-086D61ADCB2B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646786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Access Modifiers in java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96774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1) private access modifier</a:t>
            </a:r>
          </a:p>
          <a:p>
            <a:pPr>
              <a:buNone/>
            </a:pPr>
            <a:r>
              <a:rPr lang="en-US" dirty="0"/>
              <a:t>       The private access modifier is accessible only within class.</a:t>
            </a:r>
          </a:p>
          <a:p>
            <a:pPr>
              <a:buNone/>
            </a:pPr>
            <a:r>
              <a:rPr lang="en-US" b="1" dirty="0"/>
              <a:t>2) default access modifier</a:t>
            </a:r>
          </a:p>
          <a:p>
            <a:pPr>
              <a:buNone/>
            </a:pPr>
            <a:r>
              <a:rPr lang="en-US" dirty="0"/>
              <a:t>   If you don't use any modifier, it is treated as </a:t>
            </a:r>
            <a:r>
              <a:rPr lang="en-US" b="1" dirty="0"/>
              <a:t>default</a:t>
            </a:r>
            <a:r>
              <a:rPr lang="en-US" dirty="0"/>
              <a:t> by default. The default modifier is accessible only within package.</a:t>
            </a:r>
          </a:p>
          <a:p>
            <a:pPr>
              <a:buNone/>
            </a:pPr>
            <a:r>
              <a:rPr lang="en-US" b="1" dirty="0"/>
              <a:t>3) protected access modifier</a:t>
            </a:r>
          </a:p>
          <a:p>
            <a:pPr>
              <a:buNone/>
            </a:pPr>
            <a:r>
              <a:rPr lang="en-US" dirty="0"/>
              <a:t>     The </a:t>
            </a:r>
            <a:r>
              <a:rPr lang="en-US" b="1" dirty="0"/>
              <a:t>protected access modifier</a:t>
            </a:r>
            <a:r>
              <a:rPr lang="en-US" dirty="0"/>
              <a:t> is accessible within package and outside the package but through inheritance only. </a:t>
            </a:r>
          </a:p>
          <a:p>
            <a:pPr>
              <a:buNone/>
            </a:pPr>
            <a:r>
              <a:rPr lang="en-US" b="1" dirty="0"/>
              <a:t> 4) public access modifier</a:t>
            </a:r>
          </a:p>
          <a:p>
            <a:pPr>
              <a:buNone/>
            </a:pPr>
            <a:r>
              <a:rPr lang="en-US" dirty="0"/>
              <a:t>     The </a:t>
            </a:r>
            <a:r>
              <a:rPr lang="en-US" b="1" dirty="0"/>
              <a:t>public access modifier</a:t>
            </a:r>
            <a:r>
              <a:rPr lang="en-US" dirty="0"/>
              <a:t> is accessible everywhere. It has the widest scope among all other modifiers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89552-5A21-461B-B745-86CCBEDD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3" y="208806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50E1CB-3C19-44EE-B80D-CA0B5E22269F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646786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Access Modifier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05200" y="4953000"/>
            <a:ext cx="73152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07144547"/>
              </p:ext>
            </p:extLst>
          </p:nvPr>
        </p:nvGraphicFramePr>
        <p:xfrm>
          <a:off x="838199" y="914400"/>
          <a:ext cx="106680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US" sz="2400" dirty="0"/>
                        <a:t>    Access    </a:t>
                      </a:r>
                    </a:p>
                    <a:p>
                      <a:r>
                        <a:rPr lang="en-US" sz="2400" dirty="0"/>
                        <a:t>       Modifier</a:t>
                      </a:r>
                    </a:p>
                    <a:p>
                      <a:r>
                        <a:rPr lang="en-US" sz="2400" dirty="0"/>
                        <a:t>Access</a:t>
                      </a:r>
                      <a:r>
                        <a:rPr lang="en-US" sz="2400" baseline="0" dirty="0"/>
                        <a:t> </a:t>
                      </a:r>
                    </a:p>
                    <a:p>
                      <a:r>
                        <a:rPr lang="en-US" sz="2400" baseline="0" dirty="0"/>
                        <a:t>Location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Public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Same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Yes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Yes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Yes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Subclass</a:t>
                      </a:r>
                      <a:r>
                        <a:rPr lang="en-US" sz="2400" baseline="0" dirty="0">
                          <a:highlight>
                            <a:srgbClr val="00FF00"/>
                          </a:highlight>
                        </a:rPr>
                        <a:t> in Same Package</a:t>
                      </a:r>
                      <a:endParaRPr 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Yes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Yes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Yes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No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Non Subclasses in same</a:t>
                      </a:r>
                      <a:r>
                        <a:rPr lang="en-US" sz="2400" baseline="0" dirty="0">
                          <a:highlight>
                            <a:srgbClr val="00FF00"/>
                          </a:highlight>
                        </a:rPr>
                        <a:t> package</a:t>
                      </a:r>
                      <a:endParaRPr 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Yes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Yes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Yes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No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Subclass</a:t>
                      </a:r>
                      <a:r>
                        <a:rPr lang="en-US" sz="2400" baseline="0" dirty="0">
                          <a:highlight>
                            <a:srgbClr val="00FF00"/>
                          </a:highlight>
                        </a:rPr>
                        <a:t> in Different Packages</a:t>
                      </a:r>
                      <a:endParaRPr 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Yes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ighlight>
                            <a:srgbClr val="00FFFF"/>
                          </a:highlight>
                        </a:rPr>
                        <a:t>No</a:t>
                      </a:r>
                    </a:p>
                    <a:p>
                      <a:pPr algn="ctr"/>
                      <a:endParaRPr 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ighlight>
                            <a:srgbClr val="00FFFF"/>
                          </a:highlight>
                        </a:rPr>
                        <a:t>No</a:t>
                      </a:r>
                    </a:p>
                    <a:p>
                      <a:pPr algn="ctr"/>
                      <a:endParaRPr 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Non Subclasses in Different</a:t>
                      </a:r>
                      <a:r>
                        <a:rPr lang="en-US" sz="2400" baseline="0" dirty="0">
                          <a:highlight>
                            <a:srgbClr val="00FF00"/>
                          </a:highlight>
                        </a:rPr>
                        <a:t> packages</a:t>
                      </a:r>
                      <a:endParaRPr lang="en-US" sz="24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Yes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FF"/>
                          </a:highlight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ighlight>
                            <a:srgbClr val="00FFFF"/>
                          </a:highlight>
                        </a:rPr>
                        <a:t>No</a:t>
                      </a:r>
                    </a:p>
                    <a:p>
                      <a:pPr algn="ctr"/>
                      <a:endParaRPr 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ighlight>
                            <a:srgbClr val="00FFFF"/>
                          </a:highlight>
                        </a:rPr>
                        <a:t>No</a:t>
                      </a:r>
                    </a:p>
                    <a:p>
                      <a:pPr algn="ctr"/>
                      <a:endParaRPr lang="en-US" sz="24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44484" y="1447800"/>
            <a:ext cx="2340864" cy="76200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B1B69AB-EBF1-4FD0-B5A0-5093797C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16756AF-DDD3-4869-BCCD-8E9EB9F211CC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Access Protection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9676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11277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 does not support multiple inheritance </a:t>
            </a:r>
          </a:p>
          <a:p>
            <a:r>
              <a:rPr lang="en-US" dirty="0"/>
              <a:t>Classes in Java can not have more than one superclass</a:t>
            </a:r>
          </a:p>
          <a:p>
            <a:pPr marL="0" indent="0">
              <a:buNone/>
            </a:pPr>
            <a:r>
              <a:rPr lang="en-US" dirty="0"/>
              <a:t>E.g.  </a:t>
            </a:r>
            <a:r>
              <a:rPr lang="en-US" dirty="0">
                <a:highlight>
                  <a:srgbClr val="00FFFF"/>
                </a:highlight>
              </a:rPr>
              <a:t>class A extends B extends C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       {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            ----------------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             ----------------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          }</a:t>
            </a:r>
          </a:p>
          <a:p>
            <a:r>
              <a:rPr lang="en-US" dirty="0"/>
              <a:t>Is not permitted in Java</a:t>
            </a:r>
          </a:p>
          <a:p>
            <a:r>
              <a:rPr lang="en-US" dirty="0"/>
              <a:t>Large number of real life applications require the use of multiple inheritance </a:t>
            </a:r>
          </a:p>
          <a:p>
            <a:r>
              <a:rPr lang="en-US" dirty="0"/>
              <a:t>In C++ , implementation of multiple inheritance proves difficult and adds complexity to the language.</a:t>
            </a:r>
          </a:p>
          <a:p>
            <a:r>
              <a:rPr lang="en-US" dirty="0"/>
              <a:t>But Java provides an alternate approach known as interfaces to support the concept of multiple inheritance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556EE-C154-4123-913B-1528EEAC4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B559EA8-27E4-43E7-833F-5F9F0910FEE3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Multiple Inheritance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4782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621D-FDED-4DBE-A5F3-D4A2EA54087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29200"/>
          </a:xfrm>
        </p:spPr>
        <p:txBody>
          <a:bodyPr/>
          <a:lstStyle/>
          <a:p>
            <a:r>
              <a:rPr lang="en-IN" dirty="0">
                <a:highlight>
                  <a:srgbClr val="00FF00"/>
                </a:highlight>
              </a:rPr>
              <a:t>Basically it is a kind of class</a:t>
            </a:r>
          </a:p>
          <a:p>
            <a:r>
              <a:rPr lang="en-IN" dirty="0">
                <a:highlight>
                  <a:srgbClr val="00FF00"/>
                </a:highlight>
              </a:rPr>
              <a:t>Like classes, interface contain methods and variables but with a major difference </a:t>
            </a:r>
          </a:p>
          <a:p>
            <a:r>
              <a:rPr lang="en-IN" dirty="0">
                <a:highlight>
                  <a:srgbClr val="00FF00"/>
                </a:highlight>
              </a:rPr>
              <a:t>Difference is that interfaces define only abstract methods and final fields</a:t>
            </a:r>
          </a:p>
          <a:p>
            <a:r>
              <a:rPr lang="en-IN" dirty="0"/>
              <a:t>This means that interfaces do not specify any code to implement these methods and data fields contain only constants</a:t>
            </a:r>
          </a:p>
          <a:p>
            <a:r>
              <a:rPr lang="en-IN" dirty="0">
                <a:highlight>
                  <a:srgbClr val="00FFFF"/>
                </a:highlight>
              </a:rPr>
              <a:t>Responsibility of the class that implements an interface </a:t>
            </a:r>
            <a:r>
              <a:rPr lang="en-IN" dirty="0"/>
              <a:t>to define the code for implementation of these methods.</a:t>
            </a:r>
          </a:p>
          <a:p>
            <a:r>
              <a:rPr lang="en-IN" dirty="0"/>
              <a:t>Syntax for defining an interface is very similar to that for defining a class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F8A90-E811-4EF4-8785-8019F4D11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DE15AD6-FA4F-40EF-9574-BC29E78A8CC0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Interface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0712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10A09F-DE5F-4B6A-A69D-698231ECEF9E}"/>
              </a:ext>
            </a:extLst>
          </p:cNvPr>
          <p:cNvSpPr/>
          <p:nvPr/>
        </p:nvSpPr>
        <p:spPr>
          <a:xfrm>
            <a:off x="6096000" y="3962400"/>
            <a:ext cx="51816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57A97C-EB96-439C-9565-BD558EA70ECA}"/>
              </a:ext>
            </a:extLst>
          </p:cNvPr>
          <p:cNvSpPr/>
          <p:nvPr/>
        </p:nvSpPr>
        <p:spPr>
          <a:xfrm>
            <a:off x="5829299" y="1799253"/>
            <a:ext cx="4610101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AAE866-9F8E-47C4-89B2-70149DF6ED01}"/>
              </a:ext>
            </a:extLst>
          </p:cNvPr>
          <p:cNvSpPr/>
          <p:nvPr/>
        </p:nvSpPr>
        <p:spPr>
          <a:xfrm>
            <a:off x="1447800" y="2180253"/>
            <a:ext cx="35814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C126-4E46-412D-A3BA-4018F856E1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1" y="1066799"/>
            <a:ext cx="11506200" cy="5637445"/>
          </a:xfrm>
        </p:spPr>
        <p:txBody>
          <a:bodyPr numCol="2">
            <a:normAutofit/>
          </a:bodyPr>
          <a:lstStyle/>
          <a:p>
            <a:r>
              <a:rPr lang="en-IN" sz="2400" dirty="0"/>
              <a:t>General form of an interface definition is </a:t>
            </a:r>
          </a:p>
          <a:p>
            <a:pPr marL="0" indent="0">
              <a:buNone/>
            </a:pPr>
            <a:r>
              <a:rPr lang="en-IN" sz="2400" dirty="0"/>
              <a:t>                            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               interface </a:t>
            </a:r>
            <a:r>
              <a:rPr lang="en-IN" sz="2400" dirty="0" err="1"/>
              <a:t>InterfaceName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               {</a:t>
            </a:r>
          </a:p>
          <a:p>
            <a:pPr marL="0" indent="0">
              <a:buNone/>
            </a:pPr>
            <a:r>
              <a:rPr lang="en-IN" sz="2400" dirty="0"/>
              <a:t>                           variable declaration;</a:t>
            </a:r>
          </a:p>
          <a:p>
            <a:pPr marL="0" indent="0">
              <a:buNone/>
            </a:pPr>
            <a:r>
              <a:rPr lang="en-IN" sz="2400" dirty="0"/>
              <a:t>                           method declaration; </a:t>
            </a:r>
          </a:p>
          <a:p>
            <a:pPr marL="0" indent="0">
              <a:buNone/>
            </a:pPr>
            <a:r>
              <a:rPr lang="en-IN" sz="2400" dirty="0"/>
              <a:t>                       }</a:t>
            </a:r>
          </a:p>
          <a:p>
            <a:pPr marL="0" indent="0">
              <a:buNone/>
            </a:pPr>
            <a:endParaRPr lang="en-IN" sz="2400" dirty="0"/>
          </a:p>
          <a:p>
            <a:pPr marL="0" indent="0" algn="ctr">
              <a:buNone/>
            </a:pPr>
            <a:r>
              <a:rPr lang="en-IN" sz="2400" dirty="0"/>
              <a:t>Interface is just keyword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Variables are declared as 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>
                <a:highlight>
                  <a:srgbClr val="00FFFF"/>
                </a:highlight>
              </a:rPr>
              <a:t>static final type </a:t>
            </a:r>
            <a:r>
              <a:rPr lang="en-IN" sz="2400" dirty="0" err="1">
                <a:highlight>
                  <a:srgbClr val="00FFFF"/>
                </a:highlight>
              </a:rPr>
              <a:t>variablename</a:t>
            </a:r>
            <a:r>
              <a:rPr lang="en-IN" sz="2400" dirty="0">
                <a:highlight>
                  <a:srgbClr val="00FFFF"/>
                </a:highlight>
              </a:rPr>
              <a:t>= value;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Methods declaration will contain only a list of methods without any body statements 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>
                <a:highlight>
                  <a:srgbClr val="00FFFF"/>
                </a:highlight>
              </a:rPr>
              <a:t>return type methodsname1 (</a:t>
            </a:r>
            <a:r>
              <a:rPr lang="en-IN" sz="2400" dirty="0" err="1">
                <a:highlight>
                  <a:srgbClr val="00FFFF"/>
                </a:highlight>
              </a:rPr>
              <a:t>parameter_list</a:t>
            </a:r>
            <a:r>
              <a:rPr lang="en-IN" sz="2400" dirty="0">
                <a:highlight>
                  <a:srgbClr val="00FFFF"/>
                </a:highlight>
              </a:rPr>
              <a:t>);</a:t>
            </a:r>
          </a:p>
          <a:p>
            <a:pPr marL="0" indent="0">
              <a:buNone/>
            </a:pPr>
            <a:endParaRPr lang="en-IN" sz="2400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IN" sz="2400" dirty="0">
                <a:highlight>
                  <a:srgbClr val="00FFFF"/>
                </a:highlight>
              </a:rPr>
              <a:t>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9CFEE-8C37-4B37-8B3E-B11A6054E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2A2E11E-7EF9-44D4-BD0A-82A290CAA4AC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Syntax for Interface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F4B2AF-CA1A-41EA-BDE0-BAD5F1D82B23}"/>
              </a:ext>
            </a:extLst>
          </p:cNvPr>
          <p:cNvSpPr/>
          <p:nvPr/>
        </p:nvSpPr>
        <p:spPr>
          <a:xfrm>
            <a:off x="6096000" y="4849854"/>
            <a:ext cx="5181600" cy="185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err="1">
                <a:solidFill>
                  <a:schemeClr val="tx1"/>
                </a:solidFill>
                <a:highlight>
                  <a:srgbClr val="00FF00"/>
                </a:highlight>
              </a:rPr>
              <a:t>Intreface</a:t>
            </a:r>
            <a:r>
              <a:rPr lang="en-IN" sz="2000" dirty="0">
                <a:solidFill>
                  <a:schemeClr val="tx1"/>
                </a:solidFill>
                <a:highlight>
                  <a:srgbClr val="00FF00"/>
                </a:highlight>
              </a:rPr>
              <a:t> Area</a:t>
            </a:r>
          </a:p>
          <a:p>
            <a:r>
              <a:rPr lang="en-IN" sz="2000" dirty="0">
                <a:solidFill>
                  <a:schemeClr val="tx1"/>
                </a:solidFill>
                <a:highlight>
                  <a:srgbClr val="00FF00"/>
                </a:highlight>
              </a:rPr>
              <a:t>{</a:t>
            </a:r>
          </a:p>
          <a:p>
            <a:r>
              <a:rPr lang="en-IN" sz="2000" dirty="0">
                <a:solidFill>
                  <a:schemeClr val="tx1"/>
                </a:solidFill>
                <a:highlight>
                  <a:srgbClr val="00FF00"/>
                </a:highlight>
              </a:rPr>
              <a:t>       final static float pi=3.142F;</a:t>
            </a:r>
          </a:p>
          <a:p>
            <a:r>
              <a:rPr lang="en-IN" sz="2000" dirty="0">
                <a:solidFill>
                  <a:schemeClr val="tx1"/>
                </a:solidFill>
                <a:highlight>
                  <a:srgbClr val="00FF00"/>
                </a:highlight>
              </a:rPr>
              <a:t>       float </a:t>
            </a:r>
            <a:r>
              <a:rPr lang="en-IN" sz="2000" dirty="0" err="1">
                <a:solidFill>
                  <a:schemeClr val="tx1"/>
                </a:solidFill>
                <a:highlight>
                  <a:srgbClr val="00FF00"/>
                </a:highlight>
              </a:rPr>
              <a:t>a_calculate</a:t>
            </a:r>
            <a:r>
              <a:rPr lang="en-IN" sz="2000" dirty="0">
                <a:solidFill>
                  <a:schemeClr val="tx1"/>
                </a:solidFill>
                <a:highlight>
                  <a:srgbClr val="00FF00"/>
                </a:highlight>
              </a:rPr>
              <a:t> ( float x, float y);</a:t>
            </a:r>
          </a:p>
          <a:p>
            <a:r>
              <a:rPr lang="en-IN" sz="2000" dirty="0">
                <a:solidFill>
                  <a:schemeClr val="tx1"/>
                </a:solidFill>
                <a:highlight>
                  <a:srgbClr val="00FF00"/>
                </a:highlight>
              </a:rPr>
              <a:t>       void show();</a:t>
            </a:r>
          </a:p>
          <a:p>
            <a:r>
              <a:rPr lang="en-IN" sz="2000" dirty="0">
                <a:solidFill>
                  <a:schemeClr val="tx1"/>
                </a:solidFill>
                <a:highlight>
                  <a:srgbClr val="00FF00"/>
                </a:highligh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9591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73AC7D-EDB1-4CFA-8E59-2B45445E8E7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914400"/>
            <a:ext cx="10515600" cy="541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DC24C0-86ED-4D38-9940-F61B3E210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0D197D-1392-4AE1-8F9F-CDF41EF57A19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Difference Between Class and Interface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7045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A60B17-91F3-4A00-B2EA-B20093FFEB3B}"/>
              </a:ext>
            </a:extLst>
          </p:cNvPr>
          <p:cNvSpPr/>
          <p:nvPr/>
        </p:nvSpPr>
        <p:spPr>
          <a:xfrm>
            <a:off x="3886200" y="3886200"/>
            <a:ext cx="457200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92C4-6C77-4755-BA67-91677803C7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11125200" cy="4953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As like classes, we can apply </a:t>
            </a:r>
            <a:r>
              <a:rPr lang="en-US" dirty="0">
                <a:highlight>
                  <a:srgbClr val="00FFFF"/>
                </a:highlight>
              </a:rPr>
              <a:t>reusability concept on existing interface to create new interface.</a:t>
            </a:r>
          </a:p>
          <a:p>
            <a:pPr>
              <a:defRPr/>
            </a:pPr>
            <a:r>
              <a:rPr lang="en-US" dirty="0"/>
              <a:t>That is, an </a:t>
            </a:r>
            <a:r>
              <a:rPr lang="en-US" dirty="0">
                <a:highlight>
                  <a:srgbClr val="00FFFF"/>
                </a:highlight>
              </a:rPr>
              <a:t>interface can be sub-interfaced from existing interface.</a:t>
            </a:r>
          </a:p>
          <a:p>
            <a:pPr>
              <a:defRPr/>
            </a:pPr>
            <a:r>
              <a:rPr lang="en-US" dirty="0"/>
              <a:t>So this </a:t>
            </a:r>
            <a:r>
              <a:rPr lang="en-US" dirty="0">
                <a:highlight>
                  <a:srgbClr val="00FFFF"/>
                </a:highlight>
              </a:rPr>
              <a:t>existing interface is called </a:t>
            </a:r>
            <a:r>
              <a:rPr lang="en-US" dirty="0" err="1">
                <a:highlight>
                  <a:srgbClr val="00FFFF"/>
                </a:highlight>
              </a:rPr>
              <a:t>superinterface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The new </a:t>
            </a:r>
            <a:r>
              <a:rPr lang="en-US" dirty="0" err="1"/>
              <a:t>subinterface</a:t>
            </a:r>
            <a:r>
              <a:rPr lang="en-US" dirty="0"/>
              <a:t> will inherit all the characteristics of </a:t>
            </a:r>
            <a:r>
              <a:rPr lang="en-US" dirty="0" err="1"/>
              <a:t>superinterface</a:t>
            </a:r>
            <a:r>
              <a:rPr lang="en-US" dirty="0"/>
              <a:t> in the manner similar to subclass.</a:t>
            </a:r>
          </a:p>
          <a:p>
            <a:pPr>
              <a:defRPr/>
            </a:pPr>
            <a:r>
              <a:rPr lang="en-US" dirty="0"/>
              <a:t>Syntax for this is:</a:t>
            </a:r>
          </a:p>
          <a:p>
            <a:pPr algn="ctr">
              <a:buNone/>
              <a:defRPr/>
            </a:pPr>
            <a:r>
              <a:rPr lang="en-US" dirty="0"/>
              <a:t>      </a:t>
            </a:r>
            <a:r>
              <a:rPr lang="en-US" b="1" dirty="0"/>
              <a:t>interface </a:t>
            </a:r>
            <a:r>
              <a:rPr lang="en-US" i="1" dirty="0"/>
              <a:t>name2 </a:t>
            </a:r>
            <a:r>
              <a:rPr lang="en-US" dirty="0"/>
              <a:t> </a:t>
            </a:r>
            <a:r>
              <a:rPr lang="en-US" b="1" dirty="0"/>
              <a:t>extends </a:t>
            </a:r>
            <a:r>
              <a:rPr lang="en-US" i="1" dirty="0"/>
              <a:t>name1</a:t>
            </a:r>
          </a:p>
          <a:p>
            <a:pPr>
              <a:buNone/>
              <a:defRPr/>
            </a:pPr>
            <a:r>
              <a:rPr lang="en-US" i="1" dirty="0"/>
              <a:t>                                                 {</a:t>
            </a:r>
          </a:p>
          <a:p>
            <a:pPr>
              <a:buNone/>
              <a:defRPr/>
            </a:pPr>
            <a:r>
              <a:rPr lang="en-US" i="1" dirty="0"/>
              <a:t>                                                          body of name2;</a:t>
            </a:r>
          </a:p>
          <a:p>
            <a:pPr>
              <a:buNone/>
              <a:defRPr/>
            </a:pPr>
            <a:r>
              <a:rPr lang="en-US" i="1" dirty="0"/>
              <a:t>                                                  }</a:t>
            </a:r>
            <a:r>
              <a:rPr lang="en-US" dirty="0"/>
              <a:t>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ED9D4-F606-4C61-A824-DC0A69C6C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7B7C973-C8CA-4049-9109-FD93204DD3DA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Extending Interface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7654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A9F563-67A2-4F4E-80C9-CF2BE99A8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2F4552E-78D7-466B-B3FD-E237E3C3D443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Extending Interface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F0BDF-6FBE-4887-B87B-A8711939286F}"/>
              </a:ext>
            </a:extLst>
          </p:cNvPr>
          <p:cNvSpPr/>
          <p:nvPr/>
        </p:nvSpPr>
        <p:spPr>
          <a:xfrm>
            <a:off x="228600" y="990600"/>
            <a:ext cx="46482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highlight>
                  <a:srgbClr val="00FF00"/>
                </a:highlight>
              </a:rPr>
              <a:t>interface </a:t>
            </a:r>
            <a:r>
              <a:rPr lang="en-IN" sz="2400" dirty="0" err="1">
                <a:solidFill>
                  <a:schemeClr val="tx1"/>
                </a:solidFill>
                <a:highlight>
                  <a:srgbClr val="00FF00"/>
                </a:highlight>
              </a:rPr>
              <a:t>Itemconstants</a:t>
            </a:r>
            <a:endParaRPr lang="en-IN" sz="24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IN" sz="2400" dirty="0">
                <a:solidFill>
                  <a:schemeClr val="tx1"/>
                </a:solidFill>
                <a:highlight>
                  <a:srgbClr val="00FF00"/>
                </a:highlight>
              </a:rPr>
              <a:t>{</a:t>
            </a:r>
          </a:p>
          <a:p>
            <a:r>
              <a:rPr lang="en-IN" sz="2400" dirty="0">
                <a:solidFill>
                  <a:schemeClr val="tx1"/>
                </a:solidFill>
                <a:highlight>
                  <a:srgbClr val="00FF00"/>
                </a:highlight>
              </a:rPr>
              <a:t>    int code=1001;</a:t>
            </a:r>
          </a:p>
          <a:p>
            <a:r>
              <a:rPr lang="en-IN" sz="2400" dirty="0">
                <a:solidFill>
                  <a:schemeClr val="tx1"/>
                </a:solidFill>
                <a:highlight>
                  <a:srgbClr val="00FF00"/>
                </a:highlight>
              </a:rPr>
              <a:t>    string name=“Fan”;</a:t>
            </a:r>
          </a:p>
          <a:p>
            <a:r>
              <a:rPr lang="en-IN" sz="2400" dirty="0">
                <a:solidFill>
                  <a:schemeClr val="tx1"/>
                </a:solidFill>
                <a:highlight>
                  <a:srgbClr val="00FF00"/>
                </a:highlight>
              </a:rPr>
              <a:t>}</a:t>
            </a:r>
          </a:p>
          <a:p>
            <a:r>
              <a:rPr lang="en-IN" sz="2400" dirty="0">
                <a:solidFill>
                  <a:schemeClr val="tx1"/>
                </a:solidFill>
                <a:highlight>
                  <a:srgbClr val="00FF00"/>
                </a:highlight>
              </a:rPr>
              <a:t>interface Item extends </a:t>
            </a:r>
            <a:r>
              <a:rPr lang="en-IN" sz="2400" dirty="0" err="1">
                <a:solidFill>
                  <a:schemeClr val="tx1"/>
                </a:solidFill>
                <a:highlight>
                  <a:srgbClr val="00FF00"/>
                </a:highlight>
              </a:rPr>
              <a:t>ItemConstants</a:t>
            </a:r>
            <a:endParaRPr lang="en-IN" sz="24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IN" sz="2400" dirty="0">
                <a:solidFill>
                  <a:schemeClr val="tx1"/>
                </a:solidFill>
                <a:highlight>
                  <a:srgbClr val="00FF00"/>
                </a:highlight>
              </a:rPr>
              <a:t>{</a:t>
            </a:r>
          </a:p>
          <a:p>
            <a:r>
              <a:rPr lang="en-IN" sz="2400" dirty="0">
                <a:solidFill>
                  <a:schemeClr val="tx1"/>
                </a:solidFill>
                <a:highlight>
                  <a:srgbClr val="00FF00"/>
                </a:highlight>
              </a:rPr>
              <a:t>   void display();</a:t>
            </a:r>
          </a:p>
          <a:p>
            <a:r>
              <a:rPr lang="en-IN" sz="2400" dirty="0">
                <a:solidFill>
                  <a:schemeClr val="tx1"/>
                </a:solidFill>
                <a:highlight>
                  <a:srgbClr val="00FF00"/>
                </a:highlight>
              </a:rPr>
              <a:t>}</a:t>
            </a:r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EE2B7-3029-47A0-9639-00559FE2FC21}"/>
              </a:ext>
            </a:extLst>
          </p:cNvPr>
          <p:cNvSpPr/>
          <p:nvPr/>
        </p:nvSpPr>
        <p:spPr>
          <a:xfrm>
            <a:off x="6096000" y="990600"/>
            <a:ext cx="60198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interface </a:t>
            </a:r>
            <a:r>
              <a:rPr lang="en-IN" sz="2400" dirty="0" err="1"/>
              <a:t>Itemconstants</a:t>
            </a:r>
            <a:endParaRPr lang="en-IN" sz="2400" dirty="0"/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    int code=1001;</a:t>
            </a:r>
          </a:p>
          <a:p>
            <a:r>
              <a:rPr lang="en-IN" sz="2400" dirty="0"/>
              <a:t>    string name=“Fan”;</a:t>
            </a:r>
          </a:p>
          <a:p>
            <a:r>
              <a:rPr lang="en-IN" sz="2400" dirty="0"/>
              <a:t>}</a:t>
            </a:r>
          </a:p>
          <a:p>
            <a:r>
              <a:rPr lang="en-IN" sz="2400" dirty="0"/>
              <a:t>interface </a:t>
            </a:r>
            <a:r>
              <a:rPr lang="en-IN" sz="2400" dirty="0" err="1"/>
              <a:t>ItemMethods</a:t>
            </a:r>
            <a:r>
              <a:rPr lang="en-IN" sz="2400" dirty="0"/>
              <a:t> extends </a:t>
            </a:r>
            <a:r>
              <a:rPr lang="en-IN" sz="2400" dirty="0" err="1"/>
              <a:t>ItemConstants</a:t>
            </a:r>
            <a:endParaRPr lang="en-IN" sz="2400" dirty="0"/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   void display();</a:t>
            </a:r>
          </a:p>
          <a:p>
            <a:r>
              <a:rPr lang="en-IN" sz="2400" dirty="0"/>
              <a:t>}</a:t>
            </a:r>
          </a:p>
          <a:p>
            <a:r>
              <a:rPr lang="en-IN" sz="2400" dirty="0">
                <a:solidFill>
                  <a:schemeClr val="tx1"/>
                </a:solidFill>
                <a:highlight>
                  <a:srgbClr val="00FF00"/>
                </a:highlight>
              </a:rPr>
              <a:t>Interfaces Item extends </a:t>
            </a:r>
            <a:r>
              <a:rPr lang="en-IN" sz="2400" dirty="0" err="1">
                <a:solidFill>
                  <a:schemeClr val="tx1"/>
                </a:solidFill>
                <a:highlight>
                  <a:srgbClr val="00FF00"/>
                </a:highlight>
              </a:rPr>
              <a:t>ItemConstants,ItemMethods</a:t>
            </a:r>
            <a:endParaRPr lang="en-IN" sz="24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IN" sz="2400" dirty="0">
                <a:solidFill>
                  <a:schemeClr val="tx1"/>
                </a:solidFill>
                <a:highlight>
                  <a:srgbClr val="00FF00"/>
                </a:highlight>
              </a:rPr>
              <a:t>{</a:t>
            </a:r>
          </a:p>
          <a:p>
            <a:r>
              <a:rPr lang="en-IN" sz="2400" dirty="0">
                <a:solidFill>
                  <a:schemeClr val="tx1"/>
                </a:solidFill>
                <a:highlight>
                  <a:srgbClr val="00FF00"/>
                </a:highlight>
              </a:rPr>
              <a:t>      ----------------</a:t>
            </a:r>
          </a:p>
          <a:p>
            <a:r>
              <a:rPr lang="en-IN" sz="2400" dirty="0">
                <a:solidFill>
                  <a:schemeClr val="tx1"/>
                </a:solidFill>
                <a:highlight>
                  <a:srgbClr val="00FF00"/>
                </a:highlight>
              </a:rPr>
              <a:t>      -----------------</a:t>
            </a:r>
          </a:p>
          <a:p>
            <a:r>
              <a:rPr lang="en-IN" sz="2400" dirty="0">
                <a:solidFill>
                  <a:schemeClr val="tx1"/>
                </a:solidFill>
                <a:highlight>
                  <a:srgbClr val="00FF00"/>
                </a:highlight>
              </a:rPr>
              <a:t>}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FC4F74C-7914-4C9F-9918-CE69369AC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600575"/>
            <a:ext cx="5867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0103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809D-F59D-40C9-AD00-8D0E5A28270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10896600" cy="1066800"/>
          </a:xfrm>
        </p:spPr>
        <p:txBody>
          <a:bodyPr/>
          <a:lstStyle/>
          <a:p>
            <a:r>
              <a:rPr lang="en-IN" dirty="0">
                <a:highlight>
                  <a:srgbClr val="00FFFF"/>
                </a:highlight>
              </a:rPr>
              <a:t>Interfaces are used as “</a:t>
            </a:r>
            <a:r>
              <a:rPr lang="en-IN" dirty="0" err="1">
                <a:highlight>
                  <a:srgbClr val="00FFFF"/>
                </a:highlight>
              </a:rPr>
              <a:t>Superclasses</a:t>
            </a:r>
            <a:r>
              <a:rPr lang="en-IN" dirty="0">
                <a:highlight>
                  <a:srgbClr val="00FFFF"/>
                </a:highlight>
              </a:rPr>
              <a:t>” whose properties are inherited by classes</a:t>
            </a:r>
            <a:r>
              <a:rPr lang="en-IN" dirty="0"/>
              <a:t>. </a:t>
            </a:r>
          </a:p>
          <a:p>
            <a:r>
              <a:rPr lang="en-IN" dirty="0"/>
              <a:t>Therefore necessary to create a class that inherits the given interface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10946-06EC-4462-92D2-546FDB71D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05E693-5B2A-454A-B342-4675DED06B54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Implementing Interfaces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19FA1-7623-42AA-A647-B9593C8506E4}"/>
              </a:ext>
            </a:extLst>
          </p:cNvPr>
          <p:cNvSpPr/>
          <p:nvPr/>
        </p:nvSpPr>
        <p:spPr>
          <a:xfrm>
            <a:off x="990600" y="2362200"/>
            <a:ext cx="6096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Class  </a:t>
            </a:r>
            <a:r>
              <a:rPr lang="en-IN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classname</a:t>
            </a:r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 implements </a:t>
            </a:r>
            <a:r>
              <a:rPr lang="en-IN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interfacename</a:t>
            </a:r>
            <a:endParaRPr lang="en-IN" sz="2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       Body of </a:t>
            </a:r>
            <a:r>
              <a:rPr lang="en-IN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classname</a:t>
            </a:r>
            <a:endParaRPr lang="en-IN" sz="2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D6D0F7-A7B9-46DD-9E12-516FDB301475}"/>
              </a:ext>
            </a:extLst>
          </p:cNvPr>
          <p:cNvSpPr/>
          <p:nvPr/>
        </p:nvSpPr>
        <p:spPr>
          <a:xfrm>
            <a:off x="990600" y="4419600"/>
            <a:ext cx="7620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Class  </a:t>
            </a:r>
            <a:r>
              <a:rPr lang="en-IN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classname</a:t>
            </a:r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 extends superclass</a:t>
            </a:r>
          </a:p>
          <a:p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             implements interfacename1,interfacename2,……..</a:t>
            </a:r>
          </a:p>
          <a:p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       Body of </a:t>
            </a:r>
            <a:r>
              <a:rPr lang="en-IN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classname</a:t>
            </a:r>
            <a:endParaRPr lang="en-IN" sz="2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 }</a:t>
            </a:r>
          </a:p>
          <a:p>
            <a:endParaRPr lang="en-IN" sz="24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337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7653" y="1143000"/>
            <a:ext cx="11154747" cy="1447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Java two most innovative features are packages and Interfaces</a:t>
            </a:r>
          </a:p>
          <a:p>
            <a:r>
              <a:rPr lang="en-US" dirty="0">
                <a:highlight>
                  <a:srgbClr val="FFFF00"/>
                </a:highlight>
              </a:rPr>
              <a:t>Package is the set of collection of classes and / or interfaces</a:t>
            </a:r>
          </a:p>
          <a:p>
            <a:r>
              <a:rPr lang="en-US" dirty="0"/>
              <a:t>It act as a container for classes that are used.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3CA47-E8E0-45C8-8864-FD8DC0852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3" y="245200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3EDCA38-5D93-44D3-B19B-19096EA79A2B}"/>
              </a:ext>
            </a:extLst>
          </p:cNvPr>
          <p:cNvSpPr txBox="1">
            <a:spLocks/>
          </p:cNvSpPr>
          <p:nvPr/>
        </p:nvSpPr>
        <p:spPr>
          <a:xfrm>
            <a:off x="1447800" y="304800"/>
            <a:ext cx="10287000" cy="646786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Packages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96323" y="3124200"/>
            <a:ext cx="10152677" cy="1981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highlight>
                  <a:srgbClr val="00FFFF"/>
                </a:highlight>
              </a:rPr>
              <a:t>Why Packages ?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Limitation to reusing the classes within a program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If we need to use classes from other programs without physically copying them into the program under development?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513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8BE5F-FC50-4313-A37C-F1D16C83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593C6E-1E06-4697-B1EE-90CE68ABF96B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Various forms of  Interface Implementation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30C0807-140C-41E5-A6E4-E039416189B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13891626"/>
              </p:ext>
            </p:extLst>
          </p:nvPr>
        </p:nvGraphicFramePr>
        <p:xfrm>
          <a:off x="762000" y="1447800"/>
          <a:ext cx="10820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F0AC520C-338C-4109-9A6D-529A44F9CC36}"/>
              </a:ext>
            </a:extLst>
          </p:cNvPr>
          <p:cNvSpPr/>
          <p:nvPr/>
        </p:nvSpPr>
        <p:spPr>
          <a:xfrm>
            <a:off x="5638800" y="2477277"/>
            <a:ext cx="457200" cy="780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671D0E6-F702-44B5-8EB1-79D786444F93}"/>
              </a:ext>
            </a:extLst>
          </p:cNvPr>
          <p:cNvSpPr/>
          <p:nvPr/>
        </p:nvSpPr>
        <p:spPr>
          <a:xfrm>
            <a:off x="5638800" y="4248538"/>
            <a:ext cx="457200" cy="7806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88EF0-2EF6-4BAB-B3D0-AC223DFECAF6}"/>
              </a:ext>
            </a:extLst>
          </p:cNvPr>
          <p:cNvSpPr/>
          <p:nvPr/>
        </p:nvSpPr>
        <p:spPr>
          <a:xfrm>
            <a:off x="2819400" y="1600200"/>
            <a:ext cx="1447800" cy="53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Interface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E7F7D-D51E-4E95-9FFA-078A770D8045}"/>
              </a:ext>
            </a:extLst>
          </p:cNvPr>
          <p:cNvSpPr/>
          <p:nvPr/>
        </p:nvSpPr>
        <p:spPr>
          <a:xfrm>
            <a:off x="7391400" y="2601583"/>
            <a:ext cx="2133600" cy="65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199B-CD23-47C0-B0DE-E33C76EA3CA1}"/>
              </a:ext>
            </a:extLst>
          </p:cNvPr>
          <p:cNvSpPr/>
          <p:nvPr/>
        </p:nvSpPr>
        <p:spPr>
          <a:xfrm>
            <a:off x="2831841" y="3418114"/>
            <a:ext cx="1447800" cy="53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04D5F-9429-4063-A1C0-041BA840146F}"/>
              </a:ext>
            </a:extLst>
          </p:cNvPr>
          <p:cNvSpPr/>
          <p:nvPr/>
        </p:nvSpPr>
        <p:spPr>
          <a:xfrm>
            <a:off x="2866831" y="5257800"/>
            <a:ext cx="1447800" cy="53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Class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7A1BDE-D1FD-4511-A116-5607D4A33FD0}"/>
              </a:ext>
            </a:extLst>
          </p:cNvPr>
          <p:cNvSpPr/>
          <p:nvPr/>
        </p:nvSpPr>
        <p:spPr>
          <a:xfrm>
            <a:off x="7543800" y="4287411"/>
            <a:ext cx="1676400" cy="53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640486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8BE5F-FC50-4313-A37C-F1D16C83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593C6E-1E06-4697-B1EE-90CE68ABF96B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Various forms of  Interface Implementation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30C0807-140C-41E5-A6E4-E039416189B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18001312"/>
              </p:ext>
            </p:extLst>
          </p:nvPr>
        </p:nvGraphicFramePr>
        <p:xfrm>
          <a:off x="-1475792" y="1572208"/>
          <a:ext cx="10820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F0AC520C-338C-4109-9A6D-529A44F9CC36}"/>
              </a:ext>
            </a:extLst>
          </p:cNvPr>
          <p:cNvSpPr/>
          <p:nvPr/>
        </p:nvSpPr>
        <p:spPr>
          <a:xfrm>
            <a:off x="3477208" y="2565866"/>
            <a:ext cx="457200" cy="780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671D0E6-F702-44B5-8EB1-79D786444F93}"/>
              </a:ext>
            </a:extLst>
          </p:cNvPr>
          <p:cNvSpPr/>
          <p:nvPr/>
        </p:nvSpPr>
        <p:spPr>
          <a:xfrm>
            <a:off x="3484984" y="4340183"/>
            <a:ext cx="457200" cy="7806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88EF0-2EF6-4BAB-B3D0-AC223DFECAF6}"/>
              </a:ext>
            </a:extLst>
          </p:cNvPr>
          <p:cNvSpPr/>
          <p:nvPr/>
        </p:nvSpPr>
        <p:spPr>
          <a:xfrm>
            <a:off x="723900" y="1828800"/>
            <a:ext cx="1447800" cy="53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Interface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E7F7D-D51E-4E95-9FFA-078A770D8045}"/>
              </a:ext>
            </a:extLst>
          </p:cNvPr>
          <p:cNvSpPr/>
          <p:nvPr/>
        </p:nvSpPr>
        <p:spPr>
          <a:xfrm>
            <a:off x="4495022" y="2660468"/>
            <a:ext cx="2133600" cy="65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199B-CD23-47C0-B0DE-E33C76EA3CA1}"/>
              </a:ext>
            </a:extLst>
          </p:cNvPr>
          <p:cNvSpPr/>
          <p:nvPr/>
        </p:nvSpPr>
        <p:spPr>
          <a:xfrm>
            <a:off x="582970" y="3592185"/>
            <a:ext cx="1447800" cy="53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04D5F-9429-4063-A1C0-041BA840146F}"/>
              </a:ext>
            </a:extLst>
          </p:cNvPr>
          <p:cNvSpPr/>
          <p:nvPr/>
        </p:nvSpPr>
        <p:spPr>
          <a:xfrm>
            <a:off x="601631" y="5285792"/>
            <a:ext cx="1447800" cy="53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Class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7A1BDE-D1FD-4511-A116-5607D4A33FD0}"/>
              </a:ext>
            </a:extLst>
          </p:cNvPr>
          <p:cNvSpPr/>
          <p:nvPr/>
        </p:nvSpPr>
        <p:spPr>
          <a:xfrm>
            <a:off x="4478694" y="4464492"/>
            <a:ext cx="1676400" cy="53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highlight>
                  <a:srgbClr val="FFFF00"/>
                </a:highlight>
              </a:rPr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1266255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45867"/>
            <a:ext cx="7772400" cy="731838"/>
          </a:xfr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Default Method in Interface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52600" y="1143000"/>
            <a:ext cx="4495800" cy="5410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 interface </a:t>
            </a:r>
            <a:r>
              <a:rPr lang="en-US" dirty="0" err="1"/>
              <a:t>Drawable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  void draw(); 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 default void </a:t>
            </a:r>
            <a:r>
              <a:rPr lang="en-US" dirty="0" err="1">
                <a:solidFill>
                  <a:srgbClr val="FF0000"/>
                </a:solidFill>
              </a:rPr>
              <a:t>msg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s.o.p</a:t>
            </a:r>
            <a:r>
              <a:rPr lang="en-US" dirty="0">
                <a:solidFill>
                  <a:srgbClr val="FF0000"/>
                </a:solidFill>
              </a:rPr>
              <a:t>("default method");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} </a:t>
            </a:r>
            <a:r>
              <a:rPr lang="en-US" dirty="0"/>
              <a:t> } </a:t>
            </a:r>
          </a:p>
          <a:p>
            <a:pPr>
              <a:buNone/>
            </a:pPr>
            <a:r>
              <a:rPr lang="en-US" dirty="0"/>
              <a:t> class Rectangle implements </a:t>
            </a:r>
            <a:r>
              <a:rPr lang="en-US" dirty="0" err="1"/>
              <a:t>Drawable</a:t>
            </a:r>
            <a:endParaRPr lang="en-US" dirty="0"/>
          </a:p>
          <a:p>
            <a:pPr>
              <a:buNone/>
            </a:pPr>
            <a:r>
              <a:rPr lang="en-US" dirty="0"/>
              <a:t>{  </a:t>
            </a:r>
          </a:p>
          <a:p>
            <a:pPr>
              <a:buNone/>
            </a:pPr>
            <a:r>
              <a:rPr lang="en-US" dirty="0"/>
              <a:t>public void draw()</a:t>
            </a:r>
          </a:p>
          <a:p>
            <a:pPr>
              <a:buNone/>
            </a:pPr>
            <a:r>
              <a:rPr lang="en-US" dirty="0"/>
              <a:t>{</a:t>
            </a:r>
            <a:r>
              <a:rPr lang="en-US" dirty="0" err="1"/>
              <a:t>s.o.p</a:t>
            </a:r>
            <a:r>
              <a:rPr lang="en-US" dirty="0"/>
              <a:t>("drawing rectangle");</a:t>
            </a:r>
          </a:p>
          <a:p>
            <a:pPr>
              <a:buNone/>
            </a:pPr>
            <a:r>
              <a:rPr lang="en-US" dirty="0"/>
              <a:t>}  }  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1066800"/>
            <a:ext cx="4419600" cy="502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class 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TestInterfaceDefault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{  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 err="1">
                <a:solidFill>
                  <a:prstClr val="black"/>
                </a:solidFill>
                <a:latin typeface="Perpetua"/>
              </a:rPr>
              <a:t>p.s.v.m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.(String 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args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[])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  {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  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Drawable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 d=new Rectangle();  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 err="1">
                <a:solidFill>
                  <a:prstClr val="black"/>
                </a:solidFill>
                <a:latin typeface="Perpetua"/>
              </a:rPr>
              <a:t>d.draw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(); 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 d.msg(); 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 }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}   </a:t>
            </a:r>
            <a:r>
              <a:rPr lang="en-US" sz="2600" dirty="0">
                <a:solidFill>
                  <a:prstClr val="black"/>
                </a:solidFill>
                <a:latin typeface="Perpetua"/>
              </a:rPr>
              <a:t>  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429794" y="3809206"/>
            <a:ext cx="548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52600" y="4265612"/>
            <a:ext cx="396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62200" y="334962"/>
            <a:ext cx="7772400" cy="7318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97500"/>
          </a:bodyPr>
          <a:lstStyle/>
          <a:p>
            <a:r>
              <a:rPr lang="en-US" sz="4000" b="1" dirty="0">
                <a:highlight>
                  <a:srgbClr val="FFFF00"/>
                </a:highlight>
                <a:latin typeface="Perpetua"/>
              </a:rPr>
              <a:t>Static Method in Interface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52600" y="1143000"/>
            <a:ext cx="4495800" cy="54102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600" dirty="0">
                <a:solidFill>
                  <a:prstClr val="black"/>
                </a:solidFill>
                <a:latin typeface="Perpetua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Perpetua"/>
              </a:rPr>
              <a:t>interface </a:t>
            </a:r>
            <a:r>
              <a:rPr lang="en-US" sz="2800" dirty="0" err="1">
                <a:solidFill>
                  <a:srgbClr val="FF0000"/>
                </a:solidFill>
                <a:latin typeface="Perpetua"/>
              </a:rPr>
              <a:t>Drawable</a:t>
            </a:r>
            <a:endParaRPr lang="en-US" sz="2800" dirty="0">
              <a:solidFill>
                <a:srgbClr val="FF0000"/>
              </a:solidFill>
              <a:latin typeface="Perpetua"/>
            </a:endParaRP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srgbClr val="FF0000"/>
                </a:solidFill>
                <a:latin typeface="Perpetua"/>
              </a:rPr>
              <a:t> {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srgbClr val="FF0000"/>
                </a:solidFill>
                <a:latin typeface="Perpetua"/>
              </a:rPr>
              <a:t>  void draw();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srgbClr val="FF0000"/>
                </a:solidFill>
                <a:latin typeface="Perpetua"/>
              </a:rPr>
              <a:t>  static </a:t>
            </a:r>
            <a:r>
              <a:rPr lang="en-US" sz="2800" dirty="0" err="1">
                <a:solidFill>
                  <a:srgbClr val="FF0000"/>
                </a:solidFill>
                <a:latin typeface="Perpetua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Perpetua"/>
              </a:rPr>
              <a:t> cube(</a:t>
            </a:r>
            <a:r>
              <a:rPr lang="en-US" sz="2800" dirty="0" err="1">
                <a:solidFill>
                  <a:srgbClr val="FF0000"/>
                </a:solidFill>
                <a:latin typeface="Perpetua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Perpetua"/>
              </a:rPr>
              <a:t> x)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srgbClr val="FF0000"/>
                </a:solidFill>
                <a:latin typeface="Perpetua"/>
              </a:rPr>
              <a:t>{return x*x*x;} 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srgbClr val="FF0000"/>
                </a:solidFill>
                <a:latin typeface="Perpetua"/>
              </a:rPr>
              <a:t> }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  </a:t>
            </a:r>
            <a:r>
              <a:rPr lang="en-US" sz="2800" dirty="0">
                <a:solidFill>
                  <a:srgbClr val="0070C0"/>
                </a:solidFill>
                <a:latin typeface="Perpetua"/>
              </a:rPr>
              <a:t>class Rectangle implements </a:t>
            </a:r>
            <a:r>
              <a:rPr lang="en-US" sz="2800" dirty="0" err="1">
                <a:solidFill>
                  <a:srgbClr val="0070C0"/>
                </a:solidFill>
                <a:latin typeface="Perpetua"/>
              </a:rPr>
              <a:t>Drawable</a:t>
            </a:r>
            <a:endParaRPr lang="en-US" sz="2800" dirty="0">
              <a:solidFill>
                <a:srgbClr val="0070C0"/>
              </a:solidFill>
              <a:latin typeface="Perpetua"/>
            </a:endParaRP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srgbClr val="0070C0"/>
                </a:solidFill>
                <a:latin typeface="Perpetua"/>
              </a:rPr>
              <a:t>{ 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srgbClr val="0070C0"/>
                </a:solidFill>
                <a:latin typeface="Perpetua"/>
              </a:rPr>
              <a:t> public void draw()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srgbClr val="0070C0"/>
                </a:solidFill>
                <a:latin typeface="Perpetua"/>
              </a:rPr>
              <a:t>{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 err="1">
                <a:solidFill>
                  <a:srgbClr val="0070C0"/>
                </a:solidFill>
                <a:latin typeface="Perpetua"/>
              </a:rPr>
              <a:t>s.o.p</a:t>
            </a:r>
            <a:r>
              <a:rPr lang="en-US" sz="2800" dirty="0">
                <a:solidFill>
                  <a:srgbClr val="0070C0"/>
                </a:solidFill>
                <a:latin typeface="Perpetua"/>
              </a:rPr>
              <a:t>("drawing rectangle");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srgbClr val="0070C0"/>
                </a:solidFill>
                <a:latin typeface="Perpetua"/>
              </a:rPr>
              <a:t>}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srgbClr val="0070C0"/>
                </a:solidFill>
                <a:latin typeface="Perpetua"/>
              </a:rPr>
              <a:t>  }   </a:t>
            </a:r>
            <a:r>
              <a:rPr lang="en-US" sz="2600" dirty="0">
                <a:solidFill>
                  <a:srgbClr val="0070C0"/>
                </a:solidFill>
                <a:latin typeface="Perpetua"/>
              </a:rPr>
              <a:t> 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48400" y="1066800"/>
            <a:ext cx="4419600" cy="502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class 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TestInterfaceStatic</a:t>
            </a:r>
            <a:endParaRPr lang="en-US" sz="2800" dirty="0">
              <a:solidFill>
                <a:prstClr val="black"/>
              </a:solidFill>
              <a:latin typeface="Perpetua"/>
            </a:endParaRP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{ 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 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psvm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(String 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args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[])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{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  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Drawable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 d=new Rectangle();  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d.draw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();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b="1" dirty="0">
                <a:solidFill>
                  <a:srgbClr val="0070C0"/>
                </a:solidFill>
                <a:latin typeface="Perpetua"/>
              </a:rPr>
              <a:t>   </a:t>
            </a:r>
            <a:r>
              <a:rPr lang="en-US" sz="2800" b="1" dirty="0" err="1">
                <a:solidFill>
                  <a:srgbClr val="0070C0"/>
                </a:solidFill>
                <a:latin typeface="Perpetua"/>
              </a:rPr>
              <a:t>s.o.p</a:t>
            </a:r>
            <a:r>
              <a:rPr lang="en-US" sz="2800" b="1" dirty="0">
                <a:solidFill>
                  <a:srgbClr val="0070C0"/>
                </a:solidFill>
                <a:latin typeface="Perpetua"/>
              </a:rPr>
              <a:t>( </a:t>
            </a:r>
            <a:r>
              <a:rPr lang="en-US" sz="2800" b="1" dirty="0" err="1">
                <a:solidFill>
                  <a:srgbClr val="0070C0"/>
                </a:solidFill>
                <a:latin typeface="Perpetua"/>
              </a:rPr>
              <a:t>Drawable.cube</a:t>
            </a:r>
            <a:r>
              <a:rPr lang="en-US" sz="2800" b="1" dirty="0">
                <a:solidFill>
                  <a:srgbClr val="0070C0"/>
                </a:solidFill>
                <a:latin typeface="Perpetua"/>
              </a:rPr>
              <a:t>(3) );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  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}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} </a:t>
            </a:r>
            <a:endParaRPr lang="en-US" sz="2600" dirty="0">
              <a:solidFill>
                <a:prstClr val="black"/>
              </a:solidFill>
              <a:latin typeface="Perpetu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429794" y="3809206"/>
            <a:ext cx="548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3581400"/>
            <a:ext cx="396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8861-E87D-4FF1-BCEE-4EF85BC3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D271-1CE0-A76E-E141-D44F905516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0C965-DC9C-0509-28D0-00163973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17028"/>
            <a:ext cx="10287000" cy="50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27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228601"/>
          <a:ext cx="8610600" cy="640079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1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ABSTRACT</a:t>
                      </a:r>
                      <a:r>
                        <a:rPr lang="en-US" baseline="0" dirty="0"/>
                        <a:t> 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6017">
                <a:tc>
                  <a:txBody>
                    <a:bodyPr/>
                    <a:lstStyle/>
                    <a:p>
                      <a:r>
                        <a:rPr lang="en-US" dirty="0"/>
                        <a:t>1) Abstract class can have abstract and non-abstract methods.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Interface can have only abstract methods. Since Java 8, it can have default and static methods also.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013">
                <a:tc>
                  <a:txBody>
                    <a:bodyPr/>
                    <a:lstStyle/>
                    <a:p>
                      <a:r>
                        <a:rPr lang="en-US"/>
                        <a:t>2) Abstract class doesn't support multiple inheritance.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Interface supports multiple inheritance.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0013">
                <a:tc>
                  <a:txBody>
                    <a:bodyPr/>
                    <a:lstStyle/>
                    <a:p>
                      <a:r>
                        <a:rPr lang="en-US"/>
                        <a:t>3) Abstract class can have final, non-final, static and non-static variables.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 has only static and final variables.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008">
                <a:tc>
                  <a:txBody>
                    <a:bodyPr/>
                    <a:lstStyle/>
                    <a:p>
                      <a:r>
                        <a:rPr lang="en-US" dirty="0"/>
                        <a:t>4) Abstract class can provide the implementation of interface.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Interface can't provide the implementation of abstract class.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745">
                <a:tc>
                  <a:txBody>
                    <a:bodyPr/>
                    <a:lstStyle/>
                    <a:p>
                      <a:r>
                        <a:rPr lang="en-US"/>
                        <a:t>5) The abstract keyword is used to declare abstract class.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interface keyword is used to declare interface.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1807">
                <a:tc>
                  <a:txBody>
                    <a:bodyPr/>
                    <a:lstStyle/>
                    <a:p>
                      <a:r>
                        <a:rPr lang="en-US" dirty="0"/>
                        <a:t>6) Example:</a:t>
                      </a:r>
                      <a:br>
                        <a:rPr lang="en-US" dirty="0"/>
                      </a:br>
                      <a:r>
                        <a:rPr lang="en-US" dirty="0"/>
                        <a:t>public abstract class Shape{</a:t>
                      </a:r>
                      <a:br>
                        <a:rPr lang="en-US" dirty="0"/>
                      </a:br>
                      <a:r>
                        <a:rPr lang="en-US" dirty="0"/>
                        <a:t>public abstract void draw();}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Example:</a:t>
                      </a:r>
                      <a:br>
                        <a:rPr lang="en-US" dirty="0"/>
                      </a:br>
                      <a:r>
                        <a:rPr lang="en-US" dirty="0"/>
                        <a:t>public interface </a:t>
                      </a:r>
                      <a:r>
                        <a:rPr lang="en-US" dirty="0" err="1"/>
                        <a:t>Drawable</a:t>
                      </a:r>
                      <a:r>
                        <a:rPr lang="en-US" dirty="0"/>
                        <a:t>{</a:t>
                      </a:r>
                      <a:br>
                        <a:rPr lang="en-US" dirty="0"/>
                      </a:br>
                      <a:r>
                        <a:rPr lang="en-US" dirty="0"/>
                        <a:t>void draw();}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6323" y="1447800"/>
            <a:ext cx="10686077" cy="3962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Code Reusability :- </a:t>
            </a:r>
            <a:r>
              <a:rPr lang="en-US" dirty="0"/>
              <a:t>Because package contain the group of classes (</a:t>
            </a:r>
            <a:r>
              <a:rPr lang="en-US" dirty="0" err="1"/>
              <a:t>i.e</a:t>
            </a:r>
            <a:r>
              <a:rPr lang="en-US" dirty="0"/>
              <a:t> Reusability and Maintainability)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Resolving Name Collision :- </a:t>
            </a:r>
            <a:r>
              <a:rPr lang="en-US" dirty="0"/>
              <a:t>when multiple packages have classes with the same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Package also provides the </a:t>
            </a:r>
            <a:r>
              <a:rPr lang="en-US" dirty="0">
                <a:highlight>
                  <a:srgbClr val="FFFF00"/>
                </a:highlight>
              </a:rPr>
              <a:t>hiding of class facility </a:t>
            </a:r>
            <a:r>
              <a:rPr lang="en-US" dirty="0"/>
              <a:t>(</a:t>
            </a:r>
            <a:r>
              <a:rPr lang="en-US" dirty="0" err="1"/>
              <a:t>i.e</a:t>
            </a:r>
            <a:r>
              <a:rPr lang="en-US" dirty="0"/>
              <a:t> other programs can not use the class from hidden packages)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Access Limitation </a:t>
            </a:r>
            <a:r>
              <a:rPr lang="en-US" dirty="0"/>
              <a:t>can be applied with the help of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Nesting of package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3CA47-E8E0-45C8-8864-FD8DC0852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3" y="245200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3EDCA38-5D93-44D3-B19B-19096EA79A2B}"/>
              </a:ext>
            </a:extLst>
          </p:cNvPr>
          <p:cNvSpPr txBox="1">
            <a:spLocks/>
          </p:cNvSpPr>
          <p:nvPr/>
        </p:nvSpPr>
        <p:spPr>
          <a:xfrm>
            <a:off x="1447800" y="304800"/>
            <a:ext cx="10287000" cy="646786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Advantages of Packages</a:t>
            </a:r>
          </a:p>
        </p:txBody>
      </p:sp>
    </p:spTree>
    <p:extLst>
      <p:ext uri="{BB962C8B-B14F-4D97-AF65-F5344CB8AC3E}">
        <p14:creationId xmlns:p14="http://schemas.microsoft.com/office/powerpoint/2010/main" val="89085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990600"/>
            <a:ext cx="5181599" cy="4953000"/>
          </a:xfrm>
        </p:spPr>
        <p:txBody>
          <a:bodyPr>
            <a:normAutofit/>
          </a:bodyPr>
          <a:lstStyle/>
          <a:p>
            <a:r>
              <a:rPr lang="en-US" dirty="0"/>
              <a:t>In Java, already many predefined packages are available those are to help programmers to develop their software in any easy ways.</a:t>
            </a:r>
          </a:p>
          <a:p>
            <a:r>
              <a:rPr lang="en-US" dirty="0"/>
              <a:t>E.g. </a:t>
            </a:r>
            <a:r>
              <a:rPr lang="en-US" dirty="0" err="1"/>
              <a:t>java.swing</a:t>
            </a:r>
            <a:r>
              <a:rPr lang="en-US" dirty="0"/>
              <a:t> ,</a:t>
            </a:r>
            <a:r>
              <a:rPr lang="en-US" dirty="0" err="1"/>
              <a:t>java.lang</a:t>
            </a:r>
            <a:r>
              <a:rPr lang="en-US" dirty="0"/>
              <a:t>- </a:t>
            </a:r>
          </a:p>
          <a:p>
            <a:r>
              <a:rPr lang="en-US" dirty="0"/>
              <a:t>All build in package are bundle called API bundled with the JDK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3CA47-E8E0-45C8-8864-FD8DC0852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3" y="208806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3EDCA38-5D93-44D3-B19B-19096EA79A2B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646786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Packages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8EB28D-A3A4-4FC0-A6B9-109CBB2E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66825"/>
            <a:ext cx="6629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0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</a:rPr>
              <a:t>package</a:t>
            </a:r>
            <a:r>
              <a:rPr lang="en-US" dirty="0">
                <a:highlight>
                  <a:srgbClr val="00FFFF"/>
                </a:highlight>
              </a:rPr>
              <a:t> </a:t>
            </a:r>
            <a:r>
              <a:rPr lang="en-US" dirty="0" err="1">
                <a:highlight>
                  <a:srgbClr val="00FFFF"/>
                </a:highlight>
              </a:rPr>
              <a:t>mypack</a:t>
            </a:r>
            <a:r>
              <a:rPr lang="en-US" dirty="0">
                <a:highlight>
                  <a:srgbClr val="00FFFF"/>
                </a:highlight>
              </a:rPr>
              <a:t>;</a:t>
            </a:r>
          </a:p>
          <a:p>
            <a:pPr>
              <a:buNone/>
            </a:pPr>
            <a:r>
              <a:rPr lang="en-US" dirty="0">
                <a:highlight>
                  <a:srgbClr val="FFFF00"/>
                </a:highlight>
              </a:rPr>
              <a:t>  public class Simple</a:t>
            </a:r>
          </a:p>
          <a:p>
            <a:pPr>
              <a:buNone/>
            </a:pPr>
            <a:r>
              <a:rPr lang="en-US" dirty="0">
                <a:highlight>
                  <a:srgbClr val="FFFF00"/>
                </a:highlight>
              </a:rPr>
              <a:t>  { </a:t>
            </a:r>
          </a:p>
          <a:p>
            <a:pPr>
              <a:buNone/>
            </a:pPr>
            <a:r>
              <a:rPr lang="en-US" dirty="0">
                <a:highlight>
                  <a:srgbClr val="FFFF00"/>
                </a:highlight>
              </a:rPr>
              <a:t>     public static void main(String </a:t>
            </a:r>
            <a:r>
              <a:rPr lang="en-US" dirty="0" err="1">
                <a:highlight>
                  <a:srgbClr val="FFFF00"/>
                </a:highlight>
              </a:rPr>
              <a:t>args</a:t>
            </a:r>
            <a:r>
              <a:rPr lang="en-US" dirty="0">
                <a:highlight>
                  <a:srgbClr val="FFFF00"/>
                </a:highlight>
              </a:rPr>
              <a:t>[])</a:t>
            </a:r>
          </a:p>
          <a:p>
            <a:pPr>
              <a:buNone/>
            </a:pPr>
            <a:r>
              <a:rPr lang="en-US" dirty="0">
                <a:highlight>
                  <a:srgbClr val="FFFF00"/>
                </a:highlight>
              </a:rPr>
              <a:t>       {      </a:t>
            </a:r>
          </a:p>
          <a:p>
            <a:pPr>
              <a:buNone/>
            </a:pPr>
            <a:r>
              <a:rPr lang="en-US" dirty="0">
                <a:highlight>
                  <a:srgbClr val="FFFF00"/>
                </a:highlight>
              </a:rPr>
              <a:t>          </a:t>
            </a:r>
            <a:r>
              <a:rPr lang="en-US" dirty="0" err="1">
                <a:highlight>
                  <a:srgbClr val="FFFF00"/>
                </a:highlight>
              </a:rPr>
              <a:t>System.out.println</a:t>
            </a:r>
            <a:r>
              <a:rPr lang="en-US" dirty="0">
                <a:highlight>
                  <a:srgbClr val="FFFF00"/>
                </a:highlight>
              </a:rPr>
              <a:t>("Welcome to package");</a:t>
            </a:r>
          </a:p>
          <a:p>
            <a:pPr>
              <a:buNone/>
            </a:pPr>
            <a:r>
              <a:rPr lang="en-US" dirty="0">
                <a:highlight>
                  <a:srgbClr val="FFFF00"/>
                </a:highlight>
              </a:rPr>
              <a:t>      }</a:t>
            </a:r>
          </a:p>
          <a:p>
            <a:pPr>
              <a:buNone/>
            </a:pPr>
            <a:r>
              <a:rPr lang="en-US" dirty="0">
                <a:highlight>
                  <a:srgbClr val="FFFF00"/>
                </a:highlight>
              </a:rPr>
              <a:t>  } 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C135E-AB8D-4CED-BA46-9F501CB4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83" y="462540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3EDF7D-C468-444A-9573-A4512F5861FC}"/>
              </a:ext>
            </a:extLst>
          </p:cNvPr>
          <p:cNvSpPr txBox="1">
            <a:spLocks/>
          </p:cNvSpPr>
          <p:nvPr/>
        </p:nvSpPr>
        <p:spPr>
          <a:xfrm>
            <a:off x="1447800" y="462540"/>
            <a:ext cx="10287000" cy="646786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Simple example of java package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9372600" cy="457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There are three ways to access the package from outside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highlight>
                  <a:srgbClr val="FFFF00"/>
                </a:highlight>
              </a:rPr>
              <a:t>1. import package.*;</a:t>
            </a:r>
          </a:p>
          <a:p>
            <a:pPr>
              <a:buNone/>
            </a:pPr>
            <a:r>
              <a:rPr lang="en-US" dirty="0">
                <a:highlight>
                  <a:srgbClr val="FFFF00"/>
                </a:highlight>
              </a:rPr>
              <a:t>   2.import </a:t>
            </a:r>
            <a:r>
              <a:rPr lang="en-US" dirty="0" err="1">
                <a:highlight>
                  <a:srgbClr val="FFFF00"/>
                </a:highlight>
              </a:rPr>
              <a:t>package.classname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pPr>
              <a:buNone/>
            </a:pPr>
            <a:r>
              <a:rPr lang="en-US" dirty="0">
                <a:highlight>
                  <a:srgbClr val="FFFF00"/>
                </a:highlight>
              </a:rPr>
              <a:t>   3.fully qualified name.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D8BFD-DEAA-4AE4-ADD9-543C76A4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3" y="208806"/>
            <a:ext cx="937341" cy="6467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35C4534-1A0F-4AFE-A9EE-158A6CB58CC7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646786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How to access package from another package?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4920" y="1893332"/>
            <a:ext cx="3720634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package pack; </a:t>
            </a:r>
          </a:p>
          <a:p>
            <a:r>
              <a:rPr lang="en-US" sz="2400" dirty="0">
                <a:highlight>
                  <a:srgbClr val="FFFF00"/>
                </a:highlight>
              </a:rPr>
              <a:t> public class A</a:t>
            </a:r>
          </a:p>
          <a:p>
            <a:r>
              <a:rPr lang="en-US" sz="2400" dirty="0">
                <a:highlight>
                  <a:srgbClr val="FFFF00"/>
                </a:highlight>
              </a:rPr>
              <a:t>{ </a:t>
            </a:r>
          </a:p>
          <a:p>
            <a:r>
              <a:rPr lang="en-US" sz="2400" dirty="0">
                <a:highlight>
                  <a:srgbClr val="FFFF00"/>
                </a:highlight>
              </a:rPr>
              <a:t>   public void </a:t>
            </a:r>
            <a:r>
              <a:rPr lang="en-US" sz="2400" dirty="0" err="1">
                <a:highlight>
                  <a:srgbClr val="FFFF00"/>
                </a:highlight>
              </a:rPr>
              <a:t>msg</a:t>
            </a:r>
            <a:r>
              <a:rPr lang="en-US" sz="2400" dirty="0">
                <a:highlight>
                  <a:srgbClr val="FFFF00"/>
                </a:highlight>
              </a:rPr>
              <a:t>()</a:t>
            </a:r>
          </a:p>
          <a:p>
            <a:r>
              <a:rPr lang="en-US" sz="2400" dirty="0">
                <a:highlight>
                  <a:srgbClr val="FFFF00"/>
                </a:highlight>
              </a:rPr>
              <a:t>   {</a:t>
            </a:r>
          </a:p>
          <a:p>
            <a:r>
              <a:rPr lang="en-US" sz="2400" dirty="0">
                <a:highlight>
                  <a:srgbClr val="FFFF00"/>
                </a:highlight>
              </a:rPr>
              <a:t>    </a:t>
            </a:r>
            <a:r>
              <a:rPr lang="en-US" sz="2400" dirty="0" err="1">
                <a:highlight>
                  <a:srgbClr val="FFFF00"/>
                </a:highlight>
              </a:rPr>
              <a:t>System.out.println</a:t>
            </a:r>
            <a:r>
              <a:rPr lang="en-US" sz="2400" dirty="0">
                <a:highlight>
                  <a:srgbClr val="FFFF00"/>
                </a:highlight>
              </a:rPr>
              <a:t>("Hello");</a:t>
            </a:r>
          </a:p>
          <a:p>
            <a:r>
              <a:rPr lang="en-US" sz="2400" dirty="0">
                <a:highlight>
                  <a:srgbClr val="FFFF00"/>
                </a:highlight>
              </a:rPr>
              <a:t>   }</a:t>
            </a:r>
          </a:p>
          <a:p>
            <a:r>
              <a:rPr lang="en-US" sz="2400" dirty="0">
                <a:highlight>
                  <a:srgbClr val="FFFF00"/>
                </a:highlight>
              </a:rPr>
              <a:t>  }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893332"/>
            <a:ext cx="4610878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package </a:t>
            </a:r>
            <a:r>
              <a:rPr lang="en-US" sz="2400" dirty="0" err="1">
                <a:highlight>
                  <a:srgbClr val="00FF00"/>
                </a:highlight>
              </a:rPr>
              <a:t>mypack</a:t>
            </a:r>
            <a:r>
              <a:rPr lang="en-US" sz="2400" dirty="0">
                <a:highlight>
                  <a:srgbClr val="00FF00"/>
                </a:highlight>
              </a:rPr>
              <a:t>;  </a:t>
            </a:r>
          </a:p>
          <a:p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import pack.*; </a:t>
            </a:r>
          </a:p>
          <a:p>
            <a:r>
              <a:rPr lang="en-US" sz="2400" dirty="0">
                <a:highlight>
                  <a:srgbClr val="00FF00"/>
                </a:highlight>
              </a:rPr>
              <a:t>   class B</a:t>
            </a:r>
          </a:p>
          <a:p>
            <a:r>
              <a:rPr lang="en-US" sz="2400" dirty="0">
                <a:highlight>
                  <a:srgbClr val="00FF00"/>
                </a:highlight>
              </a:rPr>
              <a:t>   {</a:t>
            </a:r>
          </a:p>
          <a:p>
            <a:r>
              <a:rPr lang="en-US" sz="2400" dirty="0">
                <a:highlight>
                  <a:srgbClr val="00FF00"/>
                </a:highlight>
              </a:rPr>
              <a:t>      public static void main(String </a:t>
            </a:r>
            <a:r>
              <a:rPr lang="en-US" sz="2400" dirty="0" err="1">
                <a:highlight>
                  <a:srgbClr val="00FF00"/>
                </a:highlight>
              </a:rPr>
              <a:t>args</a:t>
            </a:r>
            <a:r>
              <a:rPr lang="en-US" sz="2400" dirty="0">
                <a:highlight>
                  <a:srgbClr val="00FF00"/>
                </a:highlight>
              </a:rPr>
              <a:t>[])</a:t>
            </a:r>
          </a:p>
          <a:p>
            <a:r>
              <a:rPr lang="en-US" sz="2400" dirty="0">
                <a:highlight>
                  <a:srgbClr val="00FF00"/>
                </a:highlight>
              </a:rPr>
              <a:t>    {</a:t>
            </a:r>
          </a:p>
          <a:p>
            <a:r>
              <a:rPr lang="en-US" sz="2400" dirty="0">
                <a:highlight>
                  <a:srgbClr val="00FF00"/>
                </a:highlight>
              </a:rPr>
              <a:t>       A </a:t>
            </a:r>
            <a:r>
              <a:rPr lang="en-US" sz="2400" dirty="0" err="1">
                <a:highlight>
                  <a:srgbClr val="00FF00"/>
                </a:highlight>
              </a:rPr>
              <a:t>obj</a:t>
            </a:r>
            <a:r>
              <a:rPr lang="en-US" sz="2400" dirty="0">
                <a:highlight>
                  <a:srgbClr val="00FF00"/>
                </a:highlight>
              </a:rPr>
              <a:t> = new A();  </a:t>
            </a:r>
          </a:p>
          <a:p>
            <a:r>
              <a:rPr lang="en-US" sz="2400" dirty="0">
                <a:highlight>
                  <a:srgbClr val="00FF00"/>
                </a:highlight>
              </a:rPr>
              <a:t>      obj.msg();   </a:t>
            </a:r>
          </a:p>
          <a:p>
            <a:r>
              <a:rPr lang="en-US" sz="2400" dirty="0">
                <a:highlight>
                  <a:srgbClr val="00FF00"/>
                </a:highlight>
              </a:rPr>
              <a:t>    }</a:t>
            </a:r>
          </a:p>
          <a:p>
            <a:r>
              <a:rPr lang="en-US" sz="2400" dirty="0">
                <a:highlight>
                  <a:srgbClr val="00FF00"/>
                </a:highlight>
              </a:rPr>
              <a:t>   }  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086100" y="3619500"/>
            <a:ext cx="5181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5121568-D943-464F-9C23-E726A7F76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3" y="208806"/>
            <a:ext cx="937341" cy="64678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B215C68-BF0B-4AB1-9565-1132C0577E0A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646786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Usingpackagename.*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1066800"/>
            <a:ext cx="2057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File Name:-A.java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86600" y="1066800"/>
            <a:ext cx="2057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File Name:-B.java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20054" y="1849398"/>
            <a:ext cx="3720634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package pack; </a:t>
            </a:r>
          </a:p>
          <a:p>
            <a:r>
              <a:rPr lang="en-US" sz="2400" dirty="0">
                <a:highlight>
                  <a:srgbClr val="FFFF00"/>
                </a:highlight>
              </a:rPr>
              <a:t> public class A</a:t>
            </a:r>
          </a:p>
          <a:p>
            <a:r>
              <a:rPr lang="en-US" sz="2400" dirty="0">
                <a:highlight>
                  <a:srgbClr val="FFFF00"/>
                </a:highlight>
              </a:rPr>
              <a:t>{ </a:t>
            </a:r>
          </a:p>
          <a:p>
            <a:r>
              <a:rPr lang="en-US" sz="2400" dirty="0">
                <a:highlight>
                  <a:srgbClr val="FFFF00"/>
                </a:highlight>
              </a:rPr>
              <a:t>   public void </a:t>
            </a:r>
            <a:r>
              <a:rPr lang="en-US" sz="2400" dirty="0" err="1">
                <a:highlight>
                  <a:srgbClr val="FFFF00"/>
                </a:highlight>
              </a:rPr>
              <a:t>msg</a:t>
            </a:r>
            <a:r>
              <a:rPr lang="en-US" sz="2400" dirty="0">
                <a:highlight>
                  <a:srgbClr val="FFFF00"/>
                </a:highlight>
              </a:rPr>
              <a:t>()</a:t>
            </a:r>
          </a:p>
          <a:p>
            <a:r>
              <a:rPr lang="en-US" sz="2400" dirty="0">
                <a:highlight>
                  <a:srgbClr val="FFFF00"/>
                </a:highlight>
              </a:rPr>
              <a:t>   {</a:t>
            </a:r>
          </a:p>
          <a:p>
            <a:r>
              <a:rPr lang="en-US" sz="2400" dirty="0">
                <a:highlight>
                  <a:srgbClr val="FFFF00"/>
                </a:highlight>
              </a:rPr>
              <a:t>    </a:t>
            </a:r>
            <a:r>
              <a:rPr lang="en-US" sz="2400" dirty="0" err="1">
                <a:highlight>
                  <a:srgbClr val="FFFF00"/>
                </a:highlight>
              </a:rPr>
              <a:t>System.out.println</a:t>
            </a:r>
            <a:r>
              <a:rPr lang="en-US" sz="2400" dirty="0">
                <a:highlight>
                  <a:srgbClr val="FFFF00"/>
                </a:highlight>
              </a:rPr>
              <a:t>("Hello");</a:t>
            </a:r>
          </a:p>
          <a:p>
            <a:r>
              <a:rPr lang="en-US" sz="2400" dirty="0">
                <a:highlight>
                  <a:srgbClr val="FFFF00"/>
                </a:highlight>
              </a:rPr>
              <a:t>   }</a:t>
            </a:r>
          </a:p>
          <a:p>
            <a:r>
              <a:rPr lang="en-US" sz="2400" dirty="0">
                <a:highlight>
                  <a:srgbClr val="FFFF00"/>
                </a:highlight>
              </a:rPr>
              <a:t>  }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1764774"/>
            <a:ext cx="4610878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package </a:t>
            </a:r>
            <a:r>
              <a:rPr lang="en-US" sz="2400" dirty="0" err="1">
                <a:highlight>
                  <a:srgbClr val="00FF00"/>
                </a:highlight>
              </a:rPr>
              <a:t>mypack</a:t>
            </a:r>
            <a:r>
              <a:rPr lang="en-US" sz="2400" dirty="0">
                <a:highlight>
                  <a:srgbClr val="00FF00"/>
                </a:highlight>
              </a:rPr>
              <a:t>;  </a:t>
            </a:r>
          </a:p>
          <a:p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import 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pack.A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; </a:t>
            </a:r>
          </a:p>
          <a:p>
            <a:r>
              <a:rPr lang="en-US" sz="2400" dirty="0">
                <a:highlight>
                  <a:srgbClr val="00FF00"/>
                </a:highlight>
              </a:rPr>
              <a:t>   class B</a:t>
            </a:r>
          </a:p>
          <a:p>
            <a:r>
              <a:rPr lang="en-US" sz="2400" dirty="0">
                <a:highlight>
                  <a:srgbClr val="00FF00"/>
                </a:highlight>
              </a:rPr>
              <a:t>   {</a:t>
            </a:r>
          </a:p>
          <a:p>
            <a:r>
              <a:rPr lang="en-US" sz="2400" dirty="0">
                <a:highlight>
                  <a:srgbClr val="00FF00"/>
                </a:highlight>
              </a:rPr>
              <a:t>      public static void main(String </a:t>
            </a:r>
            <a:r>
              <a:rPr lang="en-US" sz="2400" dirty="0" err="1">
                <a:highlight>
                  <a:srgbClr val="00FF00"/>
                </a:highlight>
              </a:rPr>
              <a:t>args</a:t>
            </a:r>
            <a:r>
              <a:rPr lang="en-US" sz="2400" dirty="0">
                <a:highlight>
                  <a:srgbClr val="00FF00"/>
                </a:highlight>
              </a:rPr>
              <a:t>[])</a:t>
            </a:r>
          </a:p>
          <a:p>
            <a:r>
              <a:rPr lang="en-US" sz="2400" dirty="0">
                <a:highlight>
                  <a:srgbClr val="00FF00"/>
                </a:highlight>
              </a:rPr>
              <a:t>    {</a:t>
            </a:r>
          </a:p>
          <a:p>
            <a:r>
              <a:rPr lang="en-US" sz="2400" dirty="0">
                <a:highlight>
                  <a:srgbClr val="00FF00"/>
                </a:highlight>
              </a:rPr>
              <a:t>       A </a:t>
            </a:r>
            <a:r>
              <a:rPr lang="en-US" sz="2400" dirty="0" err="1">
                <a:highlight>
                  <a:srgbClr val="00FF00"/>
                </a:highlight>
              </a:rPr>
              <a:t>obj</a:t>
            </a:r>
            <a:r>
              <a:rPr lang="en-US" sz="2400" dirty="0">
                <a:highlight>
                  <a:srgbClr val="00FF00"/>
                </a:highlight>
              </a:rPr>
              <a:t> = new A();  </a:t>
            </a:r>
          </a:p>
          <a:p>
            <a:r>
              <a:rPr lang="en-US" sz="2400" dirty="0">
                <a:highlight>
                  <a:srgbClr val="00FF00"/>
                </a:highlight>
              </a:rPr>
              <a:t>      obj.msg();   </a:t>
            </a:r>
          </a:p>
          <a:p>
            <a:r>
              <a:rPr lang="en-US" sz="2400" dirty="0">
                <a:highlight>
                  <a:srgbClr val="00FF00"/>
                </a:highlight>
              </a:rPr>
              <a:t>    }</a:t>
            </a:r>
          </a:p>
          <a:p>
            <a:r>
              <a:rPr lang="en-US" sz="2400" dirty="0">
                <a:highlight>
                  <a:srgbClr val="00FF00"/>
                </a:highlight>
              </a:rPr>
              <a:t>   }  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086100" y="3619500"/>
            <a:ext cx="5181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EF79965-40B6-41DC-94C3-67D03063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3" y="208806"/>
            <a:ext cx="937341" cy="64678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DAAEF2-1548-4F2A-8C5D-978F0E0CAC5C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646786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Using </a:t>
            </a:r>
            <a:r>
              <a:rPr lang="en-US" sz="3600" b="1" dirty="0" err="1"/>
              <a:t>packagename.classname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1066800"/>
            <a:ext cx="2057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File Name:-A.java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62800" y="1066800"/>
            <a:ext cx="2057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File Name:-B.java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1828800"/>
            <a:ext cx="3720634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package pack; </a:t>
            </a:r>
          </a:p>
          <a:p>
            <a:r>
              <a:rPr lang="en-US" sz="2400" dirty="0">
                <a:highlight>
                  <a:srgbClr val="FFFF00"/>
                </a:highlight>
              </a:rPr>
              <a:t> public class A</a:t>
            </a:r>
          </a:p>
          <a:p>
            <a:r>
              <a:rPr lang="en-US" sz="2400" dirty="0">
                <a:highlight>
                  <a:srgbClr val="FFFF00"/>
                </a:highlight>
              </a:rPr>
              <a:t>{ </a:t>
            </a:r>
          </a:p>
          <a:p>
            <a:r>
              <a:rPr lang="en-US" sz="2400" dirty="0">
                <a:highlight>
                  <a:srgbClr val="FFFF00"/>
                </a:highlight>
              </a:rPr>
              <a:t>   public void </a:t>
            </a:r>
            <a:r>
              <a:rPr lang="en-US" sz="2400" dirty="0" err="1">
                <a:highlight>
                  <a:srgbClr val="FFFF00"/>
                </a:highlight>
              </a:rPr>
              <a:t>msg</a:t>
            </a:r>
            <a:r>
              <a:rPr lang="en-US" sz="2400" dirty="0">
                <a:highlight>
                  <a:srgbClr val="FFFF00"/>
                </a:highlight>
              </a:rPr>
              <a:t>()</a:t>
            </a:r>
          </a:p>
          <a:p>
            <a:r>
              <a:rPr lang="en-US" sz="2400" dirty="0">
                <a:highlight>
                  <a:srgbClr val="FFFF00"/>
                </a:highlight>
              </a:rPr>
              <a:t>   {</a:t>
            </a:r>
          </a:p>
          <a:p>
            <a:r>
              <a:rPr lang="en-US" sz="2400" dirty="0">
                <a:highlight>
                  <a:srgbClr val="FFFF00"/>
                </a:highlight>
              </a:rPr>
              <a:t>    </a:t>
            </a:r>
            <a:r>
              <a:rPr lang="en-US" sz="2400" dirty="0" err="1">
                <a:highlight>
                  <a:srgbClr val="FFFF00"/>
                </a:highlight>
              </a:rPr>
              <a:t>System.out.println</a:t>
            </a:r>
            <a:r>
              <a:rPr lang="en-US" sz="2400" dirty="0">
                <a:highlight>
                  <a:srgbClr val="FFFF00"/>
                </a:highlight>
              </a:rPr>
              <a:t>("Hello");</a:t>
            </a:r>
          </a:p>
          <a:p>
            <a:r>
              <a:rPr lang="en-US" sz="2400" dirty="0">
                <a:highlight>
                  <a:srgbClr val="FFFF00"/>
                </a:highlight>
              </a:rPr>
              <a:t>   }</a:t>
            </a:r>
          </a:p>
          <a:p>
            <a:r>
              <a:rPr lang="en-US" sz="2400" dirty="0">
                <a:highlight>
                  <a:srgbClr val="FFFF00"/>
                </a:highlight>
              </a:rPr>
              <a:t>  }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7483" y="1812878"/>
            <a:ext cx="4610878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package </a:t>
            </a:r>
            <a:r>
              <a:rPr lang="en-US" sz="2400" dirty="0" err="1">
                <a:highlight>
                  <a:srgbClr val="00FF00"/>
                </a:highlight>
              </a:rPr>
              <a:t>mypack</a:t>
            </a:r>
            <a:r>
              <a:rPr lang="en-US" sz="2400" dirty="0">
                <a:highlight>
                  <a:srgbClr val="00FF00"/>
                </a:highlight>
              </a:rPr>
              <a:t>;  </a:t>
            </a:r>
            <a:endParaRPr lang="en-US" sz="2400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r>
              <a:rPr lang="en-US" sz="2400" dirty="0">
                <a:highlight>
                  <a:srgbClr val="00FF00"/>
                </a:highlight>
              </a:rPr>
              <a:t>   class A</a:t>
            </a:r>
          </a:p>
          <a:p>
            <a:r>
              <a:rPr lang="en-US" sz="2400" dirty="0">
                <a:highlight>
                  <a:srgbClr val="00FF00"/>
                </a:highlight>
              </a:rPr>
              <a:t>   {</a:t>
            </a:r>
          </a:p>
          <a:p>
            <a:r>
              <a:rPr lang="en-US" sz="2400" dirty="0">
                <a:highlight>
                  <a:srgbClr val="00FF00"/>
                </a:highlight>
              </a:rPr>
              <a:t>      public static void main(String </a:t>
            </a:r>
            <a:r>
              <a:rPr lang="en-US" sz="2400" dirty="0" err="1">
                <a:highlight>
                  <a:srgbClr val="00FF00"/>
                </a:highlight>
              </a:rPr>
              <a:t>args</a:t>
            </a:r>
            <a:r>
              <a:rPr lang="en-US" sz="2400" dirty="0">
                <a:highlight>
                  <a:srgbClr val="00FF00"/>
                </a:highlight>
              </a:rPr>
              <a:t>[])</a:t>
            </a:r>
          </a:p>
          <a:p>
            <a:r>
              <a:rPr lang="en-US" sz="2400" dirty="0">
                <a:highlight>
                  <a:srgbClr val="00FF00"/>
                </a:highlight>
              </a:rPr>
              <a:t>    {</a:t>
            </a:r>
            <a:endParaRPr lang="en-US" sz="2400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r>
              <a:rPr lang="en-US" sz="2400" dirty="0">
                <a:highlight>
                  <a:srgbClr val="00FF00"/>
                </a:highlight>
              </a:rPr>
              <a:t>         </a:t>
            </a:r>
            <a:r>
              <a:rPr lang="en-US" sz="2400" b="1" dirty="0" err="1">
                <a:solidFill>
                  <a:srgbClr val="800080"/>
                </a:solidFill>
                <a:highlight>
                  <a:srgbClr val="00FF00"/>
                </a:highlight>
              </a:rPr>
              <a:t>pack.A</a:t>
            </a:r>
            <a:r>
              <a:rPr lang="en-US" sz="2400" b="1" dirty="0">
                <a:solidFill>
                  <a:srgbClr val="800080"/>
                </a:solidFill>
                <a:highlight>
                  <a:srgbClr val="00FF00"/>
                </a:highlight>
              </a:rPr>
              <a:t> </a:t>
            </a:r>
            <a:r>
              <a:rPr lang="en-US" sz="2400" b="1" dirty="0" err="1">
                <a:solidFill>
                  <a:srgbClr val="800080"/>
                </a:solidFill>
                <a:highlight>
                  <a:srgbClr val="00FF00"/>
                </a:highlight>
              </a:rPr>
              <a:t>obj</a:t>
            </a:r>
            <a:r>
              <a:rPr lang="en-US" sz="2400" b="1" dirty="0">
                <a:solidFill>
                  <a:srgbClr val="800080"/>
                </a:solidFill>
                <a:highlight>
                  <a:srgbClr val="00FF00"/>
                </a:highlight>
              </a:rPr>
              <a:t> = new </a:t>
            </a:r>
            <a:r>
              <a:rPr lang="en-US" sz="2400" b="1" dirty="0" err="1">
                <a:solidFill>
                  <a:srgbClr val="800080"/>
                </a:solidFill>
                <a:highlight>
                  <a:srgbClr val="00FF00"/>
                </a:highlight>
              </a:rPr>
              <a:t>pack.A</a:t>
            </a:r>
            <a:r>
              <a:rPr lang="en-US" sz="2400" b="1" dirty="0">
                <a:solidFill>
                  <a:srgbClr val="800080"/>
                </a:solidFill>
                <a:highlight>
                  <a:srgbClr val="00FF00"/>
                </a:highlight>
              </a:rPr>
              <a:t>();</a:t>
            </a:r>
          </a:p>
          <a:p>
            <a:r>
              <a:rPr lang="en-US" sz="2400" b="1" dirty="0">
                <a:solidFill>
                  <a:srgbClr val="800080"/>
                </a:solidFill>
                <a:highlight>
                  <a:srgbClr val="00FF00"/>
                </a:highlight>
              </a:rPr>
              <a:t>         obj.msg(); </a:t>
            </a:r>
            <a:r>
              <a:rPr lang="en-US" sz="2400" dirty="0">
                <a:highlight>
                  <a:srgbClr val="00FF00"/>
                </a:highlight>
              </a:rPr>
              <a:t>  </a:t>
            </a:r>
          </a:p>
          <a:p>
            <a:r>
              <a:rPr lang="en-US" sz="2400" dirty="0">
                <a:highlight>
                  <a:srgbClr val="00FF00"/>
                </a:highlight>
              </a:rPr>
              <a:t>obj1=new A (); </a:t>
            </a:r>
          </a:p>
          <a:p>
            <a:r>
              <a:rPr lang="en-US" sz="2400" dirty="0">
                <a:highlight>
                  <a:srgbClr val="00FF00"/>
                </a:highlight>
              </a:rPr>
              <a:t>        o A bj1.display();</a:t>
            </a:r>
          </a:p>
          <a:p>
            <a:r>
              <a:rPr lang="en-US" sz="2400" dirty="0">
                <a:highlight>
                  <a:srgbClr val="00FF00"/>
                </a:highlight>
              </a:rPr>
              <a:t>    }</a:t>
            </a:r>
          </a:p>
          <a:p>
            <a:r>
              <a:rPr lang="en-US" sz="2400" dirty="0">
                <a:highlight>
                  <a:srgbClr val="00FF00"/>
                </a:highlight>
              </a:rPr>
              <a:t>  void display()</a:t>
            </a:r>
          </a:p>
          <a:p>
            <a:r>
              <a:rPr lang="en-US" sz="2400" dirty="0">
                <a:highlight>
                  <a:srgbClr val="00FF00"/>
                </a:highlight>
              </a:rPr>
              <a:t>{</a:t>
            </a:r>
          </a:p>
          <a:p>
            <a:r>
              <a:rPr lang="en-US" sz="2400" dirty="0">
                <a:highlight>
                  <a:srgbClr val="00FF00"/>
                </a:highlight>
              </a:rPr>
              <a:t>}</a:t>
            </a:r>
          </a:p>
          <a:p>
            <a:endParaRPr lang="en-US" sz="2400" dirty="0">
              <a:highlight>
                <a:srgbClr val="00FF00"/>
              </a:highlight>
            </a:endParaRPr>
          </a:p>
          <a:p>
            <a:r>
              <a:rPr lang="en-US" sz="2400" dirty="0">
                <a:highlight>
                  <a:srgbClr val="00FF00"/>
                </a:highlight>
              </a:rPr>
              <a:t>   }  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086100" y="3619500"/>
            <a:ext cx="5181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B1B69AB-EBF1-4FD0-B5A0-5093797C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3" y="208806"/>
            <a:ext cx="937341" cy="64678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16756AF-DDD3-4869-BCCD-8E9EB9F211CC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646786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Using fully qualified name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1066800"/>
            <a:ext cx="2057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File Name:-A.java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66969" y="1066800"/>
            <a:ext cx="2057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File Name:-B.java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3970</TotalTime>
  <Words>1515</Words>
  <Application>Microsoft Office PowerPoint</Application>
  <PresentationFormat>Widescreen</PresentationFormat>
  <Paragraphs>322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Franklin Gothic Book</vt:lpstr>
      <vt:lpstr>Perpetua</vt:lpstr>
      <vt:lpstr>Wingdings</vt:lpstr>
      <vt:lpstr>Wingdings 2</vt:lpstr>
      <vt:lpstr>Equity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Default Method in Interface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Zac</dc:creator>
  <cp:lastModifiedBy>ICEI 2022</cp:lastModifiedBy>
  <cp:revision>321</cp:revision>
  <dcterms:created xsi:type="dcterms:W3CDTF">2017-03-01T00:01:16Z</dcterms:created>
  <dcterms:modified xsi:type="dcterms:W3CDTF">2025-04-09T03:44:11Z</dcterms:modified>
</cp:coreProperties>
</file>