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4"/>
  </p:notesMasterIdLst>
  <p:sldIdLst>
    <p:sldId id="349" r:id="rId2"/>
    <p:sldId id="314" r:id="rId3"/>
    <p:sldId id="256" r:id="rId4"/>
    <p:sldId id="258" r:id="rId5"/>
    <p:sldId id="261" r:id="rId6"/>
    <p:sldId id="262" r:id="rId7"/>
    <p:sldId id="263" r:id="rId8"/>
    <p:sldId id="264" r:id="rId9"/>
    <p:sldId id="265" r:id="rId10"/>
    <p:sldId id="273" r:id="rId11"/>
    <p:sldId id="266" r:id="rId12"/>
    <p:sldId id="274" r:id="rId13"/>
    <p:sldId id="268" r:id="rId14"/>
    <p:sldId id="275" r:id="rId15"/>
    <p:sldId id="395" r:id="rId16"/>
    <p:sldId id="269" r:id="rId17"/>
    <p:sldId id="270" r:id="rId18"/>
    <p:sldId id="394" r:id="rId19"/>
    <p:sldId id="267" r:id="rId20"/>
    <p:sldId id="271" r:id="rId21"/>
    <p:sldId id="272" r:id="rId22"/>
    <p:sldId id="393" r:id="rId23"/>
    <p:sldId id="396" r:id="rId24"/>
    <p:sldId id="397" r:id="rId25"/>
    <p:sldId id="398" r:id="rId26"/>
    <p:sldId id="399" r:id="rId27"/>
    <p:sldId id="402" r:id="rId28"/>
    <p:sldId id="413" r:id="rId29"/>
    <p:sldId id="400" r:id="rId30"/>
    <p:sldId id="401" r:id="rId31"/>
    <p:sldId id="414" r:id="rId32"/>
    <p:sldId id="350" r:id="rId33"/>
    <p:sldId id="315" r:id="rId34"/>
    <p:sldId id="316" r:id="rId35"/>
    <p:sldId id="317" r:id="rId36"/>
    <p:sldId id="297" r:id="rId37"/>
    <p:sldId id="415" r:id="rId38"/>
    <p:sldId id="353" r:id="rId39"/>
    <p:sldId id="354" r:id="rId40"/>
    <p:sldId id="356" r:id="rId41"/>
    <p:sldId id="358" r:id="rId42"/>
    <p:sldId id="359" r:id="rId43"/>
    <p:sldId id="318" r:id="rId44"/>
    <p:sldId id="360" r:id="rId45"/>
    <p:sldId id="361" r:id="rId46"/>
    <p:sldId id="362" r:id="rId47"/>
    <p:sldId id="305" r:id="rId48"/>
    <p:sldId id="309" r:id="rId49"/>
    <p:sldId id="363" r:id="rId50"/>
    <p:sldId id="364" r:id="rId51"/>
    <p:sldId id="365" r:id="rId52"/>
    <p:sldId id="366" r:id="rId53"/>
    <p:sldId id="323" r:id="rId54"/>
    <p:sldId id="367" r:id="rId55"/>
    <p:sldId id="328" r:id="rId56"/>
    <p:sldId id="334" r:id="rId57"/>
    <p:sldId id="335" r:id="rId58"/>
    <p:sldId id="368" r:id="rId59"/>
    <p:sldId id="392" r:id="rId60"/>
    <p:sldId id="336" r:id="rId61"/>
    <p:sldId id="372" r:id="rId62"/>
    <p:sldId id="369" r:id="rId63"/>
    <p:sldId id="371" r:id="rId64"/>
    <p:sldId id="370" r:id="rId65"/>
    <p:sldId id="342" r:id="rId66"/>
    <p:sldId id="343" r:id="rId67"/>
    <p:sldId id="344" r:id="rId68"/>
    <p:sldId id="345" r:id="rId69"/>
    <p:sldId id="347" r:id="rId70"/>
    <p:sldId id="346" r:id="rId71"/>
    <p:sldId id="348" r:id="rId72"/>
    <p:sldId id="373" r:id="rId73"/>
    <p:sldId id="374" r:id="rId74"/>
    <p:sldId id="375" r:id="rId75"/>
    <p:sldId id="376" r:id="rId76"/>
    <p:sldId id="377" r:id="rId77"/>
    <p:sldId id="380" r:id="rId78"/>
    <p:sldId id="381" r:id="rId79"/>
    <p:sldId id="382" r:id="rId80"/>
    <p:sldId id="378" r:id="rId81"/>
    <p:sldId id="379" r:id="rId82"/>
    <p:sldId id="277" r:id="rId83"/>
    <p:sldId id="280" r:id="rId84"/>
    <p:sldId id="281" r:id="rId85"/>
    <p:sldId id="391" r:id="rId86"/>
    <p:sldId id="384" r:id="rId87"/>
    <p:sldId id="385" r:id="rId88"/>
    <p:sldId id="386" r:id="rId89"/>
    <p:sldId id="387" r:id="rId90"/>
    <p:sldId id="388" r:id="rId91"/>
    <p:sldId id="389" r:id="rId92"/>
    <p:sldId id="390" r:id="rId9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yoti" initials="j"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FBFCD"/>
    <a:srgbClr val="1DD6EF"/>
    <a:srgbClr val="C8DB0F"/>
    <a:srgbClr val="66FFCC"/>
    <a:srgbClr val="000000"/>
    <a:srgbClr val="EEE9A4"/>
    <a:srgbClr val="F5F5C1"/>
    <a:srgbClr val="F7F4D1"/>
    <a:srgbClr val="F1EDB5"/>
    <a:srgbClr val="0EADC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375" autoAdjust="0"/>
    <p:restoredTop sz="95232" autoAdjust="0"/>
  </p:normalViewPr>
  <p:slideViewPr>
    <p:cSldViewPr>
      <p:cViewPr varScale="1">
        <p:scale>
          <a:sx n="65" d="100"/>
          <a:sy n="65" d="100"/>
        </p:scale>
        <p:origin x="1002" y="78"/>
      </p:cViewPr>
      <p:guideLst>
        <p:guide orient="horz" pos="2160"/>
        <p:guide pos="3840"/>
      </p:guideLst>
    </p:cSldViewPr>
  </p:slideViewPr>
  <p:outlineViewPr>
    <p:cViewPr>
      <p:scale>
        <a:sx n="33" d="100"/>
        <a:sy n="33" d="100"/>
      </p:scale>
      <p:origin x="0" y="-6984"/>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commentAuthors" Target="commentAuthor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notesMaster" Target="notesMasters/notesMaster1.xml"/><Relationship Id="rId9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theme" Target="theme/theme1.xml"/></Relationships>
</file>

<file path=ppt/diagrams/_rels/drawing2.xml.rels><?xml version="1.0" encoding="UTF-8" standalone="yes"?>
<Relationships xmlns="http://schemas.openxmlformats.org/package/2006/relationships"><Relationship Id="rId1" Type="http://schemas.openxmlformats.org/officeDocument/2006/relationships/image" Target="../media/image1.jpeg"/></Relationships>
</file>

<file path=ppt/diagrams/_rels/drawing3.xml.rels><?xml version="1.0" encoding="UTF-8" standalone="yes"?>
<Relationships xmlns="http://schemas.openxmlformats.org/package/2006/relationships"><Relationship Id="rId1" Type="http://schemas.openxmlformats.org/officeDocument/2006/relationships/image" Target="../media/image1.jpeg"/></Relationships>
</file>

<file path=ppt/diagrams/colors1.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A7C02BA-D2EF-4A00-932C-84F08F754395}" type="doc">
      <dgm:prSet loTypeId="urn:microsoft.com/office/officeart/2005/8/layout/orgChart1" loCatId="hierarchy" qsTypeId="urn:microsoft.com/office/officeart/2005/8/quickstyle/3d3" qsCatId="3D" csTypeId="urn:microsoft.com/office/officeart/2005/8/colors/accent2_5" csCatId="accent2" phldr="1"/>
      <dgm:spPr/>
      <dgm:t>
        <a:bodyPr/>
        <a:lstStyle/>
        <a:p>
          <a:endParaRPr lang="en-US"/>
        </a:p>
      </dgm:t>
    </dgm:pt>
    <dgm:pt modelId="{08CB7437-801A-4633-906C-D0C601E045DB}">
      <dgm:prSet phldrT="[Text]"/>
      <dgm:spPr/>
      <dgm:t>
        <a:bodyPr/>
        <a:lstStyle/>
        <a:p>
          <a:r>
            <a:rPr lang="en-US" dirty="0"/>
            <a:t>Player</a:t>
          </a:r>
        </a:p>
      </dgm:t>
    </dgm:pt>
    <dgm:pt modelId="{4A6BB65A-26B2-4A2E-AA54-1011A0C28646}" type="parTrans" cxnId="{B682A0E2-BEE0-430F-9571-D05E203B118F}">
      <dgm:prSet/>
      <dgm:spPr/>
      <dgm:t>
        <a:bodyPr/>
        <a:lstStyle/>
        <a:p>
          <a:endParaRPr lang="en-US"/>
        </a:p>
      </dgm:t>
    </dgm:pt>
    <dgm:pt modelId="{06689E66-17D5-460E-A719-85C09211E0CF}" type="sibTrans" cxnId="{B682A0E2-BEE0-430F-9571-D05E203B118F}">
      <dgm:prSet/>
      <dgm:spPr/>
      <dgm:t>
        <a:bodyPr/>
        <a:lstStyle/>
        <a:p>
          <a:endParaRPr lang="en-US"/>
        </a:p>
      </dgm:t>
    </dgm:pt>
    <dgm:pt modelId="{F29833CD-B37A-458E-9900-F95B5ED9005B}">
      <dgm:prSet phldrT="[Text]"/>
      <dgm:spPr/>
      <dgm:t>
        <a:bodyPr/>
        <a:lstStyle/>
        <a:p>
          <a:r>
            <a:rPr lang="en-US" dirty="0" err="1"/>
            <a:t>Cricket_player</a:t>
          </a:r>
          <a:endParaRPr lang="en-US" dirty="0"/>
        </a:p>
      </dgm:t>
    </dgm:pt>
    <dgm:pt modelId="{C4570747-2ABC-41AA-A985-525E8C6D09AF}" type="parTrans" cxnId="{77382E00-5965-48F9-98BA-B39412CD5E92}">
      <dgm:prSet/>
      <dgm:spPr/>
      <dgm:t>
        <a:bodyPr/>
        <a:lstStyle/>
        <a:p>
          <a:endParaRPr lang="en-US"/>
        </a:p>
      </dgm:t>
    </dgm:pt>
    <dgm:pt modelId="{7EC5D670-55B8-4D9D-B1AB-029DF5EC9811}" type="sibTrans" cxnId="{77382E00-5965-48F9-98BA-B39412CD5E92}">
      <dgm:prSet/>
      <dgm:spPr/>
      <dgm:t>
        <a:bodyPr/>
        <a:lstStyle/>
        <a:p>
          <a:endParaRPr lang="en-US"/>
        </a:p>
      </dgm:t>
    </dgm:pt>
    <dgm:pt modelId="{10E9F91E-8825-490B-974F-F96656571BFD}">
      <dgm:prSet phldrT="[Text]"/>
      <dgm:spPr/>
      <dgm:t>
        <a:bodyPr/>
        <a:lstStyle/>
        <a:p>
          <a:r>
            <a:rPr lang="en-US" dirty="0" err="1"/>
            <a:t>Football_player</a:t>
          </a:r>
          <a:endParaRPr lang="en-US" dirty="0"/>
        </a:p>
      </dgm:t>
    </dgm:pt>
    <dgm:pt modelId="{9652721B-C679-488D-906F-CF7CF6B55BC9}" type="parTrans" cxnId="{89FDFE28-F55D-4BDA-A819-C81DE147DDF2}">
      <dgm:prSet/>
      <dgm:spPr/>
      <dgm:t>
        <a:bodyPr/>
        <a:lstStyle/>
        <a:p>
          <a:endParaRPr lang="en-US"/>
        </a:p>
      </dgm:t>
    </dgm:pt>
    <dgm:pt modelId="{69235391-6EC5-4E0F-B198-D94ADE1DB2F6}" type="sibTrans" cxnId="{89FDFE28-F55D-4BDA-A819-C81DE147DDF2}">
      <dgm:prSet/>
      <dgm:spPr/>
      <dgm:t>
        <a:bodyPr/>
        <a:lstStyle/>
        <a:p>
          <a:endParaRPr lang="en-US"/>
        </a:p>
      </dgm:t>
    </dgm:pt>
    <dgm:pt modelId="{353C2589-81E3-43A4-9DEA-B52A30CA6768}">
      <dgm:prSet phldrT="[Text]"/>
      <dgm:spPr/>
      <dgm:t>
        <a:bodyPr/>
        <a:lstStyle/>
        <a:p>
          <a:r>
            <a:rPr lang="en-US" dirty="0" err="1"/>
            <a:t>Hockey_player</a:t>
          </a:r>
          <a:endParaRPr lang="en-US" dirty="0"/>
        </a:p>
      </dgm:t>
    </dgm:pt>
    <dgm:pt modelId="{C66A56DA-DA11-46B9-90F5-B329F3AA4C08}" type="parTrans" cxnId="{FF84D42E-B90D-4031-BCF5-9B70F551A0F6}">
      <dgm:prSet/>
      <dgm:spPr/>
      <dgm:t>
        <a:bodyPr/>
        <a:lstStyle/>
        <a:p>
          <a:endParaRPr lang="en-US"/>
        </a:p>
      </dgm:t>
    </dgm:pt>
    <dgm:pt modelId="{30C348B6-1C26-4FA4-81CF-EE6C7A6EF8F2}" type="sibTrans" cxnId="{FF84D42E-B90D-4031-BCF5-9B70F551A0F6}">
      <dgm:prSet/>
      <dgm:spPr/>
      <dgm:t>
        <a:bodyPr/>
        <a:lstStyle/>
        <a:p>
          <a:endParaRPr lang="en-US"/>
        </a:p>
      </dgm:t>
    </dgm:pt>
    <dgm:pt modelId="{10FC7436-4115-4D9A-96BC-7AAE3CE15054}" type="pres">
      <dgm:prSet presAssocID="{2A7C02BA-D2EF-4A00-932C-84F08F754395}" presName="hierChild1" presStyleCnt="0">
        <dgm:presLayoutVars>
          <dgm:orgChart val="1"/>
          <dgm:chPref val="1"/>
          <dgm:dir/>
          <dgm:animOne val="branch"/>
          <dgm:animLvl val="lvl"/>
          <dgm:resizeHandles/>
        </dgm:presLayoutVars>
      </dgm:prSet>
      <dgm:spPr/>
    </dgm:pt>
    <dgm:pt modelId="{B052C408-A7AD-4774-9972-EB034F39B425}" type="pres">
      <dgm:prSet presAssocID="{08CB7437-801A-4633-906C-D0C601E045DB}" presName="hierRoot1" presStyleCnt="0">
        <dgm:presLayoutVars>
          <dgm:hierBranch val="init"/>
        </dgm:presLayoutVars>
      </dgm:prSet>
      <dgm:spPr/>
    </dgm:pt>
    <dgm:pt modelId="{C60EB0C9-0D4F-4F04-8BA4-454890B255A5}" type="pres">
      <dgm:prSet presAssocID="{08CB7437-801A-4633-906C-D0C601E045DB}" presName="rootComposite1" presStyleCnt="0"/>
      <dgm:spPr/>
    </dgm:pt>
    <dgm:pt modelId="{F4AAB280-127C-4A2F-9960-909529D1832A}" type="pres">
      <dgm:prSet presAssocID="{08CB7437-801A-4633-906C-D0C601E045DB}" presName="rootText1" presStyleLbl="node0" presStyleIdx="0" presStyleCnt="1" custScaleX="116351">
        <dgm:presLayoutVars>
          <dgm:chPref val="3"/>
        </dgm:presLayoutVars>
      </dgm:prSet>
      <dgm:spPr/>
    </dgm:pt>
    <dgm:pt modelId="{51CE60E0-80E0-4842-91DF-9BC794ECDB1C}" type="pres">
      <dgm:prSet presAssocID="{08CB7437-801A-4633-906C-D0C601E045DB}" presName="rootConnector1" presStyleLbl="node1" presStyleIdx="0" presStyleCnt="0"/>
      <dgm:spPr/>
    </dgm:pt>
    <dgm:pt modelId="{43DEC623-BD9A-4DAA-8139-DE2933B73835}" type="pres">
      <dgm:prSet presAssocID="{08CB7437-801A-4633-906C-D0C601E045DB}" presName="hierChild2" presStyleCnt="0"/>
      <dgm:spPr/>
    </dgm:pt>
    <dgm:pt modelId="{A753C838-10A7-4792-966E-0D5556BF52F0}" type="pres">
      <dgm:prSet presAssocID="{C4570747-2ABC-41AA-A985-525E8C6D09AF}" presName="Name37" presStyleLbl="parChTrans1D2" presStyleIdx="0" presStyleCnt="3" custSzX="3073623"/>
      <dgm:spPr/>
    </dgm:pt>
    <dgm:pt modelId="{4FD9FF3A-35F3-4155-824F-5F0F49CBB07D}" type="pres">
      <dgm:prSet presAssocID="{F29833CD-B37A-458E-9900-F95B5ED9005B}" presName="hierRoot2" presStyleCnt="0">
        <dgm:presLayoutVars>
          <dgm:hierBranch val="init"/>
        </dgm:presLayoutVars>
      </dgm:prSet>
      <dgm:spPr/>
    </dgm:pt>
    <dgm:pt modelId="{FF71A921-4900-426B-BEA2-331C38E7C775}" type="pres">
      <dgm:prSet presAssocID="{F29833CD-B37A-458E-9900-F95B5ED9005B}" presName="rootComposite" presStyleCnt="0"/>
      <dgm:spPr/>
    </dgm:pt>
    <dgm:pt modelId="{A6CBF4EB-9AAB-4BDA-BB3D-FDB3DDD7771E}" type="pres">
      <dgm:prSet presAssocID="{F29833CD-B37A-458E-9900-F95B5ED9005B}" presName="rootText" presStyleLbl="node2" presStyleIdx="0" presStyleCnt="3" custScaleX="116351">
        <dgm:presLayoutVars>
          <dgm:chPref val="3"/>
        </dgm:presLayoutVars>
      </dgm:prSet>
      <dgm:spPr/>
    </dgm:pt>
    <dgm:pt modelId="{AB3C1354-DDC0-4F2A-88E9-78A9B769140A}" type="pres">
      <dgm:prSet presAssocID="{F29833CD-B37A-458E-9900-F95B5ED9005B}" presName="rootConnector" presStyleLbl="node2" presStyleIdx="0" presStyleCnt="3"/>
      <dgm:spPr/>
    </dgm:pt>
    <dgm:pt modelId="{1F949E02-48D1-4921-97B4-7EAF824F9EFF}" type="pres">
      <dgm:prSet presAssocID="{F29833CD-B37A-458E-9900-F95B5ED9005B}" presName="hierChild4" presStyleCnt="0"/>
      <dgm:spPr/>
    </dgm:pt>
    <dgm:pt modelId="{A1D79D32-120B-4A78-AB77-BC0FA524F20A}" type="pres">
      <dgm:prSet presAssocID="{F29833CD-B37A-458E-9900-F95B5ED9005B}" presName="hierChild5" presStyleCnt="0"/>
      <dgm:spPr/>
    </dgm:pt>
    <dgm:pt modelId="{AB46BA36-A0B1-483B-8E30-9A3B3708CCAD}" type="pres">
      <dgm:prSet presAssocID="{9652721B-C679-488D-906F-CF7CF6B55BC9}" presName="Name37" presStyleLbl="parChTrans1D2" presStyleIdx="1" presStyleCnt="3" custSzX="106390"/>
      <dgm:spPr/>
    </dgm:pt>
    <dgm:pt modelId="{1B411423-4733-43DD-B82A-4AF23FFC7536}" type="pres">
      <dgm:prSet presAssocID="{10E9F91E-8825-490B-974F-F96656571BFD}" presName="hierRoot2" presStyleCnt="0">
        <dgm:presLayoutVars>
          <dgm:hierBranch val="init"/>
        </dgm:presLayoutVars>
      </dgm:prSet>
      <dgm:spPr/>
    </dgm:pt>
    <dgm:pt modelId="{C5CA9FA6-8F2F-4CB9-9B4A-B64013262345}" type="pres">
      <dgm:prSet presAssocID="{10E9F91E-8825-490B-974F-F96656571BFD}" presName="rootComposite" presStyleCnt="0"/>
      <dgm:spPr/>
    </dgm:pt>
    <dgm:pt modelId="{109964FA-D456-4A2C-B9B2-A81B39701253}" type="pres">
      <dgm:prSet presAssocID="{10E9F91E-8825-490B-974F-F96656571BFD}" presName="rootText" presStyleLbl="node2" presStyleIdx="1" presStyleCnt="3" custScaleX="116351">
        <dgm:presLayoutVars>
          <dgm:chPref val="3"/>
        </dgm:presLayoutVars>
      </dgm:prSet>
      <dgm:spPr/>
    </dgm:pt>
    <dgm:pt modelId="{A75A597C-7DE5-4080-8B89-7964996A17E8}" type="pres">
      <dgm:prSet presAssocID="{10E9F91E-8825-490B-974F-F96656571BFD}" presName="rootConnector" presStyleLbl="node2" presStyleIdx="1" presStyleCnt="3"/>
      <dgm:spPr/>
    </dgm:pt>
    <dgm:pt modelId="{55B820B1-C60E-4812-8526-AEE6B0085FDE}" type="pres">
      <dgm:prSet presAssocID="{10E9F91E-8825-490B-974F-F96656571BFD}" presName="hierChild4" presStyleCnt="0"/>
      <dgm:spPr/>
    </dgm:pt>
    <dgm:pt modelId="{FED6B7DA-6C2D-414C-A793-E29112AA4DF7}" type="pres">
      <dgm:prSet presAssocID="{10E9F91E-8825-490B-974F-F96656571BFD}" presName="hierChild5" presStyleCnt="0"/>
      <dgm:spPr/>
    </dgm:pt>
    <dgm:pt modelId="{90F3E79D-9DE8-4B9B-BE05-F53B04170718}" type="pres">
      <dgm:prSet presAssocID="{C66A56DA-DA11-46B9-90F5-B329F3AA4C08}" presName="Name37" presStyleLbl="parChTrans1D2" presStyleIdx="2" presStyleCnt="3" custSzX="3073623"/>
      <dgm:spPr/>
    </dgm:pt>
    <dgm:pt modelId="{773EEC98-D02A-4458-B619-C07F5FAF9158}" type="pres">
      <dgm:prSet presAssocID="{353C2589-81E3-43A4-9DEA-B52A30CA6768}" presName="hierRoot2" presStyleCnt="0">
        <dgm:presLayoutVars>
          <dgm:hierBranch val="init"/>
        </dgm:presLayoutVars>
      </dgm:prSet>
      <dgm:spPr/>
    </dgm:pt>
    <dgm:pt modelId="{6E1CC59E-1687-4A32-8AD2-7B2915F2E90A}" type="pres">
      <dgm:prSet presAssocID="{353C2589-81E3-43A4-9DEA-B52A30CA6768}" presName="rootComposite" presStyleCnt="0"/>
      <dgm:spPr/>
    </dgm:pt>
    <dgm:pt modelId="{4BE790A7-45BA-4E47-A6B8-2FB81D23E3CA}" type="pres">
      <dgm:prSet presAssocID="{353C2589-81E3-43A4-9DEA-B52A30CA6768}" presName="rootText" presStyleLbl="node2" presStyleIdx="2" presStyleCnt="3" custScaleX="116351">
        <dgm:presLayoutVars>
          <dgm:chPref val="3"/>
        </dgm:presLayoutVars>
      </dgm:prSet>
      <dgm:spPr/>
    </dgm:pt>
    <dgm:pt modelId="{6CCC889A-58A4-48A1-9C45-F0D1BD83F806}" type="pres">
      <dgm:prSet presAssocID="{353C2589-81E3-43A4-9DEA-B52A30CA6768}" presName="rootConnector" presStyleLbl="node2" presStyleIdx="2" presStyleCnt="3"/>
      <dgm:spPr/>
    </dgm:pt>
    <dgm:pt modelId="{9EEC4F4D-18F8-4935-B8CD-635B8F822913}" type="pres">
      <dgm:prSet presAssocID="{353C2589-81E3-43A4-9DEA-B52A30CA6768}" presName="hierChild4" presStyleCnt="0"/>
      <dgm:spPr/>
    </dgm:pt>
    <dgm:pt modelId="{550E8CCB-FAF8-4F60-86A1-1F2048D94631}" type="pres">
      <dgm:prSet presAssocID="{353C2589-81E3-43A4-9DEA-B52A30CA6768}" presName="hierChild5" presStyleCnt="0"/>
      <dgm:spPr/>
    </dgm:pt>
    <dgm:pt modelId="{63B6BE82-FD21-4F15-9C4B-C029DEC1354F}" type="pres">
      <dgm:prSet presAssocID="{08CB7437-801A-4633-906C-D0C601E045DB}" presName="hierChild3" presStyleCnt="0"/>
      <dgm:spPr/>
    </dgm:pt>
  </dgm:ptLst>
  <dgm:cxnLst>
    <dgm:cxn modelId="{77382E00-5965-48F9-98BA-B39412CD5E92}" srcId="{08CB7437-801A-4633-906C-D0C601E045DB}" destId="{F29833CD-B37A-458E-9900-F95B5ED9005B}" srcOrd="0" destOrd="0" parTransId="{C4570747-2ABC-41AA-A985-525E8C6D09AF}" sibTransId="{7EC5D670-55B8-4D9D-B1AB-029DF5EC9811}"/>
    <dgm:cxn modelId="{0D9BAD03-CBB3-40A2-9131-F98F3652FC3D}" type="presOf" srcId="{C4570747-2ABC-41AA-A985-525E8C6D09AF}" destId="{A753C838-10A7-4792-966E-0D5556BF52F0}" srcOrd="0" destOrd="0" presId="urn:microsoft.com/office/officeart/2005/8/layout/orgChart1"/>
    <dgm:cxn modelId="{52B94E11-894D-4E01-985D-B928ED4E685E}" type="presOf" srcId="{353C2589-81E3-43A4-9DEA-B52A30CA6768}" destId="{4BE790A7-45BA-4E47-A6B8-2FB81D23E3CA}" srcOrd="0" destOrd="0" presId="urn:microsoft.com/office/officeart/2005/8/layout/orgChart1"/>
    <dgm:cxn modelId="{1D1F6C1A-3317-453A-BCBB-B8333F6262D5}" type="presOf" srcId="{9652721B-C679-488D-906F-CF7CF6B55BC9}" destId="{AB46BA36-A0B1-483B-8E30-9A3B3708CCAD}" srcOrd="0" destOrd="0" presId="urn:microsoft.com/office/officeart/2005/8/layout/orgChart1"/>
    <dgm:cxn modelId="{89FDFE28-F55D-4BDA-A819-C81DE147DDF2}" srcId="{08CB7437-801A-4633-906C-D0C601E045DB}" destId="{10E9F91E-8825-490B-974F-F96656571BFD}" srcOrd="1" destOrd="0" parTransId="{9652721B-C679-488D-906F-CF7CF6B55BC9}" sibTransId="{69235391-6EC5-4E0F-B198-D94ADE1DB2F6}"/>
    <dgm:cxn modelId="{FF84D42E-B90D-4031-BCF5-9B70F551A0F6}" srcId="{08CB7437-801A-4633-906C-D0C601E045DB}" destId="{353C2589-81E3-43A4-9DEA-B52A30CA6768}" srcOrd="2" destOrd="0" parTransId="{C66A56DA-DA11-46B9-90F5-B329F3AA4C08}" sibTransId="{30C348B6-1C26-4FA4-81CF-EE6C7A6EF8F2}"/>
    <dgm:cxn modelId="{C9DA9462-4E61-4570-857A-C9FBB706E2F7}" type="presOf" srcId="{08CB7437-801A-4633-906C-D0C601E045DB}" destId="{F4AAB280-127C-4A2F-9960-909529D1832A}" srcOrd="0" destOrd="0" presId="urn:microsoft.com/office/officeart/2005/8/layout/orgChart1"/>
    <dgm:cxn modelId="{E0CD5544-4E73-4943-9941-5F1DFF2E9CCF}" type="presOf" srcId="{353C2589-81E3-43A4-9DEA-B52A30CA6768}" destId="{6CCC889A-58A4-48A1-9C45-F0D1BD83F806}" srcOrd="1" destOrd="0" presId="urn:microsoft.com/office/officeart/2005/8/layout/orgChart1"/>
    <dgm:cxn modelId="{08771F66-7A89-4C92-AACA-12696C2BF02B}" type="presOf" srcId="{10E9F91E-8825-490B-974F-F96656571BFD}" destId="{109964FA-D456-4A2C-B9B2-A81B39701253}" srcOrd="0" destOrd="0" presId="urn:microsoft.com/office/officeart/2005/8/layout/orgChart1"/>
    <dgm:cxn modelId="{94346973-131C-4019-991E-CE0393F34028}" type="presOf" srcId="{F29833CD-B37A-458E-9900-F95B5ED9005B}" destId="{AB3C1354-DDC0-4F2A-88E9-78A9B769140A}" srcOrd="1" destOrd="0" presId="urn:microsoft.com/office/officeart/2005/8/layout/orgChart1"/>
    <dgm:cxn modelId="{18D8C990-AC28-4DB3-9E47-0C41F70A013B}" type="presOf" srcId="{2A7C02BA-D2EF-4A00-932C-84F08F754395}" destId="{10FC7436-4115-4D9A-96BC-7AAE3CE15054}" srcOrd="0" destOrd="0" presId="urn:microsoft.com/office/officeart/2005/8/layout/orgChart1"/>
    <dgm:cxn modelId="{32BB4A93-4BC5-4BE3-9169-CD6C7CA8A5BB}" type="presOf" srcId="{C66A56DA-DA11-46B9-90F5-B329F3AA4C08}" destId="{90F3E79D-9DE8-4B9B-BE05-F53B04170718}" srcOrd="0" destOrd="0" presId="urn:microsoft.com/office/officeart/2005/8/layout/orgChart1"/>
    <dgm:cxn modelId="{7F5E2FAC-381B-4160-B9A4-56686D5C3A05}" type="presOf" srcId="{10E9F91E-8825-490B-974F-F96656571BFD}" destId="{A75A597C-7DE5-4080-8B89-7964996A17E8}" srcOrd="1" destOrd="0" presId="urn:microsoft.com/office/officeart/2005/8/layout/orgChart1"/>
    <dgm:cxn modelId="{8657D2CB-2B4C-4FDE-B5DA-66BEE08B7472}" type="presOf" srcId="{08CB7437-801A-4633-906C-D0C601E045DB}" destId="{51CE60E0-80E0-4842-91DF-9BC794ECDB1C}" srcOrd="1" destOrd="0" presId="urn:microsoft.com/office/officeart/2005/8/layout/orgChart1"/>
    <dgm:cxn modelId="{F302F0D7-835A-44B1-9512-A6FFC94DAE76}" type="presOf" srcId="{F29833CD-B37A-458E-9900-F95B5ED9005B}" destId="{A6CBF4EB-9AAB-4BDA-BB3D-FDB3DDD7771E}" srcOrd="0" destOrd="0" presId="urn:microsoft.com/office/officeart/2005/8/layout/orgChart1"/>
    <dgm:cxn modelId="{B682A0E2-BEE0-430F-9571-D05E203B118F}" srcId="{2A7C02BA-D2EF-4A00-932C-84F08F754395}" destId="{08CB7437-801A-4633-906C-D0C601E045DB}" srcOrd="0" destOrd="0" parTransId="{4A6BB65A-26B2-4A2E-AA54-1011A0C28646}" sibTransId="{06689E66-17D5-460E-A719-85C09211E0CF}"/>
    <dgm:cxn modelId="{2A51896E-A9C8-451D-A1AB-370AC88B7296}" type="presParOf" srcId="{10FC7436-4115-4D9A-96BC-7AAE3CE15054}" destId="{B052C408-A7AD-4774-9972-EB034F39B425}" srcOrd="0" destOrd="0" presId="urn:microsoft.com/office/officeart/2005/8/layout/orgChart1"/>
    <dgm:cxn modelId="{7614FCE0-9ADE-427E-B1A0-1E2A651A7C0A}" type="presParOf" srcId="{B052C408-A7AD-4774-9972-EB034F39B425}" destId="{C60EB0C9-0D4F-4F04-8BA4-454890B255A5}" srcOrd="0" destOrd="0" presId="urn:microsoft.com/office/officeart/2005/8/layout/orgChart1"/>
    <dgm:cxn modelId="{D61D9A6B-2996-4D59-B7C8-1BBA51D610B3}" type="presParOf" srcId="{C60EB0C9-0D4F-4F04-8BA4-454890B255A5}" destId="{F4AAB280-127C-4A2F-9960-909529D1832A}" srcOrd="0" destOrd="0" presId="urn:microsoft.com/office/officeart/2005/8/layout/orgChart1"/>
    <dgm:cxn modelId="{B7EAF19B-5DC8-47F4-B5E8-488CE4064E0A}" type="presParOf" srcId="{C60EB0C9-0D4F-4F04-8BA4-454890B255A5}" destId="{51CE60E0-80E0-4842-91DF-9BC794ECDB1C}" srcOrd="1" destOrd="0" presId="urn:microsoft.com/office/officeart/2005/8/layout/orgChart1"/>
    <dgm:cxn modelId="{89059AE5-50F4-4967-8172-7B8BC2F1772C}" type="presParOf" srcId="{B052C408-A7AD-4774-9972-EB034F39B425}" destId="{43DEC623-BD9A-4DAA-8139-DE2933B73835}" srcOrd="1" destOrd="0" presId="urn:microsoft.com/office/officeart/2005/8/layout/orgChart1"/>
    <dgm:cxn modelId="{A46014EF-945A-43CB-A593-B7F9BD397FC3}" type="presParOf" srcId="{43DEC623-BD9A-4DAA-8139-DE2933B73835}" destId="{A753C838-10A7-4792-966E-0D5556BF52F0}" srcOrd="0" destOrd="0" presId="urn:microsoft.com/office/officeart/2005/8/layout/orgChart1"/>
    <dgm:cxn modelId="{A1844D23-C4BD-4ED2-915A-85DD17A6F630}" type="presParOf" srcId="{43DEC623-BD9A-4DAA-8139-DE2933B73835}" destId="{4FD9FF3A-35F3-4155-824F-5F0F49CBB07D}" srcOrd="1" destOrd="0" presId="urn:microsoft.com/office/officeart/2005/8/layout/orgChart1"/>
    <dgm:cxn modelId="{14A887F3-4DAD-4538-96B5-C7302FE5CEA8}" type="presParOf" srcId="{4FD9FF3A-35F3-4155-824F-5F0F49CBB07D}" destId="{FF71A921-4900-426B-BEA2-331C38E7C775}" srcOrd="0" destOrd="0" presId="urn:microsoft.com/office/officeart/2005/8/layout/orgChart1"/>
    <dgm:cxn modelId="{F10BA1B0-ACCA-4D42-8ED8-FC4238A8E412}" type="presParOf" srcId="{FF71A921-4900-426B-BEA2-331C38E7C775}" destId="{A6CBF4EB-9AAB-4BDA-BB3D-FDB3DDD7771E}" srcOrd="0" destOrd="0" presId="urn:microsoft.com/office/officeart/2005/8/layout/orgChart1"/>
    <dgm:cxn modelId="{4FFCFCD6-EAE7-4869-BC0E-F16B51267B99}" type="presParOf" srcId="{FF71A921-4900-426B-BEA2-331C38E7C775}" destId="{AB3C1354-DDC0-4F2A-88E9-78A9B769140A}" srcOrd="1" destOrd="0" presId="urn:microsoft.com/office/officeart/2005/8/layout/orgChart1"/>
    <dgm:cxn modelId="{29DD9FF9-E609-41F5-BE99-98C3C1C4BD88}" type="presParOf" srcId="{4FD9FF3A-35F3-4155-824F-5F0F49CBB07D}" destId="{1F949E02-48D1-4921-97B4-7EAF824F9EFF}" srcOrd="1" destOrd="0" presId="urn:microsoft.com/office/officeart/2005/8/layout/orgChart1"/>
    <dgm:cxn modelId="{EDDDE6CC-847A-4378-A3F5-56479E98E262}" type="presParOf" srcId="{4FD9FF3A-35F3-4155-824F-5F0F49CBB07D}" destId="{A1D79D32-120B-4A78-AB77-BC0FA524F20A}" srcOrd="2" destOrd="0" presId="urn:microsoft.com/office/officeart/2005/8/layout/orgChart1"/>
    <dgm:cxn modelId="{48D2FB55-84BB-4EDD-B08A-B1C5616DD8C1}" type="presParOf" srcId="{43DEC623-BD9A-4DAA-8139-DE2933B73835}" destId="{AB46BA36-A0B1-483B-8E30-9A3B3708CCAD}" srcOrd="2" destOrd="0" presId="urn:microsoft.com/office/officeart/2005/8/layout/orgChart1"/>
    <dgm:cxn modelId="{CE0FEB1C-2F2D-4C68-B833-B79A65AFCF88}" type="presParOf" srcId="{43DEC623-BD9A-4DAA-8139-DE2933B73835}" destId="{1B411423-4733-43DD-B82A-4AF23FFC7536}" srcOrd="3" destOrd="0" presId="urn:microsoft.com/office/officeart/2005/8/layout/orgChart1"/>
    <dgm:cxn modelId="{504E1655-D8A9-4EA5-80CB-7094074E2A68}" type="presParOf" srcId="{1B411423-4733-43DD-B82A-4AF23FFC7536}" destId="{C5CA9FA6-8F2F-4CB9-9B4A-B64013262345}" srcOrd="0" destOrd="0" presId="urn:microsoft.com/office/officeart/2005/8/layout/orgChart1"/>
    <dgm:cxn modelId="{FC1D1108-C4D5-48D8-9E7D-B34C80FD29A8}" type="presParOf" srcId="{C5CA9FA6-8F2F-4CB9-9B4A-B64013262345}" destId="{109964FA-D456-4A2C-B9B2-A81B39701253}" srcOrd="0" destOrd="0" presId="urn:microsoft.com/office/officeart/2005/8/layout/orgChart1"/>
    <dgm:cxn modelId="{BEE9B70E-56E6-42E3-ACE4-0AF04E3EB861}" type="presParOf" srcId="{C5CA9FA6-8F2F-4CB9-9B4A-B64013262345}" destId="{A75A597C-7DE5-4080-8B89-7964996A17E8}" srcOrd="1" destOrd="0" presId="urn:microsoft.com/office/officeart/2005/8/layout/orgChart1"/>
    <dgm:cxn modelId="{AB00836C-1099-4C2B-8734-0E360121EEF6}" type="presParOf" srcId="{1B411423-4733-43DD-B82A-4AF23FFC7536}" destId="{55B820B1-C60E-4812-8526-AEE6B0085FDE}" srcOrd="1" destOrd="0" presId="urn:microsoft.com/office/officeart/2005/8/layout/orgChart1"/>
    <dgm:cxn modelId="{D77556D3-9275-49F4-9504-4231580AB1ED}" type="presParOf" srcId="{1B411423-4733-43DD-B82A-4AF23FFC7536}" destId="{FED6B7DA-6C2D-414C-A793-E29112AA4DF7}" srcOrd="2" destOrd="0" presId="urn:microsoft.com/office/officeart/2005/8/layout/orgChart1"/>
    <dgm:cxn modelId="{AB507673-3CD4-44D6-80C0-0C0C64F18865}" type="presParOf" srcId="{43DEC623-BD9A-4DAA-8139-DE2933B73835}" destId="{90F3E79D-9DE8-4B9B-BE05-F53B04170718}" srcOrd="4" destOrd="0" presId="urn:microsoft.com/office/officeart/2005/8/layout/orgChart1"/>
    <dgm:cxn modelId="{6325243F-CD8E-477C-BBA3-79FF8D03E614}" type="presParOf" srcId="{43DEC623-BD9A-4DAA-8139-DE2933B73835}" destId="{773EEC98-D02A-4458-B619-C07F5FAF9158}" srcOrd="5" destOrd="0" presId="urn:microsoft.com/office/officeart/2005/8/layout/orgChart1"/>
    <dgm:cxn modelId="{94AEB201-8AB1-4101-8ECE-764C414FB6B8}" type="presParOf" srcId="{773EEC98-D02A-4458-B619-C07F5FAF9158}" destId="{6E1CC59E-1687-4A32-8AD2-7B2915F2E90A}" srcOrd="0" destOrd="0" presId="urn:microsoft.com/office/officeart/2005/8/layout/orgChart1"/>
    <dgm:cxn modelId="{BDFCDE14-89D7-4CB0-B5D1-C3A312592F87}" type="presParOf" srcId="{6E1CC59E-1687-4A32-8AD2-7B2915F2E90A}" destId="{4BE790A7-45BA-4E47-A6B8-2FB81D23E3CA}" srcOrd="0" destOrd="0" presId="urn:microsoft.com/office/officeart/2005/8/layout/orgChart1"/>
    <dgm:cxn modelId="{24580EEF-004F-4AEC-AAC1-964AFE60B181}" type="presParOf" srcId="{6E1CC59E-1687-4A32-8AD2-7B2915F2E90A}" destId="{6CCC889A-58A4-48A1-9C45-F0D1BD83F806}" srcOrd="1" destOrd="0" presId="urn:microsoft.com/office/officeart/2005/8/layout/orgChart1"/>
    <dgm:cxn modelId="{8FD35CD0-8F44-4662-849E-D53D154C6B20}" type="presParOf" srcId="{773EEC98-D02A-4458-B619-C07F5FAF9158}" destId="{9EEC4F4D-18F8-4935-B8CD-635B8F822913}" srcOrd="1" destOrd="0" presId="urn:microsoft.com/office/officeart/2005/8/layout/orgChart1"/>
    <dgm:cxn modelId="{71E2F396-057C-4A49-AD8E-09526DB05609}" type="presParOf" srcId="{773EEC98-D02A-4458-B619-C07F5FAF9158}" destId="{550E8CCB-FAF8-4F60-86A1-1F2048D94631}" srcOrd="2" destOrd="0" presId="urn:microsoft.com/office/officeart/2005/8/layout/orgChart1"/>
    <dgm:cxn modelId="{E94399C7-B5CF-4F98-BFC6-A06B223218A6}" type="presParOf" srcId="{B052C408-A7AD-4774-9972-EB034F39B425}" destId="{63B6BE82-FD21-4F15-9C4B-C029DEC1354F}"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8746B35-B052-4FEF-8E7D-946D1069C367}" type="doc">
      <dgm:prSet loTypeId="urn:microsoft.com/office/officeart/2005/8/layout/default" loCatId="list" qsTypeId="urn:microsoft.com/office/officeart/2005/8/quickstyle/simple3" qsCatId="simple" csTypeId="urn:microsoft.com/office/officeart/2005/8/colors/colorful2" csCatId="colorful" phldr="1"/>
      <dgm:spPr/>
      <dgm:t>
        <a:bodyPr/>
        <a:lstStyle/>
        <a:p>
          <a:endParaRPr lang="en-US"/>
        </a:p>
      </dgm:t>
    </dgm:pt>
    <dgm:pt modelId="{C675A92F-D588-43A3-BA58-8BE911E62CBC}">
      <dgm:prSet phldrT="[Text]"/>
      <dgm:spPr>
        <a:solidFill>
          <a:srgbClr val="92D050"/>
        </a:solidFill>
      </dgm:spPr>
      <dgm:t>
        <a:bodyPr/>
        <a:lstStyle/>
        <a:p>
          <a:r>
            <a:rPr lang="en-US" dirty="0"/>
            <a:t>A</a:t>
          </a:r>
        </a:p>
      </dgm:t>
    </dgm:pt>
    <dgm:pt modelId="{C2FE3867-6367-4884-9001-5D39DD3CBC91}" type="parTrans" cxnId="{1A5993F5-5E8E-426C-9EE2-AFC9CEBF8CA3}">
      <dgm:prSet/>
      <dgm:spPr/>
      <dgm:t>
        <a:bodyPr/>
        <a:lstStyle/>
        <a:p>
          <a:endParaRPr lang="en-US"/>
        </a:p>
      </dgm:t>
    </dgm:pt>
    <dgm:pt modelId="{C7ADADEA-90CF-4729-BD88-1DE318820BDD}" type="sibTrans" cxnId="{1A5993F5-5E8E-426C-9EE2-AFC9CEBF8CA3}">
      <dgm:prSet/>
      <dgm:spPr/>
      <dgm:t>
        <a:bodyPr/>
        <a:lstStyle/>
        <a:p>
          <a:endParaRPr lang="en-US"/>
        </a:p>
      </dgm:t>
    </dgm:pt>
    <dgm:pt modelId="{FBF652E6-A7B5-46BC-B1E4-5180A4D344F3}">
      <dgm:prSet phldrT="[Text]"/>
      <dgm:spPr/>
      <dgm:t>
        <a:bodyPr/>
        <a:lstStyle/>
        <a:p>
          <a:r>
            <a:rPr lang="en-US" dirty="0"/>
            <a:t>B</a:t>
          </a:r>
        </a:p>
      </dgm:t>
    </dgm:pt>
    <dgm:pt modelId="{AE4A4876-6A06-41C1-B105-EDB870144E64}" type="parTrans" cxnId="{FCE40732-2497-4D5E-975A-4014862B16B4}">
      <dgm:prSet/>
      <dgm:spPr/>
      <dgm:t>
        <a:bodyPr/>
        <a:lstStyle/>
        <a:p>
          <a:endParaRPr lang="en-US"/>
        </a:p>
      </dgm:t>
    </dgm:pt>
    <dgm:pt modelId="{2A4D1773-9FB4-41B0-AF3B-6F39757B13FB}" type="sibTrans" cxnId="{FCE40732-2497-4D5E-975A-4014862B16B4}">
      <dgm:prSet/>
      <dgm:spPr/>
      <dgm:t>
        <a:bodyPr/>
        <a:lstStyle/>
        <a:p>
          <a:endParaRPr lang="en-US"/>
        </a:p>
      </dgm:t>
    </dgm:pt>
    <dgm:pt modelId="{CA2F1893-EC5A-456B-A975-C54ED0273F04}">
      <dgm:prSet phldrT="[Text]"/>
      <dgm:spPr/>
      <dgm:t>
        <a:bodyPr/>
        <a:lstStyle/>
        <a:p>
          <a:r>
            <a:rPr lang="en-US" dirty="0"/>
            <a:t>C</a:t>
          </a:r>
        </a:p>
      </dgm:t>
    </dgm:pt>
    <dgm:pt modelId="{A2168CF4-920D-4634-BE32-A7DD382B1FAC}" type="parTrans" cxnId="{B03B02D8-30C5-4B93-A72A-C1501231974E}">
      <dgm:prSet/>
      <dgm:spPr/>
      <dgm:t>
        <a:bodyPr/>
        <a:lstStyle/>
        <a:p>
          <a:endParaRPr lang="en-US"/>
        </a:p>
      </dgm:t>
    </dgm:pt>
    <dgm:pt modelId="{3E831614-C2F8-406D-8DDD-30DC15304733}" type="sibTrans" cxnId="{B03B02D8-30C5-4B93-A72A-C1501231974E}">
      <dgm:prSet/>
      <dgm:spPr/>
      <dgm:t>
        <a:bodyPr/>
        <a:lstStyle/>
        <a:p>
          <a:endParaRPr lang="en-US"/>
        </a:p>
      </dgm:t>
    </dgm:pt>
    <dgm:pt modelId="{D4D00B5F-F310-4826-A299-769CFB09A0D1}" type="pres">
      <dgm:prSet presAssocID="{A8746B35-B052-4FEF-8E7D-946D1069C367}" presName="diagram" presStyleCnt="0">
        <dgm:presLayoutVars>
          <dgm:dir/>
          <dgm:resizeHandles val="exact"/>
        </dgm:presLayoutVars>
      </dgm:prSet>
      <dgm:spPr/>
    </dgm:pt>
    <dgm:pt modelId="{86FEB483-B96D-41BD-9DB6-3A88AC545F9B}" type="pres">
      <dgm:prSet presAssocID="{C675A92F-D588-43A3-BA58-8BE911E62CBC}" presName="node" presStyleLbl="node1" presStyleIdx="0" presStyleCnt="3" custScaleX="22500" custScaleY="15278" custLinFactNeighborX="30000" custLinFactNeighborY="-39583">
        <dgm:presLayoutVars>
          <dgm:bulletEnabled val="1"/>
        </dgm:presLayoutVars>
      </dgm:prSet>
      <dgm:spPr/>
    </dgm:pt>
    <dgm:pt modelId="{D04F0FC7-6E1D-47B4-84C2-A90315F6077C}" type="pres">
      <dgm:prSet presAssocID="{C7ADADEA-90CF-4729-BD88-1DE318820BDD}" presName="sibTrans" presStyleCnt="0"/>
      <dgm:spPr/>
    </dgm:pt>
    <dgm:pt modelId="{E97F3F83-AB32-4CD8-8AD8-818AFBF3BBBE}" type="pres">
      <dgm:prSet presAssocID="{FBF652E6-A7B5-46BC-B1E4-5180A4D344F3}" presName="node" presStyleLbl="node1" presStyleIdx="1" presStyleCnt="3" custScaleX="22500" custScaleY="15278" custLinFactNeighborX="-2500">
        <dgm:presLayoutVars>
          <dgm:bulletEnabled val="1"/>
        </dgm:presLayoutVars>
      </dgm:prSet>
      <dgm:spPr/>
    </dgm:pt>
    <dgm:pt modelId="{C04D5863-343D-4C9F-9410-C52AAEE6FE04}" type="pres">
      <dgm:prSet presAssocID="{2A4D1773-9FB4-41B0-AF3B-6F39757B13FB}" presName="sibTrans" presStyleCnt="0"/>
      <dgm:spPr/>
    </dgm:pt>
    <dgm:pt modelId="{C8C366CE-E2D8-4E43-A256-8F718A0711AB}" type="pres">
      <dgm:prSet presAssocID="{CA2F1893-EC5A-456B-A975-C54ED0273F04}" presName="node" presStyleLbl="node1" presStyleIdx="2" presStyleCnt="3" custScaleX="22500" custScaleY="15278" custLinFactNeighborX="-35000" custLinFactNeighborY="41667">
        <dgm:presLayoutVars>
          <dgm:bulletEnabled val="1"/>
        </dgm:presLayoutVars>
      </dgm:prSet>
      <dgm:spPr/>
    </dgm:pt>
  </dgm:ptLst>
  <dgm:cxnLst>
    <dgm:cxn modelId="{C7CA371B-BDAF-49CC-960C-F10BE13A8C7E}" type="presOf" srcId="{CA2F1893-EC5A-456B-A975-C54ED0273F04}" destId="{C8C366CE-E2D8-4E43-A256-8F718A0711AB}" srcOrd="0" destOrd="0" presId="urn:microsoft.com/office/officeart/2005/8/layout/default"/>
    <dgm:cxn modelId="{5906FF1C-C207-44DE-BCFD-D1A97B024230}" type="presOf" srcId="{C675A92F-D588-43A3-BA58-8BE911E62CBC}" destId="{86FEB483-B96D-41BD-9DB6-3A88AC545F9B}" srcOrd="0" destOrd="0" presId="urn:microsoft.com/office/officeart/2005/8/layout/default"/>
    <dgm:cxn modelId="{FCE40732-2497-4D5E-975A-4014862B16B4}" srcId="{A8746B35-B052-4FEF-8E7D-946D1069C367}" destId="{FBF652E6-A7B5-46BC-B1E4-5180A4D344F3}" srcOrd="1" destOrd="0" parTransId="{AE4A4876-6A06-41C1-B105-EDB870144E64}" sibTransId="{2A4D1773-9FB4-41B0-AF3B-6F39757B13FB}"/>
    <dgm:cxn modelId="{83F38CA4-913E-4FA2-82B9-5E35E3356A70}" type="presOf" srcId="{FBF652E6-A7B5-46BC-B1E4-5180A4D344F3}" destId="{E97F3F83-AB32-4CD8-8AD8-818AFBF3BBBE}" srcOrd="0" destOrd="0" presId="urn:microsoft.com/office/officeart/2005/8/layout/default"/>
    <dgm:cxn modelId="{B03B02D8-30C5-4B93-A72A-C1501231974E}" srcId="{A8746B35-B052-4FEF-8E7D-946D1069C367}" destId="{CA2F1893-EC5A-456B-A975-C54ED0273F04}" srcOrd="2" destOrd="0" parTransId="{A2168CF4-920D-4634-BE32-A7DD382B1FAC}" sibTransId="{3E831614-C2F8-406D-8DDD-30DC15304733}"/>
    <dgm:cxn modelId="{1A5993F5-5E8E-426C-9EE2-AFC9CEBF8CA3}" srcId="{A8746B35-B052-4FEF-8E7D-946D1069C367}" destId="{C675A92F-D588-43A3-BA58-8BE911E62CBC}" srcOrd="0" destOrd="0" parTransId="{C2FE3867-6367-4884-9001-5D39DD3CBC91}" sibTransId="{C7ADADEA-90CF-4729-BD88-1DE318820BDD}"/>
    <dgm:cxn modelId="{A5D96FFD-6DDC-47D7-B4D0-FD2157CAB8B1}" type="presOf" srcId="{A8746B35-B052-4FEF-8E7D-946D1069C367}" destId="{D4D00B5F-F310-4826-A299-769CFB09A0D1}" srcOrd="0" destOrd="0" presId="urn:microsoft.com/office/officeart/2005/8/layout/default"/>
    <dgm:cxn modelId="{142F7344-ABD2-4E3F-AC89-E56A17EA761D}" type="presParOf" srcId="{D4D00B5F-F310-4826-A299-769CFB09A0D1}" destId="{86FEB483-B96D-41BD-9DB6-3A88AC545F9B}" srcOrd="0" destOrd="0" presId="urn:microsoft.com/office/officeart/2005/8/layout/default"/>
    <dgm:cxn modelId="{438582A4-EFA1-466E-B78D-BDC5CFC1D97D}" type="presParOf" srcId="{D4D00B5F-F310-4826-A299-769CFB09A0D1}" destId="{D04F0FC7-6E1D-47B4-84C2-A90315F6077C}" srcOrd="1" destOrd="0" presId="urn:microsoft.com/office/officeart/2005/8/layout/default"/>
    <dgm:cxn modelId="{AA76EE1B-04C1-4D8E-89C2-78A5883E8B52}" type="presParOf" srcId="{D4D00B5F-F310-4826-A299-769CFB09A0D1}" destId="{E97F3F83-AB32-4CD8-8AD8-818AFBF3BBBE}" srcOrd="2" destOrd="0" presId="urn:microsoft.com/office/officeart/2005/8/layout/default"/>
    <dgm:cxn modelId="{36A8A544-04A1-4EFF-955C-AB54942435D1}" type="presParOf" srcId="{D4D00B5F-F310-4826-A299-769CFB09A0D1}" destId="{C04D5863-343D-4C9F-9410-C52AAEE6FE04}" srcOrd="3" destOrd="0" presId="urn:microsoft.com/office/officeart/2005/8/layout/default"/>
    <dgm:cxn modelId="{C627E34F-5546-48A6-8A15-1A158E81B940}" type="presParOf" srcId="{D4D00B5F-F310-4826-A299-769CFB09A0D1}" destId="{C8C366CE-E2D8-4E43-A256-8F718A0711AB}" srcOrd="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8746B35-B052-4FEF-8E7D-946D1069C367}" type="doc">
      <dgm:prSet loTypeId="urn:microsoft.com/office/officeart/2005/8/layout/default" loCatId="list" qsTypeId="urn:microsoft.com/office/officeart/2005/8/quickstyle/simple3" qsCatId="simple" csTypeId="urn:microsoft.com/office/officeart/2005/8/colors/colorful2" csCatId="colorful" phldr="1"/>
      <dgm:spPr/>
      <dgm:t>
        <a:bodyPr/>
        <a:lstStyle/>
        <a:p>
          <a:endParaRPr lang="en-US"/>
        </a:p>
      </dgm:t>
    </dgm:pt>
    <dgm:pt modelId="{C675A92F-D588-43A3-BA58-8BE911E62CBC}">
      <dgm:prSet phldrT="[Text]"/>
      <dgm:spPr>
        <a:solidFill>
          <a:srgbClr val="92D050"/>
        </a:solidFill>
      </dgm:spPr>
      <dgm:t>
        <a:bodyPr/>
        <a:lstStyle/>
        <a:p>
          <a:r>
            <a:rPr lang="en-US" dirty="0"/>
            <a:t>A</a:t>
          </a:r>
        </a:p>
      </dgm:t>
    </dgm:pt>
    <dgm:pt modelId="{C2FE3867-6367-4884-9001-5D39DD3CBC91}" type="parTrans" cxnId="{1A5993F5-5E8E-426C-9EE2-AFC9CEBF8CA3}">
      <dgm:prSet/>
      <dgm:spPr/>
      <dgm:t>
        <a:bodyPr/>
        <a:lstStyle/>
        <a:p>
          <a:endParaRPr lang="en-US"/>
        </a:p>
      </dgm:t>
    </dgm:pt>
    <dgm:pt modelId="{C7ADADEA-90CF-4729-BD88-1DE318820BDD}" type="sibTrans" cxnId="{1A5993F5-5E8E-426C-9EE2-AFC9CEBF8CA3}">
      <dgm:prSet/>
      <dgm:spPr/>
      <dgm:t>
        <a:bodyPr/>
        <a:lstStyle/>
        <a:p>
          <a:endParaRPr lang="en-US"/>
        </a:p>
      </dgm:t>
    </dgm:pt>
    <dgm:pt modelId="{FBF652E6-A7B5-46BC-B1E4-5180A4D344F3}">
      <dgm:prSet phldrT="[Text]"/>
      <dgm:spPr/>
      <dgm:t>
        <a:bodyPr/>
        <a:lstStyle/>
        <a:p>
          <a:r>
            <a:rPr lang="en-US" dirty="0"/>
            <a:t>B</a:t>
          </a:r>
        </a:p>
      </dgm:t>
    </dgm:pt>
    <dgm:pt modelId="{AE4A4876-6A06-41C1-B105-EDB870144E64}" type="parTrans" cxnId="{FCE40732-2497-4D5E-975A-4014862B16B4}">
      <dgm:prSet/>
      <dgm:spPr/>
      <dgm:t>
        <a:bodyPr/>
        <a:lstStyle/>
        <a:p>
          <a:endParaRPr lang="en-US"/>
        </a:p>
      </dgm:t>
    </dgm:pt>
    <dgm:pt modelId="{2A4D1773-9FB4-41B0-AF3B-6F39757B13FB}" type="sibTrans" cxnId="{FCE40732-2497-4D5E-975A-4014862B16B4}">
      <dgm:prSet/>
      <dgm:spPr/>
      <dgm:t>
        <a:bodyPr/>
        <a:lstStyle/>
        <a:p>
          <a:endParaRPr lang="en-US"/>
        </a:p>
      </dgm:t>
    </dgm:pt>
    <dgm:pt modelId="{CA2F1893-EC5A-456B-A975-C54ED0273F04}">
      <dgm:prSet phldrT="[Text]"/>
      <dgm:spPr/>
      <dgm:t>
        <a:bodyPr/>
        <a:lstStyle/>
        <a:p>
          <a:r>
            <a:rPr lang="en-US" dirty="0"/>
            <a:t>C</a:t>
          </a:r>
        </a:p>
      </dgm:t>
    </dgm:pt>
    <dgm:pt modelId="{A2168CF4-920D-4634-BE32-A7DD382B1FAC}" type="parTrans" cxnId="{B03B02D8-30C5-4B93-A72A-C1501231974E}">
      <dgm:prSet/>
      <dgm:spPr/>
      <dgm:t>
        <a:bodyPr/>
        <a:lstStyle/>
        <a:p>
          <a:endParaRPr lang="en-US"/>
        </a:p>
      </dgm:t>
    </dgm:pt>
    <dgm:pt modelId="{3E831614-C2F8-406D-8DDD-30DC15304733}" type="sibTrans" cxnId="{B03B02D8-30C5-4B93-A72A-C1501231974E}">
      <dgm:prSet/>
      <dgm:spPr/>
      <dgm:t>
        <a:bodyPr/>
        <a:lstStyle/>
        <a:p>
          <a:endParaRPr lang="en-US"/>
        </a:p>
      </dgm:t>
    </dgm:pt>
    <dgm:pt modelId="{D4D00B5F-F310-4826-A299-769CFB09A0D1}" type="pres">
      <dgm:prSet presAssocID="{A8746B35-B052-4FEF-8E7D-946D1069C367}" presName="diagram" presStyleCnt="0">
        <dgm:presLayoutVars>
          <dgm:dir/>
          <dgm:resizeHandles val="exact"/>
        </dgm:presLayoutVars>
      </dgm:prSet>
      <dgm:spPr/>
    </dgm:pt>
    <dgm:pt modelId="{86FEB483-B96D-41BD-9DB6-3A88AC545F9B}" type="pres">
      <dgm:prSet presAssocID="{C675A92F-D588-43A3-BA58-8BE911E62CBC}" presName="node" presStyleLbl="node1" presStyleIdx="0" presStyleCnt="3" custScaleX="22500" custScaleY="15278" custLinFactNeighborX="30000" custLinFactNeighborY="-39583">
        <dgm:presLayoutVars>
          <dgm:bulletEnabled val="1"/>
        </dgm:presLayoutVars>
      </dgm:prSet>
      <dgm:spPr/>
    </dgm:pt>
    <dgm:pt modelId="{D04F0FC7-6E1D-47B4-84C2-A90315F6077C}" type="pres">
      <dgm:prSet presAssocID="{C7ADADEA-90CF-4729-BD88-1DE318820BDD}" presName="sibTrans" presStyleCnt="0"/>
      <dgm:spPr/>
    </dgm:pt>
    <dgm:pt modelId="{E97F3F83-AB32-4CD8-8AD8-818AFBF3BBBE}" type="pres">
      <dgm:prSet presAssocID="{FBF652E6-A7B5-46BC-B1E4-5180A4D344F3}" presName="node" presStyleLbl="node1" presStyleIdx="1" presStyleCnt="3" custScaleX="22500" custScaleY="15278" custLinFactNeighborX="-2500">
        <dgm:presLayoutVars>
          <dgm:bulletEnabled val="1"/>
        </dgm:presLayoutVars>
      </dgm:prSet>
      <dgm:spPr/>
    </dgm:pt>
    <dgm:pt modelId="{C04D5863-343D-4C9F-9410-C52AAEE6FE04}" type="pres">
      <dgm:prSet presAssocID="{2A4D1773-9FB4-41B0-AF3B-6F39757B13FB}" presName="sibTrans" presStyleCnt="0"/>
      <dgm:spPr/>
    </dgm:pt>
    <dgm:pt modelId="{C8C366CE-E2D8-4E43-A256-8F718A0711AB}" type="pres">
      <dgm:prSet presAssocID="{CA2F1893-EC5A-456B-A975-C54ED0273F04}" presName="node" presStyleLbl="node1" presStyleIdx="2" presStyleCnt="3" custScaleX="22500" custScaleY="15278" custLinFactNeighborX="-35000" custLinFactNeighborY="41667">
        <dgm:presLayoutVars>
          <dgm:bulletEnabled val="1"/>
        </dgm:presLayoutVars>
      </dgm:prSet>
      <dgm:spPr/>
    </dgm:pt>
  </dgm:ptLst>
  <dgm:cxnLst>
    <dgm:cxn modelId="{C7CA371B-BDAF-49CC-960C-F10BE13A8C7E}" type="presOf" srcId="{CA2F1893-EC5A-456B-A975-C54ED0273F04}" destId="{C8C366CE-E2D8-4E43-A256-8F718A0711AB}" srcOrd="0" destOrd="0" presId="urn:microsoft.com/office/officeart/2005/8/layout/default"/>
    <dgm:cxn modelId="{5906FF1C-C207-44DE-BCFD-D1A97B024230}" type="presOf" srcId="{C675A92F-D588-43A3-BA58-8BE911E62CBC}" destId="{86FEB483-B96D-41BD-9DB6-3A88AC545F9B}" srcOrd="0" destOrd="0" presId="urn:microsoft.com/office/officeart/2005/8/layout/default"/>
    <dgm:cxn modelId="{FCE40732-2497-4D5E-975A-4014862B16B4}" srcId="{A8746B35-B052-4FEF-8E7D-946D1069C367}" destId="{FBF652E6-A7B5-46BC-B1E4-5180A4D344F3}" srcOrd="1" destOrd="0" parTransId="{AE4A4876-6A06-41C1-B105-EDB870144E64}" sibTransId="{2A4D1773-9FB4-41B0-AF3B-6F39757B13FB}"/>
    <dgm:cxn modelId="{83F38CA4-913E-4FA2-82B9-5E35E3356A70}" type="presOf" srcId="{FBF652E6-A7B5-46BC-B1E4-5180A4D344F3}" destId="{E97F3F83-AB32-4CD8-8AD8-818AFBF3BBBE}" srcOrd="0" destOrd="0" presId="urn:microsoft.com/office/officeart/2005/8/layout/default"/>
    <dgm:cxn modelId="{B03B02D8-30C5-4B93-A72A-C1501231974E}" srcId="{A8746B35-B052-4FEF-8E7D-946D1069C367}" destId="{CA2F1893-EC5A-456B-A975-C54ED0273F04}" srcOrd="2" destOrd="0" parTransId="{A2168CF4-920D-4634-BE32-A7DD382B1FAC}" sibTransId="{3E831614-C2F8-406D-8DDD-30DC15304733}"/>
    <dgm:cxn modelId="{1A5993F5-5E8E-426C-9EE2-AFC9CEBF8CA3}" srcId="{A8746B35-B052-4FEF-8E7D-946D1069C367}" destId="{C675A92F-D588-43A3-BA58-8BE911E62CBC}" srcOrd="0" destOrd="0" parTransId="{C2FE3867-6367-4884-9001-5D39DD3CBC91}" sibTransId="{C7ADADEA-90CF-4729-BD88-1DE318820BDD}"/>
    <dgm:cxn modelId="{A5D96FFD-6DDC-47D7-B4D0-FD2157CAB8B1}" type="presOf" srcId="{A8746B35-B052-4FEF-8E7D-946D1069C367}" destId="{D4D00B5F-F310-4826-A299-769CFB09A0D1}" srcOrd="0" destOrd="0" presId="urn:microsoft.com/office/officeart/2005/8/layout/default"/>
    <dgm:cxn modelId="{142F7344-ABD2-4E3F-AC89-E56A17EA761D}" type="presParOf" srcId="{D4D00B5F-F310-4826-A299-769CFB09A0D1}" destId="{86FEB483-B96D-41BD-9DB6-3A88AC545F9B}" srcOrd="0" destOrd="0" presId="urn:microsoft.com/office/officeart/2005/8/layout/default"/>
    <dgm:cxn modelId="{438582A4-EFA1-466E-B78D-BDC5CFC1D97D}" type="presParOf" srcId="{D4D00B5F-F310-4826-A299-769CFB09A0D1}" destId="{D04F0FC7-6E1D-47B4-84C2-A90315F6077C}" srcOrd="1" destOrd="0" presId="urn:microsoft.com/office/officeart/2005/8/layout/default"/>
    <dgm:cxn modelId="{AA76EE1B-04C1-4D8E-89C2-78A5883E8B52}" type="presParOf" srcId="{D4D00B5F-F310-4826-A299-769CFB09A0D1}" destId="{E97F3F83-AB32-4CD8-8AD8-818AFBF3BBBE}" srcOrd="2" destOrd="0" presId="urn:microsoft.com/office/officeart/2005/8/layout/default"/>
    <dgm:cxn modelId="{36A8A544-04A1-4EFF-955C-AB54942435D1}" type="presParOf" srcId="{D4D00B5F-F310-4826-A299-769CFB09A0D1}" destId="{C04D5863-343D-4C9F-9410-C52AAEE6FE04}" srcOrd="3" destOrd="0" presId="urn:microsoft.com/office/officeart/2005/8/layout/default"/>
    <dgm:cxn modelId="{C627E34F-5546-48A6-8A15-1A158E81B940}" type="presParOf" srcId="{D4D00B5F-F310-4826-A299-769CFB09A0D1}" destId="{C8C366CE-E2D8-4E43-A256-8F718A0711AB}" srcOrd="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6925D89-8D0E-4978-B65B-6FEB1CD335F7}"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5FC01A99-EA44-4C68-9E1A-9DFB15B15F24}">
      <dgm:prSet phldrT="[Text]" custT="1"/>
      <dgm:spPr/>
      <dgm:t>
        <a:bodyPr/>
        <a:lstStyle/>
        <a:p>
          <a:r>
            <a:rPr lang="en-US" sz="3200" dirty="0"/>
            <a:t>Type of Error</a:t>
          </a:r>
        </a:p>
      </dgm:t>
    </dgm:pt>
    <dgm:pt modelId="{C856E9EE-22D6-46A6-800C-3B522FF351C8}" type="parTrans" cxnId="{2AD0DB01-C1A0-48EF-BCA1-497279A70A36}">
      <dgm:prSet/>
      <dgm:spPr/>
      <dgm:t>
        <a:bodyPr/>
        <a:lstStyle/>
        <a:p>
          <a:endParaRPr lang="en-US"/>
        </a:p>
      </dgm:t>
    </dgm:pt>
    <dgm:pt modelId="{23F5E6C6-0195-4165-8D61-A42AE6602C7F}" type="sibTrans" cxnId="{2AD0DB01-C1A0-48EF-BCA1-497279A70A36}">
      <dgm:prSet/>
      <dgm:spPr/>
      <dgm:t>
        <a:bodyPr/>
        <a:lstStyle/>
        <a:p>
          <a:endParaRPr lang="en-US"/>
        </a:p>
      </dgm:t>
    </dgm:pt>
    <dgm:pt modelId="{AEDD60D7-4EE6-432A-A15D-4F22C0FE76C1}">
      <dgm:prSet phldrT="[Text]" custT="1"/>
      <dgm:spPr/>
      <dgm:t>
        <a:bodyPr/>
        <a:lstStyle/>
        <a:p>
          <a:r>
            <a:rPr lang="en-US" sz="3200" dirty="0"/>
            <a:t>Compile Time Error</a:t>
          </a:r>
        </a:p>
      </dgm:t>
    </dgm:pt>
    <dgm:pt modelId="{B438B2D1-ED92-46BE-8F25-B82CC649298D}" type="parTrans" cxnId="{08A5F8F3-52B1-4DCE-8E1C-A3E5F1BE53AD}">
      <dgm:prSet/>
      <dgm:spPr/>
      <dgm:t>
        <a:bodyPr/>
        <a:lstStyle/>
        <a:p>
          <a:endParaRPr lang="en-US"/>
        </a:p>
      </dgm:t>
    </dgm:pt>
    <dgm:pt modelId="{810C3628-1B8A-437A-9182-879AE0A5CF89}" type="sibTrans" cxnId="{08A5F8F3-52B1-4DCE-8E1C-A3E5F1BE53AD}">
      <dgm:prSet/>
      <dgm:spPr/>
      <dgm:t>
        <a:bodyPr/>
        <a:lstStyle/>
        <a:p>
          <a:endParaRPr lang="en-US"/>
        </a:p>
      </dgm:t>
    </dgm:pt>
    <dgm:pt modelId="{72C20695-685A-42CC-B470-4A21350E54D7}">
      <dgm:prSet phldrT="[Text]" custT="1"/>
      <dgm:spPr/>
      <dgm:t>
        <a:bodyPr/>
        <a:lstStyle/>
        <a:p>
          <a:r>
            <a:rPr lang="en-US" sz="3200" dirty="0"/>
            <a:t>Run Time Error</a:t>
          </a:r>
        </a:p>
      </dgm:t>
    </dgm:pt>
    <dgm:pt modelId="{2527D982-6619-45DA-9970-8F820E4F9F64}" type="parTrans" cxnId="{A86D6367-89B9-450A-B160-AB066A916ABA}">
      <dgm:prSet/>
      <dgm:spPr/>
      <dgm:t>
        <a:bodyPr/>
        <a:lstStyle/>
        <a:p>
          <a:endParaRPr lang="en-US"/>
        </a:p>
      </dgm:t>
    </dgm:pt>
    <dgm:pt modelId="{A6EB6EC0-4DFB-43FF-AEE7-73FB485975BE}" type="sibTrans" cxnId="{A86D6367-89B9-450A-B160-AB066A916ABA}">
      <dgm:prSet/>
      <dgm:spPr/>
      <dgm:t>
        <a:bodyPr/>
        <a:lstStyle/>
        <a:p>
          <a:endParaRPr lang="en-US"/>
        </a:p>
      </dgm:t>
    </dgm:pt>
    <dgm:pt modelId="{32611BBA-0F2B-44E3-BA88-349F1406C248}" type="pres">
      <dgm:prSet presAssocID="{F6925D89-8D0E-4978-B65B-6FEB1CD335F7}" presName="hierChild1" presStyleCnt="0">
        <dgm:presLayoutVars>
          <dgm:chPref val="1"/>
          <dgm:dir/>
          <dgm:animOne val="branch"/>
          <dgm:animLvl val="lvl"/>
          <dgm:resizeHandles/>
        </dgm:presLayoutVars>
      </dgm:prSet>
      <dgm:spPr/>
    </dgm:pt>
    <dgm:pt modelId="{F6A8F87D-00DB-452F-81AE-C65CDF0CFC0F}" type="pres">
      <dgm:prSet presAssocID="{5FC01A99-EA44-4C68-9E1A-9DFB15B15F24}" presName="hierRoot1" presStyleCnt="0"/>
      <dgm:spPr/>
    </dgm:pt>
    <dgm:pt modelId="{2BE107A2-119F-4CF7-8DEB-88B3427FB025}" type="pres">
      <dgm:prSet presAssocID="{5FC01A99-EA44-4C68-9E1A-9DFB15B15F24}" presName="composite" presStyleCnt="0"/>
      <dgm:spPr/>
    </dgm:pt>
    <dgm:pt modelId="{79E2553A-64F0-445C-AF98-E57D7E707529}" type="pres">
      <dgm:prSet presAssocID="{5FC01A99-EA44-4C68-9E1A-9DFB15B15F24}" presName="background" presStyleLbl="node0" presStyleIdx="0" presStyleCnt="1"/>
      <dgm:spPr/>
    </dgm:pt>
    <dgm:pt modelId="{9FCCCA1A-0F52-4081-94C3-F812244AE351}" type="pres">
      <dgm:prSet presAssocID="{5FC01A99-EA44-4C68-9E1A-9DFB15B15F24}" presName="text" presStyleLbl="fgAcc0" presStyleIdx="0" presStyleCnt="1" custScaleY="46480">
        <dgm:presLayoutVars>
          <dgm:chPref val="3"/>
        </dgm:presLayoutVars>
      </dgm:prSet>
      <dgm:spPr/>
    </dgm:pt>
    <dgm:pt modelId="{B92A0759-F20F-459D-AEA8-982B2DE60B51}" type="pres">
      <dgm:prSet presAssocID="{5FC01A99-EA44-4C68-9E1A-9DFB15B15F24}" presName="hierChild2" presStyleCnt="0"/>
      <dgm:spPr/>
    </dgm:pt>
    <dgm:pt modelId="{DBA4E58E-9120-4AB6-AE06-3DC4BF2F4227}" type="pres">
      <dgm:prSet presAssocID="{B438B2D1-ED92-46BE-8F25-B82CC649298D}" presName="Name10" presStyleLbl="parChTrans1D2" presStyleIdx="0" presStyleCnt="2"/>
      <dgm:spPr/>
    </dgm:pt>
    <dgm:pt modelId="{E630D80D-012B-4FFB-9137-AD99159E287A}" type="pres">
      <dgm:prSet presAssocID="{AEDD60D7-4EE6-432A-A15D-4F22C0FE76C1}" presName="hierRoot2" presStyleCnt="0"/>
      <dgm:spPr/>
    </dgm:pt>
    <dgm:pt modelId="{9CDD0A68-7656-449D-9F29-BA64F3FF5FDD}" type="pres">
      <dgm:prSet presAssocID="{AEDD60D7-4EE6-432A-A15D-4F22C0FE76C1}" presName="composite2" presStyleCnt="0"/>
      <dgm:spPr/>
    </dgm:pt>
    <dgm:pt modelId="{86E9B37A-5313-45BE-881D-A67016F0D64C}" type="pres">
      <dgm:prSet presAssocID="{AEDD60D7-4EE6-432A-A15D-4F22C0FE76C1}" presName="background2" presStyleLbl="node2" presStyleIdx="0" presStyleCnt="2"/>
      <dgm:spPr/>
    </dgm:pt>
    <dgm:pt modelId="{EACE134D-907C-4398-B5CB-F144EADE9817}" type="pres">
      <dgm:prSet presAssocID="{AEDD60D7-4EE6-432A-A15D-4F22C0FE76C1}" presName="text2" presStyleLbl="fgAcc2" presStyleIdx="0" presStyleCnt="2" custScaleY="70275">
        <dgm:presLayoutVars>
          <dgm:chPref val="3"/>
        </dgm:presLayoutVars>
      </dgm:prSet>
      <dgm:spPr/>
    </dgm:pt>
    <dgm:pt modelId="{8BA156B8-EE41-498E-A085-C9B385A59DDE}" type="pres">
      <dgm:prSet presAssocID="{AEDD60D7-4EE6-432A-A15D-4F22C0FE76C1}" presName="hierChild3" presStyleCnt="0"/>
      <dgm:spPr/>
    </dgm:pt>
    <dgm:pt modelId="{C4BBE8D0-C1F0-4E9C-B138-2773263D35FC}" type="pres">
      <dgm:prSet presAssocID="{2527D982-6619-45DA-9970-8F820E4F9F64}" presName="Name10" presStyleLbl="parChTrans1D2" presStyleIdx="1" presStyleCnt="2"/>
      <dgm:spPr/>
    </dgm:pt>
    <dgm:pt modelId="{C35F166A-1BF3-4A1D-8A9E-3C13286E86CB}" type="pres">
      <dgm:prSet presAssocID="{72C20695-685A-42CC-B470-4A21350E54D7}" presName="hierRoot2" presStyleCnt="0"/>
      <dgm:spPr/>
    </dgm:pt>
    <dgm:pt modelId="{6E866FF9-565A-43E2-82AA-423299EC1607}" type="pres">
      <dgm:prSet presAssocID="{72C20695-685A-42CC-B470-4A21350E54D7}" presName="composite2" presStyleCnt="0"/>
      <dgm:spPr/>
    </dgm:pt>
    <dgm:pt modelId="{A5FBF65E-1981-46AB-A57E-33D055DCB3FB}" type="pres">
      <dgm:prSet presAssocID="{72C20695-685A-42CC-B470-4A21350E54D7}" presName="background2" presStyleLbl="node2" presStyleIdx="1" presStyleCnt="2"/>
      <dgm:spPr/>
    </dgm:pt>
    <dgm:pt modelId="{D94FF528-627D-416B-8B4C-959D2A715175}" type="pres">
      <dgm:prSet presAssocID="{72C20695-685A-42CC-B470-4A21350E54D7}" presName="text2" presStyleLbl="fgAcc2" presStyleIdx="1" presStyleCnt="2" custScaleY="67555">
        <dgm:presLayoutVars>
          <dgm:chPref val="3"/>
        </dgm:presLayoutVars>
      </dgm:prSet>
      <dgm:spPr/>
    </dgm:pt>
    <dgm:pt modelId="{57C66B56-DA4F-4F5E-ACD1-31FBDBBE6EDB}" type="pres">
      <dgm:prSet presAssocID="{72C20695-685A-42CC-B470-4A21350E54D7}" presName="hierChild3" presStyleCnt="0"/>
      <dgm:spPr/>
    </dgm:pt>
  </dgm:ptLst>
  <dgm:cxnLst>
    <dgm:cxn modelId="{2AD0DB01-C1A0-48EF-BCA1-497279A70A36}" srcId="{F6925D89-8D0E-4978-B65B-6FEB1CD335F7}" destId="{5FC01A99-EA44-4C68-9E1A-9DFB15B15F24}" srcOrd="0" destOrd="0" parTransId="{C856E9EE-22D6-46A6-800C-3B522FF351C8}" sibTransId="{23F5E6C6-0195-4165-8D61-A42AE6602C7F}"/>
    <dgm:cxn modelId="{912CDB30-A247-4158-827C-B68BA3138B65}" type="presOf" srcId="{F6925D89-8D0E-4978-B65B-6FEB1CD335F7}" destId="{32611BBA-0F2B-44E3-BA88-349F1406C248}" srcOrd="0" destOrd="0" presId="urn:microsoft.com/office/officeart/2005/8/layout/hierarchy1"/>
    <dgm:cxn modelId="{E87C6D5B-E2A2-4E04-B2DD-4517D85526D0}" type="presOf" srcId="{B438B2D1-ED92-46BE-8F25-B82CC649298D}" destId="{DBA4E58E-9120-4AB6-AE06-3DC4BF2F4227}" srcOrd="0" destOrd="0" presId="urn:microsoft.com/office/officeart/2005/8/layout/hierarchy1"/>
    <dgm:cxn modelId="{A86D6367-89B9-450A-B160-AB066A916ABA}" srcId="{5FC01A99-EA44-4C68-9E1A-9DFB15B15F24}" destId="{72C20695-685A-42CC-B470-4A21350E54D7}" srcOrd="1" destOrd="0" parTransId="{2527D982-6619-45DA-9970-8F820E4F9F64}" sibTransId="{A6EB6EC0-4DFB-43FF-AEE7-73FB485975BE}"/>
    <dgm:cxn modelId="{159F0F54-009E-4C26-921B-A61F198FF34C}" type="presOf" srcId="{72C20695-685A-42CC-B470-4A21350E54D7}" destId="{D94FF528-627D-416B-8B4C-959D2A715175}" srcOrd="0" destOrd="0" presId="urn:microsoft.com/office/officeart/2005/8/layout/hierarchy1"/>
    <dgm:cxn modelId="{04FEF277-E98A-42E3-8DDE-A4C9F3B61130}" type="presOf" srcId="{AEDD60D7-4EE6-432A-A15D-4F22C0FE76C1}" destId="{EACE134D-907C-4398-B5CB-F144EADE9817}" srcOrd="0" destOrd="0" presId="urn:microsoft.com/office/officeart/2005/8/layout/hierarchy1"/>
    <dgm:cxn modelId="{56E2F87C-DAB2-4CFB-8F4A-4F328D3EB5E1}" type="presOf" srcId="{2527D982-6619-45DA-9970-8F820E4F9F64}" destId="{C4BBE8D0-C1F0-4E9C-B138-2773263D35FC}" srcOrd="0" destOrd="0" presId="urn:microsoft.com/office/officeart/2005/8/layout/hierarchy1"/>
    <dgm:cxn modelId="{04C71DC3-D3E5-4963-BC8F-FA23CAAA14CD}" type="presOf" srcId="{5FC01A99-EA44-4C68-9E1A-9DFB15B15F24}" destId="{9FCCCA1A-0F52-4081-94C3-F812244AE351}" srcOrd="0" destOrd="0" presId="urn:microsoft.com/office/officeart/2005/8/layout/hierarchy1"/>
    <dgm:cxn modelId="{08A5F8F3-52B1-4DCE-8E1C-A3E5F1BE53AD}" srcId="{5FC01A99-EA44-4C68-9E1A-9DFB15B15F24}" destId="{AEDD60D7-4EE6-432A-A15D-4F22C0FE76C1}" srcOrd="0" destOrd="0" parTransId="{B438B2D1-ED92-46BE-8F25-B82CC649298D}" sibTransId="{810C3628-1B8A-437A-9182-879AE0A5CF89}"/>
    <dgm:cxn modelId="{17296C9E-4C35-4166-A010-684C084B97BC}" type="presParOf" srcId="{32611BBA-0F2B-44E3-BA88-349F1406C248}" destId="{F6A8F87D-00DB-452F-81AE-C65CDF0CFC0F}" srcOrd="0" destOrd="0" presId="urn:microsoft.com/office/officeart/2005/8/layout/hierarchy1"/>
    <dgm:cxn modelId="{CAE67391-E7FF-4AB0-B9F6-1075FD87130A}" type="presParOf" srcId="{F6A8F87D-00DB-452F-81AE-C65CDF0CFC0F}" destId="{2BE107A2-119F-4CF7-8DEB-88B3427FB025}" srcOrd="0" destOrd="0" presId="urn:microsoft.com/office/officeart/2005/8/layout/hierarchy1"/>
    <dgm:cxn modelId="{E45C88BE-9A44-4356-A2D3-9B9D4D5CB63D}" type="presParOf" srcId="{2BE107A2-119F-4CF7-8DEB-88B3427FB025}" destId="{79E2553A-64F0-445C-AF98-E57D7E707529}" srcOrd="0" destOrd="0" presId="urn:microsoft.com/office/officeart/2005/8/layout/hierarchy1"/>
    <dgm:cxn modelId="{E5153E07-6798-460F-A08C-88D8A8D1F2F2}" type="presParOf" srcId="{2BE107A2-119F-4CF7-8DEB-88B3427FB025}" destId="{9FCCCA1A-0F52-4081-94C3-F812244AE351}" srcOrd="1" destOrd="0" presId="urn:microsoft.com/office/officeart/2005/8/layout/hierarchy1"/>
    <dgm:cxn modelId="{B4B94CCA-98A1-4497-9103-25208A04FF4D}" type="presParOf" srcId="{F6A8F87D-00DB-452F-81AE-C65CDF0CFC0F}" destId="{B92A0759-F20F-459D-AEA8-982B2DE60B51}" srcOrd="1" destOrd="0" presId="urn:microsoft.com/office/officeart/2005/8/layout/hierarchy1"/>
    <dgm:cxn modelId="{3C392490-5943-4E90-B97D-B4FA08DF696A}" type="presParOf" srcId="{B92A0759-F20F-459D-AEA8-982B2DE60B51}" destId="{DBA4E58E-9120-4AB6-AE06-3DC4BF2F4227}" srcOrd="0" destOrd="0" presId="urn:microsoft.com/office/officeart/2005/8/layout/hierarchy1"/>
    <dgm:cxn modelId="{14BCAF90-885D-4A2D-8D53-22B74224C22E}" type="presParOf" srcId="{B92A0759-F20F-459D-AEA8-982B2DE60B51}" destId="{E630D80D-012B-4FFB-9137-AD99159E287A}" srcOrd="1" destOrd="0" presId="urn:microsoft.com/office/officeart/2005/8/layout/hierarchy1"/>
    <dgm:cxn modelId="{59A32DE7-5437-4B81-B067-D242B2E768CB}" type="presParOf" srcId="{E630D80D-012B-4FFB-9137-AD99159E287A}" destId="{9CDD0A68-7656-449D-9F29-BA64F3FF5FDD}" srcOrd="0" destOrd="0" presId="urn:microsoft.com/office/officeart/2005/8/layout/hierarchy1"/>
    <dgm:cxn modelId="{263F8C71-60D4-4D0A-8A11-577B1CD01F2B}" type="presParOf" srcId="{9CDD0A68-7656-449D-9F29-BA64F3FF5FDD}" destId="{86E9B37A-5313-45BE-881D-A67016F0D64C}" srcOrd="0" destOrd="0" presId="urn:microsoft.com/office/officeart/2005/8/layout/hierarchy1"/>
    <dgm:cxn modelId="{F6E35884-0F87-4883-A0AA-B0C177109350}" type="presParOf" srcId="{9CDD0A68-7656-449D-9F29-BA64F3FF5FDD}" destId="{EACE134D-907C-4398-B5CB-F144EADE9817}" srcOrd="1" destOrd="0" presId="urn:microsoft.com/office/officeart/2005/8/layout/hierarchy1"/>
    <dgm:cxn modelId="{247F14BE-7248-448B-B4EB-D72CE610DC72}" type="presParOf" srcId="{E630D80D-012B-4FFB-9137-AD99159E287A}" destId="{8BA156B8-EE41-498E-A085-C9B385A59DDE}" srcOrd="1" destOrd="0" presId="urn:microsoft.com/office/officeart/2005/8/layout/hierarchy1"/>
    <dgm:cxn modelId="{998221FC-7E30-4BAF-BDFA-88B225C23F2C}" type="presParOf" srcId="{B92A0759-F20F-459D-AEA8-982B2DE60B51}" destId="{C4BBE8D0-C1F0-4E9C-B138-2773263D35FC}" srcOrd="2" destOrd="0" presId="urn:microsoft.com/office/officeart/2005/8/layout/hierarchy1"/>
    <dgm:cxn modelId="{1CC8727D-87BE-426D-A110-3934D0BD9339}" type="presParOf" srcId="{B92A0759-F20F-459D-AEA8-982B2DE60B51}" destId="{C35F166A-1BF3-4A1D-8A9E-3C13286E86CB}" srcOrd="3" destOrd="0" presId="urn:microsoft.com/office/officeart/2005/8/layout/hierarchy1"/>
    <dgm:cxn modelId="{9F196321-B6C3-4AE1-97A3-CA37D63C6845}" type="presParOf" srcId="{C35F166A-1BF3-4A1D-8A9E-3C13286E86CB}" destId="{6E866FF9-565A-43E2-82AA-423299EC1607}" srcOrd="0" destOrd="0" presId="urn:microsoft.com/office/officeart/2005/8/layout/hierarchy1"/>
    <dgm:cxn modelId="{A1CC50B8-B767-4B7C-9632-37A1B9D96188}" type="presParOf" srcId="{6E866FF9-565A-43E2-82AA-423299EC1607}" destId="{A5FBF65E-1981-46AB-A57E-33D055DCB3FB}" srcOrd="0" destOrd="0" presId="urn:microsoft.com/office/officeart/2005/8/layout/hierarchy1"/>
    <dgm:cxn modelId="{C67416ED-7EBC-47B0-8D87-DAD9E517E49D}" type="presParOf" srcId="{6E866FF9-565A-43E2-82AA-423299EC1607}" destId="{D94FF528-627D-416B-8B4C-959D2A715175}" srcOrd="1" destOrd="0" presId="urn:microsoft.com/office/officeart/2005/8/layout/hierarchy1"/>
    <dgm:cxn modelId="{E7147663-11DB-44AB-B07A-8875AAB17B90}" type="presParOf" srcId="{C35F166A-1BF3-4A1D-8A9E-3C13286E86CB}" destId="{57C66B56-DA4F-4F5E-ACD1-31FBDBBE6EDB}"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4C5662D-AA59-4846-A595-18761760A571}"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E6F1FF89-09BD-49B6-AEFF-9274FC9AC5A1}">
      <dgm:prSet phldrT="[Text]" custT="1"/>
      <dgm:spPr>
        <a:solidFill>
          <a:srgbClr val="00B0F0"/>
        </a:solidFill>
      </dgm:spPr>
      <dgm:t>
        <a:bodyPr/>
        <a:lstStyle/>
        <a:p>
          <a:r>
            <a:rPr lang="en-US" sz="2400" dirty="0">
              <a:solidFill>
                <a:schemeClr val="bg1"/>
              </a:solidFill>
            </a:rPr>
            <a:t>Missing Semicolons</a:t>
          </a:r>
        </a:p>
      </dgm:t>
    </dgm:pt>
    <dgm:pt modelId="{6DCEFEF2-FF9B-4F4C-B2C8-540737E27E7A}" type="parTrans" cxnId="{FA3DFD99-EDF1-4C62-ABC8-748B71641444}">
      <dgm:prSet/>
      <dgm:spPr/>
      <dgm:t>
        <a:bodyPr/>
        <a:lstStyle/>
        <a:p>
          <a:endParaRPr lang="en-US"/>
        </a:p>
      </dgm:t>
    </dgm:pt>
    <dgm:pt modelId="{BB3FE401-AE39-4779-88E0-699605028CC2}" type="sibTrans" cxnId="{FA3DFD99-EDF1-4C62-ABC8-748B71641444}">
      <dgm:prSet/>
      <dgm:spPr/>
      <dgm:t>
        <a:bodyPr/>
        <a:lstStyle/>
        <a:p>
          <a:endParaRPr lang="en-US"/>
        </a:p>
      </dgm:t>
    </dgm:pt>
    <dgm:pt modelId="{767DCE9D-25A1-46D6-81AD-3C89EC04DD1A}">
      <dgm:prSet phldrT="[Text]" custT="1"/>
      <dgm:spPr>
        <a:solidFill>
          <a:srgbClr val="00B0F0"/>
        </a:solidFill>
      </dgm:spPr>
      <dgm:t>
        <a:bodyPr/>
        <a:lstStyle/>
        <a:p>
          <a:r>
            <a:rPr lang="en-US" sz="2400" dirty="0"/>
            <a:t>Missing brackets in classes and methods</a:t>
          </a:r>
        </a:p>
      </dgm:t>
    </dgm:pt>
    <dgm:pt modelId="{0F2789C7-8170-44F6-BCD9-A7B65CBD4B00}" type="parTrans" cxnId="{B7D96106-3581-449D-BFDD-047F01672B8A}">
      <dgm:prSet/>
      <dgm:spPr/>
      <dgm:t>
        <a:bodyPr/>
        <a:lstStyle/>
        <a:p>
          <a:endParaRPr lang="en-US"/>
        </a:p>
      </dgm:t>
    </dgm:pt>
    <dgm:pt modelId="{AFC78976-43E6-44AB-8455-913444D048D2}" type="sibTrans" cxnId="{B7D96106-3581-449D-BFDD-047F01672B8A}">
      <dgm:prSet/>
      <dgm:spPr/>
      <dgm:t>
        <a:bodyPr/>
        <a:lstStyle/>
        <a:p>
          <a:endParaRPr lang="en-US"/>
        </a:p>
      </dgm:t>
    </dgm:pt>
    <dgm:pt modelId="{BBA4CA9A-EC36-486C-963B-B8A2DDCE83EA}">
      <dgm:prSet phldrT="[Text]" custT="1"/>
      <dgm:spPr>
        <a:solidFill>
          <a:srgbClr val="00B0F0"/>
        </a:solidFill>
      </dgm:spPr>
      <dgm:t>
        <a:bodyPr/>
        <a:lstStyle/>
        <a:p>
          <a:r>
            <a:rPr lang="en-US" sz="2400" dirty="0"/>
            <a:t>Misspelling of identifiers and keywords</a:t>
          </a:r>
        </a:p>
      </dgm:t>
    </dgm:pt>
    <dgm:pt modelId="{5B636635-80B1-4969-99E1-041BCBE5F069}" type="parTrans" cxnId="{C9ACF054-3211-4027-A3ED-D6D5BD5DA9F4}">
      <dgm:prSet/>
      <dgm:spPr/>
      <dgm:t>
        <a:bodyPr/>
        <a:lstStyle/>
        <a:p>
          <a:endParaRPr lang="en-US"/>
        </a:p>
      </dgm:t>
    </dgm:pt>
    <dgm:pt modelId="{35CE2724-9D2A-4727-A6D0-1630B5327833}" type="sibTrans" cxnId="{C9ACF054-3211-4027-A3ED-D6D5BD5DA9F4}">
      <dgm:prSet/>
      <dgm:spPr/>
      <dgm:t>
        <a:bodyPr/>
        <a:lstStyle/>
        <a:p>
          <a:endParaRPr lang="en-US"/>
        </a:p>
      </dgm:t>
    </dgm:pt>
    <dgm:pt modelId="{ABBA510A-2326-41E8-A259-CDE4EC084DA1}">
      <dgm:prSet phldrT="[Text]" custT="1"/>
      <dgm:spPr>
        <a:solidFill>
          <a:srgbClr val="00B0F0"/>
        </a:solidFill>
      </dgm:spPr>
      <dgm:t>
        <a:bodyPr/>
        <a:lstStyle/>
        <a:p>
          <a:r>
            <a:rPr lang="en-US" sz="2400" dirty="0"/>
            <a:t>Missing double quotes in string</a:t>
          </a:r>
        </a:p>
      </dgm:t>
    </dgm:pt>
    <dgm:pt modelId="{86AD61F0-69D2-417A-96EE-07BA830048EC}" type="parTrans" cxnId="{2A723DF7-509D-4504-884B-4143345B7326}">
      <dgm:prSet/>
      <dgm:spPr/>
      <dgm:t>
        <a:bodyPr/>
        <a:lstStyle/>
        <a:p>
          <a:endParaRPr lang="en-US"/>
        </a:p>
      </dgm:t>
    </dgm:pt>
    <dgm:pt modelId="{AE9005CC-3B81-475C-A438-0A2FE730078C}" type="sibTrans" cxnId="{2A723DF7-509D-4504-884B-4143345B7326}">
      <dgm:prSet/>
      <dgm:spPr/>
      <dgm:t>
        <a:bodyPr/>
        <a:lstStyle/>
        <a:p>
          <a:endParaRPr lang="en-US"/>
        </a:p>
      </dgm:t>
    </dgm:pt>
    <dgm:pt modelId="{576764E9-8992-452B-9B0E-972D29A46063}">
      <dgm:prSet phldrT="[Text]" custT="1"/>
      <dgm:spPr>
        <a:solidFill>
          <a:srgbClr val="00B0F0"/>
        </a:solidFill>
      </dgm:spPr>
      <dgm:t>
        <a:bodyPr/>
        <a:lstStyle/>
        <a:p>
          <a:r>
            <a:rPr lang="en-US" sz="2400" dirty="0"/>
            <a:t>Used of undeclared variables</a:t>
          </a:r>
        </a:p>
      </dgm:t>
    </dgm:pt>
    <dgm:pt modelId="{1F564DF3-9C97-44F2-A6E0-8E97058635AA}" type="parTrans" cxnId="{416AF601-3124-4F04-8E7E-BDEDA41F36FD}">
      <dgm:prSet/>
      <dgm:spPr/>
      <dgm:t>
        <a:bodyPr/>
        <a:lstStyle/>
        <a:p>
          <a:endParaRPr lang="en-US"/>
        </a:p>
      </dgm:t>
    </dgm:pt>
    <dgm:pt modelId="{D2739F40-3D6C-4793-93C2-BDF8E3809A2C}" type="sibTrans" cxnId="{416AF601-3124-4F04-8E7E-BDEDA41F36FD}">
      <dgm:prSet/>
      <dgm:spPr/>
      <dgm:t>
        <a:bodyPr/>
        <a:lstStyle/>
        <a:p>
          <a:endParaRPr lang="en-US"/>
        </a:p>
      </dgm:t>
    </dgm:pt>
    <dgm:pt modelId="{7294E363-72C1-4437-B841-25890E817E7E}">
      <dgm:prSet phldrT="[Text]" custT="1"/>
      <dgm:spPr>
        <a:solidFill>
          <a:srgbClr val="00B0F0"/>
        </a:solidFill>
      </dgm:spPr>
      <dgm:t>
        <a:bodyPr/>
        <a:lstStyle/>
        <a:p>
          <a:r>
            <a:rPr lang="en-US" sz="2400" dirty="0"/>
            <a:t>Bad Reference to objects</a:t>
          </a:r>
        </a:p>
      </dgm:t>
    </dgm:pt>
    <dgm:pt modelId="{00DB90C4-B193-420D-AA73-3AE4F73129C8}" type="parTrans" cxnId="{82236693-E059-4F09-B7DE-60DF2AB88A3A}">
      <dgm:prSet/>
      <dgm:spPr/>
      <dgm:t>
        <a:bodyPr/>
        <a:lstStyle/>
        <a:p>
          <a:endParaRPr lang="en-US"/>
        </a:p>
      </dgm:t>
    </dgm:pt>
    <dgm:pt modelId="{DB3466C3-DDA6-42BD-87BA-28EF93401679}" type="sibTrans" cxnId="{82236693-E059-4F09-B7DE-60DF2AB88A3A}">
      <dgm:prSet/>
      <dgm:spPr/>
      <dgm:t>
        <a:bodyPr/>
        <a:lstStyle/>
        <a:p>
          <a:endParaRPr lang="en-US"/>
        </a:p>
      </dgm:t>
    </dgm:pt>
    <dgm:pt modelId="{F18BCFBF-80ED-46B0-B3CE-B4959823BC5D}">
      <dgm:prSet phldrT="[Text]" custT="1"/>
      <dgm:spPr>
        <a:solidFill>
          <a:srgbClr val="00B0F0"/>
        </a:solidFill>
      </dgm:spPr>
      <dgm:t>
        <a:bodyPr/>
        <a:lstStyle/>
        <a:p>
          <a:r>
            <a:rPr lang="en-US" sz="2400" dirty="0"/>
            <a:t>Use of = in place of == operator</a:t>
          </a:r>
        </a:p>
      </dgm:t>
    </dgm:pt>
    <dgm:pt modelId="{4D5DC6D4-B6F0-4E0E-916D-8C2DC2F0A2A4}" type="parTrans" cxnId="{08C95262-42EE-480C-89CD-8FE5BC416A5F}">
      <dgm:prSet/>
      <dgm:spPr/>
      <dgm:t>
        <a:bodyPr/>
        <a:lstStyle/>
        <a:p>
          <a:endParaRPr lang="en-US"/>
        </a:p>
      </dgm:t>
    </dgm:pt>
    <dgm:pt modelId="{B2306CA2-24E5-45ED-BEE9-C20D367683AD}" type="sibTrans" cxnId="{08C95262-42EE-480C-89CD-8FE5BC416A5F}">
      <dgm:prSet/>
      <dgm:spPr/>
      <dgm:t>
        <a:bodyPr/>
        <a:lstStyle/>
        <a:p>
          <a:endParaRPr lang="en-US"/>
        </a:p>
      </dgm:t>
    </dgm:pt>
    <dgm:pt modelId="{3A991573-D713-4CFD-A0CD-889601887B73}" type="pres">
      <dgm:prSet presAssocID="{24C5662D-AA59-4846-A595-18761760A571}" presName="linear" presStyleCnt="0">
        <dgm:presLayoutVars>
          <dgm:dir/>
          <dgm:animLvl val="lvl"/>
          <dgm:resizeHandles val="exact"/>
        </dgm:presLayoutVars>
      </dgm:prSet>
      <dgm:spPr/>
    </dgm:pt>
    <dgm:pt modelId="{163F3DA9-F4B5-46A0-AC8A-1A6BBC6B2096}" type="pres">
      <dgm:prSet presAssocID="{E6F1FF89-09BD-49B6-AEFF-9274FC9AC5A1}" presName="parentLin" presStyleCnt="0"/>
      <dgm:spPr/>
    </dgm:pt>
    <dgm:pt modelId="{F1C70B2A-62C4-40A1-B1FE-3BB52E4CC54B}" type="pres">
      <dgm:prSet presAssocID="{E6F1FF89-09BD-49B6-AEFF-9274FC9AC5A1}" presName="parentLeftMargin" presStyleLbl="node1" presStyleIdx="0" presStyleCnt="7"/>
      <dgm:spPr/>
    </dgm:pt>
    <dgm:pt modelId="{59F1F9EE-1D06-4567-9822-CBC07693F585}" type="pres">
      <dgm:prSet presAssocID="{E6F1FF89-09BD-49B6-AEFF-9274FC9AC5A1}" presName="parentText" presStyleLbl="node1" presStyleIdx="0" presStyleCnt="7" custScaleY="110972">
        <dgm:presLayoutVars>
          <dgm:chMax val="0"/>
          <dgm:bulletEnabled val="1"/>
        </dgm:presLayoutVars>
      </dgm:prSet>
      <dgm:spPr/>
    </dgm:pt>
    <dgm:pt modelId="{81348CFD-03B1-4CB5-B2A8-361D17C6D573}" type="pres">
      <dgm:prSet presAssocID="{E6F1FF89-09BD-49B6-AEFF-9274FC9AC5A1}" presName="negativeSpace" presStyleCnt="0"/>
      <dgm:spPr/>
    </dgm:pt>
    <dgm:pt modelId="{1F9AEE6A-9971-4707-A0AA-ADDFA63FF35D}" type="pres">
      <dgm:prSet presAssocID="{E6F1FF89-09BD-49B6-AEFF-9274FC9AC5A1}" presName="childText" presStyleLbl="conFgAcc1" presStyleIdx="0" presStyleCnt="7">
        <dgm:presLayoutVars>
          <dgm:bulletEnabled val="1"/>
        </dgm:presLayoutVars>
      </dgm:prSet>
      <dgm:spPr>
        <a:ln>
          <a:solidFill>
            <a:srgbClr val="FF0000"/>
          </a:solidFill>
        </a:ln>
      </dgm:spPr>
    </dgm:pt>
    <dgm:pt modelId="{93F1C35F-B42B-4D14-B3A4-734B05BE6E6E}" type="pres">
      <dgm:prSet presAssocID="{BB3FE401-AE39-4779-88E0-699605028CC2}" presName="spaceBetweenRectangles" presStyleCnt="0"/>
      <dgm:spPr/>
    </dgm:pt>
    <dgm:pt modelId="{3281A5C0-811A-4180-A9A7-092D19DF3AD3}" type="pres">
      <dgm:prSet presAssocID="{767DCE9D-25A1-46D6-81AD-3C89EC04DD1A}" presName="parentLin" presStyleCnt="0"/>
      <dgm:spPr/>
    </dgm:pt>
    <dgm:pt modelId="{44477472-DF42-43C5-8C1F-72BE9411A2E3}" type="pres">
      <dgm:prSet presAssocID="{767DCE9D-25A1-46D6-81AD-3C89EC04DD1A}" presName="parentLeftMargin" presStyleLbl="node1" presStyleIdx="0" presStyleCnt="7"/>
      <dgm:spPr/>
    </dgm:pt>
    <dgm:pt modelId="{69624529-2A56-4A8C-8B96-593FC2C50E5C}" type="pres">
      <dgm:prSet presAssocID="{767DCE9D-25A1-46D6-81AD-3C89EC04DD1A}" presName="parentText" presStyleLbl="node1" presStyleIdx="1" presStyleCnt="7">
        <dgm:presLayoutVars>
          <dgm:chMax val="0"/>
          <dgm:bulletEnabled val="1"/>
        </dgm:presLayoutVars>
      </dgm:prSet>
      <dgm:spPr/>
    </dgm:pt>
    <dgm:pt modelId="{7B2BFBD0-A68F-498C-B32F-17417E522B31}" type="pres">
      <dgm:prSet presAssocID="{767DCE9D-25A1-46D6-81AD-3C89EC04DD1A}" presName="negativeSpace" presStyleCnt="0"/>
      <dgm:spPr/>
    </dgm:pt>
    <dgm:pt modelId="{826AABCB-A9D3-40F4-9188-38D82E5FDFD0}" type="pres">
      <dgm:prSet presAssocID="{767DCE9D-25A1-46D6-81AD-3C89EC04DD1A}" presName="childText" presStyleLbl="conFgAcc1" presStyleIdx="1" presStyleCnt="7">
        <dgm:presLayoutVars>
          <dgm:bulletEnabled val="1"/>
        </dgm:presLayoutVars>
      </dgm:prSet>
      <dgm:spPr/>
    </dgm:pt>
    <dgm:pt modelId="{903C0D31-F752-4937-8CA3-63D0A7BEDA88}" type="pres">
      <dgm:prSet presAssocID="{AFC78976-43E6-44AB-8455-913444D048D2}" presName="spaceBetweenRectangles" presStyleCnt="0"/>
      <dgm:spPr/>
    </dgm:pt>
    <dgm:pt modelId="{3D53B8AA-EFD8-48F8-AD48-5C8E9994B707}" type="pres">
      <dgm:prSet presAssocID="{BBA4CA9A-EC36-486C-963B-B8A2DDCE83EA}" presName="parentLin" presStyleCnt="0"/>
      <dgm:spPr/>
    </dgm:pt>
    <dgm:pt modelId="{EDB8E9D0-FC04-4C38-8979-7793DF87BDBF}" type="pres">
      <dgm:prSet presAssocID="{BBA4CA9A-EC36-486C-963B-B8A2DDCE83EA}" presName="parentLeftMargin" presStyleLbl="node1" presStyleIdx="1" presStyleCnt="7"/>
      <dgm:spPr/>
    </dgm:pt>
    <dgm:pt modelId="{0CBC27D7-6426-4458-9AAC-EB401B921A49}" type="pres">
      <dgm:prSet presAssocID="{BBA4CA9A-EC36-486C-963B-B8A2DDCE83EA}" presName="parentText" presStyleLbl="node1" presStyleIdx="2" presStyleCnt="7">
        <dgm:presLayoutVars>
          <dgm:chMax val="0"/>
          <dgm:bulletEnabled val="1"/>
        </dgm:presLayoutVars>
      </dgm:prSet>
      <dgm:spPr/>
    </dgm:pt>
    <dgm:pt modelId="{33D9B1BD-C558-4EB9-99F9-4FDCA1F63CD8}" type="pres">
      <dgm:prSet presAssocID="{BBA4CA9A-EC36-486C-963B-B8A2DDCE83EA}" presName="negativeSpace" presStyleCnt="0"/>
      <dgm:spPr/>
    </dgm:pt>
    <dgm:pt modelId="{8A0E91C5-13BB-4EBE-8030-9B20746568BD}" type="pres">
      <dgm:prSet presAssocID="{BBA4CA9A-EC36-486C-963B-B8A2DDCE83EA}" presName="childText" presStyleLbl="conFgAcc1" presStyleIdx="2" presStyleCnt="7">
        <dgm:presLayoutVars>
          <dgm:bulletEnabled val="1"/>
        </dgm:presLayoutVars>
      </dgm:prSet>
      <dgm:spPr/>
    </dgm:pt>
    <dgm:pt modelId="{C8E92143-A75C-4649-852E-91426F8D9A3E}" type="pres">
      <dgm:prSet presAssocID="{35CE2724-9D2A-4727-A6D0-1630B5327833}" presName="spaceBetweenRectangles" presStyleCnt="0"/>
      <dgm:spPr/>
    </dgm:pt>
    <dgm:pt modelId="{6055D57B-C3D9-4754-911E-C9C2B959EAEF}" type="pres">
      <dgm:prSet presAssocID="{ABBA510A-2326-41E8-A259-CDE4EC084DA1}" presName="parentLin" presStyleCnt="0"/>
      <dgm:spPr/>
    </dgm:pt>
    <dgm:pt modelId="{2A988A55-4BBD-4C5D-9431-378FD741297D}" type="pres">
      <dgm:prSet presAssocID="{ABBA510A-2326-41E8-A259-CDE4EC084DA1}" presName="parentLeftMargin" presStyleLbl="node1" presStyleIdx="2" presStyleCnt="7"/>
      <dgm:spPr/>
    </dgm:pt>
    <dgm:pt modelId="{F237017C-4764-436B-8CB2-EFA76FF29415}" type="pres">
      <dgm:prSet presAssocID="{ABBA510A-2326-41E8-A259-CDE4EC084DA1}" presName="parentText" presStyleLbl="node1" presStyleIdx="3" presStyleCnt="7" custLinFactNeighborX="-4825" custLinFactNeighborY="-2461">
        <dgm:presLayoutVars>
          <dgm:chMax val="0"/>
          <dgm:bulletEnabled val="1"/>
        </dgm:presLayoutVars>
      </dgm:prSet>
      <dgm:spPr/>
    </dgm:pt>
    <dgm:pt modelId="{1860C06F-BB5B-49FD-9208-4B841E2509AF}" type="pres">
      <dgm:prSet presAssocID="{ABBA510A-2326-41E8-A259-CDE4EC084DA1}" presName="negativeSpace" presStyleCnt="0"/>
      <dgm:spPr/>
    </dgm:pt>
    <dgm:pt modelId="{287CA479-3503-41DA-B6A5-764BE1A82D59}" type="pres">
      <dgm:prSet presAssocID="{ABBA510A-2326-41E8-A259-CDE4EC084DA1}" presName="childText" presStyleLbl="conFgAcc1" presStyleIdx="3" presStyleCnt="7">
        <dgm:presLayoutVars>
          <dgm:bulletEnabled val="1"/>
        </dgm:presLayoutVars>
      </dgm:prSet>
      <dgm:spPr/>
    </dgm:pt>
    <dgm:pt modelId="{B0B3FDA7-8119-40FF-BFF6-A94672A36854}" type="pres">
      <dgm:prSet presAssocID="{AE9005CC-3B81-475C-A438-0A2FE730078C}" presName="spaceBetweenRectangles" presStyleCnt="0"/>
      <dgm:spPr/>
    </dgm:pt>
    <dgm:pt modelId="{B7D095E0-8146-4597-AF77-507CB4C18E4B}" type="pres">
      <dgm:prSet presAssocID="{576764E9-8992-452B-9B0E-972D29A46063}" presName="parentLin" presStyleCnt="0"/>
      <dgm:spPr/>
    </dgm:pt>
    <dgm:pt modelId="{420FCDB9-29E2-4883-8BEC-B546D6BB17CB}" type="pres">
      <dgm:prSet presAssocID="{576764E9-8992-452B-9B0E-972D29A46063}" presName="parentLeftMargin" presStyleLbl="node1" presStyleIdx="3" presStyleCnt="7"/>
      <dgm:spPr/>
    </dgm:pt>
    <dgm:pt modelId="{DC9C0EAD-63D2-4FDD-8592-C08AD098FA82}" type="pres">
      <dgm:prSet presAssocID="{576764E9-8992-452B-9B0E-972D29A46063}" presName="parentText" presStyleLbl="node1" presStyleIdx="4" presStyleCnt="7">
        <dgm:presLayoutVars>
          <dgm:chMax val="0"/>
          <dgm:bulletEnabled val="1"/>
        </dgm:presLayoutVars>
      </dgm:prSet>
      <dgm:spPr/>
    </dgm:pt>
    <dgm:pt modelId="{CE179E41-FF67-4EC7-AF01-5E427A48CDCF}" type="pres">
      <dgm:prSet presAssocID="{576764E9-8992-452B-9B0E-972D29A46063}" presName="negativeSpace" presStyleCnt="0"/>
      <dgm:spPr/>
    </dgm:pt>
    <dgm:pt modelId="{34F70579-F7B6-4C71-A930-1531A8CCC497}" type="pres">
      <dgm:prSet presAssocID="{576764E9-8992-452B-9B0E-972D29A46063}" presName="childText" presStyleLbl="conFgAcc1" presStyleIdx="4" presStyleCnt="7">
        <dgm:presLayoutVars>
          <dgm:bulletEnabled val="1"/>
        </dgm:presLayoutVars>
      </dgm:prSet>
      <dgm:spPr/>
    </dgm:pt>
    <dgm:pt modelId="{CD21AB1B-73E3-467B-8FA5-A644DBDBA86D}" type="pres">
      <dgm:prSet presAssocID="{D2739F40-3D6C-4793-93C2-BDF8E3809A2C}" presName="spaceBetweenRectangles" presStyleCnt="0"/>
      <dgm:spPr/>
    </dgm:pt>
    <dgm:pt modelId="{86940A64-7637-4D8E-8B97-FCBD8BB1E884}" type="pres">
      <dgm:prSet presAssocID="{7294E363-72C1-4437-B841-25890E817E7E}" presName="parentLin" presStyleCnt="0"/>
      <dgm:spPr/>
    </dgm:pt>
    <dgm:pt modelId="{775CF4F8-A424-4CD7-BA95-33AAD4945F18}" type="pres">
      <dgm:prSet presAssocID="{7294E363-72C1-4437-B841-25890E817E7E}" presName="parentLeftMargin" presStyleLbl="node1" presStyleIdx="4" presStyleCnt="7"/>
      <dgm:spPr/>
    </dgm:pt>
    <dgm:pt modelId="{3CC16E50-7B7F-4AFB-8C35-F365C20F137D}" type="pres">
      <dgm:prSet presAssocID="{7294E363-72C1-4437-B841-25890E817E7E}" presName="parentText" presStyleLbl="node1" presStyleIdx="5" presStyleCnt="7">
        <dgm:presLayoutVars>
          <dgm:chMax val="0"/>
          <dgm:bulletEnabled val="1"/>
        </dgm:presLayoutVars>
      </dgm:prSet>
      <dgm:spPr/>
    </dgm:pt>
    <dgm:pt modelId="{7972CE51-BDD5-4465-8FCB-5B131C845D52}" type="pres">
      <dgm:prSet presAssocID="{7294E363-72C1-4437-B841-25890E817E7E}" presName="negativeSpace" presStyleCnt="0"/>
      <dgm:spPr/>
    </dgm:pt>
    <dgm:pt modelId="{CFE65A33-666C-440C-B03C-551D08901204}" type="pres">
      <dgm:prSet presAssocID="{7294E363-72C1-4437-B841-25890E817E7E}" presName="childText" presStyleLbl="conFgAcc1" presStyleIdx="5" presStyleCnt="7">
        <dgm:presLayoutVars>
          <dgm:bulletEnabled val="1"/>
        </dgm:presLayoutVars>
      </dgm:prSet>
      <dgm:spPr/>
    </dgm:pt>
    <dgm:pt modelId="{57D73BE7-6954-4A80-B12F-BB2500F97E85}" type="pres">
      <dgm:prSet presAssocID="{DB3466C3-DDA6-42BD-87BA-28EF93401679}" presName="spaceBetweenRectangles" presStyleCnt="0"/>
      <dgm:spPr/>
    </dgm:pt>
    <dgm:pt modelId="{4E144514-D02A-43A0-A13C-E6D65F0165E2}" type="pres">
      <dgm:prSet presAssocID="{F18BCFBF-80ED-46B0-B3CE-B4959823BC5D}" presName="parentLin" presStyleCnt="0"/>
      <dgm:spPr/>
    </dgm:pt>
    <dgm:pt modelId="{423A9BD5-658E-479C-9F39-2495F45ACD88}" type="pres">
      <dgm:prSet presAssocID="{F18BCFBF-80ED-46B0-B3CE-B4959823BC5D}" presName="parentLeftMargin" presStyleLbl="node1" presStyleIdx="5" presStyleCnt="7"/>
      <dgm:spPr/>
    </dgm:pt>
    <dgm:pt modelId="{FD5FC2A7-0BA8-4300-83AF-7E939F36E271}" type="pres">
      <dgm:prSet presAssocID="{F18BCFBF-80ED-46B0-B3CE-B4959823BC5D}" presName="parentText" presStyleLbl="node1" presStyleIdx="6" presStyleCnt="7">
        <dgm:presLayoutVars>
          <dgm:chMax val="0"/>
          <dgm:bulletEnabled val="1"/>
        </dgm:presLayoutVars>
      </dgm:prSet>
      <dgm:spPr/>
    </dgm:pt>
    <dgm:pt modelId="{1BB1A899-CB8A-467F-ACA6-0EFE16739F3C}" type="pres">
      <dgm:prSet presAssocID="{F18BCFBF-80ED-46B0-B3CE-B4959823BC5D}" presName="negativeSpace" presStyleCnt="0"/>
      <dgm:spPr/>
    </dgm:pt>
    <dgm:pt modelId="{09E635DF-A225-406B-AAA9-4045BEAFE4AA}" type="pres">
      <dgm:prSet presAssocID="{F18BCFBF-80ED-46B0-B3CE-B4959823BC5D}" presName="childText" presStyleLbl="conFgAcc1" presStyleIdx="6" presStyleCnt="7">
        <dgm:presLayoutVars>
          <dgm:bulletEnabled val="1"/>
        </dgm:presLayoutVars>
      </dgm:prSet>
      <dgm:spPr/>
    </dgm:pt>
  </dgm:ptLst>
  <dgm:cxnLst>
    <dgm:cxn modelId="{416AF601-3124-4F04-8E7E-BDEDA41F36FD}" srcId="{24C5662D-AA59-4846-A595-18761760A571}" destId="{576764E9-8992-452B-9B0E-972D29A46063}" srcOrd="4" destOrd="0" parTransId="{1F564DF3-9C97-44F2-A6E0-8E97058635AA}" sibTransId="{D2739F40-3D6C-4793-93C2-BDF8E3809A2C}"/>
    <dgm:cxn modelId="{B7D96106-3581-449D-BFDD-047F01672B8A}" srcId="{24C5662D-AA59-4846-A595-18761760A571}" destId="{767DCE9D-25A1-46D6-81AD-3C89EC04DD1A}" srcOrd="1" destOrd="0" parTransId="{0F2789C7-8170-44F6-BCD9-A7B65CBD4B00}" sibTransId="{AFC78976-43E6-44AB-8455-913444D048D2}"/>
    <dgm:cxn modelId="{E652060E-6D95-4D70-87D7-480A6603C088}" type="presOf" srcId="{576764E9-8992-452B-9B0E-972D29A46063}" destId="{DC9C0EAD-63D2-4FDD-8592-C08AD098FA82}" srcOrd="1" destOrd="0" presId="urn:microsoft.com/office/officeart/2005/8/layout/list1"/>
    <dgm:cxn modelId="{30468E11-1A1C-4048-9590-8F367BE8C3F0}" type="presOf" srcId="{24C5662D-AA59-4846-A595-18761760A571}" destId="{3A991573-D713-4CFD-A0CD-889601887B73}" srcOrd="0" destOrd="0" presId="urn:microsoft.com/office/officeart/2005/8/layout/list1"/>
    <dgm:cxn modelId="{65266C36-4458-4608-9A55-B7927E245AAD}" type="presOf" srcId="{BBA4CA9A-EC36-486C-963B-B8A2DDCE83EA}" destId="{0CBC27D7-6426-4458-9AAC-EB401B921A49}" srcOrd="1" destOrd="0" presId="urn:microsoft.com/office/officeart/2005/8/layout/list1"/>
    <dgm:cxn modelId="{D2A30338-AC05-4161-9C60-A8369C935D5A}" type="presOf" srcId="{576764E9-8992-452B-9B0E-972D29A46063}" destId="{420FCDB9-29E2-4883-8BEC-B546D6BB17CB}" srcOrd="0" destOrd="0" presId="urn:microsoft.com/office/officeart/2005/8/layout/list1"/>
    <dgm:cxn modelId="{3BA2123B-8D95-4C22-B77F-323E2F6FA7AC}" type="presOf" srcId="{E6F1FF89-09BD-49B6-AEFF-9274FC9AC5A1}" destId="{F1C70B2A-62C4-40A1-B1FE-3BB52E4CC54B}" srcOrd="0" destOrd="0" presId="urn:microsoft.com/office/officeart/2005/8/layout/list1"/>
    <dgm:cxn modelId="{08C95262-42EE-480C-89CD-8FE5BC416A5F}" srcId="{24C5662D-AA59-4846-A595-18761760A571}" destId="{F18BCFBF-80ED-46B0-B3CE-B4959823BC5D}" srcOrd="6" destOrd="0" parTransId="{4D5DC6D4-B6F0-4E0E-916D-8C2DC2F0A2A4}" sibTransId="{B2306CA2-24E5-45ED-BEE9-C20D367683AD}"/>
    <dgm:cxn modelId="{2F76F24D-68EA-4F86-88B9-B035ED745C66}" type="presOf" srcId="{7294E363-72C1-4437-B841-25890E817E7E}" destId="{3CC16E50-7B7F-4AFB-8C35-F365C20F137D}" srcOrd="1" destOrd="0" presId="urn:microsoft.com/office/officeart/2005/8/layout/list1"/>
    <dgm:cxn modelId="{C9ACF054-3211-4027-A3ED-D6D5BD5DA9F4}" srcId="{24C5662D-AA59-4846-A595-18761760A571}" destId="{BBA4CA9A-EC36-486C-963B-B8A2DDCE83EA}" srcOrd="2" destOrd="0" parTransId="{5B636635-80B1-4969-99E1-041BCBE5F069}" sibTransId="{35CE2724-9D2A-4727-A6D0-1630B5327833}"/>
    <dgm:cxn modelId="{82236693-E059-4F09-B7DE-60DF2AB88A3A}" srcId="{24C5662D-AA59-4846-A595-18761760A571}" destId="{7294E363-72C1-4437-B841-25890E817E7E}" srcOrd="5" destOrd="0" parTransId="{00DB90C4-B193-420D-AA73-3AE4F73129C8}" sibTransId="{DB3466C3-DDA6-42BD-87BA-28EF93401679}"/>
    <dgm:cxn modelId="{9790EC93-5452-4C44-B014-BE953BD046C8}" type="presOf" srcId="{767DCE9D-25A1-46D6-81AD-3C89EC04DD1A}" destId="{69624529-2A56-4A8C-8B96-593FC2C50E5C}" srcOrd="1" destOrd="0" presId="urn:microsoft.com/office/officeart/2005/8/layout/list1"/>
    <dgm:cxn modelId="{1B997D99-E3F8-44C1-80C5-4E69BC120FDE}" type="presOf" srcId="{F18BCFBF-80ED-46B0-B3CE-B4959823BC5D}" destId="{423A9BD5-658E-479C-9F39-2495F45ACD88}" srcOrd="0" destOrd="0" presId="urn:microsoft.com/office/officeart/2005/8/layout/list1"/>
    <dgm:cxn modelId="{FA3DFD99-EDF1-4C62-ABC8-748B71641444}" srcId="{24C5662D-AA59-4846-A595-18761760A571}" destId="{E6F1FF89-09BD-49B6-AEFF-9274FC9AC5A1}" srcOrd="0" destOrd="0" parTransId="{6DCEFEF2-FF9B-4F4C-B2C8-540737E27E7A}" sibTransId="{BB3FE401-AE39-4779-88E0-699605028CC2}"/>
    <dgm:cxn modelId="{2AC615C0-7B1A-49CC-B047-329447726812}" type="presOf" srcId="{F18BCFBF-80ED-46B0-B3CE-B4959823BC5D}" destId="{FD5FC2A7-0BA8-4300-83AF-7E939F36E271}" srcOrd="1" destOrd="0" presId="urn:microsoft.com/office/officeart/2005/8/layout/list1"/>
    <dgm:cxn modelId="{621488D7-D301-4AA6-ACE1-821EC3383F34}" type="presOf" srcId="{ABBA510A-2326-41E8-A259-CDE4EC084DA1}" destId="{2A988A55-4BBD-4C5D-9431-378FD741297D}" srcOrd="0" destOrd="0" presId="urn:microsoft.com/office/officeart/2005/8/layout/list1"/>
    <dgm:cxn modelId="{8DF69DD9-A5CD-445B-8087-33A37784DC5B}" type="presOf" srcId="{ABBA510A-2326-41E8-A259-CDE4EC084DA1}" destId="{F237017C-4764-436B-8CB2-EFA76FF29415}" srcOrd="1" destOrd="0" presId="urn:microsoft.com/office/officeart/2005/8/layout/list1"/>
    <dgm:cxn modelId="{CE6797EA-14DF-4A8F-BC81-42231BCB7C21}" type="presOf" srcId="{767DCE9D-25A1-46D6-81AD-3C89EC04DD1A}" destId="{44477472-DF42-43C5-8C1F-72BE9411A2E3}" srcOrd="0" destOrd="0" presId="urn:microsoft.com/office/officeart/2005/8/layout/list1"/>
    <dgm:cxn modelId="{8D86A9F5-35D5-4F78-96DD-E0696EA1E867}" type="presOf" srcId="{7294E363-72C1-4437-B841-25890E817E7E}" destId="{775CF4F8-A424-4CD7-BA95-33AAD4945F18}" srcOrd="0" destOrd="0" presId="urn:microsoft.com/office/officeart/2005/8/layout/list1"/>
    <dgm:cxn modelId="{7FD001F6-0CDE-4DDE-B8B0-C0C9EB043E2A}" type="presOf" srcId="{E6F1FF89-09BD-49B6-AEFF-9274FC9AC5A1}" destId="{59F1F9EE-1D06-4567-9822-CBC07693F585}" srcOrd="1" destOrd="0" presId="urn:microsoft.com/office/officeart/2005/8/layout/list1"/>
    <dgm:cxn modelId="{2A723DF7-509D-4504-884B-4143345B7326}" srcId="{24C5662D-AA59-4846-A595-18761760A571}" destId="{ABBA510A-2326-41E8-A259-CDE4EC084DA1}" srcOrd="3" destOrd="0" parTransId="{86AD61F0-69D2-417A-96EE-07BA830048EC}" sibTransId="{AE9005CC-3B81-475C-A438-0A2FE730078C}"/>
    <dgm:cxn modelId="{C3767DF9-D7D6-4E53-BDAB-934A243BFF5B}" type="presOf" srcId="{BBA4CA9A-EC36-486C-963B-B8A2DDCE83EA}" destId="{EDB8E9D0-FC04-4C38-8979-7793DF87BDBF}" srcOrd="0" destOrd="0" presId="urn:microsoft.com/office/officeart/2005/8/layout/list1"/>
    <dgm:cxn modelId="{BD56973A-CFF9-4A11-9B53-A31A7C4486FB}" type="presParOf" srcId="{3A991573-D713-4CFD-A0CD-889601887B73}" destId="{163F3DA9-F4B5-46A0-AC8A-1A6BBC6B2096}" srcOrd="0" destOrd="0" presId="urn:microsoft.com/office/officeart/2005/8/layout/list1"/>
    <dgm:cxn modelId="{C0DB8994-90A7-46BB-B7AC-6BFF5D86CE6A}" type="presParOf" srcId="{163F3DA9-F4B5-46A0-AC8A-1A6BBC6B2096}" destId="{F1C70B2A-62C4-40A1-B1FE-3BB52E4CC54B}" srcOrd="0" destOrd="0" presId="urn:microsoft.com/office/officeart/2005/8/layout/list1"/>
    <dgm:cxn modelId="{4AF57898-72B0-4AC5-9089-14D55900F039}" type="presParOf" srcId="{163F3DA9-F4B5-46A0-AC8A-1A6BBC6B2096}" destId="{59F1F9EE-1D06-4567-9822-CBC07693F585}" srcOrd="1" destOrd="0" presId="urn:microsoft.com/office/officeart/2005/8/layout/list1"/>
    <dgm:cxn modelId="{34AD6B88-3510-4E67-BF6B-9AD767BA1BA4}" type="presParOf" srcId="{3A991573-D713-4CFD-A0CD-889601887B73}" destId="{81348CFD-03B1-4CB5-B2A8-361D17C6D573}" srcOrd="1" destOrd="0" presId="urn:microsoft.com/office/officeart/2005/8/layout/list1"/>
    <dgm:cxn modelId="{EFD07C64-DA4D-4D5F-AB7D-45F71BD960B5}" type="presParOf" srcId="{3A991573-D713-4CFD-A0CD-889601887B73}" destId="{1F9AEE6A-9971-4707-A0AA-ADDFA63FF35D}" srcOrd="2" destOrd="0" presId="urn:microsoft.com/office/officeart/2005/8/layout/list1"/>
    <dgm:cxn modelId="{B40C6929-908B-415A-9427-09E17E602813}" type="presParOf" srcId="{3A991573-D713-4CFD-A0CD-889601887B73}" destId="{93F1C35F-B42B-4D14-B3A4-734B05BE6E6E}" srcOrd="3" destOrd="0" presId="urn:microsoft.com/office/officeart/2005/8/layout/list1"/>
    <dgm:cxn modelId="{01413DAF-FCBD-402A-A420-F856E72233B5}" type="presParOf" srcId="{3A991573-D713-4CFD-A0CD-889601887B73}" destId="{3281A5C0-811A-4180-A9A7-092D19DF3AD3}" srcOrd="4" destOrd="0" presId="urn:microsoft.com/office/officeart/2005/8/layout/list1"/>
    <dgm:cxn modelId="{BB28F89C-B40C-49CD-A9D6-AB2E423A170E}" type="presParOf" srcId="{3281A5C0-811A-4180-A9A7-092D19DF3AD3}" destId="{44477472-DF42-43C5-8C1F-72BE9411A2E3}" srcOrd="0" destOrd="0" presId="urn:microsoft.com/office/officeart/2005/8/layout/list1"/>
    <dgm:cxn modelId="{04D72527-AC21-4CE9-BE0C-5A04F7DF7139}" type="presParOf" srcId="{3281A5C0-811A-4180-A9A7-092D19DF3AD3}" destId="{69624529-2A56-4A8C-8B96-593FC2C50E5C}" srcOrd="1" destOrd="0" presId="urn:microsoft.com/office/officeart/2005/8/layout/list1"/>
    <dgm:cxn modelId="{24929592-EC01-408E-B0FF-A75DF876575D}" type="presParOf" srcId="{3A991573-D713-4CFD-A0CD-889601887B73}" destId="{7B2BFBD0-A68F-498C-B32F-17417E522B31}" srcOrd="5" destOrd="0" presId="urn:microsoft.com/office/officeart/2005/8/layout/list1"/>
    <dgm:cxn modelId="{35F64DB8-7F98-4927-A5A4-202413F272D4}" type="presParOf" srcId="{3A991573-D713-4CFD-A0CD-889601887B73}" destId="{826AABCB-A9D3-40F4-9188-38D82E5FDFD0}" srcOrd="6" destOrd="0" presId="urn:microsoft.com/office/officeart/2005/8/layout/list1"/>
    <dgm:cxn modelId="{351240DE-6F58-4069-BFC5-D4F329DD3BA2}" type="presParOf" srcId="{3A991573-D713-4CFD-A0CD-889601887B73}" destId="{903C0D31-F752-4937-8CA3-63D0A7BEDA88}" srcOrd="7" destOrd="0" presId="urn:microsoft.com/office/officeart/2005/8/layout/list1"/>
    <dgm:cxn modelId="{818CA1AA-E201-4765-A52A-123C6E01712D}" type="presParOf" srcId="{3A991573-D713-4CFD-A0CD-889601887B73}" destId="{3D53B8AA-EFD8-48F8-AD48-5C8E9994B707}" srcOrd="8" destOrd="0" presId="urn:microsoft.com/office/officeart/2005/8/layout/list1"/>
    <dgm:cxn modelId="{20751A16-1249-4F9C-B084-35266F2C6E4F}" type="presParOf" srcId="{3D53B8AA-EFD8-48F8-AD48-5C8E9994B707}" destId="{EDB8E9D0-FC04-4C38-8979-7793DF87BDBF}" srcOrd="0" destOrd="0" presId="urn:microsoft.com/office/officeart/2005/8/layout/list1"/>
    <dgm:cxn modelId="{1E37935C-3D40-44C4-85A1-57A66847C8E0}" type="presParOf" srcId="{3D53B8AA-EFD8-48F8-AD48-5C8E9994B707}" destId="{0CBC27D7-6426-4458-9AAC-EB401B921A49}" srcOrd="1" destOrd="0" presId="urn:microsoft.com/office/officeart/2005/8/layout/list1"/>
    <dgm:cxn modelId="{BF0C24B9-8DEF-460E-8DC7-0B421682DE2D}" type="presParOf" srcId="{3A991573-D713-4CFD-A0CD-889601887B73}" destId="{33D9B1BD-C558-4EB9-99F9-4FDCA1F63CD8}" srcOrd="9" destOrd="0" presId="urn:microsoft.com/office/officeart/2005/8/layout/list1"/>
    <dgm:cxn modelId="{703CCB88-7E36-4EAC-9275-7FD97E467E72}" type="presParOf" srcId="{3A991573-D713-4CFD-A0CD-889601887B73}" destId="{8A0E91C5-13BB-4EBE-8030-9B20746568BD}" srcOrd="10" destOrd="0" presId="urn:microsoft.com/office/officeart/2005/8/layout/list1"/>
    <dgm:cxn modelId="{4D5082E6-F1BD-425A-9E67-46635154BEE8}" type="presParOf" srcId="{3A991573-D713-4CFD-A0CD-889601887B73}" destId="{C8E92143-A75C-4649-852E-91426F8D9A3E}" srcOrd="11" destOrd="0" presId="urn:microsoft.com/office/officeart/2005/8/layout/list1"/>
    <dgm:cxn modelId="{E558AF6F-0239-4EEB-BC50-827E36421561}" type="presParOf" srcId="{3A991573-D713-4CFD-A0CD-889601887B73}" destId="{6055D57B-C3D9-4754-911E-C9C2B959EAEF}" srcOrd="12" destOrd="0" presId="urn:microsoft.com/office/officeart/2005/8/layout/list1"/>
    <dgm:cxn modelId="{F59CD51C-40F9-47F1-B26C-64C4F38477F1}" type="presParOf" srcId="{6055D57B-C3D9-4754-911E-C9C2B959EAEF}" destId="{2A988A55-4BBD-4C5D-9431-378FD741297D}" srcOrd="0" destOrd="0" presId="urn:microsoft.com/office/officeart/2005/8/layout/list1"/>
    <dgm:cxn modelId="{D952EA67-6DEF-44CA-84D0-A3FAE130BEE1}" type="presParOf" srcId="{6055D57B-C3D9-4754-911E-C9C2B959EAEF}" destId="{F237017C-4764-436B-8CB2-EFA76FF29415}" srcOrd="1" destOrd="0" presId="urn:microsoft.com/office/officeart/2005/8/layout/list1"/>
    <dgm:cxn modelId="{1CDD548A-6639-4078-988D-FDD1A4638E3E}" type="presParOf" srcId="{3A991573-D713-4CFD-A0CD-889601887B73}" destId="{1860C06F-BB5B-49FD-9208-4B841E2509AF}" srcOrd="13" destOrd="0" presId="urn:microsoft.com/office/officeart/2005/8/layout/list1"/>
    <dgm:cxn modelId="{3922E8FB-9D3B-43EA-A144-51A18828867C}" type="presParOf" srcId="{3A991573-D713-4CFD-A0CD-889601887B73}" destId="{287CA479-3503-41DA-B6A5-764BE1A82D59}" srcOrd="14" destOrd="0" presId="urn:microsoft.com/office/officeart/2005/8/layout/list1"/>
    <dgm:cxn modelId="{45474BF3-00FE-420F-8A3D-922F0CFCF83C}" type="presParOf" srcId="{3A991573-D713-4CFD-A0CD-889601887B73}" destId="{B0B3FDA7-8119-40FF-BFF6-A94672A36854}" srcOrd="15" destOrd="0" presId="urn:microsoft.com/office/officeart/2005/8/layout/list1"/>
    <dgm:cxn modelId="{BAE30614-B137-4943-9995-DC18EEEE6899}" type="presParOf" srcId="{3A991573-D713-4CFD-A0CD-889601887B73}" destId="{B7D095E0-8146-4597-AF77-507CB4C18E4B}" srcOrd="16" destOrd="0" presId="urn:microsoft.com/office/officeart/2005/8/layout/list1"/>
    <dgm:cxn modelId="{362D51AE-346B-4108-848C-606FB9345D95}" type="presParOf" srcId="{B7D095E0-8146-4597-AF77-507CB4C18E4B}" destId="{420FCDB9-29E2-4883-8BEC-B546D6BB17CB}" srcOrd="0" destOrd="0" presId="urn:microsoft.com/office/officeart/2005/8/layout/list1"/>
    <dgm:cxn modelId="{E6B40E3B-CD72-4F58-9CA8-6F88C8BE2CA9}" type="presParOf" srcId="{B7D095E0-8146-4597-AF77-507CB4C18E4B}" destId="{DC9C0EAD-63D2-4FDD-8592-C08AD098FA82}" srcOrd="1" destOrd="0" presId="urn:microsoft.com/office/officeart/2005/8/layout/list1"/>
    <dgm:cxn modelId="{A32E8BF9-C0AD-475C-823D-DCB83CBDF641}" type="presParOf" srcId="{3A991573-D713-4CFD-A0CD-889601887B73}" destId="{CE179E41-FF67-4EC7-AF01-5E427A48CDCF}" srcOrd="17" destOrd="0" presId="urn:microsoft.com/office/officeart/2005/8/layout/list1"/>
    <dgm:cxn modelId="{23BF6246-893D-4141-A9BA-4E754A84319E}" type="presParOf" srcId="{3A991573-D713-4CFD-A0CD-889601887B73}" destId="{34F70579-F7B6-4C71-A930-1531A8CCC497}" srcOrd="18" destOrd="0" presId="urn:microsoft.com/office/officeart/2005/8/layout/list1"/>
    <dgm:cxn modelId="{D8E6745A-BBC0-4AC0-94DF-240B1293F61C}" type="presParOf" srcId="{3A991573-D713-4CFD-A0CD-889601887B73}" destId="{CD21AB1B-73E3-467B-8FA5-A644DBDBA86D}" srcOrd="19" destOrd="0" presId="urn:microsoft.com/office/officeart/2005/8/layout/list1"/>
    <dgm:cxn modelId="{8CEDF10D-51F6-4B2F-8F30-0C170CD0F4D1}" type="presParOf" srcId="{3A991573-D713-4CFD-A0CD-889601887B73}" destId="{86940A64-7637-4D8E-8B97-FCBD8BB1E884}" srcOrd="20" destOrd="0" presId="urn:microsoft.com/office/officeart/2005/8/layout/list1"/>
    <dgm:cxn modelId="{040A089F-A8E0-4CDB-8775-E9BD1C996726}" type="presParOf" srcId="{86940A64-7637-4D8E-8B97-FCBD8BB1E884}" destId="{775CF4F8-A424-4CD7-BA95-33AAD4945F18}" srcOrd="0" destOrd="0" presId="urn:microsoft.com/office/officeart/2005/8/layout/list1"/>
    <dgm:cxn modelId="{A9D2466D-F43F-4789-88FA-FE6D3F838FC0}" type="presParOf" srcId="{86940A64-7637-4D8E-8B97-FCBD8BB1E884}" destId="{3CC16E50-7B7F-4AFB-8C35-F365C20F137D}" srcOrd="1" destOrd="0" presId="urn:microsoft.com/office/officeart/2005/8/layout/list1"/>
    <dgm:cxn modelId="{257F96FB-A631-462E-977E-C03C995D615B}" type="presParOf" srcId="{3A991573-D713-4CFD-A0CD-889601887B73}" destId="{7972CE51-BDD5-4465-8FCB-5B131C845D52}" srcOrd="21" destOrd="0" presId="urn:microsoft.com/office/officeart/2005/8/layout/list1"/>
    <dgm:cxn modelId="{3FDCAEBA-96E1-41CB-AEDB-6DC91FFA0F11}" type="presParOf" srcId="{3A991573-D713-4CFD-A0CD-889601887B73}" destId="{CFE65A33-666C-440C-B03C-551D08901204}" srcOrd="22" destOrd="0" presId="urn:microsoft.com/office/officeart/2005/8/layout/list1"/>
    <dgm:cxn modelId="{7E5480D5-AD1B-4477-9B73-C9201BEE6FFA}" type="presParOf" srcId="{3A991573-D713-4CFD-A0CD-889601887B73}" destId="{57D73BE7-6954-4A80-B12F-BB2500F97E85}" srcOrd="23" destOrd="0" presId="urn:microsoft.com/office/officeart/2005/8/layout/list1"/>
    <dgm:cxn modelId="{1EA085E6-197E-4B77-A2E3-11A1074313B0}" type="presParOf" srcId="{3A991573-D713-4CFD-A0CD-889601887B73}" destId="{4E144514-D02A-43A0-A13C-E6D65F0165E2}" srcOrd="24" destOrd="0" presId="urn:microsoft.com/office/officeart/2005/8/layout/list1"/>
    <dgm:cxn modelId="{EB888BE9-672D-472E-A050-5F7958F30B8C}" type="presParOf" srcId="{4E144514-D02A-43A0-A13C-E6D65F0165E2}" destId="{423A9BD5-658E-479C-9F39-2495F45ACD88}" srcOrd="0" destOrd="0" presId="urn:microsoft.com/office/officeart/2005/8/layout/list1"/>
    <dgm:cxn modelId="{92468E83-B85C-4C38-892F-E1FABAFDE8FD}" type="presParOf" srcId="{4E144514-D02A-43A0-A13C-E6D65F0165E2}" destId="{FD5FC2A7-0BA8-4300-83AF-7E939F36E271}" srcOrd="1" destOrd="0" presId="urn:microsoft.com/office/officeart/2005/8/layout/list1"/>
    <dgm:cxn modelId="{5680126E-A87A-4EEE-B5BD-F22B4E98D026}" type="presParOf" srcId="{3A991573-D713-4CFD-A0CD-889601887B73}" destId="{1BB1A899-CB8A-467F-ACA6-0EFE16739F3C}" srcOrd="25" destOrd="0" presId="urn:microsoft.com/office/officeart/2005/8/layout/list1"/>
    <dgm:cxn modelId="{076EFC55-CDAD-45CB-94B2-F37BA08F4EF1}" type="presParOf" srcId="{3A991573-D713-4CFD-A0CD-889601887B73}" destId="{09E635DF-A225-406B-AAA9-4045BEAFE4AA}" srcOrd="2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28AFE7B-477C-403B-AA0D-0C5798DC4613}" type="doc">
      <dgm:prSet loTypeId="urn:microsoft.com/office/officeart/2005/8/layout/hList6" loCatId="list" qsTypeId="urn:microsoft.com/office/officeart/2005/8/quickstyle/simple1" qsCatId="simple" csTypeId="urn:microsoft.com/office/officeart/2005/8/colors/accent1_2" csCatId="accent1" phldr="1"/>
      <dgm:spPr/>
      <dgm:t>
        <a:bodyPr/>
        <a:lstStyle/>
        <a:p>
          <a:endParaRPr lang="en-US"/>
        </a:p>
      </dgm:t>
    </dgm:pt>
    <dgm:pt modelId="{C87B1EEE-C967-4ED8-B9CD-84E5FE503BE1}">
      <dgm:prSet phldrT="[Text]"/>
      <dgm:spPr/>
      <dgm:t>
        <a:bodyPr/>
        <a:lstStyle/>
        <a:p>
          <a:pPr algn="l"/>
          <a:endParaRPr lang="en-US" dirty="0"/>
        </a:p>
        <a:p>
          <a:pPr algn="l"/>
          <a:endParaRPr lang="en-US" dirty="0"/>
        </a:p>
        <a:p>
          <a:pPr algn="l"/>
          <a:r>
            <a:rPr lang="en-US" dirty="0"/>
            <a:t>1)Dividing an Integer by Zero</a:t>
          </a:r>
        </a:p>
      </dgm:t>
    </dgm:pt>
    <dgm:pt modelId="{A69EBF48-31F6-4DBA-B74A-23E79A503D97}" type="parTrans" cxnId="{F7B376B8-AFD2-42E4-A038-5ABC24B771E5}">
      <dgm:prSet/>
      <dgm:spPr/>
      <dgm:t>
        <a:bodyPr/>
        <a:lstStyle/>
        <a:p>
          <a:endParaRPr lang="en-US"/>
        </a:p>
      </dgm:t>
    </dgm:pt>
    <dgm:pt modelId="{565C35BE-83FB-46CD-BF8C-3D4BA9D6D4C2}" type="sibTrans" cxnId="{F7B376B8-AFD2-42E4-A038-5ABC24B771E5}">
      <dgm:prSet/>
      <dgm:spPr/>
      <dgm:t>
        <a:bodyPr/>
        <a:lstStyle/>
        <a:p>
          <a:endParaRPr lang="en-US"/>
        </a:p>
      </dgm:t>
    </dgm:pt>
    <dgm:pt modelId="{F1AAF0F5-11F1-4E74-B322-206F687F62C3}">
      <dgm:prSet phldrT="[Text]"/>
      <dgm:spPr/>
      <dgm:t>
        <a:bodyPr/>
        <a:lstStyle/>
        <a:p>
          <a:pPr algn="l"/>
          <a:endParaRPr lang="en-US" dirty="0"/>
        </a:p>
      </dgm:t>
    </dgm:pt>
    <dgm:pt modelId="{29942763-4301-407F-B53F-0ABE3828C23E}" type="parTrans" cxnId="{7E5D8249-CEB3-48D1-8AC5-7F0066EA13B1}">
      <dgm:prSet/>
      <dgm:spPr/>
      <dgm:t>
        <a:bodyPr/>
        <a:lstStyle/>
        <a:p>
          <a:endParaRPr lang="en-US"/>
        </a:p>
      </dgm:t>
    </dgm:pt>
    <dgm:pt modelId="{2F68C4CC-B918-4417-99DE-D234A44EA06B}" type="sibTrans" cxnId="{7E5D8249-CEB3-48D1-8AC5-7F0066EA13B1}">
      <dgm:prSet/>
      <dgm:spPr/>
      <dgm:t>
        <a:bodyPr/>
        <a:lstStyle/>
        <a:p>
          <a:endParaRPr lang="en-US"/>
        </a:p>
      </dgm:t>
    </dgm:pt>
    <dgm:pt modelId="{3469150E-7A58-48AD-9402-9497A760FFDF}">
      <dgm:prSet phldrT="[Text]"/>
      <dgm:spPr/>
      <dgm:t>
        <a:bodyPr/>
        <a:lstStyle/>
        <a:p>
          <a:endParaRPr lang="en-US" dirty="0"/>
        </a:p>
        <a:p>
          <a:endParaRPr lang="en-US" dirty="0"/>
        </a:p>
        <a:p>
          <a:r>
            <a:rPr lang="en-US" dirty="0"/>
            <a:t>2) Out of the bounds of an array</a:t>
          </a:r>
        </a:p>
      </dgm:t>
    </dgm:pt>
    <dgm:pt modelId="{E749FF63-2A2F-446B-8C49-439C2DA040B4}" type="parTrans" cxnId="{F4D67F98-D2C4-4675-A7AF-8444B62F41EC}">
      <dgm:prSet/>
      <dgm:spPr/>
      <dgm:t>
        <a:bodyPr/>
        <a:lstStyle/>
        <a:p>
          <a:endParaRPr lang="en-US"/>
        </a:p>
      </dgm:t>
    </dgm:pt>
    <dgm:pt modelId="{2D8B097A-CC03-44FF-8C03-F9A65798F633}" type="sibTrans" cxnId="{F4D67F98-D2C4-4675-A7AF-8444B62F41EC}">
      <dgm:prSet/>
      <dgm:spPr/>
      <dgm:t>
        <a:bodyPr/>
        <a:lstStyle/>
        <a:p>
          <a:endParaRPr lang="en-US"/>
        </a:p>
      </dgm:t>
    </dgm:pt>
    <dgm:pt modelId="{8E982C81-E2E0-40C4-B4CF-5A41ACE9B88A}">
      <dgm:prSet phldrT="[Text]"/>
      <dgm:spPr/>
      <dgm:t>
        <a:bodyPr/>
        <a:lstStyle/>
        <a:p>
          <a:endParaRPr lang="en-US" dirty="0"/>
        </a:p>
      </dgm:t>
    </dgm:pt>
    <dgm:pt modelId="{A85539AF-37FD-4ABB-A68B-3C29442CE3BF}" type="parTrans" cxnId="{2E3DBAED-91DD-44EF-9939-106CA27C8610}">
      <dgm:prSet/>
      <dgm:spPr/>
      <dgm:t>
        <a:bodyPr/>
        <a:lstStyle/>
        <a:p>
          <a:endParaRPr lang="en-US"/>
        </a:p>
      </dgm:t>
    </dgm:pt>
    <dgm:pt modelId="{1DB0592D-0580-4C5C-92A6-99F859DDEFF2}" type="sibTrans" cxnId="{2E3DBAED-91DD-44EF-9939-106CA27C8610}">
      <dgm:prSet/>
      <dgm:spPr/>
      <dgm:t>
        <a:bodyPr/>
        <a:lstStyle/>
        <a:p>
          <a:endParaRPr lang="en-US"/>
        </a:p>
      </dgm:t>
    </dgm:pt>
    <dgm:pt modelId="{DC0B6144-8490-47BD-A30E-3552EF81C385}">
      <dgm:prSet phldrT="[Text]"/>
      <dgm:spPr/>
      <dgm:t>
        <a:bodyPr/>
        <a:lstStyle/>
        <a:p>
          <a:endParaRPr lang="en-US" dirty="0"/>
        </a:p>
        <a:p>
          <a:r>
            <a:rPr lang="en-US" dirty="0"/>
            <a:t>3)Store a value into an array of an incompatible type</a:t>
          </a:r>
        </a:p>
      </dgm:t>
    </dgm:pt>
    <dgm:pt modelId="{5B0D5374-A7EB-483C-96A8-0FCEC70563A8}" type="parTrans" cxnId="{9E037852-52FF-495F-AC35-A0CB9B745D90}">
      <dgm:prSet/>
      <dgm:spPr/>
      <dgm:t>
        <a:bodyPr/>
        <a:lstStyle/>
        <a:p>
          <a:endParaRPr lang="en-US"/>
        </a:p>
      </dgm:t>
    </dgm:pt>
    <dgm:pt modelId="{4B6DC44E-EEF7-4FBB-95BF-008D167B336D}" type="sibTrans" cxnId="{9E037852-52FF-495F-AC35-A0CB9B745D90}">
      <dgm:prSet/>
      <dgm:spPr/>
      <dgm:t>
        <a:bodyPr/>
        <a:lstStyle/>
        <a:p>
          <a:endParaRPr lang="en-US"/>
        </a:p>
      </dgm:t>
    </dgm:pt>
    <dgm:pt modelId="{66E9F729-73C9-41BD-A836-BB1C117C4526}">
      <dgm:prSet phldrT="[Text]"/>
      <dgm:spPr/>
      <dgm:t>
        <a:bodyPr/>
        <a:lstStyle/>
        <a:p>
          <a:r>
            <a:rPr lang="en-US" dirty="0"/>
            <a:t>4) Passing a parameter that is not in a valid range or value for method</a:t>
          </a:r>
        </a:p>
      </dgm:t>
    </dgm:pt>
    <dgm:pt modelId="{BA6974D5-B3DE-457B-AF09-BC08094A91DF}" type="parTrans" cxnId="{4E6087A5-8ADF-4910-BD54-E4E5597A1CC8}">
      <dgm:prSet/>
      <dgm:spPr/>
      <dgm:t>
        <a:bodyPr/>
        <a:lstStyle/>
        <a:p>
          <a:endParaRPr lang="en-US"/>
        </a:p>
      </dgm:t>
    </dgm:pt>
    <dgm:pt modelId="{07B2A656-0768-49D2-B1EA-ADF236DC031B}" type="sibTrans" cxnId="{4E6087A5-8ADF-4910-BD54-E4E5597A1CC8}">
      <dgm:prSet/>
      <dgm:spPr/>
      <dgm:t>
        <a:bodyPr/>
        <a:lstStyle/>
        <a:p>
          <a:endParaRPr lang="en-US"/>
        </a:p>
      </dgm:t>
    </dgm:pt>
    <dgm:pt modelId="{B8BF538A-5B77-46A6-B15F-CA865BDF115C}">
      <dgm:prSet phldrT="[Text]"/>
      <dgm:spPr/>
      <dgm:t>
        <a:bodyPr/>
        <a:lstStyle/>
        <a:p>
          <a:r>
            <a:rPr lang="en-US" dirty="0"/>
            <a:t>Attempting negative size of an array</a:t>
          </a:r>
        </a:p>
      </dgm:t>
    </dgm:pt>
    <dgm:pt modelId="{ABB39708-EE8B-4B82-AF50-CDBE388DF9DD}" type="parTrans" cxnId="{3DEE131D-C108-4F07-A3D2-02E96F26F8B1}">
      <dgm:prSet/>
      <dgm:spPr/>
      <dgm:t>
        <a:bodyPr/>
        <a:lstStyle/>
        <a:p>
          <a:endParaRPr lang="en-US"/>
        </a:p>
      </dgm:t>
    </dgm:pt>
    <dgm:pt modelId="{D5863D15-82BE-494C-B07C-56BC5099EE47}" type="sibTrans" cxnId="{3DEE131D-C108-4F07-A3D2-02E96F26F8B1}">
      <dgm:prSet/>
      <dgm:spPr/>
      <dgm:t>
        <a:bodyPr/>
        <a:lstStyle/>
        <a:p>
          <a:endParaRPr lang="en-US"/>
        </a:p>
      </dgm:t>
    </dgm:pt>
    <dgm:pt modelId="{AC2A155E-B882-40BF-AE4A-CCAB1A747F7F}">
      <dgm:prSet phldrT="[Text]"/>
      <dgm:spPr/>
      <dgm:t>
        <a:bodyPr/>
        <a:lstStyle/>
        <a:p>
          <a:r>
            <a:rPr lang="en-US" dirty="0"/>
            <a:t>Converting invalid string to a number</a:t>
          </a:r>
        </a:p>
      </dgm:t>
    </dgm:pt>
    <dgm:pt modelId="{86314BC5-B894-4FA8-8F77-72B9AD83C684}" type="parTrans" cxnId="{C5D4784B-9936-4DC8-9CB5-560580DB1E3A}">
      <dgm:prSet/>
      <dgm:spPr/>
      <dgm:t>
        <a:bodyPr/>
        <a:lstStyle/>
        <a:p>
          <a:endParaRPr lang="en-US"/>
        </a:p>
      </dgm:t>
    </dgm:pt>
    <dgm:pt modelId="{98DF8962-9DA3-413C-920B-4E41FCECBCF7}" type="sibTrans" cxnId="{C5D4784B-9936-4DC8-9CB5-560580DB1E3A}">
      <dgm:prSet/>
      <dgm:spPr/>
      <dgm:t>
        <a:bodyPr/>
        <a:lstStyle/>
        <a:p>
          <a:endParaRPr lang="en-US"/>
        </a:p>
      </dgm:t>
    </dgm:pt>
    <dgm:pt modelId="{53207C68-AD4A-45A0-B27E-8CD606B4751C}">
      <dgm:prSet phldrT="[Text]"/>
      <dgm:spPr/>
      <dgm:t>
        <a:bodyPr/>
        <a:lstStyle/>
        <a:p>
          <a:r>
            <a:rPr lang="en-US" dirty="0"/>
            <a:t>Accessing a character that is out of bounds of a string</a:t>
          </a:r>
        </a:p>
      </dgm:t>
    </dgm:pt>
    <dgm:pt modelId="{29C10084-B43D-486F-9839-9797BA8E7F33}" type="parTrans" cxnId="{54F5B8D1-12F6-453D-9EB8-1EA897310FE2}">
      <dgm:prSet/>
      <dgm:spPr/>
      <dgm:t>
        <a:bodyPr/>
        <a:lstStyle/>
        <a:p>
          <a:endParaRPr lang="en-US"/>
        </a:p>
      </dgm:t>
    </dgm:pt>
    <dgm:pt modelId="{2E25FE96-CD83-42A6-8841-E34EC382FDDE}" type="sibTrans" cxnId="{54F5B8D1-12F6-453D-9EB8-1EA897310FE2}">
      <dgm:prSet/>
      <dgm:spPr/>
      <dgm:t>
        <a:bodyPr/>
        <a:lstStyle/>
        <a:p>
          <a:endParaRPr lang="en-US"/>
        </a:p>
      </dgm:t>
    </dgm:pt>
    <dgm:pt modelId="{72A35C47-8B21-4C1E-BC1F-B2FE3DB16DD4}" type="pres">
      <dgm:prSet presAssocID="{A28AFE7B-477C-403B-AA0D-0C5798DC4613}" presName="Name0" presStyleCnt="0">
        <dgm:presLayoutVars>
          <dgm:dir/>
          <dgm:resizeHandles val="exact"/>
        </dgm:presLayoutVars>
      </dgm:prSet>
      <dgm:spPr/>
    </dgm:pt>
    <dgm:pt modelId="{06FC5A97-0720-4AA7-9514-0BFE5534811F}" type="pres">
      <dgm:prSet presAssocID="{C87B1EEE-C967-4ED8-B9CD-84E5FE503BE1}" presName="node" presStyleLbl="node1" presStyleIdx="0" presStyleCnt="7">
        <dgm:presLayoutVars>
          <dgm:bulletEnabled val="1"/>
        </dgm:presLayoutVars>
      </dgm:prSet>
      <dgm:spPr/>
    </dgm:pt>
    <dgm:pt modelId="{353E0BEF-C0B4-4076-BD89-03BC14617B8F}" type="pres">
      <dgm:prSet presAssocID="{565C35BE-83FB-46CD-BF8C-3D4BA9D6D4C2}" presName="sibTrans" presStyleCnt="0"/>
      <dgm:spPr/>
    </dgm:pt>
    <dgm:pt modelId="{BD3530F4-323A-47FF-AA9B-5573DA615487}" type="pres">
      <dgm:prSet presAssocID="{3469150E-7A58-48AD-9402-9497A760FFDF}" presName="node" presStyleLbl="node1" presStyleIdx="1" presStyleCnt="7">
        <dgm:presLayoutVars>
          <dgm:bulletEnabled val="1"/>
        </dgm:presLayoutVars>
      </dgm:prSet>
      <dgm:spPr/>
    </dgm:pt>
    <dgm:pt modelId="{450ED396-46A1-4E2F-9AE1-4C8F1A986FD2}" type="pres">
      <dgm:prSet presAssocID="{2D8B097A-CC03-44FF-8C03-F9A65798F633}" presName="sibTrans" presStyleCnt="0"/>
      <dgm:spPr/>
    </dgm:pt>
    <dgm:pt modelId="{F2530142-C7A4-45BB-A674-367DF82CCC08}" type="pres">
      <dgm:prSet presAssocID="{DC0B6144-8490-47BD-A30E-3552EF81C385}" presName="node" presStyleLbl="node1" presStyleIdx="2" presStyleCnt="7">
        <dgm:presLayoutVars>
          <dgm:bulletEnabled val="1"/>
        </dgm:presLayoutVars>
      </dgm:prSet>
      <dgm:spPr/>
    </dgm:pt>
    <dgm:pt modelId="{81F1CB78-E590-49CF-A5F8-626FF4473782}" type="pres">
      <dgm:prSet presAssocID="{4B6DC44E-EEF7-4FBB-95BF-008D167B336D}" presName="sibTrans" presStyleCnt="0"/>
      <dgm:spPr/>
    </dgm:pt>
    <dgm:pt modelId="{EAE27C95-3C78-4BB5-8421-64EF9D522129}" type="pres">
      <dgm:prSet presAssocID="{66E9F729-73C9-41BD-A836-BB1C117C4526}" presName="node" presStyleLbl="node1" presStyleIdx="3" presStyleCnt="7">
        <dgm:presLayoutVars>
          <dgm:bulletEnabled val="1"/>
        </dgm:presLayoutVars>
      </dgm:prSet>
      <dgm:spPr/>
    </dgm:pt>
    <dgm:pt modelId="{4A95D89E-D93F-4765-B5EE-B0738FC45D29}" type="pres">
      <dgm:prSet presAssocID="{07B2A656-0768-49D2-B1EA-ADF236DC031B}" presName="sibTrans" presStyleCnt="0"/>
      <dgm:spPr/>
    </dgm:pt>
    <dgm:pt modelId="{B5E790D5-548A-4BF5-A65A-57A0A78E623D}" type="pres">
      <dgm:prSet presAssocID="{B8BF538A-5B77-46A6-B15F-CA865BDF115C}" presName="node" presStyleLbl="node1" presStyleIdx="4" presStyleCnt="7">
        <dgm:presLayoutVars>
          <dgm:bulletEnabled val="1"/>
        </dgm:presLayoutVars>
      </dgm:prSet>
      <dgm:spPr/>
    </dgm:pt>
    <dgm:pt modelId="{36B0026E-6694-46C4-9B67-F29412BEE39D}" type="pres">
      <dgm:prSet presAssocID="{D5863D15-82BE-494C-B07C-56BC5099EE47}" presName="sibTrans" presStyleCnt="0"/>
      <dgm:spPr/>
    </dgm:pt>
    <dgm:pt modelId="{F8A92863-5495-4CF8-9327-A0FF86608674}" type="pres">
      <dgm:prSet presAssocID="{AC2A155E-B882-40BF-AE4A-CCAB1A747F7F}" presName="node" presStyleLbl="node1" presStyleIdx="5" presStyleCnt="7">
        <dgm:presLayoutVars>
          <dgm:bulletEnabled val="1"/>
        </dgm:presLayoutVars>
      </dgm:prSet>
      <dgm:spPr/>
    </dgm:pt>
    <dgm:pt modelId="{73601606-FBE5-48AC-9B14-08678CE02616}" type="pres">
      <dgm:prSet presAssocID="{98DF8962-9DA3-413C-920B-4E41FCECBCF7}" presName="sibTrans" presStyleCnt="0"/>
      <dgm:spPr/>
    </dgm:pt>
    <dgm:pt modelId="{768EB099-3987-4A2D-92BB-E8600A0F0201}" type="pres">
      <dgm:prSet presAssocID="{53207C68-AD4A-45A0-B27E-8CD606B4751C}" presName="node" presStyleLbl="node1" presStyleIdx="6" presStyleCnt="7">
        <dgm:presLayoutVars>
          <dgm:bulletEnabled val="1"/>
        </dgm:presLayoutVars>
      </dgm:prSet>
      <dgm:spPr/>
    </dgm:pt>
  </dgm:ptLst>
  <dgm:cxnLst>
    <dgm:cxn modelId="{3DEE131D-C108-4F07-A3D2-02E96F26F8B1}" srcId="{A28AFE7B-477C-403B-AA0D-0C5798DC4613}" destId="{B8BF538A-5B77-46A6-B15F-CA865BDF115C}" srcOrd="4" destOrd="0" parTransId="{ABB39708-EE8B-4B82-AF50-CDBE388DF9DD}" sibTransId="{D5863D15-82BE-494C-B07C-56BC5099EE47}"/>
    <dgm:cxn modelId="{DB98F95B-BB7D-456E-B1AC-886DC7F7F579}" type="presOf" srcId="{DC0B6144-8490-47BD-A30E-3552EF81C385}" destId="{F2530142-C7A4-45BB-A674-367DF82CCC08}" srcOrd="0" destOrd="0" presId="urn:microsoft.com/office/officeart/2005/8/layout/hList6"/>
    <dgm:cxn modelId="{7E5D8249-CEB3-48D1-8AC5-7F0066EA13B1}" srcId="{C87B1EEE-C967-4ED8-B9CD-84E5FE503BE1}" destId="{F1AAF0F5-11F1-4E74-B322-206F687F62C3}" srcOrd="0" destOrd="0" parTransId="{29942763-4301-407F-B53F-0ABE3828C23E}" sibTransId="{2F68C4CC-B918-4417-99DE-D234A44EA06B}"/>
    <dgm:cxn modelId="{C5D4784B-9936-4DC8-9CB5-560580DB1E3A}" srcId="{A28AFE7B-477C-403B-AA0D-0C5798DC4613}" destId="{AC2A155E-B882-40BF-AE4A-CCAB1A747F7F}" srcOrd="5" destOrd="0" parTransId="{86314BC5-B894-4FA8-8F77-72B9AD83C684}" sibTransId="{98DF8962-9DA3-413C-920B-4E41FCECBCF7}"/>
    <dgm:cxn modelId="{A7B9516D-0D34-4180-A707-F9B929ED561B}" type="presOf" srcId="{66E9F729-73C9-41BD-A836-BB1C117C4526}" destId="{EAE27C95-3C78-4BB5-8421-64EF9D522129}" srcOrd="0" destOrd="0" presId="urn:microsoft.com/office/officeart/2005/8/layout/hList6"/>
    <dgm:cxn modelId="{FCF35D72-CC4C-42BF-8F16-ED5FFBABFB65}" type="presOf" srcId="{C87B1EEE-C967-4ED8-B9CD-84E5FE503BE1}" destId="{06FC5A97-0720-4AA7-9514-0BFE5534811F}" srcOrd="0" destOrd="0" presId="urn:microsoft.com/office/officeart/2005/8/layout/hList6"/>
    <dgm:cxn modelId="{9E037852-52FF-495F-AC35-A0CB9B745D90}" srcId="{A28AFE7B-477C-403B-AA0D-0C5798DC4613}" destId="{DC0B6144-8490-47BD-A30E-3552EF81C385}" srcOrd="2" destOrd="0" parTransId="{5B0D5374-A7EB-483C-96A8-0FCEC70563A8}" sibTransId="{4B6DC44E-EEF7-4FBB-95BF-008D167B336D}"/>
    <dgm:cxn modelId="{6C332358-A652-4979-8A2E-881FDE9BCB69}" type="presOf" srcId="{53207C68-AD4A-45A0-B27E-8CD606B4751C}" destId="{768EB099-3987-4A2D-92BB-E8600A0F0201}" srcOrd="0" destOrd="0" presId="urn:microsoft.com/office/officeart/2005/8/layout/hList6"/>
    <dgm:cxn modelId="{F7FFE683-AB3E-4AA2-B3B1-1EE18DD500E5}" type="presOf" srcId="{A28AFE7B-477C-403B-AA0D-0C5798DC4613}" destId="{72A35C47-8B21-4C1E-BC1F-B2FE3DB16DD4}" srcOrd="0" destOrd="0" presId="urn:microsoft.com/office/officeart/2005/8/layout/hList6"/>
    <dgm:cxn modelId="{C8860891-F3A0-4035-9673-B52153F468F1}" type="presOf" srcId="{8E982C81-E2E0-40C4-B4CF-5A41ACE9B88A}" destId="{BD3530F4-323A-47FF-AA9B-5573DA615487}" srcOrd="0" destOrd="1" presId="urn:microsoft.com/office/officeart/2005/8/layout/hList6"/>
    <dgm:cxn modelId="{F4D67F98-D2C4-4675-A7AF-8444B62F41EC}" srcId="{A28AFE7B-477C-403B-AA0D-0C5798DC4613}" destId="{3469150E-7A58-48AD-9402-9497A760FFDF}" srcOrd="1" destOrd="0" parTransId="{E749FF63-2A2F-446B-8C49-439C2DA040B4}" sibTransId="{2D8B097A-CC03-44FF-8C03-F9A65798F633}"/>
    <dgm:cxn modelId="{5E86B39F-E1A1-404C-8698-98A3657B106F}" type="presOf" srcId="{B8BF538A-5B77-46A6-B15F-CA865BDF115C}" destId="{B5E790D5-548A-4BF5-A65A-57A0A78E623D}" srcOrd="0" destOrd="0" presId="urn:microsoft.com/office/officeart/2005/8/layout/hList6"/>
    <dgm:cxn modelId="{24DC87A1-09A9-472C-9903-FFC4C97FFDB5}" type="presOf" srcId="{F1AAF0F5-11F1-4E74-B322-206F687F62C3}" destId="{06FC5A97-0720-4AA7-9514-0BFE5534811F}" srcOrd="0" destOrd="1" presId="urn:microsoft.com/office/officeart/2005/8/layout/hList6"/>
    <dgm:cxn modelId="{4E6087A5-8ADF-4910-BD54-E4E5597A1CC8}" srcId="{A28AFE7B-477C-403B-AA0D-0C5798DC4613}" destId="{66E9F729-73C9-41BD-A836-BB1C117C4526}" srcOrd="3" destOrd="0" parTransId="{BA6974D5-B3DE-457B-AF09-BC08094A91DF}" sibTransId="{07B2A656-0768-49D2-B1EA-ADF236DC031B}"/>
    <dgm:cxn modelId="{F7B376B8-AFD2-42E4-A038-5ABC24B771E5}" srcId="{A28AFE7B-477C-403B-AA0D-0C5798DC4613}" destId="{C87B1EEE-C967-4ED8-B9CD-84E5FE503BE1}" srcOrd="0" destOrd="0" parTransId="{A69EBF48-31F6-4DBA-B74A-23E79A503D97}" sibTransId="{565C35BE-83FB-46CD-BF8C-3D4BA9D6D4C2}"/>
    <dgm:cxn modelId="{5B798FC6-BB60-4E42-A43F-405D4B71E4C7}" type="presOf" srcId="{AC2A155E-B882-40BF-AE4A-CCAB1A747F7F}" destId="{F8A92863-5495-4CF8-9327-A0FF86608674}" srcOrd="0" destOrd="0" presId="urn:microsoft.com/office/officeart/2005/8/layout/hList6"/>
    <dgm:cxn modelId="{DA24A4CF-4DD8-45A2-8E87-AC7EEA1406A4}" type="presOf" srcId="{3469150E-7A58-48AD-9402-9497A760FFDF}" destId="{BD3530F4-323A-47FF-AA9B-5573DA615487}" srcOrd="0" destOrd="0" presId="urn:microsoft.com/office/officeart/2005/8/layout/hList6"/>
    <dgm:cxn modelId="{54F5B8D1-12F6-453D-9EB8-1EA897310FE2}" srcId="{A28AFE7B-477C-403B-AA0D-0C5798DC4613}" destId="{53207C68-AD4A-45A0-B27E-8CD606B4751C}" srcOrd="6" destOrd="0" parTransId="{29C10084-B43D-486F-9839-9797BA8E7F33}" sibTransId="{2E25FE96-CD83-42A6-8841-E34EC382FDDE}"/>
    <dgm:cxn modelId="{2E3DBAED-91DD-44EF-9939-106CA27C8610}" srcId="{3469150E-7A58-48AD-9402-9497A760FFDF}" destId="{8E982C81-E2E0-40C4-B4CF-5A41ACE9B88A}" srcOrd="0" destOrd="0" parTransId="{A85539AF-37FD-4ABB-A68B-3C29442CE3BF}" sibTransId="{1DB0592D-0580-4C5C-92A6-99F859DDEFF2}"/>
    <dgm:cxn modelId="{AE7A51F8-C3AE-42E3-8A55-049D50B7E302}" type="presParOf" srcId="{72A35C47-8B21-4C1E-BC1F-B2FE3DB16DD4}" destId="{06FC5A97-0720-4AA7-9514-0BFE5534811F}" srcOrd="0" destOrd="0" presId="urn:microsoft.com/office/officeart/2005/8/layout/hList6"/>
    <dgm:cxn modelId="{71175405-4CDD-4170-8B37-8A8698C45118}" type="presParOf" srcId="{72A35C47-8B21-4C1E-BC1F-B2FE3DB16DD4}" destId="{353E0BEF-C0B4-4076-BD89-03BC14617B8F}" srcOrd="1" destOrd="0" presId="urn:microsoft.com/office/officeart/2005/8/layout/hList6"/>
    <dgm:cxn modelId="{A99D8150-8387-4B1D-8D49-AAC192A940F4}" type="presParOf" srcId="{72A35C47-8B21-4C1E-BC1F-B2FE3DB16DD4}" destId="{BD3530F4-323A-47FF-AA9B-5573DA615487}" srcOrd="2" destOrd="0" presId="urn:microsoft.com/office/officeart/2005/8/layout/hList6"/>
    <dgm:cxn modelId="{76613670-67DD-4EF0-9E40-440E868E705B}" type="presParOf" srcId="{72A35C47-8B21-4C1E-BC1F-B2FE3DB16DD4}" destId="{450ED396-46A1-4E2F-9AE1-4C8F1A986FD2}" srcOrd="3" destOrd="0" presId="urn:microsoft.com/office/officeart/2005/8/layout/hList6"/>
    <dgm:cxn modelId="{E900FCB8-BC8A-4B0B-8DBE-3C155B4FB3FD}" type="presParOf" srcId="{72A35C47-8B21-4C1E-BC1F-B2FE3DB16DD4}" destId="{F2530142-C7A4-45BB-A674-367DF82CCC08}" srcOrd="4" destOrd="0" presId="urn:microsoft.com/office/officeart/2005/8/layout/hList6"/>
    <dgm:cxn modelId="{F6928D89-2C24-43BA-82EF-19E824BC4B77}" type="presParOf" srcId="{72A35C47-8B21-4C1E-BC1F-B2FE3DB16DD4}" destId="{81F1CB78-E590-49CF-A5F8-626FF4473782}" srcOrd="5" destOrd="0" presId="urn:microsoft.com/office/officeart/2005/8/layout/hList6"/>
    <dgm:cxn modelId="{28048027-9B81-4077-94EE-A7823266461E}" type="presParOf" srcId="{72A35C47-8B21-4C1E-BC1F-B2FE3DB16DD4}" destId="{EAE27C95-3C78-4BB5-8421-64EF9D522129}" srcOrd="6" destOrd="0" presId="urn:microsoft.com/office/officeart/2005/8/layout/hList6"/>
    <dgm:cxn modelId="{EE6565C0-045C-4431-9379-7DC22FA73576}" type="presParOf" srcId="{72A35C47-8B21-4C1E-BC1F-B2FE3DB16DD4}" destId="{4A95D89E-D93F-4765-B5EE-B0738FC45D29}" srcOrd="7" destOrd="0" presId="urn:microsoft.com/office/officeart/2005/8/layout/hList6"/>
    <dgm:cxn modelId="{909BBE09-DEA9-41D8-A9DF-6525471AB490}" type="presParOf" srcId="{72A35C47-8B21-4C1E-BC1F-B2FE3DB16DD4}" destId="{B5E790D5-548A-4BF5-A65A-57A0A78E623D}" srcOrd="8" destOrd="0" presId="urn:microsoft.com/office/officeart/2005/8/layout/hList6"/>
    <dgm:cxn modelId="{951A3745-3C48-477C-8DB0-BC2179ED4AD0}" type="presParOf" srcId="{72A35C47-8B21-4C1E-BC1F-B2FE3DB16DD4}" destId="{36B0026E-6694-46C4-9B67-F29412BEE39D}" srcOrd="9" destOrd="0" presId="urn:microsoft.com/office/officeart/2005/8/layout/hList6"/>
    <dgm:cxn modelId="{164E9E13-1A08-4B9B-A46E-4C54F07779EA}" type="presParOf" srcId="{72A35C47-8B21-4C1E-BC1F-B2FE3DB16DD4}" destId="{F8A92863-5495-4CF8-9327-A0FF86608674}" srcOrd="10" destOrd="0" presId="urn:microsoft.com/office/officeart/2005/8/layout/hList6"/>
    <dgm:cxn modelId="{E543D771-65CE-42CA-A427-EB6A960A1B7B}" type="presParOf" srcId="{72A35C47-8B21-4C1E-BC1F-B2FE3DB16DD4}" destId="{73601606-FBE5-48AC-9B14-08678CE02616}" srcOrd="11" destOrd="0" presId="urn:microsoft.com/office/officeart/2005/8/layout/hList6"/>
    <dgm:cxn modelId="{8A925543-CD3E-49B9-8690-F7D14B5F5B01}" type="presParOf" srcId="{72A35C47-8B21-4C1E-BC1F-B2FE3DB16DD4}" destId="{768EB099-3987-4A2D-92BB-E8600A0F0201}" srcOrd="12"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F3E79D-9DE8-4B9B-BE05-F53B04170718}">
      <dsp:nvSpPr>
        <dsp:cNvPr id="0" name=""/>
        <dsp:cNvSpPr/>
      </dsp:nvSpPr>
      <dsp:spPr>
        <a:xfrm>
          <a:off x="3962400" y="1819453"/>
          <a:ext cx="2780325" cy="425092"/>
        </a:xfrm>
        <a:custGeom>
          <a:avLst/>
          <a:gdLst/>
          <a:ahLst/>
          <a:cxnLst/>
          <a:rect l="0" t="0" r="0" b="0"/>
          <a:pathLst>
            <a:path>
              <a:moveTo>
                <a:pt x="0" y="0"/>
              </a:moveTo>
              <a:lnTo>
                <a:pt x="0" y="212546"/>
              </a:lnTo>
              <a:lnTo>
                <a:pt x="2780325" y="212546"/>
              </a:lnTo>
              <a:lnTo>
                <a:pt x="2780325" y="425092"/>
              </a:lnTo>
            </a:path>
          </a:pathLst>
        </a:custGeom>
        <a:noFill/>
        <a:ln w="12700" cap="flat" cmpd="sng" algn="ctr">
          <a:solidFill>
            <a:schemeClr val="accent2">
              <a:tint val="9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AB46BA36-A0B1-483B-8E30-9A3B3708CCAD}">
      <dsp:nvSpPr>
        <dsp:cNvPr id="0" name=""/>
        <dsp:cNvSpPr/>
      </dsp:nvSpPr>
      <dsp:spPr>
        <a:xfrm>
          <a:off x="3916680" y="1819453"/>
          <a:ext cx="91440" cy="425092"/>
        </a:xfrm>
        <a:custGeom>
          <a:avLst/>
          <a:gdLst/>
          <a:ahLst/>
          <a:cxnLst/>
          <a:rect l="0" t="0" r="0" b="0"/>
          <a:pathLst>
            <a:path>
              <a:moveTo>
                <a:pt x="45720" y="0"/>
              </a:moveTo>
              <a:lnTo>
                <a:pt x="45720" y="425092"/>
              </a:lnTo>
            </a:path>
          </a:pathLst>
        </a:custGeom>
        <a:noFill/>
        <a:ln w="12700" cap="flat" cmpd="sng" algn="ctr">
          <a:solidFill>
            <a:schemeClr val="accent2">
              <a:tint val="9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A753C838-10A7-4792-966E-0D5556BF52F0}">
      <dsp:nvSpPr>
        <dsp:cNvPr id="0" name=""/>
        <dsp:cNvSpPr/>
      </dsp:nvSpPr>
      <dsp:spPr>
        <a:xfrm>
          <a:off x="1182074" y="1819453"/>
          <a:ext cx="2780325" cy="425092"/>
        </a:xfrm>
        <a:custGeom>
          <a:avLst/>
          <a:gdLst/>
          <a:ahLst/>
          <a:cxnLst/>
          <a:rect l="0" t="0" r="0" b="0"/>
          <a:pathLst>
            <a:path>
              <a:moveTo>
                <a:pt x="2780325" y="0"/>
              </a:moveTo>
              <a:lnTo>
                <a:pt x="2780325" y="212546"/>
              </a:lnTo>
              <a:lnTo>
                <a:pt x="0" y="212546"/>
              </a:lnTo>
              <a:lnTo>
                <a:pt x="0" y="425092"/>
              </a:lnTo>
            </a:path>
          </a:pathLst>
        </a:custGeom>
        <a:noFill/>
        <a:ln w="12700" cap="flat" cmpd="sng" algn="ctr">
          <a:solidFill>
            <a:schemeClr val="accent2">
              <a:tint val="9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F4AAB280-127C-4A2F-9960-909529D1832A}">
      <dsp:nvSpPr>
        <dsp:cNvPr id="0" name=""/>
        <dsp:cNvSpPr/>
      </dsp:nvSpPr>
      <dsp:spPr>
        <a:xfrm>
          <a:off x="2784783" y="807329"/>
          <a:ext cx="2355233" cy="1012124"/>
        </a:xfrm>
        <a:prstGeom prst="rect">
          <a:avLst/>
        </a:prstGeom>
        <a:solidFill>
          <a:schemeClr val="accent2">
            <a:alpha val="80000"/>
            <a:hueOff val="0"/>
            <a:satOff val="0"/>
            <a:lumOff val="0"/>
            <a:alphaOff val="0"/>
          </a:schemeClr>
        </a:solidFill>
        <a:ln>
          <a:noFill/>
        </a:ln>
        <a:effectLst>
          <a:outerShdw blurRad="38100" dist="25400" dir="5400000" algn="t" rotWithShape="0">
            <a:srgbClr val="000000">
              <a:alpha val="5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en-US" sz="3200" kern="1200" dirty="0"/>
            <a:t>Player</a:t>
          </a:r>
        </a:p>
      </dsp:txBody>
      <dsp:txXfrm>
        <a:off x="2784783" y="807329"/>
        <a:ext cx="2355233" cy="1012124"/>
      </dsp:txXfrm>
    </dsp:sp>
    <dsp:sp modelId="{A6CBF4EB-9AAB-4BDA-BB3D-FDB3DDD7771E}">
      <dsp:nvSpPr>
        <dsp:cNvPr id="0" name=""/>
        <dsp:cNvSpPr/>
      </dsp:nvSpPr>
      <dsp:spPr>
        <a:xfrm>
          <a:off x="4457" y="2244546"/>
          <a:ext cx="2355233" cy="1012124"/>
        </a:xfrm>
        <a:prstGeom prst="rect">
          <a:avLst/>
        </a:prstGeom>
        <a:solidFill>
          <a:schemeClr val="accent2">
            <a:alpha val="70000"/>
            <a:hueOff val="0"/>
            <a:satOff val="0"/>
            <a:lumOff val="0"/>
            <a:alphaOff val="0"/>
          </a:schemeClr>
        </a:solidFill>
        <a:ln>
          <a:noFill/>
        </a:ln>
        <a:effectLst>
          <a:outerShdw blurRad="38100" dist="25400" dir="5400000" algn="t" rotWithShape="0">
            <a:srgbClr val="000000">
              <a:alpha val="5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en-US" sz="3200" kern="1200" dirty="0" err="1"/>
            <a:t>Cricket_player</a:t>
          </a:r>
          <a:endParaRPr lang="en-US" sz="3200" kern="1200" dirty="0"/>
        </a:p>
      </dsp:txBody>
      <dsp:txXfrm>
        <a:off x="4457" y="2244546"/>
        <a:ext cx="2355233" cy="1012124"/>
      </dsp:txXfrm>
    </dsp:sp>
    <dsp:sp modelId="{109964FA-D456-4A2C-B9B2-A81B39701253}">
      <dsp:nvSpPr>
        <dsp:cNvPr id="0" name=""/>
        <dsp:cNvSpPr/>
      </dsp:nvSpPr>
      <dsp:spPr>
        <a:xfrm>
          <a:off x="2784783" y="2244546"/>
          <a:ext cx="2355233" cy="1012124"/>
        </a:xfrm>
        <a:prstGeom prst="rect">
          <a:avLst/>
        </a:prstGeom>
        <a:solidFill>
          <a:schemeClr val="accent2">
            <a:alpha val="70000"/>
            <a:hueOff val="0"/>
            <a:satOff val="0"/>
            <a:lumOff val="0"/>
            <a:alphaOff val="0"/>
          </a:schemeClr>
        </a:solidFill>
        <a:ln>
          <a:noFill/>
        </a:ln>
        <a:effectLst>
          <a:outerShdw blurRad="38100" dist="25400" dir="5400000" algn="t" rotWithShape="0">
            <a:srgbClr val="000000">
              <a:alpha val="5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en-US" sz="3200" kern="1200" dirty="0" err="1"/>
            <a:t>Football_player</a:t>
          </a:r>
          <a:endParaRPr lang="en-US" sz="3200" kern="1200" dirty="0"/>
        </a:p>
      </dsp:txBody>
      <dsp:txXfrm>
        <a:off x="2784783" y="2244546"/>
        <a:ext cx="2355233" cy="1012124"/>
      </dsp:txXfrm>
    </dsp:sp>
    <dsp:sp modelId="{4BE790A7-45BA-4E47-A6B8-2FB81D23E3CA}">
      <dsp:nvSpPr>
        <dsp:cNvPr id="0" name=""/>
        <dsp:cNvSpPr/>
      </dsp:nvSpPr>
      <dsp:spPr>
        <a:xfrm>
          <a:off x="5565108" y="2244546"/>
          <a:ext cx="2355233" cy="1012124"/>
        </a:xfrm>
        <a:prstGeom prst="rect">
          <a:avLst/>
        </a:prstGeom>
        <a:solidFill>
          <a:schemeClr val="accent2">
            <a:alpha val="70000"/>
            <a:hueOff val="0"/>
            <a:satOff val="0"/>
            <a:lumOff val="0"/>
            <a:alphaOff val="0"/>
          </a:schemeClr>
        </a:solidFill>
        <a:ln>
          <a:noFill/>
        </a:ln>
        <a:effectLst>
          <a:outerShdw blurRad="38100" dist="25400" dir="5400000" algn="t" rotWithShape="0">
            <a:srgbClr val="000000">
              <a:alpha val="5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en-US" sz="3200" kern="1200" dirty="0" err="1"/>
            <a:t>Hockey_player</a:t>
          </a:r>
          <a:endParaRPr lang="en-US" sz="3200" kern="1200" dirty="0"/>
        </a:p>
      </dsp:txBody>
      <dsp:txXfrm>
        <a:off x="5565108" y="2244546"/>
        <a:ext cx="2355233" cy="101212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FEB483-B96D-41BD-9DB6-3A88AC545F9B}">
      <dsp:nvSpPr>
        <dsp:cNvPr id="0" name=""/>
        <dsp:cNvSpPr/>
      </dsp:nvSpPr>
      <dsp:spPr>
        <a:xfrm>
          <a:off x="3922395" y="0"/>
          <a:ext cx="2434590" cy="991884"/>
        </a:xfrm>
        <a:prstGeom prst="rect">
          <a:avLst/>
        </a:prstGeom>
        <a:solidFill>
          <a:srgbClr val="92D050"/>
        </a:solidFill>
        <a:ln>
          <a:noFill/>
        </a:ln>
        <a:effectLst>
          <a:outerShdw blurRad="38100" dist="25400" dir="5400000" algn="t" rotWithShape="0">
            <a:srgbClr val="000000">
              <a:alpha val="5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9070" tIns="179070" rIns="179070" bIns="179070" numCol="1" spcCol="1270" anchor="ctr" anchorCtr="0">
          <a:noAutofit/>
        </a:bodyPr>
        <a:lstStyle/>
        <a:p>
          <a:pPr marL="0" lvl="0" indent="0" algn="ctr" defTabSz="2089150">
            <a:lnSpc>
              <a:spcPct val="90000"/>
            </a:lnSpc>
            <a:spcBef>
              <a:spcPct val="0"/>
            </a:spcBef>
            <a:spcAft>
              <a:spcPct val="35000"/>
            </a:spcAft>
            <a:buNone/>
          </a:pPr>
          <a:r>
            <a:rPr lang="en-US" sz="4700" kern="1200" dirty="0"/>
            <a:t>A</a:t>
          </a:r>
        </a:p>
      </dsp:txBody>
      <dsp:txXfrm>
        <a:off x="3922395" y="0"/>
        <a:ext cx="2434590" cy="991884"/>
      </dsp:txXfrm>
    </dsp:sp>
    <dsp:sp modelId="{E97F3F83-AB32-4CD8-8AD8-818AFBF3BBBE}">
      <dsp:nvSpPr>
        <dsp:cNvPr id="0" name=""/>
        <dsp:cNvSpPr/>
      </dsp:nvSpPr>
      <dsp:spPr>
        <a:xfrm>
          <a:off x="3922395" y="1790057"/>
          <a:ext cx="2434590" cy="991884"/>
        </a:xfrm>
        <a:prstGeom prst="rect">
          <a:avLst/>
        </a:prstGeom>
        <a:blipFill>
          <a:blip xmlns:r="http://schemas.openxmlformats.org/officeDocument/2006/relationships" r:embed="rId1">
            <a:duotone>
              <a:schemeClr val="accent2">
                <a:hueOff val="953895"/>
                <a:satOff val="-21764"/>
                <a:lumOff val="8039"/>
                <a:alphaOff val="0"/>
                <a:tint val="30000"/>
                <a:satMod val="300000"/>
              </a:schemeClr>
              <a:schemeClr val="accent2">
                <a:hueOff val="953895"/>
                <a:satOff val="-21764"/>
                <a:lumOff val="8039"/>
                <a:alphaOff val="0"/>
                <a:tint val="40000"/>
                <a:satMod val="200000"/>
              </a:schemeClr>
            </a:duotone>
          </a:blip>
          <a:tile tx="0" ty="0" sx="70000" sy="70000" flip="none" algn="ctr"/>
        </a:blipFill>
        <a:ln>
          <a:noFill/>
        </a:ln>
        <a:effectLst>
          <a:outerShdw blurRad="38100" dist="25400" dir="5400000" algn="t" rotWithShape="0">
            <a:srgbClr val="000000">
              <a:alpha val="5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9070" tIns="179070" rIns="179070" bIns="179070" numCol="1" spcCol="1270" anchor="ctr" anchorCtr="0">
          <a:noAutofit/>
        </a:bodyPr>
        <a:lstStyle/>
        <a:p>
          <a:pPr marL="0" lvl="0" indent="0" algn="ctr" defTabSz="2089150">
            <a:lnSpc>
              <a:spcPct val="90000"/>
            </a:lnSpc>
            <a:spcBef>
              <a:spcPct val="0"/>
            </a:spcBef>
            <a:spcAft>
              <a:spcPct val="35000"/>
            </a:spcAft>
            <a:buNone/>
          </a:pPr>
          <a:r>
            <a:rPr lang="en-US" sz="4700" kern="1200" dirty="0"/>
            <a:t>B</a:t>
          </a:r>
        </a:p>
      </dsp:txBody>
      <dsp:txXfrm>
        <a:off x="3922395" y="1790057"/>
        <a:ext cx="2434590" cy="991884"/>
      </dsp:txXfrm>
    </dsp:sp>
    <dsp:sp modelId="{C8C366CE-E2D8-4E43-A256-8F718A0711AB}">
      <dsp:nvSpPr>
        <dsp:cNvPr id="0" name=""/>
        <dsp:cNvSpPr/>
      </dsp:nvSpPr>
      <dsp:spPr>
        <a:xfrm>
          <a:off x="3922395" y="3580115"/>
          <a:ext cx="2434590" cy="991884"/>
        </a:xfrm>
        <a:prstGeom prst="rect">
          <a:avLst/>
        </a:prstGeom>
        <a:blipFill>
          <a:blip xmlns:r="http://schemas.openxmlformats.org/officeDocument/2006/relationships" r:embed="rId1">
            <a:duotone>
              <a:schemeClr val="accent2">
                <a:hueOff val="1907789"/>
                <a:satOff val="-43528"/>
                <a:lumOff val="16079"/>
                <a:alphaOff val="0"/>
                <a:tint val="30000"/>
                <a:satMod val="300000"/>
              </a:schemeClr>
              <a:schemeClr val="accent2">
                <a:hueOff val="1907789"/>
                <a:satOff val="-43528"/>
                <a:lumOff val="16079"/>
                <a:alphaOff val="0"/>
                <a:tint val="40000"/>
                <a:satMod val="200000"/>
              </a:schemeClr>
            </a:duotone>
          </a:blip>
          <a:tile tx="0" ty="0" sx="70000" sy="70000" flip="none" algn="ctr"/>
        </a:blipFill>
        <a:ln>
          <a:noFill/>
        </a:ln>
        <a:effectLst>
          <a:outerShdw blurRad="38100" dist="25400" dir="5400000" algn="t" rotWithShape="0">
            <a:srgbClr val="000000">
              <a:alpha val="5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9070" tIns="179070" rIns="179070" bIns="179070" numCol="1" spcCol="1270" anchor="ctr" anchorCtr="0">
          <a:noAutofit/>
        </a:bodyPr>
        <a:lstStyle/>
        <a:p>
          <a:pPr marL="0" lvl="0" indent="0" algn="ctr" defTabSz="2089150">
            <a:lnSpc>
              <a:spcPct val="90000"/>
            </a:lnSpc>
            <a:spcBef>
              <a:spcPct val="0"/>
            </a:spcBef>
            <a:spcAft>
              <a:spcPct val="35000"/>
            </a:spcAft>
            <a:buNone/>
          </a:pPr>
          <a:r>
            <a:rPr lang="en-US" sz="4700" kern="1200" dirty="0"/>
            <a:t>C</a:t>
          </a:r>
        </a:p>
      </dsp:txBody>
      <dsp:txXfrm>
        <a:off x="3922395" y="3580115"/>
        <a:ext cx="2434590" cy="99188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FEB483-B96D-41BD-9DB6-3A88AC545F9B}">
      <dsp:nvSpPr>
        <dsp:cNvPr id="0" name=""/>
        <dsp:cNvSpPr/>
      </dsp:nvSpPr>
      <dsp:spPr>
        <a:xfrm>
          <a:off x="3922395" y="0"/>
          <a:ext cx="2434590" cy="991884"/>
        </a:xfrm>
        <a:prstGeom prst="rect">
          <a:avLst/>
        </a:prstGeom>
        <a:solidFill>
          <a:srgbClr val="92D050"/>
        </a:solidFill>
        <a:ln>
          <a:noFill/>
        </a:ln>
        <a:effectLst>
          <a:outerShdw blurRad="38100" dist="25400" dir="5400000" algn="t" rotWithShape="0">
            <a:srgbClr val="000000">
              <a:alpha val="5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9070" tIns="179070" rIns="179070" bIns="179070" numCol="1" spcCol="1270" anchor="ctr" anchorCtr="0">
          <a:noAutofit/>
        </a:bodyPr>
        <a:lstStyle/>
        <a:p>
          <a:pPr marL="0" lvl="0" indent="0" algn="ctr" defTabSz="2089150">
            <a:lnSpc>
              <a:spcPct val="90000"/>
            </a:lnSpc>
            <a:spcBef>
              <a:spcPct val="0"/>
            </a:spcBef>
            <a:spcAft>
              <a:spcPct val="35000"/>
            </a:spcAft>
            <a:buNone/>
          </a:pPr>
          <a:r>
            <a:rPr lang="en-US" sz="4700" kern="1200" dirty="0"/>
            <a:t>A</a:t>
          </a:r>
        </a:p>
      </dsp:txBody>
      <dsp:txXfrm>
        <a:off x="3922395" y="0"/>
        <a:ext cx="2434590" cy="991884"/>
      </dsp:txXfrm>
    </dsp:sp>
    <dsp:sp modelId="{E97F3F83-AB32-4CD8-8AD8-818AFBF3BBBE}">
      <dsp:nvSpPr>
        <dsp:cNvPr id="0" name=""/>
        <dsp:cNvSpPr/>
      </dsp:nvSpPr>
      <dsp:spPr>
        <a:xfrm>
          <a:off x="3922395" y="1790057"/>
          <a:ext cx="2434590" cy="991884"/>
        </a:xfrm>
        <a:prstGeom prst="rect">
          <a:avLst/>
        </a:prstGeom>
        <a:blipFill>
          <a:blip xmlns:r="http://schemas.openxmlformats.org/officeDocument/2006/relationships" r:embed="rId1">
            <a:duotone>
              <a:schemeClr val="accent2">
                <a:hueOff val="953895"/>
                <a:satOff val="-21764"/>
                <a:lumOff val="8039"/>
                <a:alphaOff val="0"/>
                <a:tint val="30000"/>
                <a:satMod val="300000"/>
              </a:schemeClr>
              <a:schemeClr val="accent2">
                <a:hueOff val="953895"/>
                <a:satOff val="-21764"/>
                <a:lumOff val="8039"/>
                <a:alphaOff val="0"/>
                <a:tint val="40000"/>
                <a:satMod val="200000"/>
              </a:schemeClr>
            </a:duotone>
          </a:blip>
          <a:tile tx="0" ty="0" sx="70000" sy="70000" flip="none" algn="ctr"/>
        </a:blipFill>
        <a:ln>
          <a:noFill/>
        </a:ln>
        <a:effectLst>
          <a:outerShdw blurRad="38100" dist="25400" dir="5400000" algn="t" rotWithShape="0">
            <a:srgbClr val="000000">
              <a:alpha val="5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9070" tIns="179070" rIns="179070" bIns="179070" numCol="1" spcCol="1270" anchor="ctr" anchorCtr="0">
          <a:noAutofit/>
        </a:bodyPr>
        <a:lstStyle/>
        <a:p>
          <a:pPr marL="0" lvl="0" indent="0" algn="ctr" defTabSz="2089150">
            <a:lnSpc>
              <a:spcPct val="90000"/>
            </a:lnSpc>
            <a:spcBef>
              <a:spcPct val="0"/>
            </a:spcBef>
            <a:spcAft>
              <a:spcPct val="35000"/>
            </a:spcAft>
            <a:buNone/>
          </a:pPr>
          <a:r>
            <a:rPr lang="en-US" sz="4700" kern="1200" dirty="0"/>
            <a:t>B</a:t>
          </a:r>
        </a:p>
      </dsp:txBody>
      <dsp:txXfrm>
        <a:off x="3922395" y="1790057"/>
        <a:ext cx="2434590" cy="991884"/>
      </dsp:txXfrm>
    </dsp:sp>
    <dsp:sp modelId="{C8C366CE-E2D8-4E43-A256-8F718A0711AB}">
      <dsp:nvSpPr>
        <dsp:cNvPr id="0" name=""/>
        <dsp:cNvSpPr/>
      </dsp:nvSpPr>
      <dsp:spPr>
        <a:xfrm>
          <a:off x="3922395" y="3580115"/>
          <a:ext cx="2434590" cy="991884"/>
        </a:xfrm>
        <a:prstGeom prst="rect">
          <a:avLst/>
        </a:prstGeom>
        <a:blipFill>
          <a:blip xmlns:r="http://schemas.openxmlformats.org/officeDocument/2006/relationships" r:embed="rId1">
            <a:duotone>
              <a:schemeClr val="accent2">
                <a:hueOff val="1907789"/>
                <a:satOff val="-43528"/>
                <a:lumOff val="16079"/>
                <a:alphaOff val="0"/>
                <a:tint val="30000"/>
                <a:satMod val="300000"/>
              </a:schemeClr>
              <a:schemeClr val="accent2">
                <a:hueOff val="1907789"/>
                <a:satOff val="-43528"/>
                <a:lumOff val="16079"/>
                <a:alphaOff val="0"/>
                <a:tint val="40000"/>
                <a:satMod val="200000"/>
              </a:schemeClr>
            </a:duotone>
          </a:blip>
          <a:tile tx="0" ty="0" sx="70000" sy="70000" flip="none" algn="ctr"/>
        </a:blipFill>
        <a:ln>
          <a:noFill/>
        </a:ln>
        <a:effectLst>
          <a:outerShdw blurRad="38100" dist="25400" dir="5400000" algn="t" rotWithShape="0">
            <a:srgbClr val="000000">
              <a:alpha val="5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9070" tIns="179070" rIns="179070" bIns="179070" numCol="1" spcCol="1270" anchor="ctr" anchorCtr="0">
          <a:noAutofit/>
        </a:bodyPr>
        <a:lstStyle/>
        <a:p>
          <a:pPr marL="0" lvl="0" indent="0" algn="ctr" defTabSz="2089150">
            <a:lnSpc>
              <a:spcPct val="90000"/>
            </a:lnSpc>
            <a:spcBef>
              <a:spcPct val="0"/>
            </a:spcBef>
            <a:spcAft>
              <a:spcPct val="35000"/>
            </a:spcAft>
            <a:buNone/>
          </a:pPr>
          <a:r>
            <a:rPr lang="en-US" sz="4700" kern="1200" dirty="0"/>
            <a:t>C</a:t>
          </a:r>
        </a:p>
      </dsp:txBody>
      <dsp:txXfrm>
        <a:off x="3922395" y="3580115"/>
        <a:ext cx="2434590" cy="99188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BBE8D0-C1F0-4E9C-B138-2773263D35FC}">
      <dsp:nvSpPr>
        <dsp:cNvPr id="0" name=""/>
        <dsp:cNvSpPr/>
      </dsp:nvSpPr>
      <dsp:spPr>
        <a:xfrm>
          <a:off x="3870523" y="1756000"/>
          <a:ext cx="2128242" cy="1012849"/>
        </a:xfrm>
        <a:custGeom>
          <a:avLst/>
          <a:gdLst/>
          <a:ahLst/>
          <a:cxnLst/>
          <a:rect l="0" t="0" r="0" b="0"/>
          <a:pathLst>
            <a:path>
              <a:moveTo>
                <a:pt x="0" y="0"/>
              </a:moveTo>
              <a:lnTo>
                <a:pt x="0" y="690227"/>
              </a:lnTo>
              <a:lnTo>
                <a:pt x="2128242" y="690227"/>
              </a:lnTo>
              <a:lnTo>
                <a:pt x="2128242" y="1012849"/>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BA4E58E-9120-4AB6-AE06-3DC4BF2F4227}">
      <dsp:nvSpPr>
        <dsp:cNvPr id="0" name=""/>
        <dsp:cNvSpPr/>
      </dsp:nvSpPr>
      <dsp:spPr>
        <a:xfrm>
          <a:off x="1742281" y="1756000"/>
          <a:ext cx="2128242" cy="1012849"/>
        </a:xfrm>
        <a:custGeom>
          <a:avLst/>
          <a:gdLst/>
          <a:ahLst/>
          <a:cxnLst/>
          <a:rect l="0" t="0" r="0" b="0"/>
          <a:pathLst>
            <a:path>
              <a:moveTo>
                <a:pt x="2128242" y="0"/>
              </a:moveTo>
              <a:lnTo>
                <a:pt x="2128242" y="690227"/>
              </a:lnTo>
              <a:lnTo>
                <a:pt x="0" y="690227"/>
              </a:lnTo>
              <a:lnTo>
                <a:pt x="0" y="1012849"/>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9E2553A-64F0-445C-AF98-E57D7E707529}">
      <dsp:nvSpPr>
        <dsp:cNvPr id="0" name=""/>
        <dsp:cNvSpPr/>
      </dsp:nvSpPr>
      <dsp:spPr>
        <a:xfrm>
          <a:off x="2129234" y="728124"/>
          <a:ext cx="3482578" cy="10278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FCCCA1A-0F52-4081-94C3-F812244AE351}">
      <dsp:nvSpPr>
        <dsp:cNvPr id="0" name=""/>
        <dsp:cNvSpPr/>
      </dsp:nvSpPr>
      <dsp:spPr>
        <a:xfrm>
          <a:off x="2516187" y="1095729"/>
          <a:ext cx="3482578" cy="102787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dirty="0"/>
            <a:t>Type of Error</a:t>
          </a:r>
        </a:p>
      </dsp:txBody>
      <dsp:txXfrm>
        <a:off x="2546292" y="1125834"/>
        <a:ext cx="3422368" cy="967665"/>
      </dsp:txXfrm>
    </dsp:sp>
    <dsp:sp modelId="{86E9B37A-5313-45BE-881D-A67016F0D64C}">
      <dsp:nvSpPr>
        <dsp:cNvPr id="0" name=""/>
        <dsp:cNvSpPr/>
      </dsp:nvSpPr>
      <dsp:spPr>
        <a:xfrm>
          <a:off x="992" y="2768849"/>
          <a:ext cx="3482578" cy="155408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ACE134D-907C-4398-B5CB-F144EADE9817}">
      <dsp:nvSpPr>
        <dsp:cNvPr id="0" name=""/>
        <dsp:cNvSpPr/>
      </dsp:nvSpPr>
      <dsp:spPr>
        <a:xfrm>
          <a:off x="387945" y="3136455"/>
          <a:ext cx="3482578" cy="155408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dirty="0"/>
            <a:t>Compile Time Error</a:t>
          </a:r>
        </a:p>
      </dsp:txBody>
      <dsp:txXfrm>
        <a:off x="433463" y="3181973"/>
        <a:ext cx="3391542" cy="1463051"/>
      </dsp:txXfrm>
    </dsp:sp>
    <dsp:sp modelId="{A5FBF65E-1981-46AB-A57E-33D055DCB3FB}">
      <dsp:nvSpPr>
        <dsp:cNvPr id="0" name=""/>
        <dsp:cNvSpPr/>
      </dsp:nvSpPr>
      <dsp:spPr>
        <a:xfrm>
          <a:off x="4257476" y="2768849"/>
          <a:ext cx="3482578" cy="149393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94FF528-627D-416B-8B4C-959D2A715175}">
      <dsp:nvSpPr>
        <dsp:cNvPr id="0" name=""/>
        <dsp:cNvSpPr/>
      </dsp:nvSpPr>
      <dsp:spPr>
        <a:xfrm>
          <a:off x="4644429" y="3136455"/>
          <a:ext cx="3482578" cy="149393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dirty="0"/>
            <a:t>Run Time Error</a:t>
          </a:r>
        </a:p>
      </dsp:txBody>
      <dsp:txXfrm>
        <a:off x="4688185" y="3180211"/>
        <a:ext cx="3395066" cy="140642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9AEE6A-9971-4707-A0AA-ADDFA63FF35D}">
      <dsp:nvSpPr>
        <dsp:cNvPr id="0" name=""/>
        <dsp:cNvSpPr/>
      </dsp:nvSpPr>
      <dsp:spPr>
        <a:xfrm>
          <a:off x="0" y="463660"/>
          <a:ext cx="11212871" cy="428400"/>
        </a:xfrm>
        <a:prstGeom prst="rect">
          <a:avLst/>
        </a:prstGeom>
        <a:solidFill>
          <a:schemeClr val="lt1">
            <a:alpha val="90000"/>
            <a:hueOff val="0"/>
            <a:satOff val="0"/>
            <a:lumOff val="0"/>
            <a:alphaOff val="0"/>
          </a:schemeClr>
        </a:solidFill>
        <a:ln w="12700" cap="flat" cmpd="sng" algn="ctr">
          <a:solidFill>
            <a:srgbClr val="FF0000"/>
          </a:solidFill>
          <a:prstDash val="solid"/>
        </a:ln>
        <a:effectLst/>
      </dsp:spPr>
      <dsp:style>
        <a:lnRef idx="2">
          <a:scrgbClr r="0" g="0" b="0"/>
        </a:lnRef>
        <a:fillRef idx="1">
          <a:scrgbClr r="0" g="0" b="0"/>
        </a:fillRef>
        <a:effectRef idx="0">
          <a:scrgbClr r="0" g="0" b="0"/>
        </a:effectRef>
        <a:fontRef idx="minor"/>
      </dsp:style>
    </dsp:sp>
    <dsp:sp modelId="{59F1F9EE-1D06-4567-9822-CBC07693F585}">
      <dsp:nvSpPr>
        <dsp:cNvPr id="0" name=""/>
        <dsp:cNvSpPr/>
      </dsp:nvSpPr>
      <dsp:spPr>
        <a:xfrm>
          <a:off x="560643" y="157678"/>
          <a:ext cx="7849009" cy="556901"/>
        </a:xfrm>
        <a:prstGeom prst="roundRect">
          <a:avLst/>
        </a:prstGeom>
        <a:solidFill>
          <a:srgbClr val="00B0F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6674" tIns="0" rIns="296674" bIns="0" numCol="1" spcCol="1270" anchor="ctr" anchorCtr="0">
          <a:noAutofit/>
        </a:bodyPr>
        <a:lstStyle/>
        <a:p>
          <a:pPr marL="0" lvl="0" indent="0" algn="l" defTabSz="1066800">
            <a:lnSpc>
              <a:spcPct val="90000"/>
            </a:lnSpc>
            <a:spcBef>
              <a:spcPct val="0"/>
            </a:spcBef>
            <a:spcAft>
              <a:spcPct val="35000"/>
            </a:spcAft>
            <a:buNone/>
          </a:pPr>
          <a:r>
            <a:rPr lang="en-US" sz="2400" kern="1200" dirty="0">
              <a:solidFill>
                <a:schemeClr val="bg1"/>
              </a:solidFill>
            </a:rPr>
            <a:t>Missing Semicolons</a:t>
          </a:r>
        </a:p>
      </dsp:txBody>
      <dsp:txXfrm>
        <a:off x="587829" y="184864"/>
        <a:ext cx="7794637" cy="502529"/>
      </dsp:txXfrm>
    </dsp:sp>
    <dsp:sp modelId="{826AABCB-A9D3-40F4-9188-38D82E5FDFD0}">
      <dsp:nvSpPr>
        <dsp:cNvPr id="0" name=""/>
        <dsp:cNvSpPr/>
      </dsp:nvSpPr>
      <dsp:spPr>
        <a:xfrm>
          <a:off x="0" y="1234780"/>
          <a:ext cx="11212871" cy="428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9624529-2A56-4A8C-8B96-593FC2C50E5C}">
      <dsp:nvSpPr>
        <dsp:cNvPr id="0" name=""/>
        <dsp:cNvSpPr/>
      </dsp:nvSpPr>
      <dsp:spPr>
        <a:xfrm>
          <a:off x="560643" y="983860"/>
          <a:ext cx="7849009" cy="501840"/>
        </a:xfrm>
        <a:prstGeom prst="roundRect">
          <a:avLst/>
        </a:prstGeom>
        <a:solidFill>
          <a:srgbClr val="00B0F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6674" tIns="0" rIns="296674" bIns="0" numCol="1" spcCol="1270" anchor="ctr" anchorCtr="0">
          <a:noAutofit/>
        </a:bodyPr>
        <a:lstStyle/>
        <a:p>
          <a:pPr marL="0" lvl="0" indent="0" algn="l" defTabSz="1066800">
            <a:lnSpc>
              <a:spcPct val="90000"/>
            </a:lnSpc>
            <a:spcBef>
              <a:spcPct val="0"/>
            </a:spcBef>
            <a:spcAft>
              <a:spcPct val="35000"/>
            </a:spcAft>
            <a:buNone/>
          </a:pPr>
          <a:r>
            <a:rPr lang="en-US" sz="2400" kern="1200" dirty="0"/>
            <a:t>Missing brackets in classes and methods</a:t>
          </a:r>
        </a:p>
      </dsp:txBody>
      <dsp:txXfrm>
        <a:off x="585141" y="1008358"/>
        <a:ext cx="7800013" cy="452844"/>
      </dsp:txXfrm>
    </dsp:sp>
    <dsp:sp modelId="{8A0E91C5-13BB-4EBE-8030-9B20746568BD}">
      <dsp:nvSpPr>
        <dsp:cNvPr id="0" name=""/>
        <dsp:cNvSpPr/>
      </dsp:nvSpPr>
      <dsp:spPr>
        <a:xfrm>
          <a:off x="0" y="2005900"/>
          <a:ext cx="11212871" cy="428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CBC27D7-6426-4458-9AAC-EB401B921A49}">
      <dsp:nvSpPr>
        <dsp:cNvPr id="0" name=""/>
        <dsp:cNvSpPr/>
      </dsp:nvSpPr>
      <dsp:spPr>
        <a:xfrm>
          <a:off x="560643" y="1754980"/>
          <a:ext cx="7849009" cy="501840"/>
        </a:xfrm>
        <a:prstGeom prst="roundRect">
          <a:avLst/>
        </a:prstGeom>
        <a:solidFill>
          <a:srgbClr val="00B0F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6674" tIns="0" rIns="296674" bIns="0" numCol="1" spcCol="1270" anchor="ctr" anchorCtr="0">
          <a:noAutofit/>
        </a:bodyPr>
        <a:lstStyle/>
        <a:p>
          <a:pPr marL="0" lvl="0" indent="0" algn="l" defTabSz="1066800">
            <a:lnSpc>
              <a:spcPct val="90000"/>
            </a:lnSpc>
            <a:spcBef>
              <a:spcPct val="0"/>
            </a:spcBef>
            <a:spcAft>
              <a:spcPct val="35000"/>
            </a:spcAft>
            <a:buNone/>
          </a:pPr>
          <a:r>
            <a:rPr lang="en-US" sz="2400" kern="1200" dirty="0"/>
            <a:t>Misspelling of identifiers and keywords</a:t>
          </a:r>
        </a:p>
      </dsp:txBody>
      <dsp:txXfrm>
        <a:off x="585141" y="1779478"/>
        <a:ext cx="7800013" cy="452844"/>
      </dsp:txXfrm>
    </dsp:sp>
    <dsp:sp modelId="{287CA479-3503-41DA-B6A5-764BE1A82D59}">
      <dsp:nvSpPr>
        <dsp:cNvPr id="0" name=""/>
        <dsp:cNvSpPr/>
      </dsp:nvSpPr>
      <dsp:spPr>
        <a:xfrm>
          <a:off x="0" y="2777020"/>
          <a:ext cx="11212871" cy="428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237017C-4764-436B-8CB2-EFA76FF29415}">
      <dsp:nvSpPr>
        <dsp:cNvPr id="0" name=""/>
        <dsp:cNvSpPr/>
      </dsp:nvSpPr>
      <dsp:spPr>
        <a:xfrm>
          <a:off x="533592" y="2513750"/>
          <a:ext cx="7849009" cy="501840"/>
        </a:xfrm>
        <a:prstGeom prst="roundRect">
          <a:avLst/>
        </a:prstGeom>
        <a:solidFill>
          <a:srgbClr val="00B0F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6674" tIns="0" rIns="296674" bIns="0" numCol="1" spcCol="1270" anchor="ctr" anchorCtr="0">
          <a:noAutofit/>
        </a:bodyPr>
        <a:lstStyle/>
        <a:p>
          <a:pPr marL="0" lvl="0" indent="0" algn="l" defTabSz="1066800">
            <a:lnSpc>
              <a:spcPct val="90000"/>
            </a:lnSpc>
            <a:spcBef>
              <a:spcPct val="0"/>
            </a:spcBef>
            <a:spcAft>
              <a:spcPct val="35000"/>
            </a:spcAft>
            <a:buNone/>
          </a:pPr>
          <a:r>
            <a:rPr lang="en-US" sz="2400" kern="1200" dirty="0"/>
            <a:t>Missing double quotes in string</a:t>
          </a:r>
        </a:p>
      </dsp:txBody>
      <dsp:txXfrm>
        <a:off x="558090" y="2538248"/>
        <a:ext cx="7800013" cy="452844"/>
      </dsp:txXfrm>
    </dsp:sp>
    <dsp:sp modelId="{34F70579-F7B6-4C71-A930-1531A8CCC497}">
      <dsp:nvSpPr>
        <dsp:cNvPr id="0" name=""/>
        <dsp:cNvSpPr/>
      </dsp:nvSpPr>
      <dsp:spPr>
        <a:xfrm>
          <a:off x="0" y="3548140"/>
          <a:ext cx="11212871" cy="428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C9C0EAD-63D2-4FDD-8592-C08AD098FA82}">
      <dsp:nvSpPr>
        <dsp:cNvPr id="0" name=""/>
        <dsp:cNvSpPr/>
      </dsp:nvSpPr>
      <dsp:spPr>
        <a:xfrm>
          <a:off x="560643" y="3297220"/>
          <a:ext cx="7849009" cy="501840"/>
        </a:xfrm>
        <a:prstGeom prst="roundRect">
          <a:avLst/>
        </a:prstGeom>
        <a:solidFill>
          <a:srgbClr val="00B0F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6674" tIns="0" rIns="296674" bIns="0" numCol="1" spcCol="1270" anchor="ctr" anchorCtr="0">
          <a:noAutofit/>
        </a:bodyPr>
        <a:lstStyle/>
        <a:p>
          <a:pPr marL="0" lvl="0" indent="0" algn="l" defTabSz="1066800">
            <a:lnSpc>
              <a:spcPct val="90000"/>
            </a:lnSpc>
            <a:spcBef>
              <a:spcPct val="0"/>
            </a:spcBef>
            <a:spcAft>
              <a:spcPct val="35000"/>
            </a:spcAft>
            <a:buNone/>
          </a:pPr>
          <a:r>
            <a:rPr lang="en-US" sz="2400" kern="1200" dirty="0"/>
            <a:t>Used of undeclared variables</a:t>
          </a:r>
        </a:p>
      </dsp:txBody>
      <dsp:txXfrm>
        <a:off x="585141" y="3321718"/>
        <a:ext cx="7800013" cy="452844"/>
      </dsp:txXfrm>
    </dsp:sp>
    <dsp:sp modelId="{CFE65A33-666C-440C-B03C-551D08901204}">
      <dsp:nvSpPr>
        <dsp:cNvPr id="0" name=""/>
        <dsp:cNvSpPr/>
      </dsp:nvSpPr>
      <dsp:spPr>
        <a:xfrm>
          <a:off x="0" y="4319260"/>
          <a:ext cx="11212871" cy="428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CC16E50-7B7F-4AFB-8C35-F365C20F137D}">
      <dsp:nvSpPr>
        <dsp:cNvPr id="0" name=""/>
        <dsp:cNvSpPr/>
      </dsp:nvSpPr>
      <dsp:spPr>
        <a:xfrm>
          <a:off x="560643" y="4068340"/>
          <a:ext cx="7849009" cy="501840"/>
        </a:xfrm>
        <a:prstGeom prst="roundRect">
          <a:avLst/>
        </a:prstGeom>
        <a:solidFill>
          <a:srgbClr val="00B0F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6674" tIns="0" rIns="296674" bIns="0" numCol="1" spcCol="1270" anchor="ctr" anchorCtr="0">
          <a:noAutofit/>
        </a:bodyPr>
        <a:lstStyle/>
        <a:p>
          <a:pPr marL="0" lvl="0" indent="0" algn="l" defTabSz="1066800">
            <a:lnSpc>
              <a:spcPct val="90000"/>
            </a:lnSpc>
            <a:spcBef>
              <a:spcPct val="0"/>
            </a:spcBef>
            <a:spcAft>
              <a:spcPct val="35000"/>
            </a:spcAft>
            <a:buNone/>
          </a:pPr>
          <a:r>
            <a:rPr lang="en-US" sz="2400" kern="1200" dirty="0"/>
            <a:t>Bad Reference to objects</a:t>
          </a:r>
        </a:p>
      </dsp:txBody>
      <dsp:txXfrm>
        <a:off x="585141" y="4092838"/>
        <a:ext cx="7800013" cy="452844"/>
      </dsp:txXfrm>
    </dsp:sp>
    <dsp:sp modelId="{09E635DF-A225-406B-AAA9-4045BEAFE4AA}">
      <dsp:nvSpPr>
        <dsp:cNvPr id="0" name=""/>
        <dsp:cNvSpPr/>
      </dsp:nvSpPr>
      <dsp:spPr>
        <a:xfrm>
          <a:off x="0" y="5090380"/>
          <a:ext cx="11212871" cy="428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D5FC2A7-0BA8-4300-83AF-7E939F36E271}">
      <dsp:nvSpPr>
        <dsp:cNvPr id="0" name=""/>
        <dsp:cNvSpPr/>
      </dsp:nvSpPr>
      <dsp:spPr>
        <a:xfrm>
          <a:off x="560643" y="4839460"/>
          <a:ext cx="7849009" cy="501840"/>
        </a:xfrm>
        <a:prstGeom prst="roundRect">
          <a:avLst/>
        </a:prstGeom>
        <a:solidFill>
          <a:srgbClr val="00B0F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6674" tIns="0" rIns="296674" bIns="0" numCol="1" spcCol="1270" anchor="ctr" anchorCtr="0">
          <a:noAutofit/>
        </a:bodyPr>
        <a:lstStyle/>
        <a:p>
          <a:pPr marL="0" lvl="0" indent="0" algn="l" defTabSz="1066800">
            <a:lnSpc>
              <a:spcPct val="90000"/>
            </a:lnSpc>
            <a:spcBef>
              <a:spcPct val="0"/>
            </a:spcBef>
            <a:spcAft>
              <a:spcPct val="35000"/>
            </a:spcAft>
            <a:buNone/>
          </a:pPr>
          <a:r>
            <a:rPr lang="en-US" sz="2400" kern="1200" dirty="0"/>
            <a:t>Use of = in place of == operator</a:t>
          </a:r>
        </a:p>
      </dsp:txBody>
      <dsp:txXfrm>
        <a:off x="585141" y="4863958"/>
        <a:ext cx="7800013" cy="45284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FC5A97-0720-4AA7-9514-0BFE5534811F}">
      <dsp:nvSpPr>
        <dsp:cNvPr id="0" name=""/>
        <dsp:cNvSpPr/>
      </dsp:nvSpPr>
      <dsp:spPr>
        <a:xfrm rot="16200000">
          <a:off x="-1130698" y="1139000"/>
          <a:ext cx="3810000" cy="1531999"/>
        </a:xfrm>
        <a:prstGeom prst="flowChartManualOperati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0" rIns="135930" bIns="0" numCol="1" spcCol="1270" anchor="t" anchorCtr="0">
          <a:noAutofit/>
        </a:bodyPr>
        <a:lstStyle/>
        <a:p>
          <a:pPr marL="0" lvl="0" indent="0" algn="l" defTabSz="933450">
            <a:lnSpc>
              <a:spcPct val="90000"/>
            </a:lnSpc>
            <a:spcBef>
              <a:spcPct val="0"/>
            </a:spcBef>
            <a:spcAft>
              <a:spcPct val="35000"/>
            </a:spcAft>
            <a:buNone/>
          </a:pPr>
          <a:endParaRPr lang="en-US" sz="2100" kern="1200" dirty="0"/>
        </a:p>
        <a:p>
          <a:pPr marL="0" lvl="0" indent="0" algn="l" defTabSz="933450">
            <a:lnSpc>
              <a:spcPct val="90000"/>
            </a:lnSpc>
            <a:spcBef>
              <a:spcPct val="0"/>
            </a:spcBef>
            <a:spcAft>
              <a:spcPct val="35000"/>
            </a:spcAft>
            <a:buNone/>
          </a:pPr>
          <a:endParaRPr lang="en-US" sz="2100" kern="1200" dirty="0"/>
        </a:p>
        <a:p>
          <a:pPr marL="0" lvl="0" indent="0" algn="l" defTabSz="933450">
            <a:lnSpc>
              <a:spcPct val="90000"/>
            </a:lnSpc>
            <a:spcBef>
              <a:spcPct val="0"/>
            </a:spcBef>
            <a:spcAft>
              <a:spcPct val="35000"/>
            </a:spcAft>
            <a:buNone/>
          </a:pPr>
          <a:r>
            <a:rPr lang="en-US" sz="2100" kern="1200" dirty="0"/>
            <a:t>1)Dividing an Integer by Zero</a:t>
          </a:r>
        </a:p>
        <a:p>
          <a:pPr marL="171450" lvl="1" indent="-171450" algn="l" defTabSz="711200">
            <a:lnSpc>
              <a:spcPct val="90000"/>
            </a:lnSpc>
            <a:spcBef>
              <a:spcPct val="0"/>
            </a:spcBef>
            <a:spcAft>
              <a:spcPct val="15000"/>
            </a:spcAft>
            <a:buChar char="•"/>
          </a:pPr>
          <a:endParaRPr lang="en-US" sz="1600" kern="1200" dirty="0"/>
        </a:p>
      </dsp:txBody>
      <dsp:txXfrm rot="5400000">
        <a:off x="8302" y="762000"/>
        <a:ext cx="1531999" cy="2286000"/>
      </dsp:txXfrm>
    </dsp:sp>
    <dsp:sp modelId="{BD3530F4-323A-47FF-AA9B-5573DA615487}">
      <dsp:nvSpPr>
        <dsp:cNvPr id="0" name=""/>
        <dsp:cNvSpPr/>
      </dsp:nvSpPr>
      <dsp:spPr>
        <a:xfrm rot="16200000">
          <a:off x="516201" y="1139000"/>
          <a:ext cx="3810000" cy="1531999"/>
        </a:xfrm>
        <a:prstGeom prst="flowChartManualOperati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0" rIns="135930" bIns="0" numCol="1" spcCol="1270" anchor="t" anchorCtr="0">
          <a:noAutofit/>
        </a:bodyPr>
        <a:lstStyle/>
        <a:p>
          <a:pPr marL="0" lvl="0" indent="0" algn="l" defTabSz="933450">
            <a:lnSpc>
              <a:spcPct val="90000"/>
            </a:lnSpc>
            <a:spcBef>
              <a:spcPct val="0"/>
            </a:spcBef>
            <a:spcAft>
              <a:spcPct val="35000"/>
            </a:spcAft>
            <a:buNone/>
          </a:pPr>
          <a:endParaRPr lang="en-US" sz="2100" kern="1200" dirty="0"/>
        </a:p>
        <a:p>
          <a:pPr marL="0" lvl="0" indent="0" algn="l" defTabSz="933450">
            <a:lnSpc>
              <a:spcPct val="90000"/>
            </a:lnSpc>
            <a:spcBef>
              <a:spcPct val="0"/>
            </a:spcBef>
            <a:spcAft>
              <a:spcPct val="35000"/>
            </a:spcAft>
            <a:buNone/>
          </a:pPr>
          <a:endParaRPr lang="en-US" sz="2100" kern="1200" dirty="0"/>
        </a:p>
        <a:p>
          <a:pPr marL="0" lvl="0" indent="0" algn="l" defTabSz="933450">
            <a:lnSpc>
              <a:spcPct val="90000"/>
            </a:lnSpc>
            <a:spcBef>
              <a:spcPct val="0"/>
            </a:spcBef>
            <a:spcAft>
              <a:spcPct val="35000"/>
            </a:spcAft>
            <a:buNone/>
          </a:pPr>
          <a:r>
            <a:rPr lang="en-US" sz="2100" kern="1200" dirty="0"/>
            <a:t>2) Out of the bounds of an array</a:t>
          </a:r>
        </a:p>
        <a:p>
          <a:pPr marL="171450" lvl="1" indent="-171450" algn="l" defTabSz="711200">
            <a:lnSpc>
              <a:spcPct val="90000"/>
            </a:lnSpc>
            <a:spcBef>
              <a:spcPct val="0"/>
            </a:spcBef>
            <a:spcAft>
              <a:spcPct val="15000"/>
            </a:spcAft>
            <a:buChar char="•"/>
          </a:pPr>
          <a:endParaRPr lang="en-US" sz="1600" kern="1200" dirty="0"/>
        </a:p>
      </dsp:txBody>
      <dsp:txXfrm rot="5400000">
        <a:off x="1655201" y="762000"/>
        <a:ext cx="1531999" cy="2286000"/>
      </dsp:txXfrm>
    </dsp:sp>
    <dsp:sp modelId="{F2530142-C7A4-45BB-A674-367DF82CCC08}">
      <dsp:nvSpPr>
        <dsp:cNvPr id="0" name=""/>
        <dsp:cNvSpPr/>
      </dsp:nvSpPr>
      <dsp:spPr>
        <a:xfrm rot="16200000">
          <a:off x="2163100" y="1139000"/>
          <a:ext cx="3810000" cy="1531999"/>
        </a:xfrm>
        <a:prstGeom prst="flowChartManualOperati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0" rIns="135930" bIns="0" numCol="1" spcCol="1270" anchor="ctr" anchorCtr="0">
          <a:noAutofit/>
        </a:bodyPr>
        <a:lstStyle/>
        <a:p>
          <a:pPr marL="0" lvl="0" indent="0" algn="ctr" defTabSz="933450">
            <a:lnSpc>
              <a:spcPct val="90000"/>
            </a:lnSpc>
            <a:spcBef>
              <a:spcPct val="0"/>
            </a:spcBef>
            <a:spcAft>
              <a:spcPct val="35000"/>
            </a:spcAft>
            <a:buNone/>
          </a:pPr>
          <a:endParaRPr lang="en-US" sz="2100" kern="1200" dirty="0"/>
        </a:p>
        <a:p>
          <a:pPr marL="0" lvl="0" indent="0" algn="ctr" defTabSz="933450">
            <a:lnSpc>
              <a:spcPct val="90000"/>
            </a:lnSpc>
            <a:spcBef>
              <a:spcPct val="0"/>
            </a:spcBef>
            <a:spcAft>
              <a:spcPct val="35000"/>
            </a:spcAft>
            <a:buNone/>
          </a:pPr>
          <a:r>
            <a:rPr lang="en-US" sz="2100" kern="1200" dirty="0"/>
            <a:t>3)Store a value into an array of an incompatible type</a:t>
          </a:r>
        </a:p>
      </dsp:txBody>
      <dsp:txXfrm rot="5400000">
        <a:off x="3302100" y="762000"/>
        <a:ext cx="1531999" cy="2286000"/>
      </dsp:txXfrm>
    </dsp:sp>
    <dsp:sp modelId="{EAE27C95-3C78-4BB5-8421-64EF9D522129}">
      <dsp:nvSpPr>
        <dsp:cNvPr id="0" name=""/>
        <dsp:cNvSpPr/>
      </dsp:nvSpPr>
      <dsp:spPr>
        <a:xfrm rot="16200000">
          <a:off x="3810000" y="1139000"/>
          <a:ext cx="3810000" cy="1531999"/>
        </a:xfrm>
        <a:prstGeom prst="flowChartManualOperati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0" rIns="135930" bIns="0" numCol="1" spcCol="1270" anchor="ctr" anchorCtr="0">
          <a:noAutofit/>
        </a:bodyPr>
        <a:lstStyle/>
        <a:p>
          <a:pPr marL="0" lvl="0" indent="0" algn="ctr" defTabSz="933450">
            <a:lnSpc>
              <a:spcPct val="90000"/>
            </a:lnSpc>
            <a:spcBef>
              <a:spcPct val="0"/>
            </a:spcBef>
            <a:spcAft>
              <a:spcPct val="35000"/>
            </a:spcAft>
            <a:buNone/>
          </a:pPr>
          <a:r>
            <a:rPr lang="en-US" sz="2100" kern="1200" dirty="0"/>
            <a:t>4) Passing a parameter that is not in a valid range or value for method</a:t>
          </a:r>
        </a:p>
      </dsp:txBody>
      <dsp:txXfrm rot="5400000">
        <a:off x="4949000" y="762000"/>
        <a:ext cx="1531999" cy="2286000"/>
      </dsp:txXfrm>
    </dsp:sp>
    <dsp:sp modelId="{B5E790D5-548A-4BF5-A65A-57A0A78E623D}">
      <dsp:nvSpPr>
        <dsp:cNvPr id="0" name=""/>
        <dsp:cNvSpPr/>
      </dsp:nvSpPr>
      <dsp:spPr>
        <a:xfrm rot="16200000">
          <a:off x="5456899" y="1139000"/>
          <a:ext cx="3810000" cy="1531999"/>
        </a:xfrm>
        <a:prstGeom prst="flowChartManualOperati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0" rIns="135930" bIns="0" numCol="1" spcCol="1270" anchor="ctr" anchorCtr="0">
          <a:noAutofit/>
        </a:bodyPr>
        <a:lstStyle/>
        <a:p>
          <a:pPr marL="0" lvl="0" indent="0" algn="ctr" defTabSz="933450">
            <a:lnSpc>
              <a:spcPct val="90000"/>
            </a:lnSpc>
            <a:spcBef>
              <a:spcPct val="0"/>
            </a:spcBef>
            <a:spcAft>
              <a:spcPct val="35000"/>
            </a:spcAft>
            <a:buNone/>
          </a:pPr>
          <a:r>
            <a:rPr lang="en-US" sz="2100" kern="1200" dirty="0"/>
            <a:t>Attempting negative size of an array</a:t>
          </a:r>
        </a:p>
      </dsp:txBody>
      <dsp:txXfrm rot="5400000">
        <a:off x="6595899" y="762000"/>
        <a:ext cx="1531999" cy="2286000"/>
      </dsp:txXfrm>
    </dsp:sp>
    <dsp:sp modelId="{F8A92863-5495-4CF8-9327-A0FF86608674}">
      <dsp:nvSpPr>
        <dsp:cNvPr id="0" name=""/>
        <dsp:cNvSpPr/>
      </dsp:nvSpPr>
      <dsp:spPr>
        <a:xfrm rot="16200000">
          <a:off x="7103798" y="1139000"/>
          <a:ext cx="3810000" cy="1531999"/>
        </a:xfrm>
        <a:prstGeom prst="flowChartManualOperati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0" rIns="135930" bIns="0" numCol="1" spcCol="1270" anchor="ctr" anchorCtr="0">
          <a:noAutofit/>
        </a:bodyPr>
        <a:lstStyle/>
        <a:p>
          <a:pPr marL="0" lvl="0" indent="0" algn="ctr" defTabSz="933450">
            <a:lnSpc>
              <a:spcPct val="90000"/>
            </a:lnSpc>
            <a:spcBef>
              <a:spcPct val="0"/>
            </a:spcBef>
            <a:spcAft>
              <a:spcPct val="35000"/>
            </a:spcAft>
            <a:buNone/>
          </a:pPr>
          <a:r>
            <a:rPr lang="en-US" sz="2100" kern="1200" dirty="0"/>
            <a:t>Converting invalid string to a number</a:t>
          </a:r>
        </a:p>
      </dsp:txBody>
      <dsp:txXfrm rot="5400000">
        <a:off x="8242798" y="762000"/>
        <a:ext cx="1531999" cy="2286000"/>
      </dsp:txXfrm>
    </dsp:sp>
    <dsp:sp modelId="{768EB099-3987-4A2D-92BB-E8600A0F0201}">
      <dsp:nvSpPr>
        <dsp:cNvPr id="0" name=""/>
        <dsp:cNvSpPr/>
      </dsp:nvSpPr>
      <dsp:spPr>
        <a:xfrm rot="16200000">
          <a:off x="8750698" y="1139000"/>
          <a:ext cx="3810000" cy="1531999"/>
        </a:xfrm>
        <a:prstGeom prst="flowChartManualOperati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0" rIns="135930" bIns="0" numCol="1" spcCol="1270" anchor="ctr" anchorCtr="0">
          <a:noAutofit/>
        </a:bodyPr>
        <a:lstStyle/>
        <a:p>
          <a:pPr marL="0" lvl="0" indent="0" algn="ctr" defTabSz="933450">
            <a:lnSpc>
              <a:spcPct val="90000"/>
            </a:lnSpc>
            <a:spcBef>
              <a:spcPct val="0"/>
            </a:spcBef>
            <a:spcAft>
              <a:spcPct val="35000"/>
            </a:spcAft>
            <a:buNone/>
          </a:pPr>
          <a:r>
            <a:rPr lang="en-US" sz="2100" kern="1200" dirty="0"/>
            <a:t>Accessing a character that is out of bounds of a string</a:t>
          </a:r>
        </a:p>
      </dsp:txBody>
      <dsp:txXfrm rot="5400000">
        <a:off x="9889698" y="762000"/>
        <a:ext cx="1531999" cy="2286000"/>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1T18:18:55.559"/>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40 175,'-7'-7,"-2"-8,1-15,1-10,2-4,2 6</inkml:trace>
</inkml:ink>
</file>

<file path=ppt/ink/ink1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9-03-04T18:39:02.599"/>
    </inkml:context>
    <inkml:brush xml:id="br0">
      <inkml:brushProperty name="width" value="0.10583" units="cm"/>
      <inkml:brushProperty name="height" value="0.10583" units="cm"/>
      <inkml:brushProperty name="color" value="#FF0000"/>
      <inkml:brushProperty name="fitToCurve" value="1"/>
    </inkml:brush>
  </inkml:definitions>
  <inkml:trace contextRef="#ctx0" brushRef="#br0">3066 868 0,'-54'0'78,"27"27"-62,27 0-1,-54-27 1,0 54-16,-27-27 16,27 0-16,0-27 15,0 27-15,27-27 16,0 0-16,0 27 15,0-27 1,0 0 0,0 0-16,0 0 15,-54 27-15,0-27 16,0 27-16,-27-27 16,-1 0-16,28 27 15,54-27 32,0 0-47,0 0 16,0 0-1,0 0-15,0 54 16,0-54-16,-27 0 16,-27 0-1,54 0-15,-54 0 16,54 0-16,-27 0 15,27 0 1,0 27 15,-27-27-15,0 0 0,-27 0-16,54 0 15,-54 0-15,54 0 16,-54 0-16,27 0 15,27 0-15,0 0 16,0 0-16,-28 0 63,28 0-48,0 0 1,0 0-1,0 0 1,0 0 0,0 0-16,0 0 15,-27 0-15,0-27 16,27 27 0,0 0 15,0-27 0,0 27-31,0 0 16,27-27-16,-27 0 47,-54 0-32,81 0 1,-27 0 15,0 27-15,0-54-1,0 27 1,0-27 78,27 27-47,0-27 15,0 27-46,0 0 31,0 0-32,-54-27 1,54 27 31,0-27-16,0 27 16,0 0-32,0 0 1,0 0 15,0-1 16,0-26 63,0 27-95,0 0 32,0 0-31,0 0 31,0 0-1,27 27 17,0-54-32,0 27 32,0 0-48,0 27 17,0 0-1,0 0 0,27 0-15,0-27-16,0 27 62,-27 0-46,0 0 31,27 0-32,0-54 1,-27 54 31,0 0-32,0 0 1,27 0 15,-27 0 1,0 0-1,28 0 0,-28 0 0,0 0-31,0 0 16,0 0-16,0 0 16,27 0 15,-27 0-16,0 0 1,27 0-16,-27 0 16,0 0 15,0 0-31,0 0 0,0 0 16,27 0-1,-27 0 16,0 0 1,27 0-17,-27 0-15,0 0 16,0 0-16,0 0 16,0 0 30,27 0-30,0 0 0,0 0-1,-27 0 17,54 0-17,-54 0 1,0 0-1,0 0 1,0 0-16,0 0 16,27 0-16,-27 0 15,0 0 1,1 0 0,-1 0-16,0 0 31,0 0-16,0 0-15,0 0 16,0 0-16,27 0 16,-27 0-1,0 0 1,27 0 15,-27 0-15,0 0-1,0 0-15,0 0 16,0 0-16,54 0 16,-54 0 15,27 0-31,-27 0 31,0 0-31,0 0 16,0 0-16,0 0 15,0 0 64,27 0-79,-27 0 31,27 0-16,-27 0 32,0 0 0,0 0-16,0 0-15,0 0 0,0 0-16,0 27 31,0 0-15,-27 0-1,27 0 1,0 0-16,0-27 15,0 27 1,1 0 0,-1 0-1,27-27 1,-27 27 15,0-27 16,0 27-31,0 0-1,0 0 1,-27 0 31,54 28 15,-54-28-15,0 0 0,0 0-31,0 0-1,-27-27 32,27 54-16,0 0-15,-54-54 0,27 27 31,0-27-16,27 27-16,-27 0-15,0-27 32,27 27 15,-27-27-16,-27 0-31,54 27 15,-28-27 17,1 0-17,27 27-15,-27-27 32,-27 27-1,27 0-16,0-27 1,0 0 47,0 0-48,-27 0 79,27 0-47,0 0 93,0 27-124,27 0 93,-27-27-77</inkml:trace>
</inkml:ink>
</file>

<file path=ppt/ink/ink11.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11-08-09T03:01:44.206"/>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0,'0'0</inkml:trace>
</inkml:ink>
</file>

<file path=ppt/ink/ink1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9-03-04T18:42:13.199"/>
    </inkml:context>
    <inkml:brush xml:id="br0">
      <inkml:brushProperty name="width" value="0.10583" units="cm"/>
      <inkml:brushProperty name="height" value="0.10583" units="cm"/>
      <inkml:brushProperty name="color" value="#FF0000"/>
      <inkml:brushProperty name="fitToCurve" value="1"/>
    </inkml:brush>
  </inkml:definitions>
  <inkml:trace contextRef="#ctx0" brushRef="#br0">2550 678 0,'-27'0'187,"0"27"-171,-54-27-1,53 0 1,-26 0 0,0 54-1,-54-54 1,54 0-16,-27 27 15,-54-27-15,27 0 16,27 0-16,54 0 16,-54 0-16,27 0 15,0 0 1,27 0 0,0 0-1,0 27-15,-27-27 16,27 0-16,0 0 15,-27 0-15,-27 0 16,54 0 0,-28 0-16,28 0 15,0 0 1,-27 0 0,27 0 15,0 0-31,0 0 15,-27 0-15,-27 0 16,27 0 0,0 0-16,0 0 15,0 0-15,27 0 16,0 0-16,-27 0 16,0 0-16,-27 0 15,54 0-15,-27 0 16,27 0-16,0 0 62,-27 0-46,27 0-16,0-27 16,0 0 62,27 0-47,-27 0-15,27 0-1,0 0 1,0 0-16,0 0 15,0 0-15,0 0 16,0 0 0,0 0 31,0 0-47,0 0 15,0 0 16,27 0 16,54-27 63,-81 27-95,27 27-15,0 0 16,0 0 0,0 0-16,27-27 15,-27 27 1,0 0-16,0 0 15,0-27-15,0 27 16,27-27 0,-27 27-16,81-27 15,-81 27 1,54-27 0,0 0-1,-54 27 1,0 0 31,0 0-47,0-27 15,0 27 1,0 0-16,0 0 16,27-27-16,0 27 31,-27 0-31,1 0 47,-1-27-47,0 27 15,0 0 1,0 0-16,27 0 16,-27 0-1,-27-27 16,54 27-15,-27 0 0,0 0 15,0 0-15,0 0-16,0 0 15,0 0 1,0 0-16,0 0 31,0 0 0,0 0 1,0 0-32,0 0 15,0 0 1,0 0-16,0 0 15,0 0-15,0 0 16,0 0-16,0 0 16,54 0-1,-54 0 1,0 0 0,27 0-16,-27 0 31,27 0-16,-27 0 32,27 0-31,-27 0 0,0 0-1,0 0-15,0 27 16,0-27-1,1 0-15,-1 0 16,27 27-16,-27-27 16,0 27-1,27-27 79,-54 27-63,27 0-15,0-27 15,-27 27-15,27 0-1,0 0-15,0-27 16,-27 27 0,0 0 15,27 0-31,-27 0 16,0 0-1,27-27-15,-27 27 16,0 0-16,0 0 62,0 0-46,0 0 15,0 27 16,0 0 0,-27-27 0,0 27-32,0-54 17,-27 54-1,27-54 47,0 0-62,0 0 124,27 27-124,-27-27 46,0 0-46</inkml:trace>
</inkml:ink>
</file>

<file path=ppt/ink/ink1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9-03-04T18:42:43.096"/>
    </inkml:context>
    <inkml:brush xml:id="br0">
      <inkml:brushProperty name="width" value="0.10583" units="cm"/>
      <inkml:brushProperty name="height" value="0.10583" units="cm"/>
      <inkml:brushProperty name="color" value="#FF0000"/>
      <inkml:brushProperty name="fitToCurve" value="1"/>
    </inkml:brush>
  </inkml:definitions>
  <inkml:trace contextRef="#ctx0" brushRef="#br0">1311 1307 0,'-28'0'219,"-26"0"-204,27 0 1,0 0-1,0 0 1,0 0 15,0 0-15,0 0 0,0 0-1,0 0 16,0 0-15,-27 27 0,27-27-16,0 0 15,-27 0 1,27 0 62,0 0-62,0 0-1,0 0 1,-27 0-16,27 0 109,0 0-93,0 0 0,-27 0-1,27 0 16,0 0-31,0 0 16,0 0 15,-27 0 16,27 0-31,0 0-16,0 0 15,0-27-15,0 27 16,0 0 62,27-27-62,-27 27 109,0-27-94,-27-27 16,27 27-16,0-27 16,27 27 0,0 0-47,0 0 16,-28 27-1,28-27 16,0 0-15,0-27 31,0 27-16,0 0-15,0-27-1,0 27 48,0 0-47,0 0 15,0 0-16,0 0 32,0-27-31,28 26-16,26 1 31,-54 0-15,27 0 15,0 27-31,0-27 31,-27 0-15,27 27 15,27-54-15,-27 27-1,0 0 17,0 27-1,0 0-15,27-27-1,-54 0 1,81 0 15,-27 27-15,-27 0 15,0 0-31,0-27 16,0 0-16,27 0 15,-27 27 1,54-27-1,-54 27 17,27-27-17,-27 27 1,0 0-16,0-54 16,0 54-1,0 0 1,0 0-1,0 0-15,0 0 16,0 0-16,27-27 31,-27 27-31,0 0 16,0 0 0,1 0-1,-1 0-15,27-27 16,-27 27-16,0 0 15,0-27-15,0 27 16,0 0 0,0 0 15,27 0-15,-27 0-1,0 0 1,27 0-16,-27 0 15,0 0-15,0 0 16,54 0-16,-54 0 16,27 0-1,-27 0 1,0 0 0,0 0-1,0 0 16,27 0 1,0 27-32,0-27 15,-27 0 1,0 27-16,0 0 16,0-27-16,0 0 31,0 0-31,0 0 31,0 0-15,0 27-1,0-27 1,0 0 0,0 27-16,55 0 15,-55-27 16,0 0-31,0 27 16,0-27 15,0 27-15,0 0 15,0-27-15,27 27-16,-27 0 31,-27 0-15,27-27-1,0 27 1,0-27 0,0 27-1,-27 0 1,27-27-16,-27 27 15,27 0 1,0 0 0,-27 0 15,0 27-15,27-27 15,0 1-31,0-28 15,-27 27 1,0 27 0,0-27-1,0 0-15,0 0 16,27 0 0,-27 27-1,0-27 16,0 0 1,0 0-32,0 0 15,0 0 32,0 0-31,0 27-1,-27-54-15,-27 27 47,27 0-31,0-27 0,-27 27-1,54 0 1,-27-27-1,0 0 1,0 0 0,-27 0 15,27 0 16,0 0-32,0 0 17,0 27-32,0-27 31,0 27-15,0-27 15,0 0-16,0 27 1,0-27 0,0 0 15,-1 0-15,-53 27-1,54 0 1,0-27-1,0 0 32,0 0-15,0 0-32,-27 0 31,27 0 0,0 0 0,0 0-15,0 0 0,0 0-1,0 0 1,0 0-1,0 0 1,0 0 0,-27 0-1,27 0 32,0 0 0,0 0-16,0 0 79,0 0-95,0 0 17,0 0-1,0 0-31,0 0 62,-54 0-30,54 27-17,0 0-15,0-27 16,0 0 296,0 0-249,0 0-48,0 0-15,0 0 16,0 0-16,0 0 16,0 0 46,0-27 219,-28 27-218,28-27-47,0 0-1</inkml:trace>
</inkml:ink>
</file>

<file path=ppt/ink/ink14.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11-08-09T03:01:44.206"/>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0,'0'0</inkml:trace>
</inkml:ink>
</file>

<file path=ppt/ink/ink1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9-03-04T18:53:04.896"/>
    </inkml:context>
    <inkml:brush xml:id="br0">
      <inkml:brushProperty name="width" value="0.10583" units="cm"/>
      <inkml:brushProperty name="height" value="0.10583" units="cm"/>
      <inkml:brushProperty name="color" value="#FF0000"/>
      <inkml:brushProperty name="fitToCurve" value="1"/>
    </inkml:brush>
  </inkml:definitions>
  <inkml:trace contextRef="#ctx0" brushRef="#br0">18384 2270 0,'-27'0'47,"-54"0"-32,27 0 1,0 0-16,-81 0 16,26 54-16,1-27 15,0-27-15,54 0 16,-54 0-16,0 27 15,0-27-15,81 0 16,-135 81-16,81-81 16,-27 0-16,0 0 15,27 0-15,26 0 16,1 0-16,27 0 16,-27 0-16,27 0 15,-27 0-15,27 0 16,0 0-16,-27 0 15,0 0-15,0 0 16,0 0-16,27 0 16,-54 0-16,27 0 15,27 0-15,-27 0 16,-27 0 0,54 0-16,-54 0 15,-27 0-15,81 0 16,-54 0-16,54 0 15,-82 0-15,55 0 16,0 0-16,-27 0 16,27 0-16,27 0 15,-54 0-15,54 0 16,-27 0-16,27 0 16,0 0-16,-54 0 15,27 0-15,0 0 16,-27 0-16,0 0 15,-27 0-15,81-27 16,-81 27-16,27-27 16,54 27-1,0 0-15,-1 0 16,1 0 0,0 0-16,0-27 15,0 0-15,-27 27 16,0 0-1,54-27-15,-27 27 16,-54 0-16,27 0 31,27-27-31,0 27 16,0 0 0,27-27-16,-54 0 15,27 0 1,0 27-1,0-27-15,0 0 16,27 0-16,-27 27 16,0-27-16,27 0 15,-54 0-15,27 0 16,27 0 0,-27 27-1,27-27 1,-27 0-1,0 0 1,27 0 47,0 0-32,0 0 0,0-27-15,0 27 15,27 0-15,0-1-1,0 1-15,0 0 16,0 0-16,0 27 31,27-54-15,-54 27-1,54 27 1,0-27 0,-27-27 15,27 54 0,0-27-15,-27 0 31,0 27-47,0 0 31,0 0-31,0 0 15,0-27-15,0 0 16,27 0 0,-27 27-1,0 0 17,54-27-32,-53 0 15,-1 0 1,0 27-16,0 0 15,0 0 17,27-27-17,-27 27-15,0-27 16,0 27-16,54-27 16,-54 0-16,27 27 15,-27 0 1,0 0-1,27-27 1,-27 27 0,54-27-1,-54 27-15,0 0 16,27 0-16,-27 0 16,0 0-16,54-54 15,-54 54 1,0 0-16,0 0 15,0 0-15,27-27 16,0 27 0,-27 0-16,0 0 15,0 0-15,27 0 16,-27 0 0,28 0-1,-28 0 1,0 0-16,54 0 15,-27 0 1,0 0-16,-27 0 16,0 0-16,27 0 15,-27 0-15,0 0 16,27 0-16,-27 0 16,27 0-1,-27 0-15,0 0 16,27 0-1,-27 0-15,54 0 16,-54 0 0,0 0-16,27 0 15,-27 0 1,0 0-16,27 0 16,-27 0-16,54 0 15,-54 0-15,54 0 16,-54 0-16,55 0 15,-55 0-15,0 0 16,27 0-16,-27 0 16,0 0-1,0 0 1,0 0-16,0 0 16,27 0-1,0 0 1,0 0-1,-27 0-15,0 0 16,54 0-16,-54 0 31,0 0-31,0 0 16,0 0 0,0 0-16,0 0 15,27 0-15,0 0 16,0 0-1,0 0 1,-27 0-16,0 0 16,27 0-16,-27 0 31,0 0-31,0 0 47,0 0-32,0 0 1,55 0 0,-82 27-16,81-27 15,-54 0-15,0 0 78,0 27-62,0-27 15,27 27-31,-54 0 16,27-27-16,0 0 16,0 27-16,0 0 31,27-27-31,-27 27 15,0 0-15,0-27 16,-27 27-16,54-27 16,-27 0-1,27 54-15,-27-27 16,0 0 15,27-27-15,-27 0-16,-27 27 15,27 0 1,0 0-16,0 0 109,0 27-93,-27-27 15,27 0-31,-27 0 32,0 0-17,0 27 1,0-27-1,0 1 17,0-1-17,0 0-15,0 0 32,0 0-17,-27 0 1,0 0-1,0 0 1,0 0 0,0-27-16,0 54 31,0-27 16,0-27-32,27 27 17,-27-27-17,0 27 1,0 0 46,0 0-30,0 0-17,0 0 17,0 0 46,0-27-16,0 27-46,0 0 78,27 0-79</inkml:trace>
  <inkml:trace contextRef="#ctx0" brushRef="#br0" timeOffset="6992">13142 2108 0,'-27'0'93,"0"0"-77,-54 0-16,-1 27 16,55 0-1,-27 0-15,-27 27 16,54-54-16,-54 27 15,54-27-15,-27 27 16,-27 27-16,27-27 16,0 0-16,0-27 15,-81 81-15,54-54 16,0-27-16,-27 27 16,27-27-1,0 54-15,54-54 16,-55 27-16,28-27 15,27 27 1,-54-27-16,54 27 16,0-27-16,-81 54 15,27-27 1,27 0-16,0-27 16,-27 54-16,54-27 15,0-27-15,-27 27 16,0 0-16,27-27 15,-54 0-15,0 54 16,0-26-16,0-28 16,0 27-16,-28-27 15,28 54-15,81-27 16,-54-27-16,-54 27 16,54-27-1,27 27-15,-54 0 16,54 0-16,-27 0 15,-54 0-15,81-27 16,-27 54-16,0-54 16,27 0-16,-27 27 15,-27 0-15,27 27 16,0-27 0,-27 0-16,0 0 15,-55 54-15,28-81 16,0 81-16,27-54 15,27 27-15,0-54 16,0 27-16,0-27 16,54 27-16,-81-27 15,54 0 1,0 27-16,-54 0 16,0-27-16,27 27 15,-54 27-15,54-54 16,0 0-16,27 0 15,-27 0-15,27 27 16,-1-27-16,-26 27 16,0 0-16,27 0 15,-27-27 1,0 0 0,27 0-16,-27 27 15,-27-27-15,0 27 16,0 0-16,-27 27 15,54-54-15,-27 0 16,54 0-16,-54 27 16,54-27-1,-27 27-15,27-27 16,-27 55-16,0-55 16,27 0-1,-27 0-15,-1 27 16,28 0-16,-27-27 15,0 0-15,27 54 16,0-54-16,0 0 16,0 27-16,0-27 15,0 0 1,0 0-16,0 0 16,0 0-16,0 27 15,0-27-15,-54 0 16,54 27-16,0 0 15,0-27-15,-27 27 16,0-27 0,54 27-16,-27-27 15,-27 27-15,0 27 16,-54-27-16,27-27 16,54 0-16,-54 27 15,27 0-15,0 0 16,-1-27-1,1 27 1,0-27 15,27 27-31,0-27 16,-27 27-16,27 0 16,0 0-1,-27-27 1,27 27-1,-27 0 1,27-27 0,0 0-16,27 27 15,-81 0 1,27 0-16,27-27 31,0 0-15,0 27-1,-54-27 1,54 27 0,0-27-1,-27 0 1,27 27 0,0-27-16,-27 0 15,27 0 1,-27 0-1,27 0 17,-27 27-17,54 0 1,-27-27 0,0 0-1,0 0-15,-1 27 16,-26 0-1,27-27 1,0 0 0,0 27-1,27 0-15,-108-27 16,54 27 78,0 0-47,27-27-32,0 0-15,0 0 16,-27 54-16,27-54 62,0 0-46,0 0-16,0 0 16,27 27-16,-54-27 15,27 0-15,0 0 235,0 0-235</inkml:trace>
  <inkml:trace contextRef="#ctx0" brushRef="#br0" timeOffset="9152">3468 4945 0,'27'0'109,"-27"27"-77,0 0-17,-27 0-15,27 0 16,-27 0 0,0 27-1,0 0 16,0 0 1,0-54-32,0 81 62,0-54-46,0 0-1,0 0 1,0 0 15,0 0-15,27 0 328,27-27-313,0 0-31,0 0 16,-27 27-16,27-27 15,0 0 1,0 28-16,0-28 31,0 0-15,27 27-1,-27-27 1,27 0 15,-27 0 0,27 27 1,-27-27 30,0 0-46,0 0-16,0 0 15,0 27-15,0-27 16,0 0 0,27 0-1,27 0 1,-54 0 0,54 0-16,-53 0 93,-1 0-61</inkml:trace>
  <inkml:trace contextRef="#ctx0" brushRef="#br0" timeOffset="17592">2279 7161 0,'-27'27'110,"0"0"-110,0-27 47,0 27-32,0 0-15,0 0 16,-27-27 15,27 0-15,-27 54-16,27-27 31,0-27-15,0 0-16,0 0 15,-27 27 1,27 0 15,0-27-31,0 0 31,0 0-31,0 0 16,0 27 0,0-27-1,-27 0 1,27 0 0,0 0 15,-28 0-31,28 0 31,-27 27-15,0-27-1,27 0-15,-27 0 16,-27 0 15,54 0-15,0 0-1,-27 0-15,54 27 16,-54-27-16,27 0 16,0 0-16,0 0 15,0 0-15,0 0 16,-27 0 0,0 0 15,27 0-31,0 0 31,0 0-31,0 0 16,0 0-16,0 0 15,0 0 48,0 0-32,0 0-15,-27 0-1,27 0 1,0 0 0,0 0-16,0 0 15,0 0 1,0 0 46,0 0 32,0-27-63,-1 0-15,-26 0 0,54 0-1,-27 0-15,0 0 16,0 0 15,-27-27 16,27 27 31,27-27 31,0 0-77,0 0 15,0 27-32,0 0 32,0 0-31,0 0 15,0 0-15,0 0 15,0 0 16,0 0-32,27 0 63,0 0-62,-27-1 15,27 28-15,0-27 0,-27 0-1,27 27 1,0 0-16,0-27 15,0 27-15,1-27 16,-28 0 0,81 0-1,-54 27 17,0-54-32,0 27 15,27 27 1,0 0 46,-27 0-62,-27-54 16,27 27-16,0 27 16,0 0-16,0 0 15,0-27 1,27 27-1,-27 0-15,27-27 32,-27 27-32,0 0 31,27 0-15,-27 0 15,0 0-16,0 0 1,27 0-16,-27 0 16,0 0-16,0 0 15,0 0-15,54 0 16,-54 0 15,27 0-15,-27 0 15,0 0-15,0 0-16,0 0 15,0 0 32,28 0-31,-28 0-1,0 0 1,0 0 0,0 0-1,0 0 1,0 0 0,0 0-16,0 0 15,0 27-15,27 0 16,-27-27-1,0 0 1,27 27-16,-27-27 16,0 0-16,0 27 62,0-27-31,0 0-31,0 27 32,0-27-17,0 27 1,0-27 15,0 0-31,27 27 63,-27 0-1,-27 0-46,27-27-1,0 0 17,-27 27-1,27 0 47,-27 0-31,0 0-31,0 0 15,0 1-16,0-1 1,0 0 15,0 27-15,0-27 31,0 0-32,0 0 17,0 27-17,0-27 17,0 0 30,0 0 32,0 27-32,-27-27 1,0 0-48,0-27 64,0 0 124,0 0-172</inkml:trace>
  <inkml:trace contextRef="#ctx0" brushRef="#br0" timeOffset="25936">2522 6891 0,'27'0'31,"0"0"-15,0 0-1,27 0-15,0 0 16,28 0-1,-1 0-15,0-27 16,0 27-16,27 0 16,-54 0-16,54-54 15,-27 54-15,-27 0 16,54 0 0,-54-55-16,108 28 15,-135 0-15,81 0 16,82-27-16,-109 27 15,27 0-15,-27 0 16,81 0-16,-81 0 16,27 0-16,-54 0 15,27 0-15,27-27 16,-54 54-16,0-27 16,27-27-16,27 0 15,-81 54-15,55-27 16,-1 0-16,-27 27 15,54-27-15,-81-27 16,54 27-16,0 0 16,0-27-16,-27 27 15,27-27-15,0 27 16,0-27-16,0 27 16,27-27-1,-81 0-15,135 0 16,-135 0-16,55-1 15,-1 1-15,27 0 16,-27-27-16,0 54 16,-54 0-16,108-54 15,-81 27-15,27-27 16,0 27-16,27-27 16,-54 27-16,54-27 15,-54 54-15,0-81 16,27 54-16,-26 0 15,-1 0-15,27-27 16,0 0-16,0-1 16,0 1-16,-27 27 15,-27 27-15,54-54 16,-27 0-16,0 27 16,-27 0-16,0 27 15,27-54-15,-54 54 16,27 0-16,27-54 15,-54 54-15,27-27 16,0 0-16,-27-27 16,27 54-1,-27 0-15,27-27 16,-27 27-16,0-54 16,27 54-16,0 0 15,-27-54-15,0-1 16,0 28-16,0-27 15,0 27-15,27-27 16,-27 54-16,0-54 16,27 27-16,-27 27 15,0 0-15,0 0 16,0-27 0,0 27-16,0-27 15,0 27 1,0-27-16,0 0 15,0 27 1,0 0-16,0 0 16,0 0-16,0-27 15,0-27 1,0 54-16,0-27 16,0 0-16,0-1 15,0 1 1,-27-54-1,0 27 17,0 54-17,27-27-15,-27 0 16,0 0 0,27 27-16,-27 27 15,0-54-15,27 27 16,0 0-16,-27-27 31,0 27-31,0 27 16,27-27-16,0 0 15,-27 0 1,27 0 0,-27 0-1,0 27-15,27-27 16,-27 0-1,0 27-15,0-54 16,0 27-16,0 0 16,27 0-1,-27 0 1,0 27 0,0-27-1,0 0 16,0 0 1,0 27-17,27-27 17,-54-27-1,27 54-16,0-27 1,0 0 0,0 27-1,0-27-15,0 27 16,0-28 0,27 1-1,-27 27 1,0 0-1,0-54 64,-27 27-64,27 27 1,0-27 31,-28 27-32</inkml:trace>
  <inkml:trace contextRef="#ctx0" brushRef="#br0" timeOffset="27416">7683 54 0,'-27'81'125,"27"-54"-109,0 0-16,0 27 16,-27-27-16,27 0 15,0 0-15,0 0 16,0 27-1,-27-54-15,27 27 32,0 1-32,0-1 31,0 0-15,0 0-1,0 0 204</inkml:trace>
  <inkml:trace contextRef="#ctx0" brushRef="#br0" timeOffset="29368">7602 0 0,'81'0'172,"-54"27"-172,0-27 15,0 0 1,0 27 0,0-27 15,55 0-16,-55 0 17,27 0-32,-27 0 31,0 27-31,-27 0 16,27-27-1,0 0 1,0 0-16,0 27 15,0-27 1,0 0 15,0 0 1,0 0 30,0 27-46,0-27 15</inkml:trace>
</inkml:ink>
</file>

<file path=ppt/ink/ink1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9-03-04T20:00:57.406"/>
    </inkml:context>
    <inkml:brush xml:id="br0">
      <inkml:brushProperty name="width" value="0.10583" units="cm"/>
      <inkml:brushProperty name="height" value="0.10583" units="cm"/>
      <inkml:brushProperty name="color" value="#FF0000"/>
      <inkml:brushProperty name="fitToCurve" value="1"/>
    </inkml:brush>
  </inkml:definitions>
  <inkml:trace contextRef="#ctx0" brushRef="#br0">4410 704 0,'-26'0'16,"0"0"0,-26 26-16,26-26 15,-26 0 1,1 25-16,-1 1 15,0-26-15,26 0 16,-78 26-16,27 0 16,-53-26-16,104 26 15,-78 0-15,1-26 16,-1 0-16,78 0 16,-78 26-16,1-26 15,25 52-15,26-52 16,-52 0-16,53 26 15,-27-26-15,52 0 16,-52 0-16,26 0 16,-25 0-16,-27 0 15,78 0 1,-78 0-16,78 0 16,-25 0-16,-27 0 15,26 0-15,-26 0 16,-25 0-16,-1 0 15,-26 0-15,1 0 16,-1 0-16,26 0 16,-51 0-16,51 0 15,52 0-15,1 0 16,25 0-16,0 0 16,-26 0-16,26 0 15,0 0-15,-26 0 16,26 0-16,-26 0 15,1 0-15,-1 0 16,0 0-16,0 0 16,26 0-16,0 0 15,-26 0-15,27 0 16,-1 0 0,-26 0-1,26 0 1,0 0-1,-26 0-15,26 0 47,0 0-31,-26 0 31,27-26-16,-1-26 0,26 26-15,0 0 0,-26 0-1,26 0-15,0 0 16,0 0-1,0-25 17,0 25-1,52-26-15,-52 26 15,25 0 31,1 0-46,0 26 0,0 0-1,26-26 16,0-26-15,-52 26 0,26 26-16,26-26 15,-26 1-15,-1-1 16,27 26 0,-52-26-1,26 26 1,26-26-16,0 0 15,-26 26 1,0-26 0,0 26-16,25 0 47,27-26-32,-52 0 1,0 26-16,0 0 15,0 0 17,0-26-32,0 26 15,26-26-15,25 0 32,-51 26 14,52-26-14,-52 26-1,26 0-31,-26 0 31,0 0-15,25 0-16,-25 0 15,52 0-15,-26-51 16,26 51 0,-52 0-1,25 0 1,1 0 0,-26 0-1,0 0-15,26 0 16,-26 0-16,26 0 15,25 0-15,-25 0 16,-26 0 0,0 0-16,26 0 15,-26 0 1,0 0-16,0 0 16,26 0-1,-26 0-15,51 0 31,-51 0-31,0 0 16,26 0-16,-26 0 31,0 0-31,0 0 16,0 0-16,25 0 16,-25 0-16,26 0 15,0 0 1,0 0-16,26 0 15,-27 0 1,1 0-16,-26 0 16,26 0-1,-26 0-15,0 0 16,52 0 0,-52 0-16,51 0 15,-25 0-15,0 0 16,0 0-16,26 0 15,-52 0 1,25 0 0,-25 0-1,0 0-15,26 0 16,0 0-16,0 0 16,0 26-16,25-26 15,-51 0 1,52 25-16,26-25 15,-27 0-15,1 0 16,26 52-16,-1-52 16,-51 0-16,0 0 31,-26 0 78,-26 26-93,26-26 31,0 26 0,-26 0-16,0 0 0,0 0-15,0 0-16,0 0 15,0 0-15,0 25 32,0-25-17,-26 0 32,26 0-31,-26 0 15,0-26-15,0 26-1,0 0 1,0-26 15,0 0-15,1 0 15,-1 26-15,26 0-1,-26 0 32,0-26 156,0 0-187,26 26 0,-52 0 30</inkml:trace>
</inkml:ink>
</file>

<file path=ppt/ink/ink1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9-03-04T20:01:02.357"/>
    </inkml:context>
    <inkml:brush xml:id="br0">
      <inkml:brushProperty name="width" value="0.10583" units="cm"/>
      <inkml:brushProperty name="height" value="0.10583" units="cm"/>
      <inkml:brushProperty name="color" value="#FF0000"/>
      <inkml:brushProperty name="fitToCurve" value="1"/>
    </inkml:brush>
  </inkml:definitions>
  <inkml:trace contextRef="#ctx0" brushRef="#br0">0 596 0,'26'0'78,"-26"26"-62,26-26-16,0 26 31,-26 0-15,26-26-16,0 26 15,-26 0 1,0 0 0,26 0-1,0 0 1,-1-26 218,27 0-218,0 0-16,0 0 15,-26 0-15,52-26 16,-52 0-16,51-26 16,-51 52-16,26-52 15,-26 26-15,0 26 16,26-52-16,26 1 16,-27-1-1,-51 26-15,26 26 16,0-26-16,26 0 31,0-26-15,-26 52-1,-26-26 1,26 0 0,26 0-1,-52 0 1,25 0-1,27 1 1,-26-1 0,0 0-1,26 0 63,-26 0 1,26 0-33,-26 0-30,-26 0 0,26 26-16</inkml:trace>
</inkml:ink>
</file>

<file path=ppt/ink/ink1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9-03-04T20:01:09.446"/>
    </inkml:context>
    <inkml:brush xml:id="br0">
      <inkml:brushProperty name="width" value="0.10583" units="cm"/>
      <inkml:brushProperty name="height" value="0.10583" units="cm"/>
      <inkml:brushProperty name="color" value="#FF0000"/>
      <inkml:brushProperty name="fitToCurve" value="1"/>
    </inkml:brush>
  </inkml:definitions>
  <inkml:trace contextRef="#ctx0" brushRef="#br0">3556 836 0,'-26'-26'171,"0"26"-155,-26 0-16,26 26 16,0-26-16,0 0 15,-25 0-15,25 0 16,0 0-16,-78 0 16,26 26-16,52-26 15,-51 26-15,25-26 16,26 0-16,-26 0 15,26 0 1,-26 0 0,0 26-16,1-26 15,25 0 1,-52 25 0,52-25-1,-26 26-15,26-26 31,0 0-31,-26 0 16,1 0 0,-53 26-1,52-26 1,26 0 0,0 0-16,0 0 15,0 26 1,1-26-16,-1 0 15,-26 0-15,26 0 16,0 0-16,0 0 16,-26 0-16,26 0 15,0 0-15,-26 0 16,-25 0-16,51 0 16,-52 0-16,52 0 15,-52 0-15,27 0 16,-1 0-1,26 0-15,0 0 63,-26 0-47,0 0-1,-51 0 1,51 0-16,0 0 15,-26 0-15,52 0 16,0 0-16,0 0 16,0 0-16,1 0 15,-1 0 1,0 0 0,0 0-1,0 0 1,-52 0-16,52 0 15,-26-26 1,26 26-16,-25 0 16,25 0 62,-26-26-78,52 0 15,-26 26-15,0 0 16,0-25 0,0-1 31,0 26-32,0-26 16,0 26-15,0-26 0,26 0-1,-51 0-15,25 26 63,26-26-48,0 0-15,-26 26 32,0-26-1,26 0-15,0 0 15,-26 0 0,26 1 0,0-1 32,0 0-48,0 0 17,0 0-17,0 0 1,0 0 0,0 0 15,26 26-31,26-52 15,-26 52 1,0 0 31,-1-26-31,1 26 15,0-26-16,0 26 1,0 0 0,0-25-16,26-1 15,-26 26 17,26-26-32,-26 26 15,-1 0 1,1-26-1,0 26 17,0 0-32,0 0 15,0 0-15,0 0 16,26-26 0,-26 26-1,0 0 1,0 0-1,0-26-15,-1 26 16,1-26-16,0 26 16,0 0-1,0 0 17,26 0-17,26-52 1,-52 52-1,0 0 1,-1 0 0,27 0-1,-26 0-15,0 0 16,52-26 0,-52 26-1,0 0-15,0 0 16,0 0-1,25 0-15,-25-26 16,26 0-16,-26 26 16,0 0-16,0 0 15,26 0 1,-26 0 15,0 0-15,-1 0-16,1 0 15,26 0-15,-26 0 16,0 0 0,0 0-16,26 0 31,0 0-15,0 0-1,-27 0-15,1 0 16,26 0-1,-26 0-15,0 26 16,0 0 0,0-26-16,0 0 15,0 26-15,0-26 16,0 0-16,-1 0 16,27 0-1,-26 26 1,0 0-1,0-26 1,0 0 0,0 0-1,0 0-15,-26 26 16,26-26-16,0 26 16,25-26-1,27 26 1,-52-26-1,0 0 1,0 0 0,-26 26-16,26-26 15,0 26 1,0-26-16,0 0 31,0 26-15,-1-26-1,1 0 1,0 0 0,0 0-16,26 0 15,-26 0 1,0 25 46,0 1-46,0-26 31,0 0 62,0 26-77,0-26-1,-1 26 0,1-26-15,0 0 31,26 52-1,-26-52 64,26 26-48,-26 0-30,-26 0-1,26-26-31,0 26 47,0-26-32,-26 26 1,25 0 0,1-1 46,-26 1-15,0 26 0,0-26-16,0 0 0,0 0-15,-26 0 0,1 0-1,-1-26-15,-26 0 16,26 26-16,0-26 15,-26 0 17,26 0-17,0 0 188</inkml:trace>
</inkml:ink>
</file>

<file path=ppt/ink/ink1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9-03-04T20:01:12.853"/>
    </inkml:context>
    <inkml:brush xml:id="br0">
      <inkml:brushProperty name="width" value="0.10583" units="cm"/>
      <inkml:brushProperty name="height" value="0.10583" units="cm"/>
      <inkml:brushProperty name="color" value="#FF0000"/>
      <inkml:brushProperty name="fitToCurve" value="1"/>
    </inkml:brush>
  </inkml:definitions>
  <inkml:trace contextRef="#ctx0" brushRef="#br0">0 803 0,'0'26'78,"26"26"-78,-26-26 16,25 26-16,27-1 15,-26 1 1,-26 0 0,26 0-16,26-26 15,-26 26 1,0-26 109,0-26-94,26 0-31,-27 0 16,1-26-16,26 0 15,0-26-15,-26 0 16,26-26-16,-26 52 16,51-51-16,-51 25 15,52-26-15,-26 26 16,26 26-16,-1-51 15,-51 51-15,52-52 16,-26 52-16,26-52 16,25 26-16,-51 27 15,26-27 1,-26-26-16,26 52 16,-52 0-16,25 0 15,53-77-15,-104 77 31,26 0 16</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1T18:20:39.876"/>
    </inkml:context>
    <inkml:brush xml:id="br0">
      <inkml:brushProperty name="width" value="0.05" units="cm"/>
      <inkml:brushProperty name="height" value="0.05" units="cm"/>
    </inkml:brush>
  </inkml:definitions>
  <inkml:trace contextRef="#ctx0" brushRef="#br0">1 0 24575,'0'0'-8191</inkml:trace>
</inkml:ink>
</file>

<file path=ppt/ink/ink2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9-03-04T20:01:18.341"/>
    </inkml:context>
    <inkml:brush xml:id="br0">
      <inkml:brushProperty name="width" value="0.10583" units="cm"/>
      <inkml:brushProperty name="height" value="0.10583" units="cm"/>
      <inkml:brushProperty name="color" value="#FF0000"/>
      <inkml:brushProperty name="fitToCurve" value="1"/>
    </inkml:brush>
  </inkml:definitions>
  <inkml:trace contextRef="#ctx0" brushRef="#br0">3628 941 0,'-26'0'156,"-25"0"-141,-1 52-15,0-27 16,-26 1-16,52-26 16,-26 0-16,1 26 15,51 0-15,-78-26 16,52 0 15,-52 26-31,52-26 16,26 26-16,-78-26 15,27 26-15,-1 0 16,-26 0-16,52-26 16,0 0-16,0 0 15,-26 0-15,1 0 16,-27 0-16,0 0 16,26 26-16,-25-26 15,51 0-15,0 0 16,-26 26-16,26 0 15,0-26 1,0 0 0,-26 0-16,-25 0 15,25 0-15,-26 0 16,26 25-16,26-25 16,0 0-16,0 0 15,-26 0 1,-25 0-1,25 0-15,0 0 16,-26 0-16,52 0 16,-51 0-16,51 0 15,-52 0 1,52 0 0,-26 0-1,26 0 1,0 0-16,0 0 15,1 0-15,-1 0 16,-26 0 0,26 0-1,-52 0-15,52 0 16,0 0-16,-26 0 62,27 0-46,-1-25 0,0 25-1,0-26-15,0 26 16,0 0-16,0 0 16,0 0-1,-26-52 1,26 52-16,0-26 15,0 26-15,-25 0 16,25-26 0,0 26 15,-26-78-31,26 78 31,0 0-15,0-26 15,-26-26-15,26 52 15,26-25-15,0-1-16,-25 26 15,-1 0-15,26-26 16,0 0 31,0 0-16,-26 26-31,26-26 16,0 0 30,0 0-30,-26-52 0,26 52 62,0-25-63,0 25 32,0-26-47,52 26 16,-52 0 0,26 0-1,25 0 1,-25 26-1,0-26 1,0 0-16,0 26 16,26-26 15,0 0-15,-26 1-16,0 25 31,-1-26-16,1 26 1,0 0-16,0 0 16,26-26-1,-26 26 1,0-26 0,0 0-1,0 26-15,0 0 16,26 0-1,-27 0 1,1 0-16,0 0 16,0 0-16,0 0 15,0 0-15,26-26 16,-26 26-16,26 0 16,-26 0-1,-1 0-15,27-26 16,-26 26-1,0 0 1,26 0 0,-26 0-16,0 0 15,0 0-15,26 0 16,-27 0-16,1 0 16,0 0-16,0 0 15,26 0 1,-26 0-1,0 0 1,0 0-16,0 0 16,0 0-1,25 0 1,-25 0 0,0 0 15,26 0-16,-26 0 1,0 0-16,26 0 16,-26 0-16,0 0 15,0 0-15,0 0 16,-1 0-16,27 0 16,-26 0 15,52 0-31,-26 0 15,51 52 1,-51-52-16,0 0 16,52 26-16,-1-26 15,-77 0-15,78 0 16,-52 0-16,-26 0 16,0 0 30,0 0-30,0 26 47,-1-26-48,1 0-15,-26 26 16,26 0-1,0-26 1,0 25 15,0-25 1,0 26-32,0 0 31,0-26-16,0 26 1,0 0 0,0-26 15,0 0-15,-1 26 30,-25 0-46,26-26 16,26 0 0,-52 26 15,26 0 0,-26 0-31,26-26 16,-26 26 15,26-26 0,0 26-15,0-26 15,-26 25 0,0 1-15,26 0 31,0-26-16,-26 26-15,0 0-1,26-26 32,-26 26 94,0 0-94,0 0-32,0 0 17,0 0-1,0 0 94</inkml:trace>
  <inkml:trace contextRef="#ctx0" brushRef="#br0" timeOffset="4833">4795 189 0,'0'-26'391,"0"0"-375,26 26 62,0-26-47,25-26 16,-25 52-32,52-25 1,-52-1 47,0 26 93,0 0-94,0 0-46,0 0-16,25 0 47,1 0-16,-52 51-15,26-51-1,0 26 17,0 0-32,-26 0 31,26-26-31,-26 26 47,0 0-16,0 0-15,0 0-1,0 0 1,0 26 46,0-1-62,-26-51 32,26 26-17,-26-26 1,-26 52-1,26-52 17,0 0-17,1 0 32,-1 0-31,0 0-16,-26 0 31,0 26-15,52 0-1,-52-26 157,0 52-156,52-26 15,0 26-15,0-1-1,0-25 1,0 26-16</inkml:trace>
  <inkml:trace contextRef="#ctx0" brushRef="#br0" timeOffset="6896">4924 967 0</inkml:trace>
  <inkml:trace contextRef="#ctx0" brushRef="#br0" timeOffset="7208">4924 967 0</inkml:trace>
  <inkml:trace contextRef="#ctx0" brushRef="#br0" timeOffset="7369">4924 967 0</inkml:trace>
</inkml:ink>
</file>

<file path=ppt/ink/ink2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9-03-04T20:29:52.968"/>
    </inkml:context>
    <inkml:brush xml:id="br0">
      <inkml:brushProperty name="width" value="0.10583" units="cm"/>
      <inkml:brushProperty name="height" value="0.10583" units="cm"/>
      <inkml:brushProperty name="color" value="#FF0000"/>
      <inkml:brushProperty name="fitToCurve" value="1"/>
    </inkml:brush>
  </inkml:definitions>
  <inkml:trace contextRef="#ctx0" brushRef="#br0">0 674 0,'26'0'94,"0"26"-78,-26 0-16,52 26 15,-26 0-15,-26-26 16,78 26-16,-53-1 16,1-25-1,-26 0-15,26-26 16,0 0-1,-26 26 1,26 0 47,26-26 77,-26 0-109,26 0-31,-26 0 16,0 0 0,-1 0-16,53-52 15,-26 0-15,26-25 16,-52 77-16,-26-26 16,52 0-1,-26 26 1,-26-26-16,0-26 31,25 52-31,-25-26 16,26 0-16,-26 0 15,26 26-15,0-26 32,0-26-17,0 52 16,0-51 32,0 25-47,0 0-1,0 0 32,0 0-31,0 0-1,-26 0 48,0 0-48,25 0-15,27 0 16,-52 0 0,78 1 15,-52 25 47,-26-26-47,26 0 32,0 26-63,0 0 31,0 0-31,0-26 16,-26 0 249,51-26-265,-25 52 16,-26-26-16,52 0 16,-26 26-16,-26-26 15,26 0 1</inkml:trace>
</inkml:ink>
</file>

<file path=ppt/ink/ink2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9-03-04T20:29:55.823"/>
    </inkml:context>
    <inkml:brush xml:id="br0">
      <inkml:brushProperty name="width" value="0.10583" units="cm"/>
      <inkml:brushProperty name="height" value="0.10583" units="cm"/>
      <inkml:brushProperty name="color" value="#FF0000"/>
      <inkml:brushProperty name="fitToCurve" value="1"/>
    </inkml:brush>
  </inkml:definitions>
  <inkml:trace contextRef="#ctx0" brushRef="#br0">1 441 0,'0'77'94,"0"27"-78,26-78-1,0 26-15,0-26 16,0 0-16,-26 0 16,25 25-16,1-25 15,0-26 1,-26 26 62,26-26 125,26-26-187,-26 0-16,26-25 15,26-53-15,51 0 16,-103 78-16,0 0 16,52-51-16,-52 77 15,26-26-15,-27 0 16,1-26-1,0 52-15,0-26 16,0 0-16,0 0 16,0 0-1,0 0-15,26-26 32,-26 27-32,25-1 62,-25 0-15,-26 0-16,26 0 16,0 0 0</inkml:trace>
</inkml:ink>
</file>

<file path=ppt/ink/ink2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9-03-04T20:29:59.296"/>
    </inkml:context>
    <inkml:brush xml:id="br0">
      <inkml:brushProperty name="width" value="0.10583" units="cm"/>
      <inkml:brushProperty name="height" value="0.10583" units="cm"/>
      <inkml:brushProperty name="color" value="#FF0000"/>
      <inkml:brushProperty name="fitToCurve" value="1"/>
    </inkml:brush>
  </inkml:definitions>
  <inkml:trace contextRef="#ctx0" brushRef="#br0">0 597 0,'52'26'110,"-26"25"-110,0-51 31,-26 26-31,25 0 15,-25 0-15,26-26 16,-26 26 0,0 0-1,26-26 17,-26 26 108,0 0 16,26 0-140,0-26-16,26-26 16,-26-26-16,26 0 15,-26 0 17,25 0-32,-25 52 15,-26-25 1,26-27-1,26 26 1,-26 0-16,-26-26 31,26 52-15,0-52-16,0 26 16,0-26-1,0 26 16,0 26-15,-26-25 0,26-1-1,-1 0-15,1 0 16,26-26 46,-26 26-46,26 0 15,0 0 1,0 0-17,-52 0 1,26 0 46</inkml:trace>
</inkml:ink>
</file>

<file path=ppt/ink/ink2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9-03-04T20:30:01.728"/>
    </inkml:context>
    <inkml:brush xml:id="br0">
      <inkml:brushProperty name="width" value="0.10583" units="cm"/>
      <inkml:brushProperty name="height" value="0.10583" units="cm"/>
      <inkml:brushProperty name="color" value="#FF0000"/>
      <inkml:brushProperty name="fitToCurve" value="1"/>
    </inkml:brush>
  </inkml:definitions>
  <inkml:trace contextRef="#ctx0" brushRef="#br0">0 441 0,'26'0'79,"0"0"-79,-26 26 15,26 0-15,0 0 16,-26-1-16,52 27 15,-52-26-15,26 0 16,-26 26-16,26-52 16,-26 26-16,0 0 15,26 0-15,0-26 16,0 52 0,-26-27-1,0 27-15,25-26 16,1-26-16,0 26 31,0-26 157,-26-26-173,52-26-15,-52 26 16,26-25 31,0 51-32,0-78-15,-26 52 16,52 26 0,25-78-16,-77 52 15,26 0 1,0 26-16,0-51 15,0 25 1,0 26 0,0-26-1,-26-26-15,52 52 16,-26-26 15,0-26 16,0 0-16,-1 52-15,1-26 15,-26 0-15,52 0-1,-26 1-15,-26-1 16,26 26 0,26-52-1,-26 26 17,0-26 14,0 26-14</inkml:trace>
</inkml:ink>
</file>

<file path=ppt/ink/ink2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9-03-04T20:30:04.344"/>
    </inkml:context>
    <inkml:brush xml:id="br0">
      <inkml:brushProperty name="width" value="0.10583" units="cm"/>
      <inkml:brushProperty name="height" value="0.10583" units="cm"/>
      <inkml:brushProperty name="color" value="#FF0000"/>
      <inkml:brushProperty name="fitToCurve" value="1"/>
    </inkml:brush>
  </inkml:definitions>
  <inkml:trace contextRef="#ctx0" brushRef="#br0">0 596 0,'0'-52'16,"26"52"62,-26 26-63,52 26 1,-26-26-16,0 26 16,-26-26-1,0 0 1,26-26-16,-1 26 16,-25 25-1,26-25 16,-26 0 16,26-26 172,0 0-219,0 0 31,0 0-15,0-26-16,-26 0 16,26 0-1,0 1-15,0-27 47,0 26 0,0 26-16,-26-26-15,26 0-1,-1 0-15,27-26 32,-26 0-17,0 52 1,-26-26 0,0-25-1,26 25 1,0 0-1,0 0 1,-26 0 0,0 0-1,52 0 1,-26 0-16,-26-26 16,26 52-1,-1-77 16,1 77-31,-26-26 16,26 0 0,0 0-1,0 0 1,0 0 46,0 26-46</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1T18:20:41.004"/>
    </inkml:context>
    <inkml:brush xml:id="br0">
      <inkml:brushProperty name="width" value="0.05" units="cm"/>
      <inkml:brushProperty name="height" value="0.05" units="cm"/>
    </inkml:brush>
  </inkml:definitions>
  <inkml:trace contextRef="#ctx0" brushRef="#br0">0 1 24575,'0'0'-8191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1T18:20:55.887"/>
    </inkml:context>
    <inkml:brush xml:id="br0">
      <inkml:brushProperty name="width" value="0.05" units="cm"/>
      <inkml:brushProperty name="height" value="0.05" units="cm"/>
    </inkml:brush>
  </inkml:definitions>
  <inkml:trace contextRef="#ctx0" brushRef="#br0">2113 3713 24575,'-229'-3'0,"-254"7"0,375 8 0,80-7 0,-1-1 0,1-2 0,-1 0 0,-46-5 0,34-4 0,-1-2 0,1-2 0,1-2 0,-72-33 0,-144-92 0,234 125 0,0-1 0,1-1 0,1-1 0,0-1 0,1 0 0,1-2 0,1 0 0,0-1 0,1 0 0,2-2 0,0 1 0,1-2 0,2 0 0,0 0 0,1-1 0,-10-41 0,-34-278 0,45 307 0,-2 1 0,-1 0 0,-2 1 0,-31-56 0,26 56 0,2 0 0,2-2 0,1 0 0,-11-43 0,15 21 0,-3-113 0,-1-6 0,4 60 0,6-182 0,5 178 0,0 69 0,2 1 0,3-1 0,2 1 0,2 0 0,2 1 0,3 0 0,1 1 0,45-89 0,-46 109 0,1 0 0,1 1 0,1 1 0,31-34 0,-35 46 0,0 1 0,1 1 0,1 0 0,0 1 0,0 1 0,2 1 0,-1 0 0,27-11 0,-12 8 0,-1-2 0,-1-1 0,0-1 0,49-40 0,-42 31 0,2 1 0,0 2 0,53-23 0,37-21 0,55-33 0,-152 85 0,1 2 0,1 1 0,64-13 0,-40 14 0,44-9 0,165-10 0,-83 11 0,16 0 0,400 21 0,-339 22 0,-125-9 0,108 25 0,-70-9 0,140 16 0,-69-9 0,94 21 0,-79-8 0,-160-32 0,-2 5 0,110 42 0,-134-42 0,-31-12 0,0-2 0,60 5 0,29 5 0,-94-12 0,16 3 0,0 1 0,-1 3 0,-1 3 0,56 25 0,-64-24 0,2-1 0,0-3 0,0-2 0,62 9 0,-24-4 0,35 3 0,-66-13 0,57 17 0,-93-20 0,-1 1 0,1 0 0,-1 1 0,-1 1 0,0 1 0,0 0 0,21 16 0,2 4 0,2-1 0,63 31 0,-66-39 0,0 1 0,-1 2 0,57 48 0,-69-49 0,-1 1 0,-1 1 0,-1 1 0,-1 1 0,-2 1 0,22 39 0,-40-65 0,12 20 0,-1 0 0,-1 1 0,-1 0 0,-1 0 0,-1 1 0,-1 0 0,-1 1 0,3 30 0,-8 390 0,-3-191 0,2-173 0,-3 0 0,-3 0 0,-23 99 0,24-155 0,-2-1 0,0 0 0,-1 0 0,-2-1 0,0 0 0,-25 35 0,12-26 0,0-1 0,-2-1 0,-49 42 0,-2-12 0,-2-3 0,-129 69 0,124-80 0,-1-3 0,-2-5 0,-1-3 0,-2-3 0,-1-5 0,-145 22 0,29-9 0,127-21 0,-147 12 0,-43-14 0,-267 8 0,481-24 0,-1 2 0,-96 17 0,-373 40 0,520-59 0,-152 18 0,-60 2 0,-497-22 0,658 5 0,-84 14 0,83-8 0,-77 2 0,-367-12-1365,464 1-5461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1T18:20:59.360"/>
    </inkml:context>
    <inkml:brush xml:id="br0">
      <inkml:brushProperty name="width" value="0.05" units="cm"/>
      <inkml:brushProperty name="height" value="0.05" units="cm"/>
    </inkml:brush>
  </inkml:definitions>
  <inkml:trace contextRef="#ctx0" brushRef="#br0">2935 3833 24575,'-370'-2'0,"-399"5"0,472 16 0,-50 0 0,312-18 0,5 0 0,-61-5 0,81 2 0,0 0 0,0 0 0,0-1 0,0 0 0,1-1 0,-1 0 0,1 0 0,0-1 0,-17-12 0,-49-47 0,2-3 0,-101-120 0,141 146 0,1-2 0,-46-83 0,-33-100 0,9 16 0,60 120 0,4-1 0,4-2 0,-29-125 0,55 182 0,0-1 0,3 0 0,1 0 0,2-63 0,6 28 0,19-100 0,-19 154 0,0-1 0,2 1 0,0-1 0,2 2 0,0-1 0,14-23 0,71-91 0,-62 93 0,44-75 0,-35 45 0,2 2 0,4 1 0,3 3 0,2 2 0,61-56 0,-26 32 0,-25 21 0,3 3 0,2 3 0,110-74 0,-85 76 0,2 4 0,2 4 0,3 4 0,130-39 0,-75 51 0,-105 25 0,-1-3 0,64-21 0,56-25 0,1 7 0,3 8 0,279-31 0,180 54 0,-448 21 0,-106 0 0,1 3 0,-1 4 0,125 32 0,212 88 0,-244-72 0,-76-24 0,-1 3 0,-1 5 0,-3 3 0,89 62 0,-156-93 0,0 1 0,-1 1 0,-1 1 0,0 0 0,-1 2 0,-2 0 0,1 1 0,-2 0 0,-1 1 0,16 31 0,68 123 0,-60-113 0,-3 2 0,-2 2 0,-3 1 0,23 77 0,-9 68 0,-26-114 0,-5-11 0,-3 0 0,-5 0 0,-9 150 0,0-195 0,-2 0 0,-1 0 0,-2-1 0,-2 0 0,-2-1 0,-1 0 0,-3-1 0,0-1 0,-3-1 0,-42 62 0,-12 4 0,-166 222 0,167-235 0,-125 118 0,159-174 0,-1-2 0,-2-2 0,-2-1 0,0-3 0,-83 37 0,-252 68 0,262-90 0,-183 90 0,227-96 0,19-12 0,0-3 0,-102 24 0,-116 6 0,-85-6 0,281-35 0,-101-3 0,100-6 0,-97 14 0,26 5-1365,109-16-5461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1T18:21:08.285"/>
    </inkml:context>
    <inkml:brush xml:id="br0">
      <inkml:brushProperty name="width" value="0.05" units="cm"/>
      <inkml:brushProperty name="height" value="0.05" units="cm"/>
    </inkml:brush>
  </inkml:definitions>
  <inkml:trace contextRef="#ctx0" brushRef="#br0">0 0 24575,'0'0'-8191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1T18:21:12.282"/>
    </inkml:context>
    <inkml:brush xml:id="br0">
      <inkml:brushProperty name="width" value="0.05" units="cm"/>
      <inkml:brushProperty name="height" value="0.05" units="cm"/>
    </inkml:brush>
  </inkml:definitions>
  <inkml:trace contextRef="#ctx0" brushRef="#br0">0 1 24575,'0'0'-8191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1T18:21:17.351"/>
    </inkml:context>
    <inkml:brush xml:id="br0">
      <inkml:brushProperty name="width" value="0.05" units="cm"/>
      <inkml:brushProperty name="height" value="0.05" units="cm"/>
    </inkml:brush>
  </inkml:definitions>
  <inkml:trace contextRef="#ctx0" brushRef="#br0">0 0 24575,'0'0'-8191</inkml:trace>
</inkml:ink>
</file>

<file path=ppt/ink/ink9.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11-08-09T03:01:44.206"/>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40E5EB6-5DAF-4980-B446-9539BF1CFFAB}" type="datetimeFigureOut">
              <a:rPr lang="en-US" smtClean="0"/>
              <a:pPr/>
              <a:t>4/9/2025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BFDF2B1-43BD-482C-9E62-B39F4B6BEB87}" type="slidenum">
              <a:rPr lang="en-US" smtClean="0"/>
              <a:pPr/>
              <a:t>‹#›</a:t>
            </a:fld>
            <a:endParaRPr lang="en-US"/>
          </a:p>
        </p:txBody>
      </p:sp>
    </p:spTree>
    <p:extLst>
      <p:ext uri="{BB962C8B-B14F-4D97-AF65-F5344CB8AC3E}">
        <p14:creationId xmlns:p14="http://schemas.microsoft.com/office/powerpoint/2010/main" val="33238938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457" name="Rectangle 1"/>
          <p:cNvSpPr>
            <a:spLocks noGrp="1" noRot="1" noChangeAspect="1" noChangeArrowheads="1" noTextEdit="1"/>
          </p:cNvSpPr>
          <p:nvPr>
            <p:ph type="sldImg"/>
          </p:nvPr>
        </p:nvSpPr>
        <p:spPr bwMode="auto">
          <a:xfrm>
            <a:off x="646113" y="915988"/>
            <a:ext cx="5564187" cy="3130550"/>
          </a:xfrm>
          <a:prstGeom prst="rect">
            <a:avLst/>
          </a:prstGeom>
          <a:solidFill>
            <a:srgbClr val="FFFFFF"/>
          </a:solidFill>
          <a:ln>
            <a:solidFill>
              <a:srgbClr val="000000"/>
            </a:solidFill>
            <a:miter lim="800000"/>
            <a:headEnd/>
            <a:tailEnd/>
          </a:ln>
        </p:spPr>
      </p:sp>
      <p:sp>
        <p:nvSpPr>
          <p:cNvPr id="19458" name="Rectangle 2"/>
          <p:cNvSpPr txBox="1">
            <a:spLocks noGrp="1" noChangeArrowheads="1"/>
          </p:cNvSpPr>
          <p:nvPr>
            <p:ph type="body" idx="1"/>
          </p:nvPr>
        </p:nvSpPr>
        <p:spPr bwMode="auto">
          <a:xfrm>
            <a:off x="1046350" y="4352631"/>
            <a:ext cx="4769503" cy="184666"/>
          </a:xfrm>
          <a:prstGeom prst="rect">
            <a:avLst/>
          </a:prstGeom>
          <a:noFill/>
          <a:ln>
            <a:miter lim="800000"/>
            <a:headEnd/>
            <a:tailEnd/>
          </a:ln>
        </p:spPr>
        <p:txBody>
          <a:bodyPr lIns="0" tIns="0" rIns="0" bIns="0">
            <a:spAutoFit/>
          </a:bodyPr>
          <a:lstStyle/>
          <a:p>
            <a:endParaRPr lang="en-US"/>
          </a:p>
        </p:txBody>
      </p:sp>
    </p:spTree>
    <p:extLst>
      <p:ext uri="{BB962C8B-B14F-4D97-AF65-F5344CB8AC3E}">
        <p14:creationId xmlns:p14="http://schemas.microsoft.com/office/powerpoint/2010/main" val="35202186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457" name="Rectangle 1"/>
          <p:cNvSpPr>
            <a:spLocks noGrp="1" noRot="1" noChangeAspect="1" noChangeArrowheads="1" noTextEdit="1"/>
          </p:cNvSpPr>
          <p:nvPr>
            <p:ph type="sldImg"/>
          </p:nvPr>
        </p:nvSpPr>
        <p:spPr bwMode="auto">
          <a:xfrm>
            <a:off x="646113" y="915988"/>
            <a:ext cx="5564187" cy="3130550"/>
          </a:xfrm>
          <a:prstGeom prst="rect">
            <a:avLst/>
          </a:prstGeom>
          <a:solidFill>
            <a:srgbClr val="FFFFFF"/>
          </a:solidFill>
          <a:ln>
            <a:solidFill>
              <a:srgbClr val="000000"/>
            </a:solidFill>
            <a:miter lim="800000"/>
            <a:headEnd/>
            <a:tailEnd/>
          </a:ln>
        </p:spPr>
      </p:sp>
      <p:sp>
        <p:nvSpPr>
          <p:cNvPr id="19458" name="Rectangle 2"/>
          <p:cNvSpPr txBox="1">
            <a:spLocks noGrp="1" noChangeArrowheads="1"/>
          </p:cNvSpPr>
          <p:nvPr>
            <p:ph type="body" idx="1"/>
          </p:nvPr>
        </p:nvSpPr>
        <p:spPr bwMode="auto">
          <a:xfrm>
            <a:off x="1046350" y="4352631"/>
            <a:ext cx="4769503" cy="184666"/>
          </a:xfrm>
          <a:prstGeom prst="rect">
            <a:avLst/>
          </a:prstGeom>
          <a:noFill/>
          <a:ln>
            <a:miter lim="800000"/>
            <a:headEnd/>
            <a:tailEnd/>
          </a:ln>
        </p:spPr>
        <p:txBody>
          <a:bodyPr lIns="0" tIns="0" rIns="0" bIns="0">
            <a:spAutoFit/>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1" name="Rectangle 1"/>
          <p:cNvSpPr>
            <a:spLocks noGrp="1" noRot="1" noChangeAspect="1" noChangeArrowheads="1" noTextEdit="1"/>
          </p:cNvSpPr>
          <p:nvPr>
            <p:ph type="sldImg"/>
          </p:nvPr>
        </p:nvSpPr>
        <p:spPr bwMode="auto">
          <a:xfrm>
            <a:off x="646113" y="915988"/>
            <a:ext cx="5564187" cy="3130550"/>
          </a:xfrm>
          <a:prstGeom prst="rect">
            <a:avLst/>
          </a:prstGeom>
          <a:solidFill>
            <a:srgbClr val="FFFFFF"/>
          </a:solidFill>
          <a:ln>
            <a:solidFill>
              <a:srgbClr val="000000"/>
            </a:solidFill>
            <a:miter lim="800000"/>
            <a:headEnd/>
            <a:tailEnd/>
          </a:ln>
        </p:spPr>
      </p:sp>
      <p:sp>
        <p:nvSpPr>
          <p:cNvPr id="20482" name="Rectangle 2"/>
          <p:cNvSpPr txBox="1">
            <a:spLocks noGrp="1" noChangeArrowheads="1"/>
          </p:cNvSpPr>
          <p:nvPr>
            <p:ph type="body" idx="1"/>
          </p:nvPr>
        </p:nvSpPr>
        <p:spPr bwMode="auto">
          <a:xfrm>
            <a:off x="1046350" y="4352631"/>
            <a:ext cx="4769503" cy="184666"/>
          </a:xfrm>
          <a:prstGeom prst="rect">
            <a:avLst/>
          </a:prstGeom>
          <a:noFill/>
          <a:ln>
            <a:miter lim="800000"/>
            <a:headEnd/>
            <a:tailEnd/>
          </a:ln>
        </p:spPr>
        <p:txBody>
          <a:bodyPr lIns="0" tIns="0" rIns="0" bIns="0">
            <a:spAutoFit/>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5" name="Rectangle 1"/>
          <p:cNvSpPr>
            <a:spLocks noGrp="1" noRot="1" noChangeAspect="1" noChangeArrowheads="1" noTextEdit="1"/>
          </p:cNvSpPr>
          <p:nvPr>
            <p:ph type="sldImg"/>
          </p:nvPr>
        </p:nvSpPr>
        <p:spPr bwMode="auto">
          <a:xfrm>
            <a:off x="646113" y="915988"/>
            <a:ext cx="5564187" cy="3130550"/>
          </a:xfrm>
          <a:prstGeom prst="rect">
            <a:avLst/>
          </a:prstGeom>
          <a:solidFill>
            <a:srgbClr val="FFFFFF"/>
          </a:solidFill>
          <a:ln>
            <a:solidFill>
              <a:srgbClr val="000000"/>
            </a:solidFill>
            <a:miter lim="800000"/>
            <a:headEnd/>
            <a:tailEnd/>
          </a:ln>
        </p:spPr>
      </p:sp>
      <p:sp>
        <p:nvSpPr>
          <p:cNvPr id="21506" name="Rectangle 2"/>
          <p:cNvSpPr txBox="1">
            <a:spLocks noGrp="1" noChangeArrowheads="1"/>
          </p:cNvSpPr>
          <p:nvPr>
            <p:ph type="body" idx="1"/>
          </p:nvPr>
        </p:nvSpPr>
        <p:spPr bwMode="auto">
          <a:xfrm>
            <a:off x="1046350" y="4352631"/>
            <a:ext cx="4769503" cy="184666"/>
          </a:xfrm>
          <a:prstGeom prst="rect">
            <a:avLst/>
          </a:prstGeom>
          <a:noFill/>
          <a:ln>
            <a:miter lim="800000"/>
            <a:headEnd/>
            <a:tailEnd/>
          </a:ln>
        </p:spPr>
        <p:txBody>
          <a:bodyPr lIns="0" tIns="0" rIns="0" bIns="0">
            <a:spAutoFit/>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BFDF2B1-43BD-482C-9E62-B39F4B6BEB87}" type="slidenum">
              <a:rPr lang="en-US" smtClean="0"/>
              <a:pPr/>
              <a:t>60</a:t>
            </a:fld>
            <a:endParaRPr lang="en-US"/>
          </a:p>
        </p:txBody>
      </p:sp>
    </p:spTree>
    <p:extLst>
      <p:ext uri="{BB962C8B-B14F-4D97-AF65-F5344CB8AC3E}">
        <p14:creationId xmlns:p14="http://schemas.microsoft.com/office/powerpoint/2010/main" val="42334655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BFDF2B1-43BD-482C-9E62-B39F4B6BEB87}" type="slidenum">
              <a:rPr lang="en-US" smtClean="0"/>
              <a:pPr/>
              <a:t>61</a:t>
            </a:fld>
            <a:endParaRPr lang="en-US"/>
          </a:p>
        </p:txBody>
      </p:sp>
    </p:spTree>
    <p:extLst>
      <p:ext uri="{BB962C8B-B14F-4D97-AF65-F5344CB8AC3E}">
        <p14:creationId xmlns:p14="http://schemas.microsoft.com/office/powerpoint/2010/main" val="4408573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2" name="Rectangle 11"/>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useBgFill="1">
        <p:nvSpPr>
          <p:cNvPr id="13" name="Rounded Rectangle 12"/>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Subtitle 8"/>
          <p:cNvSpPr>
            <a:spLocks noGrp="1"/>
          </p:cNvSpPr>
          <p:nvPr>
            <p:ph type="subTitle" idx="1"/>
          </p:nvPr>
        </p:nvSpPr>
        <p:spPr>
          <a:xfrm>
            <a:off x="1727200" y="3200400"/>
            <a:ext cx="85344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9578AC21-961D-4603-9B78-D77ED18E7A74}" type="datetimeFigureOut">
              <a:rPr lang="en-US" smtClean="0"/>
              <a:pPr/>
              <a:t>4/9/2025</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E09A66A1-C760-4BFC-894E-C0032962BE07}" type="slidenum">
              <a:rPr lang="en-US" smtClean="0"/>
              <a:pPr/>
              <a:t>‹#›</a:t>
            </a:fld>
            <a:endParaRPr lang="en-US"/>
          </a:p>
        </p:txBody>
      </p:sp>
      <p:sp>
        <p:nvSpPr>
          <p:cNvPr id="7" name="Rectangle 6"/>
          <p:cNvSpPr/>
          <p:nvPr/>
        </p:nvSpPr>
        <p:spPr>
          <a:xfrm>
            <a:off x="83909" y="1449304"/>
            <a:ext cx="12028716"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 name="Rectangle 9"/>
          <p:cNvSpPr/>
          <p:nvPr/>
        </p:nvSpPr>
        <p:spPr>
          <a:xfrm>
            <a:off x="83909" y="1396720"/>
            <a:ext cx="12028716"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1" name="Rectangle 10"/>
          <p:cNvSpPr/>
          <p:nvPr/>
        </p:nvSpPr>
        <p:spPr>
          <a:xfrm>
            <a:off x="83909" y="2976649"/>
            <a:ext cx="12028716"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Title 7"/>
          <p:cNvSpPr>
            <a:spLocks noGrp="1"/>
          </p:cNvSpPr>
          <p:nvPr>
            <p:ph type="ctrTitle"/>
          </p:nvPr>
        </p:nvSpPr>
        <p:spPr>
          <a:xfrm>
            <a:off x="609600" y="1505931"/>
            <a:ext cx="10972800" cy="1470025"/>
          </a:xfrm>
        </p:spPr>
        <p:txBody>
          <a:bodyPr anchor="ctr"/>
          <a:lstStyle>
            <a:lvl1pPr algn="ctr">
              <a:defRPr lang="en-US" dirty="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578AC21-961D-4603-9B78-D77ED18E7A74}" type="datetimeFigureOut">
              <a:rPr lang="en-US" smtClean="0"/>
              <a:pPr/>
              <a:t>4/9/2025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9A66A1-C760-4BFC-894E-C0032962BE0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2"/>
            <a:ext cx="268224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219200" y="274641"/>
            <a:ext cx="7416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578AC21-961D-4603-9B78-D77ED18E7A74}" type="datetimeFigureOut">
              <a:rPr lang="en-US" smtClean="0"/>
              <a:pPr/>
              <a:t>4/9/2025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9A66A1-C760-4BFC-894E-C0032962BE0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9578AC21-961D-4603-9B78-D77ED18E7A74}" type="datetimeFigureOut">
              <a:rPr lang="en-US" smtClean="0"/>
              <a:pPr/>
              <a:t>4/9/2025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9A66A1-C760-4BFC-894E-C0032962BE07}" type="slidenum">
              <a:rPr lang="en-US" smtClean="0"/>
              <a:pPr/>
              <a:t>‹#›</a:t>
            </a:fld>
            <a:endParaRPr lang="en-US"/>
          </a:p>
        </p:txBody>
      </p:sp>
      <p:sp>
        <p:nvSpPr>
          <p:cNvPr id="8" name="Content Placeholder 7"/>
          <p:cNvSpPr>
            <a:spLocks noGrp="1"/>
          </p:cNvSpPr>
          <p:nvPr>
            <p:ph sz="quarter" idx="1"/>
          </p:nvPr>
        </p:nvSpPr>
        <p:spPr>
          <a:xfrm>
            <a:off x="1219200" y="1447800"/>
            <a:ext cx="103632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1" name="Rectangle 10"/>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useBgFill="1">
        <p:nvSpPr>
          <p:cNvPr id="10" name="Rounded Rectangle 9"/>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sz="1800"/>
          </a:p>
        </p:txBody>
      </p:sp>
      <p:sp>
        <p:nvSpPr>
          <p:cNvPr id="2" name="Title 1"/>
          <p:cNvSpPr>
            <a:spLocks noGrp="1"/>
          </p:cNvSpPr>
          <p:nvPr>
            <p:ph type="title"/>
          </p:nvPr>
        </p:nvSpPr>
        <p:spPr>
          <a:xfrm>
            <a:off x="963084" y="952501"/>
            <a:ext cx="103632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963084" y="2547938"/>
            <a:ext cx="103632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9578AC21-961D-4603-9B78-D77ED18E7A74}" type="datetimeFigureOut">
              <a:rPr lang="en-US" smtClean="0"/>
              <a:pPr/>
              <a:t>4/9/2025</a:t>
            </a:fld>
            <a:endParaRPr lang="en-US"/>
          </a:p>
        </p:txBody>
      </p:sp>
      <p:sp>
        <p:nvSpPr>
          <p:cNvPr id="5" name="Footer Placeholder 4"/>
          <p:cNvSpPr>
            <a:spLocks noGrp="1"/>
          </p:cNvSpPr>
          <p:nvPr>
            <p:ph type="ftr" sz="quarter" idx="11"/>
          </p:nvPr>
        </p:nvSpPr>
        <p:spPr>
          <a:xfrm>
            <a:off x="1066800" y="6172200"/>
            <a:ext cx="5334000" cy="457200"/>
          </a:xfrm>
        </p:spPr>
        <p:txBody>
          <a:bodyPr/>
          <a:lstStyle/>
          <a:p>
            <a:endParaRPr lang="en-US"/>
          </a:p>
        </p:txBody>
      </p:sp>
      <p:sp>
        <p:nvSpPr>
          <p:cNvPr id="7" name="Rectangle 6"/>
          <p:cNvSpPr/>
          <p:nvPr/>
        </p:nvSpPr>
        <p:spPr>
          <a:xfrm flipV="1">
            <a:off x="92550" y="2376830"/>
            <a:ext cx="1201802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Rectangle 7"/>
          <p:cNvSpPr/>
          <p:nvPr/>
        </p:nvSpPr>
        <p:spPr>
          <a:xfrm>
            <a:off x="92195" y="2341476"/>
            <a:ext cx="12018375"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Rectangle 8"/>
          <p:cNvSpPr/>
          <p:nvPr/>
        </p:nvSpPr>
        <p:spPr>
          <a:xfrm>
            <a:off x="91075" y="2468880"/>
            <a:ext cx="12019495"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6" name="Slide Number Placeholder 5"/>
          <p:cNvSpPr>
            <a:spLocks noGrp="1"/>
          </p:cNvSpPr>
          <p:nvPr>
            <p:ph type="sldNum" sz="quarter" idx="12"/>
          </p:nvPr>
        </p:nvSpPr>
        <p:spPr>
          <a:xfrm>
            <a:off x="195072" y="6208776"/>
            <a:ext cx="609600" cy="457200"/>
          </a:xfrm>
        </p:spPr>
        <p:txBody>
          <a:bodyPr/>
          <a:lstStyle/>
          <a:p>
            <a:fld id="{E09A66A1-C760-4BFC-894E-C0032962BE07}"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9578AC21-961D-4603-9B78-D77ED18E7A74}" type="datetimeFigureOut">
              <a:rPr lang="en-US" smtClean="0"/>
              <a:pPr/>
              <a:t>4/9/2025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9A66A1-C760-4BFC-894E-C0032962BE07}" type="slidenum">
              <a:rPr lang="en-US" smtClean="0"/>
              <a:pPr/>
              <a:t>‹#›</a:t>
            </a:fld>
            <a:endParaRPr lang="en-US"/>
          </a:p>
        </p:txBody>
      </p:sp>
      <p:sp>
        <p:nvSpPr>
          <p:cNvPr id="9" name="Content Placeholder 8"/>
          <p:cNvSpPr>
            <a:spLocks noGrp="1"/>
          </p:cNvSpPr>
          <p:nvPr>
            <p:ph sz="quarter" idx="1"/>
          </p:nvPr>
        </p:nvSpPr>
        <p:spPr>
          <a:xfrm>
            <a:off x="1219200" y="1447800"/>
            <a:ext cx="499872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578600" y="1447800"/>
            <a:ext cx="499872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9200" y="273050"/>
            <a:ext cx="103632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1219200" y="1447800"/>
            <a:ext cx="49784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604000" y="1447800"/>
            <a:ext cx="49784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9578AC21-961D-4603-9B78-D77ED18E7A74}" type="datetimeFigureOut">
              <a:rPr lang="en-US" smtClean="0"/>
              <a:pPr/>
              <a:t>4/9/2025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09A66A1-C760-4BFC-894E-C0032962BE07}" type="slidenum">
              <a:rPr lang="en-US" smtClean="0"/>
              <a:pPr/>
              <a:t>‹#›</a:t>
            </a:fld>
            <a:endParaRPr lang="en-US"/>
          </a:p>
        </p:txBody>
      </p:sp>
      <p:sp>
        <p:nvSpPr>
          <p:cNvPr id="11" name="Content Placeholder 10"/>
          <p:cNvSpPr>
            <a:spLocks noGrp="1"/>
          </p:cNvSpPr>
          <p:nvPr>
            <p:ph sz="half" idx="2"/>
          </p:nvPr>
        </p:nvSpPr>
        <p:spPr>
          <a:xfrm>
            <a:off x="1219200" y="2247900"/>
            <a:ext cx="49784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6604000" y="2247900"/>
            <a:ext cx="49784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9578AC21-961D-4603-9B78-D77ED18E7A74}" type="datetimeFigureOut">
              <a:rPr lang="en-US" smtClean="0"/>
              <a:pPr/>
              <a:t>4/9/2025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09A66A1-C760-4BFC-894E-C0032962BE0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78AC21-961D-4603-9B78-D77ED18E7A74}" type="datetimeFigureOut">
              <a:rPr lang="en-US" smtClean="0"/>
              <a:pPr/>
              <a:t>4/9/2025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09A66A1-C760-4BFC-894E-C0032962BE0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useBgFill="1">
        <p:nvSpPr>
          <p:cNvPr id="9" name="Rounded Rectangle 8"/>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sz="1800"/>
          </a:p>
        </p:txBody>
      </p:sp>
      <p:sp>
        <p:nvSpPr>
          <p:cNvPr id="2" name="Title 1"/>
          <p:cNvSpPr>
            <a:spLocks noGrp="1"/>
          </p:cNvSpPr>
          <p:nvPr>
            <p:ph type="title"/>
          </p:nvPr>
        </p:nvSpPr>
        <p:spPr>
          <a:xfrm>
            <a:off x="1219200" y="273050"/>
            <a:ext cx="103632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1219200" y="1600200"/>
            <a:ext cx="2540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9578AC21-961D-4603-9B78-D77ED18E7A74}" type="datetimeFigureOut">
              <a:rPr lang="en-US" smtClean="0"/>
              <a:pPr/>
              <a:t>4/9/2025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9A66A1-C760-4BFC-894E-C0032962BE07}" type="slidenum">
              <a:rPr lang="en-US" smtClean="0"/>
              <a:pPr/>
              <a:t>‹#›</a:t>
            </a:fld>
            <a:endParaRPr lang="en-US"/>
          </a:p>
        </p:txBody>
      </p:sp>
      <p:sp>
        <p:nvSpPr>
          <p:cNvPr id="11" name="Content Placeholder 10"/>
          <p:cNvSpPr>
            <a:spLocks noGrp="1"/>
          </p:cNvSpPr>
          <p:nvPr>
            <p:ph sz="quarter" idx="1"/>
          </p:nvPr>
        </p:nvSpPr>
        <p:spPr>
          <a:xfrm>
            <a:off x="3962400" y="1600200"/>
            <a:ext cx="7620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9200" y="4900550"/>
            <a:ext cx="97536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1219200" y="5445825"/>
            <a:ext cx="97536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9578AC21-961D-4603-9B78-D77ED18E7A74}" type="datetimeFigureOut">
              <a:rPr lang="en-US" smtClean="0"/>
              <a:pPr/>
              <a:t>4/9/2025</a:t>
            </a:fld>
            <a:endParaRPr lang="en-US"/>
          </a:p>
        </p:txBody>
      </p:sp>
      <p:sp>
        <p:nvSpPr>
          <p:cNvPr id="6" name="Footer Placeholder 5"/>
          <p:cNvSpPr>
            <a:spLocks noGrp="1"/>
          </p:cNvSpPr>
          <p:nvPr>
            <p:ph type="ftr" sz="quarter" idx="11"/>
          </p:nvPr>
        </p:nvSpPr>
        <p:spPr>
          <a:xfrm>
            <a:off x="1219200" y="6172200"/>
            <a:ext cx="5181600" cy="457200"/>
          </a:xfrm>
        </p:spPr>
        <p:txBody>
          <a:bodyPr/>
          <a:lstStyle/>
          <a:p>
            <a:endParaRPr lang="en-US"/>
          </a:p>
        </p:txBody>
      </p:sp>
      <p:sp>
        <p:nvSpPr>
          <p:cNvPr id="7" name="Slide Number Placeholder 6"/>
          <p:cNvSpPr>
            <a:spLocks noGrp="1"/>
          </p:cNvSpPr>
          <p:nvPr>
            <p:ph type="sldNum" sz="quarter" idx="12"/>
          </p:nvPr>
        </p:nvSpPr>
        <p:spPr>
          <a:xfrm>
            <a:off x="195072" y="6208776"/>
            <a:ext cx="609600" cy="457200"/>
          </a:xfrm>
        </p:spPr>
        <p:txBody>
          <a:bodyPr/>
          <a:lstStyle/>
          <a:p>
            <a:fld id="{E09A66A1-C760-4BFC-894E-C0032962BE07}" type="slidenum">
              <a:rPr lang="en-US" smtClean="0"/>
              <a:pPr/>
              <a:t>‹#›</a:t>
            </a:fld>
            <a:endParaRPr lang="en-US"/>
          </a:p>
        </p:txBody>
      </p:sp>
      <p:sp>
        <p:nvSpPr>
          <p:cNvPr id="11" name="Rectangle 10"/>
          <p:cNvSpPr/>
          <p:nvPr/>
        </p:nvSpPr>
        <p:spPr>
          <a:xfrm flipV="1">
            <a:off x="91076" y="4683555"/>
            <a:ext cx="1200912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2" name="Rectangle 11"/>
          <p:cNvSpPr/>
          <p:nvPr/>
        </p:nvSpPr>
        <p:spPr>
          <a:xfrm>
            <a:off x="91345" y="4650475"/>
            <a:ext cx="12008852"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3" name="Rectangle 12"/>
          <p:cNvSpPr/>
          <p:nvPr/>
        </p:nvSpPr>
        <p:spPr>
          <a:xfrm>
            <a:off x="91348" y="4773225"/>
            <a:ext cx="12008849"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 name="Picture Placeholder 2"/>
          <p:cNvSpPr>
            <a:spLocks noGrp="1"/>
          </p:cNvSpPr>
          <p:nvPr>
            <p:ph type="pic" idx="1"/>
          </p:nvPr>
        </p:nvSpPr>
        <p:spPr>
          <a:xfrm>
            <a:off x="91078" y="66676"/>
            <a:ext cx="12002497"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7F4D1"/>
        </a:solidFill>
        <a:effectLst/>
      </p:bgPr>
    </p:bg>
    <p:spTree>
      <p:nvGrpSpPr>
        <p:cNvPr id="1" name=""/>
        <p:cNvGrpSpPr/>
        <p:nvPr/>
      </p:nvGrpSpPr>
      <p:grpSpPr>
        <a:xfrm>
          <a:off x="0" y="0"/>
          <a:ext cx="0" cy="0"/>
          <a:chOff x="0" y="0"/>
          <a:chExt cx="0" cy="0"/>
        </a:xfrm>
      </p:grpSpPr>
      <p:sp>
        <p:nvSpPr>
          <p:cNvPr id="9" name="Rectangle 8"/>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useBgFill="1">
        <p:nvSpPr>
          <p:cNvPr id="8" name="Rounded Rectangle 7"/>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sz="1800"/>
          </a:p>
        </p:txBody>
      </p:sp>
      <p:sp>
        <p:nvSpPr>
          <p:cNvPr id="22" name="Title Placeholder 21"/>
          <p:cNvSpPr>
            <a:spLocks noGrp="1"/>
          </p:cNvSpPr>
          <p:nvPr>
            <p:ph type="title"/>
          </p:nvPr>
        </p:nvSpPr>
        <p:spPr>
          <a:xfrm>
            <a:off x="1219200" y="274638"/>
            <a:ext cx="10363200" cy="114300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1219200" y="1447800"/>
            <a:ext cx="103632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8229600" y="6191250"/>
            <a:ext cx="3302000" cy="476250"/>
          </a:xfrm>
          <a:prstGeom prst="rect">
            <a:avLst/>
          </a:prstGeom>
        </p:spPr>
        <p:txBody>
          <a:bodyPr anchor="ctr" anchorCtr="0"/>
          <a:lstStyle>
            <a:lvl1pPr algn="r" eaLnBrk="1" latinLnBrk="0" hangingPunct="1">
              <a:defRPr kumimoji="0" sz="1400">
                <a:solidFill>
                  <a:schemeClr val="tx2"/>
                </a:solidFill>
              </a:defRPr>
            </a:lvl1pPr>
          </a:lstStyle>
          <a:p>
            <a:fld id="{9578AC21-961D-4603-9B78-D77ED18E7A74}" type="datetimeFigureOut">
              <a:rPr lang="en-US" smtClean="0"/>
              <a:pPr/>
              <a:t>4/9/2025</a:t>
            </a:fld>
            <a:endParaRPr lang="en-US"/>
          </a:p>
        </p:txBody>
      </p:sp>
      <p:sp>
        <p:nvSpPr>
          <p:cNvPr id="3" name="Footer Placeholder 2"/>
          <p:cNvSpPr>
            <a:spLocks noGrp="1"/>
          </p:cNvSpPr>
          <p:nvPr>
            <p:ph type="ftr" sz="quarter" idx="3"/>
          </p:nvPr>
        </p:nvSpPr>
        <p:spPr>
          <a:xfrm>
            <a:off x="1219200" y="6172200"/>
            <a:ext cx="52832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95072" y="6210300"/>
            <a:ext cx="6096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E09A66A1-C760-4BFC-894E-C0032962BE0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2.png"/></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png"/></Relationships>
</file>

<file path=ppt/slides/_rels/slide3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38.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customXml" Target="../ink/ink4.xml"/><Relationship Id="rId13" Type="http://schemas.openxmlformats.org/officeDocument/2006/relationships/customXml" Target="../ink/ink7.xml"/><Relationship Id="rId3" Type="http://schemas.openxmlformats.org/officeDocument/2006/relationships/customXml" Target="../ink/ink1.xml"/><Relationship Id="rId7" Type="http://schemas.openxmlformats.org/officeDocument/2006/relationships/customXml" Target="../ink/ink3.xml"/><Relationship Id="rId12" Type="http://schemas.openxmlformats.org/officeDocument/2006/relationships/customXml" Target="../ink/ink6.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24.png"/><Relationship Id="rId11" Type="http://schemas.openxmlformats.org/officeDocument/2006/relationships/image" Target="../media/image26.png"/><Relationship Id="rId5" Type="http://schemas.openxmlformats.org/officeDocument/2006/relationships/customXml" Target="../ink/ink2.xml"/><Relationship Id="rId10" Type="http://schemas.openxmlformats.org/officeDocument/2006/relationships/customXml" Target="../ink/ink5.xml"/><Relationship Id="rId4" Type="http://schemas.openxmlformats.org/officeDocument/2006/relationships/image" Target="../media/image23.png"/><Relationship Id="rId9" Type="http://schemas.openxmlformats.org/officeDocument/2006/relationships/image" Target="../media/image25.png"/><Relationship Id="rId14" Type="http://schemas.openxmlformats.org/officeDocument/2006/relationships/customXml" Target="../ink/ink8.xml"/></Relationships>
</file>

<file path=ppt/slides/_rels/slide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customXml" Target="../ink/ink9.xml"/><Relationship Id="rId1" Type="http://schemas.openxmlformats.org/officeDocument/2006/relationships/slideLayout" Target="../slideLayouts/slideLayout4.xml"/><Relationship Id="rId6" Type="http://schemas.openxmlformats.org/officeDocument/2006/relationships/image" Target="../media/image13.emf"/><Relationship Id="rId5" Type="http://schemas.openxmlformats.org/officeDocument/2006/relationships/customXml" Target="../ink/ink10.xml"/><Relationship Id="rId4" Type="http://schemas.openxmlformats.org/officeDocument/2006/relationships/image" Target="../media/image2.png"/></Relationships>
</file>

<file path=ppt/slides/_rels/slide45.xml.rels><?xml version="1.0" encoding="UTF-8" standalone="yes"?>
<Relationships xmlns="http://schemas.openxmlformats.org/package/2006/relationships"><Relationship Id="rId8" Type="http://schemas.openxmlformats.org/officeDocument/2006/relationships/image" Target="../media/image15.emf"/><Relationship Id="rId3" Type="http://schemas.openxmlformats.org/officeDocument/2006/relationships/image" Target="../media/image12.emf"/><Relationship Id="rId7" Type="http://schemas.openxmlformats.org/officeDocument/2006/relationships/customXml" Target="../ink/ink13.xml"/><Relationship Id="rId2" Type="http://schemas.openxmlformats.org/officeDocument/2006/relationships/customXml" Target="../ink/ink11.xml"/><Relationship Id="rId1" Type="http://schemas.openxmlformats.org/officeDocument/2006/relationships/slideLayout" Target="../slideLayouts/slideLayout4.xml"/><Relationship Id="rId6" Type="http://schemas.openxmlformats.org/officeDocument/2006/relationships/image" Target="../media/image14.emf"/><Relationship Id="rId5" Type="http://schemas.openxmlformats.org/officeDocument/2006/relationships/customXml" Target="../ink/ink12.xml"/><Relationship Id="rId4" Type="http://schemas.openxmlformats.org/officeDocument/2006/relationships/image" Target="../media/image2.png"/></Relationships>
</file>

<file path=ppt/slides/_rels/slide46.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customXml" Target="../ink/ink14.xml"/><Relationship Id="rId1" Type="http://schemas.openxmlformats.org/officeDocument/2006/relationships/slideLayout" Target="../slideLayouts/slideLayout4.xml"/><Relationship Id="rId6" Type="http://schemas.openxmlformats.org/officeDocument/2006/relationships/image" Target="../media/image16.emf"/><Relationship Id="rId5" Type="http://schemas.openxmlformats.org/officeDocument/2006/relationships/customXml" Target="../ink/ink15.xml"/><Relationship Id="rId4" Type="http://schemas.openxmlformats.org/officeDocument/2006/relationships/image" Target="../media/image2.png"/></Relationships>
</file>

<file path=ppt/slides/_rels/slide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2.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8" Type="http://schemas.openxmlformats.org/officeDocument/2006/relationships/customXml" Target="../ink/ink19.xml"/><Relationship Id="rId3" Type="http://schemas.openxmlformats.org/officeDocument/2006/relationships/image" Target="../media/image17.emf"/><Relationship Id="rId7" Type="http://schemas.openxmlformats.org/officeDocument/2006/relationships/image" Target="../media/image19.emf"/><Relationship Id="rId2" Type="http://schemas.openxmlformats.org/officeDocument/2006/relationships/customXml" Target="../ink/ink16.xml"/><Relationship Id="rId1" Type="http://schemas.openxmlformats.org/officeDocument/2006/relationships/slideLayout" Target="../slideLayouts/slideLayout4.xml"/><Relationship Id="rId6" Type="http://schemas.openxmlformats.org/officeDocument/2006/relationships/customXml" Target="../ink/ink18.xml"/><Relationship Id="rId11" Type="http://schemas.openxmlformats.org/officeDocument/2006/relationships/image" Target="../media/image21.emf"/><Relationship Id="rId5" Type="http://schemas.openxmlformats.org/officeDocument/2006/relationships/image" Target="../media/image18.emf"/><Relationship Id="rId10" Type="http://schemas.openxmlformats.org/officeDocument/2006/relationships/customXml" Target="../ink/ink20.xml"/><Relationship Id="rId4" Type="http://schemas.openxmlformats.org/officeDocument/2006/relationships/customXml" Target="../ink/ink17.xml"/><Relationship Id="rId9" Type="http://schemas.openxmlformats.org/officeDocument/2006/relationships/image" Target="../media/image20.emf"/></Relationships>
</file>

<file path=ppt/slides/_rels/slide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8" Type="http://schemas.openxmlformats.org/officeDocument/2006/relationships/image" Target="../media/image26.emf"/><Relationship Id="rId3" Type="http://schemas.openxmlformats.org/officeDocument/2006/relationships/customXml" Target="../ink/ink21.xml"/><Relationship Id="rId7" Type="http://schemas.openxmlformats.org/officeDocument/2006/relationships/customXml" Target="../ink/ink23.xml"/><Relationship Id="rId12" Type="http://schemas.openxmlformats.org/officeDocument/2006/relationships/image" Target="../media/image28.emf"/><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25.emf"/><Relationship Id="rId11" Type="http://schemas.openxmlformats.org/officeDocument/2006/relationships/customXml" Target="../ink/ink25.xml"/><Relationship Id="rId5" Type="http://schemas.openxmlformats.org/officeDocument/2006/relationships/customXml" Target="../ink/ink22.xml"/><Relationship Id="rId10" Type="http://schemas.openxmlformats.org/officeDocument/2006/relationships/image" Target="../media/image27.emf"/><Relationship Id="rId4" Type="http://schemas.openxmlformats.org/officeDocument/2006/relationships/image" Target="../media/image24.emf"/><Relationship Id="rId9" Type="http://schemas.openxmlformats.org/officeDocument/2006/relationships/customXml" Target="../ink/ink24.xml"/></Relationships>
</file>

<file path=ppt/slides/_rels/slide5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6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3.gi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8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89.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A260A53-96E9-4339-BBEF-E2E097013407}"/>
              </a:ext>
            </a:extLst>
          </p:cNvPr>
          <p:cNvSpPr>
            <a:spLocks noGrp="1"/>
          </p:cNvSpPr>
          <p:nvPr>
            <p:ph sz="quarter" idx="1"/>
          </p:nvPr>
        </p:nvSpPr>
        <p:spPr>
          <a:xfrm>
            <a:off x="1447800" y="3505200"/>
            <a:ext cx="10363200" cy="1447800"/>
          </a:xfrm>
          <a:solidFill>
            <a:srgbClr val="0EADC2"/>
          </a:solidFill>
          <a:ln w="38100">
            <a:solidFill>
              <a:srgbClr val="FF0000"/>
            </a:solidFill>
          </a:ln>
        </p:spPr>
        <p:style>
          <a:lnRef idx="1">
            <a:schemeClr val="accent1"/>
          </a:lnRef>
          <a:fillRef idx="2">
            <a:schemeClr val="accent1"/>
          </a:fillRef>
          <a:effectRef idx="1">
            <a:schemeClr val="accent1"/>
          </a:effectRef>
          <a:fontRef idx="minor">
            <a:schemeClr val="dk1"/>
          </a:fontRef>
        </p:style>
        <p:txBody>
          <a:bodyPr>
            <a:normAutofit/>
          </a:bodyPr>
          <a:lstStyle/>
          <a:p>
            <a:pPr marL="0" indent="0" algn="ctr">
              <a:buNone/>
            </a:pPr>
            <a:r>
              <a:rPr lang="en-US" sz="4000" b="1" dirty="0"/>
              <a:t>UNIT </a:t>
            </a:r>
            <a:r>
              <a:rPr lang="en-US" sz="4000" b="1"/>
              <a:t>:- V</a:t>
            </a:r>
            <a:endParaRPr lang="en-US" sz="4000" b="1" dirty="0"/>
          </a:p>
          <a:p>
            <a:pPr marL="0" indent="0" algn="ctr">
              <a:buNone/>
            </a:pPr>
            <a:r>
              <a:rPr lang="en-US" sz="4000" b="1" dirty="0"/>
              <a:t>Methods and Inheritance in JAVA</a:t>
            </a:r>
            <a:endParaRPr lang="en-US" sz="4000" dirty="0"/>
          </a:p>
        </p:txBody>
      </p:sp>
      <p:sp>
        <p:nvSpPr>
          <p:cNvPr id="6" name="Title 1">
            <a:extLst>
              <a:ext uri="{FF2B5EF4-FFF2-40B4-BE49-F238E27FC236}">
                <a16:creationId xmlns:a16="http://schemas.microsoft.com/office/drawing/2014/main" id="{898159E7-3EA1-4FD7-B5A0-D4EFABBD414E}"/>
              </a:ext>
            </a:extLst>
          </p:cNvPr>
          <p:cNvSpPr txBox="1">
            <a:spLocks/>
          </p:cNvSpPr>
          <p:nvPr/>
        </p:nvSpPr>
        <p:spPr>
          <a:xfrm>
            <a:off x="3657600" y="1767689"/>
            <a:ext cx="7002634" cy="715964"/>
          </a:xfrm>
          <a:prstGeom prst="rect">
            <a:avLst/>
          </a:prstGeom>
          <a:solidFill>
            <a:srgbClr val="0EADC2"/>
          </a:solidFill>
          <a:ln w="38100" cap="flat" cmpd="sng" algn="ctr">
            <a:solidFill>
              <a:srgbClr val="FF0000"/>
            </a:solidFill>
            <a:prstDash val="solid"/>
          </a:ln>
        </p:spPr>
        <p:style>
          <a:lnRef idx="1">
            <a:schemeClr val="accent1"/>
          </a:lnRef>
          <a:fillRef idx="2">
            <a:schemeClr val="accent1"/>
          </a:fillRef>
          <a:effectRef idx="1">
            <a:schemeClr val="accent1"/>
          </a:effectRef>
          <a:fontRef idx="minor">
            <a:schemeClr val="dk1"/>
          </a:fontRef>
        </p:style>
        <p:txBody>
          <a:bodyPr vert="horz">
            <a:norm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dk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dk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dk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dk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dk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dk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dk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dk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dk1"/>
                </a:solidFill>
                <a:latin typeface="+mn-lt"/>
                <a:ea typeface="+mn-ea"/>
                <a:cs typeface="+mn-cs"/>
              </a:defRPr>
            </a:lvl9pPr>
          </a:lstStyle>
          <a:p>
            <a:pPr marL="0" indent="0" algn="ctr">
              <a:buFont typeface="Wingdings 2"/>
              <a:buNone/>
            </a:pPr>
            <a:r>
              <a:rPr lang="en-US" sz="4000" b="1" dirty="0"/>
              <a:t>Object Oriented Programming </a:t>
            </a:r>
            <a:endParaRPr lang="en-US" sz="4000" dirty="0"/>
          </a:p>
        </p:txBody>
      </p:sp>
      <p:pic>
        <p:nvPicPr>
          <p:cNvPr id="7" name="Picture 6">
            <a:extLst>
              <a:ext uri="{FF2B5EF4-FFF2-40B4-BE49-F238E27FC236}">
                <a16:creationId xmlns:a16="http://schemas.microsoft.com/office/drawing/2014/main" id="{AFA590F3-CF26-41B4-AE97-C299C3E7ED9C}"/>
              </a:ext>
            </a:extLst>
          </p:cNvPr>
          <p:cNvPicPr>
            <a:picLocks noChangeAspect="1"/>
          </p:cNvPicPr>
          <p:nvPr/>
        </p:nvPicPr>
        <p:blipFill>
          <a:blip r:embed="rId2"/>
          <a:stretch>
            <a:fillRect/>
          </a:stretch>
        </p:blipFill>
        <p:spPr>
          <a:xfrm>
            <a:off x="1676400" y="1615582"/>
            <a:ext cx="1318341" cy="1280017"/>
          </a:xfrm>
          <a:prstGeom prst="rect">
            <a:avLst/>
          </a:prstGeom>
        </p:spPr>
      </p:pic>
    </p:spTree>
    <p:extLst>
      <p:ext uri="{BB962C8B-B14F-4D97-AF65-F5344CB8AC3E}">
        <p14:creationId xmlns:p14="http://schemas.microsoft.com/office/powerpoint/2010/main" val="14189994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1B72E0-C39D-2B80-0041-B7F9BEF9E61B}"/>
              </a:ext>
            </a:extLst>
          </p:cNvPr>
          <p:cNvSpPr>
            <a:spLocks noGrp="1"/>
          </p:cNvSpPr>
          <p:nvPr>
            <p:ph sz="quarter" idx="1"/>
          </p:nvPr>
        </p:nvSpPr>
        <p:spPr>
          <a:xfrm>
            <a:off x="1828800" y="152400"/>
            <a:ext cx="8305800" cy="6553200"/>
          </a:xfrm>
        </p:spPr>
        <p:style>
          <a:lnRef idx="1">
            <a:schemeClr val="dk1"/>
          </a:lnRef>
          <a:fillRef idx="2">
            <a:schemeClr val="dk1"/>
          </a:fillRef>
          <a:effectRef idx="1">
            <a:schemeClr val="dk1"/>
          </a:effectRef>
          <a:fontRef idx="minor">
            <a:schemeClr val="dk1"/>
          </a:fontRef>
        </p:style>
        <p:txBody>
          <a:bodyPr>
            <a:normAutofit lnSpcReduction="10000"/>
          </a:bodyPr>
          <a:lstStyle/>
          <a:p>
            <a:pPr marL="0" indent="0">
              <a:buNone/>
              <a:defRPr/>
            </a:pPr>
            <a:r>
              <a:rPr lang="en-IN" dirty="0"/>
              <a:t>Scanner input =new Scanner(System.in);</a:t>
            </a:r>
          </a:p>
          <a:p>
            <a:pPr marL="0" indent="0">
              <a:buNone/>
              <a:defRPr/>
            </a:pPr>
            <a:r>
              <a:rPr lang="en-IN" dirty="0"/>
              <a:t>int x[]=new int [5];     </a:t>
            </a:r>
            <a:r>
              <a:rPr lang="en-IN" dirty="0">
                <a:solidFill>
                  <a:srgbClr val="FF0000"/>
                </a:solidFill>
              </a:rPr>
              <a:t>//Declare and create an array </a:t>
            </a:r>
          </a:p>
          <a:p>
            <a:pPr marL="0" indent="0">
              <a:buNone/>
              <a:defRPr/>
            </a:pPr>
            <a:r>
              <a:rPr lang="en-IN" dirty="0" err="1"/>
              <a:t>System.out.println</a:t>
            </a:r>
            <a:r>
              <a:rPr lang="en-IN" dirty="0"/>
              <a:t>(“Define the size of array”);</a:t>
            </a:r>
          </a:p>
          <a:p>
            <a:pPr marL="0" indent="0">
              <a:buNone/>
              <a:defRPr/>
            </a:pPr>
            <a:r>
              <a:rPr lang="en-IN" dirty="0"/>
              <a:t>int n=</a:t>
            </a:r>
            <a:r>
              <a:rPr lang="en-IN" dirty="0" err="1"/>
              <a:t>input.nextInt</a:t>
            </a:r>
            <a:r>
              <a:rPr lang="en-IN" dirty="0"/>
              <a:t>(); </a:t>
            </a:r>
            <a:r>
              <a:rPr lang="en-IN" dirty="0">
                <a:solidFill>
                  <a:srgbClr val="FF0000"/>
                </a:solidFill>
              </a:rPr>
              <a:t>//Define a size  of an array </a:t>
            </a:r>
            <a:endParaRPr lang="en-IN" dirty="0"/>
          </a:p>
          <a:p>
            <a:pPr marL="0" indent="0">
              <a:buNone/>
              <a:defRPr/>
            </a:pPr>
            <a:r>
              <a:rPr lang="en-IN" dirty="0" err="1"/>
              <a:t>System.out.println</a:t>
            </a:r>
            <a:r>
              <a:rPr lang="en-IN" dirty="0"/>
              <a:t>(“Enter the array elements”);</a:t>
            </a:r>
          </a:p>
          <a:p>
            <a:pPr marL="0" indent="0">
              <a:buNone/>
              <a:defRPr/>
            </a:pPr>
            <a:r>
              <a:rPr lang="en-IN" dirty="0"/>
              <a:t>for(int </a:t>
            </a:r>
            <a:r>
              <a:rPr lang="en-IN" dirty="0" err="1"/>
              <a:t>i</a:t>
            </a:r>
            <a:r>
              <a:rPr lang="en-IN" dirty="0"/>
              <a:t>=0;i&lt;</a:t>
            </a:r>
            <a:r>
              <a:rPr lang="en-IN" dirty="0" err="1"/>
              <a:t>n;i</a:t>
            </a:r>
            <a:r>
              <a:rPr lang="en-IN" dirty="0"/>
              <a:t>++)     </a:t>
            </a:r>
            <a:r>
              <a:rPr lang="en-IN" dirty="0">
                <a:solidFill>
                  <a:srgbClr val="FF0000"/>
                </a:solidFill>
              </a:rPr>
              <a:t>// Initialize the array elements</a:t>
            </a:r>
          </a:p>
          <a:p>
            <a:pPr marL="0" indent="0">
              <a:buNone/>
              <a:defRPr/>
            </a:pPr>
            <a:r>
              <a:rPr lang="en-IN" dirty="0"/>
              <a:t>{</a:t>
            </a:r>
          </a:p>
          <a:p>
            <a:pPr marL="0" indent="0">
              <a:buNone/>
              <a:defRPr/>
            </a:pPr>
            <a:r>
              <a:rPr lang="en-IN" dirty="0"/>
              <a:t>      x[</a:t>
            </a:r>
            <a:r>
              <a:rPr lang="en-IN" dirty="0" err="1"/>
              <a:t>i</a:t>
            </a:r>
            <a:r>
              <a:rPr lang="en-IN" dirty="0"/>
              <a:t>]=</a:t>
            </a:r>
            <a:r>
              <a:rPr lang="en-IN" dirty="0" err="1"/>
              <a:t>input.nextInt</a:t>
            </a:r>
            <a:r>
              <a:rPr lang="en-IN" dirty="0"/>
              <a:t>();</a:t>
            </a:r>
          </a:p>
          <a:p>
            <a:pPr marL="0" indent="0">
              <a:buNone/>
              <a:defRPr/>
            </a:pPr>
            <a:r>
              <a:rPr lang="en-IN" dirty="0"/>
              <a:t>}</a:t>
            </a:r>
          </a:p>
          <a:p>
            <a:pPr marL="0" indent="0">
              <a:buNone/>
              <a:defRPr/>
            </a:pPr>
            <a:r>
              <a:rPr lang="en-IN" dirty="0"/>
              <a:t>     </a:t>
            </a:r>
            <a:r>
              <a:rPr lang="en-IN" dirty="0" err="1"/>
              <a:t>System.out.println</a:t>
            </a:r>
            <a:r>
              <a:rPr lang="en-IN" dirty="0"/>
              <a:t>(“Display the array elements”);</a:t>
            </a:r>
          </a:p>
          <a:p>
            <a:pPr marL="0" indent="0">
              <a:buNone/>
              <a:defRPr/>
            </a:pPr>
            <a:r>
              <a:rPr lang="en-IN" dirty="0"/>
              <a:t>for(int </a:t>
            </a:r>
            <a:r>
              <a:rPr lang="en-IN" dirty="0" err="1"/>
              <a:t>i</a:t>
            </a:r>
            <a:r>
              <a:rPr lang="en-IN" dirty="0"/>
              <a:t>=0;i&lt;</a:t>
            </a:r>
            <a:r>
              <a:rPr lang="en-IN" dirty="0" err="1"/>
              <a:t>n;i</a:t>
            </a:r>
            <a:r>
              <a:rPr lang="en-IN" dirty="0"/>
              <a:t>++)        </a:t>
            </a:r>
            <a:r>
              <a:rPr lang="en-IN" dirty="0">
                <a:solidFill>
                  <a:srgbClr val="FF0000"/>
                </a:solidFill>
              </a:rPr>
              <a:t>// Display the array elements</a:t>
            </a:r>
          </a:p>
          <a:p>
            <a:pPr marL="0" indent="0">
              <a:buNone/>
              <a:defRPr/>
            </a:pPr>
            <a:r>
              <a:rPr lang="en-IN" dirty="0"/>
              <a:t>{</a:t>
            </a:r>
          </a:p>
          <a:p>
            <a:pPr marL="0" indent="0">
              <a:buNone/>
              <a:defRPr/>
            </a:pPr>
            <a:r>
              <a:rPr lang="en-IN" dirty="0"/>
              <a:t>      </a:t>
            </a:r>
            <a:r>
              <a:rPr lang="en-IN" dirty="0" err="1"/>
              <a:t>System.out.println</a:t>
            </a:r>
            <a:r>
              <a:rPr lang="en-IN" dirty="0"/>
              <a:t>(“x[”+</a:t>
            </a:r>
            <a:r>
              <a:rPr lang="en-IN" dirty="0" err="1"/>
              <a:t>i</a:t>
            </a:r>
            <a:r>
              <a:rPr lang="en-IN" dirty="0"/>
              <a:t>+”]=”+x[</a:t>
            </a:r>
            <a:r>
              <a:rPr lang="en-IN" dirty="0" err="1"/>
              <a:t>i</a:t>
            </a:r>
            <a:r>
              <a:rPr lang="en-IN" dirty="0"/>
              <a:t>]);</a:t>
            </a:r>
          </a:p>
          <a:p>
            <a:pPr marL="0" indent="0">
              <a:buNone/>
              <a:defRPr/>
            </a:pPr>
            <a:r>
              <a:rPr lang="en-IN" dirty="0"/>
              <a:t>}</a:t>
            </a:r>
          </a:p>
          <a:p>
            <a:pPr marL="0" indent="0">
              <a:buNone/>
              <a:defRPr/>
            </a:pPr>
            <a:endParaRPr lang="en-IN" dirty="0"/>
          </a:p>
        </p:txBody>
      </p:sp>
    </p:spTree>
    <p:extLst>
      <p:ext uri="{BB962C8B-B14F-4D97-AF65-F5344CB8AC3E}">
        <p14:creationId xmlns:p14="http://schemas.microsoft.com/office/powerpoint/2010/main" val="17584492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10" presetClass="entr" presetSubtype="0" fill="hold" nodeType="click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fade">
                                      <p:cBhvr>
                                        <p:cTn id="40" dur="500"/>
                                        <p:tgtEl>
                                          <p:spTgt spid="3">
                                            <p:txEl>
                                              <p:pRg st="9" end="9"/>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Effect transition="in" filter="fade">
                                      <p:cBhvr>
                                        <p:cTn id="43" dur="500"/>
                                        <p:tgtEl>
                                          <p:spTgt spid="3">
                                            <p:txEl>
                                              <p:pRg st="10" end="10"/>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3">
                                            <p:txEl>
                                              <p:pRg st="11" end="11"/>
                                            </p:txEl>
                                          </p:spTgt>
                                        </p:tgtEl>
                                        <p:attrNameLst>
                                          <p:attrName>style.visibility</p:attrName>
                                        </p:attrNameLst>
                                      </p:cBhvr>
                                      <p:to>
                                        <p:strVal val="visible"/>
                                      </p:to>
                                    </p:set>
                                    <p:animEffect transition="in" filter="fade">
                                      <p:cBhvr>
                                        <p:cTn id="46" dur="500"/>
                                        <p:tgtEl>
                                          <p:spTgt spid="3">
                                            <p:txEl>
                                              <p:pRg st="11" end="11"/>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3">
                                            <p:txEl>
                                              <p:pRg st="12" end="12"/>
                                            </p:txEl>
                                          </p:spTgt>
                                        </p:tgtEl>
                                        <p:attrNameLst>
                                          <p:attrName>style.visibility</p:attrName>
                                        </p:attrNameLst>
                                      </p:cBhvr>
                                      <p:to>
                                        <p:strVal val="visible"/>
                                      </p:to>
                                    </p:set>
                                    <p:animEffect transition="in" filter="fade">
                                      <p:cBhvr>
                                        <p:cTn id="49" dur="500"/>
                                        <p:tgtEl>
                                          <p:spTgt spid="3">
                                            <p:txEl>
                                              <p:pRg st="12" end="12"/>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3">
                                            <p:txEl>
                                              <p:pRg st="13" end="13"/>
                                            </p:txEl>
                                          </p:spTgt>
                                        </p:tgtEl>
                                        <p:attrNameLst>
                                          <p:attrName>style.visibility</p:attrName>
                                        </p:attrNameLst>
                                      </p:cBhvr>
                                      <p:to>
                                        <p:strVal val="visible"/>
                                      </p:to>
                                    </p:set>
                                    <p:animEffect transition="in" filter="fade">
                                      <p:cBhvr>
                                        <p:cTn id="52"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7C09EE73-3942-4C54-0C93-F60BBB2F8314}"/>
              </a:ext>
            </a:extLst>
          </p:cNvPr>
          <p:cNvSpPr>
            <a:spLocks noGrp="1"/>
          </p:cNvSpPr>
          <p:nvPr>
            <p:ph type="title"/>
          </p:nvPr>
        </p:nvSpPr>
        <p:spPr>
          <a:xfrm>
            <a:off x="2362200" y="228600"/>
            <a:ext cx="7772400" cy="655638"/>
          </a:xfrm>
          <a:solidFill>
            <a:srgbClr val="00B0F0"/>
          </a:solidFill>
        </p:spPr>
        <p:style>
          <a:lnRef idx="1">
            <a:schemeClr val="accent1"/>
          </a:lnRef>
          <a:fillRef idx="2">
            <a:schemeClr val="accent1"/>
          </a:fillRef>
          <a:effectRef idx="1">
            <a:schemeClr val="accent1"/>
          </a:effectRef>
          <a:fontRef idx="minor">
            <a:schemeClr val="dk1"/>
          </a:fontRef>
        </p:style>
        <p:txBody>
          <a:bodyPr>
            <a:normAutofit fontScale="90000"/>
          </a:bodyPr>
          <a:lstStyle/>
          <a:p>
            <a:pPr eaLnBrk="1" hangingPunct="1">
              <a:defRPr/>
            </a:pPr>
            <a:r>
              <a:rPr lang="en-US" altLang="en-US" dirty="0">
                <a:highlight>
                  <a:srgbClr val="FFFF00"/>
                </a:highlight>
              </a:rPr>
              <a:t>Array Length</a:t>
            </a:r>
          </a:p>
        </p:txBody>
      </p:sp>
      <p:sp>
        <p:nvSpPr>
          <p:cNvPr id="14341" name="Content Placeholder 2">
            <a:extLst>
              <a:ext uri="{FF2B5EF4-FFF2-40B4-BE49-F238E27FC236}">
                <a16:creationId xmlns:a16="http://schemas.microsoft.com/office/drawing/2014/main" id="{8ACDBB31-250C-5C4F-6655-A33A514050A8}"/>
              </a:ext>
            </a:extLst>
          </p:cNvPr>
          <p:cNvSpPr>
            <a:spLocks noGrp="1"/>
          </p:cNvSpPr>
          <p:nvPr>
            <p:ph sz="quarter" idx="1"/>
          </p:nvPr>
        </p:nvSpPr>
        <p:spPr>
          <a:xfrm>
            <a:off x="990600" y="1219200"/>
            <a:ext cx="10896600" cy="4114800"/>
          </a:xfrm>
        </p:spPr>
        <p:style>
          <a:lnRef idx="2">
            <a:schemeClr val="accent1"/>
          </a:lnRef>
          <a:fillRef idx="1">
            <a:schemeClr val="lt1"/>
          </a:fillRef>
          <a:effectRef idx="0">
            <a:schemeClr val="accent1"/>
          </a:effectRef>
          <a:fontRef idx="minor">
            <a:schemeClr val="dk1"/>
          </a:fontRef>
        </p:style>
        <p:txBody>
          <a:bodyPr/>
          <a:lstStyle/>
          <a:p>
            <a:pPr eaLnBrk="1" hangingPunct="1"/>
            <a:r>
              <a:rPr lang="en-US" altLang="en-US" dirty="0"/>
              <a:t>In Java, all the array store the allocated space(size) in a variable called </a:t>
            </a:r>
            <a:r>
              <a:rPr lang="en-US" altLang="en-US" b="1" i="1" dirty="0">
                <a:solidFill>
                  <a:srgbClr val="C00000"/>
                </a:solidFill>
              </a:rPr>
              <a:t>length.</a:t>
            </a:r>
          </a:p>
          <a:p>
            <a:pPr eaLnBrk="1" hangingPunct="1"/>
            <a:r>
              <a:rPr lang="en-US" altLang="en-US" dirty="0"/>
              <a:t>To get the length of array we have syntax;</a:t>
            </a:r>
          </a:p>
          <a:p>
            <a:pPr eaLnBrk="1" hangingPunct="1">
              <a:buFont typeface="Wingdings 2" panose="05020102010507070707" pitchFamily="18" charset="2"/>
              <a:buNone/>
            </a:pPr>
            <a:r>
              <a:rPr lang="en-US" altLang="en-US" dirty="0"/>
              <a:t>    </a:t>
            </a:r>
          </a:p>
          <a:p>
            <a:pPr eaLnBrk="1" hangingPunct="1">
              <a:buFont typeface="Wingdings 2" panose="05020102010507070707" pitchFamily="18" charset="2"/>
              <a:buNone/>
            </a:pPr>
            <a:r>
              <a:rPr lang="en-US" altLang="en-US" b="1" dirty="0">
                <a:solidFill>
                  <a:srgbClr val="0070C0"/>
                </a:solidFill>
              </a:rPr>
              <a:t>       int </a:t>
            </a:r>
            <a:r>
              <a:rPr lang="en-US" altLang="en-US" b="1" dirty="0" err="1">
                <a:solidFill>
                  <a:srgbClr val="0070C0"/>
                </a:solidFill>
              </a:rPr>
              <a:t>variable_name</a:t>
            </a:r>
            <a:r>
              <a:rPr lang="en-US" altLang="en-US" b="1" dirty="0">
                <a:solidFill>
                  <a:srgbClr val="0070C0"/>
                </a:solidFill>
              </a:rPr>
              <a:t>=</a:t>
            </a:r>
            <a:r>
              <a:rPr lang="en-US" altLang="en-US" b="1" dirty="0" err="1">
                <a:solidFill>
                  <a:srgbClr val="0070C0"/>
                </a:solidFill>
              </a:rPr>
              <a:t>arrayname.length</a:t>
            </a:r>
            <a:r>
              <a:rPr lang="en-US" altLang="en-US" dirty="0"/>
              <a:t>; </a:t>
            </a:r>
          </a:p>
          <a:p>
            <a:pPr eaLnBrk="1" hangingPunct="1"/>
            <a:r>
              <a:rPr lang="en-US" altLang="en-US" dirty="0"/>
              <a:t>Example:</a:t>
            </a:r>
          </a:p>
          <a:p>
            <a:pPr eaLnBrk="1" hangingPunct="1">
              <a:buFont typeface="Wingdings 2" panose="05020102010507070707" pitchFamily="18" charset="2"/>
              <a:buNone/>
            </a:pPr>
            <a:r>
              <a:rPr lang="en-US" altLang="en-US" dirty="0"/>
              <a:t>     int number[]=</a:t>
            </a:r>
            <a:r>
              <a:rPr lang="en-US" altLang="en-US" b="1" dirty="0"/>
              <a:t>new </a:t>
            </a:r>
            <a:r>
              <a:rPr lang="en-US" altLang="en-US" dirty="0"/>
              <a:t>int [5];</a:t>
            </a:r>
          </a:p>
          <a:p>
            <a:pPr eaLnBrk="1" hangingPunct="1">
              <a:buFont typeface="Wingdings 2" panose="05020102010507070707" pitchFamily="18" charset="2"/>
              <a:buNone/>
            </a:pPr>
            <a:r>
              <a:rPr lang="en-US" altLang="en-US" dirty="0"/>
              <a:t>      int a= </a:t>
            </a:r>
            <a:r>
              <a:rPr lang="en-US" altLang="en-US" dirty="0" err="1"/>
              <a:t>number.length</a:t>
            </a:r>
            <a:r>
              <a:rPr lang="en-US" altLang="en-US" dirty="0"/>
              <a:t>;</a:t>
            </a:r>
          </a:p>
          <a:p>
            <a:pPr eaLnBrk="1" hangingPunct="1">
              <a:buFont typeface="Wingdings 2" panose="05020102010507070707" pitchFamily="18" charset="2"/>
              <a:buNone/>
            </a:pPr>
            <a:r>
              <a:rPr lang="en-US" altLang="en-US" dirty="0"/>
              <a:t>      then, 5 value is value assigned to integer variable a.</a:t>
            </a:r>
          </a:p>
        </p:txBody>
      </p:sp>
    </p:spTree>
    <p:extLst>
      <p:ext uri="{BB962C8B-B14F-4D97-AF65-F5344CB8AC3E}">
        <p14:creationId xmlns:p14="http://schemas.microsoft.com/office/powerpoint/2010/main" val="3197354829"/>
      </p:ext>
    </p:extLst>
  </p:cSld>
  <p:clrMapOvr>
    <a:masterClrMapping/>
  </p:clrMapOvr>
  <p:transition>
    <p:wedg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257BC-465B-5817-6378-355D54564AA6}"/>
              </a:ext>
            </a:extLst>
          </p:cNvPr>
          <p:cNvSpPr>
            <a:spLocks noGrp="1"/>
          </p:cNvSpPr>
          <p:nvPr>
            <p:ph type="title"/>
          </p:nvPr>
        </p:nvSpPr>
        <p:spPr>
          <a:xfrm>
            <a:off x="2438400" y="274638"/>
            <a:ext cx="7772400" cy="944562"/>
          </a:xfrm>
          <a:solidFill>
            <a:srgbClr val="00B0F0"/>
          </a:solidFill>
        </p:spPr>
        <p:style>
          <a:lnRef idx="1">
            <a:schemeClr val="accent1"/>
          </a:lnRef>
          <a:fillRef idx="2">
            <a:schemeClr val="accent1"/>
          </a:fillRef>
          <a:effectRef idx="1">
            <a:schemeClr val="accent1"/>
          </a:effectRef>
          <a:fontRef idx="minor">
            <a:schemeClr val="dk1"/>
          </a:fontRef>
        </p:style>
        <p:txBody>
          <a:bodyPr/>
          <a:lstStyle/>
          <a:p>
            <a:pPr>
              <a:defRPr/>
            </a:pPr>
            <a:r>
              <a:rPr lang="en-IN" dirty="0">
                <a:highlight>
                  <a:srgbClr val="FFFF00"/>
                </a:highlight>
              </a:rPr>
              <a:t>Two Dimensional Array</a:t>
            </a:r>
          </a:p>
        </p:txBody>
      </p:sp>
      <p:sp>
        <p:nvSpPr>
          <p:cNvPr id="15365" name="Content Placeholder 2">
            <a:extLst>
              <a:ext uri="{FF2B5EF4-FFF2-40B4-BE49-F238E27FC236}">
                <a16:creationId xmlns:a16="http://schemas.microsoft.com/office/drawing/2014/main" id="{A9A10452-222D-821E-52A7-2E971682A365}"/>
              </a:ext>
            </a:extLst>
          </p:cNvPr>
          <p:cNvSpPr>
            <a:spLocks noGrp="1"/>
          </p:cNvSpPr>
          <p:nvPr>
            <p:ph sz="quarter" idx="1"/>
          </p:nvPr>
        </p:nvSpPr>
        <p:spPr>
          <a:xfrm>
            <a:off x="838200" y="1371601"/>
            <a:ext cx="10668000" cy="5211763"/>
          </a:xfrm>
        </p:spPr>
        <p:style>
          <a:lnRef idx="2">
            <a:schemeClr val="accent1"/>
          </a:lnRef>
          <a:fillRef idx="1">
            <a:schemeClr val="lt1"/>
          </a:fillRef>
          <a:effectRef idx="0">
            <a:schemeClr val="accent1"/>
          </a:effectRef>
          <a:fontRef idx="minor">
            <a:schemeClr val="dk1"/>
          </a:fontRef>
        </p:style>
        <p:txBody>
          <a:bodyPr>
            <a:normAutofit/>
          </a:bodyPr>
          <a:lstStyle/>
          <a:p>
            <a:pPr eaLnBrk="1" hangingPunct="1"/>
            <a:r>
              <a:rPr lang="en-US" altLang="en-US" dirty="0"/>
              <a:t>2D Arrays in Java declare and create in two ways;</a:t>
            </a:r>
          </a:p>
          <a:p>
            <a:pPr eaLnBrk="1" hangingPunct="1">
              <a:buFont typeface="Wingdings 2" panose="05020102010507070707" pitchFamily="18" charset="2"/>
              <a:buNone/>
            </a:pPr>
            <a:r>
              <a:rPr lang="en-US" altLang="en-US" dirty="0"/>
              <a:t>    </a:t>
            </a:r>
            <a:r>
              <a:rPr lang="en-US" altLang="en-US" i="1" dirty="0"/>
              <a:t>form1: </a:t>
            </a:r>
          </a:p>
          <a:p>
            <a:pPr eaLnBrk="1" hangingPunct="1">
              <a:buFont typeface="Wingdings 2" panose="05020102010507070707" pitchFamily="18" charset="2"/>
              <a:buNone/>
            </a:pPr>
            <a:r>
              <a:rPr lang="en-US" altLang="en-US" b="1" i="1" dirty="0">
                <a:solidFill>
                  <a:srgbClr val="006600"/>
                </a:solidFill>
              </a:rPr>
              <a:t>                    </a:t>
            </a:r>
            <a:r>
              <a:rPr lang="en-US" altLang="en-US" b="1" dirty="0">
                <a:solidFill>
                  <a:srgbClr val="006600"/>
                </a:solidFill>
                <a:latin typeface="Simplified Arabic Fixed" panose="02070309020205020404" pitchFamily="49" charset="-78"/>
                <a:cs typeface="Simplified Arabic Fixed" panose="02070309020205020404" pitchFamily="49" charset="-78"/>
              </a:rPr>
              <a:t>type </a:t>
            </a:r>
            <a:r>
              <a:rPr lang="en-US" altLang="en-US" b="1" dirty="0" err="1">
                <a:solidFill>
                  <a:srgbClr val="006600"/>
                </a:solidFill>
                <a:latin typeface="Simplified Arabic Fixed" panose="02070309020205020404" pitchFamily="49" charset="-78"/>
                <a:cs typeface="Simplified Arabic Fixed" panose="02070309020205020404" pitchFamily="49" charset="-78"/>
              </a:rPr>
              <a:t>arrayname</a:t>
            </a:r>
            <a:r>
              <a:rPr lang="en-US" altLang="en-US" b="1" dirty="0">
                <a:solidFill>
                  <a:srgbClr val="006600"/>
                </a:solidFill>
                <a:latin typeface="Simplified Arabic Fixed" panose="02070309020205020404" pitchFamily="49" charset="-78"/>
                <a:cs typeface="Simplified Arabic Fixed" panose="02070309020205020404" pitchFamily="49" charset="-78"/>
              </a:rPr>
              <a:t>[][];</a:t>
            </a:r>
          </a:p>
          <a:p>
            <a:pPr eaLnBrk="1" hangingPunct="1">
              <a:buFont typeface="Wingdings 2" panose="05020102010507070707" pitchFamily="18" charset="2"/>
              <a:buNone/>
            </a:pPr>
            <a:r>
              <a:rPr lang="en-US" altLang="en-US" b="1" dirty="0">
                <a:solidFill>
                  <a:srgbClr val="006600"/>
                </a:solidFill>
                <a:latin typeface="Simplified Arabic Fixed" panose="02070309020205020404" pitchFamily="49" charset="-78"/>
                <a:cs typeface="Simplified Arabic Fixed" panose="02070309020205020404" pitchFamily="49" charset="-78"/>
              </a:rPr>
              <a:t>        </a:t>
            </a:r>
            <a:r>
              <a:rPr lang="en-US" altLang="en-US" b="1" dirty="0" err="1">
                <a:solidFill>
                  <a:srgbClr val="006600"/>
                </a:solidFill>
                <a:latin typeface="Simplified Arabic Fixed" panose="02070309020205020404" pitchFamily="49" charset="-78"/>
                <a:cs typeface="Simplified Arabic Fixed" panose="02070309020205020404" pitchFamily="49" charset="-78"/>
              </a:rPr>
              <a:t>arrayname</a:t>
            </a:r>
            <a:r>
              <a:rPr lang="en-US" altLang="en-US" b="1" dirty="0">
                <a:solidFill>
                  <a:srgbClr val="006600"/>
                </a:solidFill>
                <a:latin typeface="Simplified Arabic Fixed" panose="02070309020205020404" pitchFamily="49" charset="-78"/>
                <a:cs typeface="Simplified Arabic Fixed" panose="02070309020205020404" pitchFamily="49" charset="-78"/>
              </a:rPr>
              <a:t>=new int[size][size];</a:t>
            </a:r>
          </a:p>
          <a:p>
            <a:pPr eaLnBrk="1" hangingPunct="1">
              <a:buFont typeface="Wingdings 2" panose="05020102010507070707" pitchFamily="18" charset="2"/>
              <a:buNone/>
            </a:pPr>
            <a:r>
              <a:rPr lang="en-US" altLang="en-US" dirty="0">
                <a:cs typeface="Simplified Arabic Fixed" panose="02070309020205020404" pitchFamily="49" charset="-78"/>
              </a:rPr>
              <a:t>  </a:t>
            </a:r>
            <a:r>
              <a:rPr lang="en-US" altLang="en-US" i="1" dirty="0">
                <a:cs typeface="Simplified Arabic Fixed" panose="02070309020205020404" pitchFamily="49" charset="-78"/>
              </a:rPr>
              <a:t>form2:</a:t>
            </a:r>
          </a:p>
          <a:p>
            <a:pPr eaLnBrk="1" hangingPunct="1">
              <a:buFont typeface="Wingdings 2" panose="05020102010507070707" pitchFamily="18" charset="2"/>
              <a:buNone/>
            </a:pPr>
            <a:r>
              <a:rPr lang="en-US" altLang="en-US" b="1" i="1" dirty="0">
                <a:solidFill>
                  <a:srgbClr val="0070C0"/>
                </a:solidFill>
                <a:cs typeface="Simplified Arabic Fixed" panose="02070309020205020404" pitchFamily="49" charset="-78"/>
              </a:rPr>
              <a:t>  </a:t>
            </a:r>
            <a:r>
              <a:rPr lang="en-US" altLang="en-US" b="1" dirty="0">
                <a:solidFill>
                  <a:srgbClr val="0070C0"/>
                </a:solidFill>
                <a:latin typeface="Simplified Arabic Fixed" panose="02070309020205020404" pitchFamily="49" charset="-78"/>
                <a:cs typeface="Simplified Arabic Fixed" panose="02070309020205020404" pitchFamily="49" charset="-78"/>
              </a:rPr>
              <a:t>type </a:t>
            </a:r>
            <a:r>
              <a:rPr lang="en-US" altLang="en-US" b="1" dirty="0" err="1">
                <a:solidFill>
                  <a:srgbClr val="0070C0"/>
                </a:solidFill>
                <a:latin typeface="Simplified Arabic Fixed" panose="02070309020205020404" pitchFamily="49" charset="-78"/>
                <a:cs typeface="Simplified Arabic Fixed" panose="02070309020205020404" pitchFamily="49" charset="-78"/>
              </a:rPr>
              <a:t>arrayname</a:t>
            </a:r>
            <a:r>
              <a:rPr lang="en-US" altLang="en-US" b="1" dirty="0">
                <a:solidFill>
                  <a:srgbClr val="0070C0"/>
                </a:solidFill>
                <a:latin typeface="Simplified Arabic Fixed" panose="02070309020205020404" pitchFamily="49" charset="-78"/>
                <a:cs typeface="Simplified Arabic Fixed" panose="02070309020205020404" pitchFamily="49" charset="-78"/>
              </a:rPr>
              <a:t> [][]=new int[size][size];</a:t>
            </a:r>
            <a:r>
              <a:rPr lang="en-US" altLang="en-US" b="1" dirty="0">
                <a:solidFill>
                  <a:srgbClr val="0070C0"/>
                </a:solidFill>
              </a:rPr>
              <a:t>    </a:t>
            </a:r>
          </a:p>
          <a:p>
            <a:pPr eaLnBrk="1" hangingPunct="1"/>
            <a:r>
              <a:rPr lang="en-US" altLang="en-US" dirty="0"/>
              <a:t>Examples</a:t>
            </a:r>
          </a:p>
          <a:p>
            <a:pPr lvl="1" eaLnBrk="1" hangingPunct="1">
              <a:buFont typeface="Wingdings" panose="05000000000000000000" pitchFamily="2" charset="2"/>
              <a:buChar char="ü"/>
            </a:pPr>
            <a:r>
              <a:rPr lang="en-US" altLang="en-US" dirty="0"/>
              <a:t>   int marks [] [] = new int[3][4];</a:t>
            </a:r>
          </a:p>
          <a:p>
            <a:pPr lvl="1" eaLnBrk="1" hangingPunct="1">
              <a:buFont typeface="Wingdings" panose="05000000000000000000" pitchFamily="2" charset="2"/>
              <a:buChar char="ü"/>
            </a:pPr>
            <a:r>
              <a:rPr lang="en-US" altLang="en-US" dirty="0"/>
              <a:t>   int table [2][3]= {0,0,0,1,1,1};</a:t>
            </a:r>
          </a:p>
          <a:p>
            <a:pPr lvl="1" eaLnBrk="1" hangingPunct="1">
              <a:buFont typeface="Wingdings" panose="05000000000000000000" pitchFamily="2" charset="2"/>
              <a:buChar char="ü"/>
            </a:pPr>
            <a:r>
              <a:rPr lang="en-US" altLang="en-US" dirty="0"/>
              <a:t>   int table [2][3]= {{0,0,0},{1,1,1}};</a:t>
            </a:r>
          </a:p>
          <a:p>
            <a:pPr eaLnBrk="1" hangingPunct="1"/>
            <a:r>
              <a:rPr lang="en-US" altLang="en-US" dirty="0"/>
              <a:t>Remember, we do not enter the size of the array in the declaration.</a:t>
            </a:r>
          </a:p>
          <a:p>
            <a:endParaRPr lang="en-IN" altLang="en-US" dirty="0"/>
          </a:p>
        </p:txBody>
      </p:sp>
    </p:spTree>
    <p:extLst>
      <p:ext uri="{BB962C8B-B14F-4D97-AF65-F5344CB8AC3E}">
        <p14:creationId xmlns:p14="http://schemas.microsoft.com/office/powerpoint/2010/main" val="40679704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B47E5685-E0D4-B0EB-9568-D74C13723D7D}"/>
              </a:ext>
            </a:extLst>
          </p:cNvPr>
          <p:cNvSpPr>
            <a:spLocks noGrp="1"/>
          </p:cNvSpPr>
          <p:nvPr>
            <p:ph type="title"/>
          </p:nvPr>
        </p:nvSpPr>
        <p:spPr>
          <a:xfrm>
            <a:off x="2438400" y="274638"/>
            <a:ext cx="7772400" cy="868362"/>
          </a:xfrm>
          <a:solidFill>
            <a:srgbClr val="00B0F0"/>
          </a:solidFill>
        </p:spPr>
        <p:style>
          <a:lnRef idx="1">
            <a:schemeClr val="accent1"/>
          </a:lnRef>
          <a:fillRef idx="2">
            <a:schemeClr val="accent1"/>
          </a:fillRef>
          <a:effectRef idx="1">
            <a:schemeClr val="accent1"/>
          </a:effectRef>
          <a:fontRef idx="minor">
            <a:schemeClr val="dk1"/>
          </a:fontRef>
        </p:style>
        <p:txBody>
          <a:bodyPr/>
          <a:lstStyle/>
          <a:p>
            <a:pPr eaLnBrk="1" hangingPunct="1">
              <a:defRPr/>
            </a:pPr>
            <a:r>
              <a:rPr lang="en-US" altLang="en-US" dirty="0">
                <a:highlight>
                  <a:srgbClr val="FFFF00"/>
                </a:highlight>
              </a:rPr>
              <a:t>Strings- Introduction</a:t>
            </a:r>
          </a:p>
        </p:txBody>
      </p:sp>
      <p:sp>
        <p:nvSpPr>
          <p:cNvPr id="14339" name="Content Placeholder 2">
            <a:extLst>
              <a:ext uri="{FF2B5EF4-FFF2-40B4-BE49-F238E27FC236}">
                <a16:creationId xmlns:a16="http://schemas.microsoft.com/office/drawing/2014/main" id="{09DC479C-9A27-0507-CF67-CF63702C9683}"/>
              </a:ext>
            </a:extLst>
          </p:cNvPr>
          <p:cNvSpPr>
            <a:spLocks noGrp="1"/>
          </p:cNvSpPr>
          <p:nvPr>
            <p:ph sz="quarter" idx="1"/>
          </p:nvPr>
        </p:nvSpPr>
        <p:spPr>
          <a:xfrm>
            <a:off x="990600" y="1447800"/>
            <a:ext cx="10287000" cy="4572000"/>
          </a:xfrm>
        </p:spPr>
        <p:style>
          <a:lnRef idx="2">
            <a:schemeClr val="accent1"/>
          </a:lnRef>
          <a:fillRef idx="1">
            <a:schemeClr val="lt1"/>
          </a:fillRef>
          <a:effectRef idx="0">
            <a:schemeClr val="accent1"/>
          </a:effectRef>
          <a:fontRef idx="minor">
            <a:schemeClr val="dk1"/>
          </a:fontRef>
        </p:style>
        <p:txBody>
          <a:bodyPr>
            <a:normAutofit/>
          </a:bodyPr>
          <a:lstStyle/>
          <a:p>
            <a:pPr eaLnBrk="1" hangingPunct="1">
              <a:defRPr/>
            </a:pPr>
            <a:r>
              <a:rPr lang="en-US" altLang="en-US" dirty="0"/>
              <a:t>Strings represent sequence of characters.</a:t>
            </a:r>
          </a:p>
          <a:p>
            <a:pPr eaLnBrk="1" hangingPunct="1">
              <a:defRPr/>
            </a:pPr>
            <a:r>
              <a:rPr lang="en-US" altLang="en-US" dirty="0"/>
              <a:t>The easiest way of strings representation in Java is by using  </a:t>
            </a:r>
            <a:r>
              <a:rPr lang="en-US" altLang="en-US" i="1" dirty="0"/>
              <a:t>character Array.</a:t>
            </a:r>
          </a:p>
          <a:p>
            <a:pPr eaLnBrk="1" hangingPunct="1">
              <a:defRPr/>
            </a:pPr>
            <a:r>
              <a:rPr lang="en-US" altLang="en-US" i="1" dirty="0"/>
              <a:t>Example:_ char </a:t>
            </a:r>
            <a:r>
              <a:rPr lang="en-US" altLang="en-US" i="1" dirty="0" err="1"/>
              <a:t>charArray</a:t>
            </a:r>
            <a:r>
              <a:rPr lang="en-US" altLang="en-US" i="1" dirty="0"/>
              <a:t>[]=new char[4];</a:t>
            </a:r>
          </a:p>
          <a:p>
            <a:pPr marL="0" indent="0">
              <a:buNone/>
              <a:defRPr/>
            </a:pPr>
            <a:r>
              <a:rPr lang="en-US" altLang="en-US" i="1" dirty="0"/>
              <a:t>                    </a:t>
            </a:r>
            <a:r>
              <a:rPr lang="en-US" altLang="en-US" i="1" dirty="0" err="1"/>
              <a:t>charArray</a:t>
            </a:r>
            <a:r>
              <a:rPr lang="en-US" altLang="en-US" i="1" dirty="0"/>
              <a:t>[0]=‘J’; </a:t>
            </a:r>
          </a:p>
          <a:p>
            <a:pPr marL="0" indent="0">
              <a:buNone/>
              <a:defRPr/>
            </a:pPr>
            <a:r>
              <a:rPr lang="en-US" altLang="en-US" i="1" dirty="0"/>
              <a:t>                    </a:t>
            </a:r>
            <a:r>
              <a:rPr lang="en-US" altLang="en-US" i="1" dirty="0" err="1"/>
              <a:t>charArray</a:t>
            </a:r>
            <a:r>
              <a:rPr lang="en-US" altLang="en-US" i="1" dirty="0"/>
              <a:t>[1]=‘A’;</a:t>
            </a:r>
          </a:p>
          <a:p>
            <a:pPr marL="0" indent="0">
              <a:buNone/>
              <a:defRPr/>
            </a:pPr>
            <a:r>
              <a:rPr lang="en-US" altLang="en-US" i="1" dirty="0"/>
              <a:t>                    </a:t>
            </a:r>
            <a:r>
              <a:rPr lang="en-US" altLang="en-US" i="1" dirty="0" err="1"/>
              <a:t>charArray</a:t>
            </a:r>
            <a:r>
              <a:rPr lang="en-US" altLang="en-US" i="1" dirty="0"/>
              <a:t>[2]=‘V’;</a:t>
            </a:r>
          </a:p>
          <a:p>
            <a:pPr marL="0" indent="0">
              <a:buNone/>
              <a:defRPr/>
            </a:pPr>
            <a:r>
              <a:rPr lang="en-US" altLang="en-US" i="1" dirty="0"/>
              <a:t>                    </a:t>
            </a:r>
            <a:r>
              <a:rPr lang="en-US" altLang="en-US" i="1" dirty="0" err="1"/>
              <a:t>charArray</a:t>
            </a:r>
            <a:r>
              <a:rPr lang="en-US" altLang="en-US" i="1" dirty="0"/>
              <a:t>[3]=‘A’;</a:t>
            </a:r>
          </a:p>
          <a:p>
            <a:pPr eaLnBrk="1" hangingPunct="1">
              <a:defRPr/>
            </a:pPr>
            <a:r>
              <a:rPr lang="en-US" altLang="en-US" i="1" dirty="0"/>
              <a:t> Character array do not support the range of operations we may like to perform on strings</a:t>
            </a:r>
          </a:p>
          <a:p>
            <a:pPr eaLnBrk="1" hangingPunct="1">
              <a:defRPr/>
            </a:pPr>
            <a:endParaRPr lang="en-US" altLang="en-US" i="1" dirty="0"/>
          </a:p>
          <a:p>
            <a:pPr eaLnBrk="1" hangingPunct="1">
              <a:defRPr/>
            </a:pPr>
            <a:endParaRPr lang="en-US" altLang="en-US" i="1" dirty="0"/>
          </a:p>
          <a:p>
            <a:pPr eaLnBrk="1" hangingPunct="1">
              <a:defRPr/>
            </a:pPr>
            <a:endParaRPr lang="en-US" altLang="en-US" i="1" dirty="0"/>
          </a:p>
          <a:p>
            <a:pPr eaLnBrk="1" hangingPunct="1">
              <a:buFont typeface="Wingdings 2" panose="05020102010507070707" pitchFamily="18" charset="2"/>
              <a:buNone/>
              <a:defRPr/>
            </a:pPr>
            <a:endParaRPr lang="en-US" altLang="en-US" dirty="0"/>
          </a:p>
        </p:txBody>
      </p:sp>
    </p:spTree>
    <p:extLst>
      <p:ext uri="{BB962C8B-B14F-4D97-AF65-F5344CB8AC3E}">
        <p14:creationId xmlns:p14="http://schemas.microsoft.com/office/powerpoint/2010/main" val="360530013"/>
      </p:ext>
    </p:extLst>
  </p:cSld>
  <p:clrMapOvr>
    <a:masterClrMapping/>
  </p:clrMapOvr>
  <p:transition>
    <p:wedg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7C3D1-4D17-2CE0-39DC-CB343E767B7C}"/>
              </a:ext>
            </a:extLst>
          </p:cNvPr>
          <p:cNvSpPr>
            <a:spLocks noGrp="1"/>
          </p:cNvSpPr>
          <p:nvPr>
            <p:ph type="title"/>
          </p:nvPr>
        </p:nvSpPr>
        <p:spPr>
          <a:xfrm>
            <a:off x="1219200" y="274638"/>
            <a:ext cx="8991600" cy="792162"/>
          </a:xfrm>
          <a:solidFill>
            <a:srgbClr val="00B0F0"/>
          </a:solidFill>
        </p:spPr>
        <p:style>
          <a:lnRef idx="1">
            <a:schemeClr val="accent1"/>
          </a:lnRef>
          <a:fillRef idx="2">
            <a:schemeClr val="accent1"/>
          </a:fillRef>
          <a:effectRef idx="1">
            <a:schemeClr val="accent1"/>
          </a:effectRef>
          <a:fontRef idx="minor">
            <a:schemeClr val="dk1"/>
          </a:fontRef>
        </p:style>
        <p:txBody>
          <a:bodyPr/>
          <a:lstStyle/>
          <a:p>
            <a:pPr>
              <a:defRPr/>
            </a:pPr>
            <a:r>
              <a:rPr lang="en-IN" dirty="0">
                <a:highlight>
                  <a:srgbClr val="FFFF00"/>
                </a:highlight>
              </a:rPr>
              <a:t>Strings</a:t>
            </a:r>
          </a:p>
        </p:txBody>
      </p:sp>
      <p:sp>
        <p:nvSpPr>
          <p:cNvPr id="17413" name="Content Placeholder 2">
            <a:extLst>
              <a:ext uri="{FF2B5EF4-FFF2-40B4-BE49-F238E27FC236}">
                <a16:creationId xmlns:a16="http://schemas.microsoft.com/office/drawing/2014/main" id="{895E5B42-CE37-D87E-F23D-0E150E3F21FF}"/>
              </a:ext>
            </a:extLst>
          </p:cNvPr>
          <p:cNvSpPr>
            <a:spLocks noGrp="1"/>
          </p:cNvSpPr>
          <p:nvPr>
            <p:ph sz="quarter" idx="1"/>
          </p:nvPr>
        </p:nvSpPr>
        <p:spPr>
          <a:xfrm>
            <a:off x="762000" y="1600200"/>
            <a:ext cx="10363200" cy="3581400"/>
          </a:xfrm>
        </p:spPr>
        <p:style>
          <a:lnRef idx="2">
            <a:schemeClr val="accent1"/>
          </a:lnRef>
          <a:fillRef idx="1">
            <a:schemeClr val="lt1"/>
          </a:fillRef>
          <a:effectRef idx="0">
            <a:schemeClr val="accent1"/>
          </a:effectRef>
          <a:fontRef idx="minor">
            <a:schemeClr val="dk1"/>
          </a:fontRef>
        </p:style>
        <p:txBody>
          <a:bodyPr>
            <a:normAutofit/>
          </a:bodyPr>
          <a:lstStyle/>
          <a:p>
            <a:pPr eaLnBrk="1" hangingPunct="1"/>
            <a:r>
              <a:rPr lang="en-US" altLang="en-US" sz="3200" dirty="0"/>
              <a:t>In Java, strings are class objects and implemented by using two class namely, String and </a:t>
            </a:r>
            <a:r>
              <a:rPr lang="en-US" altLang="en-US" sz="3200" dirty="0" err="1"/>
              <a:t>StringBuffer</a:t>
            </a:r>
            <a:r>
              <a:rPr lang="en-US" altLang="en-US" sz="3200" dirty="0"/>
              <a:t>.</a:t>
            </a:r>
          </a:p>
          <a:p>
            <a:pPr eaLnBrk="1" hangingPunct="1"/>
            <a:r>
              <a:rPr lang="en-US" altLang="en-US" sz="3200" dirty="0"/>
              <a:t>In Java, we have in built class </a:t>
            </a:r>
            <a:r>
              <a:rPr lang="en-US" altLang="en-US" sz="3200" b="1" dirty="0"/>
              <a:t>String.</a:t>
            </a:r>
          </a:p>
          <a:p>
            <a:pPr eaLnBrk="1" hangingPunct="1"/>
            <a:r>
              <a:rPr lang="en-US" altLang="en-US" sz="3200" dirty="0"/>
              <a:t>So, Java strings are the objects of class </a:t>
            </a:r>
            <a:r>
              <a:rPr lang="en-US" altLang="en-US" sz="3200" b="1" dirty="0"/>
              <a:t>String</a:t>
            </a:r>
            <a:r>
              <a:rPr lang="en-US" altLang="en-US" sz="3200" dirty="0"/>
              <a:t>.</a:t>
            </a:r>
          </a:p>
          <a:p>
            <a:pPr eaLnBrk="1" hangingPunct="1"/>
            <a:r>
              <a:rPr lang="en-US" altLang="en-US" sz="3200" b="1" i="1" dirty="0">
                <a:solidFill>
                  <a:srgbClr val="0070C0"/>
                </a:solidFill>
              </a:rPr>
              <a:t>Objects of string are immutable which means a constant and cannot be changed once created. </a:t>
            </a:r>
          </a:p>
          <a:p>
            <a:pPr eaLnBrk="1" hangingPunct="1"/>
            <a:endParaRPr lang="en-US" altLang="en-US" b="1" i="1" dirty="0">
              <a:solidFill>
                <a:srgbClr val="0070C0"/>
              </a:solidFill>
            </a:endParaRPr>
          </a:p>
          <a:p>
            <a:endParaRPr lang="en-IN" altLang="en-US" dirty="0"/>
          </a:p>
        </p:txBody>
      </p:sp>
    </p:spTree>
    <p:extLst>
      <p:ext uri="{BB962C8B-B14F-4D97-AF65-F5344CB8AC3E}">
        <p14:creationId xmlns:p14="http://schemas.microsoft.com/office/powerpoint/2010/main" val="27422350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7C3D1-4D17-2CE0-39DC-CB343E767B7C}"/>
              </a:ext>
            </a:extLst>
          </p:cNvPr>
          <p:cNvSpPr>
            <a:spLocks noGrp="1"/>
          </p:cNvSpPr>
          <p:nvPr>
            <p:ph type="title"/>
          </p:nvPr>
        </p:nvSpPr>
        <p:spPr>
          <a:xfrm>
            <a:off x="1219200" y="274638"/>
            <a:ext cx="8991600" cy="792162"/>
          </a:xfrm>
          <a:solidFill>
            <a:srgbClr val="00B0F0"/>
          </a:solidFill>
        </p:spPr>
        <p:style>
          <a:lnRef idx="1">
            <a:schemeClr val="accent1"/>
          </a:lnRef>
          <a:fillRef idx="2">
            <a:schemeClr val="accent1"/>
          </a:fillRef>
          <a:effectRef idx="1">
            <a:schemeClr val="accent1"/>
          </a:effectRef>
          <a:fontRef idx="minor">
            <a:schemeClr val="dk1"/>
          </a:fontRef>
        </p:style>
        <p:txBody>
          <a:bodyPr/>
          <a:lstStyle/>
          <a:p>
            <a:pPr>
              <a:defRPr/>
            </a:pPr>
            <a:r>
              <a:rPr lang="en-IN" dirty="0">
                <a:highlight>
                  <a:srgbClr val="FFFF00"/>
                </a:highlight>
              </a:rPr>
              <a:t>Creating a Strings</a:t>
            </a:r>
          </a:p>
        </p:txBody>
      </p:sp>
      <p:sp>
        <p:nvSpPr>
          <p:cNvPr id="17413" name="Content Placeholder 2">
            <a:extLst>
              <a:ext uri="{FF2B5EF4-FFF2-40B4-BE49-F238E27FC236}">
                <a16:creationId xmlns:a16="http://schemas.microsoft.com/office/drawing/2014/main" id="{895E5B42-CE37-D87E-F23D-0E150E3F21FF}"/>
              </a:ext>
            </a:extLst>
          </p:cNvPr>
          <p:cNvSpPr>
            <a:spLocks noGrp="1"/>
          </p:cNvSpPr>
          <p:nvPr>
            <p:ph sz="quarter" idx="1"/>
          </p:nvPr>
        </p:nvSpPr>
        <p:spPr>
          <a:xfrm>
            <a:off x="762000" y="1600200"/>
            <a:ext cx="10363200" cy="2895600"/>
          </a:xfrm>
        </p:spPr>
        <p:style>
          <a:lnRef idx="2">
            <a:schemeClr val="accent1"/>
          </a:lnRef>
          <a:fillRef idx="1">
            <a:schemeClr val="lt1"/>
          </a:fillRef>
          <a:effectRef idx="0">
            <a:schemeClr val="accent1"/>
          </a:effectRef>
          <a:fontRef idx="minor">
            <a:schemeClr val="dk1"/>
          </a:fontRef>
        </p:style>
        <p:txBody>
          <a:bodyPr>
            <a:normAutofit/>
          </a:bodyPr>
          <a:lstStyle/>
          <a:p>
            <a:pPr eaLnBrk="1" hangingPunct="1"/>
            <a:r>
              <a:rPr lang="en-US" altLang="en-US" sz="3200" b="1" i="1" dirty="0">
                <a:solidFill>
                  <a:srgbClr val="0070C0"/>
                </a:solidFill>
              </a:rPr>
              <a:t>There are two way to create a sting in JAVA</a:t>
            </a:r>
          </a:p>
          <a:p>
            <a:pPr marL="0" indent="0" eaLnBrk="1" hangingPunct="1">
              <a:buNone/>
            </a:pPr>
            <a:r>
              <a:rPr lang="en-US" altLang="en-US" sz="3200" b="1" i="1" dirty="0">
                <a:solidFill>
                  <a:srgbClr val="0070C0"/>
                </a:solidFill>
              </a:rPr>
              <a:t>1) String Literals</a:t>
            </a:r>
          </a:p>
          <a:p>
            <a:pPr marL="0" indent="0" eaLnBrk="1" hangingPunct="1">
              <a:buNone/>
            </a:pPr>
            <a:r>
              <a:rPr lang="en-US" altLang="en-US" sz="3200" b="1" i="1" dirty="0">
                <a:solidFill>
                  <a:srgbClr val="0070C0"/>
                </a:solidFill>
              </a:rPr>
              <a:t>             </a:t>
            </a:r>
            <a:r>
              <a:rPr lang="en-US" altLang="en-US" sz="3200" b="1" i="1" dirty="0">
                <a:solidFill>
                  <a:schemeClr val="tx1"/>
                </a:solidFill>
                <a:highlight>
                  <a:srgbClr val="00FF00"/>
                </a:highlight>
              </a:rPr>
              <a:t>String s= “PICT”</a:t>
            </a:r>
            <a:r>
              <a:rPr lang="en-IN" altLang="en-US" sz="3200" b="1" i="1" dirty="0">
                <a:solidFill>
                  <a:schemeClr val="tx1"/>
                </a:solidFill>
                <a:highlight>
                  <a:srgbClr val="00FF00"/>
                </a:highlight>
              </a:rPr>
              <a:t>;</a:t>
            </a:r>
          </a:p>
          <a:p>
            <a:pPr marL="0" indent="0" eaLnBrk="1" hangingPunct="1">
              <a:buNone/>
            </a:pPr>
            <a:r>
              <a:rPr lang="en-IN" altLang="en-US" sz="3200" b="1" i="1" dirty="0">
                <a:solidFill>
                  <a:srgbClr val="0070C0"/>
                </a:solidFill>
              </a:rPr>
              <a:t>2) By using new Keyword</a:t>
            </a:r>
            <a:endParaRPr lang="en-US" altLang="en-US" sz="3200" b="1" i="1" dirty="0">
              <a:solidFill>
                <a:srgbClr val="0070C0"/>
              </a:solidFill>
            </a:endParaRPr>
          </a:p>
        </p:txBody>
      </p:sp>
    </p:spTree>
    <p:extLst>
      <p:ext uri="{BB962C8B-B14F-4D97-AF65-F5344CB8AC3E}">
        <p14:creationId xmlns:p14="http://schemas.microsoft.com/office/powerpoint/2010/main" val="4121901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453844E8-F70D-6F10-F291-AE924F2B2302}"/>
              </a:ext>
            </a:extLst>
          </p:cNvPr>
          <p:cNvSpPr>
            <a:spLocks noGrp="1"/>
          </p:cNvSpPr>
          <p:nvPr>
            <p:ph type="title"/>
          </p:nvPr>
        </p:nvSpPr>
        <p:spPr>
          <a:xfrm>
            <a:off x="1676400" y="230188"/>
            <a:ext cx="8534400" cy="912812"/>
          </a:xfrm>
          <a:solidFill>
            <a:srgbClr val="00B0F0"/>
          </a:solidFill>
        </p:spPr>
        <p:style>
          <a:lnRef idx="1">
            <a:schemeClr val="accent1"/>
          </a:lnRef>
          <a:fillRef idx="2">
            <a:schemeClr val="accent1"/>
          </a:fillRef>
          <a:effectRef idx="1">
            <a:schemeClr val="accent1"/>
          </a:effectRef>
          <a:fontRef idx="minor">
            <a:schemeClr val="dk1"/>
          </a:fontRef>
        </p:style>
        <p:txBody>
          <a:bodyPr>
            <a:normAutofit fontScale="90000"/>
          </a:bodyPr>
          <a:lstStyle/>
          <a:p>
            <a:pPr eaLnBrk="1" hangingPunct="1">
              <a:defRPr/>
            </a:pPr>
            <a:r>
              <a:rPr lang="en-US" altLang="en-US" dirty="0">
                <a:highlight>
                  <a:srgbClr val="FFFF00"/>
                </a:highlight>
              </a:rPr>
              <a:t>Declaration and Creation using new Keyword</a:t>
            </a:r>
          </a:p>
        </p:txBody>
      </p:sp>
      <p:sp>
        <p:nvSpPr>
          <p:cNvPr id="18437" name="Content Placeholder 2">
            <a:extLst>
              <a:ext uri="{FF2B5EF4-FFF2-40B4-BE49-F238E27FC236}">
                <a16:creationId xmlns:a16="http://schemas.microsoft.com/office/drawing/2014/main" id="{FBA0AF21-B334-956A-27D3-7E25A0B86798}"/>
              </a:ext>
            </a:extLst>
          </p:cNvPr>
          <p:cNvSpPr>
            <a:spLocks noGrp="1"/>
          </p:cNvSpPr>
          <p:nvPr>
            <p:ph sz="quarter" idx="1"/>
          </p:nvPr>
        </p:nvSpPr>
        <p:spPr>
          <a:xfrm>
            <a:off x="990600" y="1143000"/>
            <a:ext cx="9525000" cy="5257800"/>
          </a:xfrm>
        </p:spPr>
        <p:style>
          <a:lnRef idx="2">
            <a:schemeClr val="accent1"/>
          </a:lnRef>
          <a:fillRef idx="1">
            <a:schemeClr val="lt1"/>
          </a:fillRef>
          <a:effectRef idx="0">
            <a:schemeClr val="accent1"/>
          </a:effectRef>
          <a:fontRef idx="minor">
            <a:schemeClr val="dk1"/>
          </a:fontRef>
        </p:style>
        <p:txBody>
          <a:bodyPr/>
          <a:lstStyle/>
          <a:p>
            <a:pPr eaLnBrk="1" hangingPunct="1"/>
            <a:r>
              <a:rPr lang="en-US" altLang="en-US" dirty="0"/>
              <a:t>Syntax for Java string declaration and creation is,</a:t>
            </a:r>
          </a:p>
          <a:p>
            <a:pPr eaLnBrk="1" hangingPunct="1">
              <a:buFont typeface="Wingdings 2" panose="05020102010507070707" pitchFamily="18" charset="2"/>
              <a:buNone/>
            </a:pPr>
            <a:r>
              <a:rPr lang="en-US" altLang="en-US" b="1" dirty="0">
                <a:solidFill>
                  <a:srgbClr val="C00000"/>
                </a:solidFill>
              </a:rPr>
              <a:t>    String </a:t>
            </a:r>
            <a:r>
              <a:rPr lang="en-US" altLang="en-US" b="1" i="1" dirty="0" err="1">
                <a:solidFill>
                  <a:srgbClr val="C00000"/>
                </a:solidFill>
              </a:rPr>
              <a:t>stringname</a:t>
            </a:r>
            <a:r>
              <a:rPr lang="en-US" altLang="en-US" b="1" i="1" dirty="0">
                <a:solidFill>
                  <a:srgbClr val="C00000"/>
                </a:solidFill>
              </a:rPr>
              <a:t>;</a:t>
            </a:r>
          </a:p>
          <a:p>
            <a:pPr eaLnBrk="1" hangingPunct="1">
              <a:buFont typeface="Wingdings 2" panose="05020102010507070707" pitchFamily="18" charset="2"/>
              <a:buNone/>
            </a:pPr>
            <a:r>
              <a:rPr lang="en-US" altLang="en-US" b="1" i="1" dirty="0">
                <a:solidFill>
                  <a:srgbClr val="C00000"/>
                </a:solidFill>
              </a:rPr>
              <a:t>    </a:t>
            </a:r>
            <a:r>
              <a:rPr lang="en-US" altLang="en-US" b="1" i="1" dirty="0" err="1">
                <a:solidFill>
                  <a:srgbClr val="C00000"/>
                </a:solidFill>
              </a:rPr>
              <a:t>stringname</a:t>
            </a:r>
            <a:r>
              <a:rPr lang="en-US" altLang="en-US" b="1" dirty="0">
                <a:solidFill>
                  <a:srgbClr val="C00000"/>
                </a:solidFill>
              </a:rPr>
              <a:t> = new String (“ string ”);</a:t>
            </a:r>
            <a:r>
              <a:rPr lang="en-US" altLang="en-US" b="1" i="1" dirty="0">
                <a:solidFill>
                  <a:srgbClr val="C00000"/>
                </a:solidFill>
              </a:rPr>
              <a:t> </a:t>
            </a:r>
          </a:p>
          <a:p>
            <a:pPr eaLnBrk="1" hangingPunct="1"/>
            <a:endParaRPr lang="en-US" altLang="en-US" b="1" i="1" dirty="0"/>
          </a:p>
          <a:p>
            <a:pPr eaLnBrk="1" hangingPunct="1"/>
            <a:endParaRPr lang="en-US" altLang="en-US" b="1" i="1" dirty="0"/>
          </a:p>
          <a:p>
            <a:pPr eaLnBrk="1" hangingPunct="1"/>
            <a:r>
              <a:rPr lang="en-US" altLang="en-US" dirty="0"/>
              <a:t>These two statements may be combined as follows;</a:t>
            </a:r>
          </a:p>
          <a:p>
            <a:pPr eaLnBrk="1" hangingPunct="1">
              <a:buFont typeface="Wingdings 2" panose="05020102010507070707" pitchFamily="18" charset="2"/>
              <a:buNone/>
            </a:pPr>
            <a:r>
              <a:rPr lang="en-US" altLang="en-US" dirty="0"/>
              <a:t> </a:t>
            </a:r>
            <a:r>
              <a:rPr lang="en-US" altLang="en-US" b="1" dirty="0"/>
              <a:t>String</a:t>
            </a:r>
            <a:r>
              <a:rPr lang="en-US" altLang="en-US" dirty="0"/>
              <a:t> </a:t>
            </a:r>
            <a:r>
              <a:rPr lang="en-US" altLang="en-US" i="1" dirty="0" err="1"/>
              <a:t>stringname</a:t>
            </a:r>
            <a:r>
              <a:rPr lang="en-US" altLang="en-US" i="1" dirty="0"/>
              <a:t> </a:t>
            </a:r>
            <a:r>
              <a:rPr lang="en-US" altLang="en-US" dirty="0"/>
              <a:t>= </a:t>
            </a:r>
            <a:r>
              <a:rPr lang="en-US" altLang="en-US" b="1" dirty="0"/>
              <a:t>new String </a:t>
            </a:r>
            <a:r>
              <a:rPr lang="en-US" altLang="en-US" dirty="0"/>
              <a:t>(“ string ”);</a:t>
            </a:r>
            <a:r>
              <a:rPr lang="en-US" altLang="en-US" b="1" i="1" dirty="0"/>
              <a:t> </a:t>
            </a:r>
          </a:p>
          <a:p>
            <a:pPr lvl="1" eaLnBrk="1" hangingPunct="1">
              <a:buFont typeface="Wingdings" panose="05000000000000000000" pitchFamily="2" charset="2"/>
              <a:buChar char="ü"/>
            </a:pPr>
            <a:r>
              <a:rPr lang="en-US" altLang="en-US" b="1" i="1" dirty="0"/>
              <a:t> </a:t>
            </a:r>
            <a:r>
              <a:rPr lang="en-US" altLang="en-US" dirty="0"/>
              <a:t>Here </a:t>
            </a:r>
            <a:r>
              <a:rPr lang="en-US" altLang="en-US" b="1" dirty="0"/>
              <a:t>String</a:t>
            </a:r>
            <a:r>
              <a:rPr lang="en-US" altLang="en-US" dirty="0"/>
              <a:t> is the inbuilt class and </a:t>
            </a:r>
            <a:r>
              <a:rPr lang="en-US" altLang="en-US" b="1" dirty="0" err="1"/>
              <a:t>stringname</a:t>
            </a:r>
            <a:r>
              <a:rPr lang="en-US" altLang="en-US" dirty="0"/>
              <a:t> is the object of that class.    </a:t>
            </a:r>
          </a:p>
          <a:p>
            <a:pPr eaLnBrk="1" hangingPunct="1"/>
            <a:r>
              <a:rPr lang="en-US" altLang="en-US" dirty="0"/>
              <a:t>Example</a:t>
            </a:r>
          </a:p>
          <a:p>
            <a:pPr eaLnBrk="1" hangingPunct="1">
              <a:buFont typeface="Wingdings 2" panose="05020102010507070707" pitchFamily="18" charset="2"/>
              <a:buNone/>
            </a:pPr>
            <a:r>
              <a:rPr lang="en-US" altLang="en-US" dirty="0"/>
              <a:t>      </a:t>
            </a:r>
            <a:r>
              <a:rPr lang="en-US" altLang="en-US" dirty="0">
                <a:latin typeface="Simplified Arabic Fixed" panose="02070309020205020404" pitchFamily="49" charset="-78"/>
                <a:cs typeface="Simplified Arabic Fixed" panose="02070309020205020404" pitchFamily="49" charset="-78"/>
              </a:rPr>
              <a:t>String name= new String(“PICT”);</a:t>
            </a:r>
            <a:endParaRPr lang="en-US" altLang="en-US" dirty="0"/>
          </a:p>
        </p:txBody>
      </p:sp>
      <p:cxnSp>
        <p:nvCxnSpPr>
          <p:cNvPr id="5" name="Straight Arrow Connector 4">
            <a:extLst>
              <a:ext uri="{FF2B5EF4-FFF2-40B4-BE49-F238E27FC236}">
                <a16:creationId xmlns:a16="http://schemas.microsoft.com/office/drawing/2014/main" id="{A4D3E7ED-E84F-90A7-9162-7F62599CF305}"/>
              </a:ext>
            </a:extLst>
          </p:cNvPr>
          <p:cNvCxnSpPr/>
          <p:nvPr/>
        </p:nvCxnSpPr>
        <p:spPr>
          <a:xfrm rot="10800000">
            <a:off x="5410200" y="1905000"/>
            <a:ext cx="2133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D6CB0093-3542-8B2B-A262-327C468ABF16}"/>
              </a:ext>
            </a:extLst>
          </p:cNvPr>
          <p:cNvSpPr/>
          <p:nvPr/>
        </p:nvSpPr>
        <p:spPr>
          <a:xfrm>
            <a:off x="7543800" y="1676400"/>
            <a:ext cx="1905000" cy="3810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hangingPunct="1">
              <a:defRPr/>
            </a:pPr>
            <a:r>
              <a:rPr lang="en-US" sz="2800" dirty="0"/>
              <a:t>declaration</a:t>
            </a:r>
          </a:p>
        </p:txBody>
      </p:sp>
      <p:cxnSp>
        <p:nvCxnSpPr>
          <p:cNvPr id="10" name="Straight Arrow Connector 9">
            <a:extLst>
              <a:ext uri="{FF2B5EF4-FFF2-40B4-BE49-F238E27FC236}">
                <a16:creationId xmlns:a16="http://schemas.microsoft.com/office/drawing/2014/main" id="{D422C340-6307-EFF0-18D3-4D61BBAF2AB4}"/>
              </a:ext>
            </a:extLst>
          </p:cNvPr>
          <p:cNvCxnSpPr/>
          <p:nvPr/>
        </p:nvCxnSpPr>
        <p:spPr>
          <a:xfrm rot="10800000">
            <a:off x="6477000" y="2439987"/>
            <a:ext cx="15240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79BFFCD1-BFEE-A951-FF76-575FA023C88A}"/>
              </a:ext>
            </a:extLst>
          </p:cNvPr>
          <p:cNvSpPr/>
          <p:nvPr/>
        </p:nvSpPr>
        <p:spPr>
          <a:xfrm>
            <a:off x="8034997" y="2439987"/>
            <a:ext cx="1752600" cy="4572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hangingPunct="1">
              <a:defRPr/>
            </a:pPr>
            <a:r>
              <a:rPr lang="en-US" sz="3600" dirty="0"/>
              <a:t>creation</a:t>
            </a:r>
            <a:endParaRPr lang="en-US" dirty="0"/>
          </a:p>
        </p:txBody>
      </p:sp>
    </p:spTree>
    <p:extLst>
      <p:ext uri="{BB962C8B-B14F-4D97-AF65-F5344CB8AC3E}">
        <p14:creationId xmlns:p14="http://schemas.microsoft.com/office/powerpoint/2010/main" val="1676548190"/>
      </p:ext>
    </p:extLst>
  </p:cSld>
  <p:clrMapOvr>
    <a:masterClrMapping/>
  </p:clrMapOvr>
  <p:transition>
    <p:wedg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par>
                                <p:cTn id="8" presetID="22" presetClass="entr" presetSubtype="4"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down)">
                                      <p:cBhvr>
                                        <p:cTn id="10" dur="500"/>
                                        <p:tgtEl>
                                          <p:spTgt spid="8"/>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4"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down)">
                                      <p:cBhvr>
                                        <p:cTn id="15" dur="500"/>
                                        <p:tgtEl>
                                          <p:spTgt spid="10"/>
                                        </p:tgtEl>
                                      </p:cBhvr>
                                    </p:animEffect>
                                  </p:childTnLst>
                                </p:cTn>
                              </p:par>
                              <p:par>
                                <p:cTn id="16" presetID="22" presetClass="entr" presetSubtype="4" fill="hold"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wipe(down)">
                                      <p:cBhvr>
                                        <p:cTn id="1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6DDF5EE3-77D2-0FD5-A9E3-27637C970314}"/>
              </a:ext>
            </a:extLst>
          </p:cNvPr>
          <p:cNvSpPr>
            <a:spLocks noGrp="1"/>
          </p:cNvSpPr>
          <p:nvPr>
            <p:ph type="title"/>
          </p:nvPr>
        </p:nvSpPr>
        <p:spPr>
          <a:xfrm>
            <a:off x="2133600" y="152400"/>
            <a:ext cx="8077200" cy="685800"/>
          </a:xfrm>
          <a:solidFill>
            <a:srgbClr val="00B0F0"/>
          </a:solidFill>
        </p:spPr>
        <p:style>
          <a:lnRef idx="1">
            <a:schemeClr val="accent1"/>
          </a:lnRef>
          <a:fillRef idx="2">
            <a:schemeClr val="accent1"/>
          </a:fillRef>
          <a:effectRef idx="1">
            <a:schemeClr val="accent1"/>
          </a:effectRef>
          <a:fontRef idx="minor">
            <a:schemeClr val="dk1"/>
          </a:fontRef>
        </p:style>
        <p:txBody>
          <a:bodyPr>
            <a:normAutofit fontScale="90000"/>
          </a:bodyPr>
          <a:lstStyle/>
          <a:p>
            <a:pPr eaLnBrk="1" hangingPunct="1">
              <a:defRPr/>
            </a:pPr>
            <a:r>
              <a:rPr lang="en-US" altLang="en-US" dirty="0">
                <a:highlight>
                  <a:srgbClr val="FFFF00"/>
                </a:highlight>
              </a:rPr>
              <a:t>String Methods</a:t>
            </a:r>
          </a:p>
        </p:txBody>
      </p:sp>
      <p:graphicFrame>
        <p:nvGraphicFramePr>
          <p:cNvPr id="4" name="Content Placeholder 3">
            <a:extLst>
              <a:ext uri="{FF2B5EF4-FFF2-40B4-BE49-F238E27FC236}">
                <a16:creationId xmlns:a16="http://schemas.microsoft.com/office/drawing/2014/main" id="{E0794061-1D18-AE87-25F0-41E0EC9D32A7}"/>
              </a:ext>
            </a:extLst>
          </p:cNvPr>
          <p:cNvGraphicFramePr>
            <a:graphicFrameLocks noGrp="1"/>
          </p:cNvGraphicFramePr>
          <p:nvPr>
            <p:ph sz="quarter" idx="1"/>
            <p:extLst>
              <p:ext uri="{D42A27DB-BD31-4B8C-83A1-F6EECF244321}">
                <p14:modId xmlns:p14="http://schemas.microsoft.com/office/powerpoint/2010/main" val="818937303"/>
              </p:ext>
            </p:extLst>
          </p:nvPr>
        </p:nvGraphicFramePr>
        <p:xfrm>
          <a:off x="1905000" y="990600"/>
          <a:ext cx="8305800" cy="5181602"/>
        </p:xfrm>
        <a:graphic>
          <a:graphicData uri="http://schemas.openxmlformats.org/drawingml/2006/table">
            <a:tbl>
              <a:tblPr firstRow="1" bandRow="1">
                <a:tableStyleId>{073A0DAA-6AF3-43AB-8588-CEC1D06C72B9}</a:tableStyleId>
              </a:tblPr>
              <a:tblGrid>
                <a:gridCol w="3200400">
                  <a:extLst>
                    <a:ext uri="{9D8B030D-6E8A-4147-A177-3AD203B41FA5}">
                      <a16:colId xmlns:a16="http://schemas.microsoft.com/office/drawing/2014/main" val="20000"/>
                    </a:ext>
                  </a:extLst>
                </a:gridCol>
                <a:gridCol w="5105400">
                  <a:extLst>
                    <a:ext uri="{9D8B030D-6E8A-4147-A177-3AD203B41FA5}">
                      <a16:colId xmlns:a16="http://schemas.microsoft.com/office/drawing/2014/main" val="20001"/>
                    </a:ext>
                  </a:extLst>
                </a:gridCol>
              </a:tblGrid>
              <a:tr h="476394">
                <a:tc>
                  <a:txBody>
                    <a:bodyPr/>
                    <a:lstStyle/>
                    <a:p>
                      <a:r>
                        <a:rPr lang="en-US" sz="2000" dirty="0"/>
                        <a:t>How</a:t>
                      </a:r>
                      <a:r>
                        <a:rPr lang="en-US" sz="2000" baseline="0" dirty="0"/>
                        <a:t> to call </a:t>
                      </a:r>
                      <a:r>
                        <a:rPr lang="en-US" sz="2000" dirty="0"/>
                        <a:t>Method </a:t>
                      </a:r>
                    </a:p>
                  </a:txBody>
                  <a:tcPr/>
                </a:tc>
                <a:tc>
                  <a:txBody>
                    <a:bodyPr/>
                    <a:lstStyle/>
                    <a:p>
                      <a:r>
                        <a:rPr lang="en-US" sz="2000" dirty="0"/>
                        <a:t>Task performed by method</a:t>
                      </a:r>
                    </a:p>
                  </a:txBody>
                  <a:tcPr/>
                </a:tc>
                <a:extLst>
                  <a:ext uri="{0D108BD9-81ED-4DB2-BD59-A6C34878D82A}">
                    <a16:rowId xmlns:a16="http://schemas.microsoft.com/office/drawing/2014/main" val="10000"/>
                  </a:ext>
                </a:extLst>
              </a:tr>
              <a:tr h="476394">
                <a:tc>
                  <a:txBody>
                    <a:bodyPr/>
                    <a:lstStyle/>
                    <a:p>
                      <a:r>
                        <a:rPr lang="en-US" sz="2000" dirty="0"/>
                        <a:t>   s1.equalsIgnoreCase(s2)</a:t>
                      </a:r>
                    </a:p>
                  </a:txBody>
                  <a:tcPr/>
                </a:tc>
                <a:tc>
                  <a:txBody>
                    <a:bodyPr/>
                    <a:lstStyle/>
                    <a:p>
                      <a:r>
                        <a:rPr lang="en-US" sz="2000" dirty="0"/>
                        <a:t>Returns true if s1=s2,ignoring the case of characters</a:t>
                      </a:r>
                    </a:p>
                  </a:txBody>
                  <a:tcPr/>
                </a:tc>
                <a:extLst>
                  <a:ext uri="{0D108BD9-81ED-4DB2-BD59-A6C34878D82A}">
                    <a16:rowId xmlns:a16="http://schemas.microsoft.com/office/drawing/2014/main" val="10001"/>
                  </a:ext>
                </a:extLst>
              </a:tr>
              <a:tr h="509024">
                <a:tc>
                  <a:txBody>
                    <a:bodyPr/>
                    <a:lstStyle/>
                    <a:p>
                      <a:r>
                        <a:rPr lang="en-US" sz="2400" b="1" dirty="0">
                          <a:solidFill>
                            <a:srgbClr val="C00000"/>
                          </a:solidFill>
                        </a:rPr>
                        <a:t>  s1.equals(s2)</a:t>
                      </a:r>
                    </a:p>
                  </a:txBody>
                  <a:tcPr/>
                </a:tc>
                <a:tc>
                  <a:txBody>
                    <a:bodyPr/>
                    <a:lstStyle/>
                    <a:p>
                      <a:r>
                        <a:rPr lang="en-US" sz="2000" dirty="0"/>
                        <a:t>Returns ‘true’ if s1 is equal to s2</a:t>
                      </a:r>
                    </a:p>
                  </a:txBody>
                  <a:tcPr/>
                </a:tc>
                <a:extLst>
                  <a:ext uri="{0D108BD9-81ED-4DB2-BD59-A6C34878D82A}">
                    <a16:rowId xmlns:a16="http://schemas.microsoft.com/office/drawing/2014/main" val="10002"/>
                  </a:ext>
                </a:extLst>
              </a:tr>
              <a:tr h="509024">
                <a:tc>
                  <a:txBody>
                    <a:bodyPr/>
                    <a:lstStyle/>
                    <a:p>
                      <a:r>
                        <a:rPr lang="en-US" sz="2400" dirty="0"/>
                        <a:t>   s1.length()</a:t>
                      </a:r>
                    </a:p>
                  </a:txBody>
                  <a:tcPr/>
                </a:tc>
                <a:tc>
                  <a:txBody>
                    <a:bodyPr/>
                    <a:lstStyle/>
                    <a:p>
                      <a:r>
                        <a:rPr lang="en-US" sz="2000" dirty="0"/>
                        <a:t>Gives length of string s1</a:t>
                      </a:r>
                    </a:p>
                  </a:txBody>
                  <a:tcPr/>
                </a:tc>
                <a:extLst>
                  <a:ext uri="{0D108BD9-81ED-4DB2-BD59-A6C34878D82A}">
                    <a16:rowId xmlns:a16="http://schemas.microsoft.com/office/drawing/2014/main" val="10003"/>
                  </a:ext>
                </a:extLst>
              </a:tr>
              <a:tr h="1174670">
                <a:tc>
                  <a:txBody>
                    <a:bodyPr/>
                    <a:lstStyle/>
                    <a:p>
                      <a:r>
                        <a:rPr lang="en-US" sz="2400" dirty="0"/>
                        <a:t>   </a:t>
                      </a:r>
                      <a:r>
                        <a:rPr lang="en-US" sz="2400" b="1" dirty="0">
                          <a:solidFill>
                            <a:srgbClr val="C00000"/>
                          </a:solidFill>
                        </a:rPr>
                        <a:t>s1.compareTo(s2)</a:t>
                      </a:r>
                    </a:p>
                  </a:txBody>
                  <a:tcPr/>
                </a:tc>
                <a:tc>
                  <a:txBody>
                    <a:bodyPr/>
                    <a:lstStyle/>
                    <a:p>
                      <a:r>
                        <a:rPr lang="en-US" sz="2000" dirty="0"/>
                        <a:t>Returns  negative if</a:t>
                      </a:r>
                      <a:r>
                        <a:rPr lang="en-US" sz="2000" baseline="0" dirty="0"/>
                        <a:t> s1&lt;s2, </a:t>
                      </a:r>
                    </a:p>
                    <a:p>
                      <a:r>
                        <a:rPr lang="en-US" sz="2000" baseline="0" dirty="0"/>
                        <a:t>                positive if s1&gt;s2,</a:t>
                      </a:r>
                    </a:p>
                    <a:p>
                      <a:r>
                        <a:rPr lang="en-US" sz="2000" baseline="0" dirty="0"/>
                        <a:t>                and zero if s1 is equal to s2</a:t>
                      </a:r>
                      <a:r>
                        <a:rPr lang="en-US" sz="2000" dirty="0"/>
                        <a:t> </a:t>
                      </a:r>
                    </a:p>
                  </a:txBody>
                  <a:tcPr/>
                </a:tc>
                <a:extLst>
                  <a:ext uri="{0D108BD9-81ED-4DB2-BD59-A6C34878D82A}">
                    <a16:rowId xmlns:a16="http://schemas.microsoft.com/office/drawing/2014/main" val="10004"/>
                  </a:ext>
                </a:extLst>
              </a:tr>
              <a:tr h="509024">
                <a:tc>
                  <a:txBody>
                    <a:bodyPr/>
                    <a:lstStyle/>
                    <a:p>
                      <a:r>
                        <a:rPr lang="en-US" sz="2400" baseline="0" dirty="0"/>
                        <a:t> s</a:t>
                      </a:r>
                      <a:r>
                        <a:rPr lang="en-US" sz="2400" dirty="0"/>
                        <a:t>2=s1.toLowerCase;</a:t>
                      </a:r>
                    </a:p>
                  </a:txBody>
                  <a:tcPr/>
                </a:tc>
                <a:tc>
                  <a:txBody>
                    <a:bodyPr/>
                    <a:lstStyle/>
                    <a:p>
                      <a:r>
                        <a:rPr lang="en-US" sz="2000" dirty="0"/>
                        <a:t>Converts all the elements of string s1 to</a:t>
                      </a:r>
                      <a:r>
                        <a:rPr lang="en-US" sz="2000" baseline="0" dirty="0"/>
                        <a:t> lowercase</a:t>
                      </a:r>
                      <a:endParaRPr lang="en-US" sz="2000" dirty="0"/>
                    </a:p>
                  </a:txBody>
                  <a:tcPr/>
                </a:tc>
                <a:extLst>
                  <a:ext uri="{0D108BD9-81ED-4DB2-BD59-A6C34878D82A}">
                    <a16:rowId xmlns:a16="http://schemas.microsoft.com/office/drawing/2014/main" val="10005"/>
                  </a:ext>
                </a:extLst>
              </a:tr>
              <a:tr h="509024">
                <a:tc>
                  <a:txBody>
                    <a:bodyPr/>
                    <a:lstStyle/>
                    <a:p>
                      <a:r>
                        <a:rPr lang="en-US" sz="2400" baseline="0" dirty="0"/>
                        <a:t> s2=s1.toUpperCase;</a:t>
                      </a:r>
                      <a:endParaRPr lang="en-US" sz="2400" dirty="0"/>
                    </a:p>
                  </a:txBody>
                  <a:tcPr/>
                </a:tc>
                <a:tc>
                  <a:txBody>
                    <a:bodyPr/>
                    <a:lstStyle/>
                    <a:p>
                      <a:r>
                        <a:rPr lang="en-US" sz="2000" dirty="0"/>
                        <a:t>Converts all the elements of string s1 to</a:t>
                      </a:r>
                      <a:r>
                        <a:rPr lang="en-US" sz="2000" baseline="0" dirty="0"/>
                        <a:t> uppercase</a:t>
                      </a:r>
                      <a:endParaRPr lang="en-US" sz="2000" dirty="0"/>
                    </a:p>
                  </a:txBody>
                  <a:tcPr/>
                </a:tc>
                <a:extLst>
                  <a:ext uri="{0D108BD9-81ED-4DB2-BD59-A6C34878D82A}">
                    <a16:rowId xmlns:a16="http://schemas.microsoft.com/office/drawing/2014/main" val="10006"/>
                  </a:ext>
                </a:extLst>
              </a:tr>
              <a:tr h="509024">
                <a:tc>
                  <a:txBody>
                    <a:bodyPr/>
                    <a:lstStyle/>
                    <a:p>
                      <a:r>
                        <a:rPr lang="en-US" sz="2400" dirty="0"/>
                        <a:t>  s2=s1.replace(‘A’,’B’);</a:t>
                      </a:r>
                    </a:p>
                  </a:txBody>
                  <a:tcPr/>
                </a:tc>
                <a:tc>
                  <a:txBody>
                    <a:bodyPr/>
                    <a:lstStyle/>
                    <a:p>
                      <a:r>
                        <a:rPr lang="en-US" sz="2000" dirty="0"/>
                        <a:t>Replace all appearances of  element ‘A’ by</a:t>
                      </a:r>
                      <a:r>
                        <a:rPr lang="en-US" sz="2000" baseline="0" dirty="0"/>
                        <a:t> ‘B’</a:t>
                      </a:r>
                      <a:endParaRPr lang="en-US" sz="2000" dirty="0"/>
                    </a:p>
                  </a:txBody>
                  <a:tcPr/>
                </a:tc>
                <a:extLst>
                  <a:ext uri="{0D108BD9-81ED-4DB2-BD59-A6C34878D82A}">
                    <a16:rowId xmlns:a16="http://schemas.microsoft.com/office/drawing/2014/main" val="10007"/>
                  </a:ext>
                </a:extLst>
              </a:tr>
              <a:tr h="509024">
                <a:tc>
                  <a:txBody>
                    <a:bodyPr/>
                    <a:lstStyle/>
                    <a:p>
                      <a:r>
                        <a:rPr lang="en-US" sz="2400" dirty="0"/>
                        <a:t>  s1.concat(s2)</a:t>
                      </a:r>
                    </a:p>
                  </a:txBody>
                  <a:tcPr/>
                </a:tc>
                <a:tc>
                  <a:txBody>
                    <a:bodyPr/>
                    <a:lstStyle/>
                    <a:p>
                      <a:r>
                        <a:rPr lang="en-US" sz="2000" dirty="0"/>
                        <a:t>Concatenates s1 and s2</a:t>
                      </a:r>
                    </a:p>
                  </a:txBody>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689736298"/>
      </p:ext>
    </p:extLst>
  </p:cSld>
  <p:clrMapOvr>
    <a:masterClrMapping/>
  </p:clrMapOvr>
  <p:transition>
    <p:wedg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6DEFA6-26BF-659A-484F-73E0C8CE8181}"/>
              </a:ext>
            </a:extLst>
          </p:cNvPr>
          <p:cNvSpPr>
            <a:spLocks noGrp="1"/>
          </p:cNvSpPr>
          <p:nvPr>
            <p:ph sz="quarter" idx="1"/>
          </p:nvPr>
        </p:nvSpPr>
        <p:spPr>
          <a:xfrm>
            <a:off x="381000" y="990600"/>
            <a:ext cx="11125200" cy="5562600"/>
          </a:xfrm>
        </p:spPr>
        <p:style>
          <a:lnRef idx="2">
            <a:schemeClr val="accent1"/>
          </a:lnRef>
          <a:fillRef idx="1">
            <a:schemeClr val="lt1"/>
          </a:fillRef>
          <a:effectRef idx="0">
            <a:schemeClr val="accent1"/>
          </a:effectRef>
          <a:fontRef idx="minor">
            <a:schemeClr val="dk1"/>
          </a:fontRef>
        </p:style>
        <p:txBody>
          <a:bodyPr>
            <a:normAutofit fontScale="92500" lnSpcReduction="20000"/>
          </a:bodyPr>
          <a:lstStyle/>
          <a:p>
            <a:pPr marL="514350" indent="-514350">
              <a:buAutoNum type="arabicParenR"/>
            </a:pPr>
            <a:r>
              <a:rPr lang="en-US" sz="2800" dirty="0">
                <a:highlight>
                  <a:srgbClr val="00FF00"/>
                </a:highlight>
              </a:rPr>
              <a:t>String (char [] chars):- </a:t>
            </a:r>
            <a:r>
              <a:rPr lang="en-US" sz="2800" dirty="0"/>
              <a:t>Allocates a new string from the given character array</a:t>
            </a:r>
          </a:p>
          <a:p>
            <a:pPr marL="0" indent="0">
              <a:buNone/>
            </a:pPr>
            <a:r>
              <a:rPr lang="en-US" sz="2800" dirty="0"/>
              <a:t>          e.g.  char chars[]={‘P’,’I’,’C’,’T’};</a:t>
            </a:r>
          </a:p>
          <a:p>
            <a:pPr marL="0" indent="0">
              <a:buNone/>
            </a:pPr>
            <a:r>
              <a:rPr lang="en-US" sz="2800" dirty="0"/>
              <a:t>                 String s =new String(chars);</a:t>
            </a:r>
          </a:p>
          <a:p>
            <a:pPr marL="514350" indent="-514350">
              <a:buFont typeface="+mj-lt"/>
              <a:buAutoNum type="arabicParenR" startAt="2"/>
            </a:pPr>
            <a:r>
              <a:rPr lang="en-US" sz="2800" dirty="0">
                <a:highlight>
                  <a:srgbClr val="00FF00"/>
                </a:highlight>
              </a:rPr>
              <a:t>String(char[] chars, int </a:t>
            </a:r>
            <a:r>
              <a:rPr lang="en-US" sz="2800" dirty="0" err="1">
                <a:highlight>
                  <a:srgbClr val="00FF00"/>
                </a:highlight>
              </a:rPr>
              <a:t>start_Index</a:t>
            </a:r>
            <a:r>
              <a:rPr lang="en-US" sz="2800" dirty="0">
                <a:highlight>
                  <a:srgbClr val="00FF00"/>
                </a:highlight>
              </a:rPr>
              <a:t>, int </a:t>
            </a:r>
            <a:r>
              <a:rPr lang="en-US" sz="2800" dirty="0" err="1">
                <a:highlight>
                  <a:srgbClr val="00FF00"/>
                </a:highlight>
              </a:rPr>
              <a:t>numChars</a:t>
            </a:r>
            <a:r>
              <a:rPr lang="en-US" sz="2800" dirty="0">
                <a:highlight>
                  <a:srgbClr val="00FF00"/>
                </a:highlight>
              </a:rPr>
              <a:t>):- </a:t>
            </a:r>
            <a:r>
              <a:rPr lang="en-US" sz="2800" dirty="0"/>
              <a:t>Allocates the string from given character array but choose count characters from start index.</a:t>
            </a:r>
          </a:p>
          <a:p>
            <a:pPr marL="0" indent="0">
              <a:buNone/>
            </a:pPr>
            <a:r>
              <a:rPr lang="en-US" sz="2800" dirty="0"/>
              <a:t>             e.g. char chars[]={‘P’,’I’,’C’,’T’};</a:t>
            </a:r>
          </a:p>
          <a:p>
            <a:pPr marL="0" indent="0">
              <a:buNone/>
            </a:pPr>
            <a:r>
              <a:rPr lang="en-US" sz="2800" dirty="0"/>
              <a:t>                    String s=new String(chars, 1,3);</a:t>
            </a:r>
          </a:p>
          <a:p>
            <a:pPr marL="514350" indent="-514350">
              <a:buFont typeface="+mj-lt"/>
              <a:buAutoNum type="arabicParenR" startAt="3"/>
            </a:pPr>
            <a:r>
              <a:rPr lang="en-US" sz="2800" dirty="0">
                <a:highlight>
                  <a:srgbClr val="00FF00"/>
                </a:highlight>
              </a:rPr>
              <a:t>String(byte ascii[]):</a:t>
            </a:r>
            <a:r>
              <a:rPr lang="en-US" sz="2800" dirty="0"/>
              <a:t>- Construct the new string by decoding the byte array</a:t>
            </a:r>
          </a:p>
          <a:p>
            <a:pPr marL="0" indent="0">
              <a:buNone/>
            </a:pPr>
            <a:r>
              <a:rPr lang="en-US" sz="2800" dirty="0"/>
              <a:t>            e.g. byte ascii[]={65,66,67,68,69,70};</a:t>
            </a:r>
          </a:p>
          <a:p>
            <a:pPr marL="0" indent="0">
              <a:buNone/>
            </a:pPr>
            <a:r>
              <a:rPr lang="en-US" sz="2800" dirty="0"/>
              <a:t>                   String s=new String(ascii);</a:t>
            </a:r>
          </a:p>
          <a:p>
            <a:pPr marL="514350" indent="-514350">
              <a:buFont typeface="+mj-lt"/>
              <a:buAutoNum type="arabicParenR" startAt="4"/>
            </a:pPr>
            <a:r>
              <a:rPr lang="en-US" sz="2800" dirty="0">
                <a:highlight>
                  <a:srgbClr val="00FF00"/>
                </a:highlight>
              </a:rPr>
              <a:t>String(byte ascii[],int </a:t>
            </a:r>
            <a:r>
              <a:rPr lang="en-US" sz="2800" dirty="0" err="1">
                <a:highlight>
                  <a:srgbClr val="00FF00"/>
                </a:highlight>
              </a:rPr>
              <a:t>start_index,int</a:t>
            </a:r>
            <a:r>
              <a:rPr lang="en-US" sz="2800" dirty="0">
                <a:highlight>
                  <a:srgbClr val="00FF00"/>
                </a:highlight>
              </a:rPr>
              <a:t> length):- </a:t>
            </a:r>
            <a:r>
              <a:rPr lang="en-US" sz="2800" dirty="0"/>
              <a:t>Construct the new string from the byte array depending on the start index and length</a:t>
            </a:r>
          </a:p>
          <a:p>
            <a:pPr marL="0" indent="0">
              <a:buNone/>
            </a:pPr>
            <a:r>
              <a:rPr lang="en-US" sz="2800" dirty="0"/>
              <a:t>               e.g. . byte ascii[]={65,66,67,68,69,70};</a:t>
            </a:r>
          </a:p>
          <a:p>
            <a:pPr marL="0" indent="0">
              <a:buNone/>
            </a:pPr>
            <a:r>
              <a:rPr lang="en-US" sz="2800" dirty="0"/>
              <a:t>                         String s=new String(ascii,2,3);</a:t>
            </a:r>
          </a:p>
          <a:p>
            <a:pPr marL="514350" indent="-514350">
              <a:buAutoNum type="arabicParenR"/>
            </a:pPr>
            <a:endParaRPr lang="en-US" dirty="0"/>
          </a:p>
        </p:txBody>
      </p:sp>
      <p:sp>
        <p:nvSpPr>
          <p:cNvPr id="4" name="Title 1">
            <a:extLst>
              <a:ext uri="{FF2B5EF4-FFF2-40B4-BE49-F238E27FC236}">
                <a16:creationId xmlns:a16="http://schemas.microsoft.com/office/drawing/2014/main" id="{7E98F711-65C6-71AA-0E81-C8C77A87CEE7}"/>
              </a:ext>
            </a:extLst>
          </p:cNvPr>
          <p:cNvSpPr>
            <a:spLocks noGrp="1"/>
          </p:cNvSpPr>
          <p:nvPr>
            <p:ph type="title"/>
          </p:nvPr>
        </p:nvSpPr>
        <p:spPr>
          <a:xfrm>
            <a:off x="914400" y="76200"/>
            <a:ext cx="10363200" cy="762000"/>
          </a:xfrm>
          <a:solidFill>
            <a:srgbClr val="00B0F0"/>
          </a:solidFill>
        </p:spPr>
        <p:style>
          <a:lnRef idx="1">
            <a:schemeClr val="accent1"/>
          </a:lnRef>
          <a:fillRef idx="2">
            <a:schemeClr val="accent1"/>
          </a:fillRef>
          <a:effectRef idx="1">
            <a:schemeClr val="accent1"/>
          </a:effectRef>
          <a:fontRef idx="minor">
            <a:schemeClr val="dk1"/>
          </a:fontRef>
        </p:style>
        <p:txBody>
          <a:bodyPr>
            <a:normAutofit/>
          </a:bodyPr>
          <a:lstStyle/>
          <a:p>
            <a:pPr eaLnBrk="1" hangingPunct="1">
              <a:defRPr/>
            </a:pPr>
            <a:r>
              <a:rPr lang="en-US" altLang="en-US" sz="3600" dirty="0">
                <a:highlight>
                  <a:srgbClr val="FFFF00"/>
                </a:highlight>
              </a:rPr>
              <a:t>String Constructors</a:t>
            </a:r>
          </a:p>
        </p:txBody>
      </p:sp>
    </p:spTree>
    <p:extLst>
      <p:ext uri="{BB962C8B-B14F-4D97-AF65-F5344CB8AC3E}">
        <p14:creationId xmlns:p14="http://schemas.microsoft.com/office/powerpoint/2010/main" val="20888082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62F00474-7249-054E-02C0-3D97246AB035}"/>
              </a:ext>
            </a:extLst>
          </p:cNvPr>
          <p:cNvSpPr>
            <a:spLocks noGrp="1"/>
          </p:cNvSpPr>
          <p:nvPr>
            <p:ph type="title"/>
          </p:nvPr>
        </p:nvSpPr>
        <p:spPr>
          <a:xfrm>
            <a:off x="1066800" y="457200"/>
            <a:ext cx="8610600" cy="655638"/>
          </a:xfrm>
          <a:solidFill>
            <a:srgbClr val="00B0F0"/>
          </a:solidFill>
        </p:spPr>
        <p:style>
          <a:lnRef idx="1">
            <a:schemeClr val="accent1"/>
          </a:lnRef>
          <a:fillRef idx="2">
            <a:schemeClr val="accent1"/>
          </a:fillRef>
          <a:effectRef idx="1">
            <a:schemeClr val="accent1"/>
          </a:effectRef>
          <a:fontRef idx="minor">
            <a:schemeClr val="dk1"/>
          </a:fontRef>
        </p:style>
        <p:txBody>
          <a:bodyPr>
            <a:normAutofit fontScale="90000"/>
          </a:bodyPr>
          <a:lstStyle/>
          <a:p>
            <a:pPr>
              <a:defRPr/>
            </a:pPr>
            <a:r>
              <a:rPr lang="en-US" altLang="en-US" dirty="0">
                <a:highlight>
                  <a:srgbClr val="FFFF00"/>
                </a:highlight>
              </a:rPr>
              <a:t>String Array</a:t>
            </a:r>
          </a:p>
        </p:txBody>
      </p:sp>
      <p:sp>
        <p:nvSpPr>
          <p:cNvPr id="20485" name="Content Placeholder 2">
            <a:extLst>
              <a:ext uri="{FF2B5EF4-FFF2-40B4-BE49-F238E27FC236}">
                <a16:creationId xmlns:a16="http://schemas.microsoft.com/office/drawing/2014/main" id="{484AA979-B9B9-5B3E-F03E-5C0C0939B7A5}"/>
              </a:ext>
            </a:extLst>
          </p:cNvPr>
          <p:cNvSpPr>
            <a:spLocks noGrp="1"/>
          </p:cNvSpPr>
          <p:nvPr>
            <p:ph sz="quarter" idx="1"/>
          </p:nvPr>
        </p:nvSpPr>
        <p:spPr>
          <a:xfrm>
            <a:off x="1219200" y="1676400"/>
            <a:ext cx="10134600" cy="3352800"/>
          </a:xfrm>
        </p:spPr>
        <p:style>
          <a:lnRef idx="2">
            <a:schemeClr val="accent1"/>
          </a:lnRef>
          <a:fillRef idx="1">
            <a:schemeClr val="lt1"/>
          </a:fillRef>
          <a:effectRef idx="0">
            <a:schemeClr val="accent1"/>
          </a:effectRef>
          <a:fontRef idx="minor">
            <a:schemeClr val="dk1"/>
          </a:fontRef>
        </p:style>
        <p:txBody>
          <a:bodyPr/>
          <a:lstStyle/>
          <a:p>
            <a:r>
              <a:rPr lang="en-US" altLang="en-US" dirty="0"/>
              <a:t>We can also create and use arrays that contains strings as an elements.</a:t>
            </a:r>
          </a:p>
          <a:p>
            <a:r>
              <a:rPr lang="en-US" altLang="en-US" dirty="0"/>
              <a:t>Syntax</a:t>
            </a:r>
          </a:p>
          <a:p>
            <a:pPr>
              <a:buFont typeface="Wingdings 2" panose="05020102010507070707" pitchFamily="18" charset="2"/>
              <a:buNone/>
            </a:pPr>
            <a:r>
              <a:rPr lang="en-US" altLang="en-US" dirty="0"/>
              <a:t>   </a:t>
            </a:r>
            <a:r>
              <a:rPr lang="en-US" altLang="en-US" b="1" dirty="0">
                <a:solidFill>
                  <a:srgbClr val="C00000"/>
                </a:solidFill>
                <a:latin typeface="Simplified Arabic Fixed" panose="02070309020205020404" pitchFamily="49" charset="-78"/>
                <a:cs typeface="Simplified Arabic Fixed" panose="02070309020205020404" pitchFamily="49" charset="-78"/>
              </a:rPr>
              <a:t>String </a:t>
            </a:r>
            <a:r>
              <a:rPr lang="en-US" altLang="en-US" b="1" dirty="0" err="1">
                <a:solidFill>
                  <a:srgbClr val="C00000"/>
                </a:solidFill>
                <a:latin typeface="Simplified Arabic Fixed" panose="02070309020205020404" pitchFamily="49" charset="-78"/>
                <a:cs typeface="Simplified Arabic Fixed" panose="02070309020205020404" pitchFamily="49" charset="-78"/>
              </a:rPr>
              <a:t>array_name</a:t>
            </a:r>
            <a:r>
              <a:rPr lang="en-US" altLang="en-US" b="1" dirty="0">
                <a:solidFill>
                  <a:srgbClr val="C00000"/>
                </a:solidFill>
                <a:latin typeface="Simplified Arabic Fixed" panose="02070309020205020404" pitchFamily="49" charset="-78"/>
                <a:cs typeface="Simplified Arabic Fixed" panose="02070309020205020404" pitchFamily="49" charset="-78"/>
              </a:rPr>
              <a:t>[]=new String[size];</a:t>
            </a:r>
          </a:p>
          <a:p>
            <a:r>
              <a:rPr lang="en-US" altLang="en-US" dirty="0">
                <a:cs typeface="Simplified Arabic Fixed" panose="02070309020205020404" pitchFamily="49" charset="-78"/>
              </a:rPr>
              <a:t>Example:</a:t>
            </a:r>
          </a:p>
          <a:p>
            <a:pPr>
              <a:buFont typeface="Wingdings 2" panose="05020102010507070707" pitchFamily="18" charset="2"/>
              <a:buNone/>
            </a:pPr>
            <a:r>
              <a:rPr lang="en-US" altLang="en-US" dirty="0">
                <a:cs typeface="Simplified Arabic Fixed" panose="02070309020205020404" pitchFamily="49" charset="-78"/>
              </a:rPr>
              <a:t>   String department [ ] = </a:t>
            </a:r>
            <a:r>
              <a:rPr lang="en-US" altLang="en-US" b="1" dirty="0">
                <a:cs typeface="Simplified Arabic Fixed" panose="02070309020205020404" pitchFamily="49" charset="-78"/>
              </a:rPr>
              <a:t>new </a:t>
            </a:r>
            <a:r>
              <a:rPr lang="en-US" altLang="en-US" dirty="0">
                <a:cs typeface="Simplified Arabic Fixed" panose="02070309020205020404" pitchFamily="49" charset="-78"/>
              </a:rPr>
              <a:t>String[5];</a:t>
            </a:r>
          </a:p>
          <a:p>
            <a:pPr>
              <a:buFont typeface="Wingdings 2" panose="05020102010507070707" pitchFamily="18" charset="2"/>
              <a:buNone/>
            </a:pPr>
            <a:r>
              <a:rPr lang="en-US" altLang="en-US" dirty="0">
                <a:cs typeface="Simplified Arabic Fixed" panose="02070309020205020404" pitchFamily="49" charset="-78"/>
              </a:rPr>
              <a:t>     this statement will create, </a:t>
            </a:r>
            <a:r>
              <a:rPr lang="en-US" altLang="en-US" b="1" i="1" dirty="0">
                <a:cs typeface="Simplified Arabic Fixed" panose="02070309020205020404" pitchFamily="49" charset="-78"/>
              </a:rPr>
              <a:t>department </a:t>
            </a:r>
            <a:r>
              <a:rPr lang="en-US" altLang="en-US" dirty="0">
                <a:cs typeface="Simplified Arabic Fixed" panose="02070309020205020404" pitchFamily="49" charset="-78"/>
              </a:rPr>
              <a:t>of size 5 to hold five string constants.</a:t>
            </a:r>
            <a:endParaRPr lang="en-US" altLang="en-US" b="1" i="1" dirty="0">
              <a:cs typeface="Simplified Arabic Fixed" panose="02070309020205020404" pitchFamily="49" charset="-78"/>
            </a:endParaRPr>
          </a:p>
        </p:txBody>
      </p:sp>
    </p:spTree>
    <p:extLst>
      <p:ext uri="{BB962C8B-B14F-4D97-AF65-F5344CB8AC3E}">
        <p14:creationId xmlns:p14="http://schemas.microsoft.com/office/powerpoint/2010/main" val="139862828"/>
      </p:ext>
    </p:extLst>
  </p:cSld>
  <p:clrMapOvr>
    <a:masterClrMapping/>
  </p:clrMapOvr>
  <p:transition>
    <p:wedg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533400" y="1600200"/>
            <a:ext cx="10744200" cy="4987430"/>
          </a:xfrm>
        </p:spPr>
        <p:txBody>
          <a:bodyPr>
            <a:normAutofit lnSpcReduction="10000"/>
          </a:bodyPr>
          <a:lstStyle/>
          <a:p>
            <a:pPr marL="514350" indent="-514350">
              <a:buFont typeface="+mj-lt"/>
              <a:buAutoNum type="arabicPeriod"/>
            </a:pPr>
            <a:r>
              <a:rPr lang="en-US" dirty="0"/>
              <a:t>Abstract Class and Method</a:t>
            </a:r>
          </a:p>
          <a:p>
            <a:pPr marL="514350" indent="-514350">
              <a:buFont typeface="+mj-lt"/>
              <a:buAutoNum type="arabicPeriod"/>
            </a:pPr>
            <a:r>
              <a:rPr lang="en-US" dirty="0"/>
              <a:t>Array, Multi Dimensional Array</a:t>
            </a:r>
          </a:p>
          <a:p>
            <a:pPr marL="514350" indent="-514350">
              <a:buFont typeface="+mj-lt"/>
              <a:buAutoNum type="arabicPeriod"/>
            </a:pPr>
            <a:r>
              <a:rPr lang="en-US" dirty="0"/>
              <a:t>Strings</a:t>
            </a:r>
          </a:p>
          <a:p>
            <a:pPr marL="514350" indent="-514350">
              <a:buFont typeface="+mj-lt"/>
              <a:buAutoNum type="arabicPeriod"/>
            </a:pPr>
            <a:r>
              <a:rPr lang="en-US" dirty="0"/>
              <a:t>Wrapper Classes</a:t>
            </a:r>
          </a:p>
          <a:p>
            <a:pPr marL="514350" indent="-514350">
              <a:buFont typeface="+mj-lt"/>
              <a:buAutoNum type="arabicPeriod"/>
            </a:pPr>
            <a:r>
              <a:rPr lang="en-US" dirty="0"/>
              <a:t>JAVA Enum</a:t>
            </a:r>
          </a:p>
          <a:p>
            <a:pPr marL="514350" indent="-514350">
              <a:buFont typeface="+mj-lt"/>
              <a:buAutoNum type="arabicPeriod"/>
            </a:pPr>
            <a:r>
              <a:rPr lang="en-US" dirty="0"/>
              <a:t>Inheritance in Java</a:t>
            </a:r>
          </a:p>
          <a:p>
            <a:pPr marL="514350" indent="-514350">
              <a:buFont typeface="+mj-lt"/>
              <a:buAutoNum type="arabicPeriod"/>
            </a:pPr>
            <a:r>
              <a:rPr lang="en-US" dirty="0"/>
              <a:t>The Super Keyword in Java, Constructors</a:t>
            </a:r>
          </a:p>
          <a:p>
            <a:pPr marL="514350" indent="-514350">
              <a:buFont typeface="+mj-lt"/>
              <a:buAutoNum type="arabicPeriod"/>
            </a:pPr>
            <a:r>
              <a:rPr lang="en-US" dirty="0"/>
              <a:t>Method Overriding </a:t>
            </a:r>
          </a:p>
          <a:p>
            <a:pPr marL="514350" indent="-514350">
              <a:buFont typeface="+mj-lt"/>
              <a:buAutoNum type="arabicPeriod"/>
            </a:pPr>
            <a:r>
              <a:rPr lang="en-US" dirty="0"/>
              <a:t>Multilevel Inheritance</a:t>
            </a:r>
          </a:p>
          <a:p>
            <a:pPr marL="514350" indent="-514350">
              <a:buFont typeface="+mj-lt"/>
              <a:buAutoNum type="arabicPeriod"/>
            </a:pPr>
            <a:r>
              <a:rPr lang="en-US" dirty="0"/>
              <a:t>Dynamic method dispatch</a:t>
            </a:r>
          </a:p>
          <a:p>
            <a:pPr marL="514350" indent="-514350">
              <a:buFont typeface="+mj-lt"/>
              <a:buAutoNum type="arabicPeriod"/>
            </a:pPr>
            <a:r>
              <a:rPr lang="en-US" dirty="0"/>
              <a:t>Using final with inheritance</a:t>
            </a:r>
          </a:p>
          <a:p>
            <a:pPr>
              <a:buNone/>
            </a:pPr>
            <a:endParaRPr lang="en-US" dirty="0"/>
          </a:p>
          <a:p>
            <a:endParaRPr lang="en-US" dirty="0"/>
          </a:p>
          <a:p>
            <a:endParaRPr lang="en-US" dirty="0"/>
          </a:p>
          <a:p>
            <a:endParaRPr lang="en-US" dirty="0"/>
          </a:p>
        </p:txBody>
      </p:sp>
      <p:pic>
        <p:nvPicPr>
          <p:cNvPr id="4" name="Picture 3">
            <a:extLst>
              <a:ext uri="{FF2B5EF4-FFF2-40B4-BE49-F238E27FC236}">
                <a16:creationId xmlns:a16="http://schemas.microsoft.com/office/drawing/2014/main" id="{01B276BC-1F6A-4296-A6DF-A63DC2845902}"/>
              </a:ext>
            </a:extLst>
          </p:cNvPr>
          <p:cNvPicPr>
            <a:picLocks noChangeAspect="1"/>
          </p:cNvPicPr>
          <p:nvPr/>
        </p:nvPicPr>
        <p:blipFill>
          <a:blip r:embed="rId2"/>
          <a:stretch>
            <a:fillRect/>
          </a:stretch>
        </p:blipFill>
        <p:spPr>
          <a:xfrm>
            <a:off x="319566" y="270370"/>
            <a:ext cx="937341" cy="998476"/>
          </a:xfrm>
          <a:prstGeom prst="rect">
            <a:avLst/>
          </a:prstGeom>
        </p:spPr>
      </p:pic>
      <p:sp>
        <p:nvSpPr>
          <p:cNvPr id="7" name="Title 1">
            <a:extLst>
              <a:ext uri="{FF2B5EF4-FFF2-40B4-BE49-F238E27FC236}">
                <a16:creationId xmlns:a16="http://schemas.microsoft.com/office/drawing/2014/main" id="{B40456D5-BC91-40A2-AD95-8D1668BD8361}"/>
              </a:ext>
            </a:extLst>
          </p:cNvPr>
          <p:cNvSpPr txBox="1">
            <a:spLocks/>
          </p:cNvSpPr>
          <p:nvPr/>
        </p:nvSpPr>
        <p:spPr>
          <a:xfrm>
            <a:off x="1447800" y="270370"/>
            <a:ext cx="10287000" cy="998476"/>
          </a:xfrm>
          <a:prstGeom prst="rect">
            <a:avLst/>
          </a:prstGeom>
          <a:solidFill>
            <a:srgbClr val="0EADC2"/>
          </a:solidFill>
          <a:ln w="38100" cap="flat" cmpd="sng" algn="ctr">
            <a:solidFill>
              <a:srgbClr val="FF0000"/>
            </a:solidFill>
            <a:prstDash val="solid"/>
          </a:ln>
        </p:spPr>
        <p:style>
          <a:lnRef idx="1">
            <a:schemeClr val="accent1"/>
          </a:lnRef>
          <a:fillRef idx="2">
            <a:schemeClr val="accent1"/>
          </a:fillRef>
          <a:effectRef idx="1">
            <a:schemeClr val="accent1"/>
          </a:effectRef>
          <a:fontRef idx="minor">
            <a:schemeClr val="dk1"/>
          </a:fontRef>
        </p:style>
        <p:txBody>
          <a:bodyPr bIns="91440" anchor="b" anchorCtr="0">
            <a:normAutofit/>
          </a:bodyPr>
          <a:lstStyle>
            <a:lvl1pPr algn="l" rtl="0" eaLnBrk="1" latinLnBrk="0" hangingPunct="1">
              <a:spcBef>
                <a:spcPct val="0"/>
              </a:spcBef>
              <a:buNone/>
              <a:defRPr kumimoji="0" sz="40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b="1" dirty="0"/>
              <a:t>Important Topic  </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BBF455A4-E2D8-81F6-1340-78E76BD0EDCE}"/>
              </a:ext>
            </a:extLst>
          </p:cNvPr>
          <p:cNvSpPr>
            <a:spLocks noGrp="1"/>
          </p:cNvSpPr>
          <p:nvPr>
            <p:ph type="title"/>
          </p:nvPr>
        </p:nvSpPr>
        <p:spPr>
          <a:xfrm>
            <a:off x="1219200" y="274638"/>
            <a:ext cx="10363200" cy="868362"/>
          </a:xfrm>
          <a:solidFill>
            <a:srgbClr val="00B0F0"/>
          </a:solidFill>
        </p:spPr>
        <p:txBody>
          <a:bodyPr/>
          <a:lstStyle/>
          <a:p>
            <a:r>
              <a:rPr lang="en-US" altLang="en-US" dirty="0">
                <a:solidFill>
                  <a:schemeClr val="tx1"/>
                </a:solidFill>
                <a:highlight>
                  <a:srgbClr val="FFFF00"/>
                </a:highlight>
              </a:rPr>
              <a:t>Assignment no. 5</a:t>
            </a:r>
          </a:p>
        </p:txBody>
      </p:sp>
      <p:sp>
        <p:nvSpPr>
          <p:cNvPr id="21507" name="Content Placeholder 2">
            <a:extLst>
              <a:ext uri="{FF2B5EF4-FFF2-40B4-BE49-F238E27FC236}">
                <a16:creationId xmlns:a16="http://schemas.microsoft.com/office/drawing/2014/main" id="{4F66D2D0-0860-D23A-FAF7-36AB80C91922}"/>
              </a:ext>
            </a:extLst>
          </p:cNvPr>
          <p:cNvSpPr>
            <a:spLocks noGrp="1"/>
          </p:cNvSpPr>
          <p:nvPr>
            <p:ph sz="quarter" idx="1"/>
          </p:nvPr>
        </p:nvSpPr>
        <p:spPr>
          <a:xfrm>
            <a:off x="1219200" y="1447800"/>
            <a:ext cx="10363200" cy="3048000"/>
          </a:xfrm>
        </p:spPr>
        <p:style>
          <a:lnRef idx="2">
            <a:schemeClr val="accent1"/>
          </a:lnRef>
          <a:fillRef idx="1">
            <a:schemeClr val="lt1"/>
          </a:fillRef>
          <a:effectRef idx="0">
            <a:schemeClr val="accent1"/>
          </a:effectRef>
          <a:fontRef idx="minor">
            <a:schemeClr val="dk1"/>
          </a:fontRef>
        </p:style>
        <p:txBody>
          <a:bodyPr>
            <a:normAutofit lnSpcReduction="10000"/>
          </a:bodyPr>
          <a:lstStyle/>
          <a:p>
            <a:r>
              <a:rPr lang="en-US" altLang="en-US" sz="3600" dirty="0"/>
              <a:t>Write  Programs in Java to sort  </a:t>
            </a:r>
          </a:p>
          <a:p>
            <a:pPr>
              <a:buFont typeface="Wingdings 2" panose="05020102010507070707" pitchFamily="18" charset="2"/>
              <a:buNone/>
            </a:pPr>
            <a:r>
              <a:rPr lang="en-US" altLang="en-US" sz="3600" dirty="0"/>
              <a:t>  </a:t>
            </a:r>
            <a:r>
              <a:rPr lang="en-US" altLang="en-US" sz="3600" dirty="0" err="1"/>
              <a:t>i</a:t>
            </a:r>
            <a:r>
              <a:rPr lang="en-US" altLang="en-US" sz="3600" dirty="0"/>
              <a:t>) List of integers </a:t>
            </a:r>
          </a:p>
          <a:p>
            <a:pPr>
              <a:buFont typeface="Wingdings 2" panose="05020102010507070707" pitchFamily="18" charset="2"/>
              <a:buNone/>
            </a:pPr>
            <a:r>
              <a:rPr lang="en-US" altLang="en-US" sz="3600" dirty="0"/>
              <a:t> ii) List of names.  </a:t>
            </a:r>
          </a:p>
          <a:p>
            <a:pPr>
              <a:buFont typeface="Wingdings 2" panose="05020102010507070707" pitchFamily="18" charset="2"/>
              <a:buNone/>
            </a:pPr>
            <a:r>
              <a:rPr lang="en-US" altLang="en-US" sz="3600" dirty="0"/>
              <a:t>The objective of this assignment is to learn Arrays and Strings in Java</a:t>
            </a:r>
          </a:p>
          <a:p>
            <a:endParaRPr lang="en-US" altLang="en-US" dirty="0"/>
          </a:p>
        </p:txBody>
      </p:sp>
    </p:spTree>
    <p:extLst>
      <p:ext uri="{BB962C8B-B14F-4D97-AF65-F5344CB8AC3E}">
        <p14:creationId xmlns:p14="http://schemas.microsoft.com/office/powerpoint/2010/main" val="37288803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4C6013DE-9719-5B08-1C70-FDB7E31200FD}"/>
              </a:ext>
            </a:extLst>
          </p:cNvPr>
          <p:cNvSpPr>
            <a:spLocks noGrp="1"/>
          </p:cNvSpPr>
          <p:nvPr>
            <p:ph type="title"/>
          </p:nvPr>
        </p:nvSpPr>
        <p:spPr>
          <a:xfrm>
            <a:off x="1219200" y="274638"/>
            <a:ext cx="10363200" cy="792162"/>
          </a:xfrm>
          <a:solidFill>
            <a:srgbClr val="00B0F0"/>
          </a:solidFill>
        </p:spPr>
        <p:txBody>
          <a:bodyPr/>
          <a:lstStyle/>
          <a:p>
            <a:r>
              <a:rPr lang="en-US" altLang="en-US" dirty="0">
                <a:highlight>
                  <a:srgbClr val="FFFF00"/>
                </a:highlight>
              </a:rPr>
              <a:t>Assignment no. 6</a:t>
            </a:r>
          </a:p>
        </p:txBody>
      </p:sp>
      <p:sp>
        <p:nvSpPr>
          <p:cNvPr id="22531" name="Content Placeholder 2">
            <a:extLst>
              <a:ext uri="{FF2B5EF4-FFF2-40B4-BE49-F238E27FC236}">
                <a16:creationId xmlns:a16="http://schemas.microsoft.com/office/drawing/2014/main" id="{CFB68629-11FE-1520-124A-110EA8EE0C8A}"/>
              </a:ext>
            </a:extLst>
          </p:cNvPr>
          <p:cNvSpPr>
            <a:spLocks noGrp="1"/>
          </p:cNvSpPr>
          <p:nvPr>
            <p:ph sz="quarter" idx="1"/>
          </p:nvPr>
        </p:nvSpPr>
        <p:spPr>
          <a:xfrm>
            <a:off x="914400" y="1363662"/>
            <a:ext cx="10363200" cy="1905000"/>
          </a:xfrm>
        </p:spPr>
        <p:style>
          <a:lnRef idx="2">
            <a:schemeClr val="accent1"/>
          </a:lnRef>
          <a:fillRef idx="1">
            <a:schemeClr val="lt1"/>
          </a:fillRef>
          <a:effectRef idx="0">
            <a:schemeClr val="accent1"/>
          </a:effectRef>
          <a:fontRef idx="minor">
            <a:schemeClr val="dk1"/>
          </a:fontRef>
        </p:style>
        <p:txBody>
          <a:bodyPr/>
          <a:lstStyle/>
          <a:p>
            <a:r>
              <a:rPr lang="en-US" altLang="en-US" sz="3200" dirty="0"/>
              <a:t>Write  Programs in Java to add two matrices.</a:t>
            </a:r>
          </a:p>
          <a:p>
            <a:pPr>
              <a:buFont typeface="Wingdings 2" panose="05020102010507070707" pitchFamily="18" charset="2"/>
              <a:buNone/>
            </a:pPr>
            <a:r>
              <a:rPr lang="en-US" altLang="en-US" sz="3200" dirty="0"/>
              <a:t>   The objective of this assignment is to learn  two dimensional Arrays in Java </a:t>
            </a:r>
          </a:p>
          <a:p>
            <a:endParaRPr lang="en-US" altLang="en-US" sz="3200" dirty="0"/>
          </a:p>
        </p:txBody>
      </p:sp>
    </p:spTree>
    <p:extLst>
      <p:ext uri="{BB962C8B-B14F-4D97-AF65-F5344CB8AC3E}">
        <p14:creationId xmlns:p14="http://schemas.microsoft.com/office/powerpoint/2010/main" val="5445476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471CC-1C23-A6EE-F56D-18DA902AFFA4}"/>
              </a:ext>
            </a:extLst>
          </p:cNvPr>
          <p:cNvSpPr>
            <a:spLocks noGrp="1"/>
          </p:cNvSpPr>
          <p:nvPr>
            <p:ph type="title"/>
          </p:nvPr>
        </p:nvSpPr>
        <p:spPr>
          <a:xfrm>
            <a:off x="1219200" y="274638"/>
            <a:ext cx="10363200" cy="868362"/>
          </a:xfrm>
          <a:solidFill>
            <a:srgbClr val="00B0F0"/>
          </a:solidFill>
        </p:spPr>
        <p:txBody>
          <a:bodyPr/>
          <a:lstStyle/>
          <a:p>
            <a:r>
              <a:rPr lang="en-US" dirty="0">
                <a:solidFill>
                  <a:schemeClr val="tx1"/>
                </a:solidFill>
                <a:highlight>
                  <a:srgbClr val="FFFF00"/>
                </a:highlight>
              </a:rPr>
              <a:t>String Buffer</a:t>
            </a:r>
          </a:p>
        </p:txBody>
      </p:sp>
      <p:sp>
        <p:nvSpPr>
          <p:cNvPr id="3" name="Content Placeholder 2">
            <a:extLst>
              <a:ext uri="{FF2B5EF4-FFF2-40B4-BE49-F238E27FC236}">
                <a16:creationId xmlns:a16="http://schemas.microsoft.com/office/drawing/2014/main" id="{7C72AEF5-4A5F-26AB-373A-96E52510010A}"/>
              </a:ext>
            </a:extLst>
          </p:cNvPr>
          <p:cNvSpPr>
            <a:spLocks noGrp="1"/>
          </p:cNvSpPr>
          <p:nvPr>
            <p:ph sz="quarter" idx="1"/>
          </p:nvPr>
        </p:nvSpPr>
        <p:spPr>
          <a:xfrm>
            <a:off x="533400" y="1447800"/>
            <a:ext cx="11049000" cy="4572000"/>
          </a:xfrm>
        </p:spPr>
        <p:style>
          <a:lnRef idx="2">
            <a:schemeClr val="accent1"/>
          </a:lnRef>
          <a:fillRef idx="1">
            <a:schemeClr val="lt1"/>
          </a:fillRef>
          <a:effectRef idx="0">
            <a:schemeClr val="accent1"/>
          </a:effectRef>
          <a:fontRef idx="minor">
            <a:schemeClr val="dk1"/>
          </a:fontRef>
        </p:style>
        <p:txBody>
          <a:bodyPr/>
          <a:lstStyle/>
          <a:p>
            <a:r>
              <a:rPr lang="en-US" dirty="0" err="1"/>
              <a:t>StringBuffer</a:t>
            </a:r>
            <a:r>
              <a:rPr lang="en-US" dirty="0"/>
              <a:t> supports to </a:t>
            </a:r>
            <a:r>
              <a:rPr lang="en-US" dirty="0">
                <a:highlight>
                  <a:srgbClr val="00FF00"/>
                </a:highlight>
              </a:rPr>
              <a:t>modifiable string</a:t>
            </a:r>
            <a:r>
              <a:rPr lang="en-US" dirty="0"/>
              <a:t>.</a:t>
            </a:r>
          </a:p>
          <a:p>
            <a:r>
              <a:rPr lang="en-US" dirty="0"/>
              <a:t>As you know</a:t>
            </a:r>
            <a:r>
              <a:rPr lang="en-US" dirty="0">
                <a:highlight>
                  <a:srgbClr val="00FF00"/>
                </a:highlight>
              </a:rPr>
              <a:t>, String represents fixed length, immutable character sequence.</a:t>
            </a:r>
          </a:p>
          <a:p>
            <a:r>
              <a:rPr lang="en-US" dirty="0"/>
              <a:t>In contrast, </a:t>
            </a:r>
            <a:r>
              <a:rPr lang="en-US" dirty="0" err="1">
                <a:highlight>
                  <a:srgbClr val="00FF00"/>
                </a:highlight>
              </a:rPr>
              <a:t>StringBuffer</a:t>
            </a:r>
            <a:r>
              <a:rPr lang="en-US" dirty="0">
                <a:highlight>
                  <a:srgbClr val="00FF00"/>
                </a:highlight>
              </a:rPr>
              <a:t> represents growable and writable character sequences</a:t>
            </a:r>
            <a:r>
              <a:rPr lang="en-US" dirty="0"/>
              <a:t>.</a:t>
            </a:r>
          </a:p>
          <a:p>
            <a:r>
              <a:rPr lang="en-US" dirty="0" err="1"/>
              <a:t>StringBuffer</a:t>
            </a:r>
            <a:r>
              <a:rPr lang="en-US" dirty="0"/>
              <a:t> may have characters and </a:t>
            </a:r>
            <a:r>
              <a:rPr lang="en-US" dirty="0">
                <a:highlight>
                  <a:srgbClr val="00FFFF"/>
                </a:highlight>
              </a:rPr>
              <a:t>substrings inserted in the middle or appended to the end </a:t>
            </a:r>
          </a:p>
          <a:p>
            <a:endParaRPr lang="en-US" dirty="0">
              <a:highlight>
                <a:srgbClr val="00FFFF"/>
              </a:highlight>
            </a:endParaRPr>
          </a:p>
        </p:txBody>
      </p:sp>
    </p:spTree>
    <p:extLst>
      <p:ext uri="{BB962C8B-B14F-4D97-AF65-F5344CB8AC3E}">
        <p14:creationId xmlns:p14="http://schemas.microsoft.com/office/powerpoint/2010/main" val="20517576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6DEFA6-26BF-659A-484F-73E0C8CE8181}"/>
              </a:ext>
            </a:extLst>
          </p:cNvPr>
          <p:cNvSpPr>
            <a:spLocks noGrp="1"/>
          </p:cNvSpPr>
          <p:nvPr>
            <p:ph sz="quarter" idx="1"/>
          </p:nvPr>
        </p:nvSpPr>
        <p:spPr>
          <a:xfrm>
            <a:off x="381000" y="990600"/>
            <a:ext cx="11125200" cy="5562600"/>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buAutoNum type="arabicParenR"/>
            </a:pPr>
            <a:r>
              <a:rPr lang="en-US" sz="2800" dirty="0" err="1">
                <a:highlight>
                  <a:srgbClr val="00FF00"/>
                </a:highlight>
              </a:rPr>
              <a:t>StringBuffer</a:t>
            </a:r>
            <a:r>
              <a:rPr lang="en-US" sz="2800" dirty="0">
                <a:highlight>
                  <a:srgbClr val="00FF00"/>
                </a:highlight>
              </a:rPr>
              <a:t>():- </a:t>
            </a:r>
            <a:r>
              <a:rPr lang="en-US" sz="2800" dirty="0"/>
              <a:t>It reserves room for 16 characters without reallocation </a:t>
            </a:r>
          </a:p>
          <a:p>
            <a:pPr marL="0" indent="0">
              <a:buNone/>
            </a:pPr>
            <a:r>
              <a:rPr lang="en-US" sz="2800" dirty="0"/>
              <a:t>          e.g. </a:t>
            </a:r>
            <a:r>
              <a:rPr lang="en-US" sz="2800" dirty="0" err="1"/>
              <a:t>StringBuffer</a:t>
            </a:r>
            <a:r>
              <a:rPr lang="en-US" sz="2800" dirty="0"/>
              <a:t> s =new </a:t>
            </a:r>
            <a:r>
              <a:rPr lang="en-US" sz="2800" dirty="0" err="1"/>
              <a:t>StringBuffer</a:t>
            </a:r>
            <a:r>
              <a:rPr lang="en-US" sz="2800" dirty="0"/>
              <a:t>();</a:t>
            </a:r>
          </a:p>
          <a:p>
            <a:pPr marL="514350" indent="-514350">
              <a:buFont typeface="+mj-lt"/>
              <a:buAutoNum type="arabicParenR" startAt="2"/>
            </a:pPr>
            <a:r>
              <a:rPr lang="en-US" sz="2800" dirty="0" err="1">
                <a:highlight>
                  <a:srgbClr val="00FF00"/>
                </a:highlight>
              </a:rPr>
              <a:t>StringBuffer</a:t>
            </a:r>
            <a:r>
              <a:rPr lang="en-US" sz="2800" dirty="0">
                <a:highlight>
                  <a:srgbClr val="00FF00"/>
                </a:highlight>
              </a:rPr>
              <a:t>(int size):- </a:t>
            </a:r>
            <a:r>
              <a:rPr lang="en-US" sz="2800" dirty="0"/>
              <a:t>Allocates Accepts an integer argument that explicitly sets the size of the buffer</a:t>
            </a:r>
          </a:p>
          <a:p>
            <a:pPr marL="0" indent="0">
              <a:buNone/>
            </a:pPr>
            <a:r>
              <a:rPr lang="en-US" sz="2800" dirty="0"/>
              <a:t>             e.g. </a:t>
            </a:r>
            <a:r>
              <a:rPr lang="en-US" sz="2800" dirty="0" err="1"/>
              <a:t>StringBuffer</a:t>
            </a:r>
            <a:r>
              <a:rPr lang="en-US" sz="2800" dirty="0"/>
              <a:t> s =new </a:t>
            </a:r>
            <a:r>
              <a:rPr lang="en-US" sz="2800" dirty="0" err="1"/>
              <a:t>StringBuffer</a:t>
            </a:r>
            <a:r>
              <a:rPr lang="en-US" sz="2800" dirty="0"/>
              <a:t>(20);</a:t>
            </a:r>
          </a:p>
          <a:p>
            <a:pPr marL="514350" indent="-514350">
              <a:buFont typeface="+mj-lt"/>
              <a:buAutoNum type="arabicParenR" startAt="3"/>
            </a:pPr>
            <a:r>
              <a:rPr lang="en-US" sz="2800" dirty="0" err="1">
                <a:highlight>
                  <a:srgbClr val="00FF00"/>
                </a:highlight>
              </a:rPr>
              <a:t>StringBuffer</a:t>
            </a:r>
            <a:r>
              <a:rPr lang="en-US" sz="2800" dirty="0">
                <a:highlight>
                  <a:srgbClr val="00FF00"/>
                </a:highlight>
              </a:rPr>
              <a:t>(String str):- :</a:t>
            </a:r>
            <a:r>
              <a:rPr lang="en-US" sz="2800" dirty="0"/>
              <a:t>- </a:t>
            </a:r>
            <a:r>
              <a:rPr lang="en-US" sz="2800" b="0" i="0" dirty="0">
                <a:solidFill>
                  <a:schemeClr val="tx1"/>
                </a:solidFill>
                <a:effectLst/>
              </a:rPr>
              <a:t>It accepts a string</a:t>
            </a:r>
            <a:r>
              <a:rPr lang="en-US" sz="2800" b="1" i="0" dirty="0">
                <a:solidFill>
                  <a:schemeClr val="tx1"/>
                </a:solidFill>
                <a:effectLst/>
              </a:rPr>
              <a:t> </a:t>
            </a:r>
            <a:r>
              <a:rPr lang="en-US" sz="2800" b="0" i="0" dirty="0">
                <a:solidFill>
                  <a:schemeClr val="tx1"/>
                </a:solidFill>
                <a:effectLst/>
              </a:rPr>
              <a:t>argument that sets the initial contents of the </a:t>
            </a:r>
            <a:r>
              <a:rPr lang="en-US" sz="2800" b="0" i="0" dirty="0" err="1">
                <a:solidFill>
                  <a:schemeClr val="tx1"/>
                </a:solidFill>
                <a:effectLst/>
              </a:rPr>
              <a:t>StringBuffer</a:t>
            </a:r>
            <a:r>
              <a:rPr lang="en-US" sz="2800" b="0" i="0" dirty="0">
                <a:solidFill>
                  <a:schemeClr val="tx1"/>
                </a:solidFill>
                <a:effectLst/>
              </a:rPr>
              <a:t> object and reserves room for 16 more characters without reallocation.</a:t>
            </a:r>
            <a:endParaRPr lang="en-US" sz="2800" dirty="0">
              <a:solidFill>
                <a:schemeClr val="tx1"/>
              </a:solidFill>
            </a:endParaRPr>
          </a:p>
          <a:p>
            <a:pPr marL="0" indent="0">
              <a:buNone/>
            </a:pPr>
            <a:r>
              <a:rPr lang="en-US" sz="2800" dirty="0"/>
              <a:t>            e.g. </a:t>
            </a:r>
            <a:r>
              <a:rPr lang="en-US" sz="2800" dirty="0" err="1"/>
              <a:t>StringBuffer</a:t>
            </a:r>
            <a:r>
              <a:rPr lang="en-US" sz="2800" dirty="0"/>
              <a:t> s=new </a:t>
            </a:r>
            <a:r>
              <a:rPr lang="en-US" sz="2800" dirty="0" err="1"/>
              <a:t>StringBuffer</a:t>
            </a:r>
            <a:r>
              <a:rPr lang="en-US" sz="2800" dirty="0"/>
              <a:t>(“PICT”);</a:t>
            </a:r>
          </a:p>
          <a:p>
            <a:pPr marL="514350" indent="-514350">
              <a:buAutoNum type="arabicParenR"/>
            </a:pPr>
            <a:endParaRPr lang="en-US" dirty="0"/>
          </a:p>
        </p:txBody>
      </p:sp>
      <p:sp>
        <p:nvSpPr>
          <p:cNvPr id="4" name="Title 1">
            <a:extLst>
              <a:ext uri="{FF2B5EF4-FFF2-40B4-BE49-F238E27FC236}">
                <a16:creationId xmlns:a16="http://schemas.microsoft.com/office/drawing/2014/main" id="{7E98F711-65C6-71AA-0E81-C8C77A87CEE7}"/>
              </a:ext>
            </a:extLst>
          </p:cNvPr>
          <p:cNvSpPr>
            <a:spLocks noGrp="1"/>
          </p:cNvSpPr>
          <p:nvPr>
            <p:ph type="title"/>
          </p:nvPr>
        </p:nvSpPr>
        <p:spPr>
          <a:xfrm>
            <a:off x="914400" y="76200"/>
            <a:ext cx="10363200" cy="762000"/>
          </a:xfrm>
          <a:solidFill>
            <a:srgbClr val="00B0F0"/>
          </a:solidFill>
        </p:spPr>
        <p:style>
          <a:lnRef idx="1">
            <a:schemeClr val="accent1"/>
          </a:lnRef>
          <a:fillRef idx="2">
            <a:schemeClr val="accent1"/>
          </a:fillRef>
          <a:effectRef idx="1">
            <a:schemeClr val="accent1"/>
          </a:effectRef>
          <a:fontRef idx="minor">
            <a:schemeClr val="dk1"/>
          </a:fontRef>
        </p:style>
        <p:txBody>
          <a:bodyPr>
            <a:normAutofit/>
          </a:bodyPr>
          <a:lstStyle/>
          <a:p>
            <a:pPr eaLnBrk="1" hangingPunct="1">
              <a:defRPr/>
            </a:pPr>
            <a:r>
              <a:rPr lang="en-US" altLang="en-US" sz="3600" dirty="0" err="1">
                <a:highlight>
                  <a:srgbClr val="FFFF00"/>
                </a:highlight>
              </a:rPr>
              <a:t>StringBuffer</a:t>
            </a:r>
            <a:r>
              <a:rPr lang="en-US" altLang="en-US" sz="3600" dirty="0">
                <a:highlight>
                  <a:srgbClr val="FFFF00"/>
                </a:highlight>
              </a:rPr>
              <a:t> Constructors</a:t>
            </a:r>
          </a:p>
        </p:txBody>
      </p:sp>
    </p:spTree>
    <p:extLst>
      <p:ext uri="{BB962C8B-B14F-4D97-AF65-F5344CB8AC3E}">
        <p14:creationId xmlns:p14="http://schemas.microsoft.com/office/powerpoint/2010/main" val="7447248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78567-1C6A-73CB-9FDD-3DC5979DA1CF}"/>
              </a:ext>
            </a:extLst>
          </p:cNvPr>
          <p:cNvSpPr>
            <a:spLocks noGrp="1"/>
          </p:cNvSpPr>
          <p:nvPr>
            <p:ph type="title"/>
          </p:nvPr>
        </p:nvSpPr>
        <p:spPr/>
        <p:txBody>
          <a:bodyPr/>
          <a:lstStyle/>
          <a:p>
            <a:endParaRPr lang="en-US"/>
          </a:p>
        </p:txBody>
      </p:sp>
      <p:graphicFrame>
        <p:nvGraphicFramePr>
          <p:cNvPr id="5" name="Content Placeholder 4">
            <a:extLst>
              <a:ext uri="{FF2B5EF4-FFF2-40B4-BE49-F238E27FC236}">
                <a16:creationId xmlns:a16="http://schemas.microsoft.com/office/drawing/2014/main" id="{344A0F0C-A1E2-23D1-BB1C-3195E9A0EC02}"/>
              </a:ext>
            </a:extLst>
          </p:cNvPr>
          <p:cNvGraphicFramePr>
            <a:graphicFrameLocks noGrp="1"/>
          </p:cNvGraphicFramePr>
          <p:nvPr>
            <p:ph sz="quarter" idx="1"/>
            <p:extLst>
              <p:ext uri="{D42A27DB-BD31-4B8C-83A1-F6EECF244321}">
                <p14:modId xmlns:p14="http://schemas.microsoft.com/office/powerpoint/2010/main" val="2789967907"/>
              </p:ext>
            </p:extLst>
          </p:nvPr>
        </p:nvGraphicFramePr>
        <p:xfrm>
          <a:off x="304800" y="125478"/>
          <a:ext cx="11582400" cy="6607044"/>
        </p:xfrm>
        <a:graphic>
          <a:graphicData uri="http://schemas.openxmlformats.org/drawingml/2006/table">
            <a:tbl>
              <a:tblPr/>
              <a:tblGrid>
                <a:gridCol w="3036121">
                  <a:extLst>
                    <a:ext uri="{9D8B030D-6E8A-4147-A177-3AD203B41FA5}">
                      <a16:colId xmlns:a16="http://schemas.microsoft.com/office/drawing/2014/main" val="1426896867"/>
                    </a:ext>
                  </a:extLst>
                </a:gridCol>
                <a:gridCol w="8546279">
                  <a:extLst>
                    <a:ext uri="{9D8B030D-6E8A-4147-A177-3AD203B41FA5}">
                      <a16:colId xmlns:a16="http://schemas.microsoft.com/office/drawing/2014/main" val="1463798374"/>
                    </a:ext>
                  </a:extLst>
                </a:gridCol>
              </a:tblGrid>
              <a:tr h="450212">
                <a:tc>
                  <a:txBody>
                    <a:bodyPr/>
                    <a:lstStyle/>
                    <a:p>
                      <a:pPr algn="l" fontAlgn="base"/>
                      <a:r>
                        <a:rPr lang="en-US" sz="1800" b="1">
                          <a:effectLst/>
                        </a:rPr>
                        <a:t>Methods</a:t>
                      </a:r>
                      <a:endParaRPr lang="en-US" sz="1800" b="0">
                        <a:effectLst/>
                      </a:endParaRPr>
                    </a:p>
                  </a:txBody>
                  <a:tcPr marL="80154" marR="80154" marT="80154" marB="801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800" b="1">
                          <a:effectLst/>
                        </a:rPr>
                        <a:t>Action Performed</a:t>
                      </a:r>
                      <a:endParaRPr lang="en-US" sz="1800" b="0">
                        <a:effectLst/>
                      </a:endParaRPr>
                    </a:p>
                  </a:txBody>
                  <a:tcPr marL="80154" marR="80154" marT="80154" marB="8015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870806820"/>
                  </a:ext>
                </a:extLst>
              </a:tr>
              <a:tr h="516635">
                <a:tc>
                  <a:txBody>
                    <a:bodyPr/>
                    <a:lstStyle/>
                    <a:p>
                      <a:pPr algn="l" fontAlgn="base"/>
                      <a:r>
                        <a:rPr lang="en-US" sz="2200" b="0" dirty="0">
                          <a:effectLst/>
                        </a:rPr>
                        <a:t>append()</a:t>
                      </a:r>
                    </a:p>
                  </a:txBody>
                  <a:tcPr marL="80154" marR="80154" marT="112216" marB="11221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2200" b="0" dirty="0">
                          <a:effectLst/>
                        </a:rPr>
                        <a:t>Used to add text at the end of the existing text.</a:t>
                      </a:r>
                    </a:p>
                  </a:txBody>
                  <a:tcPr marL="80154" marR="80154" marT="112216" marB="11221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235544989"/>
                  </a:ext>
                </a:extLst>
              </a:tr>
              <a:tr h="516635">
                <a:tc>
                  <a:txBody>
                    <a:bodyPr/>
                    <a:lstStyle/>
                    <a:p>
                      <a:pPr algn="l" fontAlgn="base"/>
                      <a:r>
                        <a:rPr lang="en-US" sz="2200" b="0" dirty="0">
                          <a:effectLst/>
                        </a:rPr>
                        <a:t>length()</a:t>
                      </a:r>
                    </a:p>
                  </a:txBody>
                  <a:tcPr marL="80154" marR="80154" marT="112216" marB="11221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2200" b="0">
                          <a:effectLst/>
                        </a:rPr>
                        <a:t>The length of a StringBuffer can be found by the length( ) method</a:t>
                      </a:r>
                    </a:p>
                  </a:txBody>
                  <a:tcPr marL="80154" marR="80154" marT="112216" marB="11221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470248554"/>
                  </a:ext>
                </a:extLst>
              </a:tr>
              <a:tr h="516635">
                <a:tc>
                  <a:txBody>
                    <a:bodyPr/>
                    <a:lstStyle/>
                    <a:p>
                      <a:pPr algn="l" fontAlgn="base"/>
                      <a:r>
                        <a:rPr lang="en-US" sz="2200" b="0">
                          <a:effectLst/>
                        </a:rPr>
                        <a:t>capacity()</a:t>
                      </a:r>
                    </a:p>
                  </a:txBody>
                  <a:tcPr marL="80154" marR="80154" marT="112216" marB="11221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2200" b="0">
                          <a:effectLst/>
                        </a:rPr>
                        <a:t>the total allocated capacity can be found by the capacity( ) method</a:t>
                      </a:r>
                    </a:p>
                  </a:txBody>
                  <a:tcPr marL="80154" marR="80154" marT="112216" marB="11221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852781634"/>
                  </a:ext>
                </a:extLst>
              </a:tr>
              <a:tr h="516635">
                <a:tc>
                  <a:txBody>
                    <a:bodyPr/>
                    <a:lstStyle/>
                    <a:p>
                      <a:pPr algn="l" fontAlgn="base"/>
                      <a:r>
                        <a:rPr lang="en-US" sz="2200" b="0" dirty="0" err="1">
                          <a:effectLst/>
                        </a:rPr>
                        <a:t>charAt</a:t>
                      </a:r>
                      <a:r>
                        <a:rPr lang="en-US" sz="2200" b="0" dirty="0">
                          <a:effectLst/>
                        </a:rPr>
                        <a:t>()</a:t>
                      </a:r>
                    </a:p>
                  </a:txBody>
                  <a:tcPr marL="80154" marR="80154" marT="112216" marB="11221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2200" b="0" dirty="0">
                          <a:effectLst/>
                        </a:rPr>
                        <a:t> specifies the index of the character being obtained</a:t>
                      </a:r>
                    </a:p>
                  </a:txBody>
                  <a:tcPr marL="80154" marR="80154" marT="112216" marB="11221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867334274"/>
                  </a:ext>
                </a:extLst>
              </a:tr>
              <a:tr h="516635">
                <a:tc>
                  <a:txBody>
                    <a:bodyPr/>
                    <a:lstStyle/>
                    <a:p>
                      <a:pPr algn="l" fontAlgn="base"/>
                      <a:r>
                        <a:rPr lang="en-US" sz="2200" b="0">
                          <a:effectLst/>
                        </a:rPr>
                        <a:t>delete()</a:t>
                      </a:r>
                    </a:p>
                  </a:txBody>
                  <a:tcPr marL="80154" marR="80154" marT="112216" marB="11221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2200" b="0">
                          <a:effectLst/>
                        </a:rPr>
                        <a:t>Deletes a sequence of characters from the invoking object</a:t>
                      </a:r>
                    </a:p>
                  </a:txBody>
                  <a:tcPr marL="80154" marR="80154" marT="112216" marB="11221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182176463"/>
                  </a:ext>
                </a:extLst>
              </a:tr>
              <a:tr h="516635">
                <a:tc>
                  <a:txBody>
                    <a:bodyPr/>
                    <a:lstStyle/>
                    <a:p>
                      <a:pPr algn="l" fontAlgn="base"/>
                      <a:r>
                        <a:rPr lang="en-US" sz="2200" b="0">
                          <a:effectLst/>
                        </a:rPr>
                        <a:t>deleteCharAt()</a:t>
                      </a:r>
                    </a:p>
                  </a:txBody>
                  <a:tcPr marL="80154" marR="80154" marT="112216" marB="11221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2200" b="0">
                          <a:effectLst/>
                        </a:rPr>
                        <a:t>Deletes the character at the index specified by </a:t>
                      </a:r>
                      <a:r>
                        <a:rPr lang="en-US" sz="2200" b="0" i="1">
                          <a:effectLst/>
                        </a:rPr>
                        <a:t>loc</a:t>
                      </a:r>
                      <a:endParaRPr lang="en-US" sz="2200" b="0">
                        <a:effectLst/>
                      </a:endParaRPr>
                    </a:p>
                  </a:txBody>
                  <a:tcPr marL="80154" marR="80154" marT="112216" marB="11221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443214932"/>
                  </a:ext>
                </a:extLst>
              </a:tr>
              <a:tr h="516635">
                <a:tc>
                  <a:txBody>
                    <a:bodyPr/>
                    <a:lstStyle/>
                    <a:p>
                      <a:pPr algn="l" fontAlgn="base"/>
                      <a:r>
                        <a:rPr lang="en-US" sz="2200" b="0">
                          <a:effectLst/>
                        </a:rPr>
                        <a:t>ensureCapacity()</a:t>
                      </a:r>
                    </a:p>
                  </a:txBody>
                  <a:tcPr marL="80154" marR="80154" marT="112216" marB="11221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2200" b="0" dirty="0">
                          <a:effectLst/>
                        </a:rPr>
                        <a:t>Ensures capacity is at least equals to the given minimum.</a:t>
                      </a:r>
                    </a:p>
                  </a:txBody>
                  <a:tcPr marL="80154" marR="80154" marT="112216" marB="11221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228477575"/>
                  </a:ext>
                </a:extLst>
              </a:tr>
              <a:tr h="516635">
                <a:tc>
                  <a:txBody>
                    <a:bodyPr/>
                    <a:lstStyle/>
                    <a:p>
                      <a:pPr algn="l" fontAlgn="base"/>
                      <a:r>
                        <a:rPr lang="en-US" sz="2200" b="0">
                          <a:effectLst/>
                        </a:rPr>
                        <a:t>insert()</a:t>
                      </a:r>
                    </a:p>
                  </a:txBody>
                  <a:tcPr marL="80154" marR="80154" marT="112216" marB="11221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2200" b="0" dirty="0">
                          <a:effectLst/>
                        </a:rPr>
                        <a:t>Inserts text at the specified index position</a:t>
                      </a:r>
                    </a:p>
                  </a:txBody>
                  <a:tcPr marL="80154" marR="80154" marT="112216" marB="11221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967791735"/>
                  </a:ext>
                </a:extLst>
              </a:tr>
              <a:tr h="516635">
                <a:tc>
                  <a:txBody>
                    <a:bodyPr/>
                    <a:lstStyle/>
                    <a:p>
                      <a:pPr algn="l" fontAlgn="base"/>
                      <a:r>
                        <a:rPr lang="en-US" sz="2200" b="0">
                          <a:effectLst/>
                        </a:rPr>
                        <a:t>length()</a:t>
                      </a:r>
                    </a:p>
                  </a:txBody>
                  <a:tcPr marL="80154" marR="80154" marT="112216" marB="11221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2200" b="0">
                          <a:effectLst/>
                        </a:rPr>
                        <a:t>Returns length of the string  </a:t>
                      </a:r>
                    </a:p>
                  </a:txBody>
                  <a:tcPr marL="80154" marR="80154" marT="112216" marB="11221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74915951"/>
                  </a:ext>
                </a:extLst>
              </a:tr>
              <a:tr h="516635">
                <a:tc>
                  <a:txBody>
                    <a:bodyPr/>
                    <a:lstStyle/>
                    <a:p>
                      <a:pPr algn="l" fontAlgn="base"/>
                      <a:r>
                        <a:rPr lang="en-US" sz="2200" b="0">
                          <a:effectLst/>
                        </a:rPr>
                        <a:t>reverse()</a:t>
                      </a:r>
                    </a:p>
                  </a:txBody>
                  <a:tcPr marL="80154" marR="80154" marT="112216" marB="11221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2200" b="0">
                          <a:effectLst/>
                        </a:rPr>
                        <a:t>Reverse the characters within a StringBuffer object</a:t>
                      </a:r>
                    </a:p>
                  </a:txBody>
                  <a:tcPr marL="80154" marR="80154" marT="112216" marB="11221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485432219"/>
                  </a:ext>
                </a:extLst>
              </a:tr>
              <a:tr h="516635">
                <a:tc>
                  <a:txBody>
                    <a:bodyPr/>
                    <a:lstStyle/>
                    <a:p>
                      <a:pPr algn="l" fontAlgn="base"/>
                      <a:r>
                        <a:rPr lang="en-US" sz="2200" b="0">
                          <a:effectLst/>
                        </a:rPr>
                        <a:t>replace()</a:t>
                      </a:r>
                    </a:p>
                  </a:txBody>
                  <a:tcPr marL="80154" marR="80154" marT="112216" marB="11221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2200" b="0" dirty="0">
                          <a:effectLst/>
                        </a:rPr>
                        <a:t>Replace one set of characters with another set inside a </a:t>
                      </a:r>
                      <a:r>
                        <a:rPr lang="en-US" sz="2200" b="0" dirty="0" err="1">
                          <a:effectLst/>
                        </a:rPr>
                        <a:t>StringBuffer</a:t>
                      </a:r>
                      <a:r>
                        <a:rPr lang="en-US" sz="2200" b="0" dirty="0">
                          <a:effectLst/>
                        </a:rPr>
                        <a:t> object</a:t>
                      </a:r>
                    </a:p>
                  </a:txBody>
                  <a:tcPr marL="80154" marR="80154" marT="112216" marB="11221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673948098"/>
                  </a:ext>
                </a:extLst>
              </a:tr>
            </a:tbl>
          </a:graphicData>
        </a:graphic>
      </p:graphicFrame>
    </p:spTree>
    <p:extLst>
      <p:ext uri="{BB962C8B-B14F-4D97-AF65-F5344CB8AC3E}">
        <p14:creationId xmlns:p14="http://schemas.microsoft.com/office/powerpoint/2010/main" val="10445546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F069A-403E-F568-E44D-ED48E66FEEA6}"/>
              </a:ext>
            </a:extLst>
          </p:cNvPr>
          <p:cNvSpPr>
            <a:spLocks noGrp="1"/>
          </p:cNvSpPr>
          <p:nvPr>
            <p:ph type="title"/>
          </p:nvPr>
        </p:nvSpPr>
        <p:spPr>
          <a:xfrm>
            <a:off x="1219200" y="274638"/>
            <a:ext cx="10363200" cy="792162"/>
          </a:xfrm>
          <a:solidFill>
            <a:srgbClr val="00B0F0"/>
          </a:solidFill>
        </p:spPr>
        <p:txBody>
          <a:bodyPr>
            <a:normAutofit/>
          </a:bodyPr>
          <a:lstStyle/>
          <a:p>
            <a:r>
              <a:rPr lang="en-US" dirty="0">
                <a:solidFill>
                  <a:schemeClr val="tx1"/>
                </a:solidFill>
                <a:highlight>
                  <a:srgbClr val="FFFF00"/>
                </a:highlight>
              </a:rPr>
              <a:t>StringBuilder </a:t>
            </a:r>
          </a:p>
        </p:txBody>
      </p:sp>
      <p:sp>
        <p:nvSpPr>
          <p:cNvPr id="3" name="Content Placeholder 2">
            <a:extLst>
              <a:ext uri="{FF2B5EF4-FFF2-40B4-BE49-F238E27FC236}">
                <a16:creationId xmlns:a16="http://schemas.microsoft.com/office/drawing/2014/main" id="{239108FF-11A7-25AF-627E-BCE34E136F43}"/>
              </a:ext>
            </a:extLst>
          </p:cNvPr>
          <p:cNvSpPr>
            <a:spLocks noGrp="1"/>
          </p:cNvSpPr>
          <p:nvPr>
            <p:ph sz="quarter" idx="1"/>
          </p:nvPr>
        </p:nvSpPr>
        <p:spPr>
          <a:xfrm>
            <a:off x="638908" y="1219200"/>
            <a:ext cx="10972800" cy="5135562"/>
          </a:xfrm>
        </p:spPr>
        <p:style>
          <a:lnRef idx="2">
            <a:schemeClr val="accent1"/>
          </a:lnRef>
          <a:fillRef idx="1">
            <a:schemeClr val="lt1"/>
          </a:fillRef>
          <a:effectRef idx="0">
            <a:schemeClr val="accent1"/>
          </a:effectRef>
          <a:fontRef idx="minor">
            <a:schemeClr val="dk1"/>
          </a:fontRef>
        </p:style>
        <p:txBody>
          <a:bodyPr>
            <a:normAutofit/>
          </a:bodyPr>
          <a:lstStyle/>
          <a:p>
            <a:r>
              <a:rPr lang="en-US" sz="2800" b="1" i="0" dirty="0">
                <a:solidFill>
                  <a:srgbClr val="273239"/>
                </a:solidFill>
                <a:effectLst/>
                <a:latin typeface="urw-din"/>
              </a:rPr>
              <a:t>StringBuilder</a:t>
            </a:r>
            <a:r>
              <a:rPr lang="en-US" sz="2800" b="0" i="0" dirty="0">
                <a:solidFill>
                  <a:srgbClr val="273239"/>
                </a:solidFill>
                <a:effectLst/>
                <a:latin typeface="urw-din"/>
              </a:rPr>
              <a:t> in Java represents a </a:t>
            </a:r>
            <a:r>
              <a:rPr lang="en-US" sz="2800" b="0" i="0" dirty="0">
                <a:solidFill>
                  <a:srgbClr val="273239"/>
                </a:solidFill>
                <a:effectLst/>
                <a:highlight>
                  <a:srgbClr val="00FF00"/>
                </a:highlight>
                <a:latin typeface="urw-din"/>
              </a:rPr>
              <a:t>mutable sequence of characters.</a:t>
            </a:r>
          </a:p>
          <a:p>
            <a:r>
              <a:rPr lang="en-US" sz="2800" b="0" i="0" dirty="0">
                <a:solidFill>
                  <a:srgbClr val="273239"/>
                </a:solidFill>
                <a:effectLst/>
                <a:latin typeface="urw-din"/>
              </a:rPr>
              <a:t>String Class in Java creates an </a:t>
            </a:r>
            <a:r>
              <a:rPr lang="en-US" sz="2800" b="0" i="0" dirty="0">
                <a:solidFill>
                  <a:srgbClr val="273239"/>
                </a:solidFill>
                <a:effectLst/>
                <a:highlight>
                  <a:srgbClr val="00FF00"/>
                </a:highlight>
                <a:latin typeface="urw-din"/>
              </a:rPr>
              <a:t>immutable sequence of characters</a:t>
            </a:r>
            <a:r>
              <a:rPr lang="en-US" sz="2800" b="0" i="0" dirty="0">
                <a:solidFill>
                  <a:srgbClr val="273239"/>
                </a:solidFill>
                <a:effectLst/>
                <a:latin typeface="urw-din"/>
              </a:rPr>
              <a:t>, the StringBuilder class provides an </a:t>
            </a:r>
            <a:r>
              <a:rPr lang="en-US" sz="2800" b="0" i="0" dirty="0">
                <a:solidFill>
                  <a:srgbClr val="273239"/>
                </a:solidFill>
                <a:effectLst/>
                <a:highlight>
                  <a:srgbClr val="00FF00"/>
                </a:highlight>
                <a:latin typeface="urw-din"/>
              </a:rPr>
              <a:t>alternative to String Class</a:t>
            </a:r>
            <a:r>
              <a:rPr lang="en-US" sz="2800" b="0" i="0" dirty="0">
                <a:solidFill>
                  <a:srgbClr val="273239"/>
                </a:solidFill>
                <a:effectLst/>
                <a:latin typeface="urw-din"/>
              </a:rPr>
              <a:t>, as it creates a mutable sequence of characters. </a:t>
            </a:r>
          </a:p>
          <a:p>
            <a:r>
              <a:rPr lang="en-US" sz="2800" b="0" i="0" dirty="0">
                <a:solidFill>
                  <a:srgbClr val="273239"/>
                </a:solidFill>
                <a:effectLst/>
                <a:latin typeface="urw-din"/>
              </a:rPr>
              <a:t>The function of </a:t>
            </a:r>
            <a:r>
              <a:rPr lang="en-US" sz="2800" b="0" i="0" dirty="0">
                <a:solidFill>
                  <a:srgbClr val="273239"/>
                </a:solidFill>
                <a:effectLst/>
                <a:highlight>
                  <a:srgbClr val="00FFFF"/>
                </a:highlight>
                <a:latin typeface="urw-din"/>
              </a:rPr>
              <a:t>StringBuilder is very much similar to the </a:t>
            </a:r>
            <a:r>
              <a:rPr lang="en-US" sz="2800" b="0" i="0" dirty="0" err="1">
                <a:solidFill>
                  <a:srgbClr val="273239"/>
                </a:solidFill>
                <a:effectLst/>
                <a:highlight>
                  <a:srgbClr val="00FFFF"/>
                </a:highlight>
                <a:latin typeface="urw-din"/>
              </a:rPr>
              <a:t>StringBuffer</a:t>
            </a:r>
            <a:r>
              <a:rPr lang="en-US" sz="2800" b="0" i="0" dirty="0">
                <a:solidFill>
                  <a:srgbClr val="273239"/>
                </a:solidFill>
                <a:effectLst/>
                <a:highlight>
                  <a:srgbClr val="00FFFF"/>
                </a:highlight>
                <a:latin typeface="urw-din"/>
              </a:rPr>
              <a:t> </a:t>
            </a:r>
            <a:r>
              <a:rPr lang="en-US" sz="2800" b="0" i="0" dirty="0">
                <a:solidFill>
                  <a:srgbClr val="273239"/>
                </a:solidFill>
                <a:effectLst/>
                <a:latin typeface="urw-din"/>
              </a:rPr>
              <a:t>class, as both of them provide an alternative to String Class by making a mutable sequence of characters.</a:t>
            </a:r>
          </a:p>
          <a:p>
            <a:r>
              <a:rPr lang="en-US" sz="2800" b="0" i="0" dirty="0">
                <a:solidFill>
                  <a:srgbClr val="273239"/>
                </a:solidFill>
                <a:effectLst/>
                <a:highlight>
                  <a:srgbClr val="00FFFF"/>
                </a:highlight>
                <a:latin typeface="urw-din"/>
              </a:rPr>
              <a:t>StringBuilder class differs from the </a:t>
            </a:r>
            <a:r>
              <a:rPr lang="en-US" sz="2800" b="0" i="0" dirty="0" err="1">
                <a:solidFill>
                  <a:srgbClr val="273239"/>
                </a:solidFill>
                <a:effectLst/>
                <a:highlight>
                  <a:srgbClr val="00FFFF"/>
                </a:highlight>
                <a:latin typeface="urw-din"/>
              </a:rPr>
              <a:t>StringBuffer</a:t>
            </a:r>
            <a:r>
              <a:rPr lang="en-US" sz="2800" b="0" i="0" dirty="0">
                <a:solidFill>
                  <a:srgbClr val="273239"/>
                </a:solidFill>
                <a:effectLst/>
                <a:highlight>
                  <a:srgbClr val="00FFFF"/>
                </a:highlight>
                <a:latin typeface="urw-din"/>
              </a:rPr>
              <a:t> class on the basis of synchronization</a:t>
            </a:r>
            <a:r>
              <a:rPr lang="en-US" sz="2800" b="0" i="0" dirty="0">
                <a:solidFill>
                  <a:srgbClr val="273239"/>
                </a:solidFill>
                <a:effectLst/>
                <a:latin typeface="urw-din"/>
              </a:rPr>
              <a:t>. The StringBuilder class provides no guarantee of synchronization whereas the </a:t>
            </a:r>
            <a:r>
              <a:rPr lang="en-US" sz="2800" b="0" i="0" dirty="0" err="1">
                <a:solidFill>
                  <a:srgbClr val="273239"/>
                </a:solidFill>
                <a:effectLst/>
                <a:latin typeface="urw-din"/>
              </a:rPr>
              <a:t>StringBuffer</a:t>
            </a:r>
            <a:r>
              <a:rPr lang="en-US" sz="2800" b="0" i="0" dirty="0">
                <a:solidFill>
                  <a:srgbClr val="273239"/>
                </a:solidFill>
                <a:effectLst/>
                <a:latin typeface="urw-din"/>
              </a:rPr>
              <a:t> class does.</a:t>
            </a:r>
          </a:p>
          <a:p>
            <a:r>
              <a:rPr lang="en-US" sz="2800" dirty="0">
                <a:solidFill>
                  <a:srgbClr val="273239"/>
                </a:solidFill>
                <a:latin typeface="urw-din"/>
              </a:rPr>
              <a:t>StringBuilder </a:t>
            </a:r>
            <a:r>
              <a:rPr lang="en-US" sz="2800" dirty="0">
                <a:solidFill>
                  <a:srgbClr val="273239"/>
                </a:solidFill>
                <a:highlight>
                  <a:srgbClr val="00FFFF"/>
                </a:highlight>
                <a:latin typeface="urw-din"/>
              </a:rPr>
              <a:t>more faster than </a:t>
            </a:r>
            <a:r>
              <a:rPr lang="en-US" sz="2800" dirty="0" err="1">
                <a:solidFill>
                  <a:srgbClr val="273239"/>
                </a:solidFill>
                <a:highlight>
                  <a:srgbClr val="00FFFF"/>
                </a:highlight>
                <a:latin typeface="urw-din"/>
              </a:rPr>
              <a:t>StringBuffer</a:t>
            </a:r>
            <a:endParaRPr lang="en-US" sz="2800" dirty="0">
              <a:highlight>
                <a:srgbClr val="00FFFF"/>
              </a:highlight>
            </a:endParaRPr>
          </a:p>
        </p:txBody>
      </p:sp>
    </p:spTree>
    <p:extLst>
      <p:ext uri="{BB962C8B-B14F-4D97-AF65-F5344CB8AC3E}">
        <p14:creationId xmlns:p14="http://schemas.microsoft.com/office/powerpoint/2010/main" val="33537011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29AF0-45EF-CA44-D62B-BF9FA08DEA51}"/>
              </a:ext>
            </a:extLst>
          </p:cNvPr>
          <p:cNvSpPr>
            <a:spLocks noGrp="1"/>
          </p:cNvSpPr>
          <p:nvPr>
            <p:ph type="title"/>
          </p:nvPr>
        </p:nvSpPr>
        <p:spPr>
          <a:xfrm>
            <a:off x="1219200" y="274638"/>
            <a:ext cx="10363200" cy="868362"/>
          </a:xfrm>
          <a:solidFill>
            <a:srgbClr val="00B0F0"/>
          </a:solidFill>
        </p:spPr>
        <p:style>
          <a:lnRef idx="2">
            <a:schemeClr val="accent1"/>
          </a:lnRef>
          <a:fillRef idx="1">
            <a:schemeClr val="lt1"/>
          </a:fillRef>
          <a:effectRef idx="0">
            <a:schemeClr val="accent1"/>
          </a:effectRef>
          <a:fontRef idx="minor">
            <a:schemeClr val="dk1"/>
          </a:fontRef>
        </p:style>
        <p:txBody>
          <a:bodyPr/>
          <a:lstStyle/>
          <a:p>
            <a:r>
              <a:rPr lang="en-US" dirty="0">
                <a:highlight>
                  <a:srgbClr val="FFFF00"/>
                </a:highlight>
              </a:rPr>
              <a:t>Wrapper Class</a:t>
            </a:r>
          </a:p>
        </p:txBody>
      </p:sp>
      <p:sp>
        <p:nvSpPr>
          <p:cNvPr id="3" name="Content Placeholder 2">
            <a:extLst>
              <a:ext uri="{FF2B5EF4-FFF2-40B4-BE49-F238E27FC236}">
                <a16:creationId xmlns:a16="http://schemas.microsoft.com/office/drawing/2014/main" id="{72FB0328-0C8E-A0BE-A6D4-D1E4CFD3C271}"/>
              </a:ext>
            </a:extLst>
          </p:cNvPr>
          <p:cNvSpPr>
            <a:spLocks noGrp="1"/>
          </p:cNvSpPr>
          <p:nvPr>
            <p:ph sz="quarter" idx="1"/>
          </p:nvPr>
        </p:nvSpPr>
        <p:spPr/>
        <p:txBody>
          <a:bodyPr/>
          <a:lstStyle/>
          <a:p>
            <a:r>
              <a:rPr lang="en-US" dirty="0">
                <a:highlight>
                  <a:srgbClr val="00FFFF"/>
                </a:highlight>
              </a:rPr>
              <a:t>Def:- </a:t>
            </a:r>
            <a:r>
              <a:rPr lang="en-US" dirty="0"/>
              <a:t>Wrapper class are predefined class by JAVA which can contain the primitive data type.</a:t>
            </a:r>
          </a:p>
          <a:p>
            <a:r>
              <a:rPr lang="en-US" dirty="0"/>
              <a:t>We can </a:t>
            </a:r>
            <a:r>
              <a:rPr lang="en-US" dirty="0">
                <a:highlight>
                  <a:srgbClr val="00FFFF"/>
                </a:highlight>
              </a:rPr>
              <a:t>wrap a primitive values to wrapper class object.</a:t>
            </a:r>
          </a:p>
          <a:p>
            <a:endParaRPr lang="en-US" dirty="0"/>
          </a:p>
        </p:txBody>
      </p:sp>
      <p:pic>
        <p:nvPicPr>
          <p:cNvPr id="5" name="Picture 4">
            <a:extLst>
              <a:ext uri="{FF2B5EF4-FFF2-40B4-BE49-F238E27FC236}">
                <a16:creationId xmlns:a16="http://schemas.microsoft.com/office/drawing/2014/main" id="{3FAA843E-2297-C39E-418B-6AAA5570339C}"/>
              </a:ext>
            </a:extLst>
          </p:cNvPr>
          <p:cNvPicPr>
            <a:picLocks noChangeAspect="1"/>
          </p:cNvPicPr>
          <p:nvPr/>
        </p:nvPicPr>
        <p:blipFill>
          <a:blip r:embed="rId2"/>
          <a:stretch>
            <a:fillRect/>
          </a:stretch>
        </p:blipFill>
        <p:spPr>
          <a:xfrm>
            <a:off x="4267200" y="2971800"/>
            <a:ext cx="3657599" cy="3611562"/>
          </a:xfrm>
          <a:prstGeom prst="rect">
            <a:avLst/>
          </a:prstGeom>
        </p:spPr>
      </p:pic>
    </p:spTree>
    <p:extLst>
      <p:ext uri="{BB962C8B-B14F-4D97-AF65-F5344CB8AC3E}">
        <p14:creationId xmlns:p14="http://schemas.microsoft.com/office/powerpoint/2010/main" val="21706725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F6DD5-91DB-CE73-7471-82C7465173D7}"/>
              </a:ext>
            </a:extLst>
          </p:cNvPr>
          <p:cNvSpPr>
            <a:spLocks noGrp="1"/>
          </p:cNvSpPr>
          <p:nvPr>
            <p:ph type="title"/>
          </p:nvPr>
        </p:nvSpPr>
        <p:spPr>
          <a:xfrm>
            <a:off x="1219200" y="274638"/>
            <a:ext cx="10363200" cy="868362"/>
          </a:xfrm>
          <a:solidFill>
            <a:srgbClr val="00B0F0"/>
          </a:solidFill>
        </p:spPr>
        <p:style>
          <a:lnRef idx="2">
            <a:schemeClr val="accent1"/>
          </a:lnRef>
          <a:fillRef idx="1">
            <a:schemeClr val="lt1"/>
          </a:fillRef>
          <a:effectRef idx="0">
            <a:schemeClr val="accent1"/>
          </a:effectRef>
          <a:fontRef idx="minor">
            <a:schemeClr val="dk1"/>
          </a:fontRef>
        </p:style>
        <p:txBody>
          <a:bodyPr/>
          <a:lstStyle/>
          <a:p>
            <a:r>
              <a:rPr lang="en-US" dirty="0">
                <a:solidFill>
                  <a:schemeClr val="tx1"/>
                </a:solidFill>
                <a:highlight>
                  <a:srgbClr val="FFFF00"/>
                </a:highlight>
              </a:rPr>
              <a:t>Wrapper Class Method</a:t>
            </a:r>
          </a:p>
        </p:txBody>
      </p:sp>
      <p:sp>
        <p:nvSpPr>
          <p:cNvPr id="3" name="Content Placeholder 2">
            <a:extLst>
              <a:ext uri="{FF2B5EF4-FFF2-40B4-BE49-F238E27FC236}">
                <a16:creationId xmlns:a16="http://schemas.microsoft.com/office/drawing/2014/main" id="{44E0D9FC-4388-7257-1FC1-283BD2113A43}"/>
              </a:ext>
            </a:extLst>
          </p:cNvPr>
          <p:cNvSpPr>
            <a:spLocks noGrp="1"/>
          </p:cNvSpPr>
          <p:nvPr>
            <p:ph sz="quarter" idx="1"/>
          </p:nvPr>
        </p:nvSpPr>
        <p:spPr>
          <a:xfrm>
            <a:off x="685800" y="1447800"/>
            <a:ext cx="10896600" cy="4572000"/>
          </a:xfrm>
        </p:spPr>
        <p:txBody>
          <a:bodyPr/>
          <a:lstStyle/>
          <a:p>
            <a:r>
              <a:rPr lang="en-US" dirty="0"/>
              <a:t>PARSE : It is a method which take a string(input) as an argument and convert in other formats as like :</a:t>
            </a:r>
          </a:p>
          <a:p>
            <a:pPr>
              <a:buNone/>
            </a:pPr>
            <a:r>
              <a:rPr lang="en-US" dirty="0"/>
              <a:t>   1.Integer</a:t>
            </a:r>
          </a:p>
          <a:p>
            <a:pPr>
              <a:buNone/>
            </a:pPr>
            <a:r>
              <a:rPr lang="en-US" dirty="0"/>
              <a:t>   2.Float </a:t>
            </a:r>
          </a:p>
          <a:p>
            <a:pPr>
              <a:buNone/>
            </a:pPr>
            <a:r>
              <a:rPr lang="en-US" dirty="0"/>
              <a:t>   3.Double</a:t>
            </a:r>
          </a:p>
          <a:p>
            <a:r>
              <a:rPr lang="en-US" dirty="0"/>
              <a:t>THE TYPES OF PARSE METHODS :</a:t>
            </a:r>
          </a:p>
          <a:p>
            <a:pPr>
              <a:buNone/>
            </a:pPr>
            <a:r>
              <a:rPr lang="en-US" dirty="0"/>
              <a:t>    1.parseInt();</a:t>
            </a:r>
          </a:p>
          <a:p>
            <a:pPr>
              <a:buNone/>
            </a:pPr>
            <a:r>
              <a:rPr lang="en-US" dirty="0"/>
              <a:t>    2.parseDouble();</a:t>
            </a:r>
          </a:p>
          <a:p>
            <a:pPr>
              <a:buNone/>
            </a:pPr>
            <a:r>
              <a:rPr lang="en-US" dirty="0"/>
              <a:t>    3.parseFloat();</a:t>
            </a:r>
          </a:p>
          <a:p>
            <a:endParaRPr lang="en-US" dirty="0"/>
          </a:p>
        </p:txBody>
      </p:sp>
    </p:spTree>
    <p:extLst>
      <p:ext uri="{BB962C8B-B14F-4D97-AF65-F5344CB8AC3E}">
        <p14:creationId xmlns:p14="http://schemas.microsoft.com/office/powerpoint/2010/main" val="20987864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274638"/>
            <a:ext cx="10363200" cy="715962"/>
          </a:xfrm>
        </p:spPr>
        <p:style>
          <a:lnRef idx="1">
            <a:schemeClr val="accent1"/>
          </a:lnRef>
          <a:fillRef idx="2">
            <a:schemeClr val="accent1"/>
          </a:fillRef>
          <a:effectRef idx="1">
            <a:schemeClr val="accent1"/>
          </a:effectRef>
          <a:fontRef idx="minor">
            <a:schemeClr val="dk1"/>
          </a:fontRef>
        </p:style>
        <p:txBody>
          <a:bodyPr>
            <a:normAutofit fontScale="90000"/>
          </a:bodyPr>
          <a:lstStyle/>
          <a:p>
            <a:r>
              <a:rPr lang="en-US" b="1" dirty="0"/>
              <a:t>Syntax: </a:t>
            </a:r>
            <a:r>
              <a:rPr lang="en-US" b="1" dirty="0" err="1"/>
              <a:t>ParseInt</a:t>
            </a:r>
            <a:r>
              <a:rPr lang="en-US" b="1" dirty="0"/>
              <a:t>()</a:t>
            </a:r>
            <a:endParaRPr lang="en-US" dirty="0"/>
          </a:p>
        </p:txBody>
      </p:sp>
      <p:sp>
        <p:nvSpPr>
          <p:cNvPr id="3" name="Content Placeholder 2"/>
          <p:cNvSpPr>
            <a:spLocks noGrp="1"/>
          </p:cNvSpPr>
          <p:nvPr>
            <p:ph sz="quarter" idx="1"/>
          </p:nvPr>
        </p:nvSpPr>
        <p:spPr/>
        <p:txBody>
          <a:bodyPr/>
          <a:lstStyle/>
          <a:p>
            <a:r>
              <a:rPr lang="en-US" b="1" dirty="0" err="1"/>
              <a:t>Integer.parseInt</a:t>
            </a:r>
            <a:r>
              <a:rPr lang="en-US" b="1" dirty="0"/>
              <a:t>(String s);</a:t>
            </a:r>
          </a:p>
          <a:p>
            <a:r>
              <a:rPr lang="en-US" b="1" dirty="0" err="1"/>
              <a:t>Float.parseFloat</a:t>
            </a:r>
            <a:r>
              <a:rPr lang="en-US" b="1" dirty="0"/>
              <a:t>(String s);</a:t>
            </a:r>
          </a:p>
          <a:p>
            <a:r>
              <a:rPr lang="en-US" b="1" dirty="0" err="1"/>
              <a:t>Double.parseDouble</a:t>
            </a:r>
            <a:r>
              <a:rPr lang="en-US" b="1" dirty="0"/>
              <a:t>(String s);</a:t>
            </a:r>
          </a:p>
          <a:p>
            <a:endParaRPr lang="en-US" dirty="0"/>
          </a:p>
        </p:txBody>
      </p:sp>
      <p:sp>
        <p:nvSpPr>
          <p:cNvPr id="4" name="Rectangle 3"/>
          <p:cNvSpPr/>
          <p:nvPr/>
        </p:nvSpPr>
        <p:spPr>
          <a:xfrm>
            <a:off x="727880" y="3276600"/>
            <a:ext cx="10871200" cy="2677656"/>
          </a:xfrm>
          <a:prstGeom prst="rect">
            <a:avLst/>
          </a:prstGeom>
        </p:spPr>
        <p:txBody>
          <a:bodyPr wrap="square">
            <a:spAutoFit/>
          </a:bodyPr>
          <a:lstStyle/>
          <a:p>
            <a:r>
              <a:rPr lang="en-US" sz="2400" b="1" dirty="0">
                <a:latin typeface="Times New Roman" pitchFamily="18" charset="0"/>
                <a:cs typeface="Times New Roman" pitchFamily="18" charset="0"/>
              </a:rPr>
              <a:t>Example1:</a:t>
            </a:r>
            <a:r>
              <a:rPr lang="en-US" sz="2400" dirty="0">
                <a:latin typeface="Times New Roman" pitchFamily="18" charset="0"/>
                <a:cs typeface="Times New Roman" pitchFamily="18" charset="0"/>
              </a:rPr>
              <a:t> </a:t>
            </a:r>
          </a:p>
          <a:p>
            <a:r>
              <a:rPr lang="en-US" sz="2400" dirty="0">
                <a:latin typeface="Times New Roman" pitchFamily="18" charset="0"/>
                <a:cs typeface="Times New Roman" pitchFamily="18" charset="0"/>
              </a:rPr>
              <a:t>   String s=”156″; //156 is not a number it is string;</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System.out.println</a:t>
            </a:r>
            <a:r>
              <a:rPr lang="en-US" sz="2400" dirty="0">
                <a:latin typeface="Times New Roman" pitchFamily="18" charset="0"/>
                <a:cs typeface="Times New Roman" pitchFamily="18" charset="0"/>
              </a:rPr>
              <a:t>(s+1);  //</a:t>
            </a:r>
            <a:r>
              <a:rPr lang="en-US" sz="2400" dirty="0">
                <a:solidFill>
                  <a:srgbClr val="002060"/>
                </a:solidFill>
                <a:latin typeface="Times New Roman" pitchFamily="18" charset="0"/>
                <a:cs typeface="Times New Roman" pitchFamily="18" charset="0"/>
              </a:rPr>
              <a:t>output:1561 :”156″+1=1561 string concatenation</a:t>
            </a:r>
            <a:r>
              <a:rPr lang="en-US" sz="2400" dirty="0">
                <a:latin typeface="Times New Roman" pitchFamily="18" charset="0"/>
                <a:cs typeface="Times New Roman" pitchFamily="18" charset="0"/>
              </a:rPr>
              <a:t>.</a:t>
            </a:r>
          </a:p>
          <a:p>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int</a:t>
            </a:r>
            <a:r>
              <a:rPr lang="en-US" sz="2400" dirty="0">
                <a:latin typeface="Times New Roman" pitchFamily="18" charset="0"/>
                <a:cs typeface="Times New Roman" pitchFamily="18" charset="0"/>
              </a:rPr>
              <a:t> x=</a:t>
            </a:r>
            <a:r>
              <a:rPr lang="en-US" sz="2400" dirty="0" err="1">
                <a:latin typeface="Times New Roman" pitchFamily="18" charset="0"/>
                <a:cs typeface="Times New Roman" pitchFamily="18" charset="0"/>
              </a:rPr>
              <a:t>Integer.parseInt</a:t>
            </a:r>
            <a:r>
              <a:rPr lang="en-US" sz="2400" dirty="0">
                <a:latin typeface="Times New Roman" pitchFamily="18" charset="0"/>
                <a:cs typeface="Times New Roman" pitchFamily="18" charset="0"/>
              </a:rPr>
              <a:t>(“156”);</a:t>
            </a:r>
            <a:br>
              <a:rPr lang="en-US" sz="2400" dirty="0">
                <a:latin typeface="Times New Roman" pitchFamily="18" charset="0"/>
                <a:cs typeface="Times New Roman" pitchFamily="18" charset="0"/>
              </a:rPr>
            </a:br>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System.out.println</a:t>
            </a:r>
            <a:r>
              <a:rPr lang="en-US" sz="2400" dirty="0">
                <a:latin typeface="Times New Roman" pitchFamily="18" charset="0"/>
                <a:cs typeface="Times New Roman" pitchFamily="18" charset="0"/>
              </a:rPr>
              <a:t>(x+1); //</a:t>
            </a:r>
            <a:r>
              <a:rPr lang="en-US" sz="2400" dirty="0">
                <a:solidFill>
                  <a:srgbClr val="002060"/>
                </a:solidFill>
                <a:latin typeface="Times New Roman" pitchFamily="18" charset="0"/>
                <a:cs typeface="Times New Roman" pitchFamily="18" charset="0"/>
              </a:rPr>
              <a:t>output:157 :156+1=157</a:t>
            </a:r>
          </a:p>
        </p:txBody>
      </p:sp>
    </p:spTree>
    <p:extLst>
      <p:ext uri="{BB962C8B-B14F-4D97-AF65-F5344CB8AC3E}">
        <p14:creationId xmlns:p14="http://schemas.microsoft.com/office/powerpoint/2010/main" val="28777653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D3BB9F-AE03-0ABD-042E-D4061F49A10D}"/>
              </a:ext>
            </a:extLst>
          </p:cNvPr>
          <p:cNvSpPr>
            <a:spLocks noGrp="1"/>
          </p:cNvSpPr>
          <p:nvPr>
            <p:ph sz="quarter" idx="1"/>
          </p:nvPr>
        </p:nvSpPr>
        <p:spPr>
          <a:xfrm>
            <a:off x="1219200" y="1447800"/>
            <a:ext cx="10363200" cy="3581400"/>
          </a:xfrm>
        </p:spPr>
        <p:txBody>
          <a:bodyPr>
            <a:normAutofit/>
          </a:bodyPr>
          <a:lstStyle/>
          <a:p>
            <a:r>
              <a:rPr lang="en-US" sz="3600" dirty="0">
                <a:highlight>
                  <a:srgbClr val="00FFFF"/>
                </a:highlight>
              </a:rPr>
              <a:t>Autoboxing:- </a:t>
            </a:r>
            <a:r>
              <a:rPr lang="en-US" sz="3600" dirty="0"/>
              <a:t>It is automatic conversion that JAVA makes between the primitive data types to corresponding object wrapper class.</a:t>
            </a:r>
          </a:p>
          <a:p>
            <a:r>
              <a:rPr lang="en-US" sz="3600" dirty="0">
                <a:highlight>
                  <a:srgbClr val="00FFFF"/>
                </a:highlight>
              </a:rPr>
              <a:t>Unboxing:- </a:t>
            </a:r>
            <a:r>
              <a:rPr lang="en-US" sz="3600" dirty="0"/>
              <a:t>when we convert object of wrapper class to respective primitive data types.</a:t>
            </a:r>
          </a:p>
        </p:txBody>
      </p:sp>
      <p:sp>
        <p:nvSpPr>
          <p:cNvPr id="4" name="Title 1">
            <a:extLst>
              <a:ext uri="{FF2B5EF4-FFF2-40B4-BE49-F238E27FC236}">
                <a16:creationId xmlns:a16="http://schemas.microsoft.com/office/drawing/2014/main" id="{78F6DE7A-ECD0-04D1-806C-F3C65FA5763F}"/>
              </a:ext>
            </a:extLst>
          </p:cNvPr>
          <p:cNvSpPr>
            <a:spLocks noGrp="1"/>
          </p:cNvSpPr>
          <p:nvPr>
            <p:ph type="title"/>
          </p:nvPr>
        </p:nvSpPr>
        <p:spPr>
          <a:xfrm>
            <a:off x="1219200" y="274638"/>
            <a:ext cx="10363200" cy="868362"/>
          </a:xfrm>
          <a:solidFill>
            <a:srgbClr val="00B0F0"/>
          </a:solidFill>
        </p:spPr>
        <p:style>
          <a:lnRef idx="2">
            <a:schemeClr val="accent1"/>
          </a:lnRef>
          <a:fillRef idx="1">
            <a:schemeClr val="lt1"/>
          </a:fillRef>
          <a:effectRef idx="0">
            <a:schemeClr val="accent1"/>
          </a:effectRef>
          <a:fontRef idx="minor">
            <a:schemeClr val="dk1"/>
          </a:fontRef>
        </p:style>
        <p:txBody>
          <a:bodyPr/>
          <a:lstStyle/>
          <a:p>
            <a:r>
              <a:rPr lang="en-US" dirty="0">
                <a:highlight>
                  <a:srgbClr val="FFFF00"/>
                </a:highlight>
              </a:rPr>
              <a:t>Autoboxing and Unboxing</a:t>
            </a:r>
          </a:p>
        </p:txBody>
      </p:sp>
    </p:spTree>
    <p:extLst>
      <p:ext uri="{BB962C8B-B14F-4D97-AF65-F5344CB8AC3E}">
        <p14:creationId xmlns:p14="http://schemas.microsoft.com/office/powerpoint/2010/main" val="42377044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ubtitle 2">
            <a:extLst>
              <a:ext uri="{FF2B5EF4-FFF2-40B4-BE49-F238E27FC236}">
                <a16:creationId xmlns:a16="http://schemas.microsoft.com/office/drawing/2014/main" id="{DB786E64-470B-CCC7-4462-92462555BAC0}"/>
              </a:ext>
            </a:extLst>
          </p:cNvPr>
          <p:cNvSpPr>
            <a:spLocks noGrp="1"/>
          </p:cNvSpPr>
          <p:nvPr>
            <p:ph type="subTitle" idx="1"/>
          </p:nvPr>
        </p:nvSpPr>
        <p:spPr/>
        <p:txBody>
          <a:bodyPr/>
          <a:lstStyle/>
          <a:p>
            <a:pPr eaLnBrk="1" hangingPunct="1"/>
            <a:endParaRPr lang="en-US" altLang="en-US"/>
          </a:p>
        </p:txBody>
      </p:sp>
      <p:sp>
        <p:nvSpPr>
          <p:cNvPr id="6147" name="Title 1">
            <a:extLst>
              <a:ext uri="{FF2B5EF4-FFF2-40B4-BE49-F238E27FC236}">
                <a16:creationId xmlns:a16="http://schemas.microsoft.com/office/drawing/2014/main" id="{BF69B5A1-DA6C-5E53-DC3A-8AE9CDAB831E}"/>
              </a:ext>
            </a:extLst>
          </p:cNvPr>
          <p:cNvSpPr>
            <a:spLocks noGrp="1"/>
          </p:cNvSpPr>
          <p:nvPr>
            <p:ph type="ctrTitle"/>
          </p:nvPr>
        </p:nvSpPr>
        <p:spPr>
          <a:xfrm>
            <a:off x="1981200" y="1506539"/>
            <a:ext cx="8229600" cy="1470025"/>
          </a:xfrm>
        </p:spPr>
        <p:txBody>
          <a:bodyPr/>
          <a:lstStyle/>
          <a:p>
            <a:pPr eaLnBrk="1" hangingPunct="1"/>
            <a:r>
              <a:rPr altLang="en-US"/>
              <a:t>Arrays and Strings</a:t>
            </a:r>
          </a:p>
        </p:txBody>
      </p:sp>
    </p:spTree>
    <p:extLst>
      <p:ext uri="{BB962C8B-B14F-4D97-AF65-F5344CB8AC3E}">
        <p14:creationId xmlns:p14="http://schemas.microsoft.com/office/powerpoint/2010/main" val="2372621844"/>
      </p:ext>
    </p:extLst>
  </p:cSld>
  <p:clrMapOvr>
    <a:masterClrMapping/>
  </p:clrMapOvr>
  <p:transition>
    <p:wedg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D3BB9F-AE03-0ABD-042E-D4061F49A10D}"/>
              </a:ext>
            </a:extLst>
          </p:cNvPr>
          <p:cNvSpPr>
            <a:spLocks noGrp="1"/>
          </p:cNvSpPr>
          <p:nvPr>
            <p:ph sz="quarter" idx="1"/>
          </p:nvPr>
        </p:nvSpPr>
        <p:spPr>
          <a:xfrm>
            <a:off x="533400" y="1447800"/>
            <a:ext cx="11049000" cy="4572000"/>
          </a:xfrm>
        </p:spPr>
        <p:txBody>
          <a:bodyPr>
            <a:normAutofit/>
          </a:bodyPr>
          <a:lstStyle/>
          <a:p>
            <a:r>
              <a:rPr lang="en-US" sz="3200" dirty="0"/>
              <a:t>While using collection framework</a:t>
            </a:r>
          </a:p>
          <a:p>
            <a:r>
              <a:rPr lang="en-US" sz="3200" dirty="0"/>
              <a:t>To convert primitive data type to objects and vice versa</a:t>
            </a:r>
          </a:p>
          <a:p>
            <a:r>
              <a:rPr lang="en-US" sz="3200" dirty="0"/>
              <a:t>Many libraries in java deals with objects not with primitive data type</a:t>
            </a:r>
          </a:p>
        </p:txBody>
      </p:sp>
      <p:sp>
        <p:nvSpPr>
          <p:cNvPr id="4" name="Title 1">
            <a:extLst>
              <a:ext uri="{FF2B5EF4-FFF2-40B4-BE49-F238E27FC236}">
                <a16:creationId xmlns:a16="http://schemas.microsoft.com/office/drawing/2014/main" id="{78F6DE7A-ECD0-04D1-806C-F3C65FA5763F}"/>
              </a:ext>
            </a:extLst>
          </p:cNvPr>
          <p:cNvSpPr>
            <a:spLocks noGrp="1"/>
          </p:cNvSpPr>
          <p:nvPr>
            <p:ph type="title"/>
          </p:nvPr>
        </p:nvSpPr>
        <p:spPr>
          <a:xfrm>
            <a:off x="1219200" y="274638"/>
            <a:ext cx="10363200" cy="868362"/>
          </a:xfrm>
          <a:solidFill>
            <a:srgbClr val="00B0F0"/>
          </a:solidFill>
        </p:spPr>
        <p:style>
          <a:lnRef idx="2">
            <a:schemeClr val="accent1"/>
          </a:lnRef>
          <a:fillRef idx="1">
            <a:schemeClr val="lt1"/>
          </a:fillRef>
          <a:effectRef idx="0">
            <a:schemeClr val="accent1"/>
          </a:effectRef>
          <a:fontRef idx="minor">
            <a:schemeClr val="dk1"/>
          </a:fontRef>
        </p:style>
        <p:txBody>
          <a:bodyPr/>
          <a:lstStyle/>
          <a:p>
            <a:r>
              <a:rPr lang="en-US" dirty="0">
                <a:highlight>
                  <a:srgbClr val="FFFF00"/>
                </a:highlight>
              </a:rPr>
              <a:t>When to use</a:t>
            </a:r>
          </a:p>
        </p:txBody>
      </p:sp>
    </p:spTree>
    <p:extLst>
      <p:ext uri="{BB962C8B-B14F-4D97-AF65-F5344CB8AC3E}">
        <p14:creationId xmlns:p14="http://schemas.microsoft.com/office/powerpoint/2010/main" val="17147534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A260A53-96E9-4339-BBEF-E2E097013407}"/>
              </a:ext>
            </a:extLst>
          </p:cNvPr>
          <p:cNvSpPr>
            <a:spLocks noGrp="1"/>
          </p:cNvSpPr>
          <p:nvPr>
            <p:ph sz="quarter" idx="1"/>
          </p:nvPr>
        </p:nvSpPr>
        <p:spPr>
          <a:xfrm>
            <a:off x="2528668" y="3396803"/>
            <a:ext cx="7696200" cy="1391039"/>
          </a:xfrm>
          <a:solidFill>
            <a:srgbClr val="0EADC2"/>
          </a:solidFill>
          <a:ln w="38100">
            <a:solidFill>
              <a:srgbClr val="FF0000"/>
            </a:solidFill>
          </a:ln>
        </p:spPr>
        <p:style>
          <a:lnRef idx="1">
            <a:schemeClr val="accent1"/>
          </a:lnRef>
          <a:fillRef idx="2">
            <a:schemeClr val="accent1"/>
          </a:fillRef>
          <a:effectRef idx="1">
            <a:schemeClr val="accent1"/>
          </a:effectRef>
          <a:fontRef idx="minor">
            <a:schemeClr val="dk1"/>
          </a:fontRef>
        </p:style>
        <p:txBody>
          <a:bodyPr>
            <a:noAutofit/>
          </a:bodyPr>
          <a:lstStyle/>
          <a:p>
            <a:pPr marL="0" indent="0" algn="ctr">
              <a:buNone/>
            </a:pPr>
            <a:r>
              <a:rPr lang="en-US" sz="6600" b="1" dirty="0">
                <a:highlight>
                  <a:srgbClr val="FFFF00"/>
                </a:highlight>
              </a:rPr>
              <a:t>Inheritance in JAVA</a:t>
            </a:r>
            <a:endParaRPr lang="en-US" sz="6600" dirty="0">
              <a:highlight>
                <a:srgbClr val="FFFF00"/>
              </a:highlight>
            </a:endParaRPr>
          </a:p>
        </p:txBody>
      </p:sp>
      <p:sp>
        <p:nvSpPr>
          <p:cNvPr id="6" name="Title 1">
            <a:extLst>
              <a:ext uri="{FF2B5EF4-FFF2-40B4-BE49-F238E27FC236}">
                <a16:creationId xmlns:a16="http://schemas.microsoft.com/office/drawing/2014/main" id="{898159E7-3EA1-4FD7-B5A0-D4EFABBD414E}"/>
              </a:ext>
            </a:extLst>
          </p:cNvPr>
          <p:cNvSpPr txBox="1">
            <a:spLocks/>
          </p:cNvSpPr>
          <p:nvPr/>
        </p:nvSpPr>
        <p:spPr>
          <a:xfrm>
            <a:off x="3176514" y="1485661"/>
            <a:ext cx="7026080" cy="1280017"/>
          </a:xfrm>
          <a:prstGeom prst="rect">
            <a:avLst/>
          </a:prstGeom>
          <a:solidFill>
            <a:srgbClr val="0EADC2"/>
          </a:solidFill>
          <a:ln w="38100" cap="flat" cmpd="sng" algn="ctr">
            <a:solidFill>
              <a:srgbClr val="FF0000"/>
            </a:solidFill>
            <a:prstDash val="solid"/>
          </a:ln>
        </p:spPr>
        <p:style>
          <a:lnRef idx="1">
            <a:schemeClr val="accent1"/>
          </a:lnRef>
          <a:fillRef idx="2">
            <a:schemeClr val="accent1"/>
          </a:fillRef>
          <a:effectRef idx="1">
            <a:schemeClr val="accent1"/>
          </a:effectRef>
          <a:fontRef idx="minor">
            <a:schemeClr val="dk1"/>
          </a:fontRef>
        </p:style>
        <p:txBody>
          <a:bodyPr vert="horz">
            <a:no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dk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dk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dk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dk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dk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dk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dk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dk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dk1"/>
                </a:solidFill>
                <a:latin typeface="+mn-lt"/>
                <a:ea typeface="+mn-ea"/>
                <a:cs typeface="+mn-cs"/>
              </a:defRPr>
            </a:lvl9pPr>
          </a:lstStyle>
          <a:p>
            <a:pPr marL="0" indent="0" algn="ctr">
              <a:buFont typeface="Wingdings 2"/>
              <a:buNone/>
            </a:pPr>
            <a:r>
              <a:rPr lang="en-US" sz="4000" b="1" dirty="0"/>
              <a:t>Fundamental of JAVA Programming </a:t>
            </a:r>
            <a:endParaRPr lang="en-US" sz="4000" dirty="0"/>
          </a:p>
        </p:txBody>
      </p:sp>
      <p:pic>
        <p:nvPicPr>
          <p:cNvPr id="7" name="Picture 6">
            <a:extLst>
              <a:ext uri="{FF2B5EF4-FFF2-40B4-BE49-F238E27FC236}">
                <a16:creationId xmlns:a16="http://schemas.microsoft.com/office/drawing/2014/main" id="{AFA590F3-CF26-41B4-AE97-C299C3E7ED9C}"/>
              </a:ext>
            </a:extLst>
          </p:cNvPr>
          <p:cNvPicPr>
            <a:picLocks noChangeAspect="1"/>
          </p:cNvPicPr>
          <p:nvPr/>
        </p:nvPicPr>
        <p:blipFill>
          <a:blip r:embed="rId2"/>
          <a:stretch>
            <a:fillRect/>
          </a:stretch>
        </p:blipFill>
        <p:spPr>
          <a:xfrm>
            <a:off x="1447800" y="1203636"/>
            <a:ext cx="1318341" cy="1280017"/>
          </a:xfrm>
          <a:prstGeom prst="rect">
            <a:avLst/>
          </a:prstGeom>
        </p:spPr>
      </p:pic>
    </p:spTree>
    <p:extLst>
      <p:ext uri="{BB962C8B-B14F-4D97-AF65-F5344CB8AC3E}">
        <p14:creationId xmlns:p14="http://schemas.microsoft.com/office/powerpoint/2010/main" val="33166103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ext Box 3"/>
          <p:cNvSpPr txBox="1">
            <a:spLocks noChangeArrowheads="1"/>
          </p:cNvSpPr>
          <p:nvPr/>
        </p:nvSpPr>
        <p:spPr bwMode="auto">
          <a:xfrm>
            <a:off x="192814" y="1221203"/>
            <a:ext cx="7768800" cy="3144451"/>
          </a:xfrm>
          <a:prstGeom prst="rect">
            <a:avLst/>
          </a:prstGeom>
          <a:noFill/>
          <a:ln w="9525">
            <a:noFill/>
            <a:miter lim="800000"/>
            <a:headEnd/>
            <a:tailEnd/>
          </a:ln>
        </p:spPr>
        <p:txBody>
          <a:bodyPr lIns="0" tIns="0" rIns="0" bIns="0">
            <a:spAutoFit/>
          </a:bodyPr>
          <a:lstStyle/>
          <a:p>
            <a:pPr marL="191523" marR="0" lvl="0" indent="-191523" algn="l" defTabSz="914400" rtl="0" eaLnBrk="1" fontAlgn="auto" latinLnBrk="0" hangingPunct="1">
              <a:lnSpc>
                <a:spcPct val="100000"/>
              </a:lnSpc>
              <a:spcBef>
                <a:spcPts val="249"/>
              </a:spcBef>
              <a:spcAft>
                <a:spcPts val="0"/>
              </a:spcAft>
              <a:buClr>
                <a:srgbClr val="000000"/>
              </a:buClr>
              <a:buSzPct val="59000"/>
              <a:buFontTx/>
              <a:buBlip>
                <a:blip r:embed="rId3"/>
              </a:buBlip>
              <a:tabLst>
                <a:tab pos="656650" algn="l"/>
                <a:tab pos="1313299" algn="l"/>
                <a:tab pos="1969949" algn="l"/>
                <a:tab pos="2626599" algn="l"/>
                <a:tab pos="3283248" algn="l"/>
                <a:tab pos="3939898" algn="l"/>
                <a:tab pos="4596548" algn="l"/>
                <a:tab pos="5253198" algn="l"/>
                <a:tab pos="5909847" algn="l"/>
                <a:tab pos="6566497" algn="l"/>
                <a:tab pos="7223147" algn="l"/>
              </a:tabLst>
              <a:defRPr/>
            </a:pPr>
            <a:r>
              <a:rPr kumimoji="0" lang="en-GB" sz="2200" b="0" i="0" u="none" strike="noStrike" kern="1200" cap="none" spc="0" normalizeH="0" baseline="0" noProof="0" dirty="0">
                <a:ln>
                  <a:noFill/>
                </a:ln>
                <a:solidFill>
                  <a:prstClr val="black"/>
                </a:solidFill>
                <a:effectLst/>
                <a:uLnTx/>
                <a:uFillTx/>
                <a:latin typeface="Comic Sans MS" pitchFamily="66" charset="0"/>
              </a:rPr>
              <a:t>Inheritance is a fundamental concept of Object Oriented </a:t>
            </a:r>
            <a:r>
              <a:rPr lang="en-GB" sz="2200" dirty="0">
                <a:solidFill>
                  <a:prstClr val="black"/>
                </a:solidFill>
                <a:latin typeface="Comic Sans MS" pitchFamily="66" charset="0"/>
              </a:rPr>
              <a:t>Programming</a:t>
            </a:r>
            <a:endParaRPr kumimoji="0" lang="en-GB" sz="2200" b="0" i="0" u="none" strike="noStrike" kern="1200" cap="none" spc="0" normalizeH="0" baseline="0" noProof="0" dirty="0">
              <a:ln>
                <a:noFill/>
              </a:ln>
              <a:solidFill>
                <a:prstClr val="black"/>
              </a:solidFill>
              <a:effectLst/>
              <a:uLnTx/>
              <a:uFillTx/>
              <a:latin typeface="Comic Sans MS" pitchFamily="66" charset="0"/>
            </a:endParaRPr>
          </a:p>
          <a:p>
            <a:pPr marL="191523" marR="0" lvl="0" indent="-191523" algn="l" defTabSz="914400" rtl="0" eaLnBrk="1" fontAlgn="auto" latinLnBrk="0" hangingPunct="1">
              <a:lnSpc>
                <a:spcPct val="100000"/>
              </a:lnSpc>
              <a:spcBef>
                <a:spcPts val="249"/>
              </a:spcBef>
              <a:spcAft>
                <a:spcPts val="0"/>
              </a:spcAft>
              <a:buClr>
                <a:srgbClr val="000000"/>
              </a:buClr>
              <a:buSzPct val="343000"/>
              <a:buFontTx/>
              <a:buNone/>
              <a:tabLst>
                <a:tab pos="656650" algn="l"/>
                <a:tab pos="1313299" algn="l"/>
                <a:tab pos="1969949" algn="l"/>
                <a:tab pos="2626599" algn="l"/>
                <a:tab pos="3283248" algn="l"/>
                <a:tab pos="3939898" algn="l"/>
                <a:tab pos="4596548" algn="l"/>
                <a:tab pos="5253198" algn="l"/>
                <a:tab pos="5909847" algn="l"/>
                <a:tab pos="6566497" algn="l"/>
                <a:tab pos="7223147" algn="l"/>
              </a:tabLst>
              <a:defRPr/>
            </a:pPr>
            <a:endParaRPr kumimoji="0" lang="en-GB" sz="2200" b="0" i="0" u="none" strike="noStrike" kern="1200" cap="none" spc="0" normalizeH="0" baseline="0" noProof="0" dirty="0">
              <a:ln>
                <a:noFill/>
              </a:ln>
              <a:solidFill>
                <a:prstClr val="black"/>
              </a:solidFill>
              <a:effectLst/>
              <a:uLnTx/>
              <a:uFillTx/>
              <a:latin typeface="Comic Sans MS" pitchFamily="66" charset="0"/>
            </a:endParaRPr>
          </a:p>
          <a:p>
            <a:pPr marL="191523" marR="0" lvl="0" indent="-191523" algn="l" defTabSz="914400" rtl="0" eaLnBrk="1" fontAlgn="auto" latinLnBrk="0" hangingPunct="1">
              <a:lnSpc>
                <a:spcPct val="100000"/>
              </a:lnSpc>
              <a:spcBef>
                <a:spcPts val="249"/>
              </a:spcBef>
              <a:spcAft>
                <a:spcPts val="0"/>
              </a:spcAft>
              <a:buClr>
                <a:srgbClr val="000000"/>
              </a:buClr>
              <a:buSzPct val="59000"/>
              <a:buFontTx/>
              <a:buBlip>
                <a:blip r:embed="rId3"/>
              </a:buBlip>
              <a:tabLst>
                <a:tab pos="656650" algn="l"/>
                <a:tab pos="1313299" algn="l"/>
                <a:tab pos="1969949" algn="l"/>
                <a:tab pos="2626599" algn="l"/>
                <a:tab pos="3283248" algn="l"/>
                <a:tab pos="3939898" algn="l"/>
                <a:tab pos="4596548" algn="l"/>
                <a:tab pos="5253198" algn="l"/>
                <a:tab pos="5909847" algn="l"/>
                <a:tab pos="6566497" algn="l"/>
                <a:tab pos="7223147" algn="l"/>
              </a:tabLst>
              <a:defRPr/>
            </a:pPr>
            <a:r>
              <a:rPr kumimoji="0" lang="en-GB" sz="2200" b="0" i="0" u="none" strike="noStrike" kern="1200" cap="none" spc="0" normalizeH="0" baseline="0" noProof="0" dirty="0">
                <a:ln>
                  <a:noFill/>
                </a:ln>
                <a:solidFill>
                  <a:prstClr val="black"/>
                </a:solidFill>
                <a:effectLst/>
                <a:uLnTx/>
                <a:uFillTx/>
                <a:latin typeface="Comic Sans MS" pitchFamily="66" charset="0"/>
              </a:rPr>
              <a:t>Mechanism of deriving a new class </a:t>
            </a:r>
            <a:r>
              <a:rPr lang="en-GB" sz="2200" dirty="0">
                <a:solidFill>
                  <a:prstClr val="black"/>
                </a:solidFill>
                <a:latin typeface="Comic Sans MS" pitchFamily="66" charset="0"/>
              </a:rPr>
              <a:t>from an old one is called as Inheritance</a:t>
            </a:r>
          </a:p>
          <a:p>
            <a:pPr marL="191523" marR="0" lvl="0" indent="-191523" algn="l" defTabSz="914400" rtl="0" eaLnBrk="1" fontAlgn="auto" latinLnBrk="0" hangingPunct="1">
              <a:lnSpc>
                <a:spcPct val="100000"/>
              </a:lnSpc>
              <a:spcBef>
                <a:spcPts val="249"/>
              </a:spcBef>
              <a:spcAft>
                <a:spcPts val="0"/>
              </a:spcAft>
              <a:buClr>
                <a:srgbClr val="000000"/>
              </a:buClr>
              <a:buSzPct val="59000"/>
              <a:buFontTx/>
              <a:buBlip>
                <a:blip r:embed="rId3"/>
              </a:buBlip>
              <a:tabLst>
                <a:tab pos="656650" algn="l"/>
                <a:tab pos="1313299" algn="l"/>
                <a:tab pos="1969949" algn="l"/>
                <a:tab pos="2626599" algn="l"/>
                <a:tab pos="3283248" algn="l"/>
                <a:tab pos="3939898" algn="l"/>
                <a:tab pos="4596548" algn="l"/>
                <a:tab pos="5253198" algn="l"/>
                <a:tab pos="5909847" algn="l"/>
                <a:tab pos="6566497" algn="l"/>
                <a:tab pos="7223147" algn="l"/>
              </a:tabLst>
              <a:defRPr/>
            </a:pPr>
            <a:endParaRPr kumimoji="0" lang="en-GB" sz="2200" b="0" i="0" u="none" strike="noStrike" kern="1200" cap="none" spc="0" normalizeH="0" baseline="0" noProof="0" dirty="0">
              <a:ln>
                <a:noFill/>
              </a:ln>
              <a:solidFill>
                <a:prstClr val="black"/>
              </a:solidFill>
              <a:effectLst/>
              <a:uLnTx/>
              <a:uFillTx/>
              <a:latin typeface="Comic Sans MS" pitchFamily="66" charset="0"/>
            </a:endParaRPr>
          </a:p>
          <a:p>
            <a:pPr marL="191523" marR="0" lvl="0" indent="-191523" algn="l" defTabSz="914400" rtl="0" eaLnBrk="1" fontAlgn="auto" latinLnBrk="0" hangingPunct="1">
              <a:lnSpc>
                <a:spcPct val="100000"/>
              </a:lnSpc>
              <a:spcBef>
                <a:spcPts val="249"/>
              </a:spcBef>
              <a:spcAft>
                <a:spcPts val="0"/>
              </a:spcAft>
              <a:buClr>
                <a:srgbClr val="000000"/>
              </a:buClr>
              <a:buSzPct val="59000"/>
              <a:buFontTx/>
              <a:buBlip>
                <a:blip r:embed="rId3"/>
              </a:buBlip>
              <a:tabLst>
                <a:tab pos="656650" algn="l"/>
                <a:tab pos="1313299" algn="l"/>
                <a:tab pos="1969949" algn="l"/>
                <a:tab pos="2626599" algn="l"/>
                <a:tab pos="3283248" algn="l"/>
                <a:tab pos="3939898" algn="l"/>
                <a:tab pos="4596548" algn="l"/>
                <a:tab pos="5253198" algn="l"/>
                <a:tab pos="5909847" algn="l"/>
                <a:tab pos="6566497" algn="l"/>
                <a:tab pos="7223147" algn="l"/>
              </a:tabLst>
              <a:defRPr/>
            </a:pPr>
            <a:r>
              <a:rPr lang="en-GB" sz="2200" dirty="0">
                <a:solidFill>
                  <a:prstClr val="black"/>
                </a:solidFill>
                <a:latin typeface="Comic Sans MS" pitchFamily="66" charset="0"/>
              </a:rPr>
              <a:t>Java classes can be reused by creating new classes i.e. reusing the properties of existing ones</a:t>
            </a:r>
          </a:p>
          <a:p>
            <a:pPr marL="191523" marR="0" lvl="0" indent="-191523" algn="l" defTabSz="914400" rtl="0" eaLnBrk="1" fontAlgn="auto" latinLnBrk="0" hangingPunct="1">
              <a:lnSpc>
                <a:spcPct val="100000"/>
              </a:lnSpc>
              <a:spcBef>
                <a:spcPts val="249"/>
              </a:spcBef>
              <a:spcAft>
                <a:spcPts val="0"/>
              </a:spcAft>
              <a:buClr>
                <a:srgbClr val="000000"/>
              </a:buClr>
              <a:buSzPct val="59000"/>
              <a:buFontTx/>
              <a:buBlip>
                <a:blip r:embed="rId3"/>
              </a:buBlip>
              <a:tabLst>
                <a:tab pos="656650" algn="l"/>
                <a:tab pos="1313299" algn="l"/>
                <a:tab pos="1969949" algn="l"/>
                <a:tab pos="2626599" algn="l"/>
                <a:tab pos="3283248" algn="l"/>
                <a:tab pos="3939898" algn="l"/>
                <a:tab pos="4596548" algn="l"/>
                <a:tab pos="5253198" algn="l"/>
                <a:tab pos="5909847" algn="l"/>
                <a:tab pos="6566497" algn="l"/>
                <a:tab pos="7223147" algn="l"/>
              </a:tabLst>
              <a:defRPr/>
            </a:pPr>
            <a:endParaRPr kumimoji="0" lang="en-GB" sz="2000" b="0" i="0" u="none" strike="noStrike" kern="1200" cap="none" spc="0" normalizeH="0" baseline="0" noProof="0" dirty="0">
              <a:ln>
                <a:noFill/>
              </a:ln>
              <a:solidFill>
                <a:prstClr val="black"/>
              </a:solidFill>
              <a:effectLst/>
              <a:uLnTx/>
              <a:uFillTx/>
              <a:latin typeface="Comic Sans MS" pitchFamily="66" charset="0"/>
              <a:ea typeface="+mn-ea"/>
              <a:cs typeface="+mn-cs"/>
            </a:endParaRPr>
          </a:p>
        </p:txBody>
      </p:sp>
      <p:sp>
        <p:nvSpPr>
          <p:cNvPr id="4100" name="AutoShape 4"/>
          <p:cNvSpPr>
            <a:spLocks noChangeArrowheads="1"/>
          </p:cNvSpPr>
          <p:nvPr/>
        </p:nvSpPr>
        <p:spPr bwMode="auto">
          <a:xfrm>
            <a:off x="9517920" y="1769929"/>
            <a:ext cx="1759680" cy="1154162"/>
          </a:xfrm>
          <a:prstGeom prst="roundRect">
            <a:avLst>
              <a:gd name="adj" fmla="val 134"/>
            </a:avLst>
          </a:prstGeom>
          <a:solidFill>
            <a:srgbClr val="CCFFFF"/>
          </a:solidFill>
          <a:ln w="9525">
            <a:solidFill>
              <a:srgbClr val="000000"/>
            </a:solidFill>
            <a:round/>
            <a:headEnd/>
            <a:tailEnd/>
          </a:ln>
        </p:spPr>
        <p:txBody>
          <a:bodyPr lIns="0" tIns="0" rIns="0" bIns="0" anchor="ctr" anchorCtr="1">
            <a:spAutoFit/>
          </a:bodyPr>
          <a:lstStyle/>
          <a:p>
            <a:pPr marL="0" marR="0" lvl="0" indent="0" defTabSz="914400" rtl="0" eaLnBrk="1" fontAlgn="auto" latinLnBrk="0" hangingPunct="1">
              <a:lnSpc>
                <a:spcPct val="100000"/>
              </a:lnSpc>
              <a:spcBef>
                <a:spcPts val="0"/>
              </a:spcBef>
              <a:spcAft>
                <a:spcPts val="0"/>
              </a:spcAft>
              <a:buClr>
                <a:srgbClr val="000000"/>
              </a:buClr>
              <a:buSzPct val="67000"/>
              <a:buFontTx/>
              <a:buNone/>
              <a:tabLst>
                <a:tab pos="656650" algn="l"/>
                <a:tab pos="1313299" algn="l"/>
              </a:tabLst>
              <a:defRPr/>
            </a:pPr>
            <a:r>
              <a:rPr lang="en-GB" sz="2000" dirty="0">
                <a:solidFill>
                  <a:prstClr val="black"/>
                </a:solidFill>
                <a:latin typeface="Times" charset="0"/>
              </a:rPr>
              <a:t>Class Student</a:t>
            </a:r>
            <a:endParaRPr kumimoji="0" lang="en-GB" sz="2000" b="0" i="0" u="none" strike="noStrike" kern="1200" cap="none" spc="0" normalizeH="0" baseline="0" noProof="0" dirty="0">
              <a:ln>
                <a:noFill/>
              </a:ln>
              <a:solidFill>
                <a:prstClr val="black"/>
              </a:solidFill>
              <a:effectLst/>
              <a:uLnTx/>
              <a:uFillTx/>
              <a:latin typeface="Times" charset="0"/>
              <a:ea typeface="+mn-ea"/>
              <a:cs typeface="+mn-cs"/>
            </a:endParaRPr>
          </a:p>
          <a:p>
            <a:pPr marL="0" marR="0" lvl="0" indent="0" algn="l" defTabSz="914400" rtl="0" eaLnBrk="1" fontAlgn="auto" latinLnBrk="0" hangingPunct="1">
              <a:lnSpc>
                <a:spcPct val="100000"/>
              </a:lnSpc>
              <a:spcBef>
                <a:spcPts val="0"/>
              </a:spcBef>
              <a:spcAft>
                <a:spcPts val="0"/>
              </a:spcAft>
              <a:buClr>
                <a:srgbClr val="000000"/>
              </a:buClr>
              <a:buSzPct val="67000"/>
              <a:buFontTx/>
              <a:buNone/>
              <a:tabLst>
                <a:tab pos="656650" algn="l"/>
                <a:tab pos="1313299" algn="l"/>
              </a:tabLst>
              <a:defRPr/>
            </a:pPr>
            <a:r>
              <a:rPr kumimoji="0" lang="en-GB" sz="2000" b="0" i="0" u="none" strike="noStrike" kern="1200" cap="none" spc="0" normalizeH="0" baseline="0" noProof="0" dirty="0">
                <a:ln>
                  <a:noFill/>
                </a:ln>
                <a:solidFill>
                  <a:prstClr val="black"/>
                </a:solidFill>
                <a:effectLst/>
                <a:uLnTx/>
                <a:uFillTx/>
                <a:latin typeface="Times" charset="0"/>
                <a:ea typeface="+mn-ea"/>
                <a:cs typeface="+mn-cs"/>
              </a:rPr>
              <a:t>- name: String          </a:t>
            </a:r>
          </a:p>
          <a:p>
            <a:pPr marL="0" marR="0" lvl="0" indent="0" algn="l" defTabSz="914400" rtl="0" eaLnBrk="1" fontAlgn="auto" latinLnBrk="0" hangingPunct="1">
              <a:lnSpc>
                <a:spcPct val="100000"/>
              </a:lnSpc>
              <a:spcBef>
                <a:spcPts val="0"/>
              </a:spcBef>
              <a:spcAft>
                <a:spcPts val="0"/>
              </a:spcAft>
              <a:buClr>
                <a:srgbClr val="000000"/>
              </a:buClr>
              <a:buSzPct val="67000"/>
              <a:buFontTx/>
              <a:buNone/>
              <a:tabLst>
                <a:tab pos="656650" algn="l"/>
                <a:tab pos="1313299" algn="l"/>
              </a:tabLst>
              <a:defRPr/>
            </a:pPr>
            <a:r>
              <a:rPr kumimoji="0" lang="en-GB" sz="2000" b="0" i="0" u="none" strike="noStrike" kern="1200" cap="none" spc="0" normalizeH="0" baseline="0" noProof="0" dirty="0">
                <a:ln>
                  <a:noFill/>
                </a:ln>
                <a:solidFill>
                  <a:prstClr val="black"/>
                </a:solidFill>
                <a:effectLst/>
                <a:uLnTx/>
                <a:uFillTx/>
                <a:latin typeface="Times" charset="0"/>
                <a:ea typeface="+mn-ea"/>
                <a:cs typeface="+mn-cs"/>
              </a:rPr>
              <a:t>- DOB: Date</a:t>
            </a:r>
          </a:p>
          <a:p>
            <a:pPr marL="0" marR="0" lvl="0" indent="0" algn="l" defTabSz="914400" rtl="0" eaLnBrk="1" fontAlgn="auto" latinLnBrk="0" hangingPunct="1">
              <a:lnSpc>
                <a:spcPct val="100000"/>
              </a:lnSpc>
              <a:spcBef>
                <a:spcPts val="0"/>
              </a:spcBef>
              <a:spcAft>
                <a:spcPts val="0"/>
              </a:spcAft>
              <a:buClr>
                <a:srgbClr val="000000"/>
              </a:buClr>
              <a:buSzPct val="67000"/>
              <a:buFontTx/>
              <a:buNone/>
              <a:tabLst>
                <a:tab pos="656650" algn="l"/>
                <a:tab pos="1313299" algn="l"/>
              </a:tabLst>
              <a:defRPr/>
            </a:pPr>
            <a:endParaRPr kumimoji="0" lang="en-GB" sz="1500" b="0" i="0" u="none" strike="noStrike" kern="1200" cap="none" spc="0" normalizeH="0" baseline="0" noProof="0" dirty="0">
              <a:ln>
                <a:noFill/>
              </a:ln>
              <a:solidFill>
                <a:prstClr val="black"/>
              </a:solidFill>
              <a:effectLst/>
              <a:uLnTx/>
              <a:uFillTx/>
              <a:latin typeface="Times" charset="0"/>
              <a:ea typeface="+mn-ea"/>
              <a:cs typeface="+mn-cs"/>
            </a:endParaRPr>
          </a:p>
        </p:txBody>
      </p:sp>
      <p:sp>
        <p:nvSpPr>
          <p:cNvPr id="4101" name="Line 5"/>
          <p:cNvSpPr>
            <a:spLocks noChangeShapeType="1"/>
          </p:cNvSpPr>
          <p:nvPr/>
        </p:nvSpPr>
        <p:spPr bwMode="auto">
          <a:xfrm flipH="1">
            <a:off x="9449651" y="2918540"/>
            <a:ext cx="608748" cy="688693"/>
          </a:xfrm>
          <a:prstGeom prst="line">
            <a:avLst/>
          </a:prstGeom>
          <a:noFill/>
          <a:ln w="9525">
            <a:solidFill>
              <a:srgbClr val="000000"/>
            </a:solidFill>
            <a:round/>
            <a:headEnd/>
            <a:tailEnd type="triangle" w="lg" len="lg"/>
          </a:ln>
        </p:spPr>
        <p:txBody>
          <a:bodyPr lIns="82945" tIns="41473" rIns="82945" bIns="41473"/>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Perpetua"/>
              <a:ea typeface="+mn-ea"/>
              <a:cs typeface="+mn-cs"/>
            </a:endParaRPr>
          </a:p>
        </p:txBody>
      </p:sp>
      <p:sp>
        <p:nvSpPr>
          <p:cNvPr id="4102" name="AutoShape 6"/>
          <p:cNvSpPr>
            <a:spLocks noChangeArrowheads="1"/>
          </p:cNvSpPr>
          <p:nvPr/>
        </p:nvSpPr>
        <p:spPr bwMode="auto">
          <a:xfrm>
            <a:off x="8063083" y="3607683"/>
            <a:ext cx="1759680" cy="923330"/>
          </a:xfrm>
          <a:prstGeom prst="roundRect">
            <a:avLst>
              <a:gd name="adj" fmla="val 139"/>
            </a:avLst>
          </a:prstGeom>
          <a:solidFill>
            <a:srgbClr val="CCFFFF"/>
          </a:solidFill>
          <a:ln w="9525">
            <a:solidFill>
              <a:srgbClr val="000000"/>
            </a:solidFill>
            <a:round/>
            <a:headEnd/>
            <a:tailEnd/>
          </a:ln>
        </p:spPr>
        <p:txBody>
          <a:bodyPr lIns="0" tIns="0" rIns="0" bIns="0" anchor="ctr" anchorCtr="1">
            <a:spAutoFit/>
          </a:bodyPr>
          <a:lstStyle/>
          <a:p>
            <a:pPr marL="0" marR="0" lvl="0" indent="0" algn="l" defTabSz="914400" rtl="0" eaLnBrk="1" fontAlgn="auto" latinLnBrk="0" hangingPunct="1">
              <a:lnSpc>
                <a:spcPct val="100000"/>
              </a:lnSpc>
              <a:spcBef>
                <a:spcPts val="0"/>
              </a:spcBef>
              <a:spcAft>
                <a:spcPts val="0"/>
              </a:spcAft>
              <a:buClr>
                <a:srgbClr val="000000"/>
              </a:buClr>
              <a:buSzPct val="67000"/>
              <a:buFontTx/>
              <a:buNone/>
              <a:tabLst>
                <a:tab pos="656650" algn="l"/>
                <a:tab pos="1313299" algn="l"/>
              </a:tabLst>
              <a:defRPr/>
            </a:pPr>
            <a:r>
              <a:rPr kumimoji="0" lang="en-GB" sz="2000" b="0" i="0" u="none" strike="noStrike" kern="1200" cap="none" spc="0" normalizeH="0" baseline="0" noProof="0" dirty="0">
                <a:ln>
                  <a:noFill/>
                </a:ln>
                <a:solidFill>
                  <a:prstClr val="black"/>
                </a:solidFill>
                <a:effectLst/>
                <a:uLnTx/>
                <a:uFillTx/>
                <a:latin typeface="Times" charset="0"/>
                <a:ea typeface="+mn-ea"/>
                <a:cs typeface="+mn-cs"/>
              </a:rPr>
              <a:t>Class FE</a:t>
            </a:r>
          </a:p>
          <a:p>
            <a:pPr marL="0" marR="0" lvl="0" indent="0" algn="l" defTabSz="914400" rtl="0" eaLnBrk="1" fontAlgn="auto" latinLnBrk="0" hangingPunct="1">
              <a:lnSpc>
                <a:spcPct val="100000"/>
              </a:lnSpc>
              <a:spcBef>
                <a:spcPts val="0"/>
              </a:spcBef>
              <a:spcAft>
                <a:spcPts val="0"/>
              </a:spcAft>
              <a:buClr>
                <a:srgbClr val="000000"/>
              </a:buClr>
              <a:buSzPct val="67000"/>
              <a:buFontTx/>
              <a:buNone/>
              <a:tabLst>
                <a:tab pos="656650" algn="l"/>
                <a:tab pos="1313299" algn="l"/>
              </a:tabLst>
              <a:defRPr/>
            </a:pPr>
            <a:r>
              <a:rPr kumimoji="0" lang="en-GB" sz="2000" b="0" i="0" u="none" strike="noStrike" kern="1200" cap="none" spc="0" normalizeH="0" baseline="0" noProof="0" dirty="0">
                <a:ln>
                  <a:noFill/>
                </a:ln>
                <a:solidFill>
                  <a:prstClr val="black"/>
                </a:solidFill>
                <a:effectLst/>
                <a:uLnTx/>
                <a:uFillTx/>
                <a:latin typeface="Times" charset="0"/>
                <a:ea typeface="+mn-ea"/>
                <a:cs typeface="+mn-cs"/>
              </a:rPr>
              <a:t>- ID No.: int</a:t>
            </a:r>
          </a:p>
          <a:p>
            <a:pPr marL="0" marR="0" lvl="0" indent="0" algn="l" defTabSz="914400" rtl="0" eaLnBrk="1" fontAlgn="auto" latinLnBrk="0" hangingPunct="1">
              <a:lnSpc>
                <a:spcPct val="100000"/>
              </a:lnSpc>
              <a:spcBef>
                <a:spcPts val="0"/>
              </a:spcBef>
              <a:spcAft>
                <a:spcPts val="0"/>
              </a:spcAft>
              <a:buClr>
                <a:srgbClr val="000000"/>
              </a:buClr>
              <a:buSzPct val="67000"/>
              <a:buFontTx/>
              <a:buNone/>
              <a:tabLst>
                <a:tab pos="656650" algn="l"/>
                <a:tab pos="1313299" algn="l"/>
              </a:tabLst>
              <a:defRPr/>
            </a:pPr>
            <a:r>
              <a:rPr kumimoji="0" lang="en-GB" sz="2000" b="0" i="0" u="none" strike="noStrike" kern="1200" cap="none" spc="0" normalizeH="0" baseline="0" noProof="0" dirty="0">
                <a:ln>
                  <a:noFill/>
                </a:ln>
                <a:solidFill>
                  <a:prstClr val="black"/>
                </a:solidFill>
                <a:effectLst/>
                <a:uLnTx/>
                <a:uFillTx/>
                <a:latin typeface="Times" charset="0"/>
                <a:ea typeface="+mn-ea"/>
                <a:cs typeface="+mn-cs"/>
              </a:rPr>
              <a:t>- </a:t>
            </a:r>
            <a:r>
              <a:rPr lang="en-GB" sz="2000" dirty="0">
                <a:solidFill>
                  <a:prstClr val="black"/>
                </a:solidFill>
                <a:latin typeface="Times" charset="0"/>
              </a:rPr>
              <a:t>Address</a:t>
            </a:r>
            <a:r>
              <a:rPr kumimoji="0" lang="en-GB" sz="2000" b="0" i="0" u="none" strike="noStrike" kern="1200" cap="none" spc="0" normalizeH="0" baseline="0" noProof="0" dirty="0">
                <a:ln>
                  <a:noFill/>
                </a:ln>
                <a:solidFill>
                  <a:prstClr val="black"/>
                </a:solidFill>
                <a:effectLst/>
                <a:uLnTx/>
                <a:uFillTx/>
                <a:latin typeface="Times" charset="0"/>
                <a:ea typeface="+mn-ea"/>
                <a:cs typeface="+mn-cs"/>
              </a:rPr>
              <a:t>: </a:t>
            </a:r>
            <a:r>
              <a:rPr lang="en-GB" sz="2000" dirty="0">
                <a:solidFill>
                  <a:prstClr val="black"/>
                </a:solidFill>
                <a:latin typeface="Times" charset="0"/>
              </a:rPr>
              <a:t>String</a:t>
            </a:r>
            <a:endParaRPr kumimoji="0" lang="en-GB" sz="2000" b="0" i="0" u="none" strike="noStrike" kern="1200" cap="none" spc="0" normalizeH="0" baseline="0" noProof="0" dirty="0">
              <a:ln>
                <a:noFill/>
              </a:ln>
              <a:solidFill>
                <a:prstClr val="black"/>
              </a:solidFill>
              <a:effectLst/>
              <a:uLnTx/>
              <a:uFillTx/>
              <a:latin typeface="Times" charset="0"/>
              <a:ea typeface="+mn-ea"/>
              <a:cs typeface="+mn-cs"/>
            </a:endParaRPr>
          </a:p>
        </p:txBody>
      </p:sp>
      <p:sp>
        <p:nvSpPr>
          <p:cNvPr id="4103" name="Text Box 7"/>
          <p:cNvSpPr txBox="1">
            <a:spLocks noChangeArrowheads="1"/>
          </p:cNvSpPr>
          <p:nvPr/>
        </p:nvSpPr>
        <p:spPr bwMode="auto">
          <a:xfrm>
            <a:off x="9043216" y="1308958"/>
            <a:ext cx="2760371" cy="369332"/>
          </a:xfrm>
          <a:prstGeom prst="rect">
            <a:avLst/>
          </a:prstGeom>
          <a:noFill/>
          <a:ln w="9525">
            <a:noFill/>
            <a:miter lim="800000"/>
            <a:headEnd/>
            <a:tailEnd/>
          </a:ln>
        </p:spPr>
        <p:txBody>
          <a:bodyPr wrap="none" lIns="0" tIns="0" rIns="0" bIns="0">
            <a:spAutoFit/>
          </a:bodyPr>
          <a:lstStyle/>
          <a:p>
            <a:pPr marL="0" marR="0" lvl="0" indent="0" algn="l" defTabSz="914400" rtl="0" eaLnBrk="1" fontAlgn="auto" latinLnBrk="0" hangingPunct="1">
              <a:lnSpc>
                <a:spcPct val="100000"/>
              </a:lnSpc>
              <a:spcBef>
                <a:spcPts val="0"/>
              </a:spcBef>
              <a:spcAft>
                <a:spcPts val="0"/>
              </a:spcAft>
              <a:buClr>
                <a:srgbClr val="000000"/>
              </a:buClr>
              <a:buSzPct val="67000"/>
              <a:buFontTx/>
              <a:buNone/>
              <a:tabLst>
                <a:tab pos="656650" algn="l"/>
              </a:tabLst>
              <a:defRPr/>
            </a:pPr>
            <a:r>
              <a:rPr kumimoji="0" lang="en-GB" sz="2400" b="0" i="0" u="none" strike="noStrike" kern="1200" cap="none" spc="0" normalizeH="0" baseline="0" noProof="0" dirty="0">
                <a:ln>
                  <a:noFill/>
                </a:ln>
                <a:solidFill>
                  <a:srgbClr val="FF0000"/>
                </a:solidFill>
                <a:effectLst/>
                <a:uLnTx/>
                <a:uFillTx/>
                <a:latin typeface="Times" charset="0"/>
                <a:ea typeface="+mn-ea"/>
                <a:cs typeface="+mn-cs"/>
              </a:rPr>
              <a:t>Base Class-Superclass</a:t>
            </a:r>
            <a:endParaRPr kumimoji="0" lang="en-GB" sz="1500" b="0" i="0" u="none" strike="noStrike" kern="1200" cap="none" spc="0" normalizeH="0" baseline="0" noProof="0" dirty="0">
              <a:ln>
                <a:noFill/>
              </a:ln>
              <a:solidFill>
                <a:srgbClr val="FF0000"/>
              </a:solidFill>
              <a:effectLst/>
              <a:uLnTx/>
              <a:uFillTx/>
              <a:latin typeface="Times" charset="0"/>
              <a:ea typeface="+mn-ea"/>
              <a:cs typeface="+mn-cs"/>
            </a:endParaRPr>
          </a:p>
        </p:txBody>
      </p:sp>
      <p:sp>
        <p:nvSpPr>
          <p:cNvPr id="4104" name="Text Box 8"/>
          <p:cNvSpPr txBox="1">
            <a:spLocks noChangeArrowheads="1"/>
          </p:cNvSpPr>
          <p:nvPr/>
        </p:nvSpPr>
        <p:spPr bwMode="auto">
          <a:xfrm>
            <a:off x="7564224" y="4627198"/>
            <a:ext cx="2196114" cy="307777"/>
          </a:xfrm>
          <a:prstGeom prst="rect">
            <a:avLst/>
          </a:prstGeom>
          <a:noFill/>
          <a:ln w="9525">
            <a:noFill/>
            <a:miter lim="800000"/>
            <a:headEnd/>
            <a:tailEnd/>
          </a:ln>
        </p:spPr>
        <p:txBody>
          <a:bodyPr wrap="none" lIns="0" tIns="0" rIns="0" bIns="0">
            <a:spAutoFit/>
          </a:bodyPr>
          <a:lstStyle/>
          <a:p>
            <a:pPr marL="0" marR="0" lvl="0" indent="0" algn="l" defTabSz="914400" rtl="0" eaLnBrk="1" fontAlgn="auto" latinLnBrk="0" hangingPunct="1">
              <a:lnSpc>
                <a:spcPct val="100000"/>
              </a:lnSpc>
              <a:spcBef>
                <a:spcPts val="0"/>
              </a:spcBef>
              <a:spcAft>
                <a:spcPts val="0"/>
              </a:spcAft>
              <a:buClr>
                <a:srgbClr val="000000"/>
              </a:buClr>
              <a:buSzPct val="67000"/>
              <a:buFontTx/>
              <a:buNone/>
              <a:tabLst>
                <a:tab pos="656650" algn="l"/>
              </a:tabLst>
              <a:defRPr/>
            </a:pPr>
            <a:r>
              <a:rPr kumimoji="0" lang="en-GB" sz="2000" b="0" i="0" u="none" strike="noStrike" kern="1200" cap="none" spc="0" normalizeH="0" baseline="0" noProof="0" dirty="0">
                <a:ln>
                  <a:noFill/>
                </a:ln>
                <a:solidFill>
                  <a:srgbClr val="FF0000"/>
                </a:solidFill>
                <a:effectLst/>
                <a:uLnTx/>
                <a:uFillTx/>
                <a:latin typeface="Times" charset="0"/>
                <a:ea typeface="+mn-ea"/>
                <a:cs typeface="+mn-cs"/>
              </a:rPr>
              <a:t>Child Class:-subclass</a:t>
            </a:r>
          </a:p>
        </p:txBody>
      </p:sp>
      <p:pic>
        <p:nvPicPr>
          <p:cNvPr id="13" name="Picture 12">
            <a:extLst>
              <a:ext uri="{FF2B5EF4-FFF2-40B4-BE49-F238E27FC236}">
                <a16:creationId xmlns:a16="http://schemas.microsoft.com/office/drawing/2014/main" id="{E99EC0A5-EBDE-4699-A3A4-C9A3E662ABB1}"/>
              </a:ext>
            </a:extLst>
          </p:cNvPr>
          <p:cNvPicPr>
            <a:picLocks noChangeAspect="1"/>
          </p:cNvPicPr>
          <p:nvPr/>
        </p:nvPicPr>
        <p:blipFill>
          <a:blip r:embed="rId4"/>
          <a:stretch>
            <a:fillRect/>
          </a:stretch>
        </p:blipFill>
        <p:spPr>
          <a:xfrm>
            <a:off x="457200" y="115214"/>
            <a:ext cx="937341" cy="998476"/>
          </a:xfrm>
          <a:prstGeom prst="rect">
            <a:avLst/>
          </a:prstGeom>
        </p:spPr>
      </p:pic>
      <p:sp>
        <p:nvSpPr>
          <p:cNvPr id="14" name="Title 1">
            <a:extLst>
              <a:ext uri="{FF2B5EF4-FFF2-40B4-BE49-F238E27FC236}">
                <a16:creationId xmlns:a16="http://schemas.microsoft.com/office/drawing/2014/main" id="{A6560AC0-20A0-4D8D-8BFA-4F1E97D31220}"/>
              </a:ext>
            </a:extLst>
          </p:cNvPr>
          <p:cNvSpPr txBox="1">
            <a:spLocks/>
          </p:cNvSpPr>
          <p:nvPr/>
        </p:nvSpPr>
        <p:spPr>
          <a:xfrm>
            <a:off x="1676400" y="115214"/>
            <a:ext cx="10287000" cy="923330"/>
          </a:xfrm>
          <a:prstGeom prst="rect">
            <a:avLst/>
          </a:prstGeom>
          <a:solidFill>
            <a:srgbClr val="0EADC2"/>
          </a:solidFill>
          <a:ln w="38100" cap="flat" cmpd="sng" algn="ctr">
            <a:solidFill>
              <a:srgbClr val="FF0000"/>
            </a:solidFill>
            <a:prstDash val="solid"/>
          </a:ln>
        </p:spPr>
        <p:style>
          <a:lnRef idx="1">
            <a:schemeClr val="accent1"/>
          </a:lnRef>
          <a:fillRef idx="2">
            <a:schemeClr val="accent1"/>
          </a:fillRef>
          <a:effectRef idx="1">
            <a:schemeClr val="accent1"/>
          </a:effectRef>
          <a:fontRef idx="minor">
            <a:schemeClr val="dk1"/>
          </a:fontRef>
        </p:style>
        <p:txBody>
          <a:bodyPr bIns="91440" anchor="b" anchorCtr="0">
            <a:normAutofit/>
          </a:bodyPr>
          <a:lstStyle>
            <a:lvl1pPr algn="l" rtl="0" eaLnBrk="1" latinLnBrk="0" hangingPunct="1">
              <a:spcBef>
                <a:spcPct val="0"/>
              </a:spcBef>
              <a:buNone/>
              <a:defRPr kumimoji="0" sz="40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a:ln>
                  <a:noFill/>
                </a:ln>
                <a:solidFill>
                  <a:prstClr val="black"/>
                </a:solidFill>
                <a:effectLst/>
                <a:uLnTx/>
                <a:uFillTx/>
                <a:latin typeface="Perpetua"/>
                <a:ea typeface="+mn-ea"/>
                <a:cs typeface="+mn-cs"/>
              </a:rPr>
              <a:t>Inheritance Concept   </a:t>
            </a:r>
            <a:endParaRPr kumimoji="0" lang="en-US" sz="4000" b="0" i="0" u="none" strike="noStrike" kern="1200" cap="none" spc="0" normalizeH="0" baseline="0" noProof="0" dirty="0">
              <a:ln>
                <a:noFill/>
              </a:ln>
              <a:solidFill>
                <a:prstClr val="black"/>
              </a:solidFill>
              <a:effectLst/>
              <a:uLnTx/>
              <a:uFillTx/>
              <a:latin typeface="Perpetua"/>
              <a:ea typeface="+mn-ea"/>
              <a:cs typeface="+mn-cs"/>
            </a:endParaRPr>
          </a:p>
        </p:txBody>
      </p:sp>
      <p:pic>
        <p:nvPicPr>
          <p:cNvPr id="2" name="Picture 1">
            <a:extLst>
              <a:ext uri="{FF2B5EF4-FFF2-40B4-BE49-F238E27FC236}">
                <a16:creationId xmlns:a16="http://schemas.microsoft.com/office/drawing/2014/main" id="{BB9D444B-1BB0-4425-AE10-17EBB3AFC822}"/>
              </a:ext>
            </a:extLst>
          </p:cNvPr>
          <p:cNvPicPr>
            <a:picLocks noChangeAspect="1"/>
          </p:cNvPicPr>
          <p:nvPr/>
        </p:nvPicPr>
        <p:blipFill>
          <a:blip r:embed="rId5"/>
          <a:stretch>
            <a:fillRect/>
          </a:stretch>
        </p:blipFill>
        <p:spPr>
          <a:xfrm>
            <a:off x="421187" y="4495800"/>
            <a:ext cx="6817813" cy="2246986"/>
          </a:xfrm>
          <a:prstGeom prst="rect">
            <a:avLst/>
          </a:prstGeom>
        </p:spPr>
      </p:pic>
      <p:sp>
        <p:nvSpPr>
          <p:cNvPr id="23" name="Line 5">
            <a:extLst>
              <a:ext uri="{FF2B5EF4-FFF2-40B4-BE49-F238E27FC236}">
                <a16:creationId xmlns:a16="http://schemas.microsoft.com/office/drawing/2014/main" id="{EB985388-563A-4A7B-8470-66ECCC2AA654}"/>
              </a:ext>
            </a:extLst>
          </p:cNvPr>
          <p:cNvSpPr>
            <a:spLocks noChangeShapeType="1"/>
          </p:cNvSpPr>
          <p:nvPr/>
        </p:nvSpPr>
        <p:spPr bwMode="auto">
          <a:xfrm>
            <a:off x="10642242" y="2918991"/>
            <a:ext cx="536946" cy="688692"/>
          </a:xfrm>
          <a:prstGeom prst="line">
            <a:avLst/>
          </a:prstGeom>
          <a:noFill/>
          <a:ln w="9525">
            <a:solidFill>
              <a:srgbClr val="000000"/>
            </a:solidFill>
            <a:round/>
            <a:headEnd/>
            <a:tailEnd type="triangle" w="lg" len="lg"/>
          </a:ln>
        </p:spPr>
        <p:txBody>
          <a:bodyPr lIns="82945" tIns="41473" rIns="82945" bIns="41473"/>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Perpetua"/>
              <a:ea typeface="+mn-ea"/>
              <a:cs typeface="+mn-cs"/>
            </a:endParaRPr>
          </a:p>
        </p:txBody>
      </p:sp>
      <p:sp>
        <p:nvSpPr>
          <p:cNvPr id="25" name="AutoShape 6">
            <a:extLst>
              <a:ext uri="{FF2B5EF4-FFF2-40B4-BE49-F238E27FC236}">
                <a16:creationId xmlns:a16="http://schemas.microsoft.com/office/drawing/2014/main" id="{FD5A1A0A-FA08-4E0B-A166-F48C079C7965}"/>
              </a:ext>
            </a:extLst>
          </p:cNvPr>
          <p:cNvSpPr>
            <a:spLocks noChangeArrowheads="1"/>
          </p:cNvSpPr>
          <p:nvPr/>
        </p:nvSpPr>
        <p:spPr bwMode="auto">
          <a:xfrm>
            <a:off x="10176749" y="3655476"/>
            <a:ext cx="1759680" cy="923330"/>
          </a:xfrm>
          <a:prstGeom prst="roundRect">
            <a:avLst>
              <a:gd name="adj" fmla="val 139"/>
            </a:avLst>
          </a:prstGeom>
          <a:solidFill>
            <a:srgbClr val="CCFFFF"/>
          </a:solidFill>
          <a:ln w="9525">
            <a:solidFill>
              <a:srgbClr val="000000"/>
            </a:solidFill>
            <a:round/>
            <a:headEnd/>
            <a:tailEnd/>
          </a:ln>
        </p:spPr>
        <p:txBody>
          <a:bodyPr lIns="0" tIns="0" rIns="0" bIns="0" anchor="ctr" anchorCtr="1">
            <a:spAutoFit/>
          </a:bodyPr>
          <a:lstStyle/>
          <a:p>
            <a:pPr marL="0" marR="0" lvl="0" indent="0" algn="l" defTabSz="914400" rtl="0" eaLnBrk="1" fontAlgn="auto" latinLnBrk="0" hangingPunct="1">
              <a:lnSpc>
                <a:spcPct val="100000"/>
              </a:lnSpc>
              <a:spcBef>
                <a:spcPts val="0"/>
              </a:spcBef>
              <a:spcAft>
                <a:spcPts val="0"/>
              </a:spcAft>
              <a:buClr>
                <a:srgbClr val="000000"/>
              </a:buClr>
              <a:buSzPct val="67000"/>
              <a:buFontTx/>
              <a:buNone/>
              <a:tabLst>
                <a:tab pos="656650" algn="l"/>
                <a:tab pos="1313299" algn="l"/>
              </a:tabLst>
              <a:defRPr/>
            </a:pPr>
            <a:r>
              <a:rPr kumimoji="0" lang="en-GB" sz="2000" b="0" i="0" u="none" strike="noStrike" kern="1200" cap="none" spc="0" normalizeH="0" baseline="0" noProof="0" dirty="0">
                <a:ln>
                  <a:noFill/>
                </a:ln>
                <a:solidFill>
                  <a:prstClr val="black"/>
                </a:solidFill>
                <a:effectLst/>
                <a:uLnTx/>
                <a:uFillTx/>
                <a:latin typeface="Times" charset="0"/>
                <a:ea typeface="+mn-ea"/>
                <a:cs typeface="+mn-cs"/>
              </a:rPr>
              <a:t>Class SE</a:t>
            </a:r>
          </a:p>
          <a:p>
            <a:pPr marL="0" marR="0" lvl="0" indent="0" algn="l" defTabSz="914400" rtl="0" eaLnBrk="1" fontAlgn="auto" latinLnBrk="0" hangingPunct="1">
              <a:lnSpc>
                <a:spcPct val="100000"/>
              </a:lnSpc>
              <a:spcBef>
                <a:spcPts val="0"/>
              </a:spcBef>
              <a:spcAft>
                <a:spcPts val="0"/>
              </a:spcAft>
              <a:buClr>
                <a:srgbClr val="000000"/>
              </a:buClr>
              <a:buSzPct val="67000"/>
              <a:buFontTx/>
              <a:buNone/>
              <a:tabLst>
                <a:tab pos="656650" algn="l"/>
                <a:tab pos="1313299" algn="l"/>
              </a:tabLst>
              <a:defRPr/>
            </a:pPr>
            <a:r>
              <a:rPr kumimoji="0" lang="en-GB" sz="2000" b="0" i="0" u="none" strike="noStrike" kern="1200" cap="none" spc="0" normalizeH="0" baseline="0" noProof="0" dirty="0">
                <a:ln>
                  <a:noFill/>
                </a:ln>
                <a:solidFill>
                  <a:prstClr val="black"/>
                </a:solidFill>
                <a:effectLst/>
                <a:uLnTx/>
                <a:uFillTx/>
                <a:latin typeface="Times" charset="0"/>
                <a:ea typeface="+mn-ea"/>
                <a:cs typeface="+mn-cs"/>
              </a:rPr>
              <a:t>- ID No.: int</a:t>
            </a:r>
          </a:p>
          <a:p>
            <a:pPr marL="0" marR="0" lvl="0" indent="0" algn="l" defTabSz="914400" rtl="0" eaLnBrk="1" fontAlgn="auto" latinLnBrk="0" hangingPunct="1">
              <a:lnSpc>
                <a:spcPct val="100000"/>
              </a:lnSpc>
              <a:spcBef>
                <a:spcPts val="0"/>
              </a:spcBef>
              <a:spcAft>
                <a:spcPts val="0"/>
              </a:spcAft>
              <a:buClr>
                <a:srgbClr val="000000"/>
              </a:buClr>
              <a:buSzPct val="67000"/>
              <a:buFontTx/>
              <a:buNone/>
              <a:tabLst>
                <a:tab pos="656650" algn="l"/>
                <a:tab pos="1313299" algn="l"/>
              </a:tabLst>
              <a:defRPr/>
            </a:pPr>
            <a:r>
              <a:rPr kumimoji="0" lang="en-GB" sz="2000" b="0" i="0" u="none" strike="noStrike" kern="1200" cap="none" spc="0" normalizeH="0" baseline="0" noProof="0" dirty="0">
                <a:ln>
                  <a:noFill/>
                </a:ln>
                <a:solidFill>
                  <a:prstClr val="black"/>
                </a:solidFill>
                <a:effectLst/>
                <a:uLnTx/>
                <a:uFillTx/>
                <a:latin typeface="Times" charset="0"/>
                <a:ea typeface="+mn-ea"/>
                <a:cs typeface="+mn-cs"/>
              </a:rPr>
              <a:t>- </a:t>
            </a:r>
            <a:r>
              <a:rPr lang="en-GB" sz="2000" dirty="0">
                <a:solidFill>
                  <a:prstClr val="black"/>
                </a:solidFill>
                <a:latin typeface="Times" charset="0"/>
              </a:rPr>
              <a:t>Address</a:t>
            </a:r>
            <a:r>
              <a:rPr kumimoji="0" lang="en-GB" sz="2000" b="0" i="0" u="none" strike="noStrike" kern="1200" cap="none" spc="0" normalizeH="0" baseline="0" noProof="0" dirty="0">
                <a:ln>
                  <a:noFill/>
                </a:ln>
                <a:solidFill>
                  <a:prstClr val="black"/>
                </a:solidFill>
                <a:effectLst/>
                <a:uLnTx/>
                <a:uFillTx/>
                <a:latin typeface="Times" charset="0"/>
                <a:ea typeface="+mn-ea"/>
                <a:cs typeface="+mn-cs"/>
              </a:rPr>
              <a:t>: </a:t>
            </a:r>
            <a:r>
              <a:rPr lang="en-GB" sz="2000" dirty="0">
                <a:solidFill>
                  <a:prstClr val="black"/>
                </a:solidFill>
                <a:latin typeface="Times" charset="0"/>
              </a:rPr>
              <a:t>String</a:t>
            </a:r>
            <a:endParaRPr kumimoji="0" lang="en-GB" sz="2000" b="0" i="0" u="none" strike="noStrike" kern="1200" cap="none" spc="0" normalizeH="0" baseline="0" noProof="0" dirty="0">
              <a:ln>
                <a:noFill/>
              </a:ln>
              <a:solidFill>
                <a:prstClr val="black"/>
              </a:solidFill>
              <a:effectLst/>
              <a:uLnTx/>
              <a:uFillTx/>
              <a:latin typeface="Times" charset="0"/>
              <a:ea typeface="+mn-ea"/>
              <a:cs typeface="+mn-cs"/>
            </a:endParaRPr>
          </a:p>
        </p:txBody>
      </p:sp>
      <p:sp>
        <p:nvSpPr>
          <p:cNvPr id="29" name="Text Box 8">
            <a:extLst>
              <a:ext uri="{FF2B5EF4-FFF2-40B4-BE49-F238E27FC236}">
                <a16:creationId xmlns:a16="http://schemas.microsoft.com/office/drawing/2014/main" id="{BA4A5E31-1E3E-4845-9755-6E5BAF205D94}"/>
              </a:ext>
            </a:extLst>
          </p:cNvPr>
          <p:cNvSpPr txBox="1">
            <a:spLocks noChangeArrowheads="1"/>
          </p:cNvSpPr>
          <p:nvPr/>
        </p:nvSpPr>
        <p:spPr bwMode="auto">
          <a:xfrm>
            <a:off x="9858899" y="4626599"/>
            <a:ext cx="2196114" cy="307777"/>
          </a:xfrm>
          <a:prstGeom prst="rect">
            <a:avLst/>
          </a:prstGeom>
          <a:noFill/>
          <a:ln w="9525">
            <a:noFill/>
            <a:miter lim="800000"/>
            <a:headEnd/>
            <a:tailEnd/>
          </a:ln>
        </p:spPr>
        <p:txBody>
          <a:bodyPr wrap="none" lIns="0" tIns="0" rIns="0" bIns="0">
            <a:spAutoFit/>
          </a:bodyPr>
          <a:lstStyle/>
          <a:p>
            <a:pPr marL="0" marR="0" lvl="0" indent="0" algn="l" defTabSz="914400" rtl="0" eaLnBrk="1" fontAlgn="auto" latinLnBrk="0" hangingPunct="1">
              <a:lnSpc>
                <a:spcPct val="100000"/>
              </a:lnSpc>
              <a:spcBef>
                <a:spcPts val="0"/>
              </a:spcBef>
              <a:spcAft>
                <a:spcPts val="0"/>
              </a:spcAft>
              <a:buClr>
                <a:srgbClr val="000000"/>
              </a:buClr>
              <a:buSzPct val="67000"/>
              <a:buFontTx/>
              <a:buNone/>
              <a:tabLst>
                <a:tab pos="656650" algn="l"/>
              </a:tabLst>
              <a:defRPr/>
            </a:pPr>
            <a:r>
              <a:rPr kumimoji="0" lang="en-GB" sz="2000" b="0" i="0" u="none" strike="noStrike" kern="1200" cap="none" spc="0" normalizeH="0" baseline="0" noProof="0" dirty="0">
                <a:ln>
                  <a:noFill/>
                </a:ln>
                <a:solidFill>
                  <a:srgbClr val="FF0000"/>
                </a:solidFill>
                <a:effectLst/>
                <a:uLnTx/>
                <a:uFillTx/>
                <a:latin typeface="Times" charset="0"/>
                <a:ea typeface="+mn-ea"/>
                <a:cs typeface="+mn-cs"/>
              </a:rPr>
              <a:t>Child Class:-subclass</a:t>
            </a:r>
          </a:p>
        </p:txBody>
      </p:sp>
    </p:spTree>
    <p:extLst>
      <p:ext uri="{BB962C8B-B14F-4D97-AF65-F5344CB8AC3E}">
        <p14:creationId xmlns:p14="http://schemas.microsoft.com/office/powerpoint/2010/main" val="4123005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99"/>
                                        </p:tgtEl>
                                        <p:attrNameLst>
                                          <p:attrName>style.visibility</p:attrName>
                                        </p:attrNameLst>
                                      </p:cBhvr>
                                      <p:to>
                                        <p:strVal val="visible"/>
                                      </p:to>
                                    </p:set>
                                    <p:animEffect transition="in" filter="fade">
                                      <p:cBhvr>
                                        <p:cTn id="7" dur="500"/>
                                        <p:tgtEl>
                                          <p:spTgt spid="409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100"/>
                                        </p:tgtEl>
                                        <p:attrNameLst>
                                          <p:attrName>style.visibility</p:attrName>
                                        </p:attrNameLst>
                                      </p:cBhvr>
                                      <p:to>
                                        <p:strVal val="visible"/>
                                      </p:to>
                                    </p:set>
                                    <p:animEffect transition="in" filter="fade">
                                      <p:cBhvr>
                                        <p:cTn id="17" dur="500"/>
                                        <p:tgtEl>
                                          <p:spTgt spid="410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101"/>
                                        </p:tgtEl>
                                        <p:attrNameLst>
                                          <p:attrName>style.visibility</p:attrName>
                                        </p:attrNameLst>
                                      </p:cBhvr>
                                      <p:to>
                                        <p:strVal val="visible"/>
                                      </p:to>
                                    </p:set>
                                    <p:animEffect transition="in" filter="fade">
                                      <p:cBhvr>
                                        <p:cTn id="22" dur="500"/>
                                        <p:tgtEl>
                                          <p:spTgt spid="4101"/>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102"/>
                                        </p:tgtEl>
                                        <p:attrNameLst>
                                          <p:attrName>style.visibility</p:attrName>
                                        </p:attrNameLst>
                                      </p:cBhvr>
                                      <p:to>
                                        <p:strVal val="visible"/>
                                      </p:to>
                                    </p:set>
                                    <p:animEffect transition="in" filter="fade">
                                      <p:cBhvr>
                                        <p:cTn id="25" dur="500"/>
                                        <p:tgtEl>
                                          <p:spTgt spid="4102"/>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23"/>
                                        </p:tgtEl>
                                        <p:attrNameLst>
                                          <p:attrName>style.visibility</p:attrName>
                                        </p:attrNameLst>
                                      </p:cBhvr>
                                      <p:to>
                                        <p:strVal val="visible"/>
                                      </p:to>
                                    </p:set>
                                    <p:animEffect transition="in" filter="fade">
                                      <p:cBhvr>
                                        <p:cTn id="30" dur="500"/>
                                        <p:tgtEl>
                                          <p:spTgt spid="23"/>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5"/>
                                        </p:tgtEl>
                                        <p:attrNameLst>
                                          <p:attrName>style.visibility</p:attrName>
                                        </p:attrNameLst>
                                      </p:cBhvr>
                                      <p:to>
                                        <p:strVal val="visible"/>
                                      </p:to>
                                    </p:set>
                                    <p:animEffect transition="in" filter="fade">
                                      <p:cBhvr>
                                        <p:cTn id="33" dur="500"/>
                                        <p:tgtEl>
                                          <p:spTgt spid="25"/>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4103"/>
                                        </p:tgtEl>
                                        <p:attrNameLst>
                                          <p:attrName>style.visibility</p:attrName>
                                        </p:attrNameLst>
                                      </p:cBhvr>
                                      <p:to>
                                        <p:strVal val="visible"/>
                                      </p:to>
                                    </p:set>
                                    <p:animEffect transition="in" filter="fade">
                                      <p:cBhvr>
                                        <p:cTn id="38" dur="500"/>
                                        <p:tgtEl>
                                          <p:spTgt spid="4103"/>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4104"/>
                                        </p:tgtEl>
                                        <p:attrNameLst>
                                          <p:attrName>style.visibility</p:attrName>
                                        </p:attrNameLst>
                                      </p:cBhvr>
                                      <p:to>
                                        <p:strVal val="visible"/>
                                      </p:to>
                                    </p:set>
                                    <p:animEffect transition="in" filter="fade">
                                      <p:cBhvr>
                                        <p:cTn id="43" dur="500"/>
                                        <p:tgtEl>
                                          <p:spTgt spid="4104"/>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29"/>
                                        </p:tgtEl>
                                        <p:attrNameLst>
                                          <p:attrName>style.visibility</p:attrName>
                                        </p:attrNameLst>
                                      </p:cBhvr>
                                      <p:to>
                                        <p:strVal val="visible"/>
                                      </p:to>
                                    </p:set>
                                    <p:animEffect transition="in" filter="fade">
                                      <p:cBhvr>
                                        <p:cTn id="48"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p:bldP spid="4100" grpId="0" animBg="1"/>
      <p:bldP spid="4101" grpId="0" animBg="1"/>
      <p:bldP spid="4102" grpId="0" animBg="1"/>
      <p:bldP spid="4103" grpId="0"/>
      <p:bldP spid="4104" grpId="0"/>
      <p:bldP spid="23" grpId="0" animBg="1"/>
      <p:bldP spid="25" grpId="0" animBg="1"/>
      <p:bldP spid="29"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ext Box 3"/>
          <p:cNvSpPr txBox="1">
            <a:spLocks noChangeArrowheads="1"/>
          </p:cNvSpPr>
          <p:nvPr/>
        </p:nvSpPr>
        <p:spPr bwMode="auto">
          <a:xfrm>
            <a:off x="304800" y="1219200"/>
            <a:ext cx="7768800" cy="3924151"/>
          </a:xfrm>
          <a:prstGeom prst="rect">
            <a:avLst/>
          </a:prstGeom>
          <a:noFill/>
          <a:ln w="9525">
            <a:noFill/>
            <a:miter lim="800000"/>
            <a:headEnd/>
            <a:tailEnd/>
          </a:ln>
        </p:spPr>
        <p:txBody>
          <a:bodyPr lIns="0" tIns="0" rIns="0" bIns="0">
            <a:spAutoFit/>
          </a:bodyPr>
          <a:lstStyle/>
          <a:p>
            <a:pPr marL="191523" indent="-191523">
              <a:spcBef>
                <a:spcPts val="249"/>
              </a:spcBef>
              <a:buClr>
                <a:srgbClr val="000000"/>
              </a:buClr>
              <a:buSzPct val="343000"/>
              <a:tabLst>
                <a:tab pos="656650" algn="l"/>
                <a:tab pos="1313299" algn="l"/>
                <a:tab pos="1969949" algn="l"/>
                <a:tab pos="2626599" algn="l"/>
                <a:tab pos="3283248" algn="l"/>
                <a:tab pos="3939898" algn="l"/>
                <a:tab pos="4596548" algn="l"/>
                <a:tab pos="5253198" algn="l"/>
                <a:tab pos="5909847" algn="l"/>
                <a:tab pos="6566497" algn="l"/>
                <a:tab pos="7223147" algn="l"/>
              </a:tabLst>
            </a:pPr>
            <a:endParaRPr lang="en-GB" sz="2000" dirty="0">
              <a:latin typeface="Comic Sans MS" pitchFamily="66" charset="0"/>
            </a:endParaRPr>
          </a:p>
          <a:p>
            <a:pPr marL="191523" indent="-191523">
              <a:spcBef>
                <a:spcPts val="249"/>
              </a:spcBef>
              <a:buClr>
                <a:srgbClr val="000000"/>
              </a:buClr>
              <a:buSzPct val="59000"/>
              <a:buBlip>
                <a:blip r:embed="rId3"/>
              </a:buBlip>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sz="2200" dirty="0">
                <a:latin typeface="Comic Sans MS" pitchFamily="66" charset="0"/>
              </a:rPr>
              <a:t>A class can be defined as a "subclass" of another class.</a:t>
            </a:r>
          </a:p>
          <a:p>
            <a:pPr marL="391686" lvl="1" indent="-195843">
              <a:spcBef>
                <a:spcPts val="249"/>
              </a:spcBef>
              <a:buClr>
                <a:srgbClr val="000000"/>
              </a:buClr>
              <a:buSzPct val="59000"/>
              <a:buFont typeface="Arial" pitchFamily="34" charset="0"/>
              <a:buChar char="•"/>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sz="2200" dirty="0">
                <a:latin typeface="Comic Sans MS" pitchFamily="66" charset="0"/>
              </a:rPr>
              <a:t>The subclass inherits all data attributes of its </a:t>
            </a:r>
            <a:r>
              <a:rPr lang="en-GB" sz="2200" dirty="0" err="1">
                <a:latin typeface="Comic Sans MS" pitchFamily="66" charset="0"/>
              </a:rPr>
              <a:t>superclass</a:t>
            </a:r>
            <a:endParaRPr lang="en-GB" sz="2200" dirty="0">
              <a:latin typeface="Comic Sans MS" pitchFamily="66" charset="0"/>
            </a:endParaRPr>
          </a:p>
          <a:p>
            <a:pPr marL="391686" lvl="1" indent="-195843">
              <a:spcBef>
                <a:spcPts val="249"/>
              </a:spcBef>
              <a:buClr>
                <a:srgbClr val="000000"/>
              </a:buClr>
              <a:buSzPct val="85000"/>
              <a:buFont typeface="Arial" pitchFamily="34" charset="0"/>
              <a:buChar char="•"/>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sz="2200" dirty="0">
                <a:latin typeface="Comic Sans MS" pitchFamily="66" charset="0"/>
              </a:rPr>
              <a:t>The subclass inherits all methods of its </a:t>
            </a:r>
            <a:r>
              <a:rPr lang="en-GB" sz="2200" dirty="0" err="1">
                <a:latin typeface="Comic Sans MS" pitchFamily="66" charset="0"/>
              </a:rPr>
              <a:t>superclass</a:t>
            </a:r>
            <a:endParaRPr lang="en-GB" sz="2200" dirty="0">
              <a:latin typeface="Comic Sans MS" pitchFamily="66" charset="0"/>
            </a:endParaRPr>
          </a:p>
          <a:p>
            <a:pPr marL="391686" lvl="1" indent="-195843">
              <a:spcBef>
                <a:spcPts val="249"/>
              </a:spcBef>
              <a:buClr>
                <a:srgbClr val="000000"/>
              </a:buClr>
              <a:buSzPct val="85000"/>
              <a:buFont typeface="Arial" pitchFamily="34" charset="0"/>
              <a:buChar char="•"/>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sz="2200" dirty="0">
                <a:latin typeface="Comic Sans MS" pitchFamily="66" charset="0"/>
              </a:rPr>
              <a:t>The subclass inherits all associations of its </a:t>
            </a:r>
            <a:r>
              <a:rPr lang="en-GB" sz="2200" dirty="0" err="1">
                <a:latin typeface="Comic Sans MS" pitchFamily="66" charset="0"/>
              </a:rPr>
              <a:t>superclass</a:t>
            </a:r>
            <a:endParaRPr lang="en-GB" sz="2200" dirty="0">
              <a:latin typeface="Comic Sans MS" pitchFamily="66" charset="0"/>
            </a:endParaRPr>
          </a:p>
          <a:p>
            <a:pPr marL="191523" indent="-191523">
              <a:spcBef>
                <a:spcPts val="249"/>
              </a:spcBef>
              <a:buClr>
                <a:srgbClr val="000000"/>
              </a:buClr>
              <a:buSzPct val="343000"/>
              <a:tabLst>
                <a:tab pos="656650" algn="l"/>
                <a:tab pos="1313299" algn="l"/>
                <a:tab pos="1969949" algn="l"/>
                <a:tab pos="2626599" algn="l"/>
                <a:tab pos="3283248" algn="l"/>
                <a:tab pos="3939898" algn="l"/>
                <a:tab pos="4596548" algn="l"/>
                <a:tab pos="5253198" algn="l"/>
                <a:tab pos="5909847" algn="l"/>
                <a:tab pos="6566497" algn="l"/>
                <a:tab pos="7223147" algn="l"/>
              </a:tabLst>
            </a:pPr>
            <a:endParaRPr lang="en-GB" sz="2200" dirty="0">
              <a:latin typeface="Comic Sans MS" pitchFamily="66" charset="0"/>
            </a:endParaRPr>
          </a:p>
          <a:p>
            <a:pPr marL="191523" indent="-191523">
              <a:spcBef>
                <a:spcPts val="249"/>
              </a:spcBef>
              <a:buClr>
                <a:srgbClr val="000000"/>
              </a:buClr>
              <a:buSzPct val="59000"/>
              <a:buBlip>
                <a:blip r:embed="rId3"/>
              </a:buBlip>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sz="2200" dirty="0">
                <a:latin typeface="Comic Sans MS" pitchFamily="66" charset="0"/>
              </a:rPr>
              <a:t>The subclass can:</a:t>
            </a:r>
          </a:p>
          <a:p>
            <a:pPr marL="391686" lvl="1" indent="-195843">
              <a:spcBef>
                <a:spcPts val="249"/>
              </a:spcBef>
              <a:buClr>
                <a:srgbClr val="000000"/>
              </a:buClr>
              <a:buSzPct val="85000"/>
              <a:buFont typeface="Arial" pitchFamily="34" charset="0"/>
              <a:buChar char="•"/>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sz="2200" dirty="0">
                <a:latin typeface="Comic Sans MS" pitchFamily="66" charset="0"/>
              </a:rPr>
              <a:t>Add new functionality</a:t>
            </a:r>
          </a:p>
          <a:p>
            <a:pPr marL="391686" lvl="1" indent="-195843">
              <a:spcBef>
                <a:spcPts val="249"/>
              </a:spcBef>
              <a:buClr>
                <a:srgbClr val="000000"/>
              </a:buClr>
              <a:buSzPct val="85000"/>
              <a:buFont typeface="Arial" pitchFamily="34" charset="0"/>
              <a:buChar char="•"/>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sz="2200" dirty="0">
                <a:latin typeface="Comic Sans MS" pitchFamily="66" charset="0"/>
              </a:rPr>
              <a:t>Use inherited functionality</a:t>
            </a:r>
          </a:p>
          <a:p>
            <a:pPr marL="391686" lvl="1" indent="-195843">
              <a:spcBef>
                <a:spcPts val="249"/>
              </a:spcBef>
              <a:buClr>
                <a:srgbClr val="000000"/>
              </a:buClr>
              <a:buSzPct val="85000"/>
              <a:buFont typeface="Arial" pitchFamily="34" charset="0"/>
              <a:buChar char="•"/>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sz="2200" dirty="0">
                <a:latin typeface="Comic Sans MS" pitchFamily="66" charset="0"/>
              </a:rPr>
              <a:t>Override inherited functionality</a:t>
            </a:r>
          </a:p>
        </p:txBody>
      </p:sp>
      <p:pic>
        <p:nvPicPr>
          <p:cNvPr id="13" name="Picture 12">
            <a:extLst>
              <a:ext uri="{FF2B5EF4-FFF2-40B4-BE49-F238E27FC236}">
                <a16:creationId xmlns:a16="http://schemas.microsoft.com/office/drawing/2014/main" id="{E99EC0A5-EBDE-4699-A3A4-C9A3E662ABB1}"/>
              </a:ext>
            </a:extLst>
          </p:cNvPr>
          <p:cNvPicPr>
            <a:picLocks noChangeAspect="1"/>
          </p:cNvPicPr>
          <p:nvPr/>
        </p:nvPicPr>
        <p:blipFill>
          <a:blip r:embed="rId4"/>
          <a:stretch>
            <a:fillRect/>
          </a:stretch>
        </p:blipFill>
        <p:spPr>
          <a:xfrm>
            <a:off x="457200" y="115214"/>
            <a:ext cx="937341" cy="998476"/>
          </a:xfrm>
          <a:prstGeom prst="rect">
            <a:avLst/>
          </a:prstGeom>
        </p:spPr>
      </p:pic>
      <p:sp>
        <p:nvSpPr>
          <p:cNvPr id="14" name="Title 1">
            <a:extLst>
              <a:ext uri="{FF2B5EF4-FFF2-40B4-BE49-F238E27FC236}">
                <a16:creationId xmlns:a16="http://schemas.microsoft.com/office/drawing/2014/main" id="{A6560AC0-20A0-4D8D-8BFA-4F1E97D31220}"/>
              </a:ext>
            </a:extLst>
          </p:cNvPr>
          <p:cNvSpPr txBox="1">
            <a:spLocks/>
          </p:cNvSpPr>
          <p:nvPr/>
        </p:nvSpPr>
        <p:spPr>
          <a:xfrm>
            <a:off x="1676400" y="115214"/>
            <a:ext cx="10287000" cy="923330"/>
          </a:xfrm>
          <a:prstGeom prst="rect">
            <a:avLst/>
          </a:prstGeom>
          <a:solidFill>
            <a:srgbClr val="0EADC2"/>
          </a:solidFill>
          <a:ln w="38100" cap="flat" cmpd="sng" algn="ctr">
            <a:solidFill>
              <a:srgbClr val="FF0000"/>
            </a:solidFill>
            <a:prstDash val="solid"/>
          </a:ln>
        </p:spPr>
        <p:style>
          <a:lnRef idx="1">
            <a:schemeClr val="accent1"/>
          </a:lnRef>
          <a:fillRef idx="2">
            <a:schemeClr val="accent1"/>
          </a:fillRef>
          <a:effectRef idx="1">
            <a:schemeClr val="accent1"/>
          </a:effectRef>
          <a:fontRef idx="minor">
            <a:schemeClr val="dk1"/>
          </a:fontRef>
        </p:style>
        <p:txBody>
          <a:bodyPr bIns="91440" anchor="b" anchorCtr="0">
            <a:normAutofit/>
          </a:bodyPr>
          <a:lstStyle>
            <a:lvl1pPr algn="l" rtl="0" eaLnBrk="1" latinLnBrk="0" hangingPunct="1">
              <a:spcBef>
                <a:spcPct val="0"/>
              </a:spcBef>
              <a:buNone/>
              <a:defRPr kumimoji="0" sz="40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b="1" dirty="0"/>
              <a:t>Inheritance Concept   </a:t>
            </a:r>
            <a:endParaRPr lang="en-US" dirty="0"/>
          </a:p>
        </p:txBody>
      </p:sp>
      <p:sp>
        <p:nvSpPr>
          <p:cNvPr id="15" name="AutoShape 4">
            <a:extLst>
              <a:ext uri="{FF2B5EF4-FFF2-40B4-BE49-F238E27FC236}">
                <a16:creationId xmlns:a16="http://schemas.microsoft.com/office/drawing/2014/main" id="{83EC68C5-AC03-4826-9A70-5798D5C9FA7B}"/>
              </a:ext>
            </a:extLst>
          </p:cNvPr>
          <p:cNvSpPr>
            <a:spLocks noChangeArrowheads="1"/>
          </p:cNvSpPr>
          <p:nvPr/>
        </p:nvSpPr>
        <p:spPr bwMode="auto">
          <a:xfrm>
            <a:off x="9144000" y="1577569"/>
            <a:ext cx="2133600" cy="1538883"/>
          </a:xfrm>
          <a:prstGeom prst="roundRect">
            <a:avLst>
              <a:gd name="adj" fmla="val 134"/>
            </a:avLst>
          </a:prstGeom>
          <a:solidFill>
            <a:srgbClr val="CCFFFF"/>
          </a:solidFill>
          <a:ln w="9525">
            <a:solidFill>
              <a:srgbClr val="000000"/>
            </a:solidFill>
            <a:round/>
            <a:headEnd/>
            <a:tailEnd/>
          </a:ln>
        </p:spPr>
        <p:txBody>
          <a:bodyPr wrap="square" lIns="0" tIns="0" rIns="0" bIns="0" anchor="ctr" anchorCtr="1">
            <a:spAutoFit/>
          </a:bodyPr>
          <a:lstStyle/>
          <a:p>
            <a:pPr marL="0" marR="0" lvl="0" indent="0" defTabSz="914400" rtl="0" eaLnBrk="1" fontAlgn="auto" latinLnBrk="0" hangingPunct="1">
              <a:lnSpc>
                <a:spcPct val="100000"/>
              </a:lnSpc>
              <a:spcBef>
                <a:spcPts val="0"/>
              </a:spcBef>
              <a:spcAft>
                <a:spcPts val="0"/>
              </a:spcAft>
              <a:buClr>
                <a:srgbClr val="000000"/>
              </a:buClr>
              <a:buSzPct val="67000"/>
              <a:buFontTx/>
              <a:buNone/>
              <a:tabLst>
                <a:tab pos="656650" algn="l"/>
                <a:tab pos="1313299" algn="l"/>
              </a:tabLst>
              <a:defRPr/>
            </a:pPr>
            <a:r>
              <a:rPr lang="en-GB" sz="2000" dirty="0">
                <a:solidFill>
                  <a:prstClr val="black"/>
                </a:solidFill>
                <a:latin typeface="Times" charset="0"/>
              </a:rPr>
              <a:t>Class Student</a:t>
            </a:r>
            <a:endParaRPr kumimoji="0" lang="en-GB" sz="2000" b="0" i="0" u="none" strike="noStrike" kern="1200" cap="none" spc="0" normalizeH="0" baseline="0" noProof="0" dirty="0">
              <a:ln>
                <a:noFill/>
              </a:ln>
              <a:solidFill>
                <a:prstClr val="black"/>
              </a:solidFill>
              <a:effectLst/>
              <a:uLnTx/>
              <a:uFillTx/>
              <a:latin typeface="Times" charset="0"/>
              <a:ea typeface="+mn-ea"/>
              <a:cs typeface="+mn-cs"/>
            </a:endParaRPr>
          </a:p>
          <a:p>
            <a:pPr marL="0" marR="0" lvl="0" indent="0" algn="l" defTabSz="914400" rtl="0" eaLnBrk="1" fontAlgn="auto" latinLnBrk="0" hangingPunct="1">
              <a:lnSpc>
                <a:spcPct val="100000"/>
              </a:lnSpc>
              <a:spcBef>
                <a:spcPts val="0"/>
              </a:spcBef>
              <a:spcAft>
                <a:spcPts val="0"/>
              </a:spcAft>
              <a:buClr>
                <a:srgbClr val="000000"/>
              </a:buClr>
              <a:buSzPct val="67000"/>
              <a:buFontTx/>
              <a:buNone/>
              <a:tabLst>
                <a:tab pos="656650" algn="l"/>
                <a:tab pos="1313299" algn="l"/>
              </a:tabLst>
              <a:defRPr/>
            </a:pPr>
            <a:r>
              <a:rPr kumimoji="0" lang="en-GB" sz="2000" b="0" i="0" u="none" strike="noStrike" kern="1200" cap="none" spc="0" normalizeH="0" baseline="0" noProof="0" dirty="0">
                <a:ln>
                  <a:noFill/>
                </a:ln>
                <a:solidFill>
                  <a:prstClr val="black"/>
                </a:solidFill>
                <a:effectLst/>
                <a:uLnTx/>
                <a:uFillTx/>
                <a:latin typeface="Times" charset="0"/>
                <a:ea typeface="+mn-ea"/>
                <a:cs typeface="+mn-cs"/>
              </a:rPr>
              <a:t>- name: String          </a:t>
            </a:r>
          </a:p>
          <a:p>
            <a:pPr marL="342900" marR="0" lvl="0" indent="-342900" algn="l" defTabSz="914400" rtl="0" eaLnBrk="1" fontAlgn="auto" latinLnBrk="0" hangingPunct="1">
              <a:lnSpc>
                <a:spcPct val="100000"/>
              </a:lnSpc>
              <a:spcBef>
                <a:spcPts val="0"/>
              </a:spcBef>
              <a:spcAft>
                <a:spcPts val="0"/>
              </a:spcAft>
              <a:buClr>
                <a:srgbClr val="000000"/>
              </a:buClr>
              <a:buSzPct val="67000"/>
              <a:buFontTx/>
              <a:buChar char="-"/>
              <a:tabLst>
                <a:tab pos="656650" algn="l"/>
                <a:tab pos="1313299" algn="l"/>
              </a:tabLst>
              <a:defRPr/>
            </a:pPr>
            <a:r>
              <a:rPr kumimoji="0" lang="en-GB" sz="2000" b="0" i="0" u="none" strike="noStrike" kern="1200" cap="none" spc="0" normalizeH="0" baseline="0" noProof="0" dirty="0">
                <a:ln>
                  <a:noFill/>
                </a:ln>
                <a:solidFill>
                  <a:prstClr val="black"/>
                </a:solidFill>
                <a:effectLst/>
                <a:uLnTx/>
                <a:uFillTx/>
                <a:latin typeface="Times" charset="0"/>
                <a:ea typeface="+mn-ea"/>
                <a:cs typeface="+mn-cs"/>
              </a:rPr>
              <a:t>DOB: Date</a:t>
            </a:r>
          </a:p>
          <a:p>
            <a:pPr marL="342900" marR="0" lvl="0" indent="-342900" algn="l" defTabSz="914400" rtl="0" eaLnBrk="1" fontAlgn="auto" latinLnBrk="0" hangingPunct="1">
              <a:lnSpc>
                <a:spcPct val="100000"/>
              </a:lnSpc>
              <a:spcBef>
                <a:spcPts val="0"/>
              </a:spcBef>
              <a:spcAft>
                <a:spcPts val="0"/>
              </a:spcAft>
              <a:buClr>
                <a:srgbClr val="000000"/>
              </a:buClr>
              <a:buSzPct val="67000"/>
              <a:buFontTx/>
              <a:buChar char="-"/>
              <a:tabLst>
                <a:tab pos="656650" algn="l"/>
                <a:tab pos="1313299" algn="l"/>
              </a:tabLst>
              <a:defRPr/>
            </a:pPr>
            <a:r>
              <a:rPr lang="en-GB" sz="2000" dirty="0">
                <a:solidFill>
                  <a:prstClr val="black"/>
                </a:solidFill>
                <a:latin typeface="Times" charset="0"/>
              </a:rPr>
              <a:t>Void </a:t>
            </a:r>
            <a:r>
              <a:rPr lang="en-GB" sz="2000" dirty="0" err="1">
                <a:solidFill>
                  <a:prstClr val="black"/>
                </a:solidFill>
                <a:latin typeface="Times" charset="0"/>
              </a:rPr>
              <a:t>getdata</a:t>
            </a:r>
            <a:r>
              <a:rPr lang="en-GB" sz="2000" dirty="0">
                <a:solidFill>
                  <a:prstClr val="black"/>
                </a:solidFill>
                <a:latin typeface="Times" charset="0"/>
              </a:rPr>
              <a:t>();</a:t>
            </a:r>
            <a:endParaRPr kumimoji="0" lang="en-GB" sz="2000" b="0" i="0" u="none" strike="noStrike" kern="1200" cap="none" spc="0" normalizeH="0" baseline="0" noProof="0" dirty="0">
              <a:ln>
                <a:noFill/>
              </a:ln>
              <a:solidFill>
                <a:prstClr val="black"/>
              </a:solidFill>
              <a:effectLst/>
              <a:uLnTx/>
              <a:uFillTx/>
              <a:latin typeface="Times" charset="0"/>
              <a:ea typeface="+mn-ea"/>
              <a:cs typeface="+mn-cs"/>
            </a:endParaRPr>
          </a:p>
          <a:p>
            <a:pPr marL="342900" marR="0" lvl="0" indent="-342900" algn="l" defTabSz="914400" rtl="0" eaLnBrk="1" fontAlgn="auto" latinLnBrk="0" hangingPunct="1">
              <a:lnSpc>
                <a:spcPct val="100000"/>
              </a:lnSpc>
              <a:spcBef>
                <a:spcPts val="0"/>
              </a:spcBef>
              <a:spcAft>
                <a:spcPts val="0"/>
              </a:spcAft>
              <a:buClr>
                <a:srgbClr val="000000"/>
              </a:buClr>
              <a:buSzPct val="67000"/>
              <a:buFontTx/>
              <a:buChar char="-"/>
              <a:tabLst>
                <a:tab pos="656650" algn="l"/>
                <a:tab pos="1313299" algn="l"/>
              </a:tabLst>
              <a:defRPr/>
            </a:pPr>
            <a:r>
              <a:rPr lang="en-GB" sz="2000" dirty="0">
                <a:solidFill>
                  <a:prstClr val="black"/>
                </a:solidFill>
                <a:latin typeface="Times" charset="0"/>
              </a:rPr>
              <a:t>Void display()</a:t>
            </a:r>
            <a:endParaRPr kumimoji="0" lang="en-GB" sz="2000" b="0" i="0" u="none" strike="noStrike" kern="1200" cap="none" spc="0" normalizeH="0" baseline="0" noProof="0" dirty="0">
              <a:ln>
                <a:noFill/>
              </a:ln>
              <a:solidFill>
                <a:prstClr val="black"/>
              </a:solidFill>
              <a:effectLst/>
              <a:uLnTx/>
              <a:uFillTx/>
              <a:latin typeface="Times" charset="0"/>
              <a:ea typeface="+mn-ea"/>
              <a:cs typeface="+mn-cs"/>
            </a:endParaRPr>
          </a:p>
        </p:txBody>
      </p:sp>
      <p:sp>
        <p:nvSpPr>
          <p:cNvPr id="16" name="Line 5">
            <a:extLst>
              <a:ext uri="{FF2B5EF4-FFF2-40B4-BE49-F238E27FC236}">
                <a16:creationId xmlns:a16="http://schemas.microsoft.com/office/drawing/2014/main" id="{35283C9A-6A71-4DE2-B010-40DDA21EA533}"/>
              </a:ext>
            </a:extLst>
          </p:cNvPr>
          <p:cNvSpPr>
            <a:spLocks noChangeShapeType="1"/>
          </p:cNvSpPr>
          <p:nvPr/>
        </p:nvSpPr>
        <p:spPr bwMode="auto">
          <a:xfrm flipH="1">
            <a:off x="9067800" y="3077981"/>
            <a:ext cx="432240" cy="418390"/>
          </a:xfrm>
          <a:prstGeom prst="line">
            <a:avLst/>
          </a:prstGeom>
          <a:noFill/>
          <a:ln w="9525">
            <a:solidFill>
              <a:srgbClr val="000000"/>
            </a:solidFill>
            <a:round/>
            <a:headEnd/>
            <a:tailEnd type="triangle" w="lg" len="lg"/>
          </a:ln>
        </p:spPr>
        <p:txBody>
          <a:bodyPr lIns="82945" tIns="41473" rIns="82945" bIns="41473"/>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Perpetua"/>
              <a:ea typeface="+mn-ea"/>
              <a:cs typeface="+mn-cs"/>
            </a:endParaRPr>
          </a:p>
        </p:txBody>
      </p:sp>
      <p:sp>
        <p:nvSpPr>
          <p:cNvPr id="17" name="AutoShape 6">
            <a:extLst>
              <a:ext uri="{FF2B5EF4-FFF2-40B4-BE49-F238E27FC236}">
                <a16:creationId xmlns:a16="http://schemas.microsoft.com/office/drawing/2014/main" id="{9F782A4A-6296-4ED3-8C55-1D76858E26C3}"/>
              </a:ext>
            </a:extLst>
          </p:cNvPr>
          <p:cNvSpPr>
            <a:spLocks noChangeArrowheads="1"/>
          </p:cNvSpPr>
          <p:nvPr/>
        </p:nvSpPr>
        <p:spPr bwMode="auto">
          <a:xfrm>
            <a:off x="7110186" y="3496370"/>
            <a:ext cx="2247735" cy="1538883"/>
          </a:xfrm>
          <a:prstGeom prst="roundRect">
            <a:avLst>
              <a:gd name="adj" fmla="val 139"/>
            </a:avLst>
          </a:prstGeom>
          <a:solidFill>
            <a:srgbClr val="CCFFFF"/>
          </a:solidFill>
          <a:ln w="9525">
            <a:solidFill>
              <a:srgbClr val="000000"/>
            </a:solidFill>
            <a:round/>
            <a:headEnd/>
            <a:tailEnd/>
          </a:ln>
        </p:spPr>
        <p:txBody>
          <a:bodyPr wrap="square" lIns="0" tIns="0" rIns="0" bIns="0" anchor="ctr" anchorCtr="1">
            <a:spAutoFit/>
          </a:bodyPr>
          <a:lstStyle/>
          <a:p>
            <a:pPr marL="0" marR="0" lvl="0" indent="0" algn="l" defTabSz="914400" rtl="0" eaLnBrk="1" fontAlgn="auto" latinLnBrk="0" hangingPunct="1">
              <a:lnSpc>
                <a:spcPct val="100000"/>
              </a:lnSpc>
              <a:spcBef>
                <a:spcPts val="0"/>
              </a:spcBef>
              <a:spcAft>
                <a:spcPts val="0"/>
              </a:spcAft>
              <a:buClr>
                <a:srgbClr val="000000"/>
              </a:buClr>
              <a:buSzPct val="67000"/>
              <a:buFontTx/>
              <a:buNone/>
              <a:tabLst>
                <a:tab pos="656650" algn="l"/>
                <a:tab pos="1313299" algn="l"/>
              </a:tabLst>
              <a:defRPr/>
            </a:pPr>
            <a:r>
              <a:rPr kumimoji="0" lang="en-GB" sz="2000" b="0" i="0" u="none" strike="noStrike" kern="1200" cap="none" spc="0" normalizeH="0" baseline="0" noProof="0" dirty="0">
                <a:ln>
                  <a:noFill/>
                </a:ln>
                <a:solidFill>
                  <a:prstClr val="black"/>
                </a:solidFill>
                <a:effectLst/>
                <a:uLnTx/>
                <a:uFillTx/>
                <a:latin typeface="Times" charset="0"/>
                <a:ea typeface="+mn-ea"/>
                <a:cs typeface="+mn-cs"/>
              </a:rPr>
              <a:t>Class FE</a:t>
            </a:r>
          </a:p>
          <a:p>
            <a:pPr marL="0" marR="0" lvl="0" indent="0" algn="l" defTabSz="914400" rtl="0" eaLnBrk="1" fontAlgn="auto" latinLnBrk="0" hangingPunct="1">
              <a:lnSpc>
                <a:spcPct val="100000"/>
              </a:lnSpc>
              <a:spcBef>
                <a:spcPts val="0"/>
              </a:spcBef>
              <a:spcAft>
                <a:spcPts val="0"/>
              </a:spcAft>
              <a:buClr>
                <a:srgbClr val="000000"/>
              </a:buClr>
              <a:buSzPct val="67000"/>
              <a:buFontTx/>
              <a:buNone/>
              <a:tabLst>
                <a:tab pos="656650" algn="l"/>
                <a:tab pos="1313299" algn="l"/>
              </a:tabLst>
              <a:defRPr/>
            </a:pPr>
            <a:r>
              <a:rPr kumimoji="0" lang="en-GB" sz="2000" b="0" i="0" u="none" strike="noStrike" kern="1200" cap="none" spc="0" normalizeH="0" baseline="0" noProof="0" dirty="0">
                <a:ln>
                  <a:noFill/>
                </a:ln>
                <a:solidFill>
                  <a:prstClr val="black"/>
                </a:solidFill>
                <a:effectLst/>
                <a:uLnTx/>
                <a:uFillTx/>
                <a:latin typeface="Times" charset="0"/>
                <a:ea typeface="+mn-ea"/>
                <a:cs typeface="+mn-cs"/>
              </a:rPr>
              <a:t>- ID No.: int</a:t>
            </a:r>
          </a:p>
          <a:p>
            <a:pPr marL="342900" marR="0" lvl="0" indent="-342900" algn="l" defTabSz="914400" rtl="0" eaLnBrk="1" fontAlgn="auto" latinLnBrk="0" hangingPunct="1">
              <a:lnSpc>
                <a:spcPct val="100000"/>
              </a:lnSpc>
              <a:spcBef>
                <a:spcPts val="0"/>
              </a:spcBef>
              <a:spcAft>
                <a:spcPts val="0"/>
              </a:spcAft>
              <a:buClr>
                <a:srgbClr val="000000"/>
              </a:buClr>
              <a:buSzPct val="67000"/>
              <a:buFontTx/>
              <a:buChar char="-"/>
              <a:tabLst>
                <a:tab pos="656650" algn="l"/>
                <a:tab pos="1313299" algn="l"/>
              </a:tabLst>
              <a:defRPr/>
            </a:pPr>
            <a:r>
              <a:rPr lang="en-GB" sz="2000" dirty="0">
                <a:solidFill>
                  <a:prstClr val="black"/>
                </a:solidFill>
                <a:latin typeface="Times" charset="0"/>
              </a:rPr>
              <a:t>Address</a:t>
            </a:r>
            <a:r>
              <a:rPr kumimoji="0" lang="en-GB" sz="2000" b="0" i="0" u="none" strike="noStrike" kern="1200" cap="none" spc="0" normalizeH="0" baseline="0" noProof="0" dirty="0">
                <a:ln>
                  <a:noFill/>
                </a:ln>
                <a:solidFill>
                  <a:prstClr val="black"/>
                </a:solidFill>
                <a:effectLst/>
                <a:uLnTx/>
                <a:uFillTx/>
                <a:latin typeface="Times" charset="0"/>
                <a:ea typeface="+mn-ea"/>
                <a:cs typeface="+mn-cs"/>
              </a:rPr>
              <a:t>: </a:t>
            </a:r>
            <a:r>
              <a:rPr lang="en-GB" sz="2000" dirty="0">
                <a:solidFill>
                  <a:prstClr val="black"/>
                </a:solidFill>
                <a:latin typeface="Times" charset="0"/>
              </a:rPr>
              <a:t>String</a:t>
            </a:r>
            <a:endParaRPr kumimoji="0" lang="en-GB" sz="2000" b="0" i="0" u="none" strike="noStrike" kern="1200" cap="none" spc="0" normalizeH="0" baseline="0" noProof="0" dirty="0">
              <a:ln>
                <a:noFill/>
              </a:ln>
              <a:solidFill>
                <a:prstClr val="black"/>
              </a:solidFill>
              <a:effectLst/>
              <a:uLnTx/>
              <a:uFillTx/>
              <a:latin typeface="Times" charset="0"/>
              <a:ea typeface="+mn-ea"/>
              <a:cs typeface="+mn-cs"/>
            </a:endParaRPr>
          </a:p>
          <a:p>
            <a:pPr marL="342900" marR="0" lvl="0" indent="-342900" algn="l" defTabSz="914400" rtl="0" eaLnBrk="1" fontAlgn="auto" latinLnBrk="0" hangingPunct="1">
              <a:lnSpc>
                <a:spcPct val="100000"/>
              </a:lnSpc>
              <a:spcBef>
                <a:spcPts val="0"/>
              </a:spcBef>
              <a:spcAft>
                <a:spcPts val="0"/>
              </a:spcAft>
              <a:buClr>
                <a:srgbClr val="000000"/>
              </a:buClr>
              <a:buSzPct val="67000"/>
              <a:buFontTx/>
              <a:buChar char="-"/>
              <a:tabLst>
                <a:tab pos="656650" algn="l"/>
                <a:tab pos="1313299" algn="l"/>
              </a:tabLst>
              <a:defRPr/>
            </a:pPr>
            <a:r>
              <a:rPr lang="en-GB" sz="2000" noProof="0" dirty="0">
                <a:solidFill>
                  <a:prstClr val="black"/>
                </a:solidFill>
                <a:latin typeface="Times" charset="0"/>
              </a:rPr>
              <a:t>void marks()</a:t>
            </a:r>
            <a:r>
              <a:rPr lang="en-GB" sz="2000" dirty="0">
                <a:solidFill>
                  <a:prstClr val="black"/>
                </a:solidFill>
                <a:latin typeface="Times" charset="0"/>
              </a:rPr>
              <a:t>;</a:t>
            </a:r>
          </a:p>
          <a:p>
            <a:pPr marL="342900" marR="0" lvl="0" indent="-342900" algn="l" defTabSz="914400" rtl="0" eaLnBrk="1" fontAlgn="auto" latinLnBrk="0" hangingPunct="1">
              <a:lnSpc>
                <a:spcPct val="100000"/>
              </a:lnSpc>
              <a:spcBef>
                <a:spcPts val="0"/>
              </a:spcBef>
              <a:spcAft>
                <a:spcPts val="0"/>
              </a:spcAft>
              <a:buClr>
                <a:srgbClr val="000000"/>
              </a:buClr>
              <a:buSzPct val="67000"/>
              <a:buFontTx/>
              <a:buChar char="-"/>
              <a:tabLst>
                <a:tab pos="656650" algn="l"/>
                <a:tab pos="1313299" algn="l"/>
              </a:tabLst>
              <a:defRPr/>
            </a:pPr>
            <a:r>
              <a:rPr lang="en-GB" sz="2000" noProof="0" dirty="0">
                <a:solidFill>
                  <a:prstClr val="black"/>
                </a:solidFill>
                <a:latin typeface="Times" charset="0"/>
              </a:rPr>
              <a:t>Void display();</a:t>
            </a:r>
          </a:p>
        </p:txBody>
      </p:sp>
      <p:sp>
        <p:nvSpPr>
          <p:cNvPr id="18" name="Text Box 7">
            <a:extLst>
              <a:ext uri="{FF2B5EF4-FFF2-40B4-BE49-F238E27FC236}">
                <a16:creationId xmlns:a16="http://schemas.microsoft.com/office/drawing/2014/main" id="{C3218D1F-C0A7-467B-B5C1-02109B2DE69B}"/>
              </a:ext>
            </a:extLst>
          </p:cNvPr>
          <p:cNvSpPr txBox="1">
            <a:spLocks noChangeArrowheads="1"/>
          </p:cNvSpPr>
          <p:nvPr/>
        </p:nvSpPr>
        <p:spPr bwMode="auto">
          <a:xfrm>
            <a:off x="8836301" y="1034508"/>
            <a:ext cx="2760371" cy="369332"/>
          </a:xfrm>
          <a:prstGeom prst="rect">
            <a:avLst/>
          </a:prstGeom>
          <a:noFill/>
          <a:ln w="9525">
            <a:noFill/>
            <a:miter lim="800000"/>
            <a:headEnd/>
            <a:tailEnd/>
          </a:ln>
        </p:spPr>
        <p:txBody>
          <a:bodyPr wrap="none" lIns="0" tIns="0" rIns="0" bIns="0">
            <a:spAutoFit/>
          </a:bodyPr>
          <a:lstStyle/>
          <a:p>
            <a:pPr marL="0" marR="0" lvl="0" indent="0" algn="l" defTabSz="914400" rtl="0" eaLnBrk="1" fontAlgn="auto" latinLnBrk="0" hangingPunct="1">
              <a:lnSpc>
                <a:spcPct val="100000"/>
              </a:lnSpc>
              <a:spcBef>
                <a:spcPts val="0"/>
              </a:spcBef>
              <a:spcAft>
                <a:spcPts val="0"/>
              </a:spcAft>
              <a:buClr>
                <a:srgbClr val="000000"/>
              </a:buClr>
              <a:buSzPct val="67000"/>
              <a:buFontTx/>
              <a:buNone/>
              <a:tabLst>
                <a:tab pos="656650" algn="l"/>
              </a:tabLst>
              <a:defRPr/>
            </a:pPr>
            <a:r>
              <a:rPr kumimoji="0" lang="en-GB" sz="2400" b="0" i="0" u="none" strike="noStrike" kern="1200" cap="none" spc="0" normalizeH="0" baseline="0" noProof="0" dirty="0">
                <a:ln>
                  <a:noFill/>
                </a:ln>
                <a:solidFill>
                  <a:srgbClr val="FF0000"/>
                </a:solidFill>
                <a:effectLst/>
                <a:uLnTx/>
                <a:uFillTx/>
                <a:latin typeface="Times" charset="0"/>
                <a:ea typeface="+mn-ea"/>
                <a:cs typeface="+mn-cs"/>
              </a:rPr>
              <a:t>Base Class-Superclass</a:t>
            </a:r>
            <a:endParaRPr kumimoji="0" lang="en-GB" sz="1500" b="0" i="0" u="none" strike="noStrike" kern="1200" cap="none" spc="0" normalizeH="0" baseline="0" noProof="0" dirty="0">
              <a:ln>
                <a:noFill/>
              </a:ln>
              <a:solidFill>
                <a:srgbClr val="FF0000"/>
              </a:solidFill>
              <a:effectLst/>
              <a:uLnTx/>
              <a:uFillTx/>
              <a:latin typeface="Times" charset="0"/>
              <a:ea typeface="+mn-ea"/>
              <a:cs typeface="+mn-cs"/>
            </a:endParaRPr>
          </a:p>
        </p:txBody>
      </p:sp>
      <p:sp>
        <p:nvSpPr>
          <p:cNvPr id="19" name="Text Box 8">
            <a:extLst>
              <a:ext uri="{FF2B5EF4-FFF2-40B4-BE49-F238E27FC236}">
                <a16:creationId xmlns:a16="http://schemas.microsoft.com/office/drawing/2014/main" id="{4D3DAE12-0698-42BE-B56B-F49A3C700B95}"/>
              </a:ext>
            </a:extLst>
          </p:cNvPr>
          <p:cNvSpPr txBox="1">
            <a:spLocks noChangeArrowheads="1"/>
          </p:cNvSpPr>
          <p:nvPr/>
        </p:nvSpPr>
        <p:spPr bwMode="auto">
          <a:xfrm>
            <a:off x="7110186" y="5141294"/>
            <a:ext cx="2196114" cy="307777"/>
          </a:xfrm>
          <a:prstGeom prst="rect">
            <a:avLst/>
          </a:prstGeom>
          <a:noFill/>
          <a:ln w="9525">
            <a:noFill/>
            <a:miter lim="800000"/>
            <a:headEnd/>
            <a:tailEnd/>
          </a:ln>
        </p:spPr>
        <p:txBody>
          <a:bodyPr wrap="none" lIns="0" tIns="0" rIns="0" bIns="0">
            <a:spAutoFit/>
          </a:bodyPr>
          <a:lstStyle/>
          <a:p>
            <a:pPr marL="0" marR="0" lvl="0" indent="0" algn="l" defTabSz="914400" rtl="0" eaLnBrk="1" fontAlgn="auto" latinLnBrk="0" hangingPunct="1">
              <a:lnSpc>
                <a:spcPct val="100000"/>
              </a:lnSpc>
              <a:spcBef>
                <a:spcPts val="0"/>
              </a:spcBef>
              <a:spcAft>
                <a:spcPts val="0"/>
              </a:spcAft>
              <a:buClr>
                <a:srgbClr val="000000"/>
              </a:buClr>
              <a:buSzPct val="67000"/>
              <a:buFontTx/>
              <a:buNone/>
              <a:tabLst>
                <a:tab pos="656650" algn="l"/>
              </a:tabLst>
              <a:defRPr/>
            </a:pPr>
            <a:r>
              <a:rPr kumimoji="0" lang="en-GB" sz="2000" b="0" i="0" u="none" strike="noStrike" kern="1200" cap="none" spc="0" normalizeH="0" baseline="0" noProof="0" dirty="0">
                <a:ln>
                  <a:noFill/>
                </a:ln>
                <a:solidFill>
                  <a:srgbClr val="FF0000"/>
                </a:solidFill>
                <a:effectLst/>
                <a:uLnTx/>
                <a:uFillTx/>
                <a:latin typeface="Times" charset="0"/>
                <a:ea typeface="+mn-ea"/>
                <a:cs typeface="+mn-cs"/>
              </a:rPr>
              <a:t>Child Class:-subclass</a:t>
            </a:r>
          </a:p>
        </p:txBody>
      </p:sp>
      <p:sp>
        <p:nvSpPr>
          <p:cNvPr id="20" name="Line 5">
            <a:extLst>
              <a:ext uri="{FF2B5EF4-FFF2-40B4-BE49-F238E27FC236}">
                <a16:creationId xmlns:a16="http://schemas.microsoft.com/office/drawing/2014/main" id="{E5E5E9AF-3E99-4D30-8BD3-DB4375C1A316}"/>
              </a:ext>
            </a:extLst>
          </p:cNvPr>
          <p:cNvSpPr>
            <a:spLocks noChangeShapeType="1"/>
          </p:cNvSpPr>
          <p:nvPr/>
        </p:nvSpPr>
        <p:spPr bwMode="auto">
          <a:xfrm>
            <a:off x="10610204" y="3116452"/>
            <a:ext cx="549399" cy="418389"/>
          </a:xfrm>
          <a:prstGeom prst="line">
            <a:avLst/>
          </a:prstGeom>
          <a:noFill/>
          <a:ln w="9525">
            <a:solidFill>
              <a:srgbClr val="000000"/>
            </a:solidFill>
            <a:round/>
            <a:headEnd/>
            <a:tailEnd type="triangle" w="lg" len="lg"/>
          </a:ln>
        </p:spPr>
        <p:txBody>
          <a:bodyPr lIns="82945" tIns="41473" rIns="82945" bIns="41473"/>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Perpetua"/>
              <a:ea typeface="+mn-ea"/>
              <a:cs typeface="+mn-cs"/>
            </a:endParaRPr>
          </a:p>
        </p:txBody>
      </p:sp>
      <p:sp>
        <p:nvSpPr>
          <p:cNvPr id="22" name="Text Box 8">
            <a:extLst>
              <a:ext uri="{FF2B5EF4-FFF2-40B4-BE49-F238E27FC236}">
                <a16:creationId xmlns:a16="http://schemas.microsoft.com/office/drawing/2014/main" id="{9A528D83-0583-4A83-AA5C-10444154EDDB}"/>
              </a:ext>
            </a:extLst>
          </p:cNvPr>
          <p:cNvSpPr txBox="1">
            <a:spLocks noChangeArrowheads="1"/>
          </p:cNvSpPr>
          <p:nvPr/>
        </p:nvSpPr>
        <p:spPr bwMode="auto">
          <a:xfrm>
            <a:off x="9812658" y="5156303"/>
            <a:ext cx="2196114" cy="307777"/>
          </a:xfrm>
          <a:prstGeom prst="rect">
            <a:avLst/>
          </a:prstGeom>
          <a:noFill/>
          <a:ln w="9525">
            <a:noFill/>
            <a:miter lim="800000"/>
            <a:headEnd/>
            <a:tailEnd/>
          </a:ln>
        </p:spPr>
        <p:txBody>
          <a:bodyPr wrap="none" lIns="0" tIns="0" rIns="0" bIns="0">
            <a:spAutoFit/>
          </a:bodyPr>
          <a:lstStyle/>
          <a:p>
            <a:pPr marL="0" marR="0" lvl="0" indent="0" algn="l" defTabSz="914400" rtl="0" eaLnBrk="1" fontAlgn="auto" latinLnBrk="0" hangingPunct="1">
              <a:lnSpc>
                <a:spcPct val="100000"/>
              </a:lnSpc>
              <a:spcBef>
                <a:spcPts val="0"/>
              </a:spcBef>
              <a:spcAft>
                <a:spcPts val="0"/>
              </a:spcAft>
              <a:buClr>
                <a:srgbClr val="000000"/>
              </a:buClr>
              <a:buSzPct val="67000"/>
              <a:buFontTx/>
              <a:buNone/>
              <a:tabLst>
                <a:tab pos="656650" algn="l"/>
              </a:tabLst>
              <a:defRPr/>
            </a:pPr>
            <a:r>
              <a:rPr kumimoji="0" lang="en-GB" sz="2000" b="0" i="0" u="none" strike="noStrike" kern="1200" cap="none" spc="0" normalizeH="0" baseline="0" noProof="0" dirty="0">
                <a:ln>
                  <a:noFill/>
                </a:ln>
                <a:solidFill>
                  <a:srgbClr val="FF0000"/>
                </a:solidFill>
                <a:effectLst/>
                <a:uLnTx/>
                <a:uFillTx/>
                <a:latin typeface="Times" charset="0"/>
                <a:ea typeface="+mn-ea"/>
                <a:cs typeface="+mn-cs"/>
              </a:rPr>
              <a:t>Child Class:-subclass</a:t>
            </a:r>
          </a:p>
        </p:txBody>
      </p:sp>
      <p:sp>
        <p:nvSpPr>
          <p:cNvPr id="23" name="AutoShape 6">
            <a:extLst>
              <a:ext uri="{FF2B5EF4-FFF2-40B4-BE49-F238E27FC236}">
                <a16:creationId xmlns:a16="http://schemas.microsoft.com/office/drawing/2014/main" id="{604BA153-FC40-4D6A-814D-91F0905ED4F7}"/>
              </a:ext>
            </a:extLst>
          </p:cNvPr>
          <p:cNvSpPr>
            <a:spLocks noChangeArrowheads="1"/>
          </p:cNvSpPr>
          <p:nvPr/>
        </p:nvSpPr>
        <p:spPr bwMode="auto">
          <a:xfrm>
            <a:off x="9761037" y="3496370"/>
            <a:ext cx="2247735" cy="1538883"/>
          </a:xfrm>
          <a:prstGeom prst="roundRect">
            <a:avLst>
              <a:gd name="adj" fmla="val 139"/>
            </a:avLst>
          </a:prstGeom>
          <a:solidFill>
            <a:srgbClr val="CCFFFF"/>
          </a:solidFill>
          <a:ln w="9525">
            <a:solidFill>
              <a:srgbClr val="000000"/>
            </a:solidFill>
            <a:round/>
            <a:headEnd/>
            <a:tailEnd/>
          </a:ln>
        </p:spPr>
        <p:txBody>
          <a:bodyPr wrap="square" lIns="0" tIns="0" rIns="0" bIns="0" anchor="ctr" anchorCtr="1">
            <a:spAutoFit/>
          </a:bodyPr>
          <a:lstStyle/>
          <a:p>
            <a:pPr marL="0" marR="0" lvl="0" indent="0" algn="l" defTabSz="914400" rtl="0" eaLnBrk="1" fontAlgn="auto" latinLnBrk="0" hangingPunct="1">
              <a:lnSpc>
                <a:spcPct val="100000"/>
              </a:lnSpc>
              <a:spcBef>
                <a:spcPts val="0"/>
              </a:spcBef>
              <a:spcAft>
                <a:spcPts val="0"/>
              </a:spcAft>
              <a:buClr>
                <a:srgbClr val="000000"/>
              </a:buClr>
              <a:buSzPct val="67000"/>
              <a:buFontTx/>
              <a:buNone/>
              <a:tabLst>
                <a:tab pos="656650" algn="l"/>
                <a:tab pos="1313299" algn="l"/>
              </a:tabLst>
              <a:defRPr/>
            </a:pPr>
            <a:r>
              <a:rPr kumimoji="0" lang="en-GB" sz="2000" b="0" i="0" u="none" strike="noStrike" kern="1200" cap="none" spc="0" normalizeH="0" baseline="0" noProof="0" dirty="0">
                <a:ln>
                  <a:noFill/>
                </a:ln>
                <a:solidFill>
                  <a:prstClr val="black"/>
                </a:solidFill>
                <a:effectLst/>
                <a:uLnTx/>
                <a:uFillTx/>
                <a:latin typeface="Times" charset="0"/>
                <a:ea typeface="+mn-ea"/>
                <a:cs typeface="+mn-cs"/>
              </a:rPr>
              <a:t>Class SE</a:t>
            </a:r>
          </a:p>
          <a:p>
            <a:pPr marL="0" marR="0" lvl="0" indent="0" algn="l" defTabSz="914400" rtl="0" eaLnBrk="1" fontAlgn="auto" latinLnBrk="0" hangingPunct="1">
              <a:lnSpc>
                <a:spcPct val="100000"/>
              </a:lnSpc>
              <a:spcBef>
                <a:spcPts val="0"/>
              </a:spcBef>
              <a:spcAft>
                <a:spcPts val="0"/>
              </a:spcAft>
              <a:buClr>
                <a:srgbClr val="000000"/>
              </a:buClr>
              <a:buSzPct val="67000"/>
              <a:buFontTx/>
              <a:buNone/>
              <a:tabLst>
                <a:tab pos="656650" algn="l"/>
                <a:tab pos="1313299" algn="l"/>
              </a:tabLst>
              <a:defRPr/>
            </a:pPr>
            <a:r>
              <a:rPr kumimoji="0" lang="en-GB" sz="2000" b="0" i="0" u="none" strike="noStrike" kern="1200" cap="none" spc="0" normalizeH="0" baseline="0" noProof="0" dirty="0">
                <a:ln>
                  <a:noFill/>
                </a:ln>
                <a:solidFill>
                  <a:prstClr val="black"/>
                </a:solidFill>
                <a:effectLst/>
                <a:uLnTx/>
                <a:uFillTx/>
                <a:latin typeface="Times" charset="0"/>
                <a:ea typeface="+mn-ea"/>
                <a:cs typeface="+mn-cs"/>
              </a:rPr>
              <a:t>- ID No.: int</a:t>
            </a:r>
          </a:p>
          <a:p>
            <a:pPr marL="342900" marR="0" lvl="0" indent="-342900" algn="l" defTabSz="914400" rtl="0" eaLnBrk="1" fontAlgn="auto" latinLnBrk="0" hangingPunct="1">
              <a:lnSpc>
                <a:spcPct val="100000"/>
              </a:lnSpc>
              <a:spcBef>
                <a:spcPts val="0"/>
              </a:spcBef>
              <a:spcAft>
                <a:spcPts val="0"/>
              </a:spcAft>
              <a:buClr>
                <a:srgbClr val="000000"/>
              </a:buClr>
              <a:buSzPct val="67000"/>
              <a:buFontTx/>
              <a:buChar char="-"/>
              <a:tabLst>
                <a:tab pos="656650" algn="l"/>
                <a:tab pos="1313299" algn="l"/>
              </a:tabLst>
              <a:defRPr/>
            </a:pPr>
            <a:r>
              <a:rPr lang="en-GB" sz="2000" dirty="0">
                <a:solidFill>
                  <a:prstClr val="black"/>
                </a:solidFill>
                <a:latin typeface="Times" charset="0"/>
              </a:rPr>
              <a:t>Address</a:t>
            </a:r>
            <a:r>
              <a:rPr kumimoji="0" lang="en-GB" sz="2000" b="0" i="0" u="none" strike="noStrike" kern="1200" cap="none" spc="0" normalizeH="0" baseline="0" noProof="0" dirty="0">
                <a:ln>
                  <a:noFill/>
                </a:ln>
                <a:solidFill>
                  <a:prstClr val="black"/>
                </a:solidFill>
                <a:effectLst/>
                <a:uLnTx/>
                <a:uFillTx/>
                <a:latin typeface="Times" charset="0"/>
                <a:ea typeface="+mn-ea"/>
                <a:cs typeface="+mn-cs"/>
              </a:rPr>
              <a:t>: </a:t>
            </a:r>
            <a:r>
              <a:rPr lang="en-GB" sz="2000" dirty="0">
                <a:solidFill>
                  <a:prstClr val="black"/>
                </a:solidFill>
                <a:latin typeface="Times" charset="0"/>
              </a:rPr>
              <a:t>String</a:t>
            </a:r>
            <a:endParaRPr kumimoji="0" lang="en-GB" sz="2000" b="0" i="0" u="none" strike="noStrike" kern="1200" cap="none" spc="0" normalizeH="0" baseline="0" noProof="0" dirty="0">
              <a:ln>
                <a:noFill/>
              </a:ln>
              <a:solidFill>
                <a:prstClr val="black"/>
              </a:solidFill>
              <a:effectLst/>
              <a:uLnTx/>
              <a:uFillTx/>
              <a:latin typeface="Times" charset="0"/>
              <a:ea typeface="+mn-ea"/>
              <a:cs typeface="+mn-cs"/>
            </a:endParaRPr>
          </a:p>
          <a:p>
            <a:pPr marL="342900" marR="0" lvl="0" indent="-342900" algn="l" defTabSz="914400" rtl="0" eaLnBrk="1" fontAlgn="auto" latinLnBrk="0" hangingPunct="1">
              <a:lnSpc>
                <a:spcPct val="100000"/>
              </a:lnSpc>
              <a:spcBef>
                <a:spcPts val="0"/>
              </a:spcBef>
              <a:spcAft>
                <a:spcPts val="0"/>
              </a:spcAft>
              <a:buClr>
                <a:srgbClr val="000000"/>
              </a:buClr>
              <a:buSzPct val="67000"/>
              <a:buFontTx/>
              <a:buChar char="-"/>
              <a:tabLst>
                <a:tab pos="656650" algn="l"/>
                <a:tab pos="1313299" algn="l"/>
              </a:tabLst>
              <a:defRPr/>
            </a:pPr>
            <a:r>
              <a:rPr lang="en-GB" sz="2000" noProof="0" dirty="0">
                <a:solidFill>
                  <a:prstClr val="black"/>
                </a:solidFill>
                <a:latin typeface="Times" charset="0"/>
              </a:rPr>
              <a:t>void marks()</a:t>
            </a:r>
            <a:r>
              <a:rPr lang="en-GB" sz="2000" dirty="0">
                <a:solidFill>
                  <a:prstClr val="black"/>
                </a:solidFill>
                <a:latin typeface="Times" charset="0"/>
              </a:rPr>
              <a:t>;</a:t>
            </a:r>
          </a:p>
          <a:p>
            <a:pPr marL="342900" marR="0" lvl="0" indent="-342900" algn="l" defTabSz="914400" rtl="0" eaLnBrk="1" fontAlgn="auto" latinLnBrk="0" hangingPunct="1">
              <a:lnSpc>
                <a:spcPct val="100000"/>
              </a:lnSpc>
              <a:spcBef>
                <a:spcPts val="0"/>
              </a:spcBef>
              <a:spcAft>
                <a:spcPts val="0"/>
              </a:spcAft>
              <a:buClr>
                <a:srgbClr val="000000"/>
              </a:buClr>
              <a:buSzPct val="67000"/>
              <a:buFontTx/>
              <a:buChar char="-"/>
              <a:tabLst>
                <a:tab pos="656650" algn="l"/>
                <a:tab pos="1313299" algn="l"/>
              </a:tabLst>
              <a:defRPr/>
            </a:pPr>
            <a:r>
              <a:rPr lang="en-GB" sz="2000" noProof="0" dirty="0">
                <a:solidFill>
                  <a:prstClr val="black"/>
                </a:solidFill>
                <a:latin typeface="Times" charset="0"/>
              </a:rPr>
              <a:t>Void display();</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AutoShape 4"/>
          <p:cNvSpPr>
            <a:spLocks noChangeArrowheads="1"/>
          </p:cNvSpPr>
          <p:nvPr/>
        </p:nvSpPr>
        <p:spPr bwMode="auto">
          <a:xfrm>
            <a:off x="753092" y="1681267"/>
            <a:ext cx="2114038" cy="1154162"/>
          </a:xfrm>
          <a:prstGeom prst="roundRect">
            <a:avLst>
              <a:gd name="adj" fmla="val 134"/>
            </a:avLst>
          </a:prstGeom>
          <a:solidFill>
            <a:srgbClr val="CCFFFF"/>
          </a:solidFill>
          <a:ln w="9525">
            <a:solidFill>
              <a:srgbClr val="000000"/>
            </a:solidFill>
            <a:round/>
            <a:headEnd/>
            <a:tailEnd/>
          </a:ln>
        </p:spPr>
        <p:txBody>
          <a:bodyPr wrap="square" lIns="0" tIns="0" rIns="0" bIns="0" anchor="ctr" anchorCtr="1">
            <a:spAutoFit/>
          </a:bodyPr>
          <a:lstStyle/>
          <a:p>
            <a:pPr>
              <a:buClr>
                <a:srgbClr val="000000"/>
              </a:buClr>
              <a:buSzPct val="67000"/>
              <a:tabLst>
                <a:tab pos="656650" algn="l"/>
                <a:tab pos="1313299" algn="l"/>
              </a:tabLst>
            </a:pPr>
            <a:r>
              <a:rPr lang="en-GB" sz="2000" dirty="0">
                <a:solidFill>
                  <a:srgbClr val="FF0000"/>
                </a:solidFill>
                <a:latin typeface="Times" charset="0"/>
              </a:rPr>
              <a:t>Person</a:t>
            </a:r>
          </a:p>
          <a:p>
            <a:pPr>
              <a:buClr>
                <a:srgbClr val="000000"/>
              </a:buClr>
              <a:buSzPct val="67000"/>
              <a:tabLst>
                <a:tab pos="656650" algn="l"/>
                <a:tab pos="1313299" algn="l"/>
              </a:tabLst>
            </a:pPr>
            <a:r>
              <a:rPr lang="en-GB" sz="2000" dirty="0">
                <a:latin typeface="Times" charset="0"/>
              </a:rPr>
              <a:t>- name: String          </a:t>
            </a:r>
          </a:p>
          <a:p>
            <a:pPr>
              <a:buClr>
                <a:srgbClr val="000000"/>
              </a:buClr>
              <a:buSzPct val="67000"/>
              <a:tabLst>
                <a:tab pos="656650" algn="l"/>
                <a:tab pos="1313299" algn="l"/>
              </a:tabLst>
            </a:pPr>
            <a:r>
              <a:rPr lang="en-GB" sz="2000" dirty="0">
                <a:latin typeface="Times" charset="0"/>
              </a:rPr>
              <a:t>- dob: Date</a:t>
            </a:r>
          </a:p>
          <a:p>
            <a:pPr>
              <a:buClr>
                <a:srgbClr val="000000"/>
              </a:buClr>
              <a:buSzPct val="67000"/>
              <a:tabLst>
                <a:tab pos="656650" algn="l"/>
                <a:tab pos="1313299" algn="l"/>
              </a:tabLst>
            </a:pPr>
            <a:endParaRPr lang="en-GB" sz="1500" dirty="0">
              <a:latin typeface="Times" charset="0"/>
            </a:endParaRPr>
          </a:p>
        </p:txBody>
      </p:sp>
      <p:sp>
        <p:nvSpPr>
          <p:cNvPr id="5125" name="Line 5"/>
          <p:cNvSpPr>
            <a:spLocks noChangeShapeType="1"/>
          </p:cNvSpPr>
          <p:nvPr/>
        </p:nvSpPr>
        <p:spPr bwMode="auto">
          <a:xfrm>
            <a:off x="1810111" y="2835429"/>
            <a:ext cx="0" cy="561182"/>
          </a:xfrm>
          <a:prstGeom prst="line">
            <a:avLst/>
          </a:prstGeom>
          <a:noFill/>
          <a:ln w="9525">
            <a:solidFill>
              <a:srgbClr val="000000"/>
            </a:solidFill>
            <a:round/>
            <a:headEnd/>
            <a:tailEnd type="triangle" w="lg" len="lg"/>
          </a:ln>
        </p:spPr>
        <p:txBody>
          <a:bodyPr lIns="82945" tIns="41473" rIns="82945" bIns="41473"/>
          <a:lstStyle/>
          <a:p>
            <a:endParaRPr lang="en-US"/>
          </a:p>
        </p:txBody>
      </p:sp>
      <p:sp>
        <p:nvSpPr>
          <p:cNvPr id="5126" name="AutoShape 6"/>
          <p:cNvSpPr>
            <a:spLocks noChangeArrowheads="1"/>
          </p:cNvSpPr>
          <p:nvPr/>
        </p:nvSpPr>
        <p:spPr bwMode="auto">
          <a:xfrm>
            <a:off x="758791" y="3433180"/>
            <a:ext cx="2114038" cy="1231106"/>
          </a:xfrm>
          <a:prstGeom prst="roundRect">
            <a:avLst>
              <a:gd name="adj" fmla="val 139"/>
            </a:avLst>
          </a:prstGeom>
          <a:solidFill>
            <a:srgbClr val="CCFFFF"/>
          </a:solidFill>
          <a:ln w="9525">
            <a:solidFill>
              <a:srgbClr val="000000"/>
            </a:solidFill>
            <a:round/>
            <a:headEnd/>
            <a:tailEnd/>
          </a:ln>
        </p:spPr>
        <p:txBody>
          <a:bodyPr wrap="square" lIns="0" tIns="0" rIns="0" bIns="0" anchor="ctr" anchorCtr="1">
            <a:spAutoFit/>
          </a:bodyPr>
          <a:lstStyle/>
          <a:p>
            <a:pPr>
              <a:buClr>
                <a:srgbClr val="000000"/>
              </a:buClr>
              <a:buSzPct val="67000"/>
              <a:tabLst>
                <a:tab pos="656650" algn="l"/>
                <a:tab pos="1313299" algn="l"/>
              </a:tabLst>
            </a:pPr>
            <a:r>
              <a:rPr lang="en-GB" sz="2000" dirty="0">
                <a:solidFill>
                  <a:srgbClr val="FF0000"/>
                </a:solidFill>
                <a:latin typeface="Times" charset="0"/>
              </a:rPr>
              <a:t>Employee</a:t>
            </a:r>
          </a:p>
          <a:p>
            <a:pPr>
              <a:buClr>
                <a:srgbClr val="000000"/>
              </a:buClr>
              <a:buSzPct val="67000"/>
              <a:tabLst>
                <a:tab pos="656650" algn="l"/>
                <a:tab pos="1313299" algn="l"/>
              </a:tabLst>
            </a:pPr>
            <a:r>
              <a:rPr lang="en-GB" sz="2000" dirty="0">
                <a:latin typeface="Times" charset="0"/>
              </a:rPr>
              <a:t>- </a:t>
            </a:r>
            <a:r>
              <a:rPr lang="en-GB" sz="2000" dirty="0" err="1">
                <a:latin typeface="Times" charset="0"/>
              </a:rPr>
              <a:t>employeeID</a:t>
            </a:r>
            <a:r>
              <a:rPr lang="en-GB" sz="2000" dirty="0">
                <a:latin typeface="Times" charset="0"/>
              </a:rPr>
              <a:t>: </a:t>
            </a:r>
            <a:r>
              <a:rPr lang="en-GB" sz="2000" dirty="0" err="1">
                <a:latin typeface="Times" charset="0"/>
              </a:rPr>
              <a:t>int</a:t>
            </a:r>
            <a:endParaRPr lang="en-GB" sz="2000" dirty="0">
              <a:latin typeface="Times" charset="0"/>
            </a:endParaRPr>
          </a:p>
          <a:p>
            <a:pPr>
              <a:buClr>
                <a:srgbClr val="000000"/>
              </a:buClr>
              <a:buSzPct val="67000"/>
              <a:tabLst>
                <a:tab pos="656650" algn="l"/>
                <a:tab pos="1313299" algn="l"/>
              </a:tabLst>
            </a:pPr>
            <a:r>
              <a:rPr lang="en-GB" sz="2000" dirty="0">
                <a:latin typeface="Times" charset="0"/>
              </a:rPr>
              <a:t>- salary: </a:t>
            </a:r>
            <a:r>
              <a:rPr lang="en-GB" sz="2000" dirty="0" err="1">
                <a:latin typeface="Times" charset="0"/>
              </a:rPr>
              <a:t>int</a:t>
            </a:r>
            <a:endParaRPr lang="en-GB" sz="2000" dirty="0">
              <a:latin typeface="Times" charset="0"/>
            </a:endParaRPr>
          </a:p>
          <a:p>
            <a:pPr>
              <a:buClr>
                <a:srgbClr val="000000"/>
              </a:buClr>
              <a:buSzPct val="67000"/>
              <a:tabLst>
                <a:tab pos="656650" algn="l"/>
                <a:tab pos="1313299" algn="l"/>
              </a:tabLst>
            </a:pPr>
            <a:r>
              <a:rPr lang="en-GB" sz="2000" dirty="0">
                <a:latin typeface="Times" charset="0"/>
              </a:rPr>
              <a:t>- </a:t>
            </a:r>
            <a:r>
              <a:rPr lang="en-GB" sz="2000" dirty="0" err="1">
                <a:latin typeface="Times" charset="0"/>
              </a:rPr>
              <a:t>startDate</a:t>
            </a:r>
            <a:r>
              <a:rPr lang="en-GB" sz="2000" dirty="0">
                <a:latin typeface="Times" charset="0"/>
              </a:rPr>
              <a:t>: Date</a:t>
            </a:r>
          </a:p>
        </p:txBody>
      </p:sp>
      <p:sp>
        <p:nvSpPr>
          <p:cNvPr id="5127" name="Oval 7"/>
          <p:cNvSpPr>
            <a:spLocks noChangeArrowheads="1"/>
          </p:cNvSpPr>
          <p:nvPr/>
        </p:nvSpPr>
        <p:spPr bwMode="auto">
          <a:xfrm>
            <a:off x="3267690" y="1871249"/>
            <a:ext cx="2302560" cy="2163961"/>
          </a:xfrm>
          <a:prstGeom prst="ellipse">
            <a:avLst/>
          </a:prstGeom>
          <a:solidFill>
            <a:srgbClr val="CCFFFF"/>
          </a:solidFill>
          <a:ln w="9525">
            <a:solidFill>
              <a:srgbClr val="000000"/>
            </a:solidFill>
            <a:round/>
            <a:headEnd/>
            <a:tailEnd/>
          </a:ln>
        </p:spPr>
        <p:txBody>
          <a:bodyPr lIns="0" tIns="0" rIns="0" bIns="0" anchor="ctr" anchorCtr="1">
            <a:spAutoFit/>
          </a:bodyPr>
          <a:lstStyle/>
          <a:p>
            <a:pPr>
              <a:buClr>
                <a:srgbClr val="000000"/>
              </a:buClr>
              <a:buSzPct val="67000"/>
              <a:tabLst>
                <a:tab pos="656650" algn="l"/>
                <a:tab pos="1313299" algn="l"/>
                <a:tab pos="1969949" algn="l"/>
              </a:tabLst>
            </a:pPr>
            <a:r>
              <a:rPr lang="en-GB" sz="2000" dirty="0">
                <a:solidFill>
                  <a:srgbClr val="FF0000"/>
                </a:solidFill>
                <a:latin typeface="Times" charset="0"/>
              </a:rPr>
              <a:t>Person</a:t>
            </a:r>
          </a:p>
          <a:p>
            <a:pPr>
              <a:buClr>
                <a:srgbClr val="000000"/>
              </a:buClr>
              <a:buSzPct val="67000"/>
              <a:tabLst>
                <a:tab pos="656650" algn="l"/>
                <a:tab pos="1313299" algn="l"/>
                <a:tab pos="1969949" algn="l"/>
              </a:tabLst>
            </a:pPr>
            <a:r>
              <a:rPr lang="en-GB" sz="2000" dirty="0">
                <a:latin typeface="Times" charset="0"/>
              </a:rPr>
              <a:t>name = "John Smith"</a:t>
            </a:r>
          </a:p>
          <a:p>
            <a:pPr>
              <a:buClr>
                <a:srgbClr val="000000"/>
              </a:buClr>
              <a:buSzPct val="67000"/>
              <a:tabLst>
                <a:tab pos="656650" algn="l"/>
                <a:tab pos="1313299" algn="l"/>
                <a:tab pos="1969949" algn="l"/>
              </a:tabLst>
            </a:pPr>
            <a:r>
              <a:rPr lang="en-GB" sz="2000" dirty="0">
                <a:latin typeface="Times" charset="0"/>
              </a:rPr>
              <a:t>dob = Jan 13, 1954</a:t>
            </a:r>
          </a:p>
        </p:txBody>
      </p:sp>
      <p:sp>
        <p:nvSpPr>
          <p:cNvPr id="5128" name="Oval 8"/>
          <p:cNvSpPr>
            <a:spLocks noChangeArrowheads="1"/>
          </p:cNvSpPr>
          <p:nvPr/>
        </p:nvSpPr>
        <p:spPr bwMode="auto">
          <a:xfrm>
            <a:off x="6163290" y="1589933"/>
            <a:ext cx="2887432" cy="2726591"/>
          </a:xfrm>
          <a:prstGeom prst="ellipse">
            <a:avLst/>
          </a:prstGeom>
          <a:solidFill>
            <a:srgbClr val="CCFFFF"/>
          </a:solidFill>
          <a:ln w="9525">
            <a:solidFill>
              <a:srgbClr val="000000"/>
            </a:solidFill>
            <a:round/>
            <a:headEnd/>
            <a:tailEnd/>
          </a:ln>
        </p:spPr>
        <p:txBody>
          <a:bodyPr wrap="square" lIns="0" tIns="0" rIns="0" bIns="0" anchor="ctr" anchorCtr="1">
            <a:spAutoFit/>
          </a:bodyPr>
          <a:lstStyle/>
          <a:p>
            <a:pPr>
              <a:buClr>
                <a:srgbClr val="000000"/>
              </a:buClr>
              <a:buSzPct val="67000"/>
              <a:tabLst>
                <a:tab pos="656650" algn="l"/>
                <a:tab pos="1313299" algn="l"/>
                <a:tab pos="1969949" algn="l"/>
              </a:tabLst>
            </a:pPr>
            <a:r>
              <a:rPr lang="en-GB" dirty="0">
                <a:solidFill>
                  <a:srgbClr val="FF0000"/>
                </a:solidFill>
                <a:latin typeface="Times" charset="0"/>
              </a:rPr>
              <a:t>Employee</a:t>
            </a:r>
          </a:p>
          <a:p>
            <a:pPr>
              <a:buClr>
                <a:srgbClr val="000000"/>
              </a:buClr>
              <a:buSzPct val="67000"/>
              <a:tabLst>
                <a:tab pos="656650" algn="l"/>
                <a:tab pos="1313299" algn="l"/>
                <a:tab pos="1969949" algn="l"/>
              </a:tabLst>
            </a:pPr>
            <a:r>
              <a:rPr lang="en-GB" dirty="0">
                <a:latin typeface="Times" charset="0"/>
              </a:rPr>
              <a:t>name = "John Smith"</a:t>
            </a:r>
          </a:p>
          <a:p>
            <a:pPr>
              <a:buClr>
                <a:srgbClr val="000000"/>
              </a:buClr>
              <a:buSzPct val="67000"/>
              <a:tabLst>
                <a:tab pos="656650" algn="l"/>
                <a:tab pos="1313299" algn="l"/>
                <a:tab pos="1969949" algn="l"/>
              </a:tabLst>
            </a:pPr>
            <a:r>
              <a:rPr lang="en-GB" dirty="0">
                <a:latin typeface="Times" charset="0"/>
              </a:rPr>
              <a:t>dob = Jan 13, 1954</a:t>
            </a:r>
          </a:p>
          <a:p>
            <a:pPr>
              <a:buClr>
                <a:srgbClr val="000000"/>
              </a:buClr>
              <a:buSzPct val="67000"/>
              <a:tabLst>
                <a:tab pos="656650" algn="l"/>
                <a:tab pos="1313299" algn="l"/>
                <a:tab pos="1969949" algn="l"/>
              </a:tabLst>
            </a:pPr>
            <a:r>
              <a:rPr lang="en-GB" dirty="0" err="1">
                <a:latin typeface="Times" charset="0"/>
              </a:rPr>
              <a:t>employeeID</a:t>
            </a:r>
            <a:r>
              <a:rPr lang="en-GB" dirty="0">
                <a:latin typeface="Times" charset="0"/>
              </a:rPr>
              <a:t> = 37518</a:t>
            </a:r>
          </a:p>
          <a:p>
            <a:pPr>
              <a:buClr>
                <a:srgbClr val="000000"/>
              </a:buClr>
              <a:buSzPct val="67000"/>
              <a:tabLst>
                <a:tab pos="656650" algn="l"/>
                <a:tab pos="1313299" algn="l"/>
                <a:tab pos="1969949" algn="l"/>
              </a:tabLst>
            </a:pPr>
            <a:r>
              <a:rPr lang="en-GB" dirty="0">
                <a:latin typeface="Times" charset="0"/>
              </a:rPr>
              <a:t>salary = 65000</a:t>
            </a:r>
          </a:p>
          <a:p>
            <a:pPr>
              <a:buClr>
                <a:srgbClr val="000000"/>
              </a:buClr>
              <a:buSzPct val="67000"/>
              <a:tabLst>
                <a:tab pos="656650" algn="l"/>
                <a:tab pos="1313299" algn="l"/>
                <a:tab pos="1969949" algn="l"/>
              </a:tabLst>
            </a:pPr>
            <a:r>
              <a:rPr lang="en-GB" dirty="0" err="1">
                <a:latin typeface="Times" charset="0"/>
              </a:rPr>
              <a:t>startDate</a:t>
            </a:r>
            <a:r>
              <a:rPr lang="en-GB" dirty="0">
                <a:latin typeface="Times" charset="0"/>
              </a:rPr>
              <a:t> = Dec 15, 2000</a:t>
            </a:r>
          </a:p>
        </p:txBody>
      </p:sp>
      <p:sp>
        <p:nvSpPr>
          <p:cNvPr id="5129" name="Text Box 9"/>
          <p:cNvSpPr txBox="1">
            <a:spLocks noChangeArrowheads="1"/>
          </p:cNvSpPr>
          <p:nvPr/>
        </p:nvSpPr>
        <p:spPr bwMode="auto">
          <a:xfrm>
            <a:off x="152400" y="2953230"/>
            <a:ext cx="1144544" cy="307777"/>
          </a:xfrm>
          <a:prstGeom prst="rect">
            <a:avLst/>
          </a:prstGeom>
          <a:noFill/>
          <a:ln w="9525">
            <a:noFill/>
            <a:miter lim="800000"/>
            <a:headEnd/>
            <a:tailEnd/>
          </a:ln>
        </p:spPr>
        <p:txBody>
          <a:bodyPr wrap="none" lIns="0" tIns="0" rIns="0" bIns="0">
            <a:spAutoFit/>
          </a:bodyPr>
          <a:lstStyle/>
          <a:p>
            <a:pPr>
              <a:buClr>
                <a:srgbClr val="000000"/>
              </a:buClr>
              <a:buSzPct val="67000"/>
              <a:tabLst>
                <a:tab pos="656650" algn="l"/>
              </a:tabLst>
            </a:pPr>
            <a:r>
              <a:rPr lang="en-GB" sz="2000" dirty="0">
                <a:latin typeface="Times" charset="0"/>
              </a:rPr>
              <a:t>is a kind of</a:t>
            </a:r>
          </a:p>
        </p:txBody>
      </p:sp>
      <p:pic>
        <p:nvPicPr>
          <p:cNvPr id="14" name="Picture 13">
            <a:extLst>
              <a:ext uri="{FF2B5EF4-FFF2-40B4-BE49-F238E27FC236}">
                <a16:creationId xmlns:a16="http://schemas.microsoft.com/office/drawing/2014/main" id="{3DE2A418-5E19-4DCB-8F76-1411A5291265}"/>
              </a:ext>
            </a:extLst>
          </p:cNvPr>
          <p:cNvPicPr>
            <a:picLocks noChangeAspect="1"/>
          </p:cNvPicPr>
          <p:nvPr/>
        </p:nvPicPr>
        <p:blipFill>
          <a:blip r:embed="rId3"/>
          <a:stretch>
            <a:fillRect/>
          </a:stretch>
        </p:blipFill>
        <p:spPr>
          <a:xfrm>
            <a:off x="457200" y="115214"/>
            <a:ext cx="937341" cy="998476"/>
          </a:xfrm>
          <a:prstGeom prst="rect">
            <a:avLst/>
          </a:prstGeom>
        </p:spPr>
      </p:pic>
      <p:sp>
        <p:nvSpPr>
          <p:cNvPr id="15" name="Title 1">
            <a:extLst>
              <a:ext uri="{FF2B5EF4-FFF2-40B4-BE49-F238E27FC236}">
                <a16:creationId xmlns:a16="http://schemas.microsoft.com/office/drawing/2014/main" id="{A12C7E38-2565-4533-A598-0A92347DD509}"/>
              </a:ext>
            </a:extLst>
          </p:cNvPr>
          <p:cNvSpPr txBox="1">
            <a:spLocks/>
          </p:cNvSpPr>
          <p:nvPr/>
        </p:nvSpPr>
        <p:spPr>
          <a:xfrm>
            <a:off x="1676400" y="115214"/>
            <a:ext cx="10287000" cy="923330"/>
          </a:xfrm>
          <a:prstGeom prst="rect">
            <a:avLst/>
          </a:prstGeom>
          <a:solidFill>
            <a:srgbClr val="0EADC2"/>
          </a:solidFill>
          <a:ln w="38100" cap="flat" cmpd="sng" algn="ctr">
            <a:solidFill>
              <a:srgbClr val="FF0000"/>
            </a:solidFill>
            <a:prstDash val="solid"/>
          </a:ln>
        </p:spPr>
        <p:style>
          <a:lnRef idx="1">
            <a:schemeClr val="accent1"/>
          </a:lnRef>
          <a:fillRef idx="2">
            <a:schemeClr val="accent1"/>
          </a:fillRef>
          <a:effectRef idx="1">
            <a:schemeClr val="accent1"/>
          </a:effectRef>
          <a:fontRef idx="minor">
            <a:schemeClr val="dk1"/>
          </a:fontRef>
        </p:style>
        <p:txBody>
          <a:bodyPr bIns="91440" anchor="b" anchorCtr="0">
            <a:normAutofit/>
          </a:bodyPr>
          <a:lstStyle>
            <a:lvl1pPr algn="l" rtl="0" eaLnBrk="1" latinLnBrk="0" hangingPunct="1">
              <a:spcBef>
                <a:spcPct val="0"/>
              </a:spcBef>
              <a:buNone/>
              <a:defRPr kumimoji="0" sz="40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b="1" dirty="0"/>
              <a:t>Inheritance Concept   </a:t>
            </a:r>
            <a:endParaRPr lang="en-US" dirty="0"/>
          </a:p>
        </p:txBody>
      </p:sp>
      <p:sp>
        <p:nvSpPr>
          <p:cNvPr id="16" name="Text Box 7">
            <a:extLst>
              <a:ext uri="{FF2B5EF4-FFF2-40B4-BE49-F238E27FC236}">
                <a16:creationId xmlns:a16="http://schemas.microsoft.com/office/drawing/2014/main" id="{29BFE34C-C2CC-48C1-AC4A-CE2FEE171530}"/>
              </a:ext>
            </a:extLst>
          </p:cNvPr>
          <p:cNvSpPr txBox="1">
            <a:spLocks noChangeArrowheads="1"/>
          </p:cNvSpPr>
          <p:nvPr/>
        </p:nvSpPr>
        <p:spPr bwMode="auto">
          <a:xfrm>
            <a:off x="932940" y="1217906"/>
            <a:ext cx="1316066" cy="369332"/>
          </a:xfrm>
          <a:prstGeom prst="rect">
            <a:avLst/>
          </a:prstGeom>
          <a:noFill/>
          <a:ln w="9525">
            <a:noFill/>
            <a:miter lim="800000"/>
            <a:headEnd/>
            <a:tailEnd/>
          </a:ln>
        </p:spPr>
        <p:txBody>
          <a:bodyPr wrap="none" lIns="0" tIns="0" rIns="0" bIns="0">
            <a:spAutoFit/>
          </a:bodyPr>
          <a:lstStyle/>
          <a:p>
            <a:pPr marL="0" marR="0" lvl="0" indent="0" algn="l" defTabSz="914400" rtl="0" eaLnBrk="1" fontAlgn="auto" latinLnBrk="0" hangingPunct="1">
              <a:lnSpc>
                <a:spcPct val="100000"/>
              </a:lnSpc>
              <a:spcBef>
                <a:spcPts val="0"/>
              </a:spcBef>
              <a:spcAft>
                <a:spcPts val="0"/>
              </a:spcAft>
              <a:buClr>
                <a:srgbClr val="000000"/>
              </a:buClr>
              <a:buSzPct val="67000"/>
              <a:buFontTx/>
              <a:buNone/>
              <a:tabLst>
                <a:tab pos="656650" algn="l"/>
              </a:tabLst>
              <a:defRPr/>
            </a:pPr>
            <a:r>
              <a:rPr kumimoji="0" lang="en-GB" sz="2400" b="0" i="0" u="none" strike="noStrike" kern="1200" cap="none" spc="0" normalizeH="0" baseline="0" noProof="0" dirty="0">
                <a:ln>
                  <a:noFill/>
                </a:ln>
                <a:solidFill>
                  <a:srgbClr val="FF0000"/>
                </a:solidFill>
                <a:effectLst/>
                <a:uLnTx/>
                <a:uFillTx/>
                <a:latin typeface="Times" charset="0"/>
                <a:ea typeface="+mn-ea"/>
                <a:cs typeface="+mn-cs"/>
              </a:rPr>
              <a:t>Superclass</a:t>
            </a:r>
            <a:endParaRPr kumimoji="0" lang="en-GB" sz="1500" b="0" i="0" u="none" strike="noStrike" kern="1200" cap="none" spc="0" normalizeH="0" baseline="0" noProof="0" dirty="0">
              <a:ln>
                <a:noFill/>
              </a:ln>
              <a:solidFill>
                <a:srgbClr val="FF0000"/>
              </a:solidFill>
              <a:effectLst/>
              <a:uLnTx/>
              <a:uFillTx/>
              <a:latin typeface="Times" charset="0"/>
              <a:ea typeface="+mn-ea"/>
              <a:cs typeface="+mn-cs"/>
            </a:endParaRPr>
          </a:p>
        </p:txBody>
      </p:sp>
      <p:sp>
        <p:nvSpPr>
          <p:cNvPr id="17" name="Text Box 7">
            <a:extLst>
              <a:ext uri="{FF2B5EF4-FFF2-40B4-BE49-F238E27FC236}">
                <a16:creationId xmlns:a16="http://schemas.microsoft.com/office/drawing/2014/main" id="{7746CC92-DE9B-4A89-BBB0-BF85A496E9CD}"/>
              </a:ext>
            </a:extLst>
          </p:cNvPr>
          <p:cNvSpPr txBox="1">
            <a:spLocks noChangeArrowheads="1"/>
          </p:cNvSpPr>
          <p:nvPr/>
        </p:nvSpPr>
        <p:spPr bwMode="auto">
          <a:xfrm>
            <a:off x="3763617" y="1465417"/>
            <a:ext cx="1316066" cy="369332"/>
          </a:xfrm>
          <a:prstGeom prst="rect">
            <a:avLst/>
          </a:prstGeom>
          <a:noFill/>
          <a:ln w="9525">
            <a:noFill/>
            <a:miter lim="800000"/>
            <a:headEnd/>
            <a:tailEnd/>
          </a:ln>
        </p:spPr>
        <p:txBody>
          <a:bodyPr wrap="none" lIns="0" tIns="0" rIns="0" bIns="0">
            <a:spAutoFit/>
          </a:bodyPr>
          <a:lstStyle/>
          <a:p>
            <a:pPr marL="0" marR="0" lvl="0" indent="0" algn="l" defTabSz="914400" rtl="0" eaLnBrk="1" fontAlgn="auto" latinLnBrk="0" hangingPunct="1">
              <a:lnSpc>
                <a:spcPct val="100000"/>
              </a:lnSpc>
              <a:spcBef>
                <a:spcPts val="0"/>
              </a:spcBef>
              <a:spcAft>
                <a:spcPts val="0"/>
              </a:spcAft>
              <a:buClr>
                <a:srgbClr val="000000"/>
              </a:buClr>
              <a:buSzPct val="67000"/>
              <a:buFontTx/>
              <a:buNone/>
              <a:tabLst>
                <a:tab pos="656650" algn="l"/>
              </a:tabLst>
              <a:defRPr/>
            </a:pPr>
            <a:r>
              <a:rPr kumimoji="0" lang="en-GB" sz="2400" b="0" i="0" u="none" strike="noStrike" kern="1200" cap="none" spc="0" normalizeH="0" baseline="0" noProof="0" dirty="0">
                <a:ln>
                  <a:noFill/>
                </a:ln>
                <a:solidFill>
                  <a:srgbClr val="FF0000"/>
                </a:solidFill>
                <a:effectLst/>
                <a:uLnTx/>
                <a:uFillTx/>
                <a:latin typeface="Times" charset="0"/>
                <a:ea typeface="+mn-ea"/>
                <a:cs typeface="+mn-cs"/>
              </a:rPr>
              <a:t>Superclass</a:t>
            </a:r>
            <a:endParaRPr kumimoji="0" lang="en-GB" sz="1500" b="0" i="0" u="none" strike="noStrike" kern="1200" cap="none" spc="0" normalizeH="0" baseline="0" noProof="0" dirty="0">
              <a:ln>
                <a:noFill/>
              </a:ln>
              <a:solidFill>
                <a:srgbClr val="FF0000"/>
              </a:solidFill>
              <a:effectLst/>
              <a:uLnTx/>
              <a:uFillTx/>
              <a:latin typeface="Times" charset="0"/>
              <a:ea typeface="+mn-ea"/>
              <a:cs typeface="+mn-cs"/>
            </a:endParaRPr>
          </a:p>
        </p:txBody>
      </p:sp>
      <p:sp>
        <p:nvSpPr>
          <p:cNvPr id="18" name="Text Box 8">
            <a:extLst>
              <a:ext uri="{FF2B5EF4-FFF2-40B4-BE49-F238E27FC236}">
                <a16:creationId xmlns:a16="http://schemas.microsoft.com/office/drawing/2014/main" id="{F2FD1B5D-FB1D-448F-A99A-03DFFE2551D8}"/>
              </a:ext>
            </a:extLst>
          </p:cNvPr>
          <p:cNvSpPr txBox="1">
            <a:spLocks noChangeArrowheads="1"/>
          </p:cNvSpPr>
          <p:nvPr/>
        </p:nvSpPr>
        <p:spPr bwMode="auto">
          <a:xfrm>
            <a:off x="6948973" y="1175239"/>
            <a:ext cx="1316066" cy="369332"/>
          </a:xfrm>
          <a:prstGeom prst="rect">
            <a:avLst/>
          </a:prstGeom>
          <a:noFill/>
          <a:ln w="9525">
            <a:noFill/>
            <a:miter lim="800000"/>
            <a:headEnd/>
            <a:tailEnd/>
          </a:ln>
        </p:spPr>
        <p:txBody>
          <a:bodyPr wrap="square" lIns="0" tIns="0" rIns="0" bIns="0">
            <a:spAutoFit/>
          </a:bodyPr>
          <a:lstStyle/>
          <a:p>
            <a:pPr marL="0" marR="0" lvl="0" indent="0" algn="l" defTabSz="914400" rtl="0" eaLnBrk="1" fontAlgn="auto" latinLnBrk="0" hangingPunct="1">
              <a:lnSpc>
                <a:spcPct val="100000"/>
              </a:lnSpc>
              <a:spcBef>
                <a:spcPts val="0"/>
              </a:spcBef>
              <a:spcAft>
                <a:spcPts val="0"/>
              </a:spcAft>
              <a:buClr>
                <a:srgbClr val="000000"/>
              </a:buClr>
              <a:buSzPct val="67000"/>
              <a:buFontTx/>
              <a:buNone/>
              <a:tabLst>
                <a:tab pos="656650" algn="l"/>
              </a:tabLst>
              <a:defRPr/>
            </a:pPr>
            <a:r>
              <a:rPr lang="en-GB" sz="2400" dirty="0">
                <a:solidFill>
                  <a:srgbClr val="FF0000"/>
                </a:solidFill>
                <a:latin typeface="Times" charset="0"/>
              </a:rPr>
              <a:t>S</a:t>
            </a:r>
            <a:r>
              <a:rPr kumimoji="0" lang="en-GB" sz="2400" b="0" i="0" u="none" strike="noStrike" kern="1200" cap="none" spc="0" normalizeH="0" baseline="0" noProof="0" dirty="0" err="1">
                <a:ln>
                  <a:noFill/>
                </a:ln>
                <a:solidFill>
                  <a:srgbClr val="FF0000"/>
                </a:solidFill>
                <a:effectLst/>
                <a:uLnTx/>
                <a:uFillTx/>
                <a:latin typeface="Times" charset="0"/>
                <a:ea typeface="+mn-ea"/>
                <a:cs typeface="+mn-cs"/>
              </a:rPr>
              <a:t>ubclass</a:t>
            </a:r>
            <a:endParaRPr kumimoji="0" lang="en-GB" sz="2400" b="0" i="0" u="none" strike="noStrike" kern="1200" cap="none" spc="0" normalizeH="0" baseline="0" noProof="0" dirty="0">
              <a:ln>
                <a:noFill/>
              </a:ln>
              <a:solidFill>
                <a:srgbClr val="FF0000"/>
              </a:solidFill>
              <a:effectLst/>
              <a:uLnTx/>
              <a:uFillTx/>
              <a:latin typeface="Times" charset="0"/>
              <a:ea typeface="+mn-ea"/>
              <a:cs typeface="+mn-cs"/>
            </a:endParaRPr>
          </a:p>
        </p:txBody>
      </p:sp>
      <p:sp>
        <p:nvSpPr>
          <p:cNvPr id="19" name="Text Box 8">
            <a:extLst>
              <a:ext uri="{FF2B5EF4-FFF2-40B4-BE49-F238E27FC236}">
                <a16:creationId xmlns:a16="http://schemas.microsoft.com/office/drawing/2014/main" id="{3BA85675-ADB9-4381-AA5C-2A082CBF5D88}"/>
              </a:ext>
            </a:extLst>
          </p:cNvPr>
          <p:cNvSpPr txBox="1">
            <a:spLocks noChangeArrowheads="1"/>
          </p:cNvSpPr>
          <p:nvPr/>
        </p:nvSpPr>
        <p:spPr bwMode="auto">
          <a:xfrm>
            <a:off x="778210" y="4748820"/>
            <a:ext cx="1316066" cy="369332"/>
          </a:xfrm>
          <a:prstGeom prst="rect">
            <a:avLst/>
          </a:prstGeom>
          <a:noFill/>
          <a:ln w="9525">
            <a:noFill/>
            <a:miter lim="800000"/>
            <a:headEnd/>
            <a:tailEnd/>
          </a:ln>
        </p:spPr>
        <p:txBody>
          <a:bodyPr wrap="square" lIns="0" tIns="0" rIns="0" bIns="0">
            <a:spAutoFit/>
          </a:bodyPr>
          <a:lstStyle/>
          <a:p>
            <a:pPr marL="0" marR="0" lvl="0" indent="0" algn="l" defTabSz="914400" rtl="0" eaLnBrk="1" fontAlgn="auto" latinLnBrk="0" hangingPunct="1">
              <a:lnSpc>
                <a:spcPct val="100000"/>
              </a:lnSpc>
              <a:spcBef>
                <a:spcPts val="0"/>
              </a:spcBef>
              <a:spcAft>
                <a:spcPts val="0"/>
              </a:spcAft>
              <a:buClr>
                <a:srgbClr val="000000"/>
              </a:buClr>
              <a:buSzPct val="67000"/>
              <a:buFontTx/>
              <a:buNone/>
              <a:tabLst>
                <a:tab pos="656650" algn="l"/>
              </a:tabLst>
              <a:defRPr/>
            </a:pPr>
            <a:r>
              <a:rPr lang="en-GB" sz="2400" dirty="0">
                <a:solidFill>
                  <a:srgbClr val="FF0000"/>
                </a:solidFill>
                <a:latin typeface="Times" charset="0"/>
              </a:rPr>
              <a:t>S</a:t>
            </a:r>
            <a:r>
              <a:rPr kumimoji="0" lang="en-GB" sz="2400" b="0" i="0" u="none" strike="noStrike" kern="1200" cap="none" spc="0" normalizeH="0" baseline="0" noProof="0" dirty="0" err="1">
                <a:ln>
                  <a:noFill/>
                </a:ln>
                <a:solidFill>
                  <a:srgbClr val="FF0000"/>
                </a:solidFill>
                <a:effectLst/>
                <a:uLnTx/>
                <a:uFillTx/>
                <a:latin typeface="Times" charset="0"/>
                <a:ea typeface="+mn-ea"/>
                <a:cs typeface="+mn-cs"/>
              </a:rPr>
              <a:t>ubclass</a:t>
            </a:r>
            <a:endParaRPr kumimoji="0" lang="en-GB" sz="2400" b="0" i="0" u="none" strike="noStrike" kern="1200" cap="none" spc="0" normalizeH="0" baseline="0" noProof="0" dirty="0">
              <a:ln>
                <a:noFill/>
              </a:ln>
              <a:solidFill>
                <a:srgbClr val="FF0000"/>
              </a:solidFill>
              <a:effectLst/>
              <a:uLnTx/>
              <a:uFillTx/>
              <a:latin typeface="Times" charset="0"/>
              <a:ea typeface="+mn-ea"/>
              <a:cs typeface="+mn-cs"/>
            </a:endParaRPr>
          </a:p>
        </p:txBody>
      </p:sp>
      <p:sp>
        <p:nvSpPr>
          <p:cNvPr id="4" name="Rectangle 3">
            <a:extLst>
              <a:ext uri="{FF2B5EF4-FFF2-40B4-BE49-F238E27FC236}">
                <a16:creationId xmlns:a16="http://schemas.microsoft.com/office/drawing/2014/main" id="{9CC8441A-C225-4FF5-B6E2-BED2E6E87A4B}"/>
              </a:ext>
            </a:extLst>
          </p:cNvPr>
          <p:cNvSpPr/>
          <p:nvPr/>
        </p:nvSpPr>
        <p:spPr>
          <a:xfrm>
            <a:off x="3000868" y="4419600"/>
            <a:ext cx="5762132" cy="2308324"/>
          </a:xfrm>
          <a:prstGeom prst="rect">
            <a:avLst/>
          </a:prstGeom>
          <a:solidFill>
            <a:schemeClr val="bg1"/>
          </a:solidFill>
        </p:spPr>
        <p:txBody>
          <a:bodyPr wrap="square">
            <a:spAutoFit/>
          </a:bodyPr>
          <a:lstStyle/>
          <a:p>
            <a:r>
              <a:rPr lang="en-US" sz="2400" b="1" dirty="0">
                <a:solidFill>
                  <a:srgbClr val="FF0000"/>
                </a:solidFill>
                <a:latin typeface="Comic Sans MS" pitchFamily="66" charset="0"/>
              </a:rPr>
              <a:t>Advantages of Inheritance </a:t>
            </a:r>
          </a:p>
          <a:p>
            <a:pPr marL="514350" indent="-514350">
              <a:buFont typeface="+mj-lt"/>
              <a:buAutoNum type="arabicPeriod"/>
            </a:pPr>
            <a:r>
              <a:rPr lang="en-US" sz="2400" dirty="0">
                <a:latin typeface="Comic Sans MS" pitchFamily="66" charset="0"/>
              </a:rPr>
              <a:t>To use existing functionality</a:t>
            </a:r>
          </a:p>
          <a:p>
            <a:pPr marL="514350" indent="-514350">
              <a:buFont typeface="+mj-lt"/>
              <a:buAutoNum type="arabicPeriod"/>
            </a:pPr>
            <a:r>
              <a:rPr lang="en-US" sz="2400" dirty="0">
                <a:latin typeface="Comic Sans MS" pitchFamily="66" charset="0"/>
              </a:rPr>
              <a:t>Override existing functionality</a:t>
            </a:r>
          </a:p>
          <a:p>
            <a:pPr marL="514350" indent="-514350">
              <a:buFont typeface="+mj-lt"/>
              <a:buAutoNum type="arabicPeriod"/>
            </a:pPr>
            <a:r>
              <a:rPr lang="en-US" sz="2400" dirty="0">
                <a:latin typeface="Comic Sans MS" pitchFamily="66" charset="0"/>
              </a:rPr>
              <a:t>Provide new functionality</a:t>
            </a:r>
          </a:p>
          <a:p>
            <a:pPr marL="514350" indent="-514350">
              <a:buFont typeface="+mj-lt"/>
              <a:buAutoNum type="arabicPeriod"/>
            </a:pPr>
            <a:r>
              <a:rPr lang="en-US" sz="2400" dirty="0">
                <a:latin typeface="Comic Sans MS" pitchFamily="66" charset="0"/>
              </a:rPr>
              <a:t>Combination of existing and new functionality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124"/>
                                        </p:tgtEl>
                                        <p:attrNameLst>
                                          <p:attrName>style.visibility</p:attrName>
                                        </p:attrNameLst>
                                      </p:cBhvr>
                                      <p:to>
                                        <p:strVal val="visible"/>
                                      </p:to>
                                    </p:set>
                                    <p:animEffect transition="in" filter="fade">
                                      <p:cBhvr>
                                        <p:cTn id="10" dur="500"/>
                                        <p:tgtEl>
                                          <p:spTgt spid="512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129"/>
                                        </p:tgtEl>
                                        <p:attrNameLst>
                                          <p:attrName>style.visibility</p:attrName>
                                        </p:attrNameLst>
                                      </p:cBhvr>
                                      <p:to>
                                        <p:strVal val="visible"/>
                                      </p:to>
                                    </p:set>
                                    <p:animEffect transition="in" filter="fade">
                                      <p:cBhvr>
                                        <p:cTn id="13" dur="500"/>
                                        <p:tgtEl>
                                          <p:spTgt spid="512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125"/>
                                        </p:tgtEl>
                                        <p:attrNameLst>
                                          <p:attrName>style.visibility</p:attrName>
                                        </p:attrNameLst>
                                      </p:cBhvr>
                                      <p:to>
                                        <p:strVal val="visible"/>
                                      </p:to>
                                    </p:set>
                                    <p:animEffect transition="in" filter="fade">
                                      <p:cBhvr>
                                        <p:cTn id="16" dur="500"/>
                                        <p:tgtEl>
                                          <p:spTgt spid="512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126"/>
                                        </p:tgtEl>
                                        <p:attrNameLst>
                                          <p:attrName>style.visibility</p:attrName>
                                        </p:attrNameLst>
                                      </p:cBhvr>
                                      <p:to>
                                        <p:strVal val="visible"/>
                                      </p:to>
                                    </p:set>
                                    <p:animEffect transition="in" filter="fade">
                                      <p:cBhvr>
                                        <p:cTn id="19" dur="500"/>
                                        <p:tgtEl>
                                          <p:spTgt spid="512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127"/>
                                        </p:tgtEl>
                                        <p:attrNameLst>
                                          <p:attrName>style.visibility</p:attrName>
                                        </p:attrNameLst>
                                      </p:cBhvr>
                                      <p:to>
                                        <p:strVal val="visible"/>
                                      </p:to>
                                    </p:set>
                                    <p:animEffect transition="in" filter="fade">
                                      <p:cBhvr>
                                        <p:cTn id="27" dur="500"/>
                                        <p:tgtEl>
                                          <p:spTgt spid="5127"/>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fade">
                                      <p:cBhvr>
                                        <p:cTn id="30" dur="500"/>
                                        <p:tgtEl>
                                          <p:spTgt spid="17"/>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fade">
                                      <p:cBhvr>
                                        <p:cTn id="35" dur="500"/>
                                        <p:tgtEl>
                                          <p:spTgt spid="18"/>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5128"/>
                                        </p:tgtEl>
                                        <p:attrNameLst>
                                          <p:attrName>style.visibility</p:attrName>
                                        </p:attrNameLst>
                                      </p:cBhvr>
                                      <p:to>
                                        <p:strVal val="visible"/>
                                      </p:to>
                                    </p:set>
                                    <p:animEffect transition="in" filter="fade">
                                      <p:cBhvr>
                                        <p:cTn id="38" dur="500"/>
                                        <p:tgtEl>
                                          <p:spTgt spid="5128"/>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4"/>
                                        </p:tgtEl>
                                        <p:attrNameLst>
                                          <p:attrName>style.visibility</p:attrName>
                                        </p:attrNameLst>
                                      </p:cBhvr>
                                      <p:to>
                                        <p:strVal val="visible"/>
                                      </p:to>
                                    </p:set>
                                    <p:animEffect transition="in" filter="fade">
                                      <p:cBhvr>
                                        <p:cTn id="4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4" grpId="0" animBg="1"/>
      <p:bldP spid="5125" grpId="0" animBg="1"/>
      <p:bldP spid="5126" grpId="0" animBg="1"/>
      <p:bldP spid="5127" grpId="0" animBg="1"/>
      <p:bldP spid="5128" grpId="0" animBg="1"/>
      <p:bldP spid="5129" grpId="0"/>
      <p:bldP spid="16" grpId="0"/>
      <p:bldP spid="17" grpId="0"/>
      <p:bldP spid="18" grpId="0"/>
      <p:bldP spid="19" grpId="0"/>
      <p:bldP spid="4"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ext Box 3"/>
          <p:cNvSpPr txBox="1">
            <a:spLocks noChangeArrowheads="1"/>
          </p:cNvSpPr>
          <p:nvPr/>
        </p:nvSpPr>
        <p:spPr bwMode="auto">
          <a:xfrm>
            <a:off x="152400" y="1203968"/>
            <a:ext cx="9828721" cy="1041311"/>
          </a:xfrm>
          <a:prstGeom prst="rect">
            <a:avLst/>
          </a:prstGeom>
          <a:noFill/>
          <a:ln w="9525">
            <a:noFill/>
            <a:miter lim="800000"/>
            <a:headEnd/>
            <a:tailEnd/>
          </a:ln>
        </p:spPr>
        <p:txBody>
          <a:bodyPr wrap="square" lIns="0" tIns="0" rIns="0" bIns="0">
            <a:spAutoFit/>
          </a:bodyPr>
          <a:lstStyle/>
          <a:p>
            <a:pPr marL="342900" indent="-342900">
              <a:spcBef>
                <a:spcPts val="249"/>
              </a:spcBef>
              <a:buClr>
                <a:srgbClr val="000000"/>
              </a:buClr>
              <a:buSzPct val="59000"/>
              <a:buFont typeface="Wingdings" panose="05000000000000000000" pitchFamily="2" charset="2"/>
              <a:buChar char="q"/>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sz="2200" dirty="0">
                <a:latin typeface="Comic Sans MS" pitchFamily="66" charset="0"/>
              </a:rPr>
              <a:t>The Extends keyword is used to define a new class that derives from an existing class.</a:t>
            </a:r>
          </a:p>
          <a:p>
            <a:pPr marL="342900" indent="-342900">
              <a:spcBef>
                <a:spcPts val="249"/>
              </a:spcBef>
              <a:buClr>
                <a:srgbClr val="000000"/>
              </a:buClr>
              <a:buSzPct val="59000"/>
              <a:buFont typeface="Wingdings" panose="05000000000000000000" pitchFamily="2" charset="2"/>
              <a:buChar char="q"/>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sz="2200" dirty="0">
                <a:latin typeface="Comic Sans MS" pitchFamily="66" charset="0"/>
              </a:rPr>
              <a:t>The meaning of </a:t>
            </a:r>
            <a:r>
              <a:rPr lang="en-GB" sz="2200" dirty="0">
                <a:solidFill>
                  <a:srgbClr val="00B0F0"/>
                </a:solidFill>
                <a:latin typeface="Comic Sans MS" pitchFamily="66" charset="0"/>
              </a:rPr>
              <a:t>“extends” </a:t>
            </a:r>
            <a:r>
              <a:rPr lang="en-GB" sz="2200" dirty="0">
                <a:latin typeface="Comic Sans MS" pitchFamily="66" charset="0"/>
              </a:rPr>
              <a:t>is to increase the functionality.</a:t>
            </a:r>
          </a:p>
        </p:txBody>
      </p:sp>
      <p:sp>
        <p:nvSpPr>
          <p:cNvPr id="6148" name="AutoShape 4"/>
          <p:cNvSpPr>
            <a:spLocks noChangeArrowheads="1"/>
          </p:cNvSpPr>
          <p:nvPr/>
        </p:nvSpPr>
        <p:spPr bwMode="auto">
          <a:xfrm>
            <a:off x="1646559" y="3962400"/>
            <a:ext cx="1759680" cy="923330"/>
          </a:xfrm>
          <a:prstGeom prst="roundRect">
            <a:avLst>
              <a:gd name="adj" fmla="val 134"/>
            </a:avLst>
          </a:prstGeom>
          <a:solidFill>
            <a:srgbClr val="CCFFFF"/>
          </a:solidFill>
          <a:ln w="9525">
            <a:solidFill>
              <a:srgbClr val="000000"/>
            </a:solidFill>
            <a:round/>
            <a:headEnd/>
            <a:tailEnd/>
          </a:ln>
        </p:spPr>
        <p:txBody>
          <a:bodyPr lIns="0" tIns="0" rIns="0" bIns="0" anchor="ctr" anchorCtr="1">
            <a:spAutoFit/>
          </a:bodyPr>
          <a:lstStyle/>
          <a:p>
            <a:pPr>
              <a:buClr>
                <a:srgbClr val="000000"/>
              </a:buClr>
              <a:buSzPct val="67000"/>
              <a:tabLst>
                <a:tab pos="656650" algn="l"/>
                <a:tab pos="1313299" algn="l"/>
              </a:tabLst>
            </a:pPr>
            <a:r>
              <a:rPr lang="en-GB" sz="1500" dirty="0">
                <a:latin typeface="Times" charset="0"/>
              </a:rPr>
              <a:t>Person</a:t>
            </a:r>
          </a:p>
          <a:p>
            <a:pPr>
              <a:buClr>
                <a:srgbClr val="000000"/>
              </a:buClr>
              <a:buSzPct val="67000"/>
              <a:tabLst>
                <a:tab pos="656650" algn="l"/>
                <a:tab pos="1313299" algn="l"/>
              </a:tabLst>
            </a:pPr>
            <a:r>
              <a:rPr lang="en-GB" sz="1500" dirty="0">
                <a:latin typeface="Times" charset="0"/>
              </a:rPr>
              <a:t>- name: String          </a:t>
            </a:r>
          </a:p>
          <a:p>
            <a:pPr>
              <a:buClr>
                <a:srgbClr val="000000"/>
              </a:buClr>
              <a:buSzPct val="67000"/>
              <a:tabLst>
                <a:tab pos="656650" algn="l"/>
                <a:tab pos="1313299" algn="l"/>
              </a:tabLst>
            </a:pPr>
            <a:r>
              <a:rPr lang="en-GB" sz="1500" dirty="0">
                <a:latin typeface="Times" charset="0"/>
              </a:rPr>
              <a:t>- dob: Date</a:t>
            </a:r>
          </a:p>
          <a:p>
            <a:pPr>
              <a:buClr>
                <a:srgbClr val="000000"/>
              </a:buClr>
              <a:buSzPct val="67000"/>
              <a:tabLst>
                <a:tab pos="656650" algn="l"/>
                <a:tab pos="1313299" algn="l"/>
              </a:tabLst>
            </a:pPr>
            <a:endParaRPr lang="en-GB" sz="1500" dirty="0">
              <a:latin typeface="Times" charset="0"/>
            </a:endParaRPr>
          </a:p>
        </p:txBody>
      </p:sp>
      <p:sp>
        <p:nvSpPr>
          <p:cNvPr id="6150" name="AutoShape 6"/>
          <p:cNvSpPr>
            <a:spLocks noChangeArrowheads="1"/>
          </p:cNvSpPr>
          <p:nvPr/>
        </p:nvSpPr>
        <p:spPr bwMode="auto">
          <a:xfrm>
            <a:off x="1600200" y="5696040"/>
            <a:ext cx="1759680" cy="923330"/>
          </a:xfrm>
          <a:prstGeom prst="roundRect">
            <a:avLst>
              <a:gd name="adj" fmla="val 139"/>
            </a:avLst>
          </a:prstGeom>
          <a:solidFill>
            <a:srgbClr val="CCFFFF"/>
          </a:solidFill>
          <a:ln w="9525">
            <a:solidFill>
              <a:srgbClr val="000000"/>
            </a:solidFill>
            <a:round/>
            <a:headEnd/>
            <a:tailEnd/>
          </a:ln>
        </p:spPr>
        <p:txBody>
          <a:bodyPr lIns="0" tIns="0" rIns="0" bIns="0" anchor="ctr" anchorCtr="1">
            <a:spAutoFit/>
          </a:bodyPr>
          <a:lstStyle/>
          <a:p>
            <a:pPr>
              <a:buClr>
                <a:srgbClr val="000000"/>
              </a:buClr>
              <a:buSzPct val="67000"/>
              <a:tabLst>
                <a:tab pos="656650" algn="l"/>
                <a:tab pos="1313299" algn="l"/>
              </a:tabLst>
            </a:pPr>
            <a:r>
              <a:rPr lang="en-GB" sz="1500" dirty="0">
                <a:latin typeface="Times" charset="0"/>
              </a:rPr>
              <a:t>Employee</a:t>
            </a:r>
          </a:p>
          <a:p>
            <a:pPr>
              <a:buClr>
                <a:srgbClr val="000000"/>
              </a:buClr>
              <a:buSzPct val="67000"/>
              <a:tabLst>
                <a:tab pos="656650" algn="l"/>
                <a:tab pos="1313299" algn="l"/>
              </a:tabLst>
            </a:pPr>
            <a:r>
              <a:rPr lang="en-GB" sz="1500" dirty="0">
                <a:latin typeface="Times" charset="0"/>
              </a:rPr>
              <a:t>- </a:t>
            </a:r>
            <a:r>
              <a:rPr lang="en-GB" sz="1500" dirty="0" err="1">
                <a:latin typeface="Times" charset="0"/>
              </a:rPr>
              <a:t>employeeID</a:t>
            </a:r>
            <a:r>
              <a:rPr lang="en-GB" sz="1500" dirty="0">
                <a:latin typeface="Times" charset="0"/>
              </a:rPr>
              <a:t>: </a:t>
            </a:r>
            <a:r>
              <a:rPr lang="en-GB" sz="1500" dirty="0" err="1">
                <a:latin typeface="Times" charset="0"/>
              </a:rPr>
              <a:t>int</a:t>
            </a:r>
            <a:endParaRPr lang="en-GB" sz="1500" dirty="0">
              <a:latin typeface="Times" charset="0"/>
            </a:endParaRPr>
          </a:p>
          <a:p>
            <a:pPr>
              <a:buClr>
                <a:srgbClr val="000000"/>
              </a:buClr>
              <a:buSzPct val="67000"/>
              <a:tabLst>
                <a:tab pos="656650" algn="l"/>
                <a:tab pos="1313299" algn="l"/>
              </a:tabLst>
            </a:pPr>
            <a:r>
              <a:rPr lang="en-GB" sz="1500" dirty="0">
                <a:latin typeface="Times" charset="0"/>
              </a:rPr>
              <a:t>- salary: </a:t>
            </a:r>
            <a:r>
              <a:rPr lang="en-GB" sz="1500" dirty="0" err="1">
                <a:latin typeface="Times" charset="0"/>
              </a:rPr>
              <a:t>int</a:t>
            </a:r>
            <a:endParaRPr lang="en-GB" sz="1500" dirty="0">
              <a:latin typeface="Times" charset="0"/>
            </a:endParaRPr>
          </a:p>
          <a:p>
            <a:pPr>
              <a:buClr>
                <a:srgbClr val="000000"/>
              </a:buClr>
              <a:buSzPct val="67000"/>
              <a:tabLst>
                <a:tab pos="656650" algn="l"/>
                <a:tab pos="1313299" algn="l"/>
              </a:tabLst>
            </a:pPr>
            <a:r>
              <a:rPr lang="en-GB" sz="1500" dirty="0">
                <a:latin typeface="Times" charset="0"/>
              </a:rPr>
              <a:t>- </a:t>
            </a:r>
            <a:r>
              <a:rPr lang="en-GB" sz="1500" dirty="0" err="1">
                <a:latin typeface="Times" charset="0"/>
              </a:rPr>
              <a:t>startDate</a:t>
            </a:r>
            <a:r>
              <a:rPr lang="en-GB" sz="1500" dirty="0">
                <a:latin typeface="Times" charset="0"/>
              </a:rPr>
              <a:t>: Date</a:t>
            </a:r>
          </a:p>
        </p:txBody>
      </p:sp>
      <p:sp>
        <p:nvSpPr>
          <p:cNvPr id="6151" name="AutoShape 7"/>
          <p:cNvSpPr>
            <a:spLocks noChangeArrowheads="1"/>
          </p:cNvSpPr>
          <p:nvPr/>
        </p:nvSpPr>
        <p:spPr bwMode="auto">
          <a:xfrm>
            <a:off x="8155764" y="1942340"/>
            <a:ext cx="2871276" cy="1860901"/>
          </a:xfrm>
          <a:prstGeom prst="roundRect">
            <a:avLst>
              <a:gd name="adj" fmla="val 97"/>
            </a:avLst>
          </a:prstGeom>
          <a:solidFill>
            <a:schemeClr val="bg1"/>
          </a:solidFill>
          <a:ln w="9525">
            <a:solidFill>
              <a:srgbClr val="000000"/>
            </a:solidFill>
            <a:round/>
            <a:headEnd/>
            <a:tailEnd/>
          </a:ln>
        </p:spPr>
        <p:txBody>
          <a:bodyPr wrap="none" lIns="82945" tIns="41473" rIns="82945" bIns="41473" anchor="ctr"/>
          <a:lstStyle/>
          <a:p>
            <a:endParaRPr lang="en-US"/>
          </a:p>
        </p:txBody>
      </p:sp>
      <p:sp>
        <p:nvSpPr>
          <p:cNvPr id="6152" name="Text Box 8"/>
          <p:cNvSpPr txBox="1">
            <a:spLocks noChangeArrowheads="1"/>
          </p:cNvSpPr>
          <p:nvPr/>
        </p:nvSpPr>
        <p:spPr bwMode="auto">
          <a:xfrm>
            <a:off x="8267322" y="2205942"/>
            <a:ext cx="2648160" cy="1333698"/>
          </a:xfrm>
          <a:prstGeom prst="rect">
            <a:avLst/>
          </a:prstGeom>
          <a:noFill/>
          <a:ln w="9525">
            <a:noFill/>
            <a:miter lim="800000"/>
            <a:headEnd/>
            <a:tailEnd/>
          </a:ln>
        </p:spPr>
        <p:txBody>
          <a:bodyPr lIns="0" tIns="0" rIns="0" bIns="0">
            <a:spAutoFit/>
          </a:bodyPr>
          <a:lstStyle/>
          <a:p>
            <a:pPr marL="191523" indent="-191523">
              <a:spcBef>
                <a:spcPts val="249"/>
              </a:spcBef>
              <a:buClr>
                <a:srgbClr val="000000"/>
              </a:buClr>
              <a:buSzPct val="174000"/>
              <a:tabLst>
                <a:tab pos="656650" algn="l"/>
                <a:tab pos="1313299" algn="l"/>
                <a:tab pos="1969949" algn="l"/>
                <a:tab pos="2626599" algn="l"/>
              </a:tabLst>
            </a:pPr>
            <a:r>
              <a:rPr lang="en-GB" sz="1600" dirty="0">
                <a:latin typeface="Courier" charset="0"/>
              </a:rPr>
              <a:t>class Person</a:t>
            </a:r>
          </a:p>
          <a:p>
            <a:pPr marL="191523" indent="-191523">
              <a:spcBef>
                <a:spcPts val="249"/>
              </a:spcBef>
              <a:buClr>
                <a:srgbClr val="000000"/>
              </a:buClr>
              <a:buSzPct val="174000"/>
              <a:tabLst>
                <a:tab pos="656650" algn="l"/>
                <a:tab pos="1313299" algn="l"/>
                <a:tab pos="1969949" algn="l"/>
                <a:tab pos="2626599" algn="l"/>
              </a:tabLst>
            </a:pPr>
            <a:r>
              <a:rPr lang="en-GB" sz="1600" dirty="0">
                <a:latin typeface="Courier" charset="0"/>
              </a:rPr>
              <a:t>{</a:t>
            </a:r>
          </a:p>
          <a:p>
            <a:pPr marL="191523" indent="-191523">
              <a:spcBef>
                <a:spcPts val="249"/>
              </a:spcBef>
              <a:buClr>
                <a:srgbClr val="000000"/>
              </a:buClr>
              <a:buSzPct val="174000"/>
              <a:tabLst>
                <a:tab pos="656650" algn="l"/>
                <a:tab pos="1313299" algn="l"/>
                <a:tab pos="1969949" algn="l"/>
                <a:tab pos="2626599" algn="l"/>
              </a:tabLst>
            </a:pPr>
            <a:r>
              <a:rPr lang="en-GB" sz="1600" dirty="0">
                <a:latin typeface="Courier" charset="0"/>
              </a:rPr>
              <a:t>	private String name;</a:t>
            </a:r>
          </a:p>
          <a:p>
            <a:pPr marL="191523" indent="-191523">
              <a:spcBef>
                <a:spcPts val="249"/>
              </a:spcBef>
              <a:buClr>
                <a:srgbClr val="000000"/>
              </a:buClr>
              <a:buSzPct val="174000"/>
              <a:tabLst>
                <a:tab pos="656650" algn="l"/>
                <a:tab pos="1313299" algn="l"/>
                <a:tab pos="1969949" algn="l"/>
                <a:tab pos="2626599" algn="l"/>
              </a:tabLst>
            </a:pPr>
            <a:r>
              <a:rPr lang="en-GB" sz="1600" dirty="0">
                <a:latin typeface="Courier" charset="0"/>
              </a:rPr>
              <a:t>	private Date dob;</a:t>
            </a:r>
          </a:p>
          <a:p>
            <a:pPr marL="191523" indent="-191523">
              <a:spcBef>
                <a:spcPts val="249"/>
              </a:spcBef>
              <a:buClr>
                <a:srgbClr val="000000"/>
              </a:buClr>
              <a:buSzPct val="174000"/>
              <a:tabLst>
                <a:tab pos="656650" algn="l"/>
                <a:tab pos="1313299" algn="l"/>
                <a:tab pos="1969949" algn="l"/>
                <a:tab pos="2626599" algn="l"/>
              </a:tabLst>
            </a:pPr>
            <a:r>
              <a:rPr lang="en-GB" sz="1600" dirty="0">
                <a:latin typeface="Courier" charset="0"/>
              </a:rPr>
              <a:t>	[...]</a:t>
            </a:r>
          </a:p>
        </p:txBody>
      </p:sp>
      <p:sp>
        <p:nvSpPr>
          <p:cNvPr id="6153" name="AutoShape 9"/>
          <p:cNvSpPr>
            <a:spLocks noChangeArrowheads="1"/>
          </p:cNvSpPr>
          <p:nvPr/>
        </p:nvSpPr>
        <p:spPr bwMode="auto">
          <a:xfrm>
            <a:off x="5042876" y="3864291"/>
            <a:ext cx="4335840" cy="2017540"/>
          </a:xfrm>
          <a:prstGeom prst="roundRect">
            <a:avLst>
              <a:gd name="adj" fmla="val 88"/>
            </a:avLst>
          </a:prstGeom>
          <a:solidFill>
            <a:schemeClr val="bg1"/>
          </a:solidFill>
          <a:ln w="9525">
            <a:solidFill>
              <a:srgbClr val="000000"/>
            </a:solidFill>
            <a:round/>
            <a:headEnd/>
            <a:tailEnd/>
          </a:ln>
        </p:spPr>
        <p:txBody>
          <a:bodyPr wrap="none" lIns="82945" tIns="41473" rIns="82945" bIns="41473" anchor="ctr"/>
          <a:lstStyle/>
          <a:p>
            <a:endParaRPr lang="en-US"/>
          </a:p>
        </p:txBody>
      </p:sp>
      <p:sp>
        <p:nvSpPr>
          <p:cNvPr id="6154" name="Text Box 10"/>
          <p:cNvSpPr txBox="1">
            <a:spLocks noChangeArrowheads="1"/>
          </p:cNvSpPr>
          <p:nvPr/>
        </p:nvSpPr>
        <p:spPr bwMode="auto">
          <a:xfrm>
            <a:off x="5594682" y="3962400"/>
            <a:ext cx="3657600" cy="1605568"/>
          </a:xfrm>
          <a:prstGeom prst="rect">
            <a:avLst/>
          </a:prstGeom>
          <a:noFill/>
          <a:ln w="9525">
            <a:noFill/>
            <a:miter lim="800000"/>
            <a:headEnd/>
            <a:tailEnd/>
          </a:ln>
        </p:spPr>
        <p:txBody>
          <a:bodyPr lIns="0" tIns="0" rIns="0" bIns="0">
            <a:spAutoFit/>
          </a:bodyPr>
          <a:lstStyle/>
          <a:p>
            <a:pPr marL="191523" indent="-191523">
              <a:spcBef>
                <a:spcPts val="249"/>
              </a:spcBef>
              <a:buClr>
                <a:srgbClr val="000000"/>
              </a:buClr>
              <a:buSzPct val="174000"/>
              <a:tabLst>
                <a:tab pos="656650" algn="l"/>
                <a:tab pos="1313299" algn="l"/>
                <a:tab pos="1969949" algn="l"/>
                <a:tab pos="2626599" algn="l"/>
                <a:tab pos="3283248" algn="l"/>
              </a:tabLst>
            </a:pPr>
            <a:r>
              <a:rPr lang="en-GB" sz="1600" dirty="0">
                <a:latin typeface="Courier" charset="0"/>
              </a:rPr>
              <a:t>class Employee extends Person</a:t>
            </a:r>
          </a:p>
          <a:p>
            <a:pPr marL="191523" indent="-191523">
              <a:spcBef>
                <a:spcPts val="249"/>
              </a:spcBef>
              <a:buClr>
                <a:srgbClr val="000000"/>
              </a:buClr>
              <a:buSzPct val="174000"/>
              <a:tabLst>
                <a:tab pos="656650" algn="l"/>
                <a:tab pos="1313299" algn="l"/>
                <a:tab pos="1969949" algn="l"/>
                <a:tab pos="2626599" algn="l"/>
                <a:tab pos="3283248" algn="l"/>
              </a:tabLst>
            </a:pPr>
            <a:r>
              <a:rPr lang="en-GB" sz="1600" dirty="0">
                <a:latin typeface="Courier" charset="0"/>
              </a:rPr>
              <a:t>{</a:t>
            </a:r>
          </a:p>
          <a:p>
            <a:pPr marL="191523" indent="-191523">
              <a:spcBef>
                <a:spcPts val="249"/>
              </a:spcBef>
              <a:buClr>
                <a:srgbClr val="000000"/>
              </a:buClr>
              <a:buSzPct val="174000"/>
              <a:tabLst>
                <a:tab pos="656650" algn="l"/>
                <a:tab pos="1313299" algn="l"/>
                <a:tab pos="1969949" algn="l"/>
                <a:tab pos="2626599" algn="l"/>
                <a:tab pos="3283248" algn="l"/>
              </a:tabLst>
            </a:pPr>
            <a:r>
              <a:rPr lang="en-GB" sz="1600" dirty="0">
                <a:latin typeface="Courier" charset="0"/>
              </a:rPr>
              <a:t>	private </a:t>
            </a:r>
            <a:r>
              <a:rPr lang="en-GB" sz="1600" dirty="0" err="1">
                <a:latin typeface="Courier" charset="0"/>
              </a:rPr>
              <a:t>int</a:t>
            </a:r>
            <a:r>
              <a:rPr lang="en-GB" sz="1600" dirty="0">
                <a:latin typeface="Courier" charset="0"/>
              </a:rPr>
              <a:t> </a:t>
            </a:r>
            <a:r>
              <a:rPr lang="en-GB" sz="1600" dirty="0" err="1">
                <a:latin typeface="Courier" charset="0"/>
              </a:rPr>
              <a:t>employeID</a:t>
            </a:r>
            <a:r>
              <a:rPr lang="en-GB" sz="1600" dirty="0">
                <a:latin typeface="Courier" charset="0"/>
              </a:rPr>
              <a:t>;</a:t>
            </a:r>
          </a:p>
          <a:p>
            <a:pPr marL="191523" indent="-191523">
              <a:spcBef>
                <a:spcPts val="249"/>
              </a:spcBef>
              <a:buClr>
                <a:srgbClr val="000000"/>
              </a:buClr>
              <a:buSzPct val="174000"/>
              <a:tabLst>
                <a:tab pos="656650" algn="l"/>
                <a:tab pos="1313299" algn="l"/>
                <a:tab pos="1969949" algn="l"/>
                <a:tab pos="2626599" algn="l"/>
                <a:tab pos="3283248" algn="l"/>
              </a:tabLst>
            </a:pPr>
            <a:r>
              <a:rPr lang="en-GB" sz="1600" dirty="0">
                <a:latin typeface="Courier" charset="0"/>
              </a:rPr>
              <a:t>	private </a:t>
            </a:r>
            <a:r>
              <a:rPr lang="en-GB" sz="1600" dirty="0" err="1">
                <a:latin typeface="Courier" charset="0"/>
              </a:rPr>
              <a:t>int</a:t>
            </a:r>
            <a:r>
              <a:rPr lang="en-GB" sz="1600" dirty="0">
                <a:latin typeface="Courier" charset="0"/>
              </a:rPr>
              <a:t> salary;</a:t>
            </a:r>
          </a:p>
          <a:p>
            <a:pPr marL="191523" indent="-191523">
              <a:spcBef>
                <a:spcPts val="249"/>
              </a:spcBef>
              <a:buClr>
                <a:srgbClr val="000000"/>
              </a:buClr>
              <a:buSzPct val="174000"/>
              <a:tabLst>
                <a:tab pos="656650" algn="l"/>
                <a:tab pos="1313299" algn="l"/>
                <a:tab pos="1969949" algn="l"/>
                <a:tab pos="2626599" algn="l"/>
                <a:tab pos="3283248" algn="l"/>
              </a:tabLst>
            </a:pPr>
            <a:r>
              <a:rPr lang="en-GB" sz="1600" dirty="0">
                <a:latin typeface="Courier" charset="0"/>
              </a:rPr>
              <a:t>	private Date </a:t>
            </a:r>
            <a:r>
              <a:rPr lang="en-GB" sz="1600" dirty="0" err="1">
                <a:latin typeface="Courier" charset="0"/>
              </a:rPr>
              <a:t>startDate</a:t>
            </a:r>
            <a:r>
              <a:rPr lang="en-GB" sz="1600" dirty="0">
                <a:latin typeface="Courier" charset="0"/>
              </a:rPr>
              <a:t>;</a:t>
            </a:r>
          </a:p>
          <a:p>
            <a:pPr marL="191523" indent="-191523">
              <a:spcBef>
                <a:spcPts val="249"/>
              </a:spcBef>
              <a:buClr>
                <a:srgbClr val="000000"/>
              </a:buClr>
              <a:buSzPct val="174000"/>
              <a:tabLst>
                <a:tab pos="656650" algn="l"/>
                <a:tab pos="1313299" algn="l"/>
                <a:tab pos="1969949" algn="l"/>
                <a:tab pos="2626599" algn="l"/>
                <a:tab pos="3283248" algn="l"/>
              </a:tabLst>
            </a:pPr>
            <a:r>
              <a:rPr lang="en-GB" sz="1600" dirty="0">
                <a:latin typeface="Courier" charset="0"/>
              </a:rPr>
              <a:t>	[...]</a:t>
            </a:r>
          </a:p>
        </p:txBody>
      </p:sp>
      <p:grpSp>
        <p:nvGrpSpPr>
          <p:cNvPr id="2" name="Group 11"/>
          <p:cNvGrpSpPr>
            <a:grpSpLocks/>
          </p:cNvGrpSpPr>
          <p:nvPr/>
        </p:nvGrpSpPr>
        <p:grpSpPr bwMode="auto">
          <a:xfrm>
            <a:off x="4267201" y="5894500"/>
            <a:ext cx="5183722" cy="691272"/>
            <a:chOff x="587" y="3725"/>
            <a:chExt cx="3380" cy="480"/>
          </a:xfrm>
          <a:solidFill>
            <a:schemeClr val="bg1"/>
          </a:solidFill>
        </p:grpSpPr>
        <p:sp>
          <p:nvSpPr>
            <p:cNvPr id="6156" name="AutoShape 12"/>
            <p:cNvSpPr>
              <a:spLocks noChangeArrowheads="1"/>
            </p:cNvSpPr>
            <p:nvPr/>
          </p:nvSpPr>
          <p:spPr bwMode="auto">
            <a:xfrm>
              <a:off x="587" y="3725"/>
              <a:ext cx="3380" cy="480"/>
            </a:xfrm>
            <a:prstGeom prst="roundRect">
              <a:avLst>
                <a:gd name="adj" fmla="val 278"/>
              </a:avLst>
            </a:prstGeom>
            <a:grpFill/>
            <a:ln w="9525">
              <a:solidFill>
                <a:srgbClr val="000000"/>
              </a:solidFill>
              <a:round/>
              <a:headEnd/>
              <a:tailEnd/>
            </a:ln>
          </p:spPr>
          <p:txBody>
            <a:bodyPr wrap="none" anchor="ctr"/>
            <a:lstStyle/>
            <a:p>
              <a:endParaRPr lang="en-US"/>
            </a:p>
          </p:txBody>
        </p:sp>
        <p:sp>
          <p:nvSpPr>
            <p:cNvPr id="6157" name="Text Box 13"/>
            <p:cNvSpPr txBox="1">
              <a:spLocks noChangeArrowheads="1"/>
            </p:cNvSpPr>
            <p:nvPr/>
          </p:nvSpPr>
          <p:spPr bwMode="auto">
            <a:xfrm>
              <a:off x="828" y="3895"/>
              <a:ext cx="2791" cy="171"/>
            </a:xfrm>
            <a:prstGeom prst="rect">
              <a:avLst/>
            </a:prstGeom>
            <a:grpFill/>
            <a:ln w="9525">
              <a:noFill/>
              <a:miter lim="800000"/>
              <a:headEnd/>
              <a:tailEnd/>
            </a:ln>
          </p:spPr>
          <p:txBody>
            <a:bodyPr wrap="square" lIns="0" tIns="0" rIns="0" bIns="0">
              <a:spAutoFit/>
            </a:bodyPr>
            <a:lstStyle/>
            <a:p>
              <a:pPr marL="191523" indent="-191523">
                <a:spcBef>
                  <a:spcPts val="249"/>
                </a:spcBef>
                <a:buClr>
                  <a:srgbClr val="000000"/>
                </a:buClr>
                <a:buSzPct val="174000"/>
                <a:tabLst>
                  <a:tab pos="656650" algn="l"/>
                  <a:tab pos="1313299" algn="l"/>
                  <a:tab pos="1969949" algn="l"/>
                  <a:tab pos="2626599" algn="l"/>
                  <a:tab pos="3283248" algn="l"/>
                </a:tabLst>
              </a:pPr>
              <a:r>
                <a:rPr lang="en-GB" sz="1600" dirty="0">
                  <a:latin typeface="Courier" charset="0"/>
                </a:rPr>
                <a:t>Employee </a:t>
              </a:r>
              <a:r>
                <a:rPr lang="en-GB" sz="1600" dirty="0" err="1">
                  <a:latin typeface="Courier" charset="0"/>
                </a:rPr>
                <a:t>anEmployee</a:t>
              </a:r>
              <a:r>
                <a:rPr lang="en-GB" sz="1600" dirty="0">
                  <a:latin typeface="Courier" charset="0"/>
                </a:rPr>
                <a:t> = new Employee();</a:t>
              </a:r>
            </a:p>
          </p:txBody>
        </p:sp>
      </p:grpSp>
      <p:sp>
        <p:nvSpPr>
          <p:cNvPr id="18" name="Down Arrow 17"/>
          <p:cNvSpPr/>
          <p:nvPr/>
        </p:nvSpPr>
        <p:spPr>
          <a:xfrm>
            <a:off x="2104560" y="4931787"/>
            <a:ext cx="685800" cy="762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7EEBD1A3-DF7B-4A8E-973B-C1FC9AC84038}"/>
              </a:ext>
            </a:extLst>
          </p:cNvPr>
          <p:cNvPicPr>
            <a:picLocks noChangeAspect="1"/>
          </p:cNvPicPr>
          <p:nvPr/>
        </p:nvPicPr>
        <p:blipFill>
          <a:blip r:embed="rId3"/>
          <a:stretch>
            <a:fillRect/>
          </a:stretch>
        </p:blipFill>
        <p:spPr>
          <a:xfrm>
            <a:off x="457200" y="115214"/>
            <a:ext cx="937341" cy="998476"/>
          </a:xfrm>
          <a:prstGeom prst="rect">
            <a:avLst/>
          </a:prstGeom>
        </p:spPr>
      </p:pic>
      <p:sp>
        <p:nvSpPr>
          <p:cNvPr id="21" name="Title 1">
            <a:extLst>
              <a:ext uri="{FF2B5EF4-FFF2-40B4-BE49-F238E27FC236}">
                <a16:creationId xmlns:a16="http://schemas.microsoft.com/office/drawing/2014/main" id="{812BB737-D19E-452B-8A52-0192AC1C9618}"/>
              </a:ext>
            </a:extLst>
          </p:cNvPr>
          <p:cNvSpPr txBox="1">
            <a:spLocks/>
          </p:cNvSpPr>
          <p:nvPr/>
        </p:nvSpPr>
        <p:spPr>
          <a:xfrm>
            <a:off x="1676400" y="115214"/>
            <a:ext cx="10287000" cy="923330"/>
          </a:xfrm>
          <a:prstGeom prst="rect">
            <a:avLst/>
          </a:prstGeom>
          <a:solidFill>
            <a:srgbClr val="0EADC2"/>
          </a:solidFill>
          <a:ln w="38100" cap="flat" cmpd="sng" algn="ctr">
            <a:solidFill>
              <a:srgbClr val="FF0000"/>
            </a:solidFill>
            <a:prstDash val="solid"/>
          </a:ln>
        </p:spPr>
        <p:style>
          <a:lnRef idx="1">
            <a:schemeClr val="accent1"/>
          </a:lnRef>
          <a:fillRef idx="2">
            <a:schemeClr val="accent1"/>
          </a:fillRef>
          <a:effectRef idx="1">
            <a:schemeClr val="accent1"/>
          </a:effectRef>
          <a:fontRef idx="minor">
            <a:schemeClr val="dk1"/>
          </a:fontRef>
        </p:style>
        <p:txBody>
          <a:bodyPr bIns="91440" anchor="b" anchorCtr="0">
            <a:normAutofit/>
          </a:bodyPr>
          <a:lstStyle>
            <a:lvl1pPr algn="l" rtl="0" eaLnBrk="1" latinLnBrk="0" hangingPunct="1">
              <a:spcBef>
                <a:spcPct val="0"/>
              </a:spcBef>
              <a:buNone/>
              <a:defRPr kumimoji="0" sz="40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dirty="0"/>
              <a:t>Inheritance Syntax (Defining a subclass)</a:t>
            </a:r>
          </a:p>
        </p:txBody>
      </p:sp>
      <p:sp>
        <p:nvSpPr>
          <p:cNvPr id="5" name="TextBox 4">
            <a:extLst>
              <a:ext uri="{FF2B5EF4-FFF2-40B4-BE49-F238E27FC236}">
                <a16:creationId xmlns:a16="http://schemas.microsoft.com/office/drawing/2014/main" id="{BF93C420-2979-4434-AA3D-789BAE6F9B56}"/>
              </a:ext>
            </a:extLst>
          </p:cNvPr>
          <p:cNvSpPr txBox="1"/>
          <p:nvPr/>
        </p:nvSpPr>
        <p:spPr>
          <a:xfrm>
            <a:off x="304800" y="2477811"/>
            <a:ext cx="6553200" cy="138499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IN" sz="2100" b="1" dirty="0"/>
              <a:t>class &lt;</a:t>
            </a:r>
            <a:r>
              <a:rPr lang="en-IN" sz="2100" b="1" dirty="0" err="1"/>
              <a:t>subclass_name</a:t>
            </a:r>
            <a:r>
              <a:rPr lang="en-IN" sz="2100" b="1" dirty="0"/>
              <a:t>&gt; </a:t>
            </a:r>
            <a:r>
              <a:rPr lang="en-IN" sz="2100" b="1" dirty="0">
                <a:solidFill>
                  <a:srgbClr val="FF0000"/>
                </a:solidFill>
              </a:rPr>
              <a:t>extends</a:t>
            </a:r>
            <a:r>
              <a:rPr lang="en-IN" sz="2100" b="1" dirty="0"/>
              <a:t> &lt;</a:t>
            </a:r>
            <a:r>
              <a:rPr lang="en-IN" sz="2100" b="1" dirty="0" err="1"/>
              <a:t>superclass_name</a:t>
            </a:r>
            <a:r>
              <a:rPr lang="en-IN" sz="2100" b="1" dirty="0"/>
              <a:t>&gt;</a:t>
            </a:r>
          </a:p>
          <a:p>
            <a:r>
              <a:rPr lang="en-IN" sz="2100" b="1" dirty="0"/>
              <a:t>{</a:t>
            </a:r>
            <a:br>
              <a:rPr lang="en-IN" sz="2100" b="1" dirty="0"/>
            </a:br>
            <a:r>
              <a:rPr lang="en-IN" sz="2100" b="1" dirty="0">
                <a:solidFill>
                  <a:srgbClr val="00B050"/>
                </a:solidFill>
              </a:rPr>
              <a:t>    //Data and methods in this </a:t>
            </a:r>
            <a:r>
              <a:rPr lang="en-IN" sz="2100" b="1" dirty="0" err="1">
                <a:solidFill>
                  <a:srgbClr val="00B050"/>
                </a:solidFill>
              </a:rPr>
              <a:t>sublass</a:t>
            </a:r>
            <a:endParaRPr lang="en-IN" sz="2100" b="1" dirty="0">
              <a:solidFill>
                <a:srgbClr val="00B050"/>
              </a:solidFill>
            </a:endParaRPr>
          </a:p>
          <a:p>
            <a:r>
              <a:rPr lang="en-IN" sz="2100" b="1"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147"/>
                                        </p:tgtEl>
                                        <p:attrNameLst>
                                          <p:attrName>style.visibility</p:attrName>
                                        </p:attrNameLst>
                                      </p:cBhvr>
                                      <p:to>
                                        <p:strVal val="visible"/>
                                      </p:to>
                                    </p:set>
                                    <p:animEffect transition="in" filter="fade">
                                      <p:cBhvr>
                                        <p:cTn id="7" dur="500"/>
                                        <p:tgtEl>
                                          <p:spTgt spid="614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148"/>
                                        </p:tgtEl>
                                        <p:attrNameLst>
                                          <p:attrName>style.visibility</p:attrName>
                                        </p:attrNameLst>
                                      </p:cBhvr>
                                      <p:to>
                                        <p:strVal val="visible"/>
                                      </p:to>
                                    </p:set>
                                    <p:animEffect transition="in" filter="fade">
                                      <p:cBhvr>
                                        <p:cTn id="17" dur="500"/>
                                        <p:tgtEl>
                                          <p:spTgt spid="6148"/>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fade">
                                      <p:cBhvr>
                                        <p:cTn id="20" dur="500"/>
                                        <p:tgtEl>
                                          <p:spTgt spid="18"/>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6150"/>
                                        </p:tgtEl>
                                        <p:attrNameLst>
                                          <p:attrName>style.visibility</p:attrName>
                                        </p:attrNameLst>
                                      </p:cBhvr>
                                      <p:to>
                                        <p:strVal val="visible"/>
                                      </p:to>
                                    </p:set>
                                    <p:animEffect transition="in" filter="fade">
                                      <p:cBhvr>
                                        <p:cTn id="23" dur="500"/>
                                        <p:tgtEl>
                                          <p:spTgt spid="6150"/>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6151"/>
                                        </p:tgtEl>
                                        <p:attrNameLst>
                                          <p:attrName>style.visibility</p:attrName>
                                        </p:attrNameLst>
                                      </p:cBhvr>
                                      <p:to>
                                        <p:strVal val="visible"/>
                                      </p:to>
                                    </p:set>
                                    <p:animEffect transition="in" filter="fade">
                                      <p:cBhvr>
                                        <p:cTn id="28" dur="500"/>
                                        <p:tgtEl>
                                          <p:spTgt spid="6151"/>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6152"/>
                                        </p:tgtEl>
                                        <p:attrNameLst>
                                          <p:attrName>style.visibility</p:attrName>
                                        </p:attrNameLst>
                                      </p:cBhvr>
                                      <p:to>
                                        <p:strVal val="visible"/>
                                      </p:to>
                                    </p:set>
                                    <p:animEffect transition="in" filter="fade">
                                      <p:cBhvr>
                                        <p:cTn id="31" dur="500"/>
                                        <p:tgtEl>
                                          <p:spTgt spid="615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6153"/>
                                        </p:tgtEl>
                                        <p:attrNameLst>
                                          <p:attrName>style.visibility</p:attrName>
                                        </p:attrNameLst>
                                      </p:cBhvr>
                                      <p:to>
                                        <p:strVal val="visible"/>
                                      </p:to>
                                    </p:set>
                                    <p:animEffect transition="in" filter="fade">
                                      <p:cBhvr>
                                        <p:cTn id="34" dur="500"/>
                                        <p:tgtEl>
                                          <p:spTgt spid="6153"/>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6154"/>
                                        </p:tgtEl>
                                        <p:attrNameLst>
                                          <p:attrName>style.visibility</p:attrName>
                                        </p:attrNameLst>
                                      </p:cBhvr>
                                      <p:to>
                                        <p:strVal val="visible"/>
                                      </p:to>
                                    </p:set>
                                    <p:animEffect transition="in" filter="fade">
                                      <p:cBhvr>
                                        <p:cTn id="37" dur="500"/>
                                        <p:tgtEl>
                                          <p:spTgt spid="6154"/>
                                        </p:tgtEl>
                                      </p:cBhvr>
                                    </p:animEffect>
                                  </p:childTnLst>
                                </p:cTn>
                              </p:par>
                              <p:par>
                                <p:cTn id="38" presetID="10" presetClass="entr" presetSubtype="0" fill="hold" nodeType="withEffect">
                                  <p:stCondLst>
                                    <p:cond delay="0"/>
                                  </p:stCondLst>
                                  <p:childTnLst>
                                    <p:set>
                                      <p:cBhvr>
                                        <p:cTn id="39" dur="1" fill="hold">
                                          <p:stCondLst>
                                            <p:cond delay="0"/>
                                          </p:stCondLst>
                                        </p:cTn>
                                        <p:tgtEl>
                                          <p:spTgt spid="2"/>
                                        </p:tgtEl>
                                        <p:attrNameLst>
                                          <p:attrName>style.visibility</p:attrName>
                                        </p:attrNameLst>
                                      </p:cBhvr>
                                      <p:to>
                                        <p:strVal val="visible"/>
                                      </p:to>
                                    </p:set>
                                    <p:animEffect transition="in" filter="fade">
                                      <p:cBhvr>
                                        <p:cTn id="4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p:bldP spid="6148" grpId="0" animBg="1"/>
      <p:bldP spid="6150" grpId="0" animBg="1"/>
      <p:bldP spid="6151" grpId="0" animBg="1"/>
      <p:bldP spid="6152" grpId="0"/>
      <p:bldP spid="6153" grpId="0" animBg="1"/>
      <p:bldP spid="6154" grpId="0"/>
      <p:bldP spid="18" grpId="0" animBg="1"/>
      <p:bldP spid="5"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2A023892-BD6B-4A41-B6A5-D148A559D66F}"/>
              </a:ext>
            </a:extLst>
          </p:cNvPr>
          <p:cNvPicPr>
            <a:picLocks noChangeAspect="1"/>
          </p:cNvPicPr>
          <p:nvPr/>
        </p:nvPicPr>
        <p:blipFill>
          <a:blip r:embed="rId2"/>
          <a:stretch>
            <a:fillRect/>
          </a:stretch>
        </p:blipFill>
        <p:spPr>
          <a:xfrm>
            <a:off x="457200" y="115214"/>
            <a:ext cx="937341" cy="998476"/>
          </a:xfrm>
          <a:prstGeom prst="rect">
            <a:avLst/>
          </a:prstGeom>
        </p:spPr>
      </p:pic>
      <p:sp>
        <p:nvSpPr>
          <p:cNvPr id="12" name="Title 1">
            <a:extLst>
              <a:ext uri="{FF2B5EF4-FFF2-40B4-BE49-F238E27FC236}">
                <a16:creationId xmlns:a16="http://schemas.microsoft.com/office/drawing/2014/main" id="{7E3DEAA2-0B8B-4A28-BABC-1CFBDAF7A9C8}"/>
              </a:ext>
            </a:extLst>
          </p:cNvPr>
          <p:cNvSpPr txBox="1">
            <a:spLocks/>
          </p:cNvSpPr>
          <p:nvPr/>
        </p:nvSpPr>
        <p:spPr>
          <a:xfrm>
            <a:off x="1676400" y="115214"/>
            <a:ext cx="10287000" cy="923330"/>
          </a:xfrm>
          <a:prstGeom prst="rect">
            <a:avLst/>
          </a:prstGeom>
          <a:solidFill>
            <a:srgbClr val="0EADC2"/>
          </a:solidFill>
          <a:ln w="38100" cap="flat" cmpd="sng" algn="ctr">
            <a:solidFill>
              <a:srgbClr val="FF0000"/>
            </a:solidFill>
            <a:prstDash val="solid"/>
          </a:ln>
        </p:spPr>
        <p:style>
          <a:lnRef idx="1">
            <a:schemeClr val="accent1"/>
          </a:lnRef>
          <a:fillRef idx="2">
            <a:schemeClr val="accent1"/>
          </a:fillRef>
          <a:effectRef idx="1">
            <a:schemeClr val="accent1"/>
          </a:effectRef>
          <a:fontRef idx="minor">
            <a:schemeClr val="dk1"/>
          </a:fontRef>
        </p:style>
        <p:txBody>
          <a:bodyPr bIns="91440" anchor="b" anchorCtr="0">
            <a:normAutofit/>
          </a:bodyPr>
          <a:lstStyle>
            <a:lvl1pPr algn="l" rtl="0" eaLnBrk="1" latinLnBrk="0" hangingPunct="1">
              <a:spcBef>
                <a:spcPct val="0"/>
              </a:spcBef>
              <a:buNone/>
              <a:defRPr kumimoji="0" sz="40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b="1" dirty="0"/>
              <a:t>Types of Inheritance    </a:t>
            </a:r>
            <a:endParaRPr lang="en-US" dirty="0"/>
          </a:p>
        </p:txBody>
      </p:sp>
      <p:pic>
        <p:nvPicPr>
          <p:cNvPr id="9" name="Picture 2" descr="https://cdncontribute.geeksforgeeks.org/wp-content/uploads/inheritance1.png">
            <a:extLst>
              <a:ext uri="{FF2B5EF4-FFF2-40B4-BE49-F238E27FC236}">
                <a16:creationId xmlns:a16="http://schemas.microsoft.com/office/drawing/2014/main" id="{657B62FB-28C4-48D3-B0DA-26AFD50123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9808" y="1105272"/>
            <a:ext cx="3190875" cy="28003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cdncontribute.geeksforgeeks.org/wp-content/uploads/inheritance3.png">
            <a:extLst>
              <a:ext uri="{FF2B5EF4-FFF2-40B4-BE49-F238E27FC236}">
                <a16:creationId xmlns:a16="http://schemas.microsoft.com/office/drawing/2014/main" id="{C59305A4-45EA-4D19-B08A-7563D72229E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2800" y="1113690"/>
            <a:ext cx="3848100" cy="287655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cdncontribute.geeksforgeeks.org/wp-content/uploads/inheritance4.png">
            <a:extLst>
              <a:ext uri="{FF2B5EF4-FFF2-40B4-BE49-F238E27FC236}">
                <a16:creationId xmlns:a16="http://schemas.microsoft.com/office/drawing/2014/main" id="{496E94AE-E158-4DCD-BCA0-E265D28F140E}"/>
              </a:ext>
            </a:extLst>
          </p:cNvPr>
          <p:cNvPicPr>
            <a:picLocks noGrp="1" noChangeAspect="1" noChangeArrowheads="1"/>
          </p:cNvPicPr>
          <p:nvPr>
            <p:ph sz="quarter" idx="1"/>
          </p:nvPr>
        </p:nvPicPr>
        <p:blipFill>
          <a:blip r:embed="rId5">
            <a:extLst>
              <a:ext uri="{28A0092B-C50C-407E-A947-70E740481C1C}">
                <a14:useLocalDpi xmlns:a14="http://schemas.microsoft.com/office/drawing/2010/main" val="0"/>
              </a:ext>
            </a:extLst>
          </a:blip>
          <a:srcRect/>
          <a:stretch>
            <a:fillRect/>
          </a:stretch>
        </p:blipFill>
        <p:spPr bwMode="auto">
          <a:xfrm>
            <a:off x="7209541" y="1113690"/>
            <a:ext cx="4553585" cy="2667372"/>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cdncontribute.geeksforgeeks.org/wp-content/uploads/inheritance2-1.png">
            <a:extLst>
              <a:ext uri="{FF2B5EF4-FFF2-40B4-BE49-F238E27FC236}">
                <a16:creationId xmlns:a16="http://schemas.microsoft.com/office/drawing/2014/main" id="{94010A3D-C856-4DCA-A50F-C461D805C32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3371" y="3866236"/>
            <a:ext cx="3190876" cy="287655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s://cdncontribute.geeksforgeeks.org/wp-content/uploads/inheritance-1.png">
            <a:extLst>
              <a:ext uri="{FF2B5EF4-FFF2-40B4-BE49-F238E27FC236}">
                <a16:creationId xmlns:a16="http://schemas.microsoft.com/office/drawing/2014/main" id="{0990E262-438B-41B2-85FE-9AC1EA4F91B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17403" y="3924252"/>
            <a:ext cx="3714750" cy="2876550"/>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Straight Arrow Connector 16">
            <a:extLst>
              <a:ext uri="{FF2B5EF4-FFF2-40B4-BE49-F238E27FC236}">
                <a16:creationId xmlns:a16="http://schemas.microsoft.com/office/drawing/2014/main" id="{A427BB07-DC68-4355-9719-456B3E0662A8}"/>
              </a:ext>
            </a:extLst>
          </p:cNvPr>
          <p:cNvCxnSpPr>
            <a:cxnSpLocks/>
          </p:cNvCxnSpPr>
          <p:nvPr/>
        </p:nvCxnSpPr>
        <p:spPr>
          <a:xfrm>
            <a:off x="5284116" y="4724400"/>
            <a:ext cx="0" cy="979717"/>
          </a:xfrm>
          <a:prstGeom prst="straightConnector1">
            <a:avLst/>
          </a:prstGeom>
          <a:ln w="41275">
            <a:solidFill>
              <a:srgbClr val="FF0000"/>
            </a:solidFill>
            <a:tailEnd type="triangle"/>
          </a:ln>
        </p:spPr>
        <p:style>
          <a:lnRef idx="1">
            <a:schemeClr val="accent6"/>
          </a:lnRef>
          <a:fillRef idx="0">
            <a:schemeClr val="accent6"/>
          </a:fillRef>
          <a:effectRef idx="0">
            <a:schemeClr val="accent6"/>
          </a:effectRef>
          <a:fontRef idx="minor">
            <a:schemeClr val="tx1"/>
          </a:fontRef>
        </p:style>
      </p:cxnSp>
      <p:pic>
        <p:nvPicPr>
          <p:cNvPr id="10" name="Picture 9">
            <a:extLst>
              <a:ext uri="{FF2B5EF4-FFF2-40B4-BE49-F238E27FC236}">
                <a16:creationId xmlns:a16="http://schemas.microsoft.com/office/drawing/2014/main" id="{B6E92D69-CB84-4AAC-AC91-1FBD4EC7B103}"/>
              </a:ext>
            </a:extLst>
          </p:cNvPr>
          <p:cNvPicPr>
            <a:picLocks noChangeAspect="1"/>
          </p:cNvPicPr>
          <p:nvPr/>
        </p:nvPicPr>
        <p:blipFill>
          <a:blip r:embed="rId8"/>
          <a:stretch>
            <a:fillRect/>
          </a:stretch>
        </p:blipFill>
        <p:spPr>
          <a:xfrm>
            <a:off x="5943600" y="5610997"/>
            <a:ext cx="932066" cy="587835"/>
          </a:xfrm>
          <a:prstGeom prst="rect">
            <a:avLst/>
          </a:prstGeom>
        </p:spPr>
      </p:pic>
      <p:pic>
        <p:nvPicPr>
          <p:cNvPr id="13" name="Picture 12">
            <a:extLst>
              <a:ext uri="{FF2B5EF4-FFF2-40B4-BE49-F238E27FC236}">
                <a16:creationId xmlns:a16="http://schemas.microsoft.com/office/drawing/2014/main" id="{B6E92D69-CB84-4AAC-AC91-1FBD4EC7B103}"/>
              </a:ext>
            </a:extLst>
          </p:cNvPr>
          <p:cNvPicPr>
            <a:picLocks noChangeAspect="1"/>
          </p:cNvPicPr>
          <p:nvPr/>
        </p:nvPicPr>
        <p:blipFill>
          <a:blip r:embed="rId8"/>
          <a:stretch>
            <a:fillRect/>
          </a:stretch>
        </p:blipFill>
        <p:spPr>
          <a:xfrm>
            <a:off x="399808" y="5508149"/>
            <a:ext cx="932066" cy="587835"/>
          </a:xfrm>
          <a:prstGeom prst="rect">
            <a:avLst/>
          </a:prstGeom>
        </p:spPr>
      </p:pic>
      <p:pic>
        <p:nvPicPr>
          <p:cNvPr id="14" name="Picture 13">
            <a:extLst>
              <a:ext uri="{FF2B5EF4-FFF2-40B4-BE49-F238E27FC236}">
                <a16:creationId xmlns:a16="http://schemas.microsoft.com/office/drawing/2014/main" id="{E2E45428-BCAD-425E-A3C3-388430C3E8BC}"/>
              </a:ext>
            </a:extLst>
          </p:cNvPr>
          <p:cNvPicPr>
            <a:picLocks noChangeAspect="1"/>
          </p:cNvPicPr>
          <p:nvPr/>
        </p:nvPicPr>
        <p:blipFill>
          <a:blip r:embed="rId9"/>
          <a:stretch>
            <a:fillRect/>
          </a:stretch>
        </p:blipFill>
        <p:spPr>
          <a:xfrm>
            <a:off x="751524" y="2145782"/>
            <a:ext cx="701041" cy="719329"/>
          </a:xfrm>
          <a:prstGeom prst="rect">
            <a:avLst/>
          </a:prstGeom>
        </p:spPr>
      </p:pic>
      <p:pic>
        <p:nvPicPr>
          <p:cNvPr id="15" name="Picture 14">
            <a:extLst>
              <a:ext uri="{FF2B5EF4-FFF2-40B4-BE49-F238E27FC236}">
                <a16:creationId xmlns:a16="http://schemas.microsoft.com/office/drawing/2014/main" id="{81C10D3D-34DD-47F3-9A35-38CC5AE7E1EF}"/>
              </a:ext>
            </a:extLst>
          </p:cNvPr>
          <p:cNvPicPr>
            <a:picLocks noChangeAspect="1"/>
          </p:cNvPicPr>
          <p:nvPr/>
        </p:nvPicPr>
        <p:blipFill>
          <a:blip r:embed="rId9"/>
          <a:stretch>
            <a:fillRect/>
          </a:stretch>
        </p:blipFill>
        <p:spPr>
          <a:xfrm>
            <a:off x="5850490" y="2055152"/>
            <a:ext cx="701041" cy="719329"/>
          </a:xfrm>
          <a:prstGeom prst="rect">
            <a:avLst/>
          </a:prstGeom>
        </p:spPr>
      </p:pic>
      <p:pic>
        <p:nvPicPr>
          <p:cNvPr id="16" name="Picture 15">
            <a:extLst>
              <a:ext uri="{FF2B5EF4-FFF2-40B4-BE49-F238E27FC236}">
                <a16:creationId xmlns:a16="http://schemas.microsoft.com/office/drawing/2014/main" id="{9BD80D87-E01C-408A-BBCF-5332CC9916BD}"/>
              </a:ext>
            </a:extLst>
          </p:cNvPr>
          <p:cNvPicPr>
            <a:picLocks noChangeAspect="1"/>
          </p:cNvPicPr>
          <p:nvPr/>
        </p:nvPicPr>
        <p:blipFill>
          <a:blip r:embed="rId9"/>
          <a:stretch>
            <a:fillRect/>
          </a:stretch>
        </p:blipFill>
        <p:spPr>
          <a:xfrm>
            <a:off x="10896600" y="1524000"/>
            <a:ext cx="701041" cy="71932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28"/>
                                        </p:tgtEl>
                                        <p:attrNameLst>
                                          <p:attrName>style.visibility</p:attrName>
                                        </p:attrNameLst>
                                      </p:cBhvr>
                                      <p:to>
                                        <p:strVal val="visible"/>
                                      </p:to>
                                    </p:set>
                                    <p:animEffect transition="in" filter="fade">
                                      <p:cBhvr>
                                        <p:cTn id="12" dur="500"/>
                                        <p:tgtEl>
                                          <p:spTgt spid="102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30"/>
                                        </p:tgtEl>
                                        <p:attrNameLst>
                                          <p:attrName>style.visibility</p:attrName>
                                        </p:attrNameLst>
                                      </p:cBhvr>
                                      <p:to>
                                        <p:strVal val="visible"/>
                                      </p:to>
                                    </p:set>
                                    <p:animEffect transition="in" filter="fade">
                                      <p:cBhvr>
                                        <p:cTn id="17" dur="500"/>
                                        <p:tgtEl>
                                          <p:spTgt spid="103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32"/>
                                        </p:tgtEl>
                                        <p:attrNameLst>
                                          <p:attrName>style.visibility</p:attrName>
                                        </p:attrNameLst>
                                      </p:cBhvr>
                                      <p:to>
                                        <p:strVal val="visible"/>
                                      </p:to>
                                    </p:set>
                                    <p:animEffect transition="in" filter="fade">
                                      <p:cBhvr>
                                        <p:cTn id="22" dur="500"/>
                                        <p:tgtEl>
                                          <p:spTgt spid="103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34"/>
                                        </p:tgtEl>
                                        <p:attrNameLst>
                                          <p:attrName>style.visibility</p:attrName>
                                        </p:attrNameLst>
                                      </p:cBhvr>
                                      <p:to>
                                        <p:strVal val="visible"/>
                                      </p:to>
                                    </p:set>
                                    <p:animEffect transition="in" filter="fade">
                                      <p:cBhvr>
                                        <p:cTn id="27" dur="500"/>
                                        <p:tgtEl>
                                          <p:spTgt spid="1034"/>
                                        </p:tgtEl>
                                      </p:cBhvr>
                                    </p:animEffect>
                                  </p:childTnLst>
                                </p:cTn>
                              </p:par>
                              <p:par>
                                <p:cTn id="28" presetID="10" presetClass="entr" presetSubtype="0" fill="hold" nodeType="with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fade">
                                      <p:cBhvr>
                                        <p:cTn id="30" dur="500"/>
                                        <p:tgtEl>
                                          <p:spTgt spid="17"/>
                                        </p:tgtEl>
                                      </p:cBhvr>
                                    </p:animEffect>
                                  </p:childTnLst>
                                </p:cTn>
                              </p:par>
                              <p:par>
                                <p:cTn id="31" presetID="10" presetClass="entr" presetSubtype="0" fill="hold" nodeType="with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fade">
                                      <p:cBhvr>
                                        <p:cTn id="33" dur="500"/>
                                        <p:tgtEl>
                                          <p:spTgt spid="10"/>
                                        </p:tgtEl>
                                      </p:cBhvr>
                                    </p:animEffect>
                                  </p:childTnLst>
                                </p:cTn>
                              </p:par>
                              <p:par>
                                <p:cTn id="34" presetID="10" presetClass="entr" presetSubtype="0" fill="hold" nodeType="with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fade">
                                      <p:cBhvr>
                                        <p:cTn id="36" dur="500"/>
                                        <p:tgtEl>
                                          <p:spTgt spid="13"/>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fade">
                                      <p:cBhvr>
                                        <p:cTn id="41" dur="500"/>
                                        <p:tgtEl>
                                          <p:spTgt spid="14"/>
                                        </p:tgtEl>
                                      </p:cBhvr>
                                    </p:animEffect>
                                  </p:childTnLst>
                                </p:cTn>
                              </p:par>
                              <p:par>
                                <p:cTn id="42" presetID="10" presetClass="entr" presetSubtype="0" fill="hold" nodeType="withEffect">
                                  <p:stCondLst>
                                    <p:cond delay="0"/>
                                  </p:stCondLst>
                                  <p:childTnLst>
                                    <p:set>
                                      <p:cBhvr>
                                        <p:cTn id="43" dur="1" fill="hold">
                                          <p:stCondLst>
                                            <p:cond delay="0"/>
                                          </p:stCondLst>
                                        </p:cTn>
                                        <p:tgtEl>
                                          <p:spTgt spid="15"/>
                                        </p:tgtEl>
                                        <p:attrNameLst>
                                          <p:attrName>style.visibility</p:attrName>
                                        </p:attrNameLst>
                                      </p:cBhvr>
                                      <p:to>
                                        <p:strVal val="visible"/>
                                      </p:to>
                                    </p:set>
                                    <p:animEffect transition="in" filter="fade">
                                      <p:cBhvr>
                                        <p:cTn id="44" dur="500"/>
                                        <p:tgtEl>
                                          <p:spTgt spid="15"/>
                                        </p:tgtEl>
                                      </p:cBhvr>
                                    </p:animEffect>
                                  </p:childTnLst>
                                </p:cTn>
                              </p:par>
                              <p:par>
                                <p:cTn id="45" presetID="10" presetClass="entr" presetSubtype="0" fill="hold" nodeType="with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fade">
                                      <p:cBhvr>
                                        <p:cTn id="4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2A3A796-0EC5-4781-A52C-29849242C641}"/>
              </a:ext>
            </a:extLst>
          </p:cNvPr>
          <p:cNvPicPr>
            <a:picLocks noChangeAspect="1"/>
          </p:cNvPicPr>
          <p:nvPr/>
        </p:nvPicPr>
        <p:blipFill>
          <a:blip r:embed="rId2"/>
          <a:stretch>
            <a:fillRect/>
          </a:stretch>
        </p:blipFill>
        <p:spPr>
          <a:xfrm>
            <a:off x="457200" y="115214"/>
            <a:ext cx="937341" cy="722986"/>
          </a:xfrm>
          <a:prstGeom prst="rect">
            <a:avLst/>
          </a:prstGeom>
        </p:spPr>
      </p:pic>
      <p:sp>
        <p:nvSpPr>
          <p:cNvPr id="5" name="Title 1">
            <a:extLst>
              <a:ext uri="{FF2B5EF4-FFF2-40B4-BE49-F238E27FC236}">
                <a16:creationId xmlns:a16="http://schemas.microsoft.com/office/drawing/2014/main" id="{B31B779C-5E0D-4740-8A4D-B2951F2C835A}"/>
              </a:ext>
            </a:extLst>
          </p:cNvPr>
          <p:cNvSpPr txBox="1">
            <a:spLocks/>
          </p:cNvSpPr>
          <p:nvPr/>
        </p:nvSpPr>
        <p:spPr>
          <a:xfrm>
            <a:off x="1676400" y="115214"/>
            <a:ext cx="10287000" cy="799186"/>
          </a:xfrm>
          <a:prstGeom prst="rect">
            <a:avLst/>
          </a:prstGeom>
          <a:solidFill>
            <a:srgbClr val="0EADC2"/>
          </a:solidFill>
          <a:ln w="38100" cap="flat" cmpd="sng" algn="ctr">
            <a:solidFill>
              <a:srgbClr val="FF0000"/>
            </a:solidFill>
            <a:prstDash val="solid"/>
          </a:ln>
        </p:spPr>
        <p:style>
          <a:lnRef idx="1">
            <a:schemeClr val="accent1"/>
          </a:lnRef>
          <a:fillRef idx="2">
            <a:schemeClr val="accent1"/>
          </a:fillRef>
          <a:effectRef idx="1">
            <a:schemeClr val="accent1"/>
          </a:effectRef>
          <a:fontRef idx="minor">
            <a:schemeClr val="dk1"/>
          </a:fontRef>
        </p:style>
        <p:txBody>
          <a:bodyPr bIns="91440" anchor="b" anchorCtr="0">
            <a:normAutofit/>
          </a:bodyPr>
          <a:lstStyle>
            <a:lvl1pPr algn="l" rtl="0" eaLnBrk="1" latinLnBrk="0" hangingPunct="1">
              <a:spcBef>
                <a:spcPct val="0"/>
              </a:spcBef>
              <a:buNone/>
              <a:defRPr kumimoji="0" sz="40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b="1" dirty="0"/>
              <a:t>Single Inheritance Example   </a:t>
            </a:r>
            <a:endParaRPr lang="en-US" dirty="0"/>
          </a:p>
        </p:txBody>
      </p:sp>
      <p:sp>
        <p:nvSpPr>
          <p:cNvPr id="6" name="AutoShape 4">
            <a:extLst>
              <a:ext uri="{FF2B5EF4-FFF2-40B4-BE49-F238E27FC236}">
                <a16:creationId xmlns:a16="http://schemas.microsoft.com/office/drawing/2014/main" id="{A3BE6BD9-6D46-4253-B847-F4073E3E76C9}"/>
              </a:ext>
            </a:extLst>
          </p:cNvPr>
          <p:cNvSpPr>
            <a:spLocks noChangeArrowheads="1"/>
          </p:cNvSpPr>
          <p:nvPr/>
        </p:nvSpPr>
        <p:spPr bwMode="auto">
          <a:xfrm>
            <a:off x="235037" y="1739589"/>
            <a:ext cx="2278776" cy="1246495"/>
          </a:xfrm>
          <a:prstGeom prst="roundRect">
            <a:avLst>
              <a:gd name="adj" fmla="val 134"/>
            </a:avLst>
          </a:prstGeom>
          <a:solidFill>
            <a:srgbClr val="CCFFFF"/>
          </a:solidFill>
          <a:ln w="9525">
            <a:solidFill>
              <a:srgbClr val="000000"/>
            </a:solidFill>
            <a:round/>
            <a:headEnd/>
            <a:tailEnd/>
          </a:ln>
        </p:spPr>
        <p:txBody>
          <a:bodyPr wrap="square" lIns="0" tIns="0" rIns="0" bIns="0" anchor="ctr" anchorCtr="1">
            <a:spAutoFit/>
          </a:bodyPr>
          <a:lstStyle/>
          <a:p>
            <a:pPr>
              <a:buClr>
                <a:srgbClr val="000000"/>
              </a:buClr>
              <a:buSzPct val="67000"/>
              <a:tabLst>
                <a:tab pos="656650" algn="l"/>
                <a:tab pos="1313299" algn="l"/>
              </a:tabLst>
            </a:pPr>
            <a:r>
              <a:rPr lang="en-GB" sz="2200" dirty="0">
                <a:solidFill>
                  <a:srgbClr val="FF0000"/>
                </a:solidFill>
                <a:latin typeface="Times" charset="0"/>
              </a:rPr>
              <a:t>Employee</a:t>
            </a:r>
          </a:p>
          <a:p>
            <a:pPr>
              <a:buClr>
                <a:srgbClr val="000000"/>
              </a:buClr>
              <a:buSzPct val="67000"/>
              <a:tabLst>
                <a:tab pos="656650" algn="l"/>
                <a:tab pos="1313299" algn="l"/>
              </a:tabLst>
            </a:pPr>
            <a:r>
              <a:rPr lang="en-GB" sz="2200" dirty="0">
                <a:latin typeface="Times" charset="0"/>
              </a:rPr>
              <a:t>-   </a:t>
            </a:r>
            <a:r>
              <a:rPr lang="en-GB" sz="2200" dirty="0" err="1">
                <a:latin typeface="Times" charset="0"/>
              </a:rPr>
              <a:t>basic_salary</a:t>
            </a:r>
            <a:r>
              <a:rPr lang="en-GB" sz="2200" dirty="0">
                <a:latin typeface="Times" charset="0"/>
              </a:rPr>
              <a:t>         </a:t>
            </a:r>
          </a:p>
          <a:p>
            <a:pPr marL="342900" indent="-342900">
              <a:buClr>
                <a:srgbClr val="000000"/>
              </a:buClr>
              <a:buSzPct val="67000"/>
              <a:buFontTx/>
              <a:buChar char="-"/>
              <a:tabLst>
                <a:tab pos="656650" algn="l"/>
                <a:tab pos="1313299" algn="l"/>
              </a:tabLst>
            </a:pPr>
            <a:r>
              <a:rPr lang="en-GB" sz="2200" dirty="0" err="1">
                <a:latin typeface="Times" charset="0"/>
              </a:rPr>
              <a:t>basic_display</a:t>
            </a:r>
            <a:r>
              <a:rPr lang="en-GB" sz="2200" dirty="0">
                <a:latin typeface="Times" charset="0"/>
              </a:rPr>
              <a:t>()</a:t>
            </a:r>
          </a:p>
          <a:p>
            <a:pPr>
              <a:buClr>
                <a:srgbClr val="000000"/>
              </a:buClr>
              <a:buSzPct val="67000"/>
              <a:tabLst>
                <a:tab pos="656650" algn="l"/>
                <a:tab pos="1313299" algn="l"/>
              </a:tabLst>
            </a:pPr>
            <a:endParaRPr lang="en-GB" sz="1500" dirty="0">
              <a:latin typeface="Times" charset="0"/>
            </a:endParaRPr>
          </a:p>
        </p:txBody>
      </p:sp>
      <p:sp>
        <p:nvSpPr>
          <p:cNvPr id="7" name="AutoShape 6">
            <a:extLst>
              <a:ext uri="{FF2B5EF4-FFF2-40B4-BE49-F238E27FC236}">
                <a16:creationId xmlns:a16="http://schemas.microsoft.com/office/drawing/2014/main" id="{4BECB89D-29BE-44B5-8163-D5ACD02920E1}"/>
              </a:ext>
            </a:extLst>
          </p:cNvPr>
          <p:cNvSpPr>
            <a:spLocks noChangeArrowheads="1"/>
          </p:cNvSpPr>
          <p:nvPr/>
        </p:nvSpPr>
        <p:spPr bwMode="auto">
          <a:xfrm>
            <a:off x="150935" y="3887473"/>
            <a:ext cx="2372256" cy="1354217"/>
          </a:xfrm>
          <a:prstGeom prst="roundRect">
            <a:avLst>
              <a:gd name="adj" fmla="val 139"/>
            </a:avLst>
          </a:prstGeom>
          <a:solidFill>
            <a:srgbClr val="CCFFFF"/>
          </a:solidFill>
          <a:ln w="9525">
            <a:solidFill>
              <a:srgbClr val="000000"/>
            </a:solidFill>
            <a:round/>
            <a:headEnd/>
            <a:tailEnd/>
          </a:ln>
        </p:spPr>
        <p:txBody>
          <a:bodyPr wrap="square" lIns="0" tIns="0" rIns="0" bIns="0" anchor="ctr" anchorCtr="1">
            <a:spAutoFit/>
          </a:bodyPr>
          <a:lstStyle/>
          <a:p>
            <a:pPr>
              <a:buClr>
                <a:srgbClr val="000000"/>
              </a:buClr>
              <a:buSzPct val="67000"/>
              <a:tabLst>
                <a:tab pos="656650" algn="l"/>
                <a:tab pos="1313299" algn="l"/>
              </a:tabLst>
            </a:pPr>
            <a:r>
              <a:rPr lang="en-GB" sz="2200" dirty="0">
                <a:solidFill>
                  <a:srgbClr val="FF0000"/>
                </a:solidFill>
                <a:latin typeface="Times" charset="0"/>
              </a:rPr>
              <a:t>Salary</a:t>
            </a:r>
          </a:p>
          <a:p>
            <a:pPr marL="342900" indent="-342900">
              <a:buClr>
                <a:srgbClr val="000000"/>
              </a:buClr>
              <a:buSzPct val="67000"/>
              <a:buFontTx/>
              <a:buChar char="-"/>
              <a:tabLst>
                <a:tab pos="656650" algn="l"/>
                <a:tab pos="1313299" algn="l"/>
              </a:tabLst>
            </a:pPr>
            <a:r>
              <a:rPr lang="en-GB" sz="2200" dirty="0" err="1">
                <a:latin typeface="Times" charset="0"/>
              </a:rPr>
              <a:t>no_of_increment</a:t>
            </a:r>
            <a:endParaRPr lang="en-GB" sz="2200" dirty="0">
              <a:latin typeface="Times" charset="0"/>
            </a:endParaRPr>
          </a:p>
          <a:p>
            <a:pPr marL="342900" indent="-342900">
              <a:buClr>
                <a:srgbClr val="000000"/>
              </a:buClr>
              <a:buSzPct val="67000"/>
              <a:buFontTx/>
              <a:buChar char="-"/>
              <a:tabLst>
                <a:tab pos="656650" algn="l"/>
                <a:tab pos="1313299" algn="l"/>
              </a:tabLst>
            </a:pPr>
            <a:r>
              <a:rPr lang="en-GB" sz="2200" dirty="0">
                <a:latin typeface="Times" charset="0"/>
              </a:rPr>
              <a:t>Salary();</a:t>
            </a:r>
          </a:p>
          <a:p>
            <a:pPr marL="342900" indent="-342900">
              <a:buClr>
                <a:srgbClr val="000000"/>
              </a:buClr>
              <a:buSzPct val="67000"/>
              <a:buFontTx/>
              <a:buChar char="-"/>
              <a:tabLst>
                <a:tab pos="656650" algn="l"/>
                <a:tab pos="1313299" algn="l"/>
              </a:tabLst>
            </a:pPr>
            <a:r>
              <a:rPr lang="en-GB" sz="2200" dirty="0">
                <a:latin typeface="Times" charset="0"/>
              </a:rPr>
              <a:t>salary();</a:t>
            </a:r>
          </a:p>
        </p:txBody>
      </p:sp>
      <p:sp>
        <p:nvSpPr>
          <p:cNvPr id="8" name="Down Arrow 17">
            <a:extLst>
              <a:ext uri="{FF2B5EF4-FFF2-40B4-BE49-F238E27FC236}">
                <a16:creationId xmlns:a16="http://schemas.microsoft.com/office/drawing/2014/main" id="{DA1194DD-DEB9-469D-A88B-1FD70F0D2EE2}"/>
              </a:ext>
            </a:extLst>
          </p:cNvPr>
          <p:cNvSpPr/>
          <p:nvPr/>
        </p:nvSpPr>
        <p:spPr>
          <a:xfrm>
            <a:off x="896224" y="3003522"/>
            <a:ext cx="685800" cy="90145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B46741DA-D150-92FA-457E-41F366A25FFE}"/>
              </a:ext>
            </a:extLst>
          </p:cNvPr>
          <p:cNvPicPr>
            <a:picLocks noChangeAspect="1"/>
          </p:cNvPicPr>
          <p:nvPr/>
        </p:nvPicPr>
        <p:blipFill>
          <a:blip r:embed="rId3"/>
          <a:stretch>
            <a:fillRect/>
          </a:stretch>
        </p:blipFill>
        <p:spPr>
          <a:xfrm>
            <a:off x="2590800" y="1066800"/>
            <a:ext cx="6591300" cy="2047875"/>
          </a:xfrm>
          <a:prstGeom prst="rect">
            <a:avLst/>
          </a:prstGeom>
          <a:ln w="28575">
            <a:solidFill>
              <a:schemeClr val="tx1"/>
            </a:solidFill>
          </a:ln>
        </p:spPr>
      </p:pic>
      <p:pic>
        <p:nvPicPr>
          <p:cNvPr id="10" name="Picture 9">
            <a:extLst>
              <a:ext uri="{FF2B5EF4-FFF2-40B4-BE49-F238E27FC236}">
                <a16:creationId xmlns:a16="http://schemas.microsoft.com/office/drawing/2014/main" id="{0CD639AE-9A9D-95CE-0E3B-CD11D04B9C7F}"/>
              </a:ext>
            </a:extLst>
          </p:cNvPr>
          <p:cNvPicPr>
            <a:picLocks noChangeAspect="1"/>
          </p:cNvPicPr>
          <p:nvPr/>
        </p:nvPicPr>
        <p:blipFill>
          <a:blip r:embed="rId4"/>
          <a:stretch>
            <a:fillRect/>
          </a:stretch>
        </p:blipFill>
        <p:spPr>
          <a:xfrm>
            <a:off x="2590800" y="3304261"/>
            <a:ext cx="6591300" cy="3438525"/>
          </a:xfrm>
          <a:prstGeom prst="rect">
            <a:avLst/>
          </a:prstGeom>
          <a:ln w="28575">
            <a:solidFill>
              <a:schemeClr val="tx1"/>
            </a:solidFill>
          </a:ln>
        </p:spPr>
      </p:pic>
      <p:pic>
        <p:nvPicPr>
          <p:cNvPr id="12" name="Picture 11">
            <a:extLst>
              <a:ext uri="{FF2B5EF4-FFF2-40B4-BE49-F238E27FC236}">
                <a16:creationId xmlns:a16="http://schemas.microsoft.com/office/drawing/2014/main" id="{F3B31DC3-FE2D-17BA-EBE5-1D693F6D59B8}"/>
              </a:ext>
            </a:extLst>
          </p:cNvPr>
          <p:cNvPicPr>
            <a:picLocks noChangeAspect="1"/>
          </p:cNvPicPr>
          <p:nvPr/>
        </p:nvPicPr>
        <p:blipFill>
          <a:blip r:embed="rId5"/>
          <a:stretch>
            <a:fillRect/>
          </a:stretch>
        </p:blipFill>
        <p:spPr>
          <a:xfrm>
            <a:off x="6934200" y="2824163"/>
            <a:ext cx="4876800" cy="1838325"/>
          </a:xfrm>
          <a:prstGeom prst="rect">
            <a:avLst/>
          </a:prstGeom>
          <a:ln w="28575">
            <a:solidFill>
              <a:schemeClr val="tx1"/>
            </a:solidFill>
          </a:ln>
        </p:spPr>
      </p:pic>
      <p:pic>
        <p:nvPicPr>
          <p:cNvPr id="17" name="Picture 16">
            <a:extLst>
              <a:ext uri="{FF2B5EF4-FFF2-40B4-BE49-F238E27FC236}">
                <a16:creationId xmlns:a16="http://schemas.microsoft.com/office/drawing/2014/main" id="{801951EA-EA99-2AD0-DF62-73A242BADAB5}"/>
              </a:ext>
            </a:extLst>
          </p:cNvPr>
          <p:cNvPicPr>
            <a:picLocks noChangeAspect="1"/>
          </p:cNvPicPr>
          <p:nvPr/>
        </p:nvPicPr>
        <p:blipFill>
          <a:blip r:embed="rId6"/>
          <a:stretch>
            <a:fillRect/>
          </a:stretch>
        </p:blipFill>
        <p:spPr>
          <a:xfrm>
            <a:off x="9401175" y="5105400"/>
            <a:ext cx="2409825" cy="838200"/>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028502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up)">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up)">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up)">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ipe(up)">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wipe(down)">
                                      <p:cBhvr>
                                        <p:cTn id="3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2A3A796-0EC5-4781-A52C-29849242C641}"/>
              </a:ext>
            </a:extLst>
          </p:cNvPr>
          <p:cNvPicPr>
            <a:picLocks noChangeAspect="1"/>
          </p:cNvPicPr>
          <p:nvPr/>
        </p:nvPicPr>
        <p:blipFill>
          <a:blip r:embed="rId2"/>
          <a:stretch>
            <a:fillRect/>
          </a:stretch>
        </p:blipFill>
        <p:spPr>
          <a:xfrm>
            <a:off x="457200" y="115214"/>
            <a:ext cx="937341" cy="646786"/>
          </a:xfrm>
          <a:prstGeom prst="rect">
            <a:avLst/>
          </a:prstGeom>
        </p:spPr>
      </p:pic>
      <p:sp>
        <p:nvSpPr>
          <p:cNvPr id="5" name="Title 1">
            <a:extLst>
              <a:ext uri="{FF2B5EF4-FFF2-40B4-BE49-F238E27FC236}">
                <a16:creationId xmlns:a16="http://schemas.microsoft.com/office/drawing/2014/main" id="{B31B779C-5E0D-4740-8A4D-B2951F2C835A}"/>
              </a:ext>
            </a:extLst>
          </p:cNvPr>
          <p:cNvSpPr txBox="1">
            <a:spLocks/>
          </p:cNvSpPr>
          <p:nvPr/>
        </p:nvSpPr>
        <p:spPr>
          <a:xfrm>
            <a:off x="1676400" y="115214"/>
            <a:ext cx="10287000" cy="646786"/>
          </a:xfrm>
          <a:prstGeom prst="rect">
            <a:avLst/>
          </a:prstGeom>
          <a:solidFill>
            <a:srgbClr val="0EADC2"/>
          </a:solidFill>
          <a:ln w="38100" cap="flat" cmpd="sng" algn="ctr">
            <a:solidFill>
              <a:srgbClr val="FF0000"/>
            </a:solidFill>
            <a:prstDash val="solid"/>
          </a:ln>
        </p:spPr>
        <p:style>
          <a:lnRef idx="1">
            <a:schemeClr val="accent1"/>
          </a:lnRef>
          <a:fillRef idx="2">
            <a:schemeClr val="accent1"/>
          </a:fillRef>
          <a:effectRef idx="1">
            <a:schemeClr val="accent1"/>
          </a:effectRef>
          <a:fontRef idx="minor">
            <a:schemeClr val="dk1"/>
          </a:fontRef>
        </p:style>
        <p:txBody>
          <a:bodyPr bIns="91440" anchor="b" anchorCtr="0">
            <a:normAutofit lnSpcReduction="10000"/>
          </a:bodyPr>
          <a:lstStyle>
            <a:lvl1pPr algn="l" rtl="0" eaLnBrk="1" latinLnBrk="0" hangingPunct="1">
              <a:spcBef>
                <a:spcPct val="0"/>
              </a:spcBef>
              <a:buNone/>
              <a:defRPr kumimoji="0" sz="40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3600" b="1" dirty="0" err="1"/>
              <a:t>MultiLevel</a:t>
            </a:r>
            <a:r>
              <a:rPr lang="en-US" sz="3600" b="1" dirty="0"/>
              <a:t> Inheritance Example   </a:t>
            </a:r>
            <a:endParaRPr lang="en-US" sz="3600" dirty="0"/>
          </a:p>
        </p:txBody>
      </p:sp>
      <p:pic>
        <p:nvPicPr>
          <p:cNvPr id="3" name="Picture 2">
            <a:extLst>
              <a:ext uri="{FF2B5EF4-FFF2-40B4-BE49-F238E27FC236}">
                <a16:creationId xmlns:a16="http://schemas.microsoft.com/office/drawing/2014/main" id="{3913F289-74A8-3D40-E388-EAB36D6635B2}"/>
              </a:ext>
            </a:extLst>
          </p:cNvPr>
          <p:cNvPicPr>
            <a:picLocks noChangeAspect="1"/>
          </p:cNvPicPr>
          <p:nvPr/>
        </p:nvPicPr>
        <p:blipFill>
          <a:blip r:embed="rId3"/>
          <a:stretch>
            <a:fillRect/>
          </a:stretch>
        </p:blipFill>
        <p:spPr>
          <a:xfrm>
            <a:off x="229040" y="1379862"/>
            <a:ext cx="5334000" cy="1857375"/>
          </a:xfrm>
          <a:prstGeom prst="rect">
            <a:avLst/>
          </a:prstGeom>
          <a:ln w="28575">
            <a:solidFill>
              <a:schemeClr val="tx1"/>
            </a:solidFill>
          </a:ln>
        </p:spPr>
      </p:pic>
      <p:pic>
        <p:nvPicPr>
          <p:cNvPr id="8" name="Picture 7">
            <a:extLst>
              <a:ext uri="{FF2B5EF4-FFF2-40B4-BE49-F238E27FC236}">
                <a16:creationId xmlns:a16="http://schemas.microsoft.com/office/drawing/2014/main" id="{469FF1B6-2091-C9AC-36BB-911181BD5D1D}"/>
              </a:ext>
            </a:extLst>
          </p:cNvPr>
          <p:cNvPicPr>
            <a:picLocks noChangeAspect="1"/>
          </p:cNvPicPr>
          <p:nvPr/>
        </p:nvPicPr>
        <p:blipFill>
          <a:blip r:embed="rId4"/>
          <a:stretch>
            <a:fillRect/>
          </a:stretch>
        </p:blipFill>
        <p:spPr>
          <a:xfrm>
            <a:off x="163684" y="3321605"/>
            <a:ext cx="5581650" cy="2895600"/>
          </a:xfrm>
          <a:prstGeom prst="rect">
            <a:avLst/>
          </a:prstGeom>
          <a:ln w="28575">
            <a:solidFill>
              <a:schemeClr val="tx1"/>
            </a:solidFill>
          </a:ln>
        </p:spPr>
      </p:pic>
      <p:pic>
        <p:nvPicPr>
          <p:cNvPr id="12" name="Picture 11">
            <a:extLst>
              <a:ext uri="{FF2B5EF4-FFF2-40B4-BE49-F238E27FC236}">
                <a16:creationId xmlns:a16="http://schemas.microsoft.com/office/drawing/2014/main" id="{12D39D7E-C303-A09B-7A47-F12AE6C58162}"/>
              </a:ext>
            </a:extLst>
          </p:cNvPr>
          <p:cNvPicPr>
            <a:picLocks noChangeAspect="1"/>
          </p:cNvPicPr>
          <p:nvPr/>
        </p:nvPicPr>
        <p:blipFill>
          <a:blip r:embed="rId5"/>
          <a:stretch>
            <a:fillRect/>
          </a:stretch>
        </p:blipFill>
        <p:spPr>
          <a:xfrm>
            <a:off x="5572125" y="1699389"/>
            <a:ext cx="6619875" cy="2576073"/>
          </a:xfrm>
          <a:prstGeom prst="rect">
            <a:avLst/>
          </a:prstGeom>
          <a:ln w="28575">
            <a:solidFill>
              <a:schemeClr val="tx1"/>
            </a:solidFill>
          </a:ln>
        </p:spPr>
      </p:pic>
      <p:pic>
        <p:nvPicPr>
          <p:cNvPr id="14" name="Picture 13">
            <a:extLst>
              <a:ext uri="{FF2B5EF4-FFF2-40B4-BE49-F238E27FC236}">
                <a16:creationId xmlns:a16="http://schemas.microsoft.com/office/drawing/2014/main" id="{3255B62B-530E-0559-CA61-0D8E52A2986C}"/>
              </a:ext>
            </a:extLst>
          </p:cNvPr>
          <p:cNvPicPr>
            <a:picLocks noChangeAspect="1"/>
          </p:cNvPicPr>
          <p:nvPr/>
        </p:nvPicPr>
        <p:blipFill>
          <a:blip r:embed="rId6"/>
          <a:stretch>
            <a:fillRect/>
          </a:stretch>
        </p:blipFill>
        <p:spPr>
          <a:xfrm>
            <a:off x="6067865" y="4477486"/>
            <a:ext cx="4086225" cy="1485900"/>
          </a:xfrm>
          <a:prstGeom prst="rect">
            <a:avLst/>
          </a:prstGeom>
          <a:ln w="28575">
            <a:solidFill>
              <a:schemeClr val="tx1"/>
            </a:solidFill>
          </a:ln>
        </p:spPr>
      </p:pic>
      <p:pic>
        <p:nvPicPr>
          <p:cNvPr id="16" name="Picture 15">
            <a:extLst>
              <a:ext uri="{FF2B5EF4-FFF2-40B4-BE49-F238E27FC236}">
                <a16:creationId xmlns:a16="http://schemas.microsoft.com/office/drawing/2014/main" id="{04C6F95F-9B39-B54B-F29F-5B380834F472}"/>
              </a:ext>
            </a:extLst>
          </p:cNvPr>
          <p:cNvPicPr>
            <a:picLocks noChangeAspect="1"/>
          </p:cNvPicPr>
          <p:nvPr/>
        </p:nvPicPr>
        <p:blipFill>
          <a:blip r:embed="rId7"/>
          <a:stretch>
            <a:fillRect/>
          </a:stretch>
        </p:blipFill>
        <p:spPr>
          <a:xfrm>
            <a:off x="9525000" y="5212851"/>
            <a:ext cx="2438400" cy="1457325"/>
          </a:xfrm>
          <a:prstGeom prst="rect">
            <a:avLst/>
          </a:prstGeom>
          <a:ln w="88900" cap="sq" cmpd="thickThin">
            <a:solidFill>
              <a:srgbClr val="000000"/>
            </a:solidFill>
            <a:prstDash val="solid"/>
            <a:miter lim="800000"/>
          </a:ln>
          <a:effectLst>
            <a:innerShdw blurRad="76200">
              <a:srgbClr val="000000"/>
            </a:innerShdw>
          </a:effectLst>
        </p:spPr>
      </p:pic>
      <p:pic>
        <p:nvPicPr>
          <p:cNvPr id="18" name="Picture 17">
            <a:extLst>
              <a:ext uri="{FF2B5EF4-FFF2-40B4-BE49-F238E27FC236}">
                <a16:creationId xmlns:a16="http://schemas.microsoft.com/office/drawing/2014/main" id="{9D9945D9-08F5-8B44-BE05-5968FE65C71F}"/>
              </a:ext>
            </a:extLst>
          </p:cNvPr>
          <p:cNvPicPr>
            <a:picLocks noChangeAspect="1"/>
          </p:cNvPicPr>
          <p:nvPr/>
        </p:nvPicPr>
        <p:blipFill>
          <a:blip r:embed="rId8"/>
          <a:stretch>
            <a:fillRect/>
          </a:stretch>
        </p:blipFill>
        <p:spPr>
          <a:xfrm>
            <a:off x="1143000" y="878020"/>
            <a:ext cx="2524125" cy="300716"/>
          </a:xfrm>
          <a:prstGeom prst="rect">
            <a:avLst/>
          </a:prstGeom>
          <a:ln w="28575">
            <a:solidFill>
              <a:schemeClr val="tx1"/>
            </a:solidFill>
          </a:ln>
        </p:spPr>
      </p:pic>
    </p:spTree>
    <p:extLst>
      <p:ext uri="{BB962C8B-B14F-4D97-AF65-F5344CB8AC3E}">
        <p14:creationId xmlns:p14="http://schemas.microsoft.com/office/powerpoint/2010/main" val="2247138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up)">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wipe(up)">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up)">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up)">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wipe(up)">
                                      <p:cBhvr>
                                        <p:cTn id="3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2A3A796-0EC5-4781-A52C-29849242C641}"/>
              </a:ext>
            </a:extLst>
          </p:cNvPr>
          <p:cNvPicPr>
            <a:picLocks noChangeAspect="1"/>
          </p:cNvPicPr>
          <p:nvPr/>
        </p:nvPicPr>
        <p:blipFill>
          <a:blip r:embed="rId2"/>
          <a:stretch>
            <a:fillRect/>
          </a:stretch>
        </p:blipFill>
        <p:spPr>
          <a:xfrm>
            <a:off x="457200" y="115214"/>
            <a:ext cx="937341" cy="646786"/>
          </a:xfrm>
          <a:prstGeom prst="rect">
            <a:avLst/>
          </a:prstGeom>
        </p:spPr>
      </p:pic>
      <p:sp>
        <p:nvSpPr>
          <p:cNvPr id="5" name="Title 1">
            <a:extLst>
              <a:ext uri="{FF2B5EF4-FFF2-40B4-BE49-F238E27FC236}">
                <a16:creationId xmlns:a16="http://schemas.microsoft.com/office/drawing/2014/main" id="{B31B779C-5E0D-4740-8A4D-B2951F2C835A}"/>
              </a:ext>
            </a:extLst>
          </p:cNvPr>
          <p:cNvSpPr txBox="1">
            <a:spLocks/>
          </p:cNvSpPr>
          <p:nvPr/>
        </p:nvSpPr>
        <p:spPr>
          <a:xfrm>
            <a:off x="1676400" y="115214"/>
            <a:ext cx="10287000" cy="646786"/>
          </a:xfrm>
          <a:prstGeom prst="rect">
            <a:avLst/>
          </a:prstGeom>
          <a:solidFill>
            <a:srgbClr val="0EADC2"/>
          </a:solidFill>
          <a:ln w="38100" cap="flat" cmpd="sng" algn="ctr">
            <a:solidFill>
              <a:srgbClr val="FF0000"/>
            </a:solidFill>
            <a:prstDash val="solid"/>
          </a:ln>
        </p:spPr>
        <p:style>
          <a:lnRef idx="1">
            <a:schemeClr val="accent1"/>
          </a:lnRef>
          <a:fillRef idx="2">
            <a:schemeClr val="accent1"/>
          </a:fillRef>
          <a:effectRef idx="1">
            <a:schemeClr val="accent1"/>
          </a:effectRef>
          <a:fontRef idx="minor">
            <a:schemeClr val="dk1"/>
          </a:fontRef>
        </p:style>
        <p:txBody>
          <a:bodyPr bIns="91440" anchor="b" anchorCtr="0">
            <a:normAutofit lnSpcReduction="10000"/>
          </a:bodyPr>
          <a:lstStyle>
            <a:lvl1pPr algn="l" rtl="0" eaLnBrk="1" latinLnBrk="0" hangingPunct="1">
              <a:spcBef>
                <a:spcPct val="0"/>
              </a:spcBef>
              <a:buNone/>
              <a:defRPr kumimoji="0" sz="40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3600" b="1" dirty="0"/>
              <a:t>Hierarchical Inheritance Example   </a:t>
            </a:r>
            <a:endParaRPr lang="en-US" sz="3600" dirty="0"/>
          </a:p>
        </p:txBody>
      </p:sp>
    </p:spTree>
    <p:extLst>
      <p:ext uri="{BB962C8B-B14F-4D97-AF65-F5344CB8AC3E}">
        <p14:creationId xmlns:p14="http://schemas.microsoft.com/office/powerpoint/2010/main" val="2935117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43EFCF67-F6AD-A31B-06A7-212802E37A85}"/>
              </a:ext>
            </a:extLst>
          </p:cNvPr>
          <p:cNvSpPr>
            <a:spLocks noGrp="1"/>
          </p:cNvSpPr>
          <p:nvPr>
            <p:ph type="title"/>
          </p:nvPr>
        </p:nvSpPr>
        <p:spPr>
          <a:xfrm>
            <a:off x="1219200" y="274638"/>
            <a:ext cx="10363200" cy="715962"/>
          </a:xfrm>
          <a:solidFill>
            <a:srgbClr val="00B0F0"/>
          </a:solidFill>
        </p:spPr>
        <p:style>
          <a:lnRef idx="2">
            <a:schemeClr val="accent1"/>
          </a:lnRef>
          <a:fillRef idx="1">
            <a:schemeClr val="lt1"/>
          </a:fillRef>
          <a:effectRef idx="0">
            <a:schemeClr val="accent1"/>
          </a:effectRef>
          <a:fontRef idx="minor">
            <a:schemeClr val="dk1"/>
          </a:fontRef>
        </p:style>
        <p:txBody>
          <a:bodyPr>
            <a:normAutofit fontScale="90000"/>
          </a:bodyPr>
          <a:lstStyle/>
          <a:p>
            <a:pPr eaLnBrk="1" hangingPunct="1"/>
            <a:r>
              <a:rPr lang="en-US" altLang="en-US" dirty="0">
                <a:highlight>
                  <a:srgbClr val="FFFF00"/>
                </a:highlight>
              </a:rPr>
              <a:t>Outline</a:t>
            </a:r>
          </a:p>
        </p:txBody>
      </p:sp>
      <p:sp>
        <p:nvSpPr>
          <p:cNvPr id="7171" name="Content Placeholder 2">
            <a:extLst>
              <a:ext uri="{FF2B5EF4-FFF2-40B4-BE49-F238E27FC236}">
                <a16:creationId xmlns:a16="http://schemas.microsoft.com/office/drawing/2014/main" id="{0317B0F7-16AE-9BAD-1E31-F6E40EB58E22}"/>
              </a:ext>
            </a:extLst>
          </p:cNvPr>
          <p:cNvSpPr>
            <a:spLocks noGrp="1"/>
          </p:cNvSpPr>
          <p:nvPr>
            <p:ph sz="quarter" idx="1"/>
          </p:nvPr>
        </p:nvSpPr>
        <p:spPr>
          <a:xfrm>
            <a:off x="762000" y="1143000"/>
            <a:ext cx="10363200" cy="4572000"/>
          </a:xfrm>
        </p:spPr>
        <p:style>
          <a:lnRef idx="2">
            <a:schemeClr val="accent1"/>
          </a:lnRef>
          <a:fillRef idx="1">
            <a:schemeClr val="lt1"/>
          </a:fillRef>
          <a:effectRef idx="0">
            <a:schemeClr val="accent1"/>
          </a:effectRef>
          <a:fontRef idx="minor">
            <a:schemeClr val="dk1"/>
          </a:fontRef>
        </p:style>
        <p:txBody>
          <a:bodyPr/>
          <a:lstStyle/>
          <a:p>
            <a:pPr eaLnBrk="1" hangingPunct="1">
              <a:buFont typeface="Wingdings" panose="05000000000000000000" pitchFamily="2" charset="2"/>
              <a:buChar char="Ø"/>
            </a:pPr>
            <a:r>
              <a:rPr lang="en-US" altLang="en-US" sz="3200" dirty="0"/>
              <a:t>Introduction to Java array</a:t>
            </a:r>
          </a:p>
          <a:p>
            <a:pPr eaLnBrk="1" hangingPunct="1">
              <a:buFont typeface="Wingdings" panose="05000000000000000000" pitchFamily="2" charset="2"/>
              <a:buChar char="Ø"/>
            </a:pPr>
            <a:r>
              <a:rPr lang="en-US" altLang="en-US" sz="3200" dirty="0"/>
              <a:t>One-dimensional array- creation</a:t>
            </a:r>
          </a:p>
          <a:p>
            <a:pPr eaLnBrk="1" hangingPunct="1">
              <a:buFont typeface="Wingdings" panose="05000000000000000000" pitchFamily="2" charset="2"/>
              <a:buChar char="Ø"/>
            </a:pPr>
            <a:r>
              <a:rPr lang="en-US" altLang="en-US" sz="3200" dirty="0"/>
              <a:t>Two-dimensional array</a:t>
            </a:r>
          </a:p>
          <a:p>
            <a:pPr eaLnBrk="1" hangingPunct="1">
              <a:buFont typeface="Wingdings" panose="05000000000000000000" pitchFamily="2" charset="2"/>
              <a:buChar char="Ø"/>
            </a:pPr>
            <a:r>
              <a:rPr lang="en-US" altLang="en-US" sz="3200" dirty="0"/>
              <a:t>Introduction to Java String</a:t>
            </a:r>
          </a:p>
          <a:p>
            <a:pPr eaLnBrk="1" hangingPunct="1">
              <a:buFont typeface="Wingdings" panose="05000000000000000000" pitchFamily="2" charset="2"/>
              <a:buChar char="Ø"/>
            </a:pPr>
            <a:r>
              <a:rPr lang="en-US" altLang="en-US" sz="3200" dirty="0"/>
              <a:t>Declaration and creation</a:t>
            </a:r>
          </a:p>
          <a:p>
            <a:pPr eaLnBrk="1" hangingPunct="1">
              <a:buFont typeface="Wingdings" panose="05000000000000000000" pitchFamily="2" charset="2"/>
              <a:buChar char="Ø"/>
            </a:pPr>
            <a:r>
              <a:rPr lang="en-US" altLang="en-US" sz="3200" dirty="0"/>
              <a:t>Different String methods</a:t>
            </a:r>
          </a:p>
          <a:p>
            <a:pPr eaLnBrk="1" hangingPunct="1">
              <a:buFont typeface="Wingdings" panose="05000000000000000000" pitchFamily="2" charset="2"/>
              <a:buChar char="Ø"/>
            </a:pPr>
            <a:r>
              <a:rPr lang="en-US" altLang="en-US" sz="3200" dirty="0"/>
              <a:t>String array</a:t>
            </a:r>
          </a:p>
          <a:p>
            <a:pPr eaLnBrk="1" hangingPunct="1">
              <a:buFont typeface="Wingdings 2" panose="05020102010507070707" pitchFamily="18" charset="2"/>
              <a:buNone/>
            </a:pPr>
            <a:endParaRPr lang="en-US" altLang="en-US" dirty="0"/>
          </a:p>
        </p:txBody>
      </p:sp>
    </p:spTree>
    <p:extLst>
      <p:ext uri="{BB962C8B-B14F-4D97-AF65-F5344CB8AC3E}">
        <p14:creationId xmlns:p14="http://schemas.microsoft.com/office/powerpoint/2010/main" val="228444272"/>
      </p:ext>
    </p:extLst>
  </p:cSld>
  <p:clrMapOvr>
    <a:masterClrMapping/>
  </p:clrMapOvr>
  <p:transition>
    <p:wedg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4" presetClass="entr" presetSubtype="0" accel="100000"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 calcmode="lin" valueType="num">
                                      <p:cBhvr>
                                        <p:cTn id="7" dur="500" fill="hold"/>
                                        <p:tgtEl>
                                          <p:spTgt spid="7171">
                                            <p:txEl>
                                              <p:pRg st="0" end="0"/>
                                            </p:txEl>
                                          </p:spTgt>
                                        </p:tgtEl>
                                        <p:attrNameLst>
                                          <p:attrName>ppt_w</p:attrName>
                                        </p:attrNameLst>
                                      </p:cBhvr>
                                      <p:tavLst>
                                        <p:tav tm="0">
                                          <p:val>
                                            <p:strVal val="#ppt_w*0.05"/>
                                          </p:val>
                                        </p:tav>
                                        <p:tav tm="100000">
                                          <p:val>
                                            <p:strVal val="#ppt_w"/>
                                          </p:val>
                                        </p:tav>
                                      </p:tavLst>
                                    </p:anim>
                                    <p:anim calcmode="lin" valueType="num">
                                      <p:cBhvr>
                                        <p:cTn id="8" dur="500" fill="hold"/>
                                        <p:tgtEl>
                                          <p:spTgt spid="7171">
                                            <p:txEl>
                                              <p:pRg st="0" end="0"/>
                                            </p:txEl>
                                          </p:spTgt>
                                        </p:tgtEl>
                                        <p:attrNameLst>
                                          <p:attrName>ppt_h</p:attrName>
                                        </p:attrNameLst>
                                      </p:cBhvr>
                                      <p:tavLst>
                                        <p:tav tm="0">
                                          <p:val>
                                            <p:strVal val="#ppt_h"/>
                                          </p:val>
                                        </p:tav>
                                        <p:tav tm="100000">
                                          <p:val>
                                            <p:strVal val="#ppt_h"/>
                                          </p:val>
                                        </p:tav>
                                      </p:tavLst>
                                    </p:anim>
                                    <p:anim calcmode="lin" valueType="num">
                                      <p:cBhvr>
                                        <p:cTn id="9" dur="500" fill="hold"/>
                                        <p:tgtEl>
                                          <p:spTgt spid="7171">
                                            <p:txEl>
                                              <p:pRg st="0" end="0"/>
                                            </p:txEl>
                                          </p:spTgt>
                                        </p:tgtEl>
                                        <p:attrNameLst>
                                          <p:attrName>ppt_x</p:attrName>
                                        </p:attrNameLst>
                                      </p:cBhvr>
                                      <p:tavLst>
                                        <p:tav tm="0">
                                          <p:val>
                                            <p:strVal val="#ppt_x-.2"/>
                                          </p:val>
                                        </p:tav>
                                        <p:tav tm="100000">
                                          <p:val>
                                            <p:strVal val="#ppt_x"/>
                                          </p:val>
                                        </p:tav>
                                      </p:tavLst>
                                    </p:anim>
                                    <p:anim calcmode="lin" valueType="num">
                                      <p:cBhvr>
                                        <p:cTn id="10" dur="500" fill="hold"/>
                                        <p:tgtEl>
                                          <p:spTgt spid="7171">
                                            <p:txEl>
                                              <p:pRg st="0" end="0"/>
                                            </p:txEl>
                                          </p:spTgt>
                                        </p:tgtEl>
                                        <p:attrNameLst>
                                          <p:attrName>ppt_y</p:attrName>
                                        </p:attrNameLst>
                                      </p:cBhvr>
                                      <p:tavLst>
                                        <p:tav tm="0">
                                          <p:val>
                                            <p:strVal val="#ppt_y"/>
                                          </p:val>
                                        </p:tav>
                                        <p:tav tm="100000">
                                          <p:val>
                                            <p:strVal val="#ppt_y"/>
                                          </p:val>
                                        </p:tav>
                                      </p:tavLst>
                                    </p:anim>
                                    <p:animEffect transition="in" filter="fade">
                                      <p:cBhvr>
                                        <p:cTn id="11" dur="500"/>
                                        <p:tgtEl>
                                          <p:spTgt spid="7171">
                                            <p:txEl>
                                              <p:pRg st="0" end="0"/>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54" presetClass="entr" presetSubtype="0" accel="100000" fill="hold" grpId="0" nodeType="clickEffect">
                                  <p:stCondLst>
                                    <p:cond delay="0"/>
                                  </p:stCondLst>
                                  <p:childTnLst>
                                    <p:set>
                                      <p:cBhvr>
                                        <p:cTn id="15" dur="1" fill="hold">
                                          <p:stCondLst>
                                            <p:cond delay="0"/>
                                          </p:stCondLst>
                                        </p:cTn>
                                        <p:tgtEl>
                                          <p:spTgt spid="7171">
                                            <p:txEl>
                                              <p:pRg st="1" end="1"/>
                                            </p:txEl>
                                          </p:spTgt>
                                        </p:tgtEl>
                                        <p:attrNameLst>
                                          <p:attrName>style.visibility</p:attrName>
                                        </p:attrNameLst>
                                      </p:cBhvr>
                                      <p:to>
                                        <p:strVal val="visible"/>
                                      </p:to>
                                    </p:set>
                                    <p:anim calcmode="lin" valueType="num">
                                      <p:cBhvr>
                                        <p:cTn id="16" dur="500" fill="hold"/>
                                        <p:tgtEl>
                                          <p:spTgt spid="7171">
                                            <p:txEl>
                                              <p:pRg st="1" end="1"/>
                                            </p:txEl>
                                          </p:spTgt>
                                        </p:tgtEl>
                                        <p:attrNameLst>
                                          <p:attrName>ppt_w</p:attrName>
                                        </p:attrNameLst>
                                      </p:cBhvr>
                                      <p:tavLst>
                                        <p:tav tm="0">
                                          <p:val>
                                            <p:strVal val="#ppt_w*0.05"/>
                                          </p:val>
                                        </p:tav>
                                        <p:tav tm="100000">
                                          <p:val>
                                            <p:strVal val="#ppt_w"/>
                                          </p:val>
                                        </p:tav>
                                      </p:tavLst>
                                    </p:anim>
                                    <p:anim calcmode="lin" valueType="num">
                                      <p:cBhvr>
                                        <p:cTn id="17" dur="500" fill="hold"/>
                                        <p:tgtEl>
                                          <p:spTgt spid="7171">
                                            <p:txEl>
                                              <p:pRg st="1" end="1"/>
                                            </p:txEl>
                                          </p:spTgt>
                                        </p:tgtEl>
                                        <p:attrNameLst>
                                          <p:attrName>ppt_h</p:attrName>
                                        </p:attrNameLst>
                                      </p:cBhvr>
                                      <p:tavLst>
                                        <p:tav tm="0">
                                          <p:val>
                                            <p:strVal val="#ppt_h"/>
                                          </p:val>
                                        </p:tav>
                                        <p:tav tm="100000">
                                          <p:val>
                                            <p:strVal val="#ppt_h"/>
                                          </p:val>
                                        </p:tav>
                                      </p:tavLst>
                                    </p:anim>
                                    <p:anim calcmode="lin" valueType="num">
                                      <p:cBhvr>
                                        <p:cTn id="18" dur="500" fill="hold"/>
                                        <p:tgtEl>
                                          <p:spTgt spid="7171">
                                            <p:txEl>
                                              <p:pRg st="1" end="1"/>
                                            </p:txEl>
                                          </p:spTgt>
                                        </p:tgtEl>
                                        <p:attrNameLst>
                                          <p:attrName>ppt_x</p:attrName>
                                        </p:attrNameLst>
                                      </p:cBhvr>
                                      <p:tavLst>
                                        <p:tav tm="0">
                                          <p:val>
                                            <p:strVal val="#ppt_x-.2"/>
                                          </p:val>
                                        </p:tav>
                                        <p:tav tm="100000">
                                          <p:val>
                                            <p:strVal val="#ppt_x"/>
                                          </p:val>
                                        </p:tav>
                                      </p:tavLst>
                                    </p:anim>
                                    <p:anim calcmode="lin" valueType="num">
                                      <p:cBhvr>
                                        <p:cTn id="19" dur="500" fill="hold"/>
                                        <p:tgtEl>
                                          <p:spTgt spid="7171">
                                            <p:txEl>
                                              <p:pRg st="1" end="1"/>
                                            </p:txEl>
                                          </p:spTgt>
                                        </p:tgtEl>
                                        <p:attrNameLst>
                                          <p:attrName>ppt_y</p:attrName>
                                        </p:attrNameLst>
                                      </p:cBhvr>
                                      <p:tavLst>
                                        <p:tav tm="0">
                                          <p:val>
                                            <p:strVal val="#ppt_y"/>
                                          </p:val>
                                        </p:tav>
                                        <p:tav tm="100000">
                                          <p:val>
                                            <p:strVal val="#ppt_y"/>
                                          </p:val>
                                        </p:tav>
                                      </p:tavLst>
                                    </p:anim>
                                    <p:animEffect transition="in" filter="fade">
                                      <p:cBhvr>
                                        <p:cTn id="20" dur="500"/>
                                        <p:tgtEl>
                                          <p:spTgt spid="7171">
                                            <p:txEl>
                                              <p:pRg st="1" end="1"/>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54" presetClass="entr" presetSubtype="0" accel="100000" fill="hold" grpId="0" nodeType="clickEffect">
                                  <p:stCondLst>
                                    <p:cond delay="0"/>
                                  </p:stCondLst>
                                  <p:childTnLst>
                                    <p:set>
                                      <p:cBhvr>
                                        <p:cTn id="24" dur="1" fill="hold">
                                          <p:stCondLst>
                                            <p:cond delay="0"/>
                                          </p:stCondLst>
                                        </p:cTn>
                                        <p:tgtEl>
                                          <p:spTgt spid="7171">
                                            <p:txEl>
                                              <p:pRg st="2" end="2"/>
                                            </p:txEl>
                                          </p:spTgt>
                                        </p:tgtEl>
                                        <p:attrNameLst>
                                          <p:attrName>style.visibility</p:attrName>
                                        </p:attrNameLst>
                                      </p:cBhvr>
                                      <p:to>
                                        <p:strVal val="visible"/>
                                      </p:to>
                                    </p:set>
                                    <p:anim calcmode="lin" valueType="num">
                                      <p:cBhvr>
                                        <p:cTn id="25" dur="500" fill="hold"/>
                                        <p:tgtEl>
                                          <p:spTgt spid="7171">
                                            <p:txEl>
                                              <p:pRg st="2" end="2"/>
                                            </p:txEl>
                                          </p:spTgt>
                                        </p:tgtEl>
                                        <p:attrNameLst>
                                          <p:attrName>ppt_w</p:attrName>
                                        </p:attrNameLst>
                                      </p:cBhvr>
                                      <p:tavLst>
                                        <p:tav tm="0">
                                          <p:val>
                                            <p:strVal val="#ppt_w*0.05"/>
                                          </p:val>
                                        </p:tav>
                                        <p:tav tm="100000">
                                          <p:val>
                                            <p:strVal val="#ppt_w"/>
                                          </p:val>
                                        </p:tav>
                                      </p:tavLst>
                                    </p:anim>
                                    <p:anim calcmode="lin" valueType="num">
                                      <p:cBhvr>
                                        <p:cTn id="26" dur="500" fill="hold"/>
                                        <p:tgtEl>
                                          <p:spTgt spid="7171">
                                            <p:txEl>
                                              <p:pRg st="2" end="2"/>
                                            </p:txEl>
                                          </p:spTgt>
                                        </p:tgtEl>
                                        <p:attrNameLst>
                                          <p:attrName>ppt_h</p:attrName>
                                        </p:attrNameLst>
                                      </p:cBhvr>
                                      <p:tavLst>
                                        <p:tav tm="0">
                                          <p:val>
                                            <p:strVal val="#ppt_h"/>
                                          </p:val>
                                        </p:tav>
                                        <p:tav tm="100000">
                                          <p:val>
                                            <p:strVal val="#ppt_h"/>
                                          </p:val>
                                        </p:tav>
                                      </p:tavLst>
                                    </p:anim>
                                    <p:anim calcmode="lin" valueType="num">
                                      <p:cBhvr>
                                        <p:cTn id="27" dur="500" fill="hold"/>
                                        <p:tgtEl>
                                          <p:spTgt spid="7171">
                                            <p:txEl>
                                              <p:pRg st="2" end="2"/>
                                            </p:txEl>
                                          </p:spTgt>
                                        </p:tgtEl>
                                        <p:attrNameLst>
                                          <p:attrName>ppt_x</p:attrName>
                                        </p:attrNameLst>
                                      </p:cBhvr>
                                      <p:tavLst>
                                        <p:tav tm="0">
                                          <p:val>
                                            <p:strVal val="#ppt_x-.2"/>
                                          </p:val>
                                        </p:tav>
                                        <p:tav tm="100000">
                                          <p:val>
                                            <p:strVal val="#ppt_x"/>
                                          </p:val>
                                        </p:tav>
                                      </p:tavLst>
                                    </p:anim>
                                    <p:anim calcmode="lin" valueType="num">
                                      <p:cBhvr>
                                        <p:cTn id="28" dur="500" fill="hold"/>
                                        <p:tgtEl>
                                          <p:spTgt spid="7171">
                                            <p:txEl>
                                              <p:pRg st="2" end="2"/>
                                            </p:txEl>
                                          </p:spTgt>
                                        </p:tgtEl>
                                        <p:attrNameLst>
                                          <p:attrName>ppt_y</p:attrName>
                                        </p:attrNameLst>
                                      </p:cBhvr>
                                      <p:tavLst>
                                        <p:tav tm="0">
                                          <p:val>
                                            <p:strVal val="#ppt_y"/>
                                          </p:val>
                                        </p:tav>
                                        <p:tav tm="100000">
                                          <p:val>
                                            <p:strVal val="#ppt_y"/>
                                          </p:val>
                                        </p:tav>
                                      </p:tavLst>
                                    </p:anim>
                                    <p:animEffect transition="in" filter="fade">
                                      <p:cBhvr>
                                        <p:cTn id="29" dur="500"/>
                                        <p:tgtEl>
                                          <p:spTgt spid="7171">
                                            <p:txEl>
                                              <p:pRg st="2" end="2"/>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54" presetClass="entr" presetSubtype="0" accel="100000" fill="hold" grpId="0" nodeType="clickEffect">
                                  <p:stCondLst>
                                    <p:cond delay="0"/>
                                  </p:stCondLst>
                                  <p:childTnLst>
                                    <p:set>
                                      <p:cBhvr>
                                        <p:cTn id="33" dur="1" fill="hold">
                                          <p:stCondLst>
                                            <p:cond delay="0"/>
                                          </p:stCondLst>
                                        </p:cTn>
                                        <p:tgtEl>
                                          <p:spTgt spid="7171">
                                            <p:txEl>
                                              <p:pRg st="3" end="3"/>
                                            </p:txEl>
                                          </p:spTgt>
                                        </p:tgtEl>
                                        <p:attrNameLst>
                                          <p:attrName>style.visibility</p:attrName>
                                        </p:attrNameLst>
                                      </p:cBhvr>
                                      <p:to>
                                        <p:strVal val="visible"/>
                                      </p:to>
                                    </p:set>
                                    <p:anim calcmode="lin" valueType="num">
                                      <p:cBhvr>
                                        <p:cTn id="34" dur="500" fill="hold"/>
                                        <p:tgtEl>
                                          <p:spTgt spid="7171">
                                            <p:txEl>
                                              <p:pRg st="3" end="3"/>
                                            </p:txEl>
                                          </p:spTgt>
                                        </p:tgtEl>
                                        <p:attrNameLst>
                                          <p:attrName>ppt_w</p:attrName>
                                        </p:attrNameLst>
                                      </p:cBhvr>
                                      <p:tavLst>
                                        <p:tav tm="0">
                                          <p:val>
                                            <p:strVal val="#ppt_w*0.05"/>
                                          </p:val>
                                        </p:tav>
                                        <p:tav tm="100000">
                                          <p:val>
                                            <p:strVal val="#ppt_w"/>
                                          </p:val>
                                        </p:tav>
                                      </p:tavLst>
                                    </p:anim>
                                    <p:anim calcmode="lin" valueType="num">
                                      <p:cBhvr>
                                        <p:cTn id="35" dur="500" fill="hold"/>
                                        <p:tgtEl>
                                          <p:spTgt spid="7171">
                                            <p:txEl>
                                              <p:pRg st="3" end="3"/>
                                            </p:txEl>
                                          </p:spTgt>
                                        </p:tgtEl>
                                        <p:attrNameLst>
                                          <p:attrName>ppt_h</p:attrName>
                                        </p:attrNameLst>
                                      </p:cBhvr>
                                      <p:tavLst>
                                        <p:tav tm="0">
                                          <p:val>
                                            <p:strVal val="#ppt_h"/>
                                          </p:val>
                                        </p:tav>
                                        <p:tav tm="100000">
                                          <p:val>
                                            <p:strVal val="#ppt_h"/>
                                          </p:val>
                                        </p:tav>
                                      </p:tavLst>
                                    </p:anim>
                                    <p:anim calcmode="lin" valueType="num">
                                      <p:cBhvr>
                                        <p:cTn id="36" dur="500" fill="hold"/>
                                        <p:tgtEl>
                                          <p:spTgt spid="7171">
                                            <p:txEl>
                                              <p:pRg st="3" end="3"/>
                                            </p:txEl>
                                          </p:spTgt>
                                        </p:tgtEl>
                                        <p:attrNameLst>
                                          <p:attrName>ppt_x</p:attrName>
                                        </p:attrNameLst>
                                      </p:cBhvr>
                                      <p:tavLst>
                                        <p:tav tm="0">
                                          <p:val>
                                            <p:strVal val="#ppt_x-.2"/>
                                          </p:val>
                                        </p:tav>
                                        <p:tav tm="100000">
                                          <p:val>
                                            <p:strVal val="#ppt_x"/>
                                          </p:val>
                                        </p:tav>
                                      </p:tavLst>
                                    </p:anim>
                                    <p:anim calcmode="lin" valueType="num">
                                      <p:cBhvr>
                                        <p:cTn id="37" dur="500" fill="hold"/>
                                        <p:tgtEl>
                                          <p:spTgt spid="7171">
                                            <p:txEl>
                                              <p:pRg st="3" end="3"/>
                                            </p:txEl>
                                          </p:spTgt>
                                        </p:tgtEl>
                                        <p:attrNameLst>
                                          <p:attrName>ppt_y</p:attrName>
                                        </p:attrNameLst>
                                      </p:cBhvr>
                                      <p:tavLst>
                                        <p:tav tm="0">
                                          <p:val>
                                            <p:strVal val="#ppt_y"/>
                                          </p:val>
                                        </p:tav>
                                        <p:tav tm="100000">
                                          <p:val>
                                            <p:strVal val="#ppt_y"/>
                                          </p:val>
                                        </p:tav>
                                      </p:tavLst>
                                    </p:anim>
                                    <p:animEffect transition="in" filter="fade">
                                      <p:cBhvr>
                                        <p:cTn id="38" dur="500"/>
                                        <p:tgtEl>
                                          <p:spTgt spid="7171">
                                            <p:txEl>
                                              <p:pRg st="3" end="3"/>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54" presetClass="entr" presetSubtype="0" accel="100000" fill="hold" grpId="0" nodeType="clickEffect">
                                  <p:stCondLst>
                                    <p:cond delay="0"/>
                                  </p:stCondLst>
                                  <p:childTnLst>
                                    <p:set>
                                      <p:cBhvr>
                                        <p:cTn id="42" dur="1" fill="hold">
                                          <p:stCondLst>
                                            <p:cond delay="0"/>
                                          </p:stCondLst>
                                        </p:cTn>
                                        <p:tgtEl>
                                          <p:spTgt spid="7171">
                                            <p:txEl>
                                              <p:pRg st="4" end="4"/>
                                            </p:txEl>
                                          </p:spTgt>
                                        </p:tgtEl>
                                        <p:attrNameLst>
                                          <p:attrName>style.visibility</p:attrName>
                                        </p:attrNameLst>
                                      </p:cBhvr>
                                      <p:to>
                                        <p:strVal val="visible"/>
                                      </p:to>
                                    </p:set>
                                    <p:anim calcmode="lin" valueType="num">
                                      <p:cBhvr>
                                        <p:cTn id="43" dur="500" fill="hold"/>
                                        <p:tgtEl>
                                          <p:spTgt spid="7171">
                                            <p:txEl>
                                              <p:pRg st="4" end="4"/>
                                            </p:txEl>
                                          </p:spTgt>
                                        </p:tgtEl>
                                        <p:attrNameLst>
                                          <p:attrName>ppt_w</p:attrName>
                                        </p:attrNameLst>
                                      </p:cBhvr>
                                      <p:tavLst>
                                        <p:tav tm="0">
                                          <p:val>
                                            <p:strVal val="#ppt_w*0.05"/>
                                          </p:val>
                                        </p:tav>
                                        <p:tav tm="100000">
                                          <p:val>
                                            <p:strVal val="#ppt_w"/>
                                          </p:val>
                                        </p:tav>
                                      </p:tavLst>
                                    </p:anim>
                                    <p:anim calcmode="lin" valueType="num">
                                      <p:cBhvr>
                                        <p:cTn id="44" dur="500" fill="hold"/>
                                        <p:tgtEl>
                                          <p:spTgt spid="7171">
                                            <p:txEl>
                                              <p:pRg st="4" end="4"/>
                                            </p:txEl>
                                          </p:spTgt>
                                        </p:tgtEl>
                                        <p:attrNameLst>
                                          <p:attrName>ppt_h</p:attrName>
                                        </p:attrNameLst>
                                      </p:cBhvr>
                                      <p:tavLst>
                                        <p:tav tm="0">
                                          <p:val>
                                            <p:strVal val="#ppt_h"/>
                                          </p:val>
                                        </p:tav>
                                        <p:tav tm="100000">
                                          <p:val>
                                            <p:strVal val="#ppt_h"/>
                                          </p:val>
                                        </p:tav>
                                      </p:tavLst>
                                    </p:anim>
                                    <p:anim calcmode="lin" valueType="num">
                                      <p:cBhvr>
                                        <p:cTn id="45" dur="500" fill="hold"/>
                                        <p:tgtEl>
                                          <p:spTgt spid="7171">
                                            <p:txEl>
                                              <p:pRg st="4" end="4"/>
                                            </p:txEl>
                                          </p:spTgt>
                                        </p:tgtEl>
                                        <p:attrNameLst>
                                          <p:attrName>ppt_x</p:attrName>
                                        </p:attrNameLst>
                                      </p:cBhvr>
                                      <p:tavLst>
                                        <p:tav tm="0">
                                          <p:val>
                                            <p:strVal val="#ppt_x-.2"/>
                                          </p:val>
                                        </p:tav>
                                        <p:tav tm="100000">
                                          <p:val>
                                            <p:strVal val="#ppt_x"/>
                                          </p:val>
                                        </p:tav>
                                      </p:tavLst>
                                    </p:anim>
                                    <p:anim calcmode="lin" valueType="num">
                                      <p:cBhvr>
                                        <p:cTn id="46" dur="500" fill="hold"/>
                                        <p:tgtEl>
                                          <p:spTgt spid="7171">
                                            <p:txEl>
                                              <p:pRg st="4" end="4"/>
                                            </p:txEl>
                                          </p:spTgt>
                                        </p:tgtEl>
                                        <p:attrNameLst>
                                          <p:attrName>ppt_y</p:attrName>
                                        </p:attrNameLst>
                                      </p:cBhvr>
                                      <p:tavLst>
                                        <p:tav tm="0">
                                          <p:val>
                                            <p:strVal val="#ppt_y"/>
                                          </p:val>
                                        </p:tav>
                                        <p:tav tm="100000">
                                          <p:val>
                                            <p:strVal val="#ppt_y"/>
                                          </p:val>
                                        </p:tav>
                                      </p:tavLst>
                                    </p:anim>
                                    <p:animEffect transition="in" filter="fade">
                                      <p:cBhvr>
                                        <p:cTn id="47" dur="500"/>
                                        <p:tgtEl>
                                          <p:spTgt spid="7171">
                                            <p:txEl>
                                              <p:pRg st="4" end="4"/>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54" presetClass="entr" presetSubtype="0" accel="100000" fill="hold" grpId="0" nodeType="clickEffect">
                                  <p:stCondLst>
                                    <p:cond delay="0"/>
                                  </p:stCondLst>
                                  <p:childTnLst>
                                    <p:set>
                                      <p:cBhvr>
                                        <p:cTn id="51" dur="1" fill="hold">
                                          <p:stCondLst>
                                            <p:cond delay="0"/>
                                          </p:stCondLst>
                                        </p:cTn>
                                        <p:tgtEl>
                                          <p:spTgt spid="7171">
                                            <p:txEl>
                                              <p:pRg st="5" end="5"/>
                                            </p:txEl>
                                          </p:spTgt>
                                        </p:tgtEl>
                                        <p:attrNameLst>
                                          <p:attrName>style.visibility</p:attrName>
                                        </p:attrNameLst>
                                      </p:cBhvr>
                                      <p:to>
                                        <p:strVal val="visible"/>
                                      </p:to>
                                    </p:set>
                                    <p:anim calcmode="lin" valueType="num">
                                      <p:cBhvr>
                                        <p:cTn id="52" dur="500" fill="hold"/>
                                        <p:tgtEl>
                                          <p:spTgt spid="7171">
                                            <p:txEl>
                                              <p:pRg st="5" end="5"/>
                                            </p:txEl>
                                          </p:spTgt>
                                        </p:tgtEl>
                                        <p:attrNameLst>
                                          <p:attrName>ppt_w</p:attrName>
                                        </p:attrNameLst>
                                      </p:cBhvr>
                                      <p:tavLst>
                                        <p:tav tm="0">
                                          <p:val>
                                            <p:strVal val="#ppt_w*0.05"/>
                                          </p:val>
                                        </p:tav>
                                        <p:tav tm="100000">
                                          <p:val>
                                            <p:strVal val="#ppt_w"/>
                                          </p:val>
                                        </p:tav>
                                      </p:tavLst>
                                    </p:anim>
                                    <p:anim calcmode="lin" valueType="num">
                                      <p:cBhvr>
                                        <p:cTn id="53" dur="500" fill="hold"/>
                                        <p:tgtEl>
                                          <p:spTgt spid="7171">
                                            <p:txEl>
                                              <p:pRg st="5" end="5"/>
                                            </p:txEl>
                                          </p:spTgt>
                                        </p:tgtEl>
                                        <p:attrNameLst>
                                          <p:attrName>ppt_h</p:attrName>
                                        </p:attrNameLst>
                                      </p:cBhvr>
                                      <p:tavLst>
                                        <p:tav tm="0">
                                          <p:val>
                                            <p:strVal val="#ppt_h"/>
                                          </p:val>
                                        </p:tav>
                                        <p:tav tm="100000">
                                          <p:val>
                                            <p:strVal val="#ppt_h"/>
                                          </p:val>
                                        </p:tav>
                                      </p:tavLst>
                                    </p:anim>
                                    <p:anim calcmode="lin" valueType="num">
                                      <p:cBhvr>
                                        <p:cTn id="54" dur="500" fill="hold"/>
                                        <p:tgtEl>
                                          <p:spTgt spid="7171">
                                            <p:txEl>
                                              <p:pRg st="5" end="5"/>
                                            </p:txEl>
                                          </p:spTgt>
                                        </p:tgtEl>
                                        <p:attrNameLst>
                                          <p:attrName>ppt_x</p:attrName>
                                        </p:attrNameLst>
                                      </p:cBhvr>
                                      <p:tavLst>
                                        <p:tav tm="0">
                                          <p:val>
                                            <p:strVal val="#ppt_x-.2"/>
                                          </p:val>
                                        </p:tav>
                                        <p:tav tm="100000">
                                          <p:val>
                                            <p:strVal val="#ppt_x"/>
                                          </p:val>
                                        </p:tav>
                                      </p:tavLst>
                                    </p:anim>
                                    <p:anim calcmode="lin" valueType="num">
                                      <p:cBhvr>
                                        <p:cTn id="55" dur="500" fill="hold"/>
                                        <p:tgtEl>
                                          <p:spTgt spid="7171">
                                            <p:txEl>
                                              <p:pRg st="5" end="5"/>
                                            </p:txEl>
                                          </p:spTgt>
                                        </p:tgtEl>
                                        <p:attrNameLst>
                                          <p:attrName>ppt_y</p:attrName>
                                        </p:attrNameLst>
                                      </p:cBhvr>
                                      <p:tavLst>
                                        <p:tav tm="0">
                                          <p:val>
                                            <p:strVal val="#ppt_y"/>
                                          </p:val>
                                        </p:tav>
                                        <p:tav tm="100000">
                                          <p:val>
                                            <p:strVal val="#ppt_y"/>
                                          </p:val>
                                        </p:tav>
                                      </p:tavLst>
                                    </p:anim>
                                    <p:animEffect transition="in" filter="fade">
                                      <p:cBhvr>
                                        <p:cTn id="56" dur="500"/>
                                        <p:tgtEl>
                                          <p:spTgt spid="7171">
                                            <p:txEl>
                                              <p:pRg st="5" end="5"/>
                                            </p:txEl>
                                          </p:spTgt>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54" presetClass="entr" presetSubtype="0" accel="100000" fill="hold" grpId="0" nodeType="clickEffect">
                                  <p:stCondLst>
                                    <p:cond delay="0"/>
                                  </p:stCondLst>
                                  <p:childTnLst>
                                    <p:set>
                                      <p:cBhvr>
                                        <p:cTn id="60" dur="1" fill="hold">
                                          <p:stCondLst>
                                            <p:cond delay="0"/>
                                          </p:stCondLst>
                                        </p:cTn>
                                        <p:tgtEl>
                                          <p:spTgt spid="7171">
                                            <p:txEl>
                                              <p:pRg st="6" end="6"/>
                                            </p:txEl>
                                          </p:spTgt>
                                        </p:tgtEl>
                                        <p:attrNameLst>
                                          <p:attrName>style.visibility</p:attrName>
                                        </p:attrNameLst>
                                      </p:cBhvr>
                                      <p:to>
                                        <p:strVal val="visible"/>
                                      </p:to>
                                    </p:set>
                                    <p:anim calcmode="lin" valueType="num">
                                      <p:cBhvr>
                                        <p:cTn id="61" dur="500" fill="hold"/>
                                        <p:tgtEl>
                                          <p:spTgt spid="7171">
                                            <p:txEl>
                                              <p:pRg st="6" end="6"/>
                                            </p:txEl>
                                          </p:spTgt>
                                        </p:tgtEl>
                                        <p:attrNameLst>
                                          <p:attrName>ppt_w</p:attrName>
                                        </p:attrNameLst>
                                      </p:cBhvr>
                                      <p:tavLst>
                                        <p:tav tm="0">
                                          <p:val>
                                            <p:strVal val="#ppt_w*0.05"/>
                                          </p:val>
                                        </p:tav>
                                        <p:tav tm="100000">
                                          <p:val>
                                            <p:strVal val="#ppt_w"/>
                                          </p:val>
                                        </p:tav>
                                      </p:tavLst>
                                    </p:anim>
                                    <p:anim calcmode="lin" valueType="num">
                                      <p:cBhvr>
                                        <p:cTn id="62" dur="500" fill="hold"/>
                                        <p:tgtEl>
                                          <p:spTgt spid="7171">
                                            <p:txEl>
                                              <p:pRg st="6" end="6"/>
                                            </p:txEl>
                                          </p:spTgt>
                                        </p:tgtEl>
                                        <p:attrNameLst>
                                          <p:attrName>ppt_h</p:attrName>
                                        </p:attrNameLst>
                                      </p:cBhvr>
                                      <p:tavLst>
                                        <p:tav tm="0">
                                          <p:val>
                                            <p:strVal val="#ppt_h"/>
                                          </p:val>
                                        </p:tav>
                                        <p:tav tm="100000">
                                          <p:val>
                                            <p:strVal val="#ppt_h"/>
                                          </p:val>
                                        </p:tav>
                                      </p:tavLst>
                                    </p:anim>
                                    <p:anim calcmode="lin" valueType="num">
                                      <p:cBhvr>
                                        <p:cTn id="63" dur="500" fill="hold"/>
                                        <p:tgtEl>
                                          <p:spTgt spid="7171">
                                            <p:txEl>
                                              <p:pRg st="6" end="6"/>
                                            </p:txEl>
                                          </p:spTgt>
                                        </p:tgtEl>
                                        <p:attrNameLst>
                                          <p:attrName>ppt_x</p:attrName>
                                        </p:attrNameLst>
                                      </p:cBhvr>
                                      <p:tavLst>
                                        <p:tav tm="0">
                                          <p:val>
                                            <p:strVal val="#ppt_x-.2"/>
                                          </p:val>
                                        </p:tav>
                                        <p:tav tm="100000">
                                          <p:val>
                                            <p:strVal val="#ppt_x"/>
                                          </p:val>
                                        </p:tav>
                                      </p:tavLst>
                                    </p:anim>
                                    <p:anim calcmode="lin" valueType="num">
                                      <p:cBhvr>
                                        <p:cTn id="64" dur="500" fill="hold"/>
                                        <p:tgtEl>
                                          <p:spTgt spid="7171">
                                            <p:txEl>
                                              <p:pRg st="6" end="6"/>
                                            </p:txEl>
                                          </p:spTgt>
                                        </p:tgtEl>
                                        <p:attrNameLst>
                                          <p:attrName>ppt_y</p:attrName>
                                        </p:attrNameLst>
                                      </p:cBhvr>
                                      <p:tavLst>
                                        <p:tav tm="0">
                                          <p:val>
                                            <p:strVal val="#ppt_y"/>
                                          </p:val>
                                        </p:tav>
                                        <p:tav tm="100000">
                                          <p:val>
                                            <p:strVal val="#ppt_y"/>
                                          </p:val>
                                        </p:tav>
                                      </p:tavLst>
                                    </p:anim>
                                    <p:animEffect transition="in" filter="fade">
                                      <p:cBhvr>
                                        <p:cTn id="65" dur="500"/>
                                        <p:tgtEl>
                                          <p:spTgt spid="717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88C6468-2822-47C7-AC05-8BCFB7864345}"/>
              </a:ext>
            </a:extLst>
          </p:cNvPr>
          <p:cNvPicPr>
            <a:picLocks noChangeAspect="1"/>
          </p:cNvPicPr>
          <p:nvPr/>
        </p:nvPicPr>
        <p:blipFill>
          <a:blip r:embed="rId2"/>
          <a:stretch>
            <a:fillRect/>
          </a:stretch>
        </p:blipFill>
        <p:spPr>
          <a:xfrm>
            <a:off x="457200" y="115214"/>
            <a:ext cx="937341" cy="646786"/>
          </a:xfrm>
          <a:prstGeom prst="rect">
            <a:avLst/>
          </a:prstGeom>
        </p:spPr>
      </p:pic>
      <p:sp>
        <p:nvSpPr>
          <p:cNvPr id="5" name="Title 1">
            <a:extLst>
              <a:ext uri="{FF2B5EF4-FFF2-40B4-BE49-F238E27FC236}">
                <a16:creationId xmlns:a16="http://schemas.microsoft.com/office/drawing/2014/main" id="{AE137177-29D6-49E5-94E8-C8EC8606083B}"/>
              </a:ext>
            </a:extLst>
          </p:cNvPr>
          <p:cNvSpPr txBox="1">
            <a:spLocks/>
          </p:cNvSpPr>
          <p:nvPr/>
        </p:nvSpPr>
        <p:spPr>
          <a:xfrm>
            <a:off x="1676400" y="115214"/>
            <a:ext cx="10287000" cy="646786"/>
          </a:xfrm>
          <a:prstGeom prst="rect">
            <a:avLst/>
          </a:prstGeom>
          <a:solidFill>
            <a:srgbClr val="0EADC2"/>
          </a:solidFill>
          <a:ln w="38100" cap="flat" cmpd="sng" algn="ctr">
            <a:solidFill>
              <a:srgbClr val="FF0000"/>
            </a:solidFill>
            <a:prstDash val="solid"/>
          </a:ln>
        </p:spPr>
        <p:style>
          <a:lnRef idx="1">
            <a:schemeClr val="accent1"/>
          </a:lnRef>
          <a:fillRef idx="2">
            <a:schemeClr val="accent1"/>
          </a:fillRef>
          <a:effectRef idx="1">
            <a:schemeClr val="accent1"/>
          </a:effectRef>
          <a:fontRef idx="minor">
            <a:schemeClr val="dk1"/>
          </a:fontRef>
        </p:style>
        <p:txBody>
          <a:bodyPr bIns="91440" anchor="b" anchorCtr="0">
            <a:normAutofit lnSpcReduction="10000"/>
          </a:bodyPr>
          <a:lstStyle>
            <a:lvl1pPr algn="l" rtl="0" eaLnBrk="1" latinLnBrk="0" hangingPunct="1">
              <a:spcBef>
                <a:spcPct val="0"/>
              </a:spcBef>
              <a:buNone/>
              <a:defRPr kumimoji="0" sz="40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3600" b="1" dirty="0">
                <a:solidFill>
                  <a:schemeClr val="bg1"/>
                </a:solidFill>
              </a:rPr>
              <a:t>Multilevel Inheritance Example   </a:t>
            </a:r>
            <a:endParaRPr lang="en-US" sz="3600" dirty="0">
              <a:solidFill>
                <a:schemeClr val="bg1"/>
              </a:solidFill>
            </a:endParaRPr>
          </a:p>
        </p:txBody>
      </p:sp>
      <p:sp>
        <p:nvSpPr>
          <p:cNvPr id="7" name="TextBox 6">
            <a:extLst>
              <a:ext uri="{FF2B5EF4-FFF2-40B4-BE49-F238E27FC236}">
                <a16:creationId xmlns:a16="http://schemas.microsoft.com/office/drawing/2014/main" id="{C695FA8A-571E-4127-837E-89DE4E853A27}"/>
              </a:ext>
            </a:extLst>
          </p:cNvPr>
          <p:cNvSpPr txBox="1"/>
          <p:nvPr/>
        </p:nvSpPr>
        <p:spPr>
          <a:xfrm>
            <a:off x="76200" y="838200"/>
            <a:ext cx="4114800" cy="341632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IN" dirty="0">
                <a:highlight>
                  <a:srgbClr val="FFFF00"/>
                </a:highlight>
              </a:rPr>
              <a:t>import java. util. Scanner;</a:t>
            </a:r>
          </a:p>
          <a:p>
            <a:r>
              <a:rPr lang="en-IN" dirty="0">
                <a:highlight>
                  <a:srgbClr val="FFFF00"/>
                </a:highlight>
              </a:rPr>
              <a:t>Class A</a:t>
            </a:r>
          </a:p>
          <a:p>
            <a:r>
              <a:rPr lang="en-IN" dirty="0">
                <a:highlight>
                  <a:srgbClr val="FFFF00"/>
                </a:highlight>
              </a:rPr>
              <a:t>{</a:t>
            </a:r>
          </a:p>
          <a:p>
            <a:r>
              <a:rPr lang="en-IN" dirty="0">
                <a:highlight>
                  <a:srgbClr val="FFFF00"/>
                </a:highlight>
              </a:rPr>
              <a:t>   int x;</a:t>
            </a:r>
          </a:p>
          <a:p>
            <a:r>
              <a:rPr lang="en-IN" dirty="0">
                <a:highlight>
                  <a:srgbClr val="FFFF00"/>
                </a:highlight>
              </a:rPr>
              <a:t>  Scanner in=new Scanner(System.in);</a:t>
            </a:r>
          </a:p>
          <a:p>
            <a:r>
              <a:rPr lang="en-IN" dirty="0">
                <a:highlight>
                  <a:srgbClr val="FFFF00"/>
                </a:highlight>
              </a:rPr>
              <a:t>void </a:t>
            </a:r>
            <a:r>
              <a:rPr lang="en-IN" dirty="0" err="1">
                <a:highlight>
                  <a:srgbClr val="FFFF00"/>
                </a:highlight>
              </a:rPr>
              <a:t>get_data</a:t>
            </a:r>
            <a:r>
              <a:rPr lang="en-IN" dirty="0">
                <a:highlight>
                  <a:srgbClr val="FFFF00"/>
                </a:highlight>
              </a:rPr>
              <a:t>()</a:t>
            </a:r>
          </a:p>
          <a:p>
            <a:r>
              <a:rPr lang="en-IN" dirty="0">
                <a:highlight>
                  <a:srgbClr val="FFFF00"/>
                </a:highlight>
              </a:rPr>
              <a:t>{</a:t>
            </a:r>
          </a:p>
          <a:p>
            <a:r>
              <a:rPr lang="en-IN" dirty="0">
                <a:highlight>
                  <a:srgbClr val="FFFF00"/>
                </a:highlight>
              </a:rPr>
              <a:t>    </a:t>
            </a:r>
            <a:r>
              <a:rPr lang="en-IN" dirty="0" err="1">
                <a:highlight>
                  <a:srgbClr val="FFFF00"/>
                </a:highlight>
              </a:rPr>
              <a:t>System.out.println</a:t>
            </a:r>
            <a:r>
              <a:rPr lang="en-IN" dirty="0">
                <a:highlight>
                  <a:srgbClr val="FFFF00"/>
                </a:highlight>
              </a:rPr>
              <a:t>(“Enter the value of x:-”);</a:t>
            </a:r>
          </a:p>
          <a:p>
            <a:r>
              <a:rPr lang="en-IN" dirty="0">
                <a:highlight>
                  <a:srgbClr val="FFFF00"/>
                </a:highlight>
              </a:rPr>
              <a:t>    x= </a:t>
            </a:r>
            <a:r>
              <a:rPr lang="en-IN" dirty="0" err="1">
                <a:highlight>
                  <a:srgbClr val="FFFF00"/>
                </a:highlight>
              </a:rPr>
              <a:t>in.nextInt</a:t>
            </a:r>
            <a:r>
              <a:rPr lang="en-IN" dirty="0">
                <a:highlight>
                  <a:srgbClr val="FFFF00"/>
                </a:highlight>
              </a:rPr>
              <a:t>();</a:t>
            </a:r>
          </a:p>
          <a:p>
            <a:r>
              <a:rPr lang="en-IN" dirty="0">
                <a:highlight>
                  <a:srgbClr val="FFFF00"/>
                </a:highlight>
              </a:rPr>
              <a:t>    </a:t>
            </a:r>
            <a:r>
              <a:rPr lang="en-IN" dirty="0" err="1">
                <a:highlight>
                  <a:srgbClr val="FFFF00"/>
                </a:highlight>
              </a:rPr>
              <a:t>System.out.println</a:t>
            </a:r>
            <a:r>
              <a:rPr lang="en-IN" dirty="0">
                <a:highlight>
                  <a:srgbClr val="FFFF00"/>
                </a:highlight>
              </a:rPr>
              <a:t>(“x=”+x);</a:t>
            </a:r>
          </a:p>
          <a:p>
            <a:r>
              <a:rPr lang="en-IN" dirty="0">
                <a:highlight>
                  <a:srgbClr val="FFFF00"/>
                </a:highlight>
              </a:rPr>
              <a:t>  }</a:t>
            </a:r>
          </a:p>
          <a:p>
            <a:r>
              <a:rPr lang="en-IN" dirty="0">
                <a:highlight>
                  <a:srgbClr val="FFFF00"/>
                </a:highlight>
              </a:rPr>
              <a:t>}  </a:t>
            </a:r>
          </a:p>
        </p:txBody>
      </p:sp>
      <p:sp>
        <p:nvSpPr>
          <p:cNvPr id="8" name="TextBox 7">
            <a:extLst>
              <a:ext uri="{FF2B5EF4-FFF2-40B4-BE49-F238E27FC236}">
                <a16:creationId xmlns:a16="http://schemas.microsoft.com/office/drawing/2014/main" id="{0407FD79-F0F1-4932-B7D1-E5BDDB472170}"/>
              </a:ext>
            </a:extLst>
          </p:cNvPr>
          <p:cNvSpPr txBox="1"/>
          <p:nvPr/>
        </p:nvSpPr>
        <p:spPr>
          <a:xfrm>
            <a:off x="4175975" y="775952"/>
            <a:ext cx="4267200" cy="353943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IN" sz="1600" dirty="0">
                <a:highlight>
                  <a:srgbClr val="00FF00"/>
                </a:highlight>
              </a:rPr>
              <a:t>Class B extends A</a:t>
            </a:r>
          </a:p>
          <a:p>
            <a:r>
              <a:rPr lang="en-IN" sz="1600" dirty="0">
                <a:highlight>
                  <a:srgbClr val="00FF00"/>
                </a:highlight>
              </a:rPr>
              <a:t>{</a:t>
            </a:r>
          </a:p>
          <a:p>
            <a:r>
              <a:rPr lang="en-IN" sz="1600" dirty="0">
                <a:highlight>
                  <a:srgbClr val="00FF00"/>
                </a:highlight>
              </a:rPr>
              <a:t>   int y;</a:t>
            </a:r>
          </a:p>
          <a:p>
            <a:r>
              <a:rPr lang="en-IN" sz="1600" dirty="0">
                <a:highlight>
                  <a:srgbClr val="00FF00"/>
                </a:highlight>
              </a:rPr>
              <a:t>void </a:t>
            </a:r>
            <a:r>
              <a:rPr lang="en-IN" sz="1600" dirty="0" err="1">
                <a:highlight>
                  <a:srgbClr val="00FF00"/>
                </a:highlight>
              </a:rPr>
              <a:t>enter_data</a:t>
            </a:r>
            <a:r>
              <a:rPr lang="en-IN" sz="1600" dirty="0">
                <a:highlight>
                  <a:srgbClr val="00FF00"/>
                </a:highlight>
              </a:rPr>
              <a:t>()</a:t>
            </a:r>
          </a:p>
          <a:p>
            <a:r>
              <a:rPr lang="en-IN" sz="1600" dirty="0">
                <a:highlight>
                  <a:srgbClr val="00FF00"/>
                </a:highlight>
              </a:rPr>
              <a:t>{</a:t>
            </a:r>
          </a:p>
          <a:p>
            <a:r>
              <a:rPr lang="en-IN" sz="1600" dirty="0">
                <a:highlight>
                  <a:srgbClr val="00FF00"/>
                </a:highlight>
              </a:rPr>
              <a:t>    </a:t>
            </a:r>
            <a:r>
              <a:rPr lang="en-IN" sz="1600" dirty="0" err="1">
                <a:highlight>
                  <a:srgbClr val="00FF00"/>
                </a:highlight>
              </a:rPr>
              <a:t>System.out.println</a:t>
            </a:r>
            <a:r>
              <a:rPr lang="en-IN" sz="1600" dirty="0">
                <a:highlight>
                  <a:srgbClr val="00FF00"/>
                </a:highlight>
              </a:rPr>
              <a:t>(“Enter the value of y:-”);</a:t>
            </a:r>
          </a:p>
          <a:p>
            <a:r>
              <a:rPr lang="en-IN" sz="1600" dirty="0">
                <a:highlight>
                  <a:srgbClr val="00FF00"/>
                </a:highlight>
              </a:rPr>
              <a:t>    y= </a:t>
            </a:r>
            <a:r>
              <a:rPr lang="en-IN" sz="1600" dirty="0" err="1">
                <a:highlight>
                  <a:srgbClr val="00FF00"/>
                </a:highlight>
              </a:rPr>
              <a:t>in.nextInt</a:t>
            </a:r>
            <a:r>
              <a:rPr lang="en-IN" sz="1600" dirty="0">
                <a:highlight>
                  <a:srgbClr val="00FF00"/>
                </a:highlight>
              </a:rPr>
              <a:t>();</a:t>
            </a:r>
          </a:p>
          <a:p>
            <a:r>
              <a:rPr lang="en-IN" sz="1600" dirty="0">
                <a:highlight>
                  <a:srgbClr val="00FF00"/>
                </a:highlight>
              </a:rPr>
              <a:t>    </a:t>
            </a:r>
            <a:r>
              <a:rPr lang="en-IN" sz="1600" dirty="0" err="1">
                <a:highlight>
                  <a:srgbClr val="00FF00"/>
                </a:highlight>
              </a:rPr>
              <a:t>System.out.println</a:t>
            </a:r>
            <a:r>
              <a:rPr lang="en-IN" sz="1600" dirty="0">
                <a:highlight>
                  <a:srgbClr val="00FF00"/>
                </a:highlight>
              </a:rPr>
              <a:t>(“y=”+y);</a:t>
            </a:r>
          </a:p>
          <a:p>
            <a:r>
              <a:rPr lang="en-IN" sz="1600" dirty="0">
                <a:highlight>
                  <a:srgbClr val="00FF00"/>
                </a:highlight>
              </a:rPr>
              <a:t>  }</a:t>
            </a:r>
          </a:p>
          <a:p>
            <a:r>
              <a:rPr lang="en-IN" sz="1600" dirty="0">
                <a:highlight>
                  <a:srgbClr val="00FF00"/>
                </a:highlight>
              </a:rPr>
              <a:t>Void display()</a:t>
            </a:r>
          </a:p>
          <a:p>
            <a:r>
              <a:rPr lang="en-IN" sz="1600" dirty="0">
                <a:highlight>
                  <a:srgbClr val="00FF00"/>
                </a:highlight>
              </a:rPr>
              <a:t>{</a:t>
            </a:r>
            <a:br>
              <a:rPr lang="en-IN" sz="1600" dirty="0">
                <a:highlight>
                  <a:srgbClr val="00FF00"/>
                </a:highlight>
              </a:rPr>
            </a:br>
            <a:r>
              <a:rPr lang="en-IN" sz="1600" dirty="0">
                <a:highlight>
                  <a:srgbClr val="00FF00"/>
                </a:highlight>
              </a:rPr>
              <a:t>   </a:t>
            </a:r>
            <a:r>
              <a:rPr lang="en-IN" sz="1600" dirty="0" err="1">
                <a:highlight>
                  <a:srgbClr val="00FF00"/>
                </a:highlight>
              </a:rPr>
              <a:t>System.out.println</a:t>
            </a:r>
            <a:r>
              <a:rPr lang="en-IN" sz="1600" dirty="0">
                <a:highlight>
                  <a:srgbClr val="00FF00"/>
                </a:highlight>
              </a:rPr>
              <a:t>(“</a:t>
            </a:r>
            <a:r>
              <a:rPr lang="en-IN" sz="1600" dirty="0" err="1">
                <a:highlight>
                  <a:srgbClr val="00FF00"/>
                </a:highlight>
              </a:rPr>
              <a:t>x+y</a:t>
            </a:r>
            <a:r>
              <a:rPr lang="en-IN" sz="1600" dirty="0">
                <a:highlight>
                  <a:srgbClr val="00FF00"/>
                </a:highlight>
              </a:rPr>
              <a:t>=”+(</a:t>
            </a:r>
            <a:r>
              <a:rPr lang="en-IN" sz="1600" dirty="0" err="1">
                <a:highlight>
                  <a:srgbClr val="00FF00"/>
                </a:highlight>
              </a:rPr>
              <a:t>x+y</a:t>
            </a:r>
            <a:r>
              <a:rPr lang="en-IN" sz="1600" dirty="0">
                <a:highlight>
                  <a:srgbClr val="00FF00"/>
                </a:highlight>
              </a:rPr>
              <a:t>));</a:t>
            </a:r>
          </a:p>
          <a:p>
            <a:r>
              <a:rPr lang="en-IN" sz="1600" dirty="0">
                <a:highlight>
                  <a:srgbClr val="00FF00"/>
                </a:highlight>
              </a:rPr>
              <a:t> }</a:t>
            </a:r>
          </a:p>
          <a:p>
            <a:r>
              <a:rPr lang="en-IN" sz="1600" dirty="0">
                <a:highlight>
                  <a:srgbClr val="00FF00"/>
                </a:highlight>
              </a:rPr>
              <a:t>}  </a:t>
            </a:r>
          </a:p>
        </p:txBody>
      </p:sp>
      <p:sp>
        <p:nvSpPr>
          <p:cNvPr id="9" name="TextBox 8">
            <a:extLst>
              <a:ext uri="{FF2B5EF4-FFF2-40B4-BE49-F238E27FC236}">
                <a16:creationId xmlns:a16="http://schemas.microsoft.com/office/drawing/2014/main" id="{5592ECC6-8A18-4D18-BCEB-F791DAF367A5}"/>
              </a:ext>
            </a:extLst>
          </p:cNvPr>
          <p:cNvSpPr txBox="1"/>
          <p:nvPr/>
        </p:nvSpPr>
        <p:spPr>
          <a:xfrm>
            <a:off x="8229600" y="799563"/>
            <a:ext cx="4134775" cy="353943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IN" sz="1600" dirty="0">
                <a:highlight>
                  <a:srgbClr val="00FFFF"/>
                </a:highlight>
              </a:rPr>
              <a:t>Class C extends B</a:t>
            </a:r>
          </a:p>
          <a:p>
            <a:r>
              <a:rPr lang="en-IN" sz="1600" dirty="0">
                <a:highlight>
                  <a:srgbClr val="00FFFF"/>
                </a:highlight>
              </a:rPr>
              <a:t>{</a:t>
            </a:r>
          </a:p>
          <a:p>
            <a:r>
              <a:rPr lang="en-IN" sz="1600" dirty="0">
                <a:highlight>
                  <a:srgbClr val="00FFFF"/>
                </a:highlight>
              </a:rPr>
              <a:t>   int z;</a:t>
            </a:r>
          </a:p>
          <a:p>
            <a:r>
              <a:rPr lang="en-IN" sz="1600" dirty="0">
                <a:highlight>
                  <a:srgbClr val="00FFFF"/>
                </a:highlight>
              </a:rPr>
              <a:t>void </a:t>
            </a:r>
            <a:r>
              <a:rPr lang="en-IN" sz="1600" dirty="0" err="1">
                <a:highlight>
                  <a:srgbClr val="00FFFF"/>
                </a:highlight>
              </a:rPr>
              <a:t>put_data</a:t>
            </a:r>
            <a:r>
              <a:rPr lang="en-IN" sz="1600" dirty="0">
                <a:highlight>
                  <a:srgbClr val="00FFFF"/>
                </a:highlight>
              </a:rPr>
              <a:t>()</a:t>
            </a:r>
          </a:p>
          <a:p>
            <a:r>
              <a:rPr lang="en-IN" sz="1600" dirty="0">
                <a:highlight>
                  <a:srgbClr val="00FFFF"/>
                </a:highlight>
              </a:rPr>
              <a:t>{</a:t>
            </a:r>
          </a:p>
          <a:p>
            <a:r>
              <a:rPr lang="en-IN" sz="1600" dirty="0">
                <a:highlight>
                  <a:srgbClr val="00FFFF"/>
                </a:highlight>
              </a:rPr>
              <a:t>    </a:t>
            </a:r>
            <a:r>
              <a:rPr lang="en-IN" sz="1600" dirty="0" err="1">
                <a:highlight>
                  <a:srgbClr val="00FFFF"/>
                </a:highlight>
              </a:rPr>
              <a:t>System.out.println</a:t>
            </a:r>
            <a:r>
              <a:rPr lang="en-IN" sz="1600" dirty="0">
                <a:highlight>
                  <a:srgbClr val="00FFFF"/>
                </a:highlight>
              </a:rPr>
              <a:t>(“Enter the value of z:-”);</a:t>
            </a:r>
          </a:p>
          <a:p>
            <a:r>
              <a:rPr lang="en-IN" sz="1600" dirty="0">
                <a:highlight>
                  <a:srgbClr val="00FFFF"/>
                </a:highlight>
              </a:rPr>
              <a:t>    z= </a:t>
            </a:r>
            <a:r>
              <a:rPr lang="en-IN" sz="1600" dirty="0" err="1">
                <a:highlight>
                  <a:srgbClr val="00FFFF"/>
                </a:highlight>
              </a:rPr>
              <a:t>in.nextInt</a:t>
            </a:r>
            <a:r>
              <a:rPr lang="en-IN" sz="1600" dirty="0">
                <a:highlight>
                  <a:srgbClr val="00FFFF"/>
                </a:highlight>
              </a:rPr>
              <a:t>();</a:t>
            </a:r>
          </a:p>
          <a:p>
            <a:r>
              <a:rPr lang="en-IN" sz="1600" dirty="0">
                <a:highlight>
                  <a:srgbClr val="00FFFF"/>
                </a:highlight>
              </a:rPr>
              <a:t>    </a:t>
            </a:r>
            <a:r>
              <a:rPr lang="en-IN" sz="1600" dirty="0" err="1">
                <a:highlight>
                  <a:srgbClr val="00FFFF"/>
                </a:highlight>
              </a:rPr>
              <a:t>System.out.println</a:t>
            </a:r>
            <a:r>
              <a:rPr lang="en-IN" sz="1600" dirty="0">
                <a:highlight>
                  <a:srgbClr val="00FFFF"/>
                </a:highlight>
              </a:rPr>
              <a:t>(“z=”+z);</a:t>
            </a:r>
          </a:p>
          <a:p>
            <a:r>
              <a:rPr lang="en-IN" sz="1600" dirty="0">
                <a:highlight>
                  <a:srgbClr val="00FFFF"/>
                </a:highlight>
              </a:rPr>
              <a:t>  }</a:t>
            </a:r>
          </a:p>
          <a:p>
            <a:r>
              <a:rPr lang="en-IN" sz="1600" dirty="0">
                <a:highlight>
                  <a:srgbClr val="00FFFF"/>
                </a:highlight>
              </a:rPr>
              <a:t>Void display1()</a:t>
            </a:r>
          </a:p>
          <a:p>
            <a:r>
              <a:rPr lang="en-IN" sz="1600" dirty="0">
                <a:highlight>
                  <a:srgbClr val="00FFFF"/>
                </a:highlight>
              </a:rPr>
              <a:t>{</a:t>
            </a:r>
            <a:br>
              <a:rPr lang="en-IN" sz="1600" dirty="0">
                <a:highlight>
                  <a:srgbClr val="00FFFF"/>
                </a:highlight>
              </a:rPr>
            </a:br>
            <a:r>
              <a:rPr lang="en-IN" sz="1600" dirty="0">
                <a:highlight>
                  <a:srgbClr val="00FFFF"/>
                </a:highlight>
              </a:rPr>
              <a:t>   </a:t>
            </a:r>
            <a:r>
              <a:rPr lang="en-IN" sz="1600" dirty="0" err="1">
                <a:highlight>
                  <a:srgbClr val="00FFFF"/>
                </a:highlight>
              </a:rPr>
              <a:t>System.out.println</a:t>
            </a:r>
            <a:r>
              <a:rPr lang="en-IN" sz="1600" dirty="0">
                <a:highlight>
                  <a:srgbClr val="00FFFF"/>
                </a:highlight>
              </a:rPr>
              <a:t>(“</a:t>
            </a:r>
            <a:r>
              <a:rPr lang="en-IN" sz="1600" dirty="0" err="1">
                <a:highlight>
                  <a:srgbClr val="00FFFF"/>
                </a:highlight>
              </a:rPr>
              <a:t>x+y+z</a:t>
            </a:r>
            <a:r>
              <a:rPr lang="en-IN" sz="1600" dirty="0">
                <a:highlight>
                  <a:srgbClr val="00FFFF"/>
                </a:highlight>
              </a:rPr>
              <a:t>=”+(</a:t>
            </a:r>
            <a:r>
              <a:rPr lang="en-IN" sz="1600" dirty="0" err="1">
                <a:highlight>
                  <a:srgbClr val="00FFFF"/>
                </a:highlight>
              </a:rPr>
              <a:t>x+y+z</a:t>
            </a:r>
            <a:r>
              <a:rPr lang="en-IN" sz="1600" dirty="0">
                <a:highlight>
                  <a:srgbClr val="00FFFF"/>
                </a:highlight>
              </a:rPr>
              <a:t>));</a:t>
            </a:r>
          </a:p>
          <a:p>
            <a:r>
              <a:rPr lang="en-IN" sz="1600" dirty="0">
                <a:highlight>
                  <a:srgbClr val="00FFFF"/>
                </a:highlight>
              </a:rPr>
              <a:t> }</a:t>
            </a:r>
          </a:p>
          <a:p>
            <a:r>
              <a:rPr lang="en-IN" sz="1600" dirty="0">
                <a:highlight>
                  <a:srgbClr val="00FFFF"/>
                </a:highlight>
              </a:rPr>
              <a:t>}  </a:t>
            </a:r>
          </a:p>
        </p:txBody>
      </p:sp>
      <p:sp>
        <p:nvSpPr>
          <p:cNvPr id="10" name="TextBox 9">
            <a:extLst>
              <a:ext uri="{FF2B5EF4-FFF2-40B4-BE49-F238E27FC236}">
                <a16:creationId xmlns:a16="http://schemas.microsoft.com/office/drawing/2014/main" id="{A8233484-EC81-49E4-9D44-3AD9DDC6EED2}"/>
              </a:ext>
            </a:extLst>
          </p:cNvPr>
          <p:cNvSpPr txBox="1"/>
          <p:nvPr/>
        </p:nvSpPr>
        <p:spPr>
          <a:xfrm>
            <a:off x="327875" y="4193738"/>
            <a:ext cx="7696200" cy="2585323"/>
          </a:xfrm>
          <a:prstGeom prst="rect">
            <a:avLst/>
          </a:prstGeom>
          <a:solidFill>
            <a:schemeClr val="bg1"/>
          </a:solidFill>
        </p:spPr>
        <p:txBody>
          <a:bodyPr wrap="square" numCol="2" rtlCol="0">
            <a:spAutoFit/>
          </a:bodyPr>
          <a:lstStyle/>
          <a:p>
            <a:r>
              <a:rPr lang="en-IN" dirty="0">
                <a:solidFill>
                  <a:srgbClr val="FF0000"/>
                </a:solidFill>
                <a:highlight>
                  <a:srgbClr val="EEE9A4"/>
                </a:highlight>
              </a:rPr>
              <a:t>class Multilevel</a:t>
            </a:r>
          </a:p>
          <a:p>
            <a:r>
              <a:rPr lang="en-IN" dirty="0">
                <a:highlight>
                  <a:srgbClr val="EEE9A4"/>
                </a:highlight>
              </a:rPr>
              <a:t>{</a:t>
            </a:r>
          </a:p>
          <a:p>
            <a:r>
              <a:rPr lang="en-IN" dirty="0">
                <a:highlight>
                  <a:srgbClr val="EEE9A4"/>
                </a:highlight>
              </a:rPr>
              <a:t>     public static void main(String </a:t>
            </a:r>
            <a:r>
              <a:rPr lang="en-IN" dirty="0" err="1">
                <a:highlight>
                  <a:srgbClr val="EEE9A4"/>
                </a:highlight>
              </a:rPr>
              <a:t>args</a:t>
            </a:r>
            <a:r>
              <a:rPr lang="en-IN" dirty="0">
                <a:highlight>
                  <a:srgbClr val="EEE9A4"/>
                </a:highlight>
              </a:rPr>
              <a:t>[])</a:t>
            </a:r>
          </a:p>
          <a:p>
            <a:r>
              <a:rPr lang="en-IN" dirty="0">
                <a:highlight>
                  <a:srgbClr val="EEE9A4"/>
                </a:highlight>
              </a:rPr>
              <a:t>{</a:t>
            </a:r>
          </a:p>
          <a:p>
            <a:r>
              <a:rPr lang="en-IN" dirty="0">
                <a:highlight>
                  <a:srgbClr val="EEE9A4"/>
                </a:highlight>
              </a:rPr>
              <a:t>      C subobj1=new C(); </a:t>
            </a:r>
          </a:p>
          <a:p>
            <a:r>
              <a:rPr lang="en-IN" dirty="0">
                <a:highlight>
                  <a:srgbClr val="EEE9A4"/>
                </a:highlight>
              </a:rPr>
              <a:t>       subobj1.get_data();</a:t>
            </a:r>
          </a:p>
          <a:p>
            <a:r>
              <a:rPr lang="en-IN" dirty="0">
                <a:highlight>
                  <a:srgbClr val="EEE9A4"/>
                </a:highlight>
              </a:rPr>
              <a:t>       subobj1.enter_data(); </a:t>
            </a:r>
          </a:p>
          <a:p>
            <a:r>
              <a:rPr lang="en-IN" dirty="0">
                <a:highlight>
                  <a:srgbClr val="EEE9A4"/>
                </a:highlight>
              </a:rPr>
              <a:t>       </a:t>
            </a:r>
          </a:p>
          <a:p>
            <a:endParaRPr lang="en-IN" dirty="0">
              <a:highlight>
                <a:srgbClr val="EEE9A4"/>
              </a:highlight>
            </a:endParaRPr>
          </a:p>
          <a:p>
            <a:endParaRPr lang="en-IN" dirty="0">
              <a:highlight>
                <a:srgbClr val="EEE9A4"/>
              </a:highlight>
            </a:endParaRPr>
          </a:p>
          <a:p>
            <a:endParaRPr lang="en-IN" dirty="0">
              <a:highlight>
                <a:srgbClr val="EEE9A4"/>
              </a:highlight>
            </a:endParaRPr>
          </a:p>
          <a:p>
            <a:endParaRPr lang="en-IN" dirty="0">
              <a:highlight>
                <a:srgbClr val="EEE9A4"/>
              </a:highlight>
            </a:endParaRPr>
          </a:p>
          <a:p>
            <a:r>
              <a:rPr lang="en-IN" dirty="0">
                <a:highlight>
                  <a:srgbClr val="EEE9A4"/>
                </a:highlight>
              </a:rPr>
              <a:t> subobj1.display();   </a:t>
            </a:r>
          </a:p>
          <a:p>
            <a:r>
              <a:rPr lang="en-IN" dirty="0">
                <a:highlight>
                  <a:srgbClr val="EEE9A4"/>
                </a:highlight>
              </a:rPr>
              <a:t>        subobj1.put_data();</a:t>
            </a:r>
          </a:p>
          <a:p>
            <a:r>
              <a:rPr lang="en-IN" dirty="0">
                <a:highlight>
                  <a:srgbClr val="EEE9A4"/>
                </a:highlight>
              </a:rPr>
              <a:t>       subobj1.display1();   </a:t>
            </a:r>
          </a:p>
          <a:p>
            <a:r>
              <a:rPr lang="en-IN" dirty="0">
                <a:highlight>
                  <a:srgbClr val="EEE9A4"/>
                </a:highlight>
              </a:rPr>
              <a:t>  }</a:t>
            </a:r>
          </a:p>
          <a:p>
            <a:r>
              <a:rPr lang="en-IN" dirty="0">
                <a:highlight>
                  <a:srgbClr val="EEE9A4"/>
                </a:highlight>
              </a:rPr>
              <a:t>}</a:t>
            </a:r>
          </a:p>
        </p:txBody>
      </p:sp>
      <p:sp>
        <p:nvSpPr>
          <p:cNvPr id="2" name="Rectangle 1"/>
          <p:cNvSpPr/>
          <p:nvPr/>
        </p:nvSpPr>
        <p:spPr>
          <a:xfrm>
            <a:off x="8153400" y="4338993"/>
            <a:ext cx="3810000" cy="2440067"/>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highlight>
                  <a:srgbClr val="FFFF00"/>
                </a:highlight>
              </a:rPr>
              <a:t>Output:- Enter the value of x:- 2</a:t>
            </a:r>
          </a:p>
          <a:p>
            <a:pPr algn="ctr"/>
            <a:r>
              <a:rPr lang="en-US" dirty="0">
                <a:solidFill>
                  <a:schemeClr val="tx1"/>
                </a:solidFill>
                <a:highlight>
                  <a:srgbClr val="FFFF00"/>
                </a:highlight>
              </a:rPr>
              <a:t>x=2</a:t>
            </a:r>
          </a:p>
          <a:p>
            <a:pPr algn="ctr"/>
            <a:r>
              <a:rPr lang="en-US" dirty="0">
                <a:solidFill>
                  <a:schemeClr val="tx1"/>
                </a:solidFill>
                <a:highlight>
                  <a:srgbClr val="FFFF00"/>
                </a:highlight>
              </a:rPr>
              <a:t>Enter the value of y:-3</a:t>
            </a:r>
          </a:p>
          <a:p>
            <a:pPr algn="ctr"/>
            <a:r>
              <a:rPr lang="en-US" dirty="0">
                <a:solidFill>
                  <a:schemeClr val="tx1"/>
                </a:solidFill>
                <a:highlight>
                  <a:srgbClr val="FFFF00"/>
                </a:highlight>
              </a:rPr>
              <a:t>y=3</a:t>
            </a:r>
          </a:p>
          <a:p>
            <a:pPr algn="ctr"/>
            <a:r>
              <a:rPr lang="en-US" dirty="0" err="1">
                <a:solidFill>
                  <a:schemeClr val="tx1"/>
                </a:solidFill>
                <a:highlight>
                  <a:srgbClr val="FFFF00"/>
                </a:highlight>
              </a:rPr>
              <a:t>x+y</a:t>
            </a:r>
            <a:r>
              <a:rPr lang="en-US" dirty="0">
                <a:solidFill>
                  <a:schemeClr val="tx1"/>
                </a:solidFill>
                <a:highlight>
                  <a:srgbClr val="FFFF00"/>
                </a:highlight>
              </a:rPr>
              <a:t>=5</a:t>
            </a:r>
          </a:p>
          <a:p>
            <a:pPr algn="ctr"/>
            <a:r>
              <a:rPr lang="en-US" dirty="0">
                <a:solidFill>
                  <a:schemeClr val="tx1"/>
                </a:solidFill>
                <a:highlight>
                  <a:srgbClr val="FFFF00"/>
                </a:highlight>
              </a:rPr>
              <a:t>Enter the value of z:- 7</a:t>
            </a:r>
          </a:p>
          <a:p>
            <a:pPr algn="ctr"/>
            <a:r>
              <a:rPr lang="en-US" dirty="0">
                <a:solidFill>
                  <a:schemeClr val="tx1"/>
                </a:solidFill>
                <a:highlight>
                  <a:srgbClr val="FFFF00"/>
                </a:highlight>
              </a:rPr>
              <a:t>z=7</a:t>
            </a:r>
          </a:p>
          <a:p>
            <a:pPr algn="ctr"/>
            <a:r>
              <a:rPr lang="en-US" dirty="0" err="1">
                <a:solidFill>
                  <a:schemeClr val="tx1"/>
                </a:solidFill>
                <a:highlight>
                  <a:srgbClr val="FFFF00"/>
                </a:highlight>
              </a:rPr>
              <a:t>x+y+z</a:t>
            </a:r>
            <a:r>
              <a:rPr lang="en-US" dirty="0">
                <a:solidFill>
                  <a:schemeClr val="tx1"/>
                </a:solidFill>
                <a:highlight>
                  <a:srgbClr val="FFFF00"/>
                </a:highlight>
              </a:rPr>
              <a:t>=12</a:t>
            </a:r>
          </a:p>
        </p:txBody>
      </p:sp>
      <mc:AlternateContent xmlns:mc="http://schemas.openxmlformats.org/markup-compatibility/2006" xmlns:p14="http://schemas.microsoft.com/office/powerpoint/2010/main" xmlns:aink="http://schemas.microsoft.com/office/drawing/2016/ink">
        <mc:Choice Requires="p14 aink">
          <p:contentPart p14:bwMode="auto" r:id="rId3">
            <p14:nvContentPartPr>
              <p14:cNvPr id="13" name="Ink 12">
                <a:extLst>
                  <a:ext uri="{FF2B5EF4-FFF2-40B4-BE49-F238E27FC236}">
                    <a16:creationId xmlns:a16="http://schemas.microsoft.com/office/drawing/2014/main" id="{285E91DC-3FA2-B335-3142-5945E9F46311}"/>
                  </a:ext>
                </a:extLst>
              </p14:cNvPr>
              <p14:cNvContentPartPr/>
              <p14:nvPr/>
            </p14:nvContentPartPr>
            <p14:xfrm>
              <a:off x="3910209" y="3439495"/>
              <a:ext cx="14400" cy="63000"/>
            </p14:xfrm>
          </p:contentPart>
        </mc:Choice>
        <mc:Fallback xmlns="">
          <p:pic>
            <p:nvPicPr>
              <p:cNvPr id="13" name="Ink 12">
                <a:extLst>
                  <a:ext uri="{FF2B5EF4-FFF2-40B4-BE49-F238E27FC236}">
                    <a16:creationId xmlns:a16="http://schemas.microsoft.com/office/drawing/2014/main" id="{285E91DC-3FA2-B335-3142-5945E9F46311}"/>
                  </a:ext>
                </a:extLst>
              </p:cNvPr>
              <p:cNvPicPr/>
              <p:nvPr/>
            </p:nvPicPr>
            <p:blipFill>
              <a:blip r:embed="rId4"/>
              <a:stretch>
                <a:fillRect/>
              </a:stretch>
            </p:blipFill>
            <p:spPr>
              <a:xfrm>
                <a:off x="3892569" y="3331855"/>
                <a:ext cx="50040" cy="278640"/>
              </a:xfrm>
              <a:prstGeom prst="rect">
                <a:avLst/>
              </a:prstGeom>
            </p:spPr>
          </p:pic>
        </mc:Fallback>
      </mc:AlternateContent>
      <p:grpSp>
        <p:nvGrpSpPr>
          <p:cNvPr id="25" name="Group 24">
            <a:extLst>
              <a:ext uri="{FF2B5EF4-FFF2-40B4-BE49-F238E27FC236}">
                <a16:creationId xmlns:a16="http://schemas.microsoft.com/office/drawing/2014/main" id="{2D98F940-C6A3-360E-28D9-7193E5BA2AC9}"/>
              </a:ext>
            </a:extLst>
          </p:cNvPr>
          <p:cNvGrpSpPr/>
          <p:nvPr/>
        </p:nvGrpSpPr>
        <p:grpSpPr>
          <a:xfrm>
            <a:off x="3811209" y="2869255"/>
            <a:ext cx="2633040" cy="1365480"/>
            <a:chOff x="3811209" y="2869255"/>
            <a:chExt cx="2633040" cy="1365480"/>
          </a:xfrm>
        </p:grpSpPr>
        <mc:AlternateContent xmlns:mc="http://schemas.openxmlformats.org/markup-compatibility/2006" xmlns:p14="http://schemas.microsoft.com/office/powerpoint/2010/main">
          <mc:Choice Requires="p14">
            <p:contentPart p14:bwMode="auto" r:id="rId5">
              <p14:nvContentPartPr>
                <p14:cNvPr id="21" name="Ink 20">
                  <a:extLst>
                    <a:ext uri="{FF2B5EF4-FFF2-40B4-BE49-F238E27FC236}">
                      <a16:creationId xmlns:a16="http://schemas.microsoft.com/office/drawing/2014/main" id="{F9BAECE4-2454-49E7-3CAF-AF2C558535F7}"/>
                    </a:ext>
                  </a:extLst>
                </p14:cNvPr>
                <p14:cNvContentPartPr/>
                <p14:nvPr/>
              </p14:nvContentPartPr>
              <p14:xfrm>
                <a:off x="6259569" y="3966895"/>
                <a:ext cx="360" cy="360"/>
              </p14:xfrm>
            </p:contentPart>
          </mc:Choice>
          <mc:Fallback xmlns="">
            <p:pic>
              <p:nvPicPr>
                <p:cNvPr id="21" name="Ink 20">
                  <a:extLst>
                    <a:ext uri="{FF2B5EF4-FFF2-40B4-BE49-F238E27FC236}">
                      <a16:creationId xmlns:a16="http://schemas.microsoft.com/office/drawing/2014/main" id="{F9BAECE4-2454-49E7-3CAF-AF2C558535F7}"/>
                    </a:ext>
                  </a:extLst>
                </p:cNvPr>
                <p:cNvPicPr/>
                <p:nvPr/>
              </p:nvPicPr>
              <p:blipFill>
                <a:blip r:embed="rId6"/>
                <a:stretch>
                  <a:fillRect/>
                </a:stretch>
              </p:blipFill>
              <p:spPr>
                <a:xfrm>
                  <a:off x="6250929" y="395789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2" name="Ink 21">
                  <a:extLst>
                    <a:ext uri="{FF2B5EF4-FFF2-40B4-BE49-F238E27FC236}">
                      <a16:creationId xmlns:a16="http://schemas.microsoft.com/office/drawing/2014/main" id="{050837E9-C0F3-BD08-279D-2483D7849FFE}"/>
                    </a:ext>
                  </a:extLst>
                </p14:cNvPr>
                <p14:cNvContentPartPr/>
                <p14:nvPr/>
              </p14:nvContentPartPr>
              <p14:xfrm>
                <a:off x="6217809" y="3910375"/>
                <a:ext cx="360" cy="360"/>
              </p14:xfrm>
            </p:contentPart>
          </mc:Choice>
          <mc:Fallback xmlns="">
            <p:pic>
              <p:nvPicPr>
                <p:cNvPr id="22" name="Ink 21">
                  <a:extLst>
                    <a:ext uri="{FF2B5EF4-FFF2-40B4-BE49-F238E27FC236}">
                      <a16:creationId xmlns:a16="http://schemas.microsoft.com/office/drawing/2014/main" id="{050837E9-C0F3-BD08-279D-2483D7849FFE}"/>
                    </a:ext>
                  </a:extLst>
                </p:cNvPr>
                <p:cNvPicPr/>
                <p:nvPr/>
              </p:nvPicPr>
              <p:blipFill>
                <a:blip r:embed="rId6"/>
                <a:stretch>
                  <a:fillRect/>
                </a:stretch>
              </p:blipFill>
              <p:spPr>
                <a:xfrm>
                  <a:off x="6208809" y="390173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4" name="Ink 23">
                  <a:extLst>
                    <a:ext uri="{FF2B5EF4-FFF2-40B4-BE49-F238E27FC236}">
                      <a16:creationId xmlns:a16="http://schemas.microsoft.com/office/drawing/2014/main" id="{3D1C1344-0D9D-D8E2-0558-F97E7A04ABB7}"/>
                    </a:ext>
                  </a:extLst>
                </p14:cNvPr>
                <p14:cNvContentPartPr/>
                <p14:nvPr/>
              </p14:nvContentPartPr>
              <p14:xfrm>
                <a:off x="3811209" y="2869255"/>
                <a:ext cx="2633040" cy="1365480"/>
              </p14:xfrm>
            </p:contentPart>
          </mc:Choice>
          <mc:Fallback xmlns="">
            <p:pic>
              <p:nvPicPr>
                <p:cNvPr id="24" name="Ink 23">
                  <a:extLst>
                    <a:ext uri="{FF2B5EF4-FFF2-40B4-BE49-F238E27FC236}">
                      <a16:creationId xmlns:a16="http://schemas.microsoft.com/office/drawing/2014/main" id="{3D1C1344-0D9D-D8E2-0558-F97E7A04ABB7}"/>
                    </a:ext>
                  </a:extLst>
                </p:cNvPr>
                <p:cNvPicPr/>
                <p:nvPr/>
              </p:nvPicPr>
              <p:blipFill>
                <a:blip r:embed="rId9"/>
                <a:stretch>
                  <a:fillRect/>
                </a:stretch>
              </p:blipFill>
              <p:spPr>
                <a:xfrm>
                  <a:off x="3802569" y="2860255"/>
                  <a:ext cx="2650680" cy="13831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0">
            <p14:nvContentPartPr>
              <p14:cNvPr id="26" name="Ink 25">
                <a:extLst>
                  <a:ext uri="{FF2B5EF4-FFF2-40B4-BE49-F238E27FC236}">
                    <a16:creationId xmlns:a16="http://schemas.microsoft.com/office/drawing/2014/main" id="{74D226BA-DDAF-836B-1B43-4A1F63D130C7}"/>
                  </a:ext>
                </a:extLst>
              </p14:cNvPr>
              <p14:cNvContentPartPr/>
              <p14:nvPr/>
            </p14:nvContentPartPr>
            <p14:xfrm>
              <a:off x="7791729" y="2896615"/>
              <a:ext cx="2142000" cy="1492200"/>
            </p14:xfrm>
          </p:contentPart>
        </mc:Choice>
        <mc:Fallback xmlns="">
          <p:pic>
            <p:nvPicPr>
              <p:cNvPr id="26" name="Ink 25">
                <a:extLst>
                  <a:ext uri="{FF2B5EF4-FFF2-40B4-BE49-F238E27FC236}">
                    <a16:creationId xmlns:a16="http://schemas.microsoft.com/office/drawing/2014/main" id="{74D226BA-DDAF-836B-1B43-4A1F63D130C7}"/>
                  </a:ext>
                </a:extLst>
              </p:cNvPr>
              <p:cNvPicPr/>
              <p:nvPr/>
            </p:nvPicPr>
            <p:blipFill>
              <a:blip r:embed="rId11"/>
              <a:stretch>
                <a:fillRect/>
              </a:stretch>
            </p:blipFill>
            <p:spPr>
              <a:xfrm>
                <a:off x="7783089" y="2887615"/>
                <a:ext cx="2159640" cy="15098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7" name="Ink 26">
                <a:extLst>
                  <a:ext uri="{FF2B5EF4-FFF2-40B4-BE49-F238E27FC236}">
                    <a16:creationId xmlns:a16="http://schemas.microsoft.com/office/drawing/2014/main" id="{95F94C08-B8FD-6525-25A5-F93361F9E7C9}"/>
                  </a:ext>
                </a:extLst>
              </p14:cNvPr>
              <p14:cNvContentPartPr/>
              <p14:nvPr/>
            </p14:nvContentPartPr>
            <p14:xfrm>
              <a:off x="5584569" y="2967895"/>
              <a:ext cx="360" cy="360"/>
            </p14:xfrm>
          </p:contentPart>
        </mc:Choice>
        <mc:Fallback xmlns="">
          <p:pic>
            <p:nvPicPr>
              <p:cNvPr id="27" name="Ink 26">
                <a:extLst>
                  <a:ext uri="{FF2B5EF4-FFF2-40B4-BE49-F238E27FC236}">
                    <a16:creationId xmlns:a16="http://schemas.microsoft.com/office/drawing/2014/main" id="{95F94C08-B8FD-6525-25A5-F93361F9E7C9}"/>
                  </a:ext>
                </a:extLst>
              </p:cNvPr>
              <p:cNvPicPr/>
              <p:nvPr/>
            </p:nvPicPr>
            <p:blipFill>
              <a:blip r:embed="rId6"/>
              <a:stretch>
                <a:fillRect/>
              </a:stretch>
            </p:blipFill>
            <p:spPr>
              <a:xfrm>
                <a:off x="5575569" y="295889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8" name="Ink 27">
                <a:extLst>
                  <a:ext uri="{FF2B5EF4-FFF2-40B4-BE49-F238E27FC236}">
                    <a16:creationId xmlns:a16="http://schemas.microsoft.com/office/drawing/2014/main" id="{86AA080A-36C6-688C-BC18-5735FDACE240}"/>
                  </a:ext>
                </a:extLst>
              </p14:cNvPr>
              <p14:cNvContentPartPr/>
              <p14:nvPr/>
            </p14:nvContentPartPr>
            <p14:xfrm>
              <a:off x="11380569" y="6006295"/>
              <a:ext cx="360" cy="360"/>
            </p14:xfrm>
          </p:contentPart>
        </mc:Choice>
        <mc:Fallback xmlns="">
          <p:pic>
            <p:nvPicPr>
              <p:cNvPr id="28" name="Ink 27">
                <a:extLst>
                  <a:ext uri="{FF2B5EF4-FFF2-40B4-BE49-F238E27FC236}">
                    <a16:creationId xmlns:a16="http://schemas.microsoft.com/office/drawing/2014/main" id="{86AA080A-36C6-688C-BC18-5735FDACE240}"/>
                  </a:ext>
                </a:extLst>
              </p:cNvPr>
              <p:cNvPicPr/>
              <p:nvPr/>
            </p:nvPicPr>
            <p:blipFill>
              <a:blip r:embed="rId6"/>
              <a:stretch>
                <a:fillRect/>
              </a:stretch>
            </p:blipFill>
            <p:spPr>
              <a:xfrm>
                <a:off x="11371569" y="599765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9" name="Ink 28">
                <a:extLst>
                  <a:ext uri="{FF2B5EF4-FFF2-40B4-BE49-F238E27FC236}">
                    <a16:creationId xmlns:a16="http://schemas.microsoft.com/office/drawing/2014/main" id="{F39C8F68-19EE-9338-3662-FB17ADEA7F1B}"/>
                  </a:ext>
                </a:extLst>
              </p14:cNvPr>
              <p14:cNvContentPartPr/>
              <p14:nvPr/>
            </p14:nvContentPartPr>
            <p14:xfrm>
              <a:off x="-296031" y="-127025"/>
              <a:ext cx="360" cy="360"/>
            </p14:xfrm>
          </p:contentPart>
        </mc:Choice>
        <mc:Fallback xmlns="">
          <p:pic>
            <p:nvPicPr>
              <p:cNvPr id="29" name="Ink 28">
                <a:extLst>
                  <a:ext uri="{FF2B5EF4-FFF2-40B4-BE49-F238E27FC236}">
                    <a16:creationId xmlns:a16="http://schemas.microsoft.com/office/drawing/2014/main" id="{F39C8F68-19EE-9338-3662-FB17ADEA7F1B}"/>
                  </a:ext>
                </a:extLst>
              </p:cNvPr>
              <p:cNvPicPr/>
              <p:nvPr/>
            </p:nvPicPr>
            <p:blipFill>
              <a:blip r:embed="rId6"/>
              <a:stretch>
                <a:fillRect/>
              </a:stretch>
            </p:blipFill>
            <p:spPr>
              <a:xfrm>
                <a:off x="-305031" y="-136025"/>
                <a:ext cx="18000" cy="18000"/>
              </a:xfrm>
              <a:prstGeom prst="rect">
                <a:avLst/>
              </a:prstGeom>
            </p:spPr>
          </p:pic>
        </mc:Fallback>
      </mc:AlternateContent>
    </p:spTree>
    <p:extLst>
      <p:ext uri="{BB962C8B-B14F-4D97-AF65-F5344CB8AC3E}">
        <p14:creationId xmlns:p14="http://schemas.microsoft.com/office/powerpoint/2010/main" val="2216970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fade">
                                      <p:cBhvr>
                                        <p:cTn id="27" dur="500"/>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barn(inVertical)">
                                      <p:cBhvr>
                                        <p:cTn id="32" dur="500"/>
                                        <p:tgtEl>
                                          <p:spTgt spid="25"/>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barn(inVertical)">
                                      <p:cBhvr>
                                        <p:cTn id="3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2"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85800" y="1143000"/>
            <a:ext cx="10896600" cy="4876800"/>
          </a:xfrm>
        </p:spPr>
        <p:txBody>
          <a:bodyPr>
            <a:normAutofit lnSpcReduction="10000"/>
          </a:bodyPr>
          <a:lstStyle/>
          <a:p>
            <a:r>
              <a:rPr lang="en-US" dirty="0"/>
              <a:t>Declaring a method in a subclass which is already present in the parent class is known as </a:t>
            </a:r>
            <a:r>
              <a:rPr lang="en-US" dirty="0">
                <a:solidFill>
                  <a:srgbClr val="FF0000"/>
                </a:solidFill>
              </a:rPr>
              <a:t>Method Overriding</a:t>
            </a:r>
          </a:p>
          <a:p>
            <a:r>
              <a:rPr lang="en-US" dirty="0"/>
              <a:t>In this case the method in parent class is called as </a:t>
            </a:r>
            <a:r>
              <a:rPr lang="en-US" dirty="0">
                <a:solidFill>
                  <a:srgbClr val="FF0000"/>
                </a:solidFill>
              </a:rPr>
              <a:t>overridden method </a:t>
            </a:r>
            <a:r>
              <a:rPr lang="en-US" dirty="0"/>
              <a:t>and method in the subclass is called as </a:t>
            </a:r>
            <a:r>
              <a:rPr lang="en-US" dirty="0">
                <a:solidFill>
                  <a:srgbClr val="FF0000"/>
                </a:solidFill>
              </a:rPr>
              <a:t>overriding method.</a:t>
            </a:r>
          </a:p>
          <a:p>
            <a:r>
              <a:rPr lang="en-US" b="1" u="sng" dirty="0">
                <a:solidFill>
                  <a:srgbClr val="FF0000"/>
                </a:solidFill>
              </a:rPr>
              <a:t>Usage of JAVA Method Overriding :-</a:t>
            </a:r>
          </a:p>
          <a:p>
            <a:pPr marL="514350" indent="-514350">
              <a:buFont typeface="+mj-lt"/>
              <a:buAutoNum type="arabicPeriod"/>
            </a:pPr>
            <a:r>
              <a:rPr lang="en-US" dirty="0"/>
              <a:t>Method overriding is used to provide the specific implementation of a method which is already provided by its superclass</a:t>
            </a:r>
          </a:p>
          <a:p>
            <a:pPr marL="514350" indent="-514350">
              <a:buFont typeface="+mj-lt"/>
              <a:buAutoNum type="arabicPeriod"/>
            </a:pPr>
            <a:r>
              <a:rPr lang="en-US" dirty="0"/>
              <a:t>Method overriding is used for runtime polymorphism</a:t>
            </a:r>
          </a:p>
          <a:p>
            <a:r>
              <a:rPr lang="en-US" b="1" u="sng" dirty="0">
                <a:solidFill>
                  <a:srgbClr val="FF0000"/>
                </a:solidFill>
              </a:rPr>
              <a:t>Rules:-</a:t>
            </a:r>
          </a:p>
          <a:p>
            <a:pPr marL="514350" indent="-514350">
              <a:buFont typeface="+mj-lt"/>
              <a:buAutoNum type="arabicPeriod"/>
            </a:pPr>
            <a:r>
              <a:rPr lang="en-US" dirty="0"/>
              <a:t>The method must have the same name as in the parent class. </a:t>
            </a:r>
          </a:p>
          <a:p>
            <a:pPr marL="514350" indent="-514350">
              <a:buFont typeface="+mj-lt"/>
              <a:buAutoNum type="arabicPeriod"/>
            </a:pPr>
            <a:r>
              <a:rPr lang="en-US" dirty="0"/>
              <a:t>The method must have the same parameter as in the parent class.</a:t>
            </a:r>
          </a:p>
        </p:txBody>
      </p:sp>
      <p:pic>
        <p:nvPicPr>
          <p:cNvPr id="4" name="Picture 3">
            <a:extLst>
              <a:ext uri="{FF2B5EF4-FFF2-40B4-BE49-F238E27FC236}">
                <a16:creationId xmlns:a16="http://schemas.microsoft.com/office/drawing/2014/main" id="{D2A3A796-0EC5-4781-A52C-29849242C641}"/>
              </a:ext>
            </a:extLst>
          </p:cNvPr>
          <p:cNvPicPr>
            <a:picLocks noChangeAspect="1"/>
          </p:cNvPicPr>
          <p:nvPr/>
        </p:nvPicPr>
        <p:blipFill>
          <a:blip r:embed="rId2"/>
          <a:stretch>
            <a:fillRect/>
          </a:stretch>
        </p:blipFill>
        <p:spPr>
          <a:xfrm>
            <a:off x="457200" y="115214"/>
            <a:ext cx="937341" cy="646786"/>
          </a:xfrm>
          <a:prstGeom prst="rect">
            <a:avLst/>
          </a:prstGeom>
        </p:spPr>
      </p:pic>
      <p:sp>
        <p:nvSpPr>
          <p:cNvPr id="5" name="Title 1">
            <a:extLst>
              <a:ext uri="{FF2B5EF4-FFF2-40B4-BE49-F238E27FC236}">
                <a16:creationId xmlns:a16="http://schemas.microsoft.com/office/drawing/2014/main" id="{B31B779C-5E0D-4740-8A4D-B2951F2C835A}"/>
              </a:ext>
            </a:extLst>
          </p:cNvPr>
          <p:cNvSpPr txBox="1">
            <a:spLocks/>
          </p:cNvSpPr>
          <p:nvPr/>
        </p:nvSpPr>
        <p:spPr>
          <a:xfrm>
            <a:off x="1676400" y="115214"/>
            <a:ext cx="10287000" cy="646786"/>
          </a:xfrm>
          <a:prstGeom prst="rect">
            <a:avLst/>
          </a:prstGeom>
          <a:solidFill>
            <a:srgbClr val="0EADC2"/>
          </a:solidFill>
          <a:ln w="38100" cap="flat" cmpd="sng" algn="ctr">
            <a:solidFill>
              <a:srgbClr val="FF0000"/>
            </a:solidFill>
            <a:prstDash val="solid"/>
          </a:ln>
        </p:spPr>
        <p:style>
          <a:lnRef idx="1">
            <a:schemeClr val="accent1"/>
          </a:lnRef>
          <a:fillRef idx="2">
            <a:schemeClr val="accent1"/>
          </a:fillRef>
          <a:effectRef idx="1">
            <a:schemeClr val="accent1"/>
          </a:effectRef>
          <a:fontRef idx="minor">
            <a:schemeClr val="dk1"/>
          </a:fontRef>
        </p:style>
        <p:txBody>
          <a:bodyPr bIns="91440" anchor="b" anchorCtr="0">
            <a:normAutofit lnSpcReduction="10000"/>
          </a:bodyPr>
          <a:lstStyle>
            <a:lvl1pPr algn="l" rtl="0" eaLnBrk="1" latinLnBrk="0" hangingPunct="1">
              <a:spcBef>
                <a:spcPct val="0"/>
              </a:spcBef>
              <a:buNone/>
              <a:defRPr kumimoji="0" sz="40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3600" b="1" dirty="0"/>
              <a:t>Method Overriding Concept  </a:t>
            </a:r>
            <a:endParaRPr lang="en-US" sz="3600" dirty="0"/>
          </a:p>
        </p:txBody>
      </p:sp>
    </p:spTree>
    <p:extLst>
      <p:ext uri="{BB962C8B-B14F-4D97-AF65-F5344CB8AC3E}">
        <p14:creationId xmlns:p14="http://schemas.microsoft.com/office/powerpoint/2010/main" val="306204340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88C6468-2822-47C7-AC05-8BCFB7864345}"/>
              </a:ext>
            </a:extLst>
          </p:cNvPr>
          <p:cNvPicPr>
            <a:picLocks noChangeAspect="1"/>
          </p:cNvPicPr>
          <p:nvPr/>
        </p:nvPicPr>
        <p:blipFill>
          <a:blip r:embed="rId2"/>
          <a:stretch>
            <a:fillRect/>
          </a:stretch>
        </p:blipFill>
        <p:spPr>
          <a:xfrm>
            <a:off x="457200" y="115214"/>
            <a:ext cx="937341" cy="646786"/>
          </a:xfrm>
          <a:prstGeom prst="rect">
            <a:avLst/>
          </a:prstGeom>
        </p:spPr>
      </p:pic>
      <p:sp>
        <p:nvSpPr>
          <p:cNvPr id="5" name="Title 1">
            <a:extLst>
              <a:ext uri="{FF2B5EF4-FFF2-40B4-BE49-F238E27FC236}">
                <a16:creationId xmlns:a16="http://schemas.microsoft.com/office/drawing/2014/main" id="{AE137177-29D6-49E5-94E8-C8EC8606083B}"/>
              </a:ext>
            </a:extLst>
          </p:cNvPr>
          <p:cNvSpPr txBox="1">
            <a:spLocks/>
          </p:cNvSpPr>
          <p:nvPr/>
        </p:nvSpPr>
        <p:spPr>
          <a:xfrm>
            <a:off x="1676400" y="115214"/>
            <a:ext cx="10287000" cy="646786"/>
          </a:xfrm>
          <a:prstGeom prst="rect">
            <a:avLst/>
          </a:prstGeom>
          <a:solidFill>
            <a:srgbClr val="0EADC2"/>
          </a:solidFill>
          <a:ln w="38100" cap="flat" cmpd="sng" algn="ctr">
            <a:solidFill>
              <a:srgbClr val="FF0000"/>
            </a:solidFill>
            <a:prstDash val="solid"/>
          </a:ln>
        </p:spPr>
        <p:style>
          <a:lnRef idx="1">
            <a:schemeClr val="accent1"/>
          </a:lnRef>
          <a:fillRef idx="2">
            <a:schemeClr val="accent1"/>
          </a:fillRef>
          <a:effectRef idx="1">
            <a:schemeClr val="accent1"/>
          </a:effectRef>
          <a:fontRef idx="minor">
            <a:schemeClr val="dk1"/>
          </a:fontRef>
        </p:style>
        <p:txBody>
          <a:bodyPr bIns="91440" anchor="b" anchorCtr="0">
            <a:normAutofit lnSpcReduction="10000"/>
          </a:bodyPr>
          <a:lstStyle>
            <a:lvl1pPr algn="l" rtl="0" eaLnBrk="1" latinLnBrk="0" hangingPunct="1">
              <a:spcBef>
                <a:spcPct val="0"/>
              </a:spcBef>
              <a:buNone/>
              <a:defRPr kumimoji="0" sz="40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3600" b="1" dirty="0">
                <a:solidFill>
                  <a:schemeClr val="bg1"/>
                </a:solidFill>
              </a:rPr>
              <a:t>Method Overriding Example   </a:t>
            </a:r>
            <a:endParaRPr lang="en-US" sz="3600" dirty="0">
              <a:solidFill>
                <a:schemeClr val="bg1"/>
              </a:solidFill>
            </a:endParaRPr>
          </a:p>
        </p:txBody>
      </p:sp>
      <p:sp>
        <p:nvSpPr>
          <p:cNvPr id="7" name="TextBox 6">
            <a:extLst>
              <a:ext uri="{FF2B5EF4-FFF2-40B4-BE49-F238E27FC236}">
                <a16:creationId xmlns:a16="http://schemas.microsoft.com/office/drawing/2014/main" id="{C695FA8A-571E-4127-837E-89DE4E853A27}"/>
              </a:ext>
            </a:extLst>
          </p:cNvPr>
          <p:cNvSpPr txBox="1"/>
          <p:nvPr/>
        </p:nvSpPr>
        <p:spPr>
          <a:xfrm>
            <a:off x="76200" y="838200"/>
            <a:ext cx="4114800" cy="341632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IN" dirty="0">
                <a:highlight>
                  <a:srgbClr val="FFFF00"/>
                </a:highlight>
              </a:rPr>
              <a:t>import java. </a:t>
            </a:r>
            <a:r>
              <a:rPr lang="en-IN" dirty="0" err="1">
                <a:highlight>
                  <a:srgbClr val="FFFF00"/>
                </a:highlight>
              </a:rPr>
              <a:t>util.Scanner</a:t>
            </a:r>
            <a:r>
              <a:rPr lang="en-IN" dirty="0">
                <a:highlight>
                  <a:srgbClr val="FFFF00"/>
                </a:highlight>
              </a:rPr>
              <a:t>;</a:t>
            </a:r>
          </a:p>
          <a:p>
            <a:r>
              <a:rPr lang="en-IN" dirty="0">
                <a:highlight>
                  <a:srgbClr val="FFFF00"/>
                </a:highlight>
              </a:rPr>
              <a:t>Class A</a:t>
            </a:r>
          </a:p>
          <a:p>
            <a:r>
              <a:rPr lang="en-IN" dirty="0">
                <a:highlight>
                  <a:srgbClr val="FFFF00"/>
                </a:highlight>
              </a:rPr>
              <a:t>{</a:t>
            </a:r>
          </a:p>
          <a:p>
            <a:r>
              <a:rPr lang="en-IN" dirty="0">
                <a:highlight>
                  <a:srgbClr val="FFFF00"/>
                </a:highlight>
              </a:rPr>
              <a:t>   int x;</a:t>
            </a:r>
          </a:p>
          <a:p>
            <a:r>
              <a:rPr lang="en-IN" dirty="0">
                <a:highlight>
                  <a:srgbClr val="FFFF00"/>
                </a:highlight>
              </a:rPr>
              <a:t>  Scanner in=new Scanner(System.in);</a:t>
            </a:r>
          </a:p>
          <a:p>
            <a:r>
              <a:rPr lang="en-IN" dirty="0">
                <a:highlight>
                  <a:srgbClr val="FFFF00"/>
                </a:highlight>
              </a:rPr>
              <a:t>void </a:t>
            </a:r>
            <a:r>
              <a:rPr lang="en-IN" dirty="0" err="1">
                <a:highlight>
                  <a:srgbClr val="FFFF00"/>
                </a:highlight>
              </a:rPr>
              <a:t>get_data</a:t>
            </a:r>
            <a:r>
              <a:rPr lang="en-IN" dirty="0">
                <a:highlight>
                  <a:srgbClr val="FFFF00"/>
                </a:highlight>
              </a:rPr>
              <a:t>()</a:t>
            </a:r>
          </a:p>
          <a:p>
            <a:r>
              <a:rPr lang="en-IN" dirty="0">
                <a:highlight>
                  <a:srgbClr val="FFFF00"/>
                </a:highlight>
              </a:rPr>
              <a:t>{</a:t>
            </a:r>
          </a:p>
          <a:p>
            <a:r>
              <a:rPr lang="en-IN" dirty="0">
                <a:highlight>
                  <a:srgbClr val="FFFF00"/>
                </a:highlight>
              </a:rPr>
              <a:t>    </a:t>
            </a:r>
            <a:r>
              <a:rPr lang="en-IN" dirty="0" err="1">
                <a:highlight>
                  <a:srgbClr val="FFFF00"/>
                </a:highlight>
              </a:rPr>
              <a:t>System.out.println</a:t>
            </a:r>
            <a:r>
              <a:rPr lang="en-IN" dirty="0">
                <a:highlight>
                  <a:srgbClr val="FFFF00"/>
                </a:highlight>
              </a:rPr>
              <a:t>(“Enter the value of x:-”);</a:t>
            </a:r>
          </a:p>
          <a:p>
            <a:r>
              <a:rPr lang="en-IN" dirty="0">
                <a:highlight>
                  <a:srgbClr val="FFFF00"/>
                </a:highlight>
              </a:rPr>
              <a:t>    x= </a:t>
            </a:r>
            <a:r>
              <a:rPr lang="en-IN" dirty="0" err="1">
                <a:highlight>
                  <a:srgbClr val="FFFF00"/>
                </a:highlight>
              </a:rPr>
              <a:t>in.nextInt</a:t>
            </a:r>
            <a:r>
              <a:rPr lang="en-IN" dirty="0">
                <a:highlight>
                  <a:srgbClr val="FFFF00"/>
                </a:highlight>
              </a:rPr>
              <a:t>();</a:t>
            </a:r>
          </a:p>
          <a:p>
            <a:r>
              <a:rPr lang="en-IN" dirty="0">
                <a:highlight>
                  <a:srgbClr val="FFFF00"/>
                </a:highlight>
              </a:rPr>
              <a:t>    </a:t>
            </a:r>
            <a:r>
              <a:rPr lang="en-IN" dirty="0" err="1">
                <a:highlight>
                  <a:srgbClr val="FFFF00"/>
                </a:highlight>
              </a:rPr>
              <a:t>System.out.println</a:t>
            </a:r>
            <a:r>
              <a:rPr lang="en-IN" dirty="0">
                <a:highlight>
                  <a:srgbClr val="FFFF00"/>
                </a:highlight>
              </a:rPr>
              <a:t>(“x=”+x);</a:t>
            </a:r>
          </a:p>
          <a:p>
            <a:r>
              <a:rPr lang="en-IN" dirty="0">
                <a:highlight>
                  <a:srgbClr val="FFFF00"/>
                </a:highlight>
              </a:rPr>
              <a:t>  }</a:t>
            </a:r>
          </a:p>
          <a:p>
            <a:r>
              <a:rPr lang="en-IN" dirty="0">
                <a:highlight>
                  <a:srgbClr val="FFFF00"/>
                </a:highlight>
              </a:rPr>
              <a:t>}  </a:t>
            </a:r>
          </a:p>
        </p:txBody>
      </p:sp>
      <p:sp>
        <p:nvSpPr>
          <p:cNvPr id="8" name="TextBox 7">
            <a:extLst>
              <a:ext uri="{FF2B5EF4-FFF2-40B4-BE49-F238E27FC236}">
                <a16:creationId xmlns:a16="http://schemas.microsoft.com/office/drawing/2014/main" id="{0407FD79-F0F1-4932-B7D1-E5BDDB472170}"/>
              </a:ext>
            </a:extLst>
          </p:cNvPr>
          <p:cNvSpPr txBox="1"/>
          <p:nvPr/>
        </p:nvSpPr>
        <p:spPr>
          <a:xfrm>
            <a:off x="4175975" y="775952"/>
            <a:ext cx="4267200" cy="353943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IN" sz="1600" dirty="0">
                <a:highlight>
                  <a:srgbClr val="00FF00"/>
                </a:highlight>
              </a:rPr>
              <a:t>Class B extends A</a:t>
            </a:r>
          </a:p>
          <a:p>
            <a:r>
              <a:rPr lang="en-IN" sz="1600" dirty="0">
                <a:highlight>
                  <a:srgbClr val="00FF00"/>
                </a:highlight>
              </a:rPr>
              <a:t>{</a:t>
            </a:r>
          </a:p>
          <a:p>
            <a:r>
              <a:rPr lang="en-IN" sz="1600" dirty="0">
                <a:highlight>
                  <a:srgbClr val="00FF00"/>
                </a:highlight>
              </a:rPr>
              <a:t>   int y;</a:t>
            </a:r>
          </a:p>
          <a:p>
            <a:r>
              <a:rPr lang="en-IN" sz="1600" dirty="0">
                <a:highlight>
                  <a:srgbClr val="00FF00"/>
                </a:highlight>
              </a:rPr>
              <a:t>void </a:t>
            </a:r>
            <a:r>
              <a:rPr lang="en-IN" sz="1600" dirty="0" err="1">
                <a:highlight>
                  <a:srgbClr val="00FF00"/>
                </a:highlight>
              </a:rPr>
              <a:t>enter_data</a:t>
            </a:r>
            <a:r>
              <a:rPr lang="en-IN" sz="1600" dirty="0">
                <a:highlight>
                  <a:srgbClr val="00FF00"/>
                </a:highlight>
              </a:rPr>
              <a:t>()</a:t>
            </a:r>
          </a:p>
          <a:p>
            <a:r>
              <a:rPr lang="en-IN" sz="1600" dirty="0">
                <a:highlight>
                  <a:srgbClr val="00FF00"/>
                </a:highlight>
              </a:rPr>
              <a:t>{</a:t>
            </a:r>
          </a:p>
          <a:p>
            <a:r>
              <a:rPr lang="en-IN" sz="1600" dirty="0">
                <a:highlight>
                  <a:srgbClr val="00FF00"/>
                </a:highlight>
              </a:rPr>
              <a:t>    </a:t>
            </a:r>
            <a:r>
              <a:rPr lang="en-IN" sz="1600" dirty="0" err="1">
                <a:highlight>
                  <a:srgbClr val="00FF00"/>
                </a:highlight>
              </a:rPr>
              <a:t>System.out.println</a:t>
            </a:r>
            <a:r>
              <a:rPr lang="en-IN" sz="1600" dirty="0">
                <a:highlight>
                  <a:srgbClr val="00FF00"/>
                </a:highlight>
              </a:rPr>
              <a:t>(“Enter the value of y:-”);</a:t>
            </a:r>
          </a:p>
          <a:p>
            <a:r>
              <a:rPr lang="en-IN" sz="1600" dirty="0">
                <a:highlight>
                  <a:srgbClr val="00FF00"/>
                </a:highlight>
              </a:rPr>
              <a:t>    y= </a:t>
            </a:r>
            <a:r>
              <a:rPr lang="en-IN" sz="1600" dirty="0" err="1">
                <a:highlight>
                  <a:srgbClr val="00FF00"/>
                </a:highlight>
              </a:rPr>
              <a:t>in.nextInt</a:t>
            </a:r>
            <a:r>
              <a:rPr lang="en-IN" sz="1600" dirty="0">
                <a:highlight>
                  <a:srgbClr val="00FF00"/>
                </a:highlight>
              </a:rPr>
              <a:t>();</a:t>
            </a:r>
          </a:p>
          <a:p>
            <a:r>
              <a:rPr lang="en-IN" sz="1600" dirty="0">
                <a:highlight>
                  <a:srgbClr val="00FF00"/>
                </a:highlight>
              </a:rPr>
              <a:t>    </a:t>
            </a:r>
            <a:r>
              <a:rPr lang="en-IN" sz="1600" dirty="0" err="1">
                <a:highlight>
                  <a:srgbClr val="00FF00"/>
                </a:highlight>
              </a:rPr>
              <a:t>System.out.println</a:t>
            </a:r>
            <a:r>
              <a:rPr lang="en-IN" sz="1600" dirty="0">
                <a:highlight>
                  <a:srgbClr val="00FF00"/>
                </a:highlight>
              </a:rPr>
              <a:t>(“y=”+y);</a:t>
            </a:r>
          </a:p>
          <a:p>
            <a:r>
              <a:rPr lang="en-IN" sz="1600" dirty="0">
                <a:highlight>
                  <a:srgbClr val="00FF00"/>
                </a:highlight>
              </a:rPr>
              <a:t>  }</a:t>
            </a:r>
          </a:p>
          <a:p>
            <a:r>
              <a:rPr lang="en-IN" sz="1600" dirty="0">
                <a:highlight>
                  <a:srgbClr val="00FF00"/>
                </a:highlight>
              </a:rPr>
              <a:t>Void display()</a:t>
            </a:r>
          </a:p>
          <a:p>
            <a:r>
              <a:rPr lang="en-IN" sz="1600" dirty="0">
                <a:highlight>
                  <a:srgbClr val="00FF00"/>
                </a:highlight>
              </a:rPr>
              <a:t>{</a:t>
            </a:r>
            <a:br>
              <a:rPr lang="en-IN" sz="1600" dirty="0">
                <a:highlight>
                  <a:srgbClr val="00FF00"/>
                </a:highlight>
              </a:rPr>
            </a:br>
            <a:r>
              <a:rPr lang="en-IN" sz="1600" dirty="0">
                <a:highlight>
                  <a:srgbClr val="00FF00"/>
                </a:highlight>
              </a:rPr>
              <a:t>   </a:t>
            </a:r>
            <a:r>
              <a:rPr lang="en-IN" sz="1600" dirty="0" err="1">
                <a:highlight>
                  <a:srgbClr val="00FF00"/>
                </a:highlight>
              </a:rPr>
              <a:t>System.out.println</a:t>
            </a:r>
            <a:r>
              <a:rPr lang="en-IN" sz="1600" dirty="0">
                <a:highlight>
                  <a:srgbClr val="00FF00"/>
                </a:highlight>
              </a:rPr>
              <a:t>(“</a:t>
            </a:r>
            <a:r>
              <a:rPr lang="en-IN" sz="1600" dirty="0" err="1">
                <a:highlight>
                  <a:srgbClr val="00FF00"/>
                </a:highlight>
              </a:rPr>
              <a:t>x+y</a:t>
            </a:r>
            <a:r>
              <a:rPr lang="en-IN" sz="1600" dirty="0">
                <a:highlight>
                  <a:srgbClr val="00FF00"/>
                </a:highlight>
              </a:rPr>
              <a:t>=”+(</a:t>
            </a:r>
            <a:r>
              <a:rPr lang="en-IN" sz="1600" dirty="0" err="1">
                <a:highlight>
                  <a:srgbClr val="00FF00"/>
                </a:highlight>
              </a:rPr>
              <a:t>x+y</a:t>
            </a:r>
            <a:r>
              <a:rPr lang="en-IN" sz="1600" dirty="0">
                <a:highlight>
                  <a:srgbClr val="00FF00"/>
                </a:highlight>
              </a:rPr>
              <a:t>));</a:t>
            </a:r>
          </a:p>
          <a:p>
            <a:r>
              <a:rPr lang="en-IN" sz="1600" dirty="0">
                <a:highlight>
                  <a:srgbClr val="00FF00"/>
                </a:highlight>
              </a:rPr>
              <a:t> }</a:t>
            </a:r>
          </a:p>
          <a:p>
            <a:r>
              <a:rPr lang="en-IN" sz="1600" dirty="0">
                <a:highlight>
                  <a:srgbClr val="00FF00"/>
                </a:highlight>
              </a:rPr>
              <a:t>}  </a:t>
            </a:r>
          </a:p>
        </p:txBody>
      </p:sp>
      <p:sp>
        <p:nvSpPr>
          <p:cNvPr id="9" name="TextBox 8">
            <a:extLst>
              <a:ext uri="{FF2B5EF4-FFF2-40B4-BE49-F238E27FC236}">
                <a16:creationId xmlns:a16="http://schemas.microsoft.com/office/drawing/2014/main" id="{5592ECC6-8A18-4D18-BCEB-F791DAF367A5}"/>
              </a:ext>
            </a:extLst>
          </p:cNvPr>
          <p:cNvSpPr txBox="1"/>
          <p:nvPr/>
        </p:nvSpPr>
        <p:spPr>
          <a:xfrm>
            <a:off x="8229600" y="799563"/>
            <a:ext cx="4134775" cy="353943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IN" sz="1600" dirty="0">
                <a:highlight>
                  <a:srgbClr val="00FFFF"/>
                </a:highlight>
              </a:rPr>
              <a:t>Class C extends B</a:t>
            </a:r>
          </a:p>
          <a:p>
            <a:r>
              <a:rPr lang="en-IN" sz="1600" dirty="0">
                <a:highlight>
                  <a:srgbClr val="00FFFF"/>
                </a:highlight>
              </a:rPr>
              <a:t>{</a:t>
            </a:r>
          </a:p>
          <a:p>
            <a:r>
              <a:rPr lang="en-IN" sz="1600" dirty="0">
                <a:highlight>
                  <a:srgbClr val="00FFFF"/>
                </a:highlight>
              </a:rPr>
              <a:t>   int z;</a:t>
            </a:r>
          </a:p>
          <a:p>
            <a:r>
              <a:rPr lang="en-IN" sz="1600" dirty="0">
                <a:highlight>
                  <a:srgbClr val="00FFFF"/>
                </a:highlight>
              </a:rPr>
              <a:t>void </a:t>
            </a:r>
            <a:r>
              <a:rPr lang="en-IN" sz="1600" dirty="0" err="1">
                <a:highlight>
                  <a:srgbClr val="00FFFF"/>
                </a:highlight>
              </a:rPr>
              <a:t>put_data</a:t>
            </a:r>
            <a:r>
              <a:rPr lang="en-IN" sz="1600" dirty="0">
                <a:highlight>
                  <a:srgbClr val="00FFFF"/>
                </a:highlight>
              </a:rPr>
              <a:t>()</a:t>
            </a:r>
          </a:p>
          <a:p>
            <a:r>
              <a:rPr lang="en-IN" sz="1600" dirty="0">
                <a:highlight>
                  <a:srgbClr val="00FFFF"/>
                </a:highlight>
              </a:rPr>
              <a:t>{</a:t>
            </a:r>
          </a:p>
          <a:p>
            <a:r>
              <a:rPr lang="en-IN" sz="1600" dirty="0">
                <a:highlight>
                  <a:srgbClr val="00FFFF"/>
                </a:highlight>
              </a:rPr>
              <a:t>    </a:t>
            </a:r>
            <a:r>
              <a:rPr lang="en-IN" sz="1600" dirty="0" err="1">
                <a:highlight>
                  <a:srgbClr val="00FFFF"/>
                </a:highlight>
              </a:rPr>
              <a:t>System.out.println</a:t>
            </a:r>
            <a:r>
              <a:rPr lang="en-IN" sz="1600" dirty="0">
                <a:highlight>
                  <a:srgbClr val="00FFFF"/>
                </a:highlight>
              </a:rPr>
              <a:t>(“Enter the value of z:-”);</a:t>
            </a:r>
          </a:p>
          <a:p>
            <a:r>
              <a:rPr lang="en-IN" sz="1600" dirty="0">
                <a:highlight>
                  <a:srgbClr val="00FFFF"/>
                </a:highlight>
              </a:rPr>
              <a:t>    z= </a:t>
            </a:r>
            <a:r>
              <a:rPr lang="en-IN" sz="1600" dirty="0" err="1">
                <a:highlight>
                  <a:srgbClr val="00FFFF"/>
                </a:highlight>
              </a:rPr>
              <a:t>in.nextInt</a:t>
            </a:r>
            <a:r>
              <a:rPr lang="en-IN" sz="1600" dirty="0">
                <a:highlight>
                  <a:srgbClr val="00FFFF"/>
                </a:highlight>
              </a:rPr>
              <a:t>();</a:t>
            </a:r>
          </a:p>
          <a:p>
            <a:r>
              <a:rPr lang="en-IN" sz="1600" dirty="0">
                <a:highlight>
                  <a:srgbClr val="00FFFF"/>
                </a:highlight>
              </a:rPr>
              <a:t>    </a:t>
            </a:r>
            <a:r>
              <a:rPr lang="en-IN" sz="1600" dirty="0" err="1">
                <a:highlight>
                  <a:srgbClr val="00FFFF"/>
                </a:highlight>
              </a:rPr>
              <a:t>System.out.println</a:t>
            </a:r>
            <a:r>
              <a:rPr lang="en-IN" sz="1600" dirty="0">
                <a:highlight>
                  <a:srgbClr val="00FFFF"/>
                </a:highlight>
              </a:rPr>
              <a:t>(“z=”+z);</a:t>
            </a:r>
          </a:p>
          <a:p>
            <a:r>
              <a:rPr lang="en-IN" sz="1600" dirty="0">
                <a:highlight>
                  <a:srgbClr val="00FFFF"/>
                </a:highlight>
              </a:rPr>
              <a:t>  }</a:t>
            </a:r>
          </a:p>
          <a:p>
            <a:r>
              <a:rPr lang="en-IN" sz="1600" dirty="0">
                <a:highlight>
                  <a:srgbClr val="00FFFF"/>
                </a:highlight>
              </a:rPr>
              <a:t>Void display()</a:t>
            </a:r>
          </a:p>
          <a:p>
            <a:r>
              <a:rPr lang="en-IN" sz="1600" dirty="0">
                <a:highlight>
                  <a:srgbClr val="00FFFF"/>
                </a:highlight>
              </a:rPr>
              <a:t>{</a:t>
            </a:r>
            <a:br>
              <a:rPr lang="en-IN" sz="1600" dirty="0">
                <a:highlight>
                  <a:srgbClr val="00FFFF"/>
                </a:highlight>
              </a:rPr>
            </a:br>
            <a:r>
              <a:rPr lang="en-IN" sz="1600" dirty="0">
                <a:highlight>
                  <a:srgbClr val="00FFFF"/>
                </a:highlight>
              </a:rPr>
              <a:t>   </a:t>
            </a:r>
            <a:r>
              <a:rPr lang="en-IN" sz="1600" dirty="0" err="1">
                <a:highlight>
                  <a:srgbClr val="00FFFF"/>
                </a:highlight>
              </a:rPr>
              <a:t>System.out.println</a:t>
            </a:r>
            <a:r>
              <a:rPr lang="en-IN" sz="1600" dirty="0">
                <a:highlight>
                  <a:srgbClr val="00FFFF"/>
                </a:highlight>
              </a:rPr>
              <a:t>(“</a:t>
            </a:r>
            <a:r>
              <a:rPr lang="en-IN" sz="1600" dirty="0" err="1">
                <a:highlight>
                  <a:srgbClr val="00FFFF"/>
                </a:highlight>
              </a:rPr>
              <a:t>x+y+z</a:t>
            </a:r>
            <a:r>
              <a:rPr lang="en-IN" sz="1600" dirty="0">
                <a:highlight>
                  <a:srgbClr val="00FFFF"/>
                </a:highlight>
              </a:rPr>
              <a:t>=”+(</a:t>
            </a:r>
            <a:r>
              <a:rPr lang="en-IN" sz="1600" dirty="0" err="1">
                <a:highlight>
                  <a:srgbClr val="00FFFF"/>
                </a:highlight>
              </a:rPr>
              <a:t>x+y+z</a:t>
            </a:r>
            <a:r>
              <a:rPr lang="en-IN" sz="1600" dirty="0">
                <a:highlight>
                  <a:srgbClr val="00FFFF"/>
                </a:highlight>
              </a:rPr>
              <a:t>));</a:t>
            </a:r>
          </a:p>
          <a:p>
            <a:r>
              <a:rPr lang="en-IN" sz="1600" dirty="0">
                <a:highlight>
                  <a:srgbClr val="00FFFF"/>
                </a:highlight>
              </a:rPr>
              <a:t> }</a:t>
            </a:r>
          </a:p>
          <a:p>
            <a:r>
              <a:rPr lang="en-IN" sz="1600" dirty="0">
                <a:highlight>
                  <a:srgbClr val="00FFFF"/>
                </a:highlight>
              </a:rPr>
              <a:t>}  </a:t>
            </a:r>
          </a:p>
        </p:txBody>
      </p:sp>
      <p:sp>
        <p:nvSpPr>
          <p:cNvPr id="10" name="TextBox 9">
            <a:extLst>
              <a:ext uri="{FF2B5EF4-FFF2-40B4-BE49-F238E27FC236}">
                <a16:creationId xmlns:a16="http://schemas.microsoft.com/office/drawing/2014/main" id="{A8233484-EC81-49E4-9D44-3AD9DDC6EED2}"/>
              </a:ext>
            </a:extLst>
          </p:cNvPr>
          <p:cNvSpPr txBox="1"/>
          <p:nvPr/>
        </p:nvSpPr>
        <p:spPr>
          <a:xfrm>
            <a:off x="327875" y="4193738"/>
            <a:ext cx="7696200" cy="2585323"/>
          </a:xfrm>
          <a:prstGeom prst="rect">
            <a:avLst/>
          </a:prstGeom>
          <a:solidFill>
            <a:schemeClr val="bg1"/>
          </a:solidFill>
        </p:spPr>
        <p:txBody>
          <a:bodyPr wrap="square" numCol="2" rtlCol="0">
            <a:spAutoFit/>
          </a:bodyPr>
          <a:lstStyle/>
          <a:p>
            <a:r>
              <a:rPr lang="en-IN" dirty="0">
                <a:solidFill>
                  <a:srgbClr val="FF0000"/>
                </a:solidFill>
                <a:highlight>
                  <a:srgbClr val="CFBFCD"/>
                </a:highlight>
              </a:rPr>
              <a:t>class Multilevel</a:t>
            </a:r>
          </a:p>
          <a:p>
            <a:r>
              <a:rPr lang="en-IN" dirty="0">
                <a:highlight>
                  <a:srgbClr val="CFBFCD"/>
                </a:highlight>
              </a:rPr>
              <a:t>{</a:t>
            </a:r>
          </a:p>
          <a:p>
            <a:r>
              <a:rPr lang="en-IN" dirty="0">
                <a:highlight>
                  <a:srgbClr val="CFBFCD"/>
                </a:highlight>
              </a:rPr>
              <a:t>     public static void main(String </a:t>
            </a:r>
            <a:r>
              <a:rPr lang="en-IN" dirty="0" err="1">
                <a:highlight>
                  <a:srgbClr val="CFBFCD"/>
                </a:highlight>
              </a:rPr>
              <a:t>args</a:t>
            </a:r>
            <a:r>
              <a:rPr lang="en-IN" dirty="0">
                <a:highlight>
                  <a:srgbClr val="CFBFCD"/>
                </a:highlight>
              </a:rPr>
              <a:t>[])</a:t>
            </a:r>
          </a:p>
          <a:p>
            <a:r>
              <a:rPr lang="en-IN" dirty="0">
                <a:highlight>
                  <a:srgbClr val="CFBFCD"/>
                </a:highlight>
              </a:rPr>
              <a:t>{</a:t>
            </a:r>
          </a:p>
          <a:p>
            <a:r>
              <a:rPr lang="en-IN" dirty="0">
                <a:highlight>
                  <a:srgbClr val="CFBFCD"/>
                </a:highlight>
              </a:rPr>
              <a:t>      C subobj1=new C(); </a:t>
            </a:r>
          </a:p>
          <a:p>
            <a:r>
              <a:rPr lang="en-IN" dirty="0">
                <a:highlight>
                  <a:srgbClr val="CFBFCD"/>
                </a:highlight>
              </a:rPr>
              <a:t>       subobj1.get_data();</a:t>
            </a:r>
          </a:p>
          <a:p>
            <a:r>
              <a:rPr lang="en-IN" dirty="0">
                <a:highlight>
                  <a:srgbClr val="CFBFCD"/>
                </a:highlight>
              </a:rPr>
              <a:t>       subobj1.enter_data(); </a:t>
            </a:r>
          </a:p>
          <a:p>
            <a:r>
              <a:rPr lang="en-IN" dirty="0">
                <a:highlight>
                  <a:srgbClr val="CFBFCD"/>
                </a:highlight>
              </a:rPr>
              <a:t>       </a:t>
            </a:r>
          </a:p>
          <a:p>
            <a:endParaRPr lang="en-IN" dirty="0">
              <a:highlight>
                <a:srgbClr val="CFBFCD"/>
              </a:highlight>
            </a:endParaRPr>
          </a:p>
          <a:p>
            <a:endParaRPr lang="en-IN" dirty="0">
              <a:highlight>
                <a:srgbClr val="CFBFCD"/>
              </a:highlight>
            </a:endParaRPr>
          </a:p>
          <a:p>
            <a:endParaRPr lang="en-IN" dirty="0">
              <a:highlight>
                <a:srgbClr val="CFBFCD"/>
              </a:highlight>
            </a:endParaRPr>
          </a:p>
          <a:p>
            <a:endParaRPr lang="en-IN" dirty="0">
              <a:highlight>
                <a:srgbClr val="CFBFCD"/>
              </a:highlight>
            </a:endParaRPr>
          </a:p>
          <a:p>
            <a:r>
              <a:rPr lang="en-IN" dirty="0">
                <a:highlight>
                  <a:srgbClr val="CFBFCD"/>
                </a:highlight>
              </a:rPr>
              <a:t> subobj1.display();   </a:t>
            </a:r>
          </a:p>
          <a:p>
            <a:r>
              <a:rPr lang="en-IN" dirty="0">
                <a:highlight>
                  <a:srgbClr val="CFBFCD"/>
                </a:highlight>
              </a:rPr>
              <a:t>        subobj1.put_data();</a:t>
            </a:r>
          </a:p>
          <a:p>
            <a:r>
              <a:rPr lang="en-IN" dirty="0">
                <a:highlight>
                  <a:srgbClr val="CFBFCD"/>
                </a:highlight>
              </a:rPr>
              <a:t>       subobj1.display();   </a:t>
            </a:r>
          </a:p>
          <a:p>
            <a:r>
              <a:rPr lang="en-IN" dirty="0">
                <a:highlight>
                  <a:srgbClr val="CFBFCD"/>
                </a:highlight>
              </a:rPr>
              <a:t>  }</a:t>
            </a:r>
          </a:p>
          <a:p>
            <a:r>
              <a:rPr lang="en-IN" dirty="0">
                <a:highlight>
                  <a:srgbClr val="CFBFCD"/>
                </a:highlight>
              </a:rPr>
              <a:t>}</a:t>
            </a:r>
          </a:p>
        </p:txBody>
      </p:sp>
      <p:sp>
        <p:nvSpPr>
          <p:cNvPr id="2" name="Rectangle 1"/>
          <p:cNvSpPr/>
          <p:nvPr/>
        </p:nvSpPr>
        <p:spPr>
          <a:xfrm>
            <a:off x="8153400" y="4338993"/>
            <a:ext cx="3810000" cy="2519007"/>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highlight>
                  <a:srgbClr val="FFFF00"/>
                </a:highlight>
              </a:rPr>
              <a:t>Output:- Enter the value of x:- 2</a:t>
            </a:r>
          </a:p>
          <a:p>
            <a:pPr algn="ctr"/>
            <a:r>
              <a:rPr lang="en-US" dirty="0">
                <a:solidFill>
                  <a:schemeClr val="tx1"/>
                </a:solidFill>
                <a:highlight>
                  <a:srgbClr val="FFFF00"/>
                </a:highlight>
              </a:rPr>
              <a:t>x=2</a:t>
            </a:r>
          </a:p>
          <a:p>
            <a:pPr algn="ctr"/>
            <a:r>
              <a:rPr lang="en-US" dirty="0">
                <a:solidFill>
                  <a:schemeClr val="tx1"/>
                </a:solidFill>
                <a:highlight>
                  <a:srgbClr val="FFFF00"/>
                </a:highlight>
              </a:rPr>
              <a:t>Enter the value of y:-3</a:t>
            </a:r>
          </a:p>
          <a:p>
            <a:pPr algn="ctr"/>
            <a:r>
              <a:rPr lang="en-US" dirty="0">
                <a:solidFill>
                  <a:schemeClr val="tx1"/>
                </a:solidFill>
                <a:highlight>
                  <a:srgbClr val="FFFF00"/>
                </a:highlight>
              </a:rPr>
              <a:t>y=3</a:t>
            </a:r>
          </a:p>
          <a:p>
            <a:pPr algn="ctr"/>
            <a:r>
              <a:rPr lang="en-US" dirty="0" err="1">
                <a:solidFill>
                  <a:schemeClr val="tx1"/>
                </a:solidFill>
                <a:highlight>
                  <a:srgbClr val="FFFF00"/>
                </a:highlight>
              </a:rPr>
              <a:t>x+y</a:t>
            </a:r>
            <a:r>
              <a:rPr lang="en-US" dirty="0">
                <a:solidFill>
                  <a:schemeClr val="tx1"/>
                </a:solidFill>
                <a:highlight>
                  <a:srgbClr val="FFFF00"/>
                </a:highlight>
              </a:rPr>
              <a:t>=5</a:t>
            </a:r>
          </a:p>
          <a:p>
            <a:pPr algn="ctr"/>
            <a:r>
              <a:rPr lang="en-US" dirty="0" err="1">
                <a:solidFill>
                  <a:schemeClr val="tx1"/>
                </a:solidFill>
                <a:highlight>
                  <a:srgbClr val="FFFF00"/>
                </a:highlight>
              </a:rPr>
              <a:t>x+y+z</a:t>
            </a:r>
            <a:r>
              <a:rPr lang="en-US" dirty="0">
                <a:solidFill>
                  <a:schemeClr val="tx1"/>
                </a:solidFill>
                <a:highlight>
                  <a:srgbClr val="FFFF00"/>
                </a:highlight>
              </a:rPr>
              <a:t>=2+3+0=5</a:t>
            </a:r>
          </a:p>
          <a:p>
            <a:pPr algn="ctr"/>
            <a:r>
              <a:rPr lang="en-US" dirty="0">
                <a:solidFill>
                  <a:schemeClr val="tx1"/>
                </a:solidFill>
                <a:highlight>
                  <a:srgbClr val="FFFF00"/>
                </a:highlight>
              </a:rPr>
              <a:t>Enter the value of z:- 7</a:t>
            </a:r>
          </a:p>
          <a:p>
            <a:pPr algn="ctr"/>
            <a:r>
              <a:rPr lang="en-US" dirty="0">
                <a:solidFill>
                  <a:schemeClr val="tx1"/>
                </a:solidFill>
                <a:highlight>
                  <a:srgbClr val="FFFF00"/>
                </a:highlight>
              </a:rPr>
              <a:t>z=7</a:t>
            </a:r>
          </a:p>
          <a:p>
            <a:pPr algn="ctr"/>
            <a:r>
              <a:rPr lang="en-US" dirty="0" err="1">
                <a:solidFill>
                  <a:schemeClr val="tx1"/>
                </a:solidFill>
                <a:highlight>
                  <a:srgbClr val="FFFF00"/>
                </a:highlight>
              </a:rPr>
              <a:t>x+y+z</a:t>
            </a:r>
            <a:r>
              <a:rPr lang="en-US" dirty="0">
                <a:solidFill>
                  <a:schemeClr val="tx1"/>
                </a:solidFill>
                <a:highlight>
                  <a:srgbClr val="FFFF00"/>
                </a:highlight>
              </a:rPr>
              <a:t>=12</a:t>
            </a:r>
          </a:p>
        </p:txBody>
      </p:sp>
    </p:spTree>
    <p:extLst>
      <p:ext uri="{BB962C8B-B14F-4D97-AF65-F5344CB8AC3E}">
        <p14:creationId xmlns:p14="http://schemas.microsoft.com/office/powerpoint/2010/main" val="2089054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fade">
                                      <p:cBhvr>
                                        <p:cTn id="2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2"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Rectangle 3"/>
          <p:cNvSpPr>
            <a:spLocks noGrp="1" noChangeArrowheads="1"/>
          </p:cNvSpPr>
          <p:nvPr>
            <p:ph type="body" idx="1"/>
          </p:nvPr>
        </p:nvSpPr>
        <p:spPr>
          <a:xfrm>
            <a:off x="609600" y="1447800"/>
            <a:ext cx="10287000" cy="5105400"/>
          </a:xfrm>
        </p:spPr>
        <p:txBody>
          <a:bodyPr/>
          <a:lstStyle/>
          <a:p>
            <a:pPr eaLnBrk="1" hangingPunct="1"/>
            <a:r>
              <a:rPr lang="en-US" altLang="en-US" sz="2400" dirty="0">
                <a:latin typeface="Comic Sans MS" pitchFamily="66" charset="0"/>
              </a:rPr>
              <a:t>Super keyword in Java is a reference variable</a:t>
            </a:r>
          </a:p>
          <a:p>
            <a:pPr eaLnBrk="1" hangingPunct="1"/>
            <a:r>
              <a:rPr lang="en-US" altLang="en-US" sz="2400" dirty="0">
                <a:latin typeface="Comic Sans MS" pitchFamily="66" charset="0"/>
              </a:rPr>
              <a:t>super is used to access something (any </a:t>
            </a:r>
            <a:r>
              <a:rPr lang="en-US" altLang="en-US" sz="2400" dirty="0" err="1">
                <a:latin typeface="Comic Sans MS" pitchFamily="66" charset="0"/>
              </a:rPr>
              <a:t>protected,default</a:t>
            </a:r>
            <a:r>
              <a:rPr lang="en-US" altLang="en-US" sz="2400" dirty="0">
                <a:latin typeface="Comic Sans MS" pitchFamily="66" charset="0"/>
              </a:rPr>
              <a:t> or public field or method) from the super class that has been overridden</a:t>
            </a:r>
          </a:p>
          <a:p>
            <a:pPr eaLnBrk="1" hangingPunct="1"/>
            <a:endParaRPr lang="en-US" altLang="en-US" sz="2400" dirty="0">
              <a:latin typeface="Comic Sans MS" pitchFamily="66" charset="0"/>
            </a:endParaRPr>
          </a:p>
          <a:p>
            <a:r>
              <a:rPr lang="en-US" sz="2400" dirty="0">
                <a:latin typeface="Comic Sans MS" pitchFamily="66" charset="0"/>
              </a:rPr>
              <a:t>super.&lt;</a:t>
            </a:r>
            <a:r>
              <a:rPr lang="en-US" sz="2400" dirty="0" err="1">
                <a:latin typeface="Comic Sans MS" pitchFamily="66" charset="0"/>
              </a:rPr>
              <a:t>variable_name</a:t>
            </a:r>
            <a:r>
              <a:rPr lang="en-US" sz="2400" dirty="0">
                <a:latin typeface="Comic Sans MS" pitchFamily="66" charset="0"/>
              </a:rPr>
              <a:t>&gt; refers to the variable of parent class.</a:t>
            </a:r>
          </a:p>
          <a:p>
            <a:r>
              <a:rPr lang="en-US" sz="2400" dirty="0">
                <a:latin typeface="Comic Sans MS" pitchFamily="66" charset="0"/>
              </a:rPr>
              <a:t>super() invokes the constructor of immediate parent class.</a:t>
            </a:r>
          </a:p>
          <a:p>
            <a:r>
              <a:rPr lang="en-US" sz="2400" dirty="0">
                <a:latin typeface="Comic Sans MS" pitchFamily="66" charset="0"/>
              </a:rPr>
              <a:t>super.&lt;</a:t>
            </a:r>
            <a:r>
              <a:rPr lang="en-US" sz="2400" dirty="0" err="1">
                <a:latin typeface="Comic Sans MS" pitchFamily="66" charset="0"/>
              </a:rPr>
              <a:t>method_name</a:t>
            </a:r>
            <a:r>
              <a:rPr lang="en-US" sz="2400" dirty="0">
                <a:latin typeface="Comic Sans MS" pitchFamily="66" charset="0"/>
              </a:rPr>
              <a:t>&gt; refers to the method of parent class.</a:t>
            </a:r>
            <a:endParaRPr lang="en-US" altLang="en-US" sz="2400" dirty="0">
              <a:latin typeface="Comic Sans MS" pitchFamily="66" charset="0"/>
            </a:endParaRPr>
          </a:p>
          <a:p>
            <a:pPr eaLnBrk="1" hangingPunct="1">
              <a:buFont typeface="Marlett" pitchFamily="2" charset="2"/>
              <a:buNone/>
            </a:pPr>
            <a:endParaRPr lang="en-US" altLang="en-US" sz="2400" dirty="0">
              <a:latin typeface="Comic Sans MS" pitchFamily="66" charset="0"/>
            </a:endParaRPr>
          </a:p>
        </p:txBody>
      </p:sp>
      <p:pic>
        <p:nvPicPr>
          <p:cNvPr id="9" name="Picture 8">
            <a:extLst>
              <a:ext uri="{FF2B5EF4-FFF2-40B4-BE49-F238E27FC236}">
                <a16:creationId xmlns:a16="http://schemas.microsoft.com/office/drawing/2014/main" id="{4A4F46F0-E36C-4F85-968C-1972F5F14E34}"/>
              </a:ext>
            </a:extLst>
          </p:cNvPr>
          <p:cNvPicPr>
            <a:picLocks noChangeAspect="1"/>
          </p:cNvPicPr>
          <p:nvPr/>
        </p:nvPicPr>
        <p:blipFill>
          <a:blip r:embed="rId2"/>
          <a:stretch>
            <a:fillRect/>
          </a:stretch>
        </p:blipFill>
        <p:spPr>
          <a:xfrm>
            <a:off x="457200" y="115214"/>
            <a:ext cx="937341" cy="646786"/>
          </a:xfrm>
          <a:prstGeom prst="rect">
            <a:avLst/>
          </a:prstGeom>
        </p:spPr>
      </p:pic>
      <p:sp>
        <p:nvSpPr>
          <p:cNvPr id="10" name="Title 1">
            <a:extLst>
              <a:ext uri="{FF2B5EF4-FFF2-40B4-BE49-F238E27FC236}">
                <a16:creationId xmlns:a16="http://schemas.microsoft.com/office/drawing/2014/main" id="{A7F07530-D842-48EB-BED4-37368FF126D1}"/>
              </a:ext>
            </a:extLst>
          </p:cNvPr>
          <p:cNvSpPr txBox="1">
            <a:spLocks/>
          </p:cNvSpPr>
          <p:nvPr/>
        </p:nvSpPr>
        <p:spPr>
          <a:xfrm>
            <a:off x="1676400" y="115214"/>
            <a:ext cx="10287000" cy="646786"/>
          </a:xfrm>
          <a:prstGeom prst="rect">
            <a:avLst/>
          </a:prstGeom>
          <a:solidFill>
            <a:srgbClr val="0EADC2"/>
          </a:solidFill>
          <a:ln w="38100" cap="flat" cmpd="sng" algn="ctr">
            <a:solidFill>
              <a:srgbClr val="FF0000"/>
            </a:solidFill>
            <a:prstDash val="solid"/>
          </a:ln>
        </p:spPr>
        <p:style>
          <a:lnRef idx="1">
            <a:schemeClr val="accent1"/>
          </a:lnRef>
          <a:fillRef idx="2">
            <a:schemeClr val="accent1"/>
          </a:fillRef>
          <a:effectRef idx="1">
            <a:schemeClr val="accent1"/>
          </a:effectRef>
          <a:fontRef idx="minor">
            <a:schemeClr val="dk1"/>
          </a:fontRef>
        </p:style>
        <p:txBody>
          <a:bodyPr bIns="91440" anchor="b" anchorCtr="0">
            <a:normAutofit lnSpcReduction="10000"/>
          </a:bodyPr>
          <a:lstStyle>
            <a:lvl1pPr algn="l" rtl="0" eaLnBrk="1" latinLnBrk="0" hangingPunct="1">
              <a:spcBef>
                <a:spcPct val="0"/>
              </a:spcBef>
              <a:buNone/>
              <a:defRPr kumimoji="0" sz="40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3600" dirty="0">
                <a:solidFill>
                  <a:schemeClr val="bg1"/>
                </a:solidFill>
              </a:rPr>
              <a:t>The Keyword Super</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2"/>
          </p:nvPr>
        </p:nvSpPr>
        <p:spPr>
          <a:xfrm>
            <a:off x="5638800" y="838200"/>
            <a:ext cx="5029200" cy="5562600"/>
          </a:xfrm>
        </p:spPr>
        <p:txBody>
          <a:bodyPr>
            <a:normAutofit/>
          </a:bodyPr>
          <a:lstStyle/>
          <a:p>
            <a:pPr>
              <a:buNone/>
            </a:pPr>
            <a:r>
              <a:rPr lang="en-US" b="1" dirty="0">
                <a:solidFill>
                  <a:srgbClr val="C00000"/>
                </a:solidFill>
              </a:rPr>
              <a:t>     </a:t>
            </a:r>
            <a:endParaRPr lang="en-US" dirty="0"/>
          </a:p>
        </p:txBody>
      </p:sp>
      <mc:AlternateContent xmlns:mc="http://schemas.openxmlformats.org/markup-compatibility/2006" xmlns:p14="http://schemas.microsoft.com/office/powerpoint/2010/main">
        <mc:Choice Requires="p14">
          <p:contentPart p14:bwMode="auto" r:id="rId2">
            <p14:nvContentPartPr>
              <p14:cNvPr id="1026" name="Ink 2"/>
              <p14:cNvContentPartPr>
                <a14:cpLocks xmlns:a14="http://schemas.microsoft.com/office/drawing/2010/main" noRot="1" noChangeAspect="1" noEditPoints="1" noChangeArrowheads="1" noChangeShapeType="1"/>
              </p14:cNvContentPartPr>
              <p14:nvPr/>
            </p14:nvContentPartPr>
            <p14:xfrm>
              <a:off x="226896613" y="169754550"/>
              <a:ext cx="0" cy="0"/>
            </p14:xfrm>
          </p:contentPart>
        </mc:Choice>
        <mc:Fallback xmlns="">
          <p:pic>
            <p:nvPicPr>
              <p:cNvPr id="1026" name="Ink 2"/>
              <p:cNvPicPr>
                <a:picLocks noRot="1" noChangeAspect="1" noEditPoints="1" noChangeArrowheads="1" noChangeShapeType="1"/>
              </p:cNvPicPr>
              <p:nvPr/>
            </p:nvPicPr>
            <p:blipFill>
              <a:blip r:embed="rId3"/>
              <a:stretch>
                <a:fillRect/>
              </a:stretch>
            </p:blipFill>
            <p:spPr>
              <a:xfrm>
                <a:off x="226896613" y="169754550"/>
                <a:ext cx="0" cy="0"/>
              </a:xfrm>
              <a:prstGeom prst="rect">
                <a:avLst/>
              </a:prstGeom>
            </p:spPr>
          </p:pic>
        </mc:Fallback>
      </mc:AlternateContent>
      <p:pic>
        <p:nvPicPr>
          <p:cNvPr id="7" name="Picture 6">
            <a:extLst>
              <a:ext uri="{FF2B5EF4-FFF2-40B4-BE49-F238E27FC236}">
                <a16:creationId xmlns:a16="http://schemas.microsoft.com/office/drawing/2014/main" id="{5E75E591-2632-41AB-AD81-3D1DA2DE8CB3}"/>
              </a:ext>
            </a:extLst>
          </p:cNvPr>
          <p:cNvPicPr>
            <a:picLocks noChangeAspect="1"/>
          </p:cNvPicPr>
          <p:nvPr/>
        </p:nvPicPr>
        <p:blipFill>
          <a:blip r:embed="rId4"/>
          <a:stretch>
            <a:fillRect/>
          </a:stretch>
        </p:blipFill>
        <p:spPr>
          <a:xfrm>
            <a:off x="737611" y="172820"/>
            <a:ext cx="937341" cy="646786"/>
          </a:xfrm>
          <a:prstGeom prst="rect">
            <a:avLst/>
          </a:prstGeom>
        </p:spPr>
      </p:pic>
      <p:sp>
        <p:nvSpPr>
          <p:cNvPr id="8" name="Title 1">
            <a:extLst>
              <a:ext uri="{FF2B5EF4-FFF2-40B4-BE49-F238E27FC236}">
                <a16:creationId xmlns:a16="http://schemas.microsoft.com/office/drawing/2014/main" id="{F35709A0-5942-48DD-9CE2-656C5EAF3B2C}"/>
              </a:ext>
            </a:extLst>
          </p:cNvPr>
          <p:cNvSpPr txBox="1">
            <a:spLocks/>
          </p:cNvSpPr>
          <p:nvPr/>
        </p:nvSpPr>
        <p:spPr>
          <a:xfrm>
            <a:off x="1905000" y="131814"/>
            <a:ext cx="10287000" cy="646786"/>
          </a:xfrm>
          <a:prstGeom prst="rect">
            <a:avLst/>
          </a:prstGeom>
          <a:solidFill>
            <a:srgbClr val="0EADC2"/>
          </a:solidFill>
          <a:ln w="38100" cap="flat" cmpd="sng" algn="ctr">
            <a:solidFill>
              <a:srgbClr val="FF0000"/>
            </a:solidFill>
            <a:prstDash val="solid"/>
          </a:ln>
        </p:spPr>
        <p:style>
          <a:lnRef idx="1">
            <a:schemeClr val="accent1"/>
          </a:lnRef>
          <a:fillRef idx="2">
            <a:schemeClr val="accent1"/>
          </a:fillRef>
          <a:effectRef idx="1">
            <a:schemeClr val="accent1"/>
          </a:effectRef>
          <a:fontRef idx="minor">
            <a:schemeClr val="dk1"/>
          </a:fontRef>
        </p:style>
        <p:txBody>
          <a:bodyPr bIns="91440" anchor="b" anchorCtr="0">
            <a:normAutofit lnSpcReduction="10000"/>
          </a:bodyPr>
          <a:lstStyle>
            <a:lvl1pPr algn="l" rtl="0" eaLnBrk="1" latinLnBrk="0" hangingPunct="1">
              <a:spcBef>
                <a:spcPct val="0"/>
              </a:spcBef>
              <a:buNone/>
              <a:defRPr kumimoji="0" sz="40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3600" dirty="0">
                <a:solidFill>
                  <a:schemeClr val="tx1"/>
                </a:solidFill>
              </a:rPr>
              <a:t>Super: </a:t>
            </a:r>
            <a:r>
              <a:rPr lang="en-US" sz="3600" dirty="0">
                <a:solidFill>
                  <a:schemeClr val="bg1"/>
                </a:solidFill>
              </a:rPr>
              <a:t>Referring Super Class Instance Variables</a:t>
            </a:r>
          </a:p>
        </p:txBody>
      </p:sp>
      <p:sp>
        <p:nvSpPr>
          <p:cNvPr id="2" name="TextBox 1"/>
          <p:cNvSpPr txBox="1"/>
          <p:nvPr/>
        </p:nvSpPr>
        <p:spPr>
          <a:xfrm>
            <a:off x="737610" y="854801"/>
            <a:ext cx="5510789" cy="618630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dirty="0">
                <a:highlight>
                  <a:srgbClr val="FFFF00"/>
                </a:highlight>
              </a:rPr>
              <a:t>class Animal</a:t>
            </a:r>
          </a:p>
          <a:p>
            <a:r>
              <a:rPr lang="en-US" dirty="0">
                <a:highlight>
                  <a:srgbClr val="FFFF00"/>
                </a:highlight>
              </a:rPr>
              <a:t>{</a:t>
            </a:r>
          </a:p>
          <a:p>
            <a:r>
              <a:rPr lang="en-US" dirty="0">
                <a:highlight>
                  <a:srgbClr val="FFFF00"/>
                </a:highlight>
              </a:rPr>
              <a:t>    String color= “white”;</a:t>
            </a:r>
          </a:p>
          <a:p>
            <a:r>
              <a:rPr lang="en-US" dirty="0">
                <a:highlight>
                  <a:srgbClr val="FFFF00"/>
                </a:highlight>
              </a:rPr>
              <a:t>}</a:t>
            </a:r>
          </a:p>
          <a:p>
            <a:r>
              <a:rPr lang="en-US" dirty="0">
                <a:highlight>
                  <a:srgbClr val="00FF00"/>
                </a:highlight>
              </a:rPr>
              <a:t>class Dog extends Animal</a:t>
            </a:r>
          </a:p>
          <a:p>
            <a:r>
              <a:rPr lang="en-US" dirty="0">
                <a:highlight>
                  <a:srgbClr val="00FF00"/>
                </a:highlight>
              </a:rPr>
              <a:t>{</a:t>
            </a:r>
          </a:p>
          <a:p>
            <a:r>
              <a:rPr lang="en-US" dirty="0">
                <a:highlight>
                  <a:srgbClr val="00FF00"/>
                </a:highlight>
              </a:rPr>
              <a:t>    String color =“black”;</a:t>
            </a:r>
          </a:p>
          <a:p>
            <a:r>
              <a:rPr lang="en-US" dirty="0">
                <a:highlight>
                  <a:srgbClr val="00FF00"/>
                </a:highlight>
              </a:rPr>
              <a:t>void </a:t>
            </a:r>
            <a:r>
              <a:rPr lang="en-US" dirty="0" err="1">
                <a:highlight>
                  <a:srgbClr val="00FF00"/>
                </a:highlight>
              </a:rPr>
              <a:t>printcolor</a:t>
            </a:r>
            <a:r>
              <a:rPr lang="en-US" dirty="0">
                <a:highlight>
                  <a:srgbClr val="00FF00"/>
                </a:highlight>
              </a:rPr>
              <a:t>()</a:t>
            </a:r>
          </a:p>
          <a:p>
            <a:r>
              <a:rPr lang="en-US" dirty="0">
                <a:highlight>
                  <a:srgbClr val="00FF00"/>
                </a:highlight>
              </a:rPr>
              <a:t>{</a:t>
            </a:r>
          </a:p>
          <a:p>
            <a:r>
              <a:rPr lang="en-US" dirty="0">
                <a:highlight>
                  <a:srgbClr val="00FF00"/>
                </a:highlight>
              </a:rPr>
              <a:t>    </a:t>
            </a:r>
            <a:r>
              <a:rPr lang="en-US" dirty="0" err="1">
                <a:highlight>
                  <a:srgbClr val="00FF00"/>
                </a:highlight>
              </a:rPr>
              <a:t>System.out.println</a:t>
            </a:r>
            <a:r>
              <a:rPr lang="en-US" dirty="0">
                <a:highlight>
                  <a:srgbClr val="00FF00"/>
                </a:highlight>
              </a:rPr>
              <a:t>(color);</a:t>
            </a:r>
          </a:p>
          <a:p>
            <a:r>
              <a:rPr lang="en-US" dirty="0">
                <a:highlight>
                  <a:srgbClr val="00FF00"/>
                </a:highlight>
              </a:rPr>
              <a:t>    </a:t>
            </a:r>
            <a:r>
              <a:rPr lang="en-US" dirty="0" err="1">
                <a:highlight>
                  <a:srgbClr val="00FF00"/>
                </a:highlight>
              </a:rPr>
              <a:t>System.out.println</a:t>
            </a:r>
            <a:r>
              <a:rPr lang="en-US" dirty="0">
                <a:highlight>
                  <a:srgbClr val="00FF00"/>
                </a:highlight>
              </a:rPr>
              <a:t>(</a:t>
            </a:r>
            <a:r>
              <a:rPr lang="en-US" dirty="0" err="1">
                <a:highlight>
                  <a:srgbClr val="00FF00"/>
                </a:highlight>
              </a:rPr>
              <a:t>super.color</a:t>
            </a:r>
            <a:r>
              <a:rPr lang="en-US" dirty="0">
                <a:highlight>
                  <a:srgbClr val="00FF00"/>
                </a:highlight>
              </a:rPr>
              <a:t>);</a:t>
            </a:r>
          </a:p>
          <a:p>
            <a:r>
              <a:rPr lang="en-US" dirty="0">
                <a:highlight>
                  <a:srgbClr val="00FF00"/>
                </a:highlight>
              </a:rPr>
              <a:t>  }</a:t>
            </a:r>
          </a:p>
          <a:p>
            <a:r>
              <a:rPr lang="en-US" dirty="0">
                <a:highlight>
                  <a:srgbClr val="00FF00"/>
                </a:highlight>
              </a:rPr>
              <a:t>}</a:t>
            </a:r>
          </a:p>
          <a:p>
            <a:r>
              <a:rPr lang="en-US" dirty="0">
                <a:highlight>
                  <a:srgbClr val="1DD6EF"/>
                </a:highlight>
              </a:rPr>
              <a:t>class TestSuper1</a:t>
            </a:r>
          </a:p>
          <a:p>
            <a:r>
              <a:rPr lang="en-US" dirty="0">
                <a:highlight>
                  <a:srgbClr val="1DD6EF"/>
                </a:highlight>
              </a:rPr>
              <a:t>{</a:t>
            </a:r>
          </a:p>
          <a:p>
            <a:r>
              <a:rPr lang="en-US" dirty="0">
                <a:highlight>
                  <a:srgbClr val="1DD6EF"/>
                </a:highlight>
              </a:rPr>
              <a:t>  public static void main(String </a:t>
            </a:r>
            <a:r>
              <a:rPr lang="en-US" dirty="0" err="1">
                <a:highlight>
                  <a:srgbClr val="1DD6EF"/>
                </a:highlight>
              </a:rPr>
              <a:t>args</a:t>
            </a:r>
            <a:r>
              <a:rPr lang="en-US" dirty="0">
                <a:highlight>
                  <a:srgbClr val="1DD6EF"/>
                </a:highlight>
              </a:rPr>
              <a:t>[])</a:t>
            </a:r>
          </a:p>
          <a:p>
            <a:r>
              <a:rPr lang="en-US" dirty="0">
                <a:highlight>
                  <a:srgbClr val="1DD6EF"/>
                </a:highlight>
              </a:rPr>
              <a:t>{</a:t>
            </a:r>
          </a:p>
          <a:p>
            <a:r>
              <a:rPr lang="en-US" dirty="0">
                <a:highlight>
                  <a:srgbClr val="1DD6EF"/>
                </a:highlight>
              </a:rPr>
              <a:t>  Dog d =new Dog();</a:t>
            </a:r>
          </a:p>
          <a:p>
            <a:r>
              <a:rPr lang="en-US" dirty="0">
                <a:highlight>
                  <a:srgbClr val="1DD6EF"/>
                </a:highlight>
              </a:rPr>
              <a:t>  </a:t>
            </a:r>
            <a:r>
              <a:rPr lang="en-US" dirty="0" err="1">
                <a:highlight>
                  <a:srgbClr val="1DD6EF"/>
                </a:highlight>
              </a:rPr>
              <a:t>d.printcolor</a:t>
            </a:r>
            <a:r>
              <a:rPr lang="en-US" dirty="0">
                <a:highlight>
                  <a:srgbClr val="1DD6EF"/>
                </a:highlight>
              </a:rPr>
              <a:t>();</a:t>
            </a:r>
          </a:p>
          <a:p>
            <a:r>
              <a:rPr lang="en-US" dirty="0">
                <a:highlight>
                  <a:srgbClr val="1DD6EF"/>
                </a:highlight>
              </a:rPr>
              <a:t>  }</a:t>
            </a:r>
          </a:p>
          <a:p>
            <a:r>
              <a:rPr lang="en-US" dirty="0">
                <a:highlight>
                  <a:srgbClr val="1DD6EF"/>
                </a:highlight>
              </a:rPr>
              <a:t>}</a:t>
            </a:r>
          </a:p>
          <a:p>
            <a:r>
              <a:rPr lang="en-US" dirty="0"/>
              <a:t>  </a:t>
            </a:r>
          </a:p>
        </p:txBody>
      </p:sp>
      <p:sp>
        <p:nvSpPr>
          <p:cNvPr id="5" name="Rectangle 4"/>
          <p:cNvSpPr/>
          <p:nvPr/>
        </p:nvSpPr>
        <p:spPr>
          <a:xfrm>
            <a:off x="7030571" y="3962400"/>
            <a:ext cx="4267200" cy="121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Output :- black </a:t>
            </a:r>
          </a:p>
          <a:p>
            <a:pPr algn="ctr"/>
            <a:r>
              <a:rPr lang="en-US" sz="2800" dirty="0"/>
              <a:t>                   white</a:t>
            </a:r>
          </a:p>
        </p:txBody>
      </p:sp>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6EA4E121-488E-441D-B36D-7509FE427968}"/>
                  </a:ext>
                </a:extLst>
              </p14:cNvPr>
              <p14:cNvContentPartPr/>
              <p14:nvPr/>
            </p14:nvContentPartPr>
            <p14:xfrm>
              <a:off x="2612091" y="3607843"/>
              <a:ext cx="1290240" cy="456480"/>
            </p14:xfrm>
          </p:contentPart>
        </mc:Choice>
        <mc:Fallback xmlns="">
          <p:pic>
            <p:nvPicPr>
              <p:cNvPr id="6" name="Ink 5">
                <a:extLst>
                  <a:ext uri="{FF2B5EF4-FFF2-40B4-BE49-F238E27FC236}">
                    <a16:creationId xmlns:a16="http://schemas.microsoft.com/office/drawing/2014/main" id="{6EA4E121-488E-441D-B36D-7509FE427968}"/>
                  </a:ext>
                </a:extLst>
              </p:cNvPr>
              <p:cNvPicPr/>
              <p:nvPr/>
            </p:nvPicPr>
            <p:blipFill>
              <a:blip r:embed="rId6"/>
              <a:stretch>
                <a:fillRect/>
              </a:stretch>
            </p:blipFill>
            <p:spPr>
              <a:xfrm>
                <a:off x="2593011" y="3588763"/>
                <a:ext cx="1328040" cy="494280"/>
              </a:xfrm>
              <a:prstGeom prst="rect">
                <a:avLst/>
              </a:prstGeom>
            </p:spPr>
          </p:pic>
        </mc:Fallback>
      </mc:AlternateContent>
    </p:spTree>
    <p:extLst>
      <p:ext uri="{BB962C8B-B14F-4D97-AF65-F5344CB8AC3E}">
        <p14:creationId xmlns:p14="http://schemas.microsoft.com/office/powerpoint/2010/main" val="862318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fade">
                                      <p:cBhvr>
                                        <p:cTn id="13" dur="500"/>
                                        <p:tgtEl>
                                          <p:spTgt spid="2">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fade">
                                      <p:cBhvr>
                                        <p:cTn id="16" dur="500"/>
                                        <p:tgtEl>
                                          <p:spTgt spid="2">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Effect transition="in" filter="fade">
                                      <p:cBhvr>
                                        <p:cTn id="21" dur="500"/>
                                        <p:tgtEl>
                                          <p:spTgt spid="2">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2">
                                            <p:txEl>
                                              <p:pRg st="5" end="5"/>
                                            </p:txEl>
                                          </p:spTgt>
                                        </p:tgtEl>
                                        <p:attrNameLst>
                                          <p:attrName>style.visibility</p:attrName>
                                        </p:attrNameLst>
                                      </p:cBhvr>
                                      <p:to>
                                        <p:strVal val="visible"/>
                                      </p:to>
                                    </p:set>
                                    <p:animEffect transition="in" filter="fade">
                                      <p:cBhvr>
                                        <p:cTn id="24" dur="500"/>
                                        <p:tgtEl>
                                          <p:spTgt spid="2">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Effect transition="in" filter="fade">
                                      <p:cBhvr>
                                        <p:cTn id="27" dur="500"/>
                                        <p:tgtEl>
                                          <p:spTgt spid="2">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2">
                                            <p:txEl>
                                              <p:pRg st="12" end="12"/>
                                            </p:txEl>
                                          </p:spTgt>
                                        </p:tgtEl>
                                        <p:attrNameLst>
                                          <p:attrName>style.visibility</p:attrName>
                                        </p:attrNameLst>
                                      </p:cBhvr>
                                      <p:to>
                                        <p:strVal val="visible"/>
                                      </p:to>
                                    </p:set>
                                    <p:animEffect transition="in" filter="fade">
                                      <p:cBhvr>
                                        <p:cTn id="30" dur="500"/>
                                        <p:tgtEl>
                                          <p:spTgt spid="2">
                                            <p:txEl>
                                              <p:pRg st="12" end="1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2">
                                            <p:txEl>
                                              <p:pRg st="13" end="13"/>
                                            </p:txEl>
                                          </p:spTgt>
                                        </p:tgtEl>
                                        <p:attrNameLst>
                                          <p:attrName>style.visibility</p:attrName>
                                        </p:attrNameLst>
                                      </p:cBhvr>
                                      <p:to>
                                        <p:strVal val="visible"/>
                                      </p:to>
                                    </p:set>
                                    <p:animEffect transition="in" filter="fade">
                                      <p:cBhvr>
                                        <p:cTn id="35" dur="500"/>
                                        <p:tgtEl>
                                          <p:spTgt spid="2">
                                            <p:txEl>
                                              <p:pRg st="13" end="13"/>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2">
                                            <p:txEl>
                                              <p:pRg st="14" end="14"/>
                                            </p:txEl>
                                          </p:spTgt>
                                        </p:tgtEl>
                                        <p:attrNameLst>
                                          <p:attrName>style.visibility</p:attrName>
                                        </p:attrNameLst>
                                      </p:cBhvr>
                                      <p:to>
                                        <p:strVal val="visible"/>
                                      </p:to>
                                    </p:set>
                                    <p:animEffect transition="in" filter="fade">
                                      <p:cBhvr>
                                        <p:cTn id="38" dur="500"/>
                                        <p:tgtEl>
                                          <p:spTgt spid="2">
                                            <p:txEl>
                                              <p:pRg st="14" end="14"/>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2">
                                            <p:txEl>
                                              <p:pRg st="15" end="15"/>
                                            </p:txEl>
                                          </p:spTgt>
                                        </p:tgtEl>
                                        <p:attrNameLst>
                                          <p:attrName>style.visibility</p:attrName>
                                        </p:attrNameLst>
                                      </p:cBhvr>
                                      <p:to>
                                        <p:strVal val="visible"/>
                                      </p:to>
                                    </p:set>
                                    <p:animEffect transition="in" filter="fade">
                                      <p:cBhvr>
                                        <p:cTn id="41" dur="500"/>
                                        <p:tgtEl>
                                          <p:spTgt spid="2">
                                            <p:txEl>
                                              <p:pRg st="15" end="15"/>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2">
                                            <p:txEl>
                                              <p:pRg st="16" end="16"/>
                                            </p:txEl>
                                          </p:spTgt>
                                        </p:tgtEl>
                                        <p:attrNameLst>
                                          <p:attrName>style.visibility</p:attrName>
                                        </p:attrNameLst>
                                      </p:cBhvr>
                                      <p:to>
                                        <p:strVal val="visible"/>
                                      </p:to>
                                    </p:set>
                                    <p:animEffect transition="in" filter="fade">
                                      <p:cBhvr>
                                        <p:cTn id="44" dur="500"/>
                                        <p:tgtEl>
                                          <p:spTgt spid="2">
                                            <p:txEl>
                                              <p:pRg st="16" end="16"/>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2">
                                            <p:txEl>
                                              <p:pRg st="17" end="17"/>
                                            </p:txEl>
                                          </p:spTgt>
                                        </p:tgtEl>
                                        <p:attrNameLst>
                                          <p:attrName>style.visibility</p:attrName>
                                        </p:attrNameLst>
                                      </p:cBhvr>
                                      <p:to>
                                        <p:strVal val="visible"/>
                                      </p:to>
                                    </p:set>
                                    <p:animEffect transition="in" filter="fade">
                                      <p:cBhvr>
                                        <p:cTn id="47" dur="500"/>
                                        <p:tgtEl>
                                          <p:spTgt spid="2">
                                            <p:txEl>
                                              <p:pRg st="17" end="17"/>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2">
                                            <p:txEl>
                                              <p:pRg st="18" end="18"/>
                                            </p:txEl>
                                          </p:spTgt>
                                        </p:tgtEl>
                                        <p:attrNameLst>
                                          <p:attrName>style.visibility</p:attrName>
                                        </p:attrNameLst>
                                      </p:cBhvr>
                                      <p:to>
                                        <p:strVal val="visible"/>
                                      </p:to>
                                    </p:set>
                                    <p:animEffect transition="in" filter="fade">
                                      <p:cBhvr>
                                        <p:cTn id="50" dur="500"/>
                                        <p:tgtEl>
                                          <p:spTgt spid="2">
                                            <p:txEl>
                                              <p:pRg st="18" end="18"/>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2">
                                            <p:txEl>
                                              <p:pRg st="19" end="19"/>
                                            </p:txEl>
                                          </p:spTgt>
                                        </p:tgtEl>
                                        <p:attrNameLst>
                                          <p:attrName>style.visibility</p:attrName>
                                        </p:attrNameLst>
                                      </p:cBhvr>
                                      <p:to>
                                        <p:strVal val="visible"/>
                                      </p:to>
                                    </p:set>
                                    <p:animEffect transition="in" filter="fade">
                                      <p:cBhvr>
                                        <p:cTn id="53" dur="500"/>
                                        <p:tgtEl>
                                          <p:spTgt spid="2">
                                            <p:txEl>
                                              <p:pRg st="19" end="19"/>
                                            </p:txEl>
                                          </p:spTgt>
                                        </p:tgtEl>
                                      </p:cBhvr>
                                    </p:animEffect>
                                  </p:childTnLst>
                                </p:cTn>
                              </p:par>
                              <p:par>
                                <p:cTn id="54" presetID="10" presetClass="entr" presetSubtype="0" fill="hold" nodeType="withEffect">
                                  <p:stCondLst>
                                    <p:cond delay="0"/>
                                  </p:stCondLst>
                                  <p:childTnLst>
                                    <p:set>
                                      <p:cBhvr>
                                        <p:cTn id="55" dur="1" fill="hold">
                                          <p:stCondLst>
                                            <p:cond delay="0"/>
                                          </p:stCondLst>
                                        </p:cTn>
                                        <p:tgtEl>
                                          <p:spTgt spid="2">
                                            <p:txEl>
                                              <p:pRg st="20" end="20"/>
                                            </p:txEl>
                                          </p:spTgt>
                                        </p:tgtEl>
                                        <p:attrNameLst>
                                          <p:attrName>style.visibility</p:attrName>
                                        </p:attrNameLst>
                                      </p:cBhvr>
                                      <p:to>
                                        <p:strVal val="visible"/>
                                      </p:to>
                                    </p:set>
                                    <p:animEffect transition="in" filter="fade">
                                      <p:cBhvr>
                                        <p:cTn id="56" dur="500"/>
                                        <p:tgtEl>
                                          <p:spTgt spid="2">
                                            <p:txEl>
                                              <p:pRg st="20" end="20"/>
                                            </p:txEl>
                                          </p:spTgt>
                                        </p:tgtEl>
                                      </p:cBhvr>
                                    </p:animEffect>
                                  </p:childTnLst>
                                </p:cTn>
                              </p:par>
                              <p:par>
                                <p:cTn id="57" presetID="10" presetClass="entr" presetSubtype="0" fill="hold" nodeType="withEffect">
                                  <p:stCondLst>
                                    <p:cond delay="0"/>
                                  </p:stCondLst>
                                  <p:childTnLst>
                                    <p:set>
                                      <p:cBhvr>
                                        <p:cTn id="58" dur="1" fill="hold">
                                          <p:stCondLst>
                                            <p:cond delay="0"/>
                                          </p:stCondLst>
                                        </p:cTn>
                                        <p:tgtEl>
                                          <p:spTgt spid="2">
                                            <p:txEl>
                                              <p:pRg st="21" end="21"/>
                                            </p:txEl>
                                          </p:spTgt>
                                        </p:tgtEl>
                                        <p:attrNameLst>
                                          <p:attrName>style.visibility</p:attrName>
                                        </p:attrNameLst>
                                      </p:cBhvr>
                                      <p:to>
                                        <p:strVal val="visible"/>
                                      </p:to>
                                    </p:set>
                                    <p:animEffect transition="in" filter="fade">
                                      <p:cBhvr>
                                        <p:cTn id="59" dur="500"/>
                                        <p:tgtEl>
                                          <p:spTgt spid="2">
                                            <p:txEl>
                                              <p:pRg st="21" end="21"/>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nodeType="clickEffect">
                                  <p:stCondLst>
                                    <p:cond delay="0"/>
                                  </p:stCondLst>
                                  <p:childTnLst>
                                    <p:set>
                                      <p:cBhvr>
                                        <p:cTn id="63" dur="1" fill="hold">
                                          <p:stCondLst>
                                            <p:cond delay="0"/>
                                          </p:stCondLst>
                                        </p:cTn>
                                        <p:tgtEl>
                                          <p:spTgt spid="2">
                                            <p:txEl>
                                              <p:pRg st="7" end="7"/>
                                            </p:txEl>
                                          </p:spTgt>
                                        </p:tgtEl>
                                        <p:attrNameLst>
                                          <p:attrName>style.visibility</p:attrName>
                                        </p:attrNameLst>
                                      </p:cBhvr>
                                      <p:to>
                                        <p:strVal val="visible"/>
                                      </p:to>
                                    </p:set>
                                    <p:animEffect transition="in" filter="fade">
                                      <p:cBhvr>
                                        <p:cTn id="64" dur="500"/>
                                        <p:tgtEl>
                                          <p:spTgt spid="2">
                                            <p:txEl>
                                              <p:pRg st="7" end="7"/>
                                            </p:txEl>
                                          </p:spTgt>
                                        </p:tgtEl>
                                      </p:cBhvr>
                                    </p:animEffect>
                                  </p:childTnLst>
                                </p:cTn>
                              </p:par>
                              <p:par>
                                <p:cTn id="65" presetID="10" presetClass="entr" presetSubtype="0" fill="hold" nodeType="withEffect">
                                  <p:stCondLst>
                                    <p:cond delay="0"/>
                                  </p:stCondLst>
                                  <p:childTnLst>
                                    <p:set>
                                      <p:cBhvr>
                                        <p:cTn id="66" dur="1" fill="hold">
                                          <p:stCondLst>
                                            <p:cond delay="0"/>
                                          </p:stCondLst>
                                        </p:cTn>
                                        <p:tgtEl>
                                          <p:spTgt spid="2">
                                            <p:txEl>
                                              <p:pRg st="8" end="8"/>
                                            </p:txEl>
                                          </p:spTgt>
                                        </p:tgtEl>
                                        <p:attrNameLst>
                                          <p:attrName>style.visibility</p:attrName>
                                        </p:attrNameLst>
                                      </p:cBhvr>
                                      <p:to>
                                        <p:strVal val="visible"/>
                                      </p:to>
                                    </p:set>
                                    <p:animEffect transition="in" filter="fade">
                                      <p:cBhvr>
                                        <p:cTn id="67" dur="500"/>
                                        <p:tgtEl>
                                          <p:spTgt spid="2">
                                            <p:txEl>
                                              <p:pRg st="8" end="8"/>
                                            </p:txEl>
                                          </p:spTgt>
                                        </p:tgtEl>
                                      </p:cBhvr>
                                    </p:animEffect>
                                  </p:childTnLst>
                                </p:cTn>
                              </p:par>
                              <p:par>
                                <p:cTn id="68" presetID="10" presetClass="entr" presetSubtype="0" fill="hold" nodeType="withEffect">
                                  <p:stCondLst>
                                    <p:cond delay="0"/>
                                  </p:stCondLst>
                                  <p:childTnLst>
                                    <p:set>
                                      <p:cBhvr>
                                        <p:cTn id="69" dur="1" fill="hold">
                                          <p:stCondLst>
                                            <p:cond delay="0"/>
                                          </p:stCondLst>
                                        </p:cTn>
                                        <p:tgtEl>
                                          <p:spTgt spid="2">
                                            <p:txEl>
                                              <p:pRg st="9" end="9"/>
                                            </p:txEl>
                                          </p:spTgt>
                                        </p:tgtEl>
                                        <p:attrNameLst>
                                          <p:attrName>style.visibility</p:attrName>
                                        </p:attrNameLst>
                                      </p:cBhvr>
                                      <p:to>
                                        <p:strVal val="visible"/>
                                      </p:to>
                                    </p:set>
                                    <p:animEffect transition="in" filter="fade">
                                      <p:cBhvr>
                                        <p:cTn id="70" dur="500"/>
                                        <p:tgtEl>
                                          <p:spTgt spid="2">
                                            <p:txEl>
                                              <p:pRg st="9" end="9"/>
                                            </p:txEl>
                                          </p:spTgt>
                                        </p:tgtEl>
                                      </p:cBhvr>
                                    </p:animEffect>
                                  </p:childTnLst>
                                </p:cTn>
                              </p:par>
                              <p:par>
                                <p:cTn id="71" presetID="10" presetClass="entr" presetSubtype="0" fill="hold" nodeType="withEffect">
                                  <p:stCondLst>
                                    <p:cond delay="0"/>
                                  </p:stCondLst>
                                  <p:childTnLst>
                                    <p:set>
                                      <p:cBhvr>
                                        <p:cTn id="72" dur="1" fill="hold">
                                          <p:stCondLst>
                                            <p:cond delay="0"/>
                                          </p:stCondLst>
                                        </p:cTn>
                                        <p:tgtEl>
                                          <p:spTgt spid="2">
                                            <p:txEl>
                                              <p:pRg st="10" end="10"/>
                                            </p:txEl>
                                          </p:spTgt>
                                        </p:tgtEl>
                                        <p:attrNameLst>
                                          <p:attrName>style.visibility</p:attrName>
                                        </p:attrNameLst>
                                      </p:cBhvr>
                                      <p:to>
                                        <p:strVal val="visible"/>
                                      </p:to>
                                    </p:set>
                                    <p:animEffect transition="in" filter="fade">
                                      <p:cBhvr>
                                        <p:cTn id="73" dur="500"/>
                                        <p:tgtEl>
                                          <p:spTgt spid="2">
                                            <p:txEl>
                                              <p:pRg st="10" end="10"/>
                                            </p:txEl>
                                          </p:spTgt>
                                        </p:tgtEl>
                                      </p:cBhvr>
                                    </p:animEffect>
                                  </p:childTnLst>
                                </p:cTn>
                              </p:par>
                              <p:par>
                                <p:cTn id="74" presetID="10" presetClass="entr" presetSubtype="0" fill="hold" nodeType="withEffect">
                                  <p:stCondLst>
                                    <p:cond delay="0"/>
                                  </p:stCondLst>
                                  <p:childTnLst>
                                    <p:set>
                                      <p:cBhvr>
                                        <p:cTn id="75" dur="1" fill="hold">
                                          <p:stCondLst>
                                            <p:cond delay="0"/>
                                          </p:stCondLst>
                                        </p:cTn>
                                        <p:tgtEl>
                                          <p:spTgt spid="2">
                                            <p:txEl>
                                              <p:pRg st="11" end="11"/>
                                            </p:txEl>
                                          </p:spTgt>
                                        </p:tgtEl>
                                        <p:attrNameLst>
                                          <p:attrName>style.visibility</p:attrName>
                                        </p:attrNameLst>
                                      </p:cBhvr>
                                      <p:to>
                                        <p:strVal val="visible"/>
                                      </p:to>
                                    </p:set>
                                    <p:animEffect transition="in" filter="fade">
                                      <p:cBhvr>
                                        <p:cTn id="76" dur="500"/>
                                        <p:tgtEl>
                                          <p:spTgt spid="2">
                                            <p:txEl>
                                              <p:pRg st="11" end="11"/>
                                            </p:txEl>
                                          </p:spTgt>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grpId="0" nodeType="clickEffect">
                                  <p:stCondLst>
                                    <p:cond delay="0"/>
                                  </p:stCondLst>
                                  <p:childTnLst>
                                    <p:set>
                                      <p:cBhvr>
                                        <p:cTn id="80" dur="1" fill="hold">
                                          <p:stCondLst>
                                            <p:cond delay="0"/>
                                          </p:stCondLst>
                                        </p:cTn>
                                        <p:tgtEl>
                                          <p:spTgt spid="5"/>
                                        </p:tgtEl>
                                        <p:attrNameLst>
                                          <p:attrName>style.visibility</p:attrName>
                                        </p:attrNameLst>
                                      </p:cBhvr>
                                      <p:to>
                                        <p:strVal val="visible"/>
                                      </p:to>
                                    </p:set>
                                    <p:animEffect transition="in" filter="fade">
                                      <p:cBhvr>
                                        <p:cTn id="81" dur="500"/>
                                        <p:tgtEl>
                                          <p:spTgt spid="5"/>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nodeType="clickEffect">
                                  <p:stCondLst>
                                    <p:cond delay="0"/>
                                  </p:stCondLst>
                                  <p:childTnLst>
                                    <p:set>
                                      <p:cBhvr>
                                        <p:cTn id="85" dur="1" fill="hold">
                                          <p:stCondLst>
                                            <p:cond delay="0"/>
                                          </p:stCondLst>
                                        </p:cTn>
                                        <p:tgtEl>
                                          <p:spTgt spid="6"/>
                                        </p:tgtEl>
                                        <p:attrNameLst>
                                          <p:attrName>style.visibility</p:attrName>
                                        </p:attrNameLst>
                                      </p:cBhvr>
                                      <p:to>
                                        <p:strVal val="visible"/>
                                      </p:to>
                                    </p:set>
                                    <p:animEffect transition="in" filter="fade">
                                      <p:cBhvr>
                                        <p:cTn id="8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2"/>
          </p:nvPr>
        </p:nvSpPr>
        <p:spPr>
          <a:xfrm>
            <a:off x="5638800" y="838200"/>
            <a:ext cx="5029200" cy="5562600"/>
          </a:xfrm>
        </p:spPr>
        <p:txBody>
          <a:bodyPr>
            <a:normAutofit/>
          </a:bodyPr>
          <a:lstStyle/>
          <a:p>
            <a:pPr>
              <a:buNone/>
            </a:pPr>
            <a:r>
              <a:rPr lang="en-US" b="1" dirty="0">
                <a:solidFill>
                  <a:srgbClr val="C00000"/>
                </a:solidFill>
              </a:rPr>
              <a:t>     </a:t>
            </a:r>
            <a:endParaRPr lang="en-US" dirty="0"/>
          </a:p>
        </p:txBody>
      </p:sp>
      <mc:AlternateContent xmlns:mc="http://schemas.openxmlformats.org/markup-compatibility/2006" xmlns:p14="http://schemas.microsoft.com/office/powerpoint/2010/main">
        <mc:Choice Requires="p14">
          <p:contentPart p14:bwMode="auto" r:id="rId2">
            <p14:nvContentPartPr>
              <p14:cNvPr id="1026" name="Ink 2"/>
              <p14:cNvContentPartPr>
                <a14:cpLocks xmlns:a14="http://schemas.microsoft.com/office/drawing/2010/main" noRot="1" noChangeAspect="1" noEditPoints="1" noChangeArrowheads="1" noChangeShapeType="1"/>
              </p14:cNvContentPartPr>
              <p14:nvPr/>
            </p14:nvContentPartPr>
            <p14:xfrm>
              <a:off x="226896613" y="169754550"/>
              <a:ext cx="0" cy="0"/>
            </p14:xfrm>
          </p:contentPart>
        </mc:Choice>
        <mc:Fallback xmlns="">
          <p:pic>
            <p:nvPicPr>
              <p:cNvPr id="1026" name="Ink 2"/>
              <p:cNvPicPr>
                <a:picLocks noRot="1" noChangeAspect="1" noEditPoints="1" noChangeArrowheads="1" noChangeShapeType="1"/>
              </p:cNvPicPr>
              <p:nvPr/>
            </p:nvPicPr>
            <p:blipFill>
              <a:blip r:embed="rId3"/>
              <a:stretch>
                <a:fillRect/>
              </a:stretch>
            </p:blipFill>
            <p:spPr>
              <a:xfrm>
                <a:off x="226896613" y="169754550"/>
                <a:ext cx="0" cy="0"/>
              </a:xfrm>
              <a:prstGeom prst="rect">
                <a:avLst/>
              </a:prstGeom>
            </p:spPr>
          </p:pic>
        </mc:Fallback>
      </mc:AlternateContent>
      <p:pic>
        <p:nvPicPr>
          <p:cNvPr id="7" name="Picture 6">
            <a:extLst>
              <a:ext uri="{FF2B5EF4-FFF2-40B4-BE49-F238E27FC236}">
                <a16:creationId xmlns:a16="http://schemas.microsoft.com/office/drawing/2014/main" id="{5E75E591-2632-41AB-AD81-3D1DA2DE8CB3}"/>
              </a:ext>
            </a:extLst>
          </p:cNvPr>
          <p:cNvPicPr>
            <a:picLocks noChangeAspect="1"/>
          </p:cNvPicPr>
          <p:nvPr/>
        </p:nvPicPr>
        <p:blipFill>
          <a:blip r:embed="rId4"/>
          <a:stretch>
            <a:fillRect/>
          </a:stretch>
        </p:blipFill>
        <p:spPr>
          <a:xfrm>
            <a:off x="737611" y="172820"/>
            <a:ext cx="937341" cy="646786"/>
          </a:xfrm>
          <a:prstGeom prst="rect">
            <a:avLst/>
          </a:prstGeom>
        </p:spPr>
      </p:pic>
      <p:sp>
        <p:nvSpPr>
          <p:cNvPr id="8" name="Title 1">
            <a:extLst>
              <a:ext uri="{FF2B5EF4-FFF2-40B4-BE49-F238E27FC236}">
                <a16:creationId xmlns:a16="http://schemas.microsoft.com/office/drawing/2014/main" id="{F35709A0-5942-48DD-9CE2-656C5EAF3B2C}"/>
              </a:ext>
            </a:extLst>
          </p:cNvPr>
          <p:cNvSpPr txBox="1">
            <a:spLocks/>
          </p:cNvSpPr>
          <p:nvPr/>
        </p:nvSpPr>
        <p:spPr>
          <a:xfrm>
            <a:off x="1905000" y="131814"/>
            <a:ext cx="10287000" cy="646786"/>
          </a:xfrm>
          <a:prstGeom prst="rect">
            <a:avLst/>
          </a:prstGeom>
          <a:solidFill>
            <a:srgbClr val="0EADC2"/>
          </a:solidFill>
          <a:ln w="38100" cap="flat" cmpd="sng" algn="ctr">
            <a:solidFill>
              <a:srgbClr val="FF0000"/>
            </a:solidFill>
            <a:prstDash val="solid"/>
          </a:ln>
        </p:spPr>
        <p:style>
          <a:lnRef idx="1">
            <a:schemeClr val="accent1"/>
          </a:lnRef>
          <a:fillRef idx="2">
            <a:schemeClr val="accent1"/>
          </a:fillRef>
          <a:effectRef idx="1">
            <a:schemeClr val="accent1"/>
          </a:effectRef>
          <a:fontRef idx="minor">
            <a:schemeClr val="dk1"/>
          </a:fontRef>
        </p:style>
        <p:txBody>
          <a:bodyPr bIns="91440" anchor="b" anchorCtr="0">
            <a:normAutofit lnSpcReduction="10000"/>
          </a:bodyPr>
          <a:lstStyle>
            <a:lvl1pPr algn="l" rtl="0" eaLnBrk="1" latinLnBrk="0" hangingPunct="1">
              <a:spcBef>
                <a:spcPct val="0"/>
              </a:spcBef>
              <a:buNone/>
              <a:defRPr kumimoji="0" sz="40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3600" dirty="0">
                <a:solidFill>
                  <a:schemeClr val="tx1"/>
                </a:solidFill>
              </a:rPr>
              <a:t>Super: </a:t>
            </a:r>
            <a:r>
              <a:rPr lang="en-US" sz="3600" dirty="0">
                <a:solidFill>
                  <a:schemeClr val="bg1"/>
                </a:solidFill>
              </a:rPr>
              <a:t>Invoking Super Class Method</a:t>
            </a:r>
          </a:p>
        </p:txBody>
      </p:sp>
      <p:sp>
        <p:nvSpPr>
          <p:cNvPr id="2" name="TextBox 1"/>
          <p:cNvSpPr txBox="1"/>
          <p:nvPr/>
        </p:nvSpPr>
        <p:spPr>
          <a:xfrm>
            <a:off x="737610" y="854800"/>
            <a:ext cx="9396990" cy="6155600"/>
          </a:xfrm>
          <a:prstGeom prst="rect">
            <a:avLst/>
          </a:prstGeom>
        </p:spPr>
        <p:style>
          <a:lnRef idx="1">
            <a:schemeClr val="accent1"/>
          </a:lnRef>
          <a:fillRef idx="2">
            <a:schemeClr val="accent1"/>
          </a:fillRef>
          <a:effectRef idx="1">
            <a:schemeClr val="accent1"/>
          </a:effectRef>
          <a:fontRef idx="minor">
            <a:schemeClr val="dk1"/>
          </a:fontRef>
        </p:style>
        <p:txBody>
          <a:bodyPr wrap="square" numCol="2" rtlCol="0">
            <a:spAutoFit/>
          </a:bodyPr>
          <a:lstStyle/>
          <a:p>
            <a:r>
              <a:rPr lang="en-US" dirty="0">
                <a:highlight>
                  <a:srgbClr val="FFFF00"/>
                </a:highlight>
              </a:rPr>
              <a:t>class Animal</a:t>
            </a:r>
          </a:p>
          <a:p>
            <a:r>
              <a:rPr lang="en-US" dirty="0">
                <a:highlight>
                  <a:srgbClr val="FFFF00"/>
                </a:highlight>
              </a:rPr>
              <a:t>{</a:t>
            </a:r>
          </a:p>
          <a:p>
            <a:r>
              <a:rPr lang="en-US" dirty="0">
                <a:highlight>
                  <a:srgbClr val="FFFF00"/>
                </a:highlight>
              </a:rPr>
              <a:t>    String color= “white”;</a:t>
            </a:r>
          </a:p>
          <a:p>
            <a:r>
              <a:rPr lang="en-US" dirty="0">
                <a:highlight>
                  <a:srgbClr val="FFFF00"/>
                </a:highlight>
              </a:rPr>
              <a:t> void eat ()</a:t>
            </a:r>
          </a:p>
          <a:p>
            <a:r>
              <a:rPr lang="en-US" dirty="0">
                <a:highlight>
                  <a:srgbClr val="FFFF00"/>
                </a:highlight>
              </a:rPr>
              <a:t>{ </a:t>
            </a:r>
            <a:r>
              <a:rPr lang="en-US" dirty="0" err="1">
                <a:highlight>
                  <a:srgbClr val="FFFF00"/>
                </a:highlight>
              </a:rPr>
              <a:t>System.out.println</a:t>
            </a:r>
            <a:r>
              <a:rPr lang="en-US" dirty="0">
                <a:highlight>
                  <a:srgbClr val="FFFF00"/>
                </a:highlight>
              </a:rPr>
              <a:t>(“eating……”);</a:t>
            </a:r>
          </a:p>
          <a:p>
            <a:r>
              <a:rPr lang="en-US" dirty="0">
                <a:highlight>
                  <a:srgbClr val="FFFF00"/>
                </a:highlight>
              </a:rPr>
              <a:t>   }</a:t>
            </a:r>
          </a:p>
          <a:p>
            <a:r>
              <a:rPr lang="en-US" dirty="0">
                <a:highlight>
                  <a:srgbClr val="FFFF00"/>
                </a:highlight>
              </a:rPr>
              <a:t>}</a:t>
            </a:r>
          </a:p>
          <a:p>
            <a:r>
              <a:rPr lang="en-US" dirty="0">
                <a:highlight>
                  <a:srgbClr val="00FF00"/>
                </a:highlight>
              </a:rPr>
              <a:t>class Dog extends Animal</a:t>
            </a:r>
          </a:p>
          <a:p>
            <a:r>
              <a:rPr lang="en-US" dirty="0">
                <a:highlight>
                  <a:srgbClr val="00FF00"/>
                </a:highlight>
              </a:rPr>
              <a:t>{</a:t>
            </a:r>
          </a:p>
          <a:p>
            <a:r>
              <a:rPr lang="en-US" dirty="0">
                <a:highlight>
                  <a:srgbClr val="00FF00"/>
                </a:highlight>
              </a:rPr>
              <a:t>    String color =“black”;</a:t>
            </a:r>
          </a:p>
          <a:p>
            <a:r>
              <a:rPr lang="en-US" dirty="0">
                <a:highlight>
                  <a:srgbClr val="00FF00"/>
                </a:highlight>
              </a:rPr>
              <a:t>void </a:t>
            </a:r>
            <a:r>
              <a:rPr lang="en-US" dirty="0" err="1">
                <a:highlight>
                  <a:srgbClr val="00FF00"/>
                </a:highlight>
              </a:rPr>
              <a:t>printcolor</a:t>
            </a:r>
            <a:r>
              <a:rPr lang="en-US" dirty="0">
                <a:highlight>
                  <a:srgbClr val="00FF00"/>
                </a:highlight>
              </a:rPr>
              <a:t>()</a:t>
            </a:r>
          </a:p>
          <a:p>
            <a:r>
              <a:rPr lang="en-US" dirty="0">
                <a:highlight>
                  <a:srgbClr val="00FF00"/>
                </a:highlight>
              </a:rPr>
              <a:t>{</a:t>
            </a:r>
          </a:p>
          <a:p>
            <a:r>
              <a:rPr lang="en-US" dirty="0">
                <a:highlight>
                  <a:srgbClr val="00FF00"/>
                </a:highlight>
              </a:rPr>
              <a:t>    </a:t>
            </a:r>
            <a:r>
              <a:rPr lang="en-US" dirty="0" err="1">
                <a:highlight>
                  <a:srgbClr val="00FF00"/>
                </a:highlight>
              </a:rPr>
              <a:t>System.out.println</a:t>
            </a:r>
            <a:r>
              <a:rPr lang="en-US" dirty="0">
                <a:highlight>
                  <a:srgbClr val="00FF00"/>
                </a:highlight>
              </a:rPr>
              <a:t>(color);</a:t>
            </a:r>
          </a:p>
          <a:p>
            <a:r>
              <a:rPr lang="en-US" dirty="0">
                <a:highlight>
                  <a:srgbClr val="00FF00"/>
                </a:highlight>
              </a:rPr>
              <a:t>    </a:t>
            </a:r>
            <a:r>
              <a:rPr lang="en-US" dirty="0" err="1">
                <a:highlight>
                  <a:srgbClr val="00FF00"/>
                </a:highlight>
              </a:rPr>
              <a:t>System.out.println</a:t>
            </a:r>
            <a:r>
              <a:rPr lang="en-US" dirty="0">
                <a:highlight>
                  <a:srgbClr val="00FF00"/>
                </a:highlight>
              </a:rPr>
              <a:t>(</a:t>
            </a:r>
            <a:r>
              <a:rPr lang="en-US" dirty="0" err="1">
                <a:highlight>
                  <a:srgbClr val="00FF00"/>
                </a:highlight>
              </a:rPr>
              <a:t>super.color</a:t>
            </a:r>
            <a:r>
              <a:rPr lang="en-US" dirty="0">
                <a:highlight>
                  <a:srgbClr val="00FF00"/>
                </a:highlight>
              </a:rPr>
              <a:t>);</a:t>
            </a:r>
          </a:p>
          <a:p>
            <a:r>
              <a:rPr lang="en-US" dirty="0">
                <a:highlight>
                  <a:srgbClr val="00FF00"/>
                </a:highlight>
              </a:rPr>
              <a:t>  }</a:t>
            </a:r>
          </a:p>
          <a:p>
            <a:r>
              <a:rPr lang="en-US" dirty="0">
                <a:highlight>
                  <a:srgbClr val="00FF00"/>
                </a:highlight>
              </a:rPr>
              <a:t>void eat()</a:t>
            </a:r>
          </a:p>
          <a:p>
            <a:r>
              <a:rPr lang="en-US" dirty="0">
                <a:highlight>
                  <a:srgbClr val="00FF00"/>
                </a:highlight>
              </a:rPr>
              <a:t>{</a:t>
            </a:r>
          </a:p>
          <a:p>
            <a:r>
              <a:rPr lang="en-US" dirty="0">
                <a:highlight>
                  <a:srgbClr val="00FF00"/>
                </a:highlight>
              </a:rPr>
              <a:t>     </a:t>
            </a:r>
            <a:r>
              <a:rPr lang="en-US" dirty="0" err="1">
                <a:highlight>
                  <a:srgbClr val="00FF00"/>
                </a:highlight>
              </a:rPr>
              <a:t>super.eat</a:t>
            </a:r>
            <a:r>
              <a:rPr lang="en-US" dirty="0">
                <a:highlight>
                  <a:srgbClr val="00FF00"/>
                </a:highlight>
              </a:rPr>
              <a:t>();</a:t>
            </a:r>
          </a:p>
          <a:p>
            <a:r>
              <a:rPr lang="en-US" dirty="0">
                <a:highlight>
                  <a:srgbClr val="00FF00"/>
                </a:highlight>
              </a:rPr>
              <a:t>     </a:t>
            </a:r>
            <a:r>
              <a:rPr lang="en-US" dirty="0" err="1">
                <a:highlight>
                  <a:srgbClr val="00FF00"/>
                </a:highlight>
              </a:rPr>
              <a:t>System.out.println</a:t>
            </a:r>
            <a:r>
              <a:rPr lang="en-US" dirty="0">
                <a:highlight>
                  <a:srgbClr val="00FF00"/>
                </a:highlight>
              </a:rPr>
              <a:t>(“eating bread….”);</a:t>
            </a:r>
          </a:p>
          <a:p>
            <a:r>
              <a:rPr lang="en-US" dirty="0">
                <a:highlight>
                  <a:srgbClr val="00FF00"/>
                </a:highlight>
              </a:rPr>
              <a:t>  }</a:t>
            </a:r>
          </a:p>
          <a:p>
            <a:r>
              <a:rPr lang="en-US" dirty="0">
                <a:highlight>
                  <a:srgbClr val="00FF00"/>
                </a:highlight>
              </a:rPr>
              <a:t>}</a:t>
            </a:r>
          </a:p>
          <a:p>
            <a:endParaRPr lang="en-US" dirty="0">
              <a:highlight>
                <a:srgbClr val="00FF00"/>
              </a:highlight>
            </a:endParaRPr>
          </a:p>
          <a:p>
            <a:r>
              <a:rPr lang="en-US" dirty="0">
                <a:highlight>
                  <a:srgbClr val="00FFFF"/>
                </a:highlight>
              </a:rPr>
              <a:t>class TestSuper1</a:t>
            </a:r>
          </a:p>
          <a:p>
            <a:r>
              <a:rPr lang="en-US" dirty="0">
                <a:highlight>
                  <a:srgbClr val="00FFFF"/>
                </a:highlight>
              </a:rPr>
              <a:t>{</a:t>
            </a:r>
          </a:p>
          <a:p>
            <a:r>
              <a:rPr lang="en-US" dirty="0">
                <a:highlight>
                  <a:srgbClr val="00FFFF"/>
                </a:highlight>
              </a:rPr>
              <a:t>  public static void main(String </a:t>
            </a:r>
            <a:r>
              <a:rPr lang="en-US" dirty="0" err="1">
                <a:highlight>
                  <a:srgbClr val="00FFFF"/>
                </a:highlight>
              </a:rPr>
              <a:t>args</a:t>
            </a:r>
            <a:r>
              <a:rPr lang="en-US" dirty="0">
                <a:highlight>
                  <a:srgbClr val="00FFFF"/>
                </a:highlight>
              </a:rPr>
              <a:t>[])</a:t>
            </a:r>
          </a:p>
          <a:p>
            <a:r>
              <a:rPr lang="en-US" dirty="0">
                <a:highlight>
                  <a:srgbClr val="00FFFF"/>
                </a:highlight>
              </a:rPr>
              <a:t>{</a:t>
            </a:r>
          </a:p>
          <a:p>
            <a:r>
              <a:rPr lang="en-US" dirty="0">
                <a:highlight>
                  <a:srgbClr val="00FFFF"/>
                </a:highlight>
              </a:rPr>
              <a:t>  Dog d =new Dog();</a:t>
            </a:r>
          </a:p>
          <a:p>
            <a:r>
              <a:rPr lang="en-US" dirty="0">
                <a:highlight>
                  <a:srgbClr val="00FFFF"/>
                </a:highlight>
              </a:rPr>
              <a:t>  </a:t>
            </a:r>
            <a:r>
              <a:rPr lang="en-US" dirty="0" err="1">
                <a:highlight>
                  <a:srgbClr val="00FFFF"/>
                </a:highlight>
              </a:rPr>
              <a:t>d.printcolor</a:t>
            </a:r>
            <a:r>
              <a:rPr lang="en-US" dirty="0">
                <a:highlight>
                  <a:srgbClr val="00FFFF"/>
                </a:highlight>
              </a:rPr>
              <a:t>();</a:t>
            </a:r>
          </a:p>
          <a:p>
            <a:r>
              <a:rPr lang="en-US" dirty="0">
                <a:highlight>
                  <a:srgbClr val="00FFFF"/>
                </a:highlight>
              </a:rPr>
              <a:t> </a:t>
            </a:r>
            <a:r>
              <a:rPr lang="en-US" dirty="0" err="1">
                <a:highlight>
                  <a:srgbClr val="00FFFF"/>
                </a:highlight>
              </a:rPr>
              <a:t>d.eat</a:t>
            </a:r>
            <a:r>
              <a:rPr lang="en-US" dirty="0">
                <a:highlight>
                  <a:srgbClr val="00FFFF"/>
                </a:highlight>
              </a:rPr>
              <a:t>();</a:t>
            </a:r>
          </a:p>
          <a:p>
            <a:r>
              <a:rPr lang="en-US" dirty="0">
                <a:highlight>
                  <a:srgbClr val="00FFFF"/>
                </a:highlight>
              </a:rPr>
              <a:t>  }</a:t>
            </a:r>
          </a:p>
          <a:p>
            <a:r>
              <a:rPr lang="en-US" dirty="0">
                <a:highlight>
                  <a:srgbClr val="00FFFF"/>
                </a:highlight>
              </a:rPr>
              <a:t>}</a:t>
            </a:r>
          </a:p>
          <a:p>
            <a:r>
              <a:rPr lang="en-US" dirty="0"/>
              <a:t>  </a:t>
            </a:r>
          </a:p>
        </p:txBody>
      </p:sp>
      <p:sp>
        <p:nvSpPr>
          <p:cNvPr id="3" name="Rectangle: Rounded Corners 2">
            <a:extLst>
              <a:ext uri="{FF2B5EF4-FFF2-40B4-BE49-F238E27FC236}">
                <a16:creationId xmlns:a16="http://schemas.microsoft.com/office/drawing/2014/main" id="{E8FF7865-4825-4392-89B6-6BEB44885AE0}"/>
              </a:ext>
            </a:extLst>
          </p:cNvPr>
          <p:cNvSpPr/>
          <p:nvPr/>
        </p:nvSpPr>
        <p:spPr>
          <a:xfrm>
            <a:off x="5638800" y="4191000"/>
            <a:ext cx="3124200" cy="1600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t>black</a:t>
            </a:r>
          </a:p>
          <a:p>
            <a:pPr algn="ctr"/>
            <a:r>
              <a:rPr lang="en-IN" sz="2400" dirty="0"/>
              <a:t>white</a:t>
            </a:r>
          </a:p>
          <a:p>
            <a:pPr algn="ctr"/>
            <a:r>
              <a:rPr lang="en-IN" sz="2400" dirty="0"/>
              <a:t>eating……..</a:t>
            </a:r>
          </a:p>
          <a:p>
            <a:pPr algn="ctr"/>
            <a:r>
              <a:rPr lang="en-IN" sz="2400" dirty="0"/>
              <a:t>eating bread……</a:t>
            </a:r>
          </a:p>
        </p:txBody>
      </p:sp>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E8985E4E-3557-4C66-8719-28CA9686388A}"/>
                  </a:ext>
                </a:extLst>
              </p14:cNvPr>
              <p14:cNvContentPartPr/>
              <p14:nvPr/>
            </p14:nvContentPartPr>
            <p14:xfrm>
              <a:off x="5220291" y="2567083"/>
              <a:ext cx="1008720" cy="312480"/>
            </p14:xfrm>
          </p:contentPart>
        </mc:Choice>
        <mc:Fallback xmlns="">
          <p:pic>
            <p:nvPicPr>
              <p:cNvPr id="6" name="Ink 5">
                <a:extLst>
                  <a:ext uri="{FF2B5EF4-FFF2-40B4-BE49-F238E27FC236}">
                    <a16:creationId xmlns:a16="http://schemas.microsoft.com/office/drawing/2014/main" id="{E8985E4E-3557-4C66-8719-28CA9686388A}"/>
                  </a:ext>
                </a:extLst>
              </p:cNvPr>
              <p:cNvPicPr/>
              <p:nvPr/>
            </p:nvPicPr>
            <p:blipFill>
              <a:blip r:embed="rId6"/>
              <a:stretch>
                <a:fillRect/>
              </a:stretch>
            </p:blipFill>
            <p:spPr>
              <a:xfrm>
                <a:off x="5201211" y="2548003"/>
                <a:ext cx="1046520" cy="3502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0" name="Ink 9">
                <a:extLst>
                  <a:ext uri="{FF2B5EF4-FFF2-40B4-BE49-F238E27FC236}">
                    <a16:creationId xmlns:a16="http://schemas.microsoft.com/office/drawing/2014/main" id="{CF3FD2EC-B07E-469A-802C-04C0BCBE775B}"/>
                  </a:ext>
                </a:extLst>
              </p14:cNvPr>
              <p14:cNvContentPartPr/>
              <p14:nvPr/>
            </p14:nvContentPartPr>
            <p14:xfrm>
              <a:off x="1045731" y="5395243"/>
              <a:ext cx="1154880" cy="500400"/>
            </p14:xfrm>
          </p:contentPart>
        </mc:Choice>
        <mc:Fallback xmlns="">
          <p:pic>
            <p:nvPicPr>
              <p:cNvPr id="10" name="Ink 9">
                <a:extLst>
                  <a:ext uri="{FF2B5EF4-FFF2-40B4-BE49-F238E27FC236}">
                    <a16:creationId xmlns:a16="http://schemas.microsoft.com/office/drawing/2014/main" id="{CF3FD2EC-B07E-469A-802C-04C0BCBE775B}"/>
                  </a:ext>
                </a:extLst>
              </p:cNvPr>
              <p:cNvPicPr/>
              <p:nvPr/>
            </p:nvPicPr>
            <p:blipFill>
              <a:blip r:embed="rId8"/>
              <a:stretch>
                <a:fillRect/>
              </a:stretch>
            </p:blipFill>
            <p:spPr>
              <a:xfrm>
                <a:off x="1026651" y="5376163"/>
                <a:ext cx="1192680" cy="538200"/>
              </a:xfrm>
              <a:prstGeom prst="rect">
                <a:avLst/>
              </a:prstGeom>
            </p:spPr>
          </p:pic>
        </mc:Fallback>
      </mc:AlternateContent>
    </p:spTree>
    <p:extLst>
      <p:ext uri="{BB962C8B-B14F-4D97-AF65-F5344CB8AC3E}">
        <p14:creationId xmlns:p14="http://schemas.microsoft.com/office/powerpoint/2010/main" val="3375643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fade">
                                      <p:cBhvr>
                                        <p:cTn id="13" dur="500"/>
                                        <p:tgtEl>
                                          <p:spTgt spid="2">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fade">
                                      <p:cBhvr>
                                        <p:cTn id="16" dur="500"/>
                                        <p:tgtEl>
                                          <p:spTgt spid="2">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Effect transition="in" filter="fade">
                                      <p:cBhvr>
                                        <p:cTn id="19" dur="500"/>
                                        <p:tgtEl>
                                          <p:spTgt spid="2">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Effect transition="in" filter="fade">
                                      <p:cBhvr>
                                        <p:cTn id="22" dur="500"/>
                                        <p:tgtEl>
                                          <p:spTgt spid="2">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animEffect transition="in" filter="fade">
                                      <p:cBhvr>
                                        <p:cTn id="25" dur="500"/>
                                        <p:tgtEl>
                                          <p:spTgt spid="2">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2">
                                            <p:txEl>
                                              <p:pRg st="7" end="7"/>
                                            </p:txEl>
                                          </p:spTgt>
                                        </p:tgtEl>
                                        <p:attrNameLst>
                                          <p:attrName>style.visibility</p:attrName>
                                        </p:attrNameLst>
                                      </p:cBhvr>
                                      <p:to>
                                        <p:strVal val="visible"/>
                                      </p:to>
                                    </p:set>
                                    <p:animEffect transition="in" filter="fade">
                                      <p:cBhvr>
                                        <p:cTn id="30" dur="500"/>
                                        <p:tgtEl>
                                          <p:spTgt spid="2">
                                            <p:txEl>
                                              <p:pRg st="7" end="7"/>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2">
                                            <p:txEl>
                                              <p:pRg st="8" end="8"/>
                                            </p:txEl>
                                          </p:spTgt>
                                        </p:tgtEl>
                                        <p:attrNameLst>
                                          <p:attrName>style.visibility</p:attrName>
                                        </p:attrNameLst>
                                      </p:cBhvr>
                                      <p:to>
                                        <p:strVal val="visible"/>
                                      </p:to>
                                    </p:set>
                                    <p:animEffect transition="in" filter="fade">
                                      <p:cBhvr>
                                        <p:cTn id="33" dur="500"/>
                                        <p:tgtEl>
                                          <p:spTgt spid="2">
                                            <p:txEl>
                                              <p:pRg st="8" end="8"/>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2">
                                            <p:txEl>
                                              <p:pRg st="9" end="9"/>
                                            </p:txEl>
                                          </p:spTgt>
                                        </p:tgtEl>
                                        <p:attrNameLst>
                                          <p:attrName>style.visibility</p:attrName>
                                        </p:attrNameLst>
                                      </p:cBhvr>
                                      <p:to>
                                        <p:strVal val="visible"/>
                                      </p:to>
                                    </p:set>
                                    <p:animEffect transition="in" filter="fade">
                                      <p:cBhvr>
                                        <p:cTn id="36" dur="500"/>
                                        <p:tgtEl>
                                          <p:spTgt spid="2">
                                            <p:txEl>
                                              <p:pRg st="9" end="9"/>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2">
                                            <p:txEl>
                                              <p:pRg st="10" end="10"/>
                                            </p:txEl>
                                          </p:spTgt>
                                        </p:tgtEl>
                                        <p:attrNameLst>
                                          <p:attrName>style.visibility</p:attrName>
                                        </p:attrNameLst>
                                      </p:cBhvr>
                                      <p:to>
                                        <p:strVal val="visible"/>
                                      </p:to>
                                    </p:set>
                                    <p:animEffect transition="in" filter="fade">
                                      <p:cBhvr>
                                        <p:cTn id="39" dur="500"/>
                                        <p:tgtEl>
                                          <p:spTgt spid="2">
                                            <p:txEl>
                                              <p:pRg st="10" end="10"/>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2">
                                            <p:txEl>
                                              <p:pRg st="11" end="11"/>
                                            </p:txEl>
                                          </p:spTgt>
                                        </p:tgtEl>
                                        <p:attrNameLst>
                                          <p:attrName>style.visibility</p:attrName>
                                        </p:attrNameLst>
                                      </p:cBhvr>
                                      <p:to>
                                        <p:strVal val="visible"/>
                                      </p:to>
                                    </p:set>
                                    <p:animEffect transition="in" filter="fade">
                                      <p:cBhvr>
                                        <p:cTn id="42" dur="500"/>
                                        <p:tgtEl>
                                          <p:spTgt spid="2">
                                            <p:txEl>
                                              <p:pRg st="11" end="11"/>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2">
                                            <p:txEl>
                                              <p:pRg st="12" end="12"/>
                                            </p:txEl>
                                          </p:spTgt>
                                        </p:tgtEl>
                                        <p:attrNameLst>
                                          <p:attrName>style.visibility</p:attrName>
                                        </p:attrNameLst>
                                      </p:cBhvr>
                                      <p:to>
                                        <p:strVal val="visible"/>
                                      </p:to>
                                    </p:set>
                                    <p:animEffect transition="in" filter="fade">
                                      <p:cBhvr>
                                        <p:cTn id="45" dur="500"/>
                                        <p:tgtEl>
                                          <p:spTgt spid="2">
                                            <p:txEl>
                                              <p:pRg st="12" end="12"/>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2">
                                            <p:txEl>
                                              <p:pRg st="13" end="13"/>
                                            </p:txEl>
                                          </p:spTgt>
                                        </p:tgtEl>
                                        <p:attrNameLst>
                                          <p:attrName>style.visibility</p:attrName>
                                        </p:attrNameLst>
                                      </p:cBhvr>
                                      <p:to>
                                        <p:strVal val="visible"/>
                                      </p:to>
                                    </p:set>
                                    <p:animEffect transition="in" filter="fade">
                                      <p:cBhvr>
                                        <p:cTn id="48" dur="500"/>
                                        <p:tgtEl>
                                          <p:spTgt spid="2">
                                            <p:txEl>
                                              <p:pRg st="13" end="13"/>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2">
                                            <p:txEl>
                                              <p:pRg st="14" end="14"/>
                                            </p:txEl>
                                          </p:spTgt>
                                        </p:tgtEl>
                                        <p:attrNameLst>
                                          <p:attrName>style.visibility</p:attrName>
                                        </p:attrNameLst>
                                      </p:cBhvr>
                                      <p:to>
                                        <p:strVal val="visible"/>
                                      </p:to>
                                    </p:set>
                                    <p:animEffect transition="in" filter="fade">
                                      <p:cBhvr>
                                        <p:cTn id="51" dur="500"/>
                                        <p:tgtEl>
                                          <p:spTgt spid="2">
                                            <p:txEl>
                                              <p:pRg st="14" end="14"/>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2">
                                            <p:txEl>
                                              <p:pRg st="22" end="22"/>
                                            </p:txEl>
                                          </p:spTgt>
                                        </p:tgtEl>
                                        <p:attrNameLst>
                                          <p:attrName>style.visibility</p:attrName>
                                        </p:attrNameLst>
                                      </p:cBhvr>
                                      <p:to>
                                        <p:strVal val="visible"/>
                                      </p:to>
                                    </p:set>
                                    <p:animEffect transition="in" filter="fade">
                                      <p:cBhvr>
                                        <p:cTn id="56" dur="500"/>
                                        <p:tgtEl>
                                          <p:spTgt spid="2">
                                            <p:txEl>
                                              <p:pRg st="22" end="22"/>
                                            </p:txEl>
                                          </p:spTgt>
                                        </p:tgtEl>
                                      </p:cBhvr>
                                    </p:animEffect>
                                  </p:childTnLst>
                                </p:cTn>
                              </p:par>
                              <p:par>
                                <p:cTn id="57" presetID="10" presetClass="entr" presetSubtype="0" fill="hold" nodeType="withEffect">
                                  <p:stCondLst>
                                    <p:cond delay="0"/>
                                  </p:stCondLst>
                                  <p:childTnLst>
                                    <p:set>
                                      <p:cBhvr>
                                        <p:cTn id="58" dur="1" fill="hold">
                                          <p:stCondLst>
                                            <p:cond delay="0"/>
                                          </p:stCondLst>
                                        </p:cTn>
                                        <p:tgtEl>
                                          <p:spTgt spid="2">
                                            <p:txEl>
                                              <p:pRg st="23" end="23"/>
                                            </p:txEl>
                                          </p:spTgt>
                                        </p:tgtEl>
                                        <p:attrNameLst>
                                          <p:attrName>style.visibility</p:attrName>
                                        </p:attrNameLst>
                                      </p:cBhvr>
                                      <p:to>
                                        <p:strVal val="visible"/>
                                      </p:to>
                                    </p:set>
                                    <p:animEffect transition="in" filter="fade">
                                      <p:cBhvr>
                                        <p:cTn id="59" dur="500"/>
                                        <p:tgtEl>
                                          <p:spTgt spid="2">
                                            <p:txEl>
                                              <p:pRg st="23" end="23"/>
                                            </p:txEl>
                                          </p:spTgt>
                                        </p:tgtEl>
                                      </p:cBhvr>
                                    </p:animEffect>
                                  </p:childTnLst>
                                </p:cTn>
                              </p:par>
                              <p:par>
                                <p:cTn id="60" presetID="10" presetClass="entr" presetSubtype="0" fill="hold" nodeType="withEffect">
                                  <p:stCondLst>
                                    <p:cond delay="0"/>
                                  </p:stCondLst>
                                  <p:childTnLst>
                                    <p:set>
                                      <p:cBhvr>
                                        <p:cTn id="61" dur="1" fill="hold">
                                          <p:stCondLst>
                                            <p:cond delay="0"/>
                                          </p:stCondLst>
                                        </p:cTn>
                                        <p:tgtEl>
                                          <p:spTgt spid="2">
                                            <p:txEl>
                                              <p:pRg st="24" end="24"/>
                                            </p:txEl>
                                          </p:spTgt>
                                        </p:tgtEl>
                                        <p:attrNameLst>
                                          <p:attrName>style.visibility</p:attrName>
                                        </p:attrNameLst>
                                      </p:cBhvr>
                                      <p:to>
                                        <p:strVal val="visible"/>
                                      </p:to>
                                    </p:set>
                                    <p:animEffect transition="in" filter="fade">
                                      <p:cBhvr>
                                        <p:cTn id="62" dur="500"/>
                                        <p:tgtEl>
                                          <p:spTgt spid="2">
                                            <p:txEl>
                                              <p:pRg st="24" end="24"/>
                                            </p:txEl>
                                          </p:spTgt>
                                        </p:tgtEl>
                                      </p:cBhvr>
                                    </p:animEffect>
                                  </p:childTnLst>
                                </p:cTn>
                              </p:par>
                              <p:par>
                                <p:cTn id="63" presetID="10" presetClass="entr" presetSubtype="0" fill="hold" nodeType="withEffect">
                                  <p:stCondLst>
                                    <p:cond delay="0"/>
                                  </p:stCondLst>
                                  <p:childTnLst>
                                    <p:set>
                                      <p:cBhvr>
                                        <p:cTn id="64" dur="1" fill="hold">
                                          <p:stCondLst>
                                            <p:cond delay="0"/>
                                          </p:stCondLst>
                                        </p:cTn>
                                        <p:tgtEl>
                                          <p:spTgt spid="2">
                                            <p:txEl>
                                              <p:pRg st="25" end="25"/>
                                            </p:txEl>
                                          </p:spTgt>
                                        </p:tgtEl>
                                        <p:attrNameLst>
                                          <p:attrName>style.visibility</p:attrName>
                                        </p:attrNameLst>
                                      </p:cBhvr>
                                      <p:to>
                                        <p:strVal val="visible"/>
                                      </p:to>
                                    </p:set>
                                    <p:animEffect transition="in" filter="fade">
                                      <p:cBhvr>
                                        <p:cTn id="65" dur="500"/>
                                        <p:tgtEl>
                                          <p:spTgt spid="2">
                                            <p:txEl>
                                              <p:pRg st="25" end="25"/>
                                            </p:txEl>
                                          </p:spTgt>
                                        </p:tgtEl>
                                      </p:cBhvr>
                                    </p:animEffect>
                                  </p:childTnLst>
                                </p:cTn>
                              </p:par>
                              <p:par>
                                <p:cTn id="66" presetID="10" presetClass="entr" presetSubtype="0" fill="hold" nodeType="withEffect">
                                  <p:stCondLst>
                                    <p:cond delay="0"/>
                                  </p:stCondLst>
                                  <p:childTnLst>
                                    <p:set>
                                      <p:cBhvr>
                                        <p:cTn id="67" dur="1" fill="hold">
                                          <p:stCondLst>
                                            <p:cond delay="0"/>
                                          </p:stCondLst>
                                        </p:cTn>
                                        <p:tgtEl>
                                          <p:spTgt spid="2">
                                            <p:txEl>
                                              <p:pRg st="26" end="26"/>
                                            </p:txEl>
                                          </p:spTgt>
                                        </p:tgtEl>
                                        <p:attrNameLst>
                                          <p:attrName>style.visibility</p:attrName>
                                        </p:attrNameLst>
                                      </p:cBhvr>
                                      <p:to>
                                        <p:strVal val="visible"/>
                                      </p:to>
                                    </p:set>
                                    <p:animEffect transition="in" filter="fade">
                                      <p:cBhvr>
                                        <p:cTn id="68" dur="500"/>
                                        <p:tgtEl>
                                          <p:spTgt spid="2">
                                            <p:txEl>
                                              <p:pRg st="26" end="26"/>
                                            </p:txEl>
                                          </p:spTgt>
                                        </p:tgtEl>
                                      </p:cBhvr>
                                    </p:animEffect>
                                  </p:childTnLst>
                                </p:cTn>
                              </p:par>
                              <p:par>
                                <p:cTn id="69" presetID="10" presetClass="entr" presetSubtype="0" fill="hold" nodeType="withEffect">
                                  <p:stCondLst>
                                    <p:cond delay="0"/>
                                  </p:stCondLst>
                                  <p:childTnLst>
                                    <p:set>
                                      <p:cBhvr>
                                        <p:cTn id="70" dur="1" fill="hold">
                                          <p:stCondLst>
                                            <p:cond delay="0"/>
                                          </p:stCondLst>
                                        </p:cTn>
                                        <p:tgtEl>
                                          <p:spTgt spid="2">
                                            <p:txEl>
                                              <p:pRg st="27" end="27"/>
                                            </p:txEl>
                                          </p:spTgt>
                                        </p:tgtEl>
                                        <p:attrNameLst>
                                          <p:attrName>style.visibility</p:attrName>
                                        </p:attrNameLst>
                                      </p:cBhvr>
                                      <p:to>
                                        <p:strVal val="visible"/>
                                      </p:to>
                                    </p:set>
                                    <p:animEffect transition="in" filter="fade">
                                      <p:cBhvr>
                                        <p:cTn id="71" dur="500"/>
                                        <p:tgtEl>
                                          <p:spTgt spid="2">
                                            <p:txEl>
                                              <p:pRg st="27" end="27"/>
                                            </p:txEl>
                                          </p:spTgt>
                                        </p:tgtEl>
                                      </p:cBhvr>
                                    </p:animEffect>
                                  </p:childTnLst>
                                </p:cTn>
                              </p:par>
                              <p:par>
                                <p:cTn id="72" presetID="10" presetClass="entr" presetSubtype="0" fill="hold" nodeType="withEffect">
                                  <p:stCondLst>
                                    <p:cond delay="0"/>
                                  </p:stCondLst>
                                  <p:childTnLst>
                                    <p:set>
                                      <p:cBhvr>
                                        <p:cTn id="73" dur="1" fill="hold">
                                          <p:stCondLst>
                                            <p:cond delay="0"/>
                                          </p:stCondLst>
                                        </p:cTn>
                                        <p:tgtEl>
                                          <p:spTgt spid="2">
                                            <p:txEl>
                                              <p:pRg st="28" end="28"/>
                                            </p:txEl>
                                          </p:spTgt>
                                        </p:tgtEl>
                                        <p:attrNameLst>
                                          <p:attrName>style.visibility</p:attrName>
                                        </p:attrNameLst>
                                      </p:cBhvr>
                                      <p:to>
                                        <p:strVal val="visible"/>
                                      </p:to>
                                    </p:set>
                                    <p:animEffect transition="in" filter="fade">
                                      <p:cBhvr>
                                        <p:cTn id="74" dur="500"/>
                                        <p:tgtEl>
                                          <p:spTgt spid="2">
                                            <p:txEl>
                                              <p:pRg st="28" end="28"/>
                                            </p:txEl>
                                          </p:spTgt>
                                        </p:tgtEl>
                                      </p:cBhvr>
                                    </p:animEffect>
                                  </p:childTnLst>
                                </p:cTn>
                              </p:par>
                              <p:par>
                                <p:cTn id="75" presetID="10" presetClass="entr" presetSubtype="0" fill="hold" nodeType="withEffect">
                                  <p:stCondLst>
                                    <p:cond delay="0"/>
                                  </p:stCondLst>
                                  <p:childTnLst>
                                    <p:set>
                                      <p:cBhvr>
                                        <p:cTn id="76" dur="1" fill="hold">
                                          <p:stCondLst>
                                            <p:cond delay="0"/>
                                          </p:stCondLst>
                                        </p:cTn>
                                        <p:tgtEl>
                                          <p:spTgt spid="2">
                                            <p:txEl>
                                              <p:pRg st="29" end="29"/>
                                            </p:txEl>
                                          </p:spTgt>
                                        </p:tgtEl>
                                        <p:attrNameLst>
                                          <p:attrName>style.visibility</p:attrName>
                                        </p:attrNameLst>
                                      </p:cBhvr>
                                      <p:to>
                                        <p:strVal val="visible"/>
                                      </p:to>
                                    </p:set>
                                    <p:animEffect transition="in" filter="fade">
                                      <p:cBhvr>
                                        <p:cTn id="77" dur="500"/>
                                        <p:tgtEl>
                                          <p:spTgt spid="2">
                                            <p:txEl>
                                              <p:pRg st="29" end="29"/>
                                            </p:txEl>
                                          </p:spTgt>
                                        </p:tgtEl>
                                      </p:cBhvr>
                                    </p:animEffect>
                                  </p:childTnLst>
                                </p:cTn>
                              </p:par>
                              <p:par>
                                <p:cTn id="78" presetID="10" presetClass="entr" presetSubtype="0" fill="hold" nodeType="withEffect">
                                  <p:stCondLst>
                                    <p:cond delay="0"/>
                                  </p:stCondLst>
                                  <p:childTnLst>
                                    <p:set>
                                      <p:cBhvr>
                                        <p:cTn id="79" dur="1" fill="hold">
                                          <p:stCondLst>
                                            <p:cond delay="0"/>
                                          </p:stCondLst>
                                        </p:cTn>
                                        <p:tgtEl>
                                          <p:spTgt spid="2">
                                            <p:txEl>
                                              <p:pRg st="30" end="30"/>
                                            </p:txEl>
                                          </p:spTgt>
                                        </p:tgtEl>
                                        <p:attrNameLst>
                                          <p:attrName>style.visibility</p:attrName>
                                        </p:attrNameLst>
                                      </p:cBhvr>
                                      <p:to>
                                        <p:strVal val="visible"/>
                                      </p:to>
                                    </p:set>
                                    <p:animEffect transition="in" filter="fade">
                                      <p:cBhvr>
                                        <p:cTn id="80" dur="500"/>
                                        <p:tgtEl>
                                          <p:spTgt spid="2">
                                            <p:txEl>
                                              <p:pRg st="30" end="30"/>
                                            </p:txEl>
                                          </p:spTgt>
                                        </p:tgtEl>
                                      </p:cBhvr>
                                    </p:animEffect>
                                  </p:childTnLst>
                                </p:cTn>
                              </p:par>
                              <p:par>
                                <p:cTn id="81" presetID="10" presetClass="entr" presetSubtype="0" fill="hold" nodeType="withEffect">
                                  <p:stCondLst>
                                    <p:cond delay="0"/>
                                  </p:stCondLst>
                                  <p:childTnLst>
                                    <p:set>
                                      <p:cBhvr>
                                        <p:cTn id="82" dur="1" fill="hold">
                                          <p:stCondLst>
                                            <p:cond delay="0"/>
                                          </p:stCondLst>
                                        </p:cTn>
                                        <p:tgtEl>
                                          <p:spTgt spid="2">
                                            <p:txEl>
                                              <p:pRg st="31" end="31"/>
                                            </p:txEl>
                                          </p:spTgt>
                                        </p:tgtEl>
                                        <p:attrNameLst>
                                          <p:attrName>style.visibility</p:attrName>
                                        </p:attrNameLst>
                                      </p:cBhvr>
                                      <p:to>
                                        <p:strVal val="visible"/>
                                      </p:to>
                                    </p:set>
                                    <p:animEffect transition="in" filter="fade">
                                      <p:cBhvr>
                                        <p:cTn id="83" dur="500"/>
                                        <p:tgtEl>
                                          <p:spTgt spid="2">
                                            <p:txEl>
                                              <p:pRg st="31" end="31"/>
                                            </p:txEl>
                                          </p:spTgt>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nodeType="clickEffect">
                                  <p:stCondLst>
                                    <p:cond delay="0"/>
                                  </p:stCondLst>
                                  <p:childTnLst>
                                    <p:set>
                                      <p:cBhvr>
                                        <p:cTn id="87" dur="1" fill="hold">
                                          <p:stCondLst>
                                            <p:cond delay="0"/>
                                          </p:stCondLst>
                                        </p:cTn>
                                        <p:tgtEl>
                                          <p:spTgt spid="2">
                                            <p:txEl>
                                              <p:pRg st="15" end="15"/>
                                            </p:txEl>
                                          </p:spTgt>
                                        </p:tgtEl>
                                        <p:attrNameLst>
                                          <p:attrName>style.visibility</p:attrName>
                                        </p:attrNameLst>
                                      </p:cBhvr>
                                      <p:to>
                                        <p:strVal val="visible"/>
                                      </p:to>
                                    </p:set>
                                    <p:animEffect transition="in" filter="fade">
                                      <p:cBhvr>
                                        <p:cTn id="88" dur="500"/>
                                        <p:tgtEl>
                                          <p:spTgt spid="2">
                                            <p:txEl>
                                              <p:pRg st="15" end="15"/>
                                            </p:txEl>
                                          </p:spTgt>
                                        </p:tgtEl>
                                      </p:cBhvr>
                                    </p:animEffect>
                                  </p:childTnLst>
                                </p:cTn>
                              </p:par>
                              <p:par>
                                <p:cTn id="89" presetID="10" presetClass="entr" presetSubtype="0" fill="hold" nodeType="withEffect">
                                  <p:stCondLst>
                                    <p:cond delay="0"/>
                                  </p:stCondLst>
                                  <p:childTnLst>
                                    <p:set>
                                      <p:cBhvr>
                                        <p:cTn id="90" dur="1" fill="hold">
                                          <p:stCondLst>
                                            <p:cond delay="0"/>
                                          </p:stCondLst>
                                        </p:cTn>
                                        <p:tgtEl>
                                          <p:spTgt spid="2">
                                            <p:txEl>
                                              <p:pRg st="16" end="16"/>
                                            </p:txEl>
                                          </p:spTgt>
                                        </p:tgtEl>
                                        <p:attrNameLst>
                                          <p:attrName>style.visibility</p:attrName>
                                        </p:attrNameLst>
                                      </p:cBhvr>
                                      <p:to>
                                        <p:strVal val="visible"/>
                                      </p:to>
                                    </p:set>
                                    <p:animEffect transition="in" filter="fade">
                                      <p:cBhvr>
                                        <p:cTn id="91" dur="500"/>
                                        <p:tgtEl>
                                          <p:spTgt spid="2">
                                            <p:txEl>
                                              <p:pRg st="16" end="16"/>
                                            </p:txEl>
                                          </p:spTgt>
                                        </p:tgtEl>
                                      </p:cBhvr>
                                    </p:animEffect>
                                  </p:childTnLst>
                                </p:cTn>
                              </p:par>
                              <p:par>
                                <p:cTn id="92" presetID="10" presetClass="entr" presetSubtype="0" fill="hold" nodeType="withEffect">
                                  <p:stCondLst>
                                    <p:cond delay="0"/>
                                  </p:stCondLst>
                                  <p:childTnLst>
                                    <p:set>
                                      <p:cBhvr>
                                        <p:cTn id="93" dur="1" fill="hold">
                                          <p:stCondLst>
                                            <p:cond delay="0"/>
                                          </p:stCondLst>
                                        </p:cTn>
                                        <p:tgtEl>
                                          <p:spTgt spid="2">
                                            <p:txEl>
                                              <p:pRg st="17" end="17"/>
                                            </p:txEl>
                                          </p:spTgt>
                                        </p:tgtEl>
                                        <p:attrNameLst>
                                          <p:attrName>style.visibility</p:attrName>
                                        </p:attrNameLst>
                                      </p:cBhvr>
                                      <p:to>
                                        <p:strVal val="visible"/>
                                      </p:to>
                                    </p:set>
                                    <p:animEffect transition="in" filter="fade">
                                      <p:cBhvr>
                                        <p:cTn id="94" dur="500"/>
                                        <p:tgtEl>
                                          <p:spTgt spid="2">
                                            <p:txEl>
                                              <p:pRg st="17" end="17"/>
                                            </p:txEl>
                                          </p:spTgt>
                                        </p:tgtEl>
                                      </p:cBhvr>
                                    </p:animEffect>
                                  </p:childTnLst>
                                </p:cTn>
                              </p:par>
                              <p:par>
                                <p:cTn id="95" presetID="10" presetClass="entr" presetSubtype="0" fill="hold" nodeType="withEffect">
                                  <p:stCondLst>
                                    <p:cond delay="0"/>
                                  </p:stCondLst>
                                  <p:childTnLst>
                                    <p:set>
                                      <p:cBhvr>
                                        <p:cTn id="96" dur="1" fill="hold">
                                          <p:stCondLst>
                                            <p:cond delay="0"/>
                                          </p:stCondLst>
                                        </p:cTn>
                                        <p:tgtEl>
                                          <p:spTgt spid="2">
                                            <p:txEl>
                                              <p:pRg st="18" end="18"/>
                                            </p:txEl>
                                          </p:spTgt>
                                        </p:tgtEl>
                                        <p:attrNameLst>
                                          <p:attrName>style.visibility</p:attrName>
                                        </p:attrNameLst>
                                      </p:cBhvr>
                                      <p:to>
                                        <p:strVal val="visible"/>
                                      </p:to>
                                    </p:set>
                                    <p:animEffect transition="in" filter="fade">
                                      <p:cBhvr>
                                        <p:cTn id="97" dur="500"/>
                                        <p:tgtEl>
                                          <p:spTgt spid="2">
                                            <p:txEl>
                                              <p:pRg st="18" end="18"/>
                                            </p:txEl>
                                          </p:spTgt>
                                        </p:tgtEl>
                                      </p:cBhvr>
                                    </p:animEffect>
                                  </p:childTnLst>
                                </p:cTn>
                              </p:par>
                              <p:par>
                                <p:cTn id="98" presetID="10" presetClass="entr" presetSubtype="0" fill="hold" nodeType="withEffect">
                                  <p:stCondLst>
                                    <p:cond delay="0"/>
                                  </p:stCondLst>
                                  <p:childTnLst>
                                    <p:set>
                                      <p:cBhvr>
                                        <p:cTn id="99" dur="1" fill="hold">
                                          <p:stCondLst>
                                            <p:cond delay="0"/>
                                          </p:stCondLst>
                                        </p:cTn>
                                        <p:tgtEl>
                                          <p:spTgt spid="2">
                                            <p:txEl>
                                              <p:pRg st="19" end="19"/>
                                            </p:txEl>
                                          </p:spTgt>
                                        </p:tgtEl>
                                        <p:attrNameLst>
                                          <p:attrName>style.visibility</p:attrName>
                                        </p:attrNameLst>
                                      </p:cBhvr>
                                      <p:to>
                                        <p:strVal val="visible"/>
                                      </p:to>
                                    </p:set>
                                    <p:animEffect transition="in" filter="fade">
                                      <p:cBhvr>
                                        <p:cTn id="100" dur="500"/>
                                        <p:tgtEl>
                                          <p:spTgt spid="2">
                                            <p:txEl>
                                              <p:pRg st="19" end="19"/>
                                            </p:txEl>
                                          </p:spTgt>
                                        </p:tgtEl>
                                      </p:cBhvr>
                                    </p:animEffect>
                                  </p:childTnLst>
                                </p:cTn>
                              </p:par>
                              <p:par>
                                <p:cTn id="101" presetID="10" presetClass="entr" presetSubtype="0" fill="hold" nodeType="withEffect">
                                  <p:stCondLst>
                                    <p:cond delay="0"/>
                                  </p:stCondLst>
                                  <p:childTnLst>
                                    <p:set>
                                      <p:cBhvr>
                                        <p:cTn id="102" dur="1" fill="hold">
                                          <p:stCondLst>
                                            <p:cond delay="0"/>
                                          </p:stCondLst>
                                        </p:cTn>
                                        <p:tgtEl>
                                          <p:spTgt spid="2">
                                            <p:txEl>
                                              <p:pRg st="20" end="20"/>
                                            </p:txEl>
                                          </p:spTgt>
                                        </p:tgtEl>
                                        <p:attrNameLst>
                                          <p:attrName>style.visibility</p:attrName>
                                        </p:attrNameLst>
                                      </p:cBhvr>
                                      <p:to>
                                        <p:strVal val="visible"/>
                                      </p:to>
                                    </p:set>
                                    <p:animEffect transition="in" filter="fade">
                                      <p:cBhvr>
                                        <p:cTn id="103" dur="500"/>
                                        <p:tgtEl>
                                          <p:spTgt spid="2">
                                            <p:txEl>
                                              <p:pRg st="20" end="20"/>
                                            </p:txEl>
                                          </p:spTgt>
                                        </p:tgtEl>
                                      </p:cBhvr>
                                    </p:animEffect>
                                  </p:childTnLst>
                                </p:cTn>
                              </p:par>
                            </p:childTnLst>
                          </p:cTn>
                        </p:par>
                      </p:childTnLst>
                    </p:cTn>
                  </p:par>
                  <p:par>
                    <p:cTn id="104" fill="hold">
                      <p:stCondLst>
                        <p:cond delay="indefinite"/>
                      </p:stCondLst>
                      <p:childTnLst>
                        <p:par>
                          <p:cTn id="105" fill="hold">
                            <p:stCondLst>
                              <p:cond delay="0"/>
                            </p:stCondLst>
                            <p:childTnLst>
                              <p:par>
                                <p:cTn id="106" presetID="10" presetClass="entr" presetSubtype="0" fill="hold" grpId="0" nodeType="clickEffect">
                                  <p:stCondLst>
                                    <p:cond delay="0"/>
                                  </p:stCondLst>
                                  <p:childTnLst>
                                    <p:set>
                                      <p:cBhvr>
                                        <p:cTn id="107" dur="1" fill="hold">
                                          <p:stCondLst>
                                            <p:cond delay="0"/>
                                          </p:stCondLst>
                                        </p:cTn>
                                        <p:tgtEl>
                                          <p:spTgt spid="3"/>
                                        </p:tgtEl>
                                        <p:attrNameLst>
                                          <p:attrName>style.visibility</p:attrName>
                                        </p:attrNameLst>
                                      </p:cBhvr>
                                      <p:to>
                                        <p:strVal val="visible"/>
                                      </p:to>
                                    </p:set>
                                    <p:animEffect transition="in" filter="fade">
                                      <p:cBhvr>
                                        <p:cTn id="108" dur="500"/>
                                        <p:tgtEl>
                                          <p:spTgt spid="3"/>
                                        </p:tgtEl>
                                      </p:cBhvr>
                                    </p:animEffect>
                                  </p:childTnLst>
                                </p:cTn>
                              </p:par>
                            </p:childTnLst>
                          </p:cTn>
                        </p:par>
                      </p:childTnLst>
                    </p:cTn>
                  </p:par>
                  <p:par>
                    <p:cTn id="109" fill="hold">
                      <p:stCondLst>
                        <p:cond delay="indefinite"/>
                      </p:stCondLst>
                      <p:childTnLst>
                        <p:par>
                          <p:cTn id="110" fill="hold">
                            <p:stCondLst>
                              <p:cond delay="0"/>
                            </p:stCondLst>
                            <p:childTnLst>
                              <p:par>
                                <p:cTn id="111" presetID="10" presetClass="entr" presetSubtype="0" fill="hold" nodeType="clickEffect">
                                  <p:stCondLst>
                                    <p:cond delay="0"/>
                                  </p:stCondLst>
                                  <p:childTnLst>
                                    <p:set>
                                      <p:cBhvr>
                                        <p:cTn id="112" dur="1" fill="hold">
                                          <p:stCondLst>
                                            <p:cond delay="0"/>
                                          </p:stCondLst>
                                        </p:cTn>
                                        <p:tgtEl>
                                          <p:spTgt spid="6"/>
                                        </p:tgtEl>
                                        <p:attrNameLst>
                                          <p:attrName>style.visibility</p:attrName>
                                        </p:attrNameLst>
                                      </p:cBhvr>
                                      <p:to>
                                        <p:strVal val="visible"/>
                                      </p:to>
                                    </p:set>
                                    <p:animEffect transition="in" filter="fade">
                                      <p:cBhvr>
                                        <p:cTn id="113" dur="500"/>
                                        <p:tgtEl>
                                          <p:spTgt spid="6"/>
                                        </p:tgtEl>
                                      </p:cBhvr>
                                    </p:animEffect>
                                  </p:childTnLst>
                                </p:cTn>
                              </p:par>
                              <p:par>
                                <p:cTn id="114" presetID="10" presetClass="entr" presetSubtype="0" fill="hold" nodeType="withEffect">
                                  <p:stCondLst>
                                    <p:cond delay="0"/>
                                  </p:stCondLst>
                                  <p:childTnLst>
                                    <p:set>
                                      <p:cBhvr>
                                        <p:cTn id="115" dur="1" fill="hold">
                                          <p:stCondLst>
                                            <p:cond delay="0"/>
                                          </p:stCondLst>
                                        </p:cTn>
                                        <p:tgtEl>
                                          <p:spTgt spid="10"/>
                                        </p:tgtEl>
                                        <p:attrNameLst>
                                          <p:attrName>style.visibility</p:attrName>
                                        </p:attrNameLst>
                                      </p:cBhvr>
                                      <p:to>
                                        <p:strVal val="visible"/>
                                      </p:to>
                                    </p:set>
                                    <p:animEffect transition="in" filter="fade">
                                      <p:cBhvr>
                                        <p:cTn id="11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2"/>
          </p:nvPr>
        </p:nvSpPr>
        <p:spPr>
          <a:xfrm>
            <a:off x="5638800" y="838200"/>
            <a:ext cx="5029200" cy="5562600"/>
          </a:xfrm>
        </p:spPr>
        <p:txBody>
          <a:bodyPr>
            <a:normAutofit/>
          </a:bodyPr>
          <a:lstStyle/>
          <a:p>
            <a:pPr>
              <a:buNone/>
            </a:pPr>
            <a:r>
              <a:rPr lang="en-US" b="1" dirty="0">
                <a:solidFill>
                  <a:srgbClr val="C00000"/>
                </a:solidFill>
              </a:rPr>
              <a:t>     </a:t>
            </a:r>
            <a:endParaRPr lang="en-US" dirty="0"/>
          </a:p>
        </p:txBody>
      </p:sp>
      <mc:AlternateContent xmlns:mc="http://schemas.openxmlformats.org/markup-compatibility/2006" xmlns:p14="http://schemas.microsoft.com/office/powerpoint/2010/main">
        <mc:Choice Requires="p14">
          <p:contentPart p14:bwMode="auto" r:id="rId2">
            <p14:nvContentPartPr>
              <p14:cNvPr id="1026" name="Ink 2"/>
              <p14:cNvContentPartPr>
                <a14:cpLocks xmlns:a14="http://schemas.microsoft.com/office/drawing/2010/main" noRot="1" noChangeAspect="1" noEditPoints="1" noChangeArrowheads="1" noChangeShapeType="1"/>
              </p14:cNvContentPartPr>
              <p14:nvPr/>
            </p14:nvContentPartPr>
            <p14:xfrm>
              <a:off x="226896613" y="169754550"/>
              <a:ext cx="0" cy="0"/>
            </p14:xfrm>
          </p:contentPart>
        </mc:Choice>
        <mc:Fallback xmlns="">
          <p:pic>
            <p:nvPicPr>
              <p:cNvPr id="1026" name="Ink 2"/>
              <p:cNvPicPr>
                <a:picLocks noRot="1" noChangeAspect="1" noEditPoints="1" noChangeArrowheads="1" noChangeShapeType="1"/>
              </p:cNvPicPr>
              <p:nvPr/>
            </p:nvPicPr>
            <p:blipFill>
              <a:blip r:embed="rId3"/>
              <a:stretch>
                <a:fillRect/>
              </a:stretch>
            </p:blipFill>
            <p:spPr>
              <a:xfrm>
                <a:off x="226896613" y="169754550"/>
                <a:ext cx="0" cy="0"/>
              </a:xfrm>
              <a:prstGeom prst="rect">
                <a:avLst/>
              </a:prstGeom>
            </p:spPr>
          </p:pic>
        </mc:Fallback>
      </mc:AlternateContent>
      <p:pic>
        <p:nvPicPr>
          <p:cNvPr id="7" name="Picture 6">
            <a:extLst>
              <a:ext uri="{FF2B5EF4-FFF2-40B4-BE49-F238E27FC236}">
                <a16:creationId xmlns:a16="http://schemas.microsoft.com/office/drawing/2014/main" id="{5E75E591-2632-41AB-AD81-3D1DA2DE8CB3}"/>
              </a:ext>
            </a:extLst>
          </p:cNvPr>
          <p:cNvPicPr>
            <a:picLocks noChangeAspect="1"/>
          </p:cNvPicPr>
          <p:nvPr/>
        </p:nvPicPr>
        <p:blipFill>
          <a:blip r:embed="rId4"/>
          <a:stretch>
            <a:fillRect/>
          </a:stretch>
        </p:blipFill>
        <p:spPr>
          <a:xfrm>
            <a:off x="737611" y="172820"/>
            <a:ext cx="937341" cy="646786"/>
          </a:xfrm>
          <a:prstGeom prst="rect">
            <a:avLst/>
          </a:prstGeom>
        </p:spPr>
      </p:pic>
      <p:sp>
        <p:nvSpPr>
          <p:cNvPr id="8" name="Title 1">
            <a:extLst>
              <a:ext uri="{FF2B5EF4-FFF2-40B4-BE49-F238E27FC236}">
                <a16:creationId xmlns:a16="http://schemas.microsoft.com/office/drawing/2014/main" id="{F35709A0-5942-48DD-9CE2-656C5EAF3B2C}"/>
              </a:ext>
            </a:extLst>
          </p:cNvPr>
          <p:cNvSpPr txBox="1">
            <a:spLocks/>
          </p:cNvSpPr>
          <p:nvPr/>
        </p:nvSpPr>
        <p:spPr>
          <a:xfrm>
            <a:off x="1905000" y="131814"/>
            <a:ext cx="10287000" cy="646786"/>
          </a:xfrm>
          <a:prstGeom prst="rect">
            <a:avLst/>
          </a:prstGeom>
          <a:solidFill>
            <a:srgbClr val="0EADC2"/>
          </a:solidFill>
          <a:ln w="38100" cap="flat" cmpd="sng" algn="ctr">
            <a:solidFill>
              <a:srgbClr val="FF0000"/>
            </a:solidFill>
            <a:prstDash val="solid"/>
          </a:ln>
        </p:spPr>
        <p:style>
          <a:lnRef idx="1">
            <a:schemeClr val="accent1"/>
          </a:lnRef>
          <a:fillRef idx="2">
            <a:schemeClr val="accent1"/>
          </a:fillRef>
          <a:effectRef idx="1">
            <a:schemeClr val="accent1"/>
          </a:effectRef>
          <a:fontRef idx="minor">
            <a:schemeClr val="dk1"/>
          </a:fontRef>
        </p:style>
        <p:txBody>
          <a:bodyPr bIns="91440" anchor="b" anchorCtr="0">
            <a:normAutofit lnSpcReduction="10000"/>
          </a:bodyPr>
          <a:lstStyle>
            <a:lvl1pPr algn="l" rtl="0" eaLnBrk="1" latinLnBrk="0" hangingPunct="1">
              <a:spcBef>
                <a:spcPct val="0"/>
              </a:spcBef>
              <a:buNone/>
              <a:defRPr kumimoji="0" sz="40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3600" dirty="0">
                <a:solidFill>
                  <a:schemeClr val="tx1"/>
                </a:solidFill>
              </a:rPr>
              <a:t>Super: </a:t>
            </a:r>
            <a:r>
              <a:rPr lang="en-US" sz="3600" dirty="0">
                <a:solidFill>
                  <a:schemeClr val="bg1"/>
                </a:solidFill>
              </a:rPr>
              <a:t>Invoking Parent Class Constructor</a:t>
            </a:r>
          </a:p>
        </p:txBody>
      </p:sp>
      <p:sp>
        <p:nvSpPr>
          <p:cNvPr id="2" name="TextBox 1"/>
          <p:cNvSpPr txBox="1"/>
          <p:nvPr/>
        </p:nvSpPr>
        <p:spPr>
          <a:xfrm>
            <a:off x="737610" y="854800"/>
            <a:ext cx="9396990" cy="6155600"/>
          </a:xfrm>
          <a:prstGeom prst="rect">
            <a:avLst/>
          </a:prstGeom>
        </p:spPr>
        <p:style>
          <a:lnRef idx="1">
            <a:schemeClr val="accent1"/>
          </a:lnRef>
          <a:fillRef idx="2">
            <a:schemeClr val="accent1"/>
          </a:fillRef>
          <a:effectRef idx="1">
            <a:schemeClr val="accent1"/>
          </a:effectRef>
          <a:fontRef idx="minor">
            <a:schemeClr val="dk1"/>
          </a:fontRef>
        </p:style>
        <p:txBody>
          <a:bodyPr wrap="square" numCol="2" spcCol="720000" rtlCol="0">
            <a:spAutoFit/>
          </a:bodyPr>
          <a:lstStyle/>
          <a:p>
            <a:r>
              <a:rPr lang="en-US" dirty="0">
                <a:highlight>
                  <a:srgbClr val="FFFF00"/>
                </a:highlight>
              </a:rPr>
              <a:t>class Animal</a:t>
            </a:r>
          </a:p>
          <a:p>
            <a:r>
              <a:rPr lang="en-US" dirty="0">
                <a:highlight>
                  <a:srgbClr val="FFFF00"/>
                </a:highlight>
              </a:rPr>
              <a:t>{</a:t>
            </a:r>
          </a:p>
          <a:p>
            <a:r>
              <a:rPr lang="en-US" dirty="0">
                <a:highlight>
                  <a:srgbClr val="FFFF00"/>
                </a:highlight>
              </a:rPr>
              <a:t> Animal ()</a:t>
            </a:r>
          </a:p>
          <a:p>
            <a:r>
              <a:rPr lang="en-US" dirty="0">
                <a:highlight>
                  <a:srgbClr val="FFFF00"/>
                </a:highlight>
              </a:rPr>
              <a:t>{ </a:t>
            </a:r>
            <a:r>
              <a:rPr lang="en-US" dirty="0" err="1">
                <a:highlight>
                  <a:srgbClr val="FFFF00"/>
                </a:highlight>
              </a:rPr>
              <a:t>System.out.println</a:t>
            </a:r>
            <a:r>
              <a:rPr lang="en-US" dirty="0">
                <a:highlight>
                  <a:srgbClr val="FFFF00"/>
                </a:highlight>
              </a:rPr>
              <a:t>(“Animal color is white and eating……”);</a:t>
            </a:r>
          </a:p>
          <a:p>
            <a:r>
              <a:rPr lang="en-US" dirty="0">
                <a:highlight>
                  <a:srgbClr val="FFFF00"/>
                </a:highlight>
              </a:rPr>
              <a:t>   }</a:t>
            </a:r>
          </a:p>
          <a:p>
            <a:r>
              <a:rPr lang="en-US" dirty="0">
                <a:highlight>
                  <a:srgbClr val="FFFF00"/>
                </a:highlight>
              </a:rPr>
              <a:t>}</a:t>
            </a:r>
          </a:p>
          <a:p>
            <a:endParaRPr lang="en-US" dirty="0">
              <a:highlight>
                <a:srgbClr val="FFFF00"/>
              </a:highlight>
            </a:endParaRPr>
          </a:p>
          <a:p>
            <a:endParaRPr lang="en-US" dirty="0">
              <a:highlight>
                <a:srgbClr val="FFFF00"/>
              </a:highlight>
            </a:endParaRPr>
          </a:p>
          <a:p>
            <a:r>
              <a:rPr lang="en-US" dirty="0">
                <a:highlight>
                  <a:srgbClr val="00FF00"/>
                </a:highlight>
              </a:rPr>
              <a:t>class Dog extends Animal</a:t>
            </a:r>
          </a:p>
          <a:p>
            <a:r>
              <a:rPr lang="en-US" dirty="0">
                <a:highlight>
                  <a:srgbClr val="00FF00"/>
                </a:highlight>
              </a:rPr>
              <a:t>{</a:t>
            </a:r>
          </a:p>
          <a:p>
            <a:r>
              <a:rPr lang="en-US" dirty="0">
                <a:highlight>
                  <a:srgbClr val="00FF00"/>
                </a:highlight>
              </a:rPr>
              <a:t>    Dog()</a:t>
            </a:r>
          </a:p>
          <a:p>
            <a:r>
              <a:rPr lang="en-US" dirty="0">
                <a:highlight>
                  <a:srgbClr val="00FF00"/>
                </a:highlight>
              </a:rPr>
              <a:t>{</a:t>
            </a:r>
          </a:p>
          <a:p>
            <a:r>
              <a:rPr lang="en-US" dirty="0">
                <a:highlight>
                  <a:srgbClr val="00FF00"/>
                </a:highlight>
              </a:rPr>
              <a:t>    super();</a:t>
            </a:r>
          </a:p>
          <a:p>
            <a:r>
              <a:rPr lang="en-US" dirty="0">
                <a:highlight>
                  <a:srgbClr val="00FF00"/>
                </a:highlight>
              </a:rPr>
              <a:t>    </a:t>
            </a:r>
            <a:r>
              <a:rPr lang="en-US" dirty="0" err="1">
                <a:highlight>
                  <a:srgbClr val="00FF00"/>
                </a:highlight>
              </a:rPr>
              <a:t>System.out.println</a:t>
            </a:r>
            <a:r>
              <a:rPr lang="en-US" dirty="0">
                <a:highlight>
                  <a:srgbClr val="00FF00"/>
                </a:highlight>
              </a:rPr>
              <a:t>(“bread”);</a:t>
            </a:r>
          </a:p>
          <a:p>
            <a:r>
              <a:rPr lang="en-US" dirty="0">
                <a:highlight>
                  <a:srgbClr val="00FF00"/>
                </a:highlight>
              </a:rPr>
              <a:t>  }</a:t>
            </a:r>
          </a:p>
          <a:p>
            <a:r>
              <a:rPr lang="en-US" dirty="0">
                <a:highlight>
                  <a:srgbClr val="00FF00"/>
                </a:highlight>
              </a:rPr>
              <a:t>}</a:t>
            </a:r>
          </a:p>
          <a:p>
            <a:endParaRPr lang="en-US" dirty="0">
              <a:highlight>
                <a:srgbClr val="00FF00"/>
              </a:highlight>
            </a:endParaRPr>
          </a:p>
          <a:p>
            <a:endParaRPr lang="en-US" dirty="0">
              <a:highlight>
                <a:srgbClr val="00FF00"/>
              </a:highlight>
            </a:endParaRPr>
          </a:p>
          <a:p>
            <a:endParaRPr lang="en-US" dirty="0">
              <a:highlight>
                <a:srgbClr val="00FF00"/>
              </a:highlight>
            </a:endParaRPr>
          </a:p>
          <a:p>
            <a:endParaRPr lang="en-US" dirty="0">
              <a:highlight>
                <a:srgbClr val="00FF00"/>
              </a:highlight>
            </a:endParaRPr>
          </a:p>
          <a:p>
            <a:endParaRPr lang="en-US" dirty="0">
              <a:highlight>
                <a:srgbClr val="00FF00"/>
              </a:highlight>
            </a:endParaRPr>
          </a:p>
          <a:p>
            <a:endParaRPr lang="en-US" dirty="0">
              <a:highlight>
                <a:srgbClr val="00FF00"/>
              </a:highlight>
            </a:endParaRPr>
          </a:p>
          <a:p>
            <a:endParaRPr lang="en-US" dirty="0">
              <a:highlight>
                <a:srgbClr val="00FF00"/>
              </a:highlight>
            </a:endParaRPr>
          </a:p>
          <a:p>
            <a:r>
              <a:rPr lang="en-US" dirty="0">
                <a:highlight>
                  <a:srgbClr val="00FFFF"/>
                </a:highlight>
              </a:rPr>
              <a:t>class TestSuper1</a:t>
            </a:r>
          </a:p>
          <a:p>
            <a:r>
              <a:rPr lang="en-US" dirty="0">
                <a:highlight>
                  <a:srgbClr val="00FFFF"/>
                </a:highlight>
              </a:rPr>
              <a:t>{</a:t>
            </a:r>
          </a:p>
          <a:p>
            <a:r>
              <a:rPr lang="en-US" dirty="0">
                <a:highlight>
                  <a:srgbClr val="00FFFF"/>
                </a:highlight>
              </a:rPr>
              <a:t>  public static void main(String </a:t>
            </a:r>
            <a:r>
              <a:rPr lang="en-US" dirty="0" err="1">
                <a:highlight>
                  <a:srgbClr val="00FFFF"/>
                </a:highlight>
              </a:rPr>
              <a:t>args</a:t>
            </a:r>
            <a:r>
              <a:rPr lang="en-US" dirty="0">
                <a:highlight>
                  <a:srgbClr val="00FFFF"/>
                </a:highlight>
              </a:rPr>
              <a:t>[])</a:t>
            </a:r>
          </a:p>
          <a:p>
            <a:r>
              <a:rPr lang="en-US" dirty="0">
                <a:highlight>
                  <a:srgbClr val="00FFFF"/>
                </a:highlight>
              </a:rPr>
              <a:t>{</a:t>
            </a:r>
          </a:p>
          <a:p>
            <a:r>
              <a:rPr lang="en-US" dirty="0">
                <a:highlight>
                  <a:srgbClr val="00FFFF"/>
                </a:highlight>
              </a:rPr>
              <a:t>  Dog d =new Dog();</a:t>
            </a:r>
          </a:p>
          <a:p>
            <a:r>
              <a:rPr lang="en-US" dirty="0">
                <a:highlight>
                  <a:srgbClr val="00FFFF"/>
                </a:highlight>
              </a:rPr>
              <a:t>}</a:t>
            </a:r>
          </a:p>
          <a:p>
            <a:r>
              <a:rPr lang="en-US" dirty="0">
                <a:highlight>
                  <a:srgbClr val="00FFFF"/>
                </a:highlight>
              </a:rPr>
              <a:t>}</a:t>
            </a:r>
          </a:p>
          <a:p>
            <a:r>
              <a:rPr lang="en-US" dirty="0"/>
              <a:t>  </a:t>
            </a:r>
          </a:p>
        </p:txBody>
      </p:sp>
      <p:sp>
        <p:nvSpPr>
          <p:cNvPr id="3" name="Rectangle: Rounded Corners 2">
            <a:extLst>
              <a:ext uri="{FF2B5EF4-FFF2-40B4-BE49-F238E27FC236}">
                <a16:creationId xmlns:a16="http://schemas.microsoft.com/office/drawing/2014/main" id="{E8FF7865-4825-4392-89B6-6BEB44885AE0}"/>
              </a:ext>
            </a:extLst>
          </p:cNvPr>
          <p:cNvSpPr/>
          <p:nvPr/>
        </p:nvSpPr>
        <p:spPr>
          <a:xfrm>
            <a:off x="5638800" y="4191000"/>
            <a:ext cx="3124200" cy="1600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t>Animal colour is white and eating…….</a:t>
            </a:r>
          </a:p>
          <a:p>
            <a:pPr algn="ctr"/>
            <a:r>
              <a:rPr lang="en-IN" sz="2400" dirty="0"/>
              <a:t>bread</a:t>
            </a:r>
          </a:p>
        </p:txBody>
      </p:sp>
      <mc:AlternateContent xmlns:mc="http://schemas.openxmlformats.org/markup-compatibility/2006" xmlns:p14="http://schemas.microsoft.com/office/powerpoint/2010/main">
        <mc:Choice Requires="p14">
          <p:contentPart p14:bwMode="auto" r:id="rId5">
            <p14:nvContentPartPr>
              <p14:cNvPr id="18" name="Ink 17">
                <a:extLst>
                  <a:ext uri="{FF2B5EF4-FFF2-40B4-BE49-F238E27FC236}">
                    <a16:creationId xmlns:a16="http://schemas.microsoft.com/office/drawing/2014/main" id="{C0E1B3AE-C9F4-4191-917B-64622EB9416C}"/>
                  </a:ext>
                </a:extLst>
              </p14:cNvPr>
              <p14:cNvContentPartPr/>
              <p14:nvPr/>
            </p14:nvContentPartPr>
            <p14:xfrm>
              <a:off x="969411" y="2091393"/>
              <a:ext cx="6826320" cy="2715480"/>
            </p14:xfrm>
          </p:contentPart>
        </mc:Choice>
        <mc:Fallback xmlns="">
          <p:pic>
            <p:nvPicPr>
              <p:cNvPr id="18" name="Ink 17">
                <a:extLst>
                  <a:ext uri="{FF2B5EF4-FFF2-40B4-BE49-F238E27FC236}">
                    <a16:creationId xmlns:a16="http://schemas.microsoft.com/office/drawing/2014/main" id="{C0E1B3AE-C9F4-4191-917B-64622EB9416C}"/>
                  </a:ext>
                </a:extLst>
              </p:cNvPr>
              <p:cNvPicPr/>
              <p:nvPr/>
            </p:nvPicPr>
            <p:blipFill>
              <a:blip r:embed="rId6"/>
              <a:stretch>
                <a:fillRect/>
              </a:stretch>
            </p:blipFill>
            <p:spPr>
              <a:xfrm>
                <a:off x="950331" y="2072313"/>
                <a:ext cx="6864120" cy="2753280"/>
              </a:xfrm>
              <a:prstGeom prst="rect">
                <a:avLst/>
              </a:prstGeom>
            </p:spPr>
          </p:pic>
        </mc:Fallback>
      </mc:AlternateContent>
    </p:spTree>
    <p:extLst>
      <p:ext uri="{BB962C8B-B14F-4D97-AF65-F5344CB8AC3E}">
        <p14:creationId xmlns:p14="http://schemas.microsoft.com/office/powerpoint/2010/main" val="2248570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fade">
                                      <p:cBhvr>
                                        <p:cTn id="13" dur="500"/>
                                        <p:tgtEl>
                                          <p:spTgt spid="2">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fade">
                                      <p:cBhvr>
                                        <p:cTn id="16" dur="500"/>
                                        <p:tgtEl>
                                          <p:spTgt spid="2">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Effect transition="in" filter="fade">
                                      <p:cBhvr>
                                        <p:cTn id="19" dur="500"/>
                                        <p:tgtEl>
                                          <p:spTgt spid="2">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Effect transition="in" filter="fade">
                                      <p:cBhvr>
                                        <p:cTn id="22" dur="500"/>
                                        <p:tgtEl>
                                          <p:spTgt spid="2">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8" end="8"/>
                                            </p:txEl>
                                          </p:spTgt>
                                        </p:tgtEl>
                                        <p:attrNameLst>
                                          <p:attrName>style.visibility</p:attrName>
                                        </p:attrNameLst>
                                      </p:cBhvr>
                                      <p:to>
                                        <p:strVal val="visible"/>
                                      </p:to>
                                    </p:set>
                                    <p:animEffect transition="in" filter="fade">
                                      <p:cBhvr>
                                        <p:cTn id="27" dur="500"/>
                                        <p:tgtEl>
                                          <p:spTgt spid="2">
                                            <p:txEl>
                                              <p:pRg st="8" end="8"/>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2">
                                            <p:txEl>
                                              <p:pRg st="9" end="9"/>
                                            </p:txEl>
                                          </p:spTgt>
                                        </p:tgtEl>
                                        <p:attrNameLst>
                                          <p:attrName>style.visibility</p:attrName>
                                        </p:attrNameLst>
                                      </p:cBhvr>
                                      <p:to>
                                        <p:strVal val="visible"/>
                                      </p:to>
                                    </p:set>
                                    <p:animEffect transition="in" filter="fade">
                                      <p:cBhvr>
                                        <p:cTn id="30" dur="500"/>
                                        <p:tgtEl>
                                          <p:spTgt spid="2">
                                            <p:txEl>
                                              <p:pRg st="9" end="9"/>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2">
                                            <p:txEl>
                                              <p:pRg st="10" end="10"/>
                                            </p:txEl>
                                          </p:spTgt>
                                        </p:tgtEl>
                                        <p:attrNameLst>
                                          <p:attrName>style.visibility</p:attrName>
                                        </p:attrNameLst>
                                      </p:cBhvr>
                                      <p:to>
                                        <p:strVal val="visible"/>
                                      </p:to>
                                    </p:set>
                                    <p:animEffect transition="in" filter="fade">
                                      <p:cBhvr>
                                        <p:cTn id="33" dur="500"/>
                                        <p:tgtEl>
                                          <p:spTgt spid="2">
                                            <p:txEl>
                                              <p:pRg st="10" end="10"/>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2">
                                            <p:txEl>
                                              <p:pRg st="11" end="11"/>
                                            </p:txEl>
                                          </p:spTgt>
                                        </p:tgtEl>
                                        <p:attrNameLst>
                                          <p:attrName>style.visibility</p:attrName>
                                        </p:attrNameLst>
                                      </p:cBhvr>
                                      <p:to>
                                        <p:strVal val="visible"/>
                                      </p:to>
                                    </p:set>
                                    <p:animEffect transition="in" filter="fade">
                                      <p:cBhvr>
                                        <p:cTn id="36" dur="500"/>
                                        <p:tgtEl>
                                          <p:spTgt spid="2">
                                            <p:txEl>
                                              <p:pRg st="11" end="11"/>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2">
                                            <p:txEl>
                                              <p:pRg st="13" end="13"/>
                                            </p:txEl>
                                          </p:spTgt>
                                        </p:tgtEl>
                                        <p:attrNameLst>
                                          <p:attrName>style.visibility</p:attrName>
                                        </p:attrNameLst>
                                      </p:cBhvr>
                                      <p:to>
                                        <p:strVal val="visible"/>
                                      </p:to>
                                    </p:set>
                                    <p:animEffect transition="in" filter="fade">
                                      <p:cBhvr>
                                        <p:cTn id="39" dur="500"/>
                                        <p:tgtEl>
                                          <p:spTgt spid="2">
                                            <p:txEl>
                                              <p:pRg st="13" end="13"/>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2">
                                            <p:txEl>
                                              <p:pRg st="14" end="14"/>
                                            </p:txEl>
                                          </p:spTgt>
                                        </p:tgtEl>
                                        <p:attrNameLst>
                                          <p:attrName>style.visibility</p:attrName>
                                        </p:attrNameLst>
                                      </p:cBhvr>
                                      <p:to>
                                        <p:strVal val="visible"/>
                                      </p:to>
                                    </p:set>
                                    <p:animEffect transition="in" filter="fade">
                                      <p:cBhvr>
                                        <p:cTn id="42" dur="500"/>
                                        <p:tgtEl>
                                          <p:spTgt spid="2">
                                            <p:txEl>
                                              <p:pRg st="14" end="14"/>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2">
                                            <p:txEl>
                                              <p:pRg st="15" end="15"/>
                                            </p:txEl>
                                          </p:spTgt>
                                        </p:tgtEl>
                                        <p:attrNameLst>
                                          <p:attrName>style.visibility</p:attrName>
                                        </p:attrNameLst>
                                      </p:cBhvr>
                                      <p:to>
                                        <p:strVal val="visible"/>
                                      </p:to>
                                    </p:set>
                                    <p:animEffect transition="in" filter="fade">
                                      <p:cBhvr>
                                        <p:cTn id="45" dur="500"/>
                                        <p:tgtEl>
                                          <p:spTgt spid="2">
                                            <p:txEl>
                                              <p:pRg st="15" end="15"/>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2">
                                            <p:txEl>
                                              <p:pRg st="23" end="23"/>
                                            </p:txEl>
                                          </p:spTgt>
                                        </p:tgtEl>
                                        <p:attrNameLst>
                                          <p:attrName>style.visibility</p:attrName>
                                        </p:attrNameLst>
                                      </p:cBhvr>
                                      <p:to>
                                        <p:strVal val="visible"/>
                                      </p:to>
                                    </p:set>
                                    <p:animEffect transition="in" filter="fade">
                                      <p:cBhvr>
                                        <p:cTn id="50" dur="500"/>
                                        <p:tgtEl>
                                          <p:spTgt spid="2">
                                            <p:txEl>
                                              <p:pRg st="23" end="23"/>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2">
                                            <p:txEl>
                                              <p:pRg st="24" end="24"/>
                                            </p:txEl>
                                          </p:spTgt>
                                        </p:tgtEl>
                                        <p:attrNameLst>
                                          <p:attrName>style.visibility</p:attrName>
                                        </p:attrNameLst>
                                      </p:cBhvr>
                                      <p:to>
                                        <p:strVal val="visible"/>
                                      </p:to>
                                    </p:set>
                                    <p:animEffect transition="in" filter="fade">
                                      <p:cBhvr>
                                        <p:cTn id="53" dur="500"/>
                                        <p:tgtEl>
                                          <p:spTgt spid="2">
                                            <p:txEl>
                                              <p:pRg st="24" end="24"/>
                                            </p:txEl>
                                          </p:spTgt>
                                        </p:tgtEl>
                                      </p:cBhvr>
                                    </p:animEffect>
                                  </p:childTnLst>
                                </p:cTn>
                              </p:par>
                              <p:par>
                                <p:cTn id="54" presetID="10" presetClass="entr" presetSubtype="0" fill="hold" nodeType="withEffect">
                                  <p:stCondLst>
                                    <p:cond delay="0"/>
                                  </p:stCondLst>
                                  <p:childTnLst>
                                    <p:set>
                                      <p:cBhvr>
                                        <p:cTn id="55" dur="1" fill="hold">
                                          <p:stCondLst>
                                            <p:cond delay="0"/>
                                          </p:stCondLst>
                                        </p:cTn>
                                        <p:tgtEl>
                                          <p:spTgt spid="2">
                                            <p:txEl>
                                              <p:pRg st="25" end="25"/>
                                            </p:txEl>
                                          </p:spTgt>
                                        </p:tgtEl>
                                        <p:attrNameLst>
                                          <p:attrName>style.visibility</p:attrName>
                                        </p:attrNameLst>
                                      </p:cBhvr>
                                      <p:to>
                                        <p:strVal val="visible"/>
                                      </p:to>
                                    </p:set>
                                    <p:animEffect transition="in" filter="fade">
                                      <p:cBhvr>
                                        <p:cTn id="56" dur="500"/>
                                        <p:tgtEl>
                                          <p:spTgt spid="2">
                                            <p:txEl>
                                              <p:pRg st="25" end="25"/>
                                            </p:txEl>
                                          </p:spTgt>
                                        </p:tgtEl>
                                      </p:cBhvr>
                                    </p:animEffect>
                                  </p:childTnLst>
                                </p:cTn>
                              </p:par>
                              <p:par>
                                <p:cTn id="57" presetID="10" presetClass="entr" presetSubtype="0" fill="hold" nodeType="withEffect">
                                  <p:stCondLst>
                                    <p:cond delay="0"/>
                                  </p:stCondLst>
                                  <p:childTnLst>
                                    <p:set>
                                      <p:cBhvr>
                                        <p:cTn id="58" dur="1" fill="hold">
                                          <p:stCondLst>
                                            <p:cond delay="0"/>
                                          </p:stCondLst>
                                        </p:cTn>
                                        <p:tgtEl>
                                          <p:spTgt spid="2">
                                            <p:txEl>
                                              <p:pRg st="26" end="26"/>
                                            </p:txEl>
                                          </p:spTgt>
                                        </p:tgtEl>
                                        <p:attrNameLst>
                                          <p:attrName>style.visibility</p:attrName>
                                        </p:attrNameLst>
                                      </p:cBhvr>
                                      <p:to>
                                        <p:strVal val="visible"/>
                                      </p:to>
                                    </p:set>
                                    <p:animEffect transition="in" filter="fade">
                                      <p:cBhvr>
                                        <p:cTn id="59" dur="500"/>
                                        <p:tgtEl>
                                          <p:spTgt spid="2">
                                            <p:txEl>
                                              <p:pRg st="26" end="26"/>
                                            </p:txEl>
                                          </p:spTgt>
                                        </p:tgtEl>
                                      </p:cBhvr>
                                    </p:animEffect>
                                  </p:childTnLst>
                                </p:cTn>
                              </p:par>
                              <p:par>
                                <p:cTn id="60" presetID="10" presetClass="entr" presetSubtype="0" fill="hold" nodeType="withEffect">
                                  <p:stCondLst>
                                    <p:cond delay="0"/>
                                  </p:stCondLst>
                                  <p:childTnLst>
                                    <p:set>
                                      <p:cBhvr>
                                        <p:cTn id="61" dur="1" fill="hold">
                                          <p:stCondLst>
                                            <p:cond delay="0"/>
                                          </p:stCondLst>
                                        </p:cTn>
                                        <p:tgtEl>
                                          <p:spTgt spid="2">
                                            <p:txEl>
                                              <p:pRg st="27" end="27"/>
                                            </p:txEl>
                                          </p:spTgt>
                                        </p:tgtEl>
                                        <p:attrNameLst>
                                          <p:attrName>style.visibility</p:attrName>
                                        </p:attrNameLst>
                                      </p:cBhvr>
                                      <p:to>
                                        <p:strVal val="visible"/>
                                      </p:to>
                                    </p:set>
                                    <p:animEffect transition="in" filter="fade">
                                      <p:cBhvr>
                                        <p:cTn id="62" dur="500"/>
                                        <p:tgtEl>
                                          <p:spTgt spid="2">
                                            <p:txEl>
                                              <p:pRg st="27" end="27"/>
                                            </p:txEl>
                                          </p:spTgt>
                                        </p:tgtEl>
                                      </p:cBhvr>
                                    </p:animEffect>
                                  </p:childTnLst>
                                </p:cTn>
                              </p:par>
                              <p:par>
                                <p:cTn id="63" presetID="10" presetClass="entr" presetSubtype="0" fill="hold" nodeType="withEffect">
                                  <p:stCondLst>
                                    <p:cond delay="0"/>
                                  </p:stCondLst>
                                  <p:childTnLst>
                                    <p:set>
                                      <p:cBhvr>
                                        <p:cTn id="64" dur="1" fill="hold">
                                          <p:stCondLst>
                                            <p:cond delay="0"/>
                                          </p:stCondLst>
                                        </p:cTn>
                                        <p:tgtEl>
                                          <p:spTgt spid="2">
                                            <p:txEl>
                                              <p:pRg st="28" end="28"/>
                                            </p:txEl>
                                          </p:spTgt>
                                        </p:tgtEl>
                                        <p:attrNameLst>
                                          <p:attrName>style.visibility</p:attrName>
                                        </p:attrNameLst>
                                      </p:cBhvr>
                                      <p:to>
                                        <p:strVal val="visible"/>
                                      </p:to>
                                    </p:set>
                                    <p:animEffect transition="in" filter="fade">
                                      <p:cBhvr>
                                        <p:cTn id="65" dur="500"/>
                                        <p:tgtEl>
                                          <p:spTgt spid="2">
                                            <p:txEl>
                                              <p:pRg st="28" end="28"/>
                                            </p:txEl>
                                          </p:spTgt>
                                        </p:tgtEl>
                                      </p:cBhvr>
                                    </p:animEffect>
                                  </p:childTnLst>
                                </p:cTn>
                              </p:par>
                              <p:par>
                                <p:cTn id="66" presetID="10" presetClass="entr" presetSubtype="0" fill="hold" nodeType="withEffect">
                                  <p:stCondLst>
                                    <p:cond delay="0"/>
                                  </p:stCondLst>
                                  <p:childTnLst>
                                    <p:set>
                                      <p:cBhvr>
                                        <p:cTn id="67" dur="1" fill="hold">
                                          <p:stCondLst>
                                            <p:cond delay="0"/>
                                          </p:stCondLst>
                                        </p:cTn>
                                        <p:tgtEl>
                                          <p:spTgt spid="2">
                                            <p:txEl>
                                              <p:pRg st="29" end="29"/>
                                            </p:txEl>
                                          </p:spTgt>
                                        </p:tgtEl>
                                        <p:attrNameLst>
                                          <p:attrName>style.visibility</p:attrName>
                                        </p:attrNameLst>
                                      </p:cBhvr>
                                      <p:to>
                                        <p:strVal val="visible"/>
                                      </p:to>
                                    </p:set>
                                    <p:animEffect transition="in" filter="fade">
                                      <p:cBhvr>
                                        <p:cTn id="68" dur="500"/>
                                        <p:tgtEl>
                                          <p:spTgt spid="2">
                                            <p:txEl>
                                              <p:pRg st="29" end="29"/>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2">
                                            <p:txEl>
                                              <p:pRg st="12" end="12"/>
                                            </p:txEl>
                                          </p:spTgt>
                                        </p:tgtEl>
                                        <p:attrNameLst>
                                          <p:attrName>style.visibility</p:attrName>
                                        </p:attrNameLst>
                                      </p:cBhvr>
                                      <p:to>
                                        <p:strVal val="visible"/>
                                      </p:to>
                                    </p:set>
                                    <p:animEffect transition="in" filter="fade">
                                      <p:cBhvr>
                                        <p:cTn id="73" dur="500"/>
                                        <p:tgtEl>
                                          <p:spTgt spid="2">
                                            <p:txEl>
                                              <p:pRg st="12" end="12"/>
                                            </p:txEl>
                                          </p:spTgt>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18"/>
                                        </p:tgtEl>
                                        <p:attrNameLst>
                                          <p:attrName>style.visibility</p:attrName>
                                        </p:attrNameLst>
                                      </p:cBhvr>
                                      <p:to>
                                        <p:strVal val="visible"/>
                                      </p:to>
                                    </p:set>
                                    <p:animEffect transition="in" filter="fade">
                                      <p:cBhvr>
                                        <p:cTn id="78" dur="500"/>
                                        <p:tgtEl>
                                          <p:spTgt spid="18"/>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3"/>
                                        </p:tgtEl>
                                        <p:attrNameLst>
                                          <p:attrName>style.visibility</p:attrName>
                                        </p:attrNameLst>
                                      </p:cBhvr>
                                      <p:to>
                                        <p:strVal val="visible"/>
                                      </p:to>
                                    </p:set>
                                    <p:animEffect transition="in" filter="fade">
                                      <p:cBhvr>
                                        <p:cTn id="8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533400" y="914400"/>
            <a:ext cx="10744200" cy="5562600"/>
          </a:xfrm>
        </p:spPr>
        <p:txBody>
          <a:bodyPr>
            <a:normAutofit/>
          </a:bodyPr>
          <a:lstStyle/>
          <a:p>
            <a:pPr algn="just"/>
            <a:r>
              <a:rPr lang="en-US" dirty="0">
                <a:latin typeface="Comic Sans MS" pitchFamily="66" charset="0"/>
              </a:rPr>
              <a:t>A subclass constructor is used to construct the </a:t>
            </a:r>
            <a:r>
              <a:rPr lang="en-US" i="1" u="sng" dirty="0">
                <a:solidFill>
                  <a:srgbClr val="2B0AB6"/>
                </a:solidFill>
                <a:latin typeface="Comic Sans MS" pitchFamily="66" charset="0"/>
              </a:rPr>
              <a:t>instance variables</a:t>
            </a:r>
            <a:r>
              <a:rPr lang="en-US" dirty="0">
                <a:latin typeface="Comic Sans MS" pitchFamily="66" charset="0"/>
              </a:rPr>
              <a:t> of both the subclass and the </a:t>
            </a:r>
            <a:r>
              <a:rPr lang="en-US" dirty="0" err="1">
                <a:latin typeface="Comic Sans MS" pitchFamily="66" charset="0"/>
              </a:rPr>
              <a:t>superclass</a:t>
            </a:r>
            <a:r>
              <a:rPr lang="en-US" dirty="0">
                <a:latin typeface="Comic Sans MS" pitchFamily="66" charset="0"/>
              </a:rPr>
              <a:t>.</a:t>
            </a:r>
          </a:p>
          <a:p>
            <a:pPr algn="just"/>
            <a:r>
              <a:rPr lang="en-US" dirty="0">
                <a:solidFill>
                  <a:srgbClr val="C00000"/>
                </a:solidFill>
                <a:latin typeface="Comic Sans MS" pitchFamily="66" charset="0"/>
              </a:rPr>
              <a:t>Purpose of super(): </a:t>
            </a:r>
          </a:p>
          <a:p>
            <a:pPr algn="just">
              <a:buNone/>
            </a:pPr>
            <a:r>
              <a:rPr lang="en-US" dirty="0">
                <a:solidFill>
                  <a:srgbClr val="C00000"/>
                </a:solidFill>
                <a:latin typeface="Comic Sans MS" pitchFamily="66" charset="0"/>
              </a:rPr>
              <a:t>    </a:t>
            </a:r>
            <a:r>
              <a:rPr lang="en-US" dirty="0">
                <a:latin typeface="Comic Sans MS" pitchFamily="66" charset="0"/>
              </a:rPr>
              <a:t>Subclass constructor uses the keyword </a:t>
            </a:r>
            <a:r>
              <a:rPr lang="en-US" sz="2400" i="1" dirty="0">
                <a:solidFill>
                  <a:srgbClr val="C00000"/>
                </a:solidFill>
                <a:latin typeface="Comic Sans MS" pitchFamily="66" charset="0"/>
              </a:rPr>
              <a:t>super</a:t>
            </a:r>
            <a:r>
              <a:rPr lang="en-US" sz="3200" i="1" dirty="0">
                <a:latin typeface="Comic Sans MS" pitchFamily="66" charset="0"/>
              </a:rPr>
              <a:t> </a:t>
            </a:r>
            <a:r>
              <a:rPr lang="en-US" dirty="0">
                <a:latin typeface="Comic Sans MS" pitchFamily="66" charset="0"/>
              </a:rPr>
              <a:t>to invoke the constructor of </a:t>
            </a:r>
            <a:r>
              <a:rPr lang="en-US" dirty="0" err="1">
                <a:latin typeface="Comic Sans MS" pitchFamily="66" charset="0"/>
              </a:rPr>
              <a:t>superclass</a:t>
            </a:r>
            <a:r>
              <a:rPr lang="en-US" dirty="0">
                <a:latin typeface="Comic Sans MS" pitchFamily="66" charset="0"/>
              </a:rPr>
              <a:t>.</a:t>
            </a:r>
          </a:p>
          <a:p>
            <a:pPr algn="just"/>
            <a:r>
              <a:rPr lang="en-US" sz="2400" dirty="0">
                <a:latin typeface="Comic Sans MS" pitchFamily="66" charset="0"/>
              </a:rPr>
              <a:t>Conditions inorder to use </a:t>
            </a:r>
            <a:r>
              <a:rPr lang="en-US" sz="2800" i="1" dirty="0">
                <a:solidFill>
                  <a:srgbClr val="C00000"/>
                </a:solidFill>
                <a:latin typeface="Comic Sans MS" pitchFamily="66" charset="0"/>
              </a:rPr>
              <a:t>super</a:t>
            </a:r>
            <a:r>
              <a:rPr lang="en-US" sz="2400" dirty="0">
                <a:latin typeface="Comic Sans MS" pitchFamily="66" charset="0"/>
              </a:rPr>
              <a:t> keyword inside subclass constructor:</a:t>
            </a:r>
            <a:r>
              <a:rPr lang="en-US" sz="3200" i="1" dirty="0">
                <a:latin typeface="Comic Sans MS" pitchFamily="66" charset="0"/>
              </a:rPr>
              <a:t> </a:t>
            </a:r>
            <a:endParaRPr lang="en-US" i="1" dirty="0">
              <a:latin typeface="Comic Sans MS" pitchFamily="66" charset="0"/>
            </a:endParaRPr>
          </a:p>
          <a:p>
            <a:pPr marL="914400" indent="-914400" algn="just">
              <a:buNone/>
            </a:pPr>
            <a:r>
              <a:rPr lang="en-US" dirty="0">
                <a:latin typeface="Comic Sans MS" pitchFamily="66" charset="0"/>
              </a:rPr>
              <a:t>     1. </a:t>
            </a:r>
            <a:r>
              <a:rPr lang="en-US" sz="2400" i="1" dirty="0">
                <a:solidFill>
                  <a:srgbClr val="C00000"/>
                </a:solidFill>
                <a:latin typeface="Comic Sans MS" pitchFamily="66" charset="0"/>
              </a:rPr>
              <a:t>super() </a:t>
            </a:r>
            <a:r>
              <a:rPr lang="en-US" sz="2400" dirty="0">
                <a:latin typeface="Comic Sans MS" pitchFamily="66" charset="0"/>
              </a:rPr>
              <a:t>may only be used within a subclass constructor method</a:t>
            </a:r>
          </a:p>
          <a:p>
            <a:pPr marL="914400" indent="-914400" algn="just">
              <a:buNone/>
            </a:pPr>
            <a:r>
              <a:rPr lang="en-US" sz="2400" dirty="0">
                <a:latin typeface="Comic Sans MS" pitchFamily="66" charset="0"/>
              </a:rPr>
              <a:t>      2. The call to super class constructor must appear as the first statement within the subclass constructor</a:t>
            </a:r>
          </a:p>
          <a:p>
            <a:pPr marL="914400" indent="-914400" algn="just">
              <a:buNone/>
            </a:pPr>
            <a:r>
              <a:rPr lang="en-US" sz="2400" dirty="0">
                <a:latin typeface="Comic Sans MS" pitchFamily="66" charset="0"/>
              </a:rPr>
              <a:t>      3. The parameters in the </a:t>
            </a:r>
            <a:r>
              <a:rPr lang="en-US" sz="2400" i="1" dirty="0">
                <a:solidFill>
                  <a:srgbClr val="C00000"/>
                </a:solidFill>
                <a:latin typeface="Comic Sans MS" pitchFamily="66" charset="0"/>
              </a:rPr>
              <a:t>super() </a:t>
            </a:r>
            <a:r>
              <a:rPr lang="en-US" sz="2400" dirty="0">
                <a:latin typeface="Comic Sans MS" pitchFamily="66" charset="0"/>
              </a:rPr>
              <a:t>call must match the order and type of the instance variable declared in the super class</a:t>
            </a:r>
          </a:p>
          <a:p>
            <a:pPr algn="just">
              <a:buNone/>
            </a:pPr>
            <a:endParaRPr lang="en-US" dirty="0">
              <a:latin typeface="Comic Sans MS" pitchFamily="66" charset="0"/>
            </a:endParaRPr>
          </a:p>
        </p:txBody>
      </p:sp>
      <p:pic>
        <p:nvPicPr>
          <p:cNvPr id="8" name="Picture 7">
            <a:extLst>
              <a:ext uri="{FF2B5EF4-FFF2-40B4-BE49-F238E27FC236}">
                <a16:creationId xmlns:a16="http://schemas.microsoft.com/office/drawing/2014/main" id="{5E75E591-2632-41AB-AD81-3D1DA2DE8CB3}"/>
              </a:ext>
            </a:extLst>
          </p:cNvPr>
          <p:cNvPicPr>
            <a:picLocks noChangeAspect="1"/>
          </p:cNvPicPr>
          <p:nvPr/>
        </p:nvPicPr>
        <p:blipFill>
          <a:blip r:embed="rId2"/>
          <a:stretch>
            <a:fillRect/>
          </a:stretch>
        </p:blipFill>
        <p:spPr>
          <a:xfrm>
            <a:off x="457200" y="115214"/>
            <a:ext cx="937341" cy="646786"/>
          </a:xfrm>
          <a:prstGeom prst="rect">
            <a:avLst/>
          </a:prstGeom>
        </p:spPr>
      </p:pic>
      <p:sp>
        <p:nvSpPr>
          <p:cNvPr id="9" name="Title 1">
            <a:extLst>
              <a:ext uri="{FF2B5EF4-FFF2-40B4-BE49-F238E27FC236}">
                <a16:creationId xmlns:a16="http://schemas.microsoft.com/office/drawing/2014/main" id="{F35709A0-5942-48DD-9CE2-656C5EAF3B2C}"/>
              </a:ext>
            </a:extLst>
          </p:cNvPr>
          <p:cNvSpPr txBox="1">
            <a:spLocks/>
          </p:cNvSpPr>
          <p:nvPr/>
        </p:nvSpPr>
        <p:spPr>
          <a:xfrm>
            <a:off x="1676400" y="115214"/>
            <a:ext cx="10287000" cy="646786"/>
          </a:xfrm>
          <a:prstGeom prst="rect">
            <a:avLst/>
          </a:prstGeom>
          <a:solidFill>
            <a:srgbClr val="0EADC2"/>
          </a:solidFill>
          <a:ln w="38100" cap="flat" cmpd="sng" algn="ctr">
            <a:solidFill>
              <a:srgbClr val="FF0000"/>
            </a:solidFill>
            <a:prstDash val="solid"/>
          </a:ln>
        </p:spPr>
        <p:style>
          <a:lnRef idx="1">
            <a:schemeClr val="accent1"/>
          </a:lnRef>
          <a:fillRef idx="2">
            <a:schemeClr val="accent1"/>
          </a:fillRef>
          <a:effectRef idx="1">
            <a:schemeClr val="accent1"/>
          </a:effectRef>
          <a:fontRef idx="minor">
            <a:schemeClr val="dk1"/>
          </a:fontRef>
        </p:style>
        <p:txBody>
          <a:bodyPr bIns="91440" anchor="b" anchorCtr="0">
            <a:normAutofit lnSpcReduction="10000"/>
          </a:bodyPr>
          <a:lstStyle>
            <a:lvl1pPr algn="l" rtl="0" eaLnBrk="1" latinLnBrk="0" hangingPunct="1">
              <a:spcBef>
                <a:spcPct val="0"/>
              </a:spcBef>
              <a:buNone/>
              <a:defRPr kumimoji="0" sz="40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3600" dirty="0"/>
              <a:t> </a:t>
            </a:r>
            <a:r>
              <a:rPr lang="en-US" sz="3600" dirty="0">
                <a:solidFill>
                  <a:schemeClr val="bg1"/>
                </a:solidFill>
              </a:rPr>
              <a:t>Super();</a:t>
            </a:r>
          </a:p>
        </p:txBody>
      </p:sp>
    </p:spTree>
    <p:extLst>
      <p:ext uri="{BB962C8B-B14F-4D97-AF65-F5344CB8AC3E}">
        <p14:creationId xmlns:p14="http://schemas.microsoft.com/office/powerpoint/2010/main" val="218918661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533400" y="1295400"/>
            <a:ext cx="10668000" cy="1371600"/>
          </a:xfrm>
        </p:spPr>
        <p:style>
          <a:lnRef idx="2">
            <a:schemeClr val="dk1"/>
          </a:lnRef>
          <a:fillRef idx="1">
            <a:schemeClr val="lt1"/>
          </a:fillRef>
          <a:effectRef idx="0">
            <a:schemeClr val="dk1"/>
          </a:effectRef>
          <a:fontRef idx="minor">
            <a:schemeClr val="dk1"/>
          </a:fontRef>
        </p:style>
        <p:txBody>
          <a:bodyPr>
            <a:normAutofit lnSpcReduction="10000"/>
          </a:bodyPr>
          <a:lstStyle/>
          <a:p>
            <a:pPr lvl="0" algn="just"/>
            <a:endParaRPr lang="en-US" sz="2000" dirty="0">
              <a:highlight>
                <a:srgbClr val="FFFF00"/>
              </a:highlight>
              <a:latin typeface="Comic Sans MS" pitchFamily="66" charset="0"/>
            </a:endParaRPr>
          </a:p>
          <a:p>
            <a:pPr lvl="0" algn="just"/>
            <a:r>
              <a:rPr lang="en-US" sz="2000" dirty="0">
                <a:highlight>
                  <a:srgbClr val="FFFF00"/>
                </a:highlight>
                <a:latin typeface="Comic Sans MS" pitchFamily="66" charset="0"/>
              </a:rPr>
              <a:t>Write a program in Java to create a player class. Inherit the classes </a:t>
            </a:r>
            <a:r>
              <a:rPr lang="en-US" sz="2000" dirty="0" err="1">
                <a:highlight>
                  <a:srgbClr val="FFFF00"/>
                </a:highlight>
                <a:latin typeface="Comic Sans MS" pitchFamily="66" charset="0"/>
              </a:rPr>
              <a:t>Cricket_player</a:t>
            </a:r>
            <a:r>
              <a:rPr lang="en-US" sz="2000" dirty="0">
                <a:highlight>
                  <a:srgbClr val="FFFF00"/>
                </a:highlight>
                <a:latin typeface="Comic Sans MS" pitchFamily="66" charset="0"/>
              </a:rPr>
              <a:t>, </a:t>
            </a:r>
            <a:r>
              <a:rPr lang="en-US" sz="2000" dirty="0" err="1">
                <a:highlight>
                  <a:srgbClr val="FFFF00"/>
                </a:highlight>
                <a:latin typeface="Comic Sans MS" pitchFamily="66" charset="0"/>
              </a:rPr>
              <a:t>Football_player</a:t>
            </a:r>
            <a:r>
              <a:rPr lang="en-US" sz="2000" dirty="0">
                <a:highlight>
                  <a:srgbClr val="FFFF00"/>
                </a:highlight>
                <a:latin typeface="Comic Sans MS" pitchFamily="66" charset="0"/>
              </a:rPr>
              <a:t> and </a:t>
            </a:r>
            <a:r>
              <a:rPr lang="en-US" sz="2000" dirty="0" err="1">
                <a:highlight>
                  <a:srgbClr val="FFFF00"/>
                </a:highlight>
                <a:latin typeface="Comic Sans MS" pitchFamily="66" charset="0"/>
              </a:rPr>
              <a:t>Hockey_player</a:t>
            </a:r>
            <a:r>
              <a:rPr lang="en-US" sz="2000" dirty="0">
                <a:highlight>
                  <a:srgbClr val="FFFF00"/>
                </a:highlight>
                <a:latin typeface="Comic Sans MS" pitchFamily="66" charset="0"/>
              </a:rPr>
              <a:t> from player class. </a:t>
            </a:r>
            <a:r>
              <a:rPr lang="en-US" sz="2000" dirty="0">
                <a:solidFill>
                  <a:srgbClr val="C00000"/>
                </a:solidFill>
                <a:highlight>
                  <a:srgbClr val="FFFF00"/>
                </a:highlight>
                <a:latin typeface="Comic Sans MS" pitchFamily="66" charset="0"/>
              </a:rPr>
              <a:t>The objective of this assignment is to learn the concepts of inheritance in Java</a:t>
            </a:r>
          </a:p>
          <a:p>
            <a:pPr algn="just">
              <a:buNone/>
            </a:pPr>
            <a:endParaRPr lang="en-US" sz="2000" dirty="0">
              <a:latin typeface="Comic Sans MS" pitchFamily="66" charset="0"/>
            </a:endParaRPr>
          </a:p>
        </p:txBody>
      </p:sp>
      <p:graphicFrame>
        <p:nvGraphicFramePr>
          <p:cNvPr id="4" name="Diagram 3"/>
          <p:cNvGraphicFramePr/>
          <p:nvPr/>
        </p:nvGraphicFramePr>
        <p:xfrm>
          <a:off x="2286000" y="2743200"/>
          <a:ext cx="79248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9" name="Picture 8">
            <a:extLst>
              <a:ext uri="{FF2B5EF4-FFF2-40B4-BE49-F238E27FC236}">
                <a16:creationId xmlns:a16="http://schemas.microsoft.com/office/drawing/2014/main" id="{482C9401-F65F-48D7-98B5-AF377FB28D6F}"/>
              </a:ext>
            </a:extLst>
          </p:cNvPr>
          <p:cNvPicPr>
            <a:picLocks noChangeAspect="1"/>
          </p:cNvPicPr>
          <p:nvPr/>
        </p:nvPicPr>
        <p:blipFill>
          <a:blip r:embed="rId7"/>
          <a:stretch>
            <a:fillRect/>
          </a:stretch>
        </p:blipFill>
        <p:spPr>
          <a:xfrm>
            <a:off x="381000" y="161361"/>
            <a:ext cx="937341" cy="646786"/>
          </a:xfrm>
          <a:prstGeom prst="rect">
            <a:avLst/>
          </a:prstGeom>
        </p:spPr>
      </p:pic>
      <p:sp>
        <p:nvSpPr>
          <p:cNvPr id="10" name="Title 1">
            <a:extLst>
              <a:ext uri="{FF2B5EF4-FFF2-40B4-BE49-F238E27FC236}">
                <a16:creationId xmlns:a16="http://schemas.microsoft.com/office/drawing/2014/main" id="{DF8FA20B-2DC3-4081-A7A5-16D80A32F67B}"/>
              </a:ext>
            </a:extLst>
          </p:cNvPr>
          <p:cNvSpPr txBox="1">
            <a:spLocks/>
          </p:cNvSpPr>
          <p:nvPr/>
        </p:nvSpPr>
        <p:spPr>
          <a:xfrm>
            <a:off x="1539551" y="161361"/>
            <a:ext cx="10287000" cy="646786"/>
          </a:xfrm>
          <a:prstGeom prst="rect">
            <a:avLst/>
          </a:prstGeom>
          <a:solidFill>
            <a:srgbClr val="0EADC2"/>
          </a:solidFill>
          <a:ln w="38100" cap="flat" cmpd="sng" algn="ctr">
            <a:solidFill>
              <a:srgbClr val="FF0000"/>
            </a:solidFill>
            <a:prstDash val="solid"/>
          </a:ln>
        </p:spPr>
        <p:style>
          <a:lnRef idx="1">
            <a:schemeClr val="accent1"/>
          </a:lnRef>
          <a:fillRef idx="2">
            <a:schemeClr val="accent1"/>
          </a:fillRef>
          <a:effectRef idx="1">
            <a:schemeClr val="accent1"/>
          </a:effectRef>
          <a:fontRef idx="minor">
            <a:schemeClr val="dk1"/>
          </a:fontRef>
        </p:style>
        <p:txBody>
          <a:bodyPr bIns="91440" anchor="b" anchorCtr="0">
            <a:normAutofit lnSpcReduction="10000"/>
          </a:bodyPr>
          <a:lstStyle>
            <a:lvl1pPr algn="l" rtl="0" eaLnBrk="1" latinLnBrk="0" hangingPunct="1">
              <a:spcBef>
                <a:spcPct val="0"/>
              </a:spcBef>
              <a:buNone/>
              <a:defRPr kumimoji="0" sz="40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3600" dirty="0">
                <a:solidFill>
                  <a:schemeClr val="tx1"/>
                </a:solidFill>
              </a:rPr>
              <a:t>Assignment No.7</a:t>
            </a:r>
            <a:endParaRPr lang="en-US" sz="3600" dirty="0">
              <a:solidFill>
                <a:schemeClr val="bg1"/>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CF556B5-46AB-4EF2-80AE-C29F6C8A607A}"/>
              </a:ext>
            </a:extLst>
          </p:cNvPr>
          <p:cNvSpPr txBox="1"/>
          <p:nvPr/>
        </p:nvSpPr>
        <p:spPr>
          <a:xfrm>
            <a:off x="381000" y="304800"/>
            <a:ext cx="11506200" cy="6400800"/>
          </a:xfrm>
          <a:prstGeom prst="rect">
            <a:avLst/>
          </a:prstGeom>
        </p:spPr>
        <p:style>
          <a:lnRef idx="1">
            <a:schemeClr val="accent1"/>
          </a:lnRef>
          <a:fillRef idx="2">
            <a:schemeClr val="accent1"/>
          </a:fillRef>
          <a:effectRef idx="1">
            <a:schemeClr val="accent1"/>
          </a:effectRef>
          <a:fontRef idx="minor">
            <a:schemeClr val="dk1"/>
          </a:fontRef>
        </p:style>
        <p:txBody>
          <a:bodyPr wrap="square" numCol="2" rtlCol="0">
            <a:spAutoFit/>
          </a:bodyPr>
          <a:lstStyle/>
          <a:p>
            <a:pPr>
              <a:buNone/>
            </a:pPr>
            <a:r>
              <a:rPr lang="en-US" sz="2000" b="1" dirty="0">
                <a:highlight>
                  <a:srgbClr val="FFFF00"/>
                </a:highlight>
              </a:rPr>
              <a:t>import </a:t>
            </a:r>
            <a:r>
              <a:rPr lang="en-US" sz="2000" b="1" dirty="0" err="1">
                <a:highlight>
                  <a:srgbClr val="FFFF00"/>
                </a:highlight>
              </a:rPr>
              <a:t>java.util.Scanner</a:t>
            </a:r>
            <a:r>
              <a:rPr lang="en-US" sz="2000" b="1" dirty="0">
                <a:highlight>
                  <a:srgbClr val="FFFF00"/>
                </a:highlight>
              </a:rPr>
              <a:t>;</a:t>
            </a:r>
          </a:p>
          <a:p>
            <a:pPr>
              <a:buNone/>
            </a:pPr>
            <a:r>
              <a:rPr lang="en-US" sz="2000" b="1" dirty="0">
                <a:highlight>
                  <a:srgbClr val="FFFF00"/>
                </a:highlight>
              </a:rPr>
              <a:t> class Player</a:t>
            </a:r>
          </a:p>
          <a:p>
            <a:pPr>
              <a:buNone/>
            </a:pPr>
            <a:r>
              <a:rPr lang="en-US" sz="2000" b="1" dirty="0">
                <a:highlight>
                  <a:srgbClr val="FFFF00"/>
                </a:highlight>
              </a:rPr>
              <a:t>   {</a:t>
            </a:r>
          </a:p>
          <a:p>
            <a:pPr>
              <a:buNone/>
            </a:pPr>
            <a:r>
              <a:rPr lang="en-US" sz="2000" b="1" dirty="0">
                <a:highlight>
                  <a:srgbClr val="FFFF00"/>
                </a:highlight>
              </a:rPr>
              <a:t>	  String name;</a:t>
            </a:r>
          </a:p>
          <a:p>
            <a:pPr>
              <a:buNone/>
            </a:pPr>
            <a:r>
              <a:rPr lang="en-US" sz="2000" b="1" dirty="0">
                <a:highlight>
                  <a:srgbClr val="FFFF00"/>
                </a:highlight>
              </a:rPr>
              <a:t>	  int age;</a:t>
            </a:r>
          </a:p>
          <a:p>
            <a:pPr>
              <a:buNone/>
            </a:pPr>
            <a:r>
              <a:rPr lang="en-US" sz="2000" b="1" dirty="0">
                <a:highlight>
                  <a:srgbClr val="FFFF00"/>
                </a:highlight>
              </a:rPr>
              <a:t> 	  String </a:t>
            </a:r>
            <a:r>
              <a:rPr lang="en-US" sz="2000" b="1" dirty="0" err="1">
                <a:highlight>
                  <a:srgbClr val="FFFF00"/>
                </a:highlight>
              </a:rPr>
              <a:t>gameName</a:t>
            </a:r>
            <a:r>
              <a:rPr lang="en-US" sz="2000" b="1" dirty="0">
                <a:highlight>
                  <a:srgbClr val="FFFF00"/>
                </a:highlight>
              </a:rPr>
              <a:t>;</a:t>
            </a:r>
          </a:p>
          <a:p>
            <a:pPr>
              <a:buNone/>
            </a:pPr>
            <a:r>
              <a:rPr lang="en-US" sz="2000" b="1" dirty="0">
                <a:highlight>
                  <a:srgbClr val="FFFF00"/>
                </a:highlight>
              </a:rPr>
              <a:t>	  int </a:t>
            </a:r>
            <a:r>
              <a:rPr lang="en-US" sz="2000" b="1" dirty="0" err="1">
                <a:highlight>
                  <a:srgbClr val="FFFF00"/>
                </a:highlight>
              </a:rPr>
              <a:t>noOfGamesPlayed</a:t>
            </a:r>
            <a:r>
              <a:rPr lang="en-US" sz="2000" b="1" dirty="0">
                <a:highlight>
                  <a:srgbClr val="FFFF00"/>
                </a:highlight>
              </a:rPr>
              <a:t>;</a:t>
            </a:r>
          </a:p>
          <a:p>
            <a:pPr>
              <a:buNone/>
            </a:pPr>
            <a:r>
              <a:rPr lang="en-US" sz="2000" b="1" dirty="0">
                <a:highlight>
                  <a:srgbClr val="FFFF00"/>
                </a:highlight>
              </a:rPr>
              <a:t>	  String address;</a:t>
            </a:r>
          </a:p>
          <a:p>
            <a:pPr>
              <a:buNone/>
            </a:pPr>
            <a:r>
              <a:rPr lang="en-US" sz="2000" b="1" dirty="0">
                <a:highlight>
                  <a:srgbClr val="FFFF00"/>
                </a:highlight>
              </a:rPr>
              <a:t>	  String type;</a:t>
            </a:r>
          </a:p>
          <a:p>
            <a:pPr>
              <a:buNone/>
            </a:pPr>
            <a:r>
              <a:rPr lang="en-US" sz="2000" b="1" dirty="0">
                <a:highlight>
                  <a:srgbClr val="FFFF00"/>
                </a:highlight>
              </a:rPr>
              <a:t>	</a:t>
            </a:r>
          </a:p>
          <a:p>
            <a:pPr>
              <a:buNone/>
            </a:pPr>
            <a:r>
              <a:rPr lang="en-US" sz="2000" b="1" dirty="0">
                <a:highlight>
                  <a:srgbClr val="FFFF00"/>
                </a:highlight>
              </a:rPr>
              <a:t>Scanner in=new Scanner(System.in);</a:t>
            </a:r>
          </a:p>
          <a:p>
            <a:pPr>
              <a:buNone/>
            </a:pPr>
            <a:endParaRPr lang="en-US" sz="2000" b="1" dirty="0">
              <a:highlight>
                <a:srgbClr val="FFFF00"/>
              </a:highlight>
            </a:endParaRPr>
          </a:p>
          <a:p>
            <a:pPr>
              <a:buNone/>
            </a:pPr>
            <a:r>
              <a:rPr lang="en-US" sz="2000" b="1" dirty="0">
                <a:highlight>
                  <a:srgbClr val="00FF00"/>
                </a:highlight>
              </a:rPr>
              <a:t>void </a:t>
            </a:r>
            <a:r>
              <a:rPr lang="en-US" sz="2000" b="1" dirty="0" err="1">
                <a:highlight>
                  <a:srgbClr val="00FF00"/>
                </a:highlight>
              </a:rPr>
              <a:t>getDetails</a:t>
            </a:r>
            <a:r>
              <a:rPr lang="en-US" sz="2000" b="1" dirty="0">
                <a:highlight>
                  <a:srgbClr val="00FF00"/>
                </a:highlight>
              </a:rPr>
              <a:t>()</a:t>
            </a:r>
          </a:p>
          <a:p>
            <a:pPr>
              <a:buNone/>
            </a:pPr>
            <a:r>
              <a:rPr lang="en-US" sz="2000" b="1" dirty="0">
                <a:highlight>
                  <a:srgbClr val="00FF00"/>
                </a:highlight>
              </a:rPr>
              <a:t>       {</a:t>
            </a:r>
          </a:p>
          <a:p>
            <a:pPr>
              <a:buNone/>
            </a:pPr>
            <a:r>
              <a:rPr lang="en-US" sz="2000" b="1" dirty="0" err="1">
                <a:highlight>
                  <a:srgbClr val="00FF00"/>
                </a:highlight>
              </a:rPr>
              <a:t>System.out.println</a:t>
            </a:r>
            <a:r>
              <a:rPr lang="en-US" sz="2000" b="1" dirty="0">
                <a:highlight>
                  <a:srgbClr val="00FF00"/>
                </a:highlight>
              </a:rPr>
              <a:t>("Enter the details Name ,  Age, Address, Name of Game ,No of Games Played and Type ");</a:t>
            </a:r>
          </a:p>
          <a:p>
            <a:pPr>
              <a:buNone/>
            </a:pPr>
            <a:r>
              <a:rPr lang="en-US" sz="2000" b="1" dirty="0">
                <a:highlight>
                  <a:srgbClr val="00FF00"/>
                </a:highlight>
              </a:rPr>
              <a:t>          name=</a:t>
            </a:r>
            <a:r>
              <a:rPr lang="en-US" sz="2000" b="1" dirty="0" err="1">
                <a:highlight>
                  <a:srgbClr val="00FF00"/>
                </a:highlight>
              </a:rPr>
              <a:t>in.next</a:t>
            </a:r>
            <a:r>
              <a:rPr lang="en-US" sz="2000" b="1" dirty="0">
                <a:highlight>
                  <a:srgbClr val="00FF00"/>
                </a:highlight>
              </a:rPr>
              <a:t>();</a:t>
            </a:r>
          </a:p>
          <a:p>
            <a:pPr>
              <a:buNone/>
            </a:pPr>
            <a:r>
              <a:rPr lang="en-US" sz="2000" b="1" dirty="0">
                <a:highlight>
                  <a:srgbClr val="00FF00"/>
                </a:highlight>
              </a:rPr>
              <a:t>         age=</a:t>
            </a:r>
            <a:r>
              <a:rPr lang="en-US" sz="2000" b="1" dirty="0" err="1">
                <a:highlight>
                  <a:srgbClr val="00FF00"/>
                </a:highlight>
              </a:rPr>
              <a:t>in.nextInt</a:t>
            </a:r>
            <a:r>
              <a:rPr lang="en-US" sz="2000" b="1" dirty="0">
                <a:highlight>
                  <a:srgbClr val="00FF00"/>
                </a:highlight>
              </a:rPr>
              <a:t>();</a:t>
            </a:r>
          </a:p>
          <a:p>
            <a:pPr>
              <a:buNone/>
            </a:pPr>
            <a:r>
              <a:rPr lang="en-US" sz="2000" b="1" dirty="0">
                <a:highlight>
                  <a:srgbClr val="00FF00"/>
                </a:highlight>
              </a:rPr>
              <a:t>         address=</a:t>
            </a:r>
            <a:r>
              <a:rPr lang="en-US" sz="2000" b="1" dirty="0" err="1">
                <a:highlight>
                  <a:srgbClr val="00FF00"/>
                </a:highlight>
              </a:rPr>
              <a:t>in.next</a:t>
            </a:r>
            <a:r>
              <a:rPr lang="en-US" sz="2000" b="1" dirty="0">
                <a:highlight>
                  <a:srgbClr val="00FF00"/>
                </a:highlight>
              </a:rPr>
              <a:t>();</a:t>
            </a:r>
          </a:p>
          <a:p>
            <a:pPr>
              <a:buNone/>
            </a:pPr>
            <a:r>
              <a:rPr lang="en-US" sz="2000" b="1" dirty="0">
                <a:highlight>
                  <a:srgbClr val="00FF00"/>
                </a:highlight>
              </a:rPr>
              <a:t>         </a:t>
            </a:r>
            <a:r>
              <a:rPr lang="en-US" sz="2000" b="1" dirty="0" err="1">
                <a:highlight>
                  <a:srgbClr val="00FF00"/>
                </a:highlight>
              </a:rPr>
              <a:t>gameName</a:t>
            </a:r>
            <a:r>
              <a:rPr lang="en-US" sz="2000" b="1" dirty="0">
                <a:highlight>
                  <a:srgbClr val="00FF00"/>
                </a:highlight>
              </a:rPr>
              <a:t>=</a:t>
            </a:r>
            <a:r>
              <a:rPr lang="en-US" sz="2000" b="1" dirty="0" err="1">
                <a:highlight>
                  <a:srgbClr val="00FF00"/>
                </a:highlight>
              </a:rPr>
              <a:t>in.next</a:t>
            </a:r>
            <a:r>
              <a:rPr lang="en-US" sz="2000" b="1" dirty="0">
                <a:highlight>
                  <a:srgbClr val="00FF00"/>
                </a:highlight>
              </a:rPr>
              <a:t>();</a:t>
            </a:r>
          </a:p>
          <a:p>
            <a:pPr>
              <a:buNone/>
            </a:pPr>
            <a:r>
              <a:rPr lang="en-US" sz="2000" b="1" dirty="0">
                <a:highlight>
                  <a:srgbClr val="00FF00"/>
                </a:highlight>
              </a:rPr>
              <a:t>	   </a:t>
            </a:r>
            <a:r>
              <a:rPr lang="en-US" sz="2000" b="1" dirty="0" err="1">
                <a:highlight>
                  <a:srgbClr val="00FF00"/>
                </a:highlight>
              </a:rPr>
              <a:t>noOfGamesPlayed</a:t>
            </a:r>
            <a:r>
              <a:rPr lang="en-US" sz="2000" b="1" dirty="0">
                <a:highlight>
                  <a:srgbClr val="00FF00"/>
                </a:highlight>
              </a:rPr>
              <a:t>=</a:t>
            </a:r>
            <a:r>
              <a:rPr lang="en-US" sz="2000" b="1" dirty="0" err="1">
                <a:highlight>
                  <a:srgbClr val="00FF00"/>
                </a:highlight>
              </a:rPr>
              <a:t>in.nextInt</a:t>
            </a:r>
            <a:r>
              <a:rPr lang="en-US" sz="2000" b="1" dirty="0">
                <a:highlight>
                  <a:srgbClr val="00FF00"/>
                </a:highlight>
              </a:rPr>
              <a:t>();</a:t>
            </a:r>
          </a:p>
          <a:p>
            <a:pPr>
              <a:buNone/>
            </a:pPr>
            <a:r>
              <a:rPr lang="en-US" sz="2000" b="1" dirty="0">
                <a:highlight>
                  <a:srgbClr val="00FF00"/>
                </a:highlight>
              </a:rPr>
              <a:t>	   type=</a:t>
            </a:r>
            <a:r>
              <a:rPr lang="en-US" sz="2000" b="1" dirty="0" err="1">
                <a:highlight>
                  <a:srgbClr val="00FF00"/>
                </a:highlight>
              </a:rPr>
              <a:t>in.next</a:t>
            </a:r>
            <a:r>
              <a:rPr lang="en-US" sz="2000" b="1" dirty="0">
                <a:highlight>
                  <a:srgbClr val="00FF00"/>
                </a:highlight>
              </a:rPr>
              <a:t>();</a:t>
            </a:r>
          </a:p>
          <a:p>
            <a:pPr>
              <a:buNone/>
            </a:pPr>
            <a:r>
              <a:rPr lang="en-US" sz="2000" b="1" dirty="0">
                <a:solidFill>
                  <a:srgbClr val="FF0000"/>
                </a:solidFill>
                <a:highlight>
                  <a:srgbClr val="00FF00"/>
                </a:highlight>
              </a:rPr>
              <a:t>    }</a:t>
            </a:r>
          </a:p>
          <a:p>
            <a:pPr>
              <a:buNone/>
            </a:pPr>
            <a:r>
              <a:rPr lang="en-US" sz="2000" dirty="0">
                <a:highlight>
                  <a:srgbClr val="FFFF00"/>
                </a:highlight>
              </a:rPr>
              <a:t>		</a:t>
            </a:r>
          </a:p>
          <a:p>
            <a:pPr>
              <a:buNone/>
            </a:pPr>
            <a:r>
              <a:rPr lang="en-US" sz="2000" dirty="0">
                <a:highlight>
                  <a:srgbClr val="FFFF00"/>
                </a:highlight>
              </a:rPr>
              <a:t>		</a:t>
            </a:r>
          </a:p>
          <a:p>
            <a:pPr>
              <a:buNone/>
            </a:pPr>
            <a:r>
              <a:rPr lang="en-US" sz="2000" b="1" dirty="0">
                <a:solidFill>
                  <a:schemeClr val="tx1"/>
                </a:solidFill>
                <a:highlight>
                  <a:srgbClr val="00FFFF"/>
                </a:highlight>
              </a:rPr>
              <a:t>void display()</a:t>
            </a:r>
          </a:p>
          <a:p>
            <a:pPr>
              <a:buNone/>
            </a:pPr>
            <a:r>
              <a:rPr lang="en-US" sz="2000" b="1" dirty="0">
                <a:solidFill>
                  <a:schemeClr val="tx1"/>
                </a:solidFill>
                <a:highlight>
                  <a:srgbClr val="00FFFF"/>
                </a:highlight>
              </a:rPr>
              <a:t>      {</a:t>
            </a:r>
          </a:p>
          <a:p>
            <a:pPr>
              <a:buNone/>
            </a:pPr>
            <a:r>
              <a:rPr lang="en-US" sz="2000" b="1" dirty="0">
                <a:solidFill>
                  <a:schemeClr val="tx1"/>
                </a:solidFill>
                <a:highlight>
                  <a:srgbClr val="00FFFF"/>
                </a:highlight>
              </a:rPr>
              <a:t>	  </a:t>
            </a:r>
            <a:r>
              <a:rPr lang="en-US" sz="2000" b="1" dirty="0" err="1">
                <a:solidFill>
                  <a:schemeClr val="tx1"/>
                </a:solidFill>
                <a:highlight>
                  <a:srgbClr val="00FFFF"/>
                </a:highlight>
              </a:rPr>
              <a:t>System.out.println</a:t>
            </a:r>
            <a:r>
              <a:rPr lang="en-US" sz="2000" b="1" dirty="0">
                <a:solidFill>
                  <a:schemeClr val="tx1"/>
                </a:solidFill>
                <a:highlight>
                  <a:srgbClr val="00FFFF"/>
                </a:highlight>
              </a:rPr>
              <a:t>("Name : "+ name</a:t>
            </a:r>
          </a:p>
          <a:p>
            <a:pPr>
              <a:buNone/>
            </a:pPr>
            <a:r>
              <a:rPr lang="en-US" sz="2000" b="1" dirty="0">
                <a:solidFill>
                  <a:schemeClr val="tx1"/>
                </a:solidFill>
                <a:highlight>
                  <a:srgbClr val="00FFFF"/>
                </a:highlight>
              </a:rPr>
              <a:t>       +”Age: " + age</a:t>
            </a:r>
          </a:p>
          <a:p>
            <a:pPr>
              <a:buNone/>
            </a:pPr>
            <a:r>
              <a:rPr lang="en-US" sz="2000" b="1" dirty="0">
                <a:solidFill>
                  <a:schemeClr val="tx1"/>
                </a:solidFill>
                <a:highlight>
                  <a:srgbClr val="00FFFF"/>
                </a:highlight>
              </a:rPr>
              <a:t>       +" Game Name:"+ </a:t>
            </a:r>
            <a:r>
              <a:rPr lang="en-US" sz="2000" b="1" dirty="0" err="1">
                <a:solidFill>
                  <a:schemeClr val="tx1"/>
                </a:solidFill>
                <a:highlight>
                  <a:srgbClr val="00FFFF"/>
                </a:highlight>
              </a:rPr>
              <a:t>gameName</a:t>
            </a:r>
            <a:r>
              <a:rPr lang="en-US" sz="2000" b="1" dirty="0">
                <a:solidFill>
                  <a:schemeClr val="tx1"/>
                </a:solidFill>
                <a:highlight>
                  <a:srgbClr val="00FFFF"/>
                </a:highlight>
              </a:rPr>
              <a:t> </a:t>
            </a:r>
          </a:p>
          <a:p>
            <a:pPr>
              <a:buNone/>
            </a:pPr>
            <a:r>
              <a:rPr lang="en-US" sz="2000" b="1" dirty="0">
                <a:solidFill>
                  <a:schemeClr val="tx1"/>
                </a:solidFill>
                <a:highlight>
                  <a:srgbClr val="00FFFF"/>
                </a:highlight>
              </a:rPr>
              <a:t>       + " Total Matches: " +</a:t>
            </a:r>
            <a:r>
              <a:rPr lang="en-US" sz="2000" b="1" dirty="0" err="1">
                <a:solidFill>
                  <a:schemeClr val="tx1"/>
                </a:solidFill>
                <a:highlight>
                  <a:srgbClr val="00FFFF"/>
                </a:highlight>
              </a:rPr>
              <a:t>noOfGamesPlayed</a:t>
            </a:r>
            <a:r>
              <a:rPr lang="en-US" sz="2000" b="1" dirty="0">
                <a:solidFill>
                  <a:schemeClr val="tx1"/>
                </a:solidFill>
                <a:highlight>
                  <a:srgbClr val="00FFFF"/>
                </a:highlight>
              </a:rPr>
              <a:t>  </a:t>
            </a:r>
          </a:p>
          <a:p>
            <a:pPr>
              <a:buNone/>
            </a:pPr>
            <a:r>
              <a:rPr lang="en-US" sz="2000" b="1" dirty="0">
                <a:solidFill>
                  <a:schemeClr val="tx1"/>
                </a:solidFill>
                <a:highlight>
                  <a:srgbClr val="00FFFF"/>
                </a:highlight>
              </a:rPr>
              <a:t>     +" Address: "+ address</a:t>
            </a:r>
          </a:p>
          <a:p>
            <a:pPr>
              <a:buNone/>
            </a:pPr>
            <a:r>
              <a:rPr lang="en-US" sz="2000" b="1" dirty="0">
                <a:solidFill>
                  <a:schemeClr val="tx1"/>
                </a:solidFill>
                <a:highlight>
                  <a:srgbClr val="00FFFF"/>
                </a:highlight>
              </a:rPr>
              <a:t>+" International or National : " +type );</a:t>
            </a:r>
          </a:p>
          <a:p>
            <a:pPr>
              <a:buNone/>
            </a:pPr>
            <a:r>
              <a:rPr lang="en-US" sz="2000" b="1" dirty="0">
                <a:solidFill>
                  <a:schemeClr val="tx1"/>
                </a:solidFill>
                <a:highlight>
                  <a:srgbClr val="00FFFF"/>
                </a:highlight>
              </a:rPr>
              <a:t>	}</a:t>
            </a:r>
          </a:p>
          <a:p>
            <a:pPr>
              <a:buNone/>
            </a:pPr>
            <a:r>
              <a:rPr lang="en-US" sz="2000" b="1" dirty="0">
                <a:solidFill>
                  <a:schemeClr val="tx1"/>
                </a:solidFill>
                <a:highlight>
                  <a:srgbClr val="00FFFF"/>
                </a:highlight>
              </a:rPr>
              <a:t>  }</a:t>
            </a:r>
          </a:p>
          <a:p>
            <a:endParaRPr lang="en-IN" dirty="0"/>
          </a:p>
        </p:txBody>
      </p:sp>
      <p:sp>
        <p:nvSpPr>
          <p:cNvPr id="12" name="Rectangle 11">
            <a:extLst>
              <a:ext uri="{FF2B5EF4-FFF2-40B4-BE49-F238E27FC236}">
                <a16:creationId xmlns:a16="http://schemas.microsoft.com/office/drawing/2014/main" id="{F147F903-6B90-411E-9032-79FD349AAF1E}"/>
              </a:ext>
            </a:extLst>
          </p:cNvPr>
          <p:cNvSpPr/>
          <p:nvPr/>
        </p:nvSpPr>
        <p:spPr>
          <a:xfrm>
            <a:off x="7010400" y="5029200"/>
            <a:ext cx="3581400" cy="121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dirty="0"/>
              <a:t>Super Class</a:t>
            </a:r>
          </a:p>
        </p:txBody>
      </p:sp>
    </p:spTree>
    <p:extLst>
      <p:ext uri="{BB962C8B-B14F-4D97-AF65-F5344CB8AC3E}">
        <p14:creationId xmlns:p14="http://schemas.microsoft.com/office/powerpoint/2010/main" val="3556385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fade">
                                      <p:cBhvr>
                                        <p:cTn id="13" dur="500"/>
                                        <p:tgtEl>
                                          <p:spTgt spid="6">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6">
                                            <p:txEl>
                                              <p:pRg st="3" end="3"/>
                                            </p:txEl>
                                          </p:spTgt>
                                        </p:tgtEl>
                                        <p:attrNameLst>
                                          <p:attrName>style.visibility</p:attrName>
                                        </p:attrNameLst>
                                      </p:cBhvr>
                                      <p:to>
                                        <p:strVal val="visible"/>
                                      </p:to>
                                    </p:set>
                                    <p:animEffect transition="in" filter="fade">
                                      <p:cBhvr>
                                        <p:cTn id="16" dur="500"/>
                                        <p:tgtEl>
                                          <p:spTgt spid="6">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animEffect transition="in" filter="fade">
                                      <p:cBhvr>
                                        <p:cTn id="19" dur="500"/>
                                        <p:tgtEl>
                                          <p:spTgt spid="6">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6">
                                            <p:txEl>
                                              <p:pRg st="5" end="5"/>
                                            </p:txEl>
                                          </p:spTgt>
                                        </p:tgtEl>
                                        <p:attrNameLst>
                                          <p:attrName>style.visibility</p:attrName>
                                        </p:attrNameLst>
                                      </p:cBhvr>
                                      <p:to>
                                        <p:strVal val="visible"/>
                                      </p:to>
                                    </p:set>
                                    <p:animEffect transition="in" filter="fade">
                                      <p:cBhvr>
                                        <p:cTn id="22" dur="500"/>
                                        <p:tgtEl>
                                          <p:spTgt spid="6">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animEffect transition="in" filter="fade">
                                      <p:cBhvr>
                                        <p:cTn id="25" dur="500"/>
                                        <p:tgtEl>
                                          <p:spTgt spid="6">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6">
                                            <p:txEl>
                                              <p:pRg st="7" end="7"/>
                                            </p:txEl>
                                          </p:spTgt>
                                        </p:tgtEl>
                                        <p:attrNameLst>
                                          <p:attrName>style.visibility</p:attrName>
                                        </p:attrNameLst>
                                      </p:cBhvr>
                                      <p:to>
                                        <p:strVal val="visible"/>
                                      </p:to>
                                    </p:set>
                                    <p:animEffect transition="in" filter="fade">
                                      <p:cBhvr>
                                        <p:cTn id="28" dur="500"/>
                                        <p:tgtEl>
                                          <p:spTgt spid="6">
                                            <p:txEl>
                                              <p:pRg st="7" end="7"/>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6">
                                            <p:txEl>
                                              <p:pRg st="8" end="8"/>
                                            </p:txEl>
                                          </p:spTgt>
                                        </p:tgtEl>
                                        <p:attrNameLst>
                                          <p:attrName>style.visibility</p:attrName>
                                        </p:attrNameLst>
                                      </p:cBhvr>
                                      <p:to>
                                        <p:strVal val="visible"/>
                                      </p:to>
                                    </p:set>
                                    <p:animEffect transition="in" filter="fade">
                                      <p:cBhvr>
                                        <p:cTn id="31" dur="500"/>
                                        <p:tgtEl>
                                          <p:spTgt spid="6">
                                            <p:txEl>
                                              <p:pRg st="8" end="8"/>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6">
                                            <p:txEl>
                                              <p:pRg st="9" end="9"/>
                                            </p:txEl>
                                          </p:spTgt>
                                        </p:tgtEl>
                                        <p:attrNameLst>
                                          <p:attrName>style.visibility</p:attrName>
                                        </p:attrNameLst>
                                      </p:cBhvr>
                                      <p:to>
                                        <p:strVal val="visible"/>
                                      </p:to>
                                    </p:set>
                                    <p:animEffect transition="in" filter="fade">
                                      <p:cBhvr>
                                        <p:cTn id="34" dur="500"/>
                                        <p:tgtEl>
                                          <p:spTgt spid="6">
                                            <p:txEl>
                                              <p:pRg st="9" end="9"/>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6">
                                            <p:txEl>
                                              <p:pRg st="10" end="10"/>
                                            </p:txEl>
                                          </p:spTgt>
                                        </p:tgtEl>
                                        <p:attrNameLst>
                                          <p:attrName>style.visibility</p:attrName>
                                        </p:attrNameLst>
                                      </p:cBhvr>
                                      <p:to>
                                        <p:strVal val="visible"/>
                                      </p:to>
                                    </p:set>
                                    <p:animEffect transition="in" filter="fade">
                                      <p:cBhvr>
                                        <p:cTn id="37" dur="500"/>
                                        <p:tgtEl>
                                          <p:spTgt spid="6">
                                            <p:txEl>
                                              <p:pRg st="10" end="1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6">
                                            <p:txEl>
                                              <p:pRg st="12" end="12"/>
                                            </p:txEl>
                                          </p:spTgt>
                                        </p:tgtEl>
                                        <p:attrNameLst>
                                          <p:attrName>style.visibility</p:attrName>
                                        </p:attrNameLst>
                                      </p:cBhvr>
                                      <p:to>
                                        <p:strVal val="visible"/>
                                      </p:to>
                                    </p:set>
                                    <p:animEffect transition="in" filter="fade">
                                      <p:cBhvr>
                                        <p:cTn id="42" dur="500"/>
                                        <p:tgtEl>
                                          <p:spTgt spid="6">
                                            <p:txEl>
                                              <p:pRg st="12" end="12"/>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6">
                                            <p:txEl>
                                              <p:pRg st="13" end="13"/>
                                            </p:txEl>
                                          </p:spTgt>
                                        </p:tgtEl>
                                        <p:attrNameLst>
                                          <p:attrName>style.visibility</p:attrName>
                                        </p:attrNameLst>
                                      </p:cBhvr>
                                      <p:to>
                                        <p:strVal val="visible"/>
                                      </p:to>
                                    </p:set>
                                    <p:animEffect transition="in" filter="fade">
                                      <p:cBhvr>
                                        <p:cTn id="45" dur="500"/>
                                        <p:tgtEl>
                                          <p:spTgt spid="6">
                                            <p:txEl>
                                              <p:pRg st="13" end="13"/>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6">
                                            <p:txEl>
                                              <p:pRg st="14" end="14"/>
                                            </p:txEl>
                                          </p:spTgt>
                                        </p:tgtEl>
                                        <p:attrNameLst>
                                          <p:attrName>style.visibility</p:attrName>
                                        </p:attrNameLst>
                                      </p:cBhvr>
                                      <p:to>
                                        <p:strVal val="visible"/>
                                      </p:to>
                                    </p:set>
                                    <p:animEffect transition="in" filter="fade">
                                      <p:cBhvr>
                                        <p:cTn id="48" dur="500"/>
                                        <p:tgtEl>
                                          <p:spTgt spid="6">
                                            <p:txEl>
                                              <p:pRg st="14" end="14"/>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6">
                                            <p:txEl>
                                              <p:pRg st="15" end="15"/>
                                            </p:txEl>
                                          </p:spTgt>
                                        </p:tgtEl>
                                        <p:attrNameLst>
                                          <p:attrName>style.visibility</p:attrName>
                                        </p:attrNameLst>
                                      </p:cBhvr>
                                      <p:to>
                                        <p:strVal val="visible"/>
                                      </p:to>
                                    </p:set>
                                    <p:animEffect transition="in" filter="fade">
                                      <p:cBhvr>
                                        <p:cTn id="51" dur="500"/>
                                        <p:tgtEl>
                                          <p:spTgt spid="6">
                                            <p:txEl>
                                              <p:pRg st="15" end="15"/>
                                            </p:txEl>
                                          </p:spTgt>
                                        </p:tgtEl>
                                      </p:cBhvr>
                                    </p:animEffect>
                                  </p:childTnLst>
                                </p:cTn>
                              </p:par>
                              <p:par>
                                <p:cTn id="52" presetID="10" presetClass="entr" presetSubtype="0" fill="hold" nodeType="withEffect">
                                  <p:stCondLst>
                                    <p:cond delay="0"/>
                                  </p:stCondLst>
                                  <p:childTnLst>
                                    <p:set>
                                      <p:cBhvr>
                                        <p:cTn id="53" dur="1" fill="hold">
                                          <p:stCondLst>
                                            <p:cond delay="0"/>
                                          </p:stCondLst>
                                        </p:cTn>
                                        <p:tgtEl>
                                          <p:spTgt spid="6">
                                            <p:txEl>
                                              <p:pRg st="16" end="16"/>
                                            </p:txEl>
                                          </p:spTgt>
                                        </p:tgtEl>
                                        <p:attrNameLst>
                                          <p:attrName>style.visibility</p:attrName>
                                        </p:attrNameLst>
                                      </p:cBhvr>
                                      <p:to>
                                        <p:strVal val="visible"/>
                                      </p:to>
                                    </p:set>
                                    <p:animEffect transition="in" filter="fade">
                                      <p:cBhvr>
                                        <p:cTn id="54" dur="500"/>
                                        <p:tgtEl>
                                          <p:spTgt spid="6">
                                            <p:txEl>
                                              <p:pRg st="16" end="16"/>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6">
                                            <p:txEl>
                                              <p:pRg st="17" end="17"/>
                                            </p:txEl>
                                          </p:spTgt>
                                        </p:tgtEl>
                                        <p:attrNameLst>
                                          <p:attrName>style.visibility</p:attrName>
                                        </p:attrNameLst>
                                      </p:cBhvr>
                                      <p:to>
                                        <p:strVal val="visible"/>
                                      </p:to>
                                    </p:set>
                                    <p:animEffect transition="in" filter="fade">
                                      <p:cBhvr>
                                        <p:cTn id="57" dur="500"/>
                                        <p:tgtEl>
                                          <p:spTgt spid="6">
                                            <p:txEl>
                                              <p:pRg st="17" end="17"/>
                                            </p:txEl>
                                          </p:spTgt>
                                        </p:tgtEl>
                                      </p:cBhvr>
                                    </p:animEffect>
                                  </p:childTnLst>
                                </p:cTn>
                              </p:par>
                              <p:par>
                                <p:cTn id="58" presetID="10" presetClass="entr" presetSubtype="0" fill="hold" nodeType="withEffect">
                                  <p:stCondLst>
                                    <p:cond delay="0"/>
                                  </p:stCondLst>
                                  <p:childTnLst>
                                    <p:set>
                                      <p:cBhvr>
                                        <p:cTn id="59" dur="1" fill="hold">
                                          <p:stCondLst>
                                            <p:cond delay="0"/>
                                          </p:stCondLst>
                                        </p:cTn>
                                        <p:tgtEl>
                                          <p:spTgt spid="6">
                                            <p:txEl>
                                              <p:pRg st="18" end="18"/>
                                            </p:txEl>
                                          </p:spTgt>
                                        </p:tgtEl>
                                        <p:attrNameLst>
                                          <p:attrName>style.visibility</p:attrName>
                                        </p:attrNameLst>
                                      </p:cBhvr>
                                      <p:to>
                                        <p:strVal val="visible"/>
                                      </p:to>
                                    </p:set>
                                    <p:animEffect transition="in" filter="fade">
                                      <p:cBhvr>
                                        <p:cTn id="60" dur="500"/>
                                        <p:tgtEl>
                                          <p:spTgt spid="6">
                                            <p:txEl>
                                              <p:pRg st="18" end="18"/>
                                            </p:txEl>
                                          </p:spTgt>
                                        </p:tgtEl>
                                      </p:cBhvr>
                                    </p:animEffect>
                                  </p:childTnLst>
                                </p:cTn>
                              </p:par>
                              <p:par>
                                <p:cTn id="61" presetID="10" presetClass="entr" presetSubtype="0" fill="hold" nodeType="withEffect">
                                  <p:stCondLst>
                                    <p:cond delay="0"/>
                                  </p:stCondLst>
                                  <p:childTnLst>
                                    <p:set>
                                      <p:cBhvr>
                                        <p:cTn id="62" dur="1" fill="hold">
                                          <p:stCondLst>
                                            <p:cond delay="0"/>
                                          </p:stCondLst>
                                        </p:cTn>
                                        <p:tgtEl>
                                          <p:spTgt spid="6">
                                            <p:txEl>
                                              <p:pRg st="19" end="19"/>
                                            </p:txEl>
                                          </p:spTgt>
                                        </p:tgtEl>
                                        <p:attrNameLst>
                                          <p:attrName>style.visibility</p:attrName>
                                        </p:attrNameLst>
                                      </p:cBhvr>
                                      <p:to>
                                        <p:strVal val="visible"/>
                                      </p:to>
                                    </p:set>
                                    <p:animEffect transition="in" filter="fade">
                                      <p:cBhvr>
                                        <p:cTn id="63" dur="500"/>
                                        <p:tgtEl>
                                          <p:spTgt spid="6">
                                            <p:txEl>
                                              <p:pRg st="19" end="19"/>
                                            </p:txEl>
                                          </p:spTgt>
                                        </p:tgtEl>
                                      </p:cBhvr>
                                    </p:animEffect>
                                  </p:childTnLst>
                                </p:cTn>
                              </p:par>
                              <p:par>
                                <p:cTn id="64" presetID="10" presetClass="entr" presetSubtype="0" fill="hold" nodeType="withEffect">
                                  <p:stCondLst>
                                    <p:cond delay="0"/>
                                  </p:stCondLst>
                                  <p:childTnLst>
                                    <p:set>
                                      <p:cBhvr>
                                        <p:cTn id="65" dur="1" fill="hold">
                                          <p:stCondLst>
                                            <p:cond delay="0"/>
                                          </p:stCondLst>
                                        </p:cTn>
                                        <p:tgtEl>
                                          <p:spTgt spid="6">
                                            <p:txEl>
                                              <p:pRg st="20" end="20"/>
                                            </p:txEl>
                                          </p:spTgt>
                                        </p:tgtEl>
                                        <p:attrNameLst>
                                          <p:attrName>style.visibility</p:attrName>
                                        </p:attrNameLst>
                                      </p:cBhvr>
                                      <p:to>
                                        <p:strVal val="visible"/>
                                      </p:to>
                                    </p:set>
                                    <p:animEffect transition="in" filter="fade">
                                      <p:cBhvr>
                                        <p:cTn id="66" dur="500"/>
                                        <p:tgtEl>
                                          <p:spTgt spid="6">
                                            <p:txEl>
                                              <p:pRg st="20" end="20"/>
                                            </p:txEl>
                                          </p:spTgt>
                                        </p:tgtEl>
                                      </p:cBhvr>
                                    </p:animEffect>
                                  </p:childTnLst>
                                </p:cTn>
                              </p:par>
                              <p:par>
                                <p:cTn id="67" presetID="10" presetClass="entr" presetSubtype="0" fill="hold" nodeType="withEffect">
                                  <p:stCondLst>
                                    <p:cond delay="0"/>
                                  </p:stCondLst>
                                  <p:childTnLst>
                                    <p:set>
                                      <p:cBhvr>
                                        <p:cTn id="68" dur="1" fill="hold">
                                          <p:stCondLst>
                                            <p:cond delay="0"/>
                                          </p:stCondLst>
                                        </p:cTn>
                                        <p:tgtEl>
                                          <p:spTgt spid="6">
                                            <p:txEl>
                                              <p:pRg st="21" end="21"/>
                                            </p:txEl>
                                          </p:spTgt>
                                        </p:tgtEl>
                                        <p:attrNameLst>
                                          <p:attrName>style.visibility</p:attrName>
                                        </p:attrNameLst>
                                      </p:cBhvr>
                                      <p:to>
                                        <p:strVal val="visible"/>
                                      </p:to>
                                    </p:set>
                                    <p:animEffect transition="in" filter="fade">
                                      <p:cBhvr>
                                        <p:cTn id="69" dur="500"/>
                                        <p:tgtEl>
                                          <p:spTgt spid="6">
                                            <p:txEl>
                                              <p:pRg st="21" end="21"/>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nodeType="clickEffect">
                                  <p:stCondLst>
                                    <p:cond delay="0"/>
                                  </p:stCondLst>
                                  <p:childTnLst>
                                    <p:set>
                                      <p:cBhvr>
                                        <p:cTn id="73" dur="1" fill="hold">
                                          <p:stCondLst>
                                            <p:cond delay="0"/>
                                          </p:stCondLst>
                                        </p:cTn>
                                        <p:tgtEl>
                                          <p:spTgt spid="6">
                                            <p:txEl>
                                              <p:pRg st="24" end="24"/>
                                            </p:txEl>
                                          </p:spTgt>
                                        </p:tgtEl>
                                        <p:attrNameLst>
                                          <p:attrName>style.visibility</p:attrName>
                                        </p:attrNameLst>
                                      </p:cBhvr>
                                      <p:to>
                                        <p:strVal val="visible"/>
                                      </p:to>
                                    </p:set>
                                    <p:animEffect transition="in" filter="fade">
                                      <p:cBhvr>
                                        <p:cTn id="74" dur="500"/>
                                        <p:tgtEl>
                                          <p:spTgt spid="6">
                                            <p:txEl>
                                              <p:pRg st="24" end="24"/>
                                            </p:txEl>
                                          </p:spTgt>
                                        </p:tgtEl>
                                      </p:cBhvr>
                                    </p:animEffect>
                                  </p:childTnLst>
                                </p:cTn>
                              </p:par>
                              <p:par>
                                <p:cTn id="75" presetID="10" presetClass="entr" presetSubtype="0" fill="hold" nodeType="withEffect">
                                  <p:stCondLst>
                                    <p:cond delay="0"/>
                                  </p:stCondLst>
                                  <p:childTnLst>
                                    <p:set>
                                      <p:cBhvr>
                                        <p:cTn id="76" dur="1" fill="hold">
                                          <p:stCondLst>
                                            <p:cond delay="0"/>
                                          </p:stCondLst>
                                        </p:cTn>
                                        <p:tgtEl>
                                          <p:spTgt spid="6">
                                            <p:txEl>
                                              <p:pRg st="25" end="25"/>
                                            </p:txEl>
                                          </p:spTgt>
                                        </p:tgtEl>
                                        <p:attrNameLst>
                                          <p:attrName>style.visibility</p:attrName>
                                        </p:attrNameLst>
                                      </p:cBhvr>
                                      <p:to>
                                        <p:strVal val="visible"/>
                                      </p:to>
                                    </p:set>
                                    <p:animEffect transition="in" filter="fade">
                                      <p:cBhvr>
                                        <p:cTn id="77" dur="500"/>
                                        <p:tgtEl>
                                          <p:spTgt spid="6">
                                            <p:txEl>
                                              <p:pRg st="25" end="25"/>
                                            </p:txEl>
                                          </p:spTgt>
                                        </p:tgtEl>
                                      </p:cBhvr>
                                    </p:animEffect>
                                  </p:childTnLst>
                                </p:cTn>
                              </p:par>
                              <p:par>
                                <p:cTn id="78" presetID="10" presetClass="entr" presetSubtype="0" fill="hold" nodeType="withEffect">
                                  <p:stCondLst>
                                    <p:cond delay="0"/>
                                  </p:stCondLst>
                                  <p:childTnLst>
                                    <p:set>
                                      <p:cBhvr>
                                        <p:cTn id="79" dur="1" fill="hold">
                                          <p:stCondLst>
                                            <p:cond delay="0"/>
                                          </p:stCondLst>
                                        </p:cTn>
                                        <p:tgtEl>
                                          <p:spTgt spid="6">
                                            <p:txEl>
                                              <p:pRg st="26" end="26"/>
                                            </p:txEl>
                                          </p:spTgt>
                                        </p:tgtEl>
                                        <p:attrNameLst>
                                          <p:attrName>style.visibility</p:attrName>
                                        </p:attrNameLst>
                                      </p:cBhvr>
                                      <p:to>
                                        <p:strVal val="visible"/>
                                      </p:to>
                                    </p:set>
                                    <p:animEffect transition="in" filter="fade">
                                      <p:cBhvr>
                                        <p:cTn id="80" dur="500"/>
                                        <p:tgtEl>
                                          <p:spTgt spid="6">
                                            <p:txEl>
                                              <p:pRg st="26" end="26"/>
                                            </p:txEl>
                                          </p:spTgt>
                                        </p:tgtEl>
                                      </p:cBhvr>
                                    </p:animEffect>
                                  </p:childTnLst>
                                </p:cTn>
                              </p:par>
                              <p:par>
                                <p:cTn id="81" presetID="10" presetClass="entr" presetSubtype="0" fill="hold" nodeType="withEffect">
                                  <p:stCondLst>
                                    <p:cond delay="0"/>
                                  </p:stCondLst>
                                  <p:childTnLst>
                                    <p:set>
                                      <p:cBhvr>
                                        <p:cTn id="82" dur="1" fill="hold">
                                          <p:stCondLst>
                                            <p:cond delay="0"/>
                                          </p:stCondLst>
                                        </p:cTn>
                                        <p:tgtEl>
                                          <p:spTgt spid="6">
                                            <p:txEl>
                                              <p:pRg st="27" end="27"/>
                                            </p:txEl>
                                          </p:spTgt>
                                        </p:tgtEl>
                                        <p:attrNameLst>
                                          <p:attrName>style.visibility</p:attrName>
                                        </p:attrNameLst>
                                      </p:cBhvr>
                                      <p:to>
                                        <p:strVal val="visible"/>
                                      </p:to>
                                    </p:set>
                                    <p:animEffect transition="in" filter="fade">
                                      <p:cBhvr>
                                        <p:cTn id="83" dur="500"/>
                                        <p:tgtEl>
                                          <p:spTgt spid="6">
                                            <p:txEl>
                                              <p:pRg st="27" end="27"/>
                                            </p:txEl>
                                          </p:spTgt>
                                        </p:tgtEl>
                                      </p:cBhvr>
                                    </p:animEffect>
                                  </p:childTnLst>
                                </p:cTn>
                              </p:par>
                              <p:par>
                                <p:cTn id="84" presetID="10" presetClass="entr" presetSubtype="0" fill="hold" nodeType="withEffect">
                                  <p:stCondLst>
                                    <p:cond delay="0"/>
                                  </p:stCondLst>
                                  <p:childTnLst>
                                    <p:set>
                                      <p:cBhvr>
                                        <p:cTn id="85" dur="1" fill="hold">
                                          <p:stCondLst>
                                            <p:cond delay="0"/>
                                          </p:stCondLst>
                                        </p:cTn>
                                        <p:tgtEl>
                                          <p:spTgt spid="6">
                                            <p:txEl>
                                              <p:pRg st="28" end="28"/>
                                            </p:txEl>
                                          </p:spTgt>
                                        </p:tgtEl>
                                        <p:attrNameLst>
                                          <p:attrName>style.visibility</p:attrName>
                                        </p:attrNameLst>
                                      </p:cBhvr>
                                      <p:to>
                                        <p:strVal val="visible"/>
                                      </p:to>
                                    </p:set>
                                    <p:animEffect transition="in" filter="fade">
                                      <p:cBhvr>
                                        <p:cTn id="86" dur="500"/>
                                        <p:tgtEl>
                                          <p:spTgt spid="6">
                                            <p:txEl>
                                              <p:pRg st="28" end="28"/>
                                            </p:txEl>
                                          </p:spTgt>
                                        </p:tgtEl>
                                      </p:cBhvr>
                                    </p:animEffect>
                                  </p:childTnLst>
                                </p:cTn>
                              </p:par>
                              <p:par>
                                <p:cTn id="87" presetID="10" presetClass="entr" presetSubtype="0" fill="hold" nodeType="withEffect">
                                  <p:stCondLst>
                                    <p:cond delay="0"/>
                                  </p:stCondLst>
                                  <p:childTnLst>
                                    <p:set>
                                      <p:cBhvr>
                                        <p:cTn id="88" dur="1" fill="hold">
                                          <p:stCondLst>
                                            <p:cond delay="0"/>
                                          </p:stCondLst>
                                        </p:cTn>
                                        <p:tgtEl>
                                          <p:spTgt spid="6">
                                            <p:txEl>
                                              <p:pRg st="29" end="29"/>
                                            </p:txEl>
                                          </p:spTgt>
                                        </p:tgtEl>
                                        <p:attrNameLst>
                                          <p:attrName>style.visibility</p:attrName>
                                        </p:attrNameLst>
                                      </p:cBhvr>
                                      <p:to>
                                        <p:strVal val="visible"/>
                                      </p:to>
                                    </p:set>
                                    <p:animEffect transition="in" filter="fade">
                                      <p:cBhvr>
                                        <p:cTn id="89" dur="500"/>
                                        <p:tgtEl>
                                          <p:spTgt spid="6">
                                            <p:txEl>
                                              <p:pRg st="29" end="29"/>
                                            </p:txEl>
                                          </p:spTgt>
                                        </p:tgtEl>
                                      </p:cBhvr>
                                    </p:animEffect>
                                  </p:childTnLst>
                                </p:cTn>
                              </p:par>
                              <p:par>
                                <p:cTn id="90" presetID="10" presetClass="entr" presetSubtype="0" fill="hold" nodeType="withEffect">
                                  <p:stCondLst>
                                    <p:cond delay="0"/>
                                  </p:stCondLst>
                                  <p:childTnLst>
                                    <p:set>
                                      <p:cBhvr>
                                        <p:cTn id="91" dur="1" fill="hold">
                                          <p:stCondLst>
                                            <p:cond delay="0"/>
                                          </p:stCondLst>
                                        </p:cTn>
                                        <p:tgtEl>
                                          <p:spTgt spid="6">
                                            <p:txEl>
                                              <p:pRg st="30" end="30"/>
                                            </p:txEl>
                                          </p:spTgt>
                                        </p:tgtEl>
                                        <p:attrNameLst>
                                          <p:attrName>style.visibility</p:attrName>
                                        </p:attrNameLst>
                                      </p:cBhvr>
                                      <p:to>
                                        <p:strVal val="visible"/>
                                      </p:to>
                                    </p:set>
                                    <p:animEffect transition="in" filter="fade">
                                      <p:cBhvr>
                                        <p:cTn id="92" dur="500"/>
                                        <p:tgtEl>
                                          <p:spTgt spid="6">
                                            <p:txEl>
                                              <p:pRg st="30" end="30"/>
                                            </p:txEl>
                                          </p:spTgt>
                                        </p:tgtEl>
                                      </p:cBhvr>
                                    </p:animEffect>
                                  </p:childTnLst>
                                </p:cTn>
                              </p:par>
                              <p:par>
                                <p:cTn id="93" presetID="10" presetClass="entr" presetSubtype="0" fill="hold" nodeType="withEffect">
                                  <p:stCondLst>
                                    <p:cond delay="0"/>
                                  </p:stCondLst>
                                  <p:childTnLst>
                                    <p:set>
                                      <p:cBhvr>
                                        <p:cTn id="94" dur="1" fill="hold">
                                          <p:stCondLst>
                                            <p:cond delay="0"/>
                                          </p:stCondLst>
                                        </p:cTn>
                                        <p:tgtEl>
                                          <p:spTgt spid="6">
                                            <p:txEl>
                                              <p:pRg st="31" end="31"/>
                                            </p:txEl>
                                          </p:spTgt>
                                        </p:tgtEl>
                                        <p:attrNameLst>
                                          <p:attrName>style.visibility</p:attrName>
                                        </p:attrNameLst>
                                      </p:cBhvr>
                                      <p:to>
                                        <p:strVal val="visible"/>
                                      </p:to>
                                    </p:set>
                                    <p:animEffect transition="in" filter="fade">
                                      <p:cBhvr>
                                        <p:cTn id="95" dur="500"/>
                                        <p:tgtEl>
                                          <p:spTgt spid="6">
                                            <p:txEl>
                                              <p:pRg st="31" end="31"/>
                                            </p:txEl>
                                          </p:spTgt>
                                        </p:tgtEl>
                                      </p:cBhvr>
                                    </p:animEffect>
                                  </p:childTnLst>
                                </p:cTn>
                              </p:par>
                              <p:par>
                                <p:cTn id="96" presetID="10" presetClass="entr" presetSubtype="0" fill="hold" nodeType="withEffect">
                                  <p:stCondLst>
                                    <p:cond delay="0"/>
                                  </p:stCondLst>
                                  <p:childTnLst>
                                    <p:set>
                                      <p:cBhvr>
                                        <p:cTn id="97" dur="1" fill="hold">
                                          <p:stCondLst>
                                            <p:cond delay="0"/>
                                          </p:stCondLst>
                                        </p:cTn>
                                        <p:tgtEl>
                                          <p:spTgt spid="6">
                                            <p:txEl>
                                              <p:pRg st="32" end="32"/>
                                            </p:txEl>
                                          </p:spTgt>
                                        </p:tgtEl>
                                        <p:attrNameLst>
                                          <p:attrName>style.visibility</p:attrName>
                                        </p:attrNameLst>
                                      </p:cBhvr>
                                      <p:to>
                                        <p:strVal val="visible"/>
                                      </p:to>
                                    </p:set>
                                    <p:animEffect transition="in" filter="fade">
                                      <p:cBhvr>
                                        <p:cTn id="98" dur="500"/>
                                        <p:tgtEl>
                                          <p:spTgt spid="6">
                                            <p:txEl>
                                              <p:pRg st="32" end="32"/>
                                            </p:txEl>
                                          </p:spTgt>
                                        </p:tgtEl>
                                      </p:cBhvr>
                                    </p:animEffect>
                                  </p:childTnLst>
                                </p:cTn>
                              </p:par>
                              <p:par>
                                <p:cTn id="99" presetID="10" presetClass="entr" presetSubtype="0" fill="hold" nodeType="withEffect">
                                  <p:stCondLst>
                                    <p:cond delay="0"/>
                                  </p:stCondLst>
                                  <p:childTnLst>
                                    <p:set>
                                      <p:cBhvr>
                                        <p:cTn id="100" dur="1" fill="hold">
                                          <p:stCondLst>
                                            <p:cond delay="0"/>
                                          </p:stCondLst>
                                        </p:cTn>
                                        <p:tgtEl>
                                          <p:spTgt spid="6">
                                            <p:txEl>
                                              <p:pRg st="33" end="33"/>
                                            </p:txEl>
                                          </p:spTgt>
                                        </p:tgtEl>
                                        <p:attrNameLst>
                                          <p:attrName>style.visibility</p:attrName>
                                        </p:attrNameLst>
                                      </p:cBhvr>
                                      <p:to>
                                        <p:strVal val="visible"/>
                                      </p:to>
                                    </p:set>
                                    <p:animEffect transition="in" filter="fade">
                                      <p:cBhvr>
                                        <p:cTn id="101" dur="500"/>
                                        <p:tgtEl>
                                          <p:spTgt spid="6">
                                            <p:txEl>
                                              <p:pRg st="33" end="3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8AAAEFB5-587F-23AA-7126-D5D0CC41C321}"/>
              </a:ext>
            </a:extLst>
          </p:cNvPr>
          <p:cNvSpPr>
            <a:spLocks noGrp="1"/>
          </p:cNvSpPr>
          <p:nvPr>
            <p:ph type="title"/>
          </p:nvPr>
        </p:nvSpPr>
        <p:spPr>
          <a:xfrm>
            <a:off x="2209800" y="228600"/>
            <a:ext cx="7772400" cy="884238"/>
          </a:xfrm>
          <a:solidFill>
            <a:srgbClr val="00B0F0"/>
          </a:solidFill>
        </p:spPr>
        <p:style>
          <a:lnRef idx="2">
            <a:schemeClr val="accent1"/>
          </a:lnRef>
          <a:fillRef idx="1">
            <a:schemeClr val="lt1"/>
          </a:fillRef>
          <a:effectRef idx="0">
            <a:schemeClr val="accent1"/>
          </a:effectRef>
          <a:fontRef idx="minor">
            <a:schemeClr val="dk1"/>
          </a:fontRef>
        </p:style>
        <p:txBody>
          <a:bodyPr/>
          <a:lstStyle/>
          <a:p>
            <a:pPr eaLnBrk="1" hangingPunct="1">
              <a:defRPr/>
            </a:pPr>
            <a:r>
              <a:rPr lang="en-US" altLang="en-US" dirty="0">
                <a:highlight>
                  <a:srgbClr val="FFFF00"/>
                </a:highlight>
              </a:rPr>
              <a:t>Introduction to Java Array</a:t>
            </a:r>
          </a:p>
        </p:txBody>
      </p:sp>
      <p:sp>
        <p:nvSpPr>
          <p:cNvPr id="11267" name="Content Placeholder 2">
            <a:extLst>
              <a:ext uri="{FF2B5EF4-FFF2-40B4-BE49-F238E27FC236}">
                <a16:creationId xmlns:a16="http://schemas.microsoft.com/office/drawing/2014/main" id="{7A2BA93D-3CB6-3BBC-8044-68843D922533}"/>
              </a:ext>
            </a:extLst>
          </p:cNvPr>
          <p:cNvSpPr>
            <a:spLocks noGrp="1"/>
          </p:cNvSpPr>
          <p:nvPr>
            <p:ph sz="quarter" idx="1"/>
          </p:nvPr>
        </p:nvSpPr>
        <p:spPr>
          <a:xfrm>
            <a:off x="685800" y="1295400"/>
            <a:ext cx="10591800" cy="4572000"/>
          </a:xfrm>
        </p:spPr>
        <p:style>
          <a:lnRef idx="2">
            <a:schemeClr val="accent1"/>
          </a:lnRef>
          <a:fillRef idx="1">
            <a:schemeClr val="lt1"/>
          </a:fillRef>
          <a:effectRef idx="0">
            <a:schemeClr val="accent1"/>
          </a:effectRef>
          <a:fontRef idx="minor">
            <a:schemeClr val="dk1"/>
          </a:fontRef>
        </p:style>
        <p:txBody>
          <a:bodyPr>
            <a:normAutofit/>
          </a:bodyPr>
          <a:lstStyle/>
          <a:p>
            <a:pPr algn="just" eaLnBrk="1" hangingPunct="1"/>
            <a:r>
              <a:rPr lang="en-US" altLang="en-US" sz="2800" dirty="0"/>
              <a:t>It is a collection of related data items, that share a common name</a:t>
            </a:r>
          </a:p>
          <a:p>
            <a:pPr algn="just" eaLnBrk="1" hangingPunct="1"/>
            <a:r>
              <a:rPr lang="en-US" altLang="en-US" sz="2800" dirty="0"/>
              <a:t>Also called </a:t>
            </a:r>
            <a:r>
              <a:rPr lang="en-US" altLang="en-US" sz="2800" dirty="0">
                <a:solidFill>
                  <a:srgbClr val="FF0000"/>
                </a:solidFill>
              </a:rPr>
              <a:t>subscripted variable.</a:t>
            </a:r>
          </a:p>
          <a:p>
            <a:pPr algn="just" eaLnBrk="1" hangingPunct="1"/>
            <a:r>
              <a:rPr lang="en-US" altLang="en-US" sz="2800" dirty="0"/>
              <a:t>So complete set of values of similar type is referred to as an </a:t>
            </a:r>
            <a:r>
              <a:rPr lang="en-US" altLang="en-US" sz="2800" i="1" dirty="0"/>
              <a:t>Array, </a:t>
            </a:r>
            <a:r>
              <a:rPr lang="en-US" altLang="en-US" sz="2800" dirty="0"/>
              <a:t>whereas the individual values are called </a:t>
            </a:r>
            <a:r>
              <a:rPr lang="en-US" altLang="en-US" sz="2800" i="1" dirty="0"/>
              <a:t>elements.</a:t>
            </a:r>
          </a:p>
          <a:p>
            <a:pPr algn="just" eaLnBrk="1" hangingPunct="1"/>
            <a:r>
              <a:rPr lang="en-US" altLang="en-US" sz="2800" dirty="0"/>
              <a:t>Purpose of array is to make program more concise and efficient, this is because array has ability to represent collection of related item, and to refer to an item it has unique subscript or index.</a:t>
            </a:r>
          </a:p>
          <a:p>
            <a:pPr algn="just" eaLnBrk="1" hangingPunct="1"/>
            <a:r>
              <a:rPr lang="en-US" altLang="en-US" sz="2800" dirty="0"/>
              <a:t>Remember array index can be integer constant, integer variable or expression that yield integer value.</a:t>
            </a:r>
          </a:p>
          <a:p>
            <a:pPr eaLnBrk="1" hangingPunct="1"/>
            <a:endParaRPr lang="en-US" altLang="en-US" dirty="0"/>
          </a:p>
        </p:txBody>
      </p:sp>
    </p:spTree>
    <p:extLst>
      <p:ext uri="{BB962C8B-B14F-4D97-AF65-F5344CB8AC3E}">
        <p14:creationId xmlns:p14="http://schemas.microsoft.com/office/powerpoint/2010/main" val="2646121663"/>
      </p:ext>
    </p:extLst>
  </p:cSld>
  <p:clrMapOvr>
    <a:masterClrMapping/>
  </p:clrMapOvr>
  <p:transition>
    <p:wedg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animEffect transition="in" filter="wipe(down)">
                                      <p:cBhvr>
                                        <p:cTn id="7" dur="500"/>
                                        <p:tgtEl>
                                          <p:spTgt spid="11267">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1267">
                                            <p:txEl>
                                              <p:pRg st="1" end="1"/>
                                            </p:txEl>
                                          </p:spTgt>
                                        </p:tgtEl>
                                        <p:attrNameLst>
                                          <p:attrName>style.visibility</p:attrName>
                                        </p:attrNameLst>
                                      </p:cBhvr>
                                      <p:to>
                                        <p:strVal val="visible"/>
                                      </p:to>
                                    </p:set>
                                    <p:animEffect transition="in" filter="wipe(down)">
                                      <p:cBhvr>
                                        <p:cTn id="10" dur="500"/>
                                        <p:tgtEl>
                                          <p:spTgt spid="11267">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1267">
                                            <p:txEl>
                                              <p:pRg st="2" end="2"/>
                                            </p:txEl>
                                          </p:spTgt>
                                        </p:tgtEl>
                                        <p:attrNameLst>
                                          <p:attrName>style.visibility</p:attrName>
                                        </p:attrNameLst>
                                      </p:cBhvr>
                                      <p:to>
                                        <p:strVal val="visible"/>
                                      </p:to>
                                    </p:set>
                                    <p:animEffect transition="in" filter="wipe(down)">
                                      <p:cBhvr>
                                        <p:cTn id="13" dur="500"/>
                                        <p:tgtEl>
                                          <p:spTgt spid="11267">
                                            <p:txEl>
                                              <p:pRg st="2" end="2"/>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11267">
                                            <p:txEl>
                                              <p:pRg st="3" end="3"/>
                                            </p:txEl>
                                          </p:spTgt>
                                        </p:tgtEl>
                                        <p:attrNameLst>
                                          <p:attrName>style.visibility</p:attrName>
                                        </p:attrNameLst>
                                      </p:cBhvr>
                                      <p:to>
                                        <p:strVal val="visible"/>
                                      </p:to>
                                    </p:set>
                                    <p:animEffect transition="in" filter="wipe(down)">
                                      <p:cBhvr>
                                        <p:cTn id="16" dur="500"/>
                                        <p:tgtEl>
                                          <p:spTgt spid="11267">
                                            <p:txEl>
                                              <p:pRg st="3" end="3"/>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11267">
                                            <p:txEl>
                                              <p:pRg st="4" end="4"/>
                                            </p:txEl>
                                          </p:spTgt>
                                        </p:tgtEl>
                                        <p:attrNameLst>
                                          <p:attrName>style.visibility</p:attrName>
                                        </p:attrNameLst>
                                      </p:cBhvr>
                                      <p:to>
                                        <p:strVal val="visible"/>
                                      </p:to>
                                    </p:set>
                                    <p:animEffect transition="in" filter="wipe(down)">
                                      <p:cBhvr>
                                        <p:cTn id="19" dur="500"/>
                                        <p:tgtEl>
                                          <p:spTgt spid="1126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build="allAtOnce"/>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CF556B5-46AB-4EF2-80AE-C29F6C8A607A}"/>
              </a:ext>
            </a:extLst>
          </p:cNvPr>
          <p:cNvSpPr txBox="1"/>
          <p:nvPr/>
        </p:nvSpPr>
        <p:spPr>
          <a:xfrm>
            <a:off x="381000" y="304800"/>
            <a:ext cx="11506200" cy="6555641"/>
          </a:xfrm>
          <a:prstGeom prst="rect">
            <a:avLst/>
          </a:prstGeom>
        </p:spPr>
        <p:style>
          <a:lnRef idx="1">
            <a:schemeClr val="accent1"/>
          </a:lnRef>
          <a:fillRef idx="2">
            <a:schemeClr val="accent1"/>
          </a:fillRef>
          <a:effectRef idx="1">
            <a:schemeClr val="accent1"/>
          </a:effectRef>
          <a:fontRef idx="minor">
            <a:schemeClr val="dk1"/>
          </a:fontRef>
        </p:style>
        <p:txBody>
          <a:bodyPr wrap="square" numCol="2" rtlCol="0">
            <a:spAutoFit/>
          </a:bodyPr>
          <a:lstStyle/>
          <a:p>
            <a:pPr>
              <a:buNone/>
            </a:pPr>
            <a:r>
              <a:rPr lang="en-US" sz="2000" b="1" dirty="0">
                <a:highlight>
                  <a:srgbClr val="FFFF00"/>
                </a:highlight>
              </a:rPr>
              <a:t>class </a:t>
            </a:r>
            <a:r>
              <a:rPr lang="en-US" sz="2000" b="1" dirty="0" err="1">
                <a:solidFill>
                  <a:srgbClr val="FF0000"/>
                </a:solidFill>
                <a:highlight>
                  <a:srgbClr val="FFFF00"/>
                </a:highlight>
              </a:rPr>
              <a:t>Cricket</a:t>
            </a:r>
            <a:r>
              <a:rPr lang="en-US" sz="2000" b="1" dirty="0" err="1">
                <a:highlight>
                  <a:srgbClr val="FFFF00"/>
                </a:highlight>
              </a:rPr>
              <a:t>_</a:t>
            </a:r>
            <a:r>
              <a:rPr lang="en-US" sz="2000" b="1" dirty="0" err="1">
                <a:solidFill>
                  <a:srgbClr val="FF0000"/>
                </a:solidFill>
                <a:highlight>
                  <a:srgbClr val="FFFF00"/>
                </a:highlight>
              </a:rPr>
              <a:t>Player</a:t>
            </a:r>
            <a:r>
              <a:rPr lang="en-US" sz="2000" b="1" dirty="0">
                <a:highlight>
                  <a:srgbClr val="FFFF00"/>
                </a:highlight>
              </a:rPr>
              <a:t> </a:t>
            </a:r>
            <a:r>
              <a:rPr lang="en-US" sz="2000" b="1" dirty="0">
                <a:solidFill>
                  <a:srgbClr val="0070C0"/>
                </a:solidFill>
                <a:highlight>
                  <a:srgbClr val="FFFF00"/>
                </a:highlight>
              </a:rPr>
              <a:t>extends</a:t>
            </a:r>
            <a:r>
              <a:rPr lang="en-US" sz="2000" b="1" dirty="0">
                <a:highlight>
                  <a:srgbClr val="FFFF00"/>
                </a:highlight>
              </a:rPr>
              <a:t> </a:t>
            </a:r>
            <a:r>
              <a:rPr lang="en-US" sz="2000" b="1" dirty="0">
                <a:solidFill>
                  <a:srgbClr val="FF0000"/>
                </a:solidFill>
                <a:highlight>
                  <a:srgbClr val="FFFF00"/>
                </a:highlight>
              </a:rPr>
              <a:t>Player</a:t>
            </a:r>
            <a:endParaRPr lang="en-US" sz="2000" dirty="0">
              <a:solidFill>
                <a:srgbClr val="FF0000"/>
              </a:solidFill>
              <a:highlight>
                <a:srgbClr val="FFFF00"/>
              </a:highlight>
            </a:endParaRPr>
          </a:p>
          <a:p>
            <a:pPr>
              <a:buNone/>
            </a:pPr>
            <a:r>
              <a:rPr lang="en-US" sz="2000" b="1" dirty="0">
                <a:highlight>
                  <a:srgbClr val="FFFF00"/>
                </a:highlight>
              </a:rPr>
              <a:t>    {</a:t>
            </a:r>
            <a:endParaRPr lang="en-US" sz="2000" dirty="0">
              <a:highlight>
                <a:srgbClr val="FFFF00"/>
              </a:highlight>
            </a:endParaRPr>
          </a:p>
          <a:p>
            <a:pPr>
              <a:buNone/>
            </a:pPr>
            <a:r>
              <a:rPr lang="en-US" sz="2000" b="1" dirty="0">
                <a:highlight>
                  <a:srgbClr val="FFFF00"/>
                </a:highlight>
              </a:rPr>
              <a:t>	</a:t>
            </a:r>
            <a:endParaRPr lang="en-US" sz="2000" dirty="0">
              <a:highlight>
                <a:srgbClr val="FFFF00"/>
              </a:highlight>
            </a:endParaRPr>
          </a:p>
          <a:p>
            <a:pPr>
              <a:buNone/>
            </a:pPr>
            <a:r>
              <a:rPr lang="en-US" sz="2000" b="1" dirty="0">
                <a:highlight>
                  <a:srgbClr val="FFFF00"/>
                </a:highlight>
              </a:rPr>
              <a:t>	int </a:t>
            </a:r>
            <a:r>
              <a:rPr lang="en-US" sz="2000" b="1" dirty="0" err="1">
                <a:highlight>
                  <a:srgbClr val="FFFF00"/>
                </a:highlight>
              </a:rPr>
              <a:t>totalRuns</a:t>
            </a:r>
            <a:r>
              <a:rPr lang="en-US" sz="2000" b="1" dirty="0">
                <a:highlight>
                  <a:srgbClr val="FFFF00"/>
                </a:highlight>
              </a:rPr>
              <a:t>;</a:t>
            </a:r>
            <a:endParaRPr lang="en-US" sz="2000" dirty="0">
              <a:highlight>
                <a:srgbClr val="FFFF00"/>
              </a:highlight>
            </a:endParaRPr>
          </a:p>
          <a:p>
            <a:pPr>
              <a:buNone/>
            </a:pPr>
            <a:r>
              <a:rPr lang="en-US" sz="2000" b="1" dirty="0">
                <a:highlight>
                  <a:srgbClr val="FFFF00"/>
                </a:highlight>
              </a:rPr>
              <a:t>	int </a:t>
            </a:r>
            <a:r>
              <a:rPr lang="en-US" sz="2000" b="1" dirty="0" err="1">
                <a:highlight>
                  <a:srgbClr val="FFFF00"/>
                </a:highlight>
              </a:rPr>
              <a:t>totalWickets</a:t>
            </a:r>
            <a:r>
              <a:rPr lang="en-US" sz="2000" b="1" dirty="0">
                <a:highlight>
                  <a:srgbClr val="FFFF00"/>
                </a:highlight>
              </a:rPr>
              <a:t>;</a:t>
            </a:r>
            <a:endParaRPr lang="en-US" sz="2000" dirty="0">
              <a:highlight>
                <a:srgbClr val="FFFF00"/>
              </a:highlight>
            </a:endParaRPr>
          </a:p>
          <a:p>
            <a:pPr>
              <a:buNone/>
            </a:pPr>
            <a:r>
              <a:rPr lang="en-US" sz="2000" b="1" dirty="0">
                <a:highlight>
                  <a:srgbClr val="FFFF00"/>
                </a:highlight>
              </a:rPr>
              <a:t>	</a:t>
            </a:r>
            <a:endParaRPr lang="en-US" sz="2000" dirty="0">
              <a:highlight>
                <a:srgbClr val="FFFF00"/>
              </a:highlight>
            </a:endParaRPr>
          </a:p>
          <a:p>
            <a:pPr>
              <a:buNone/>
            </a:pPr>
            <a:r>
              <a:rPr lang="en-US" sz="2000" b="1" dirty="0">
                <a:highlight>
                  <a:srgbClr val="FFFF00"/>
                </a:highlight>
              </a:rPr>
              <a:t>	void </a:t>
            </a:r>
            <a:r>
              <a:rPr lang="en-US" sz="2000" b="1" dirty="0" err="1">
                <a:highlight>
                  <a:srgbClr val="FFFF00"/>
                </a:highlight>
              </a:rPr>
              <a:t>getDetails</a:t>
            </a:r>
            <a:r>
              <a:rPr lang="en-US" sz="2000" b="1" dirty="0">
                <a:highlight>
                  <a:srgbClr val="FFFF00"/>
                </a:highlight>
              </a:rPr>
              <a:t>()</a:t>
            </a:r>
            <a:endParaRPr lang="en-US" sz="2000" dirty="0">
              <a:highlight>
                <a:srgbClr val="FFFF00"/>
              </a:highlight>
            </a:endParaRPr>
          </a:p>
          <a:p>
            <a:pPr>
              <a:buNone/>
            </a:pPr>
            <a:r>
              <a:rPr lang="en-US" sz="2000" b="1" dirty="0">
                <a:highlight>
                  <a:srgbClr val="FFFF00"/>
                </a:highlight>
              </a:rPr>
              <a:t>      {</a:t>
            </a:r>
            <a:endParaRPr lang="en-US" sz="2000" dirty="0">
              <a:highlight>
                <a:srgbClr val="FFFF00"/>
              </a:highlight>
            </a:endParaRPr>
          </a:p>
          <a:p>
            <a:pPr>
              <a:buNone/>
            </a:pPr>
            <a:r>
              <a:rPr lang="en-US" sz="2000" b="1" dirty="0">
                <a:solidFill>
                  <a:srgbClr val="006600"/>
                </a:solidFill>
                <a:highlight>
                  <a:srgbClr val="FFFF00"/>
                </a:highlight>
              </a:rPr>
              <a:t>        </a:t>
            </a:r>
            <a:r>
              <a:rPr lang="en-US" sz="2000" b="1" dirty="0" err="1">
                <a:solidFill>
                  <a:srgbClr val="B20E9B"/>
                </a:solidFill>
                <a:highlight>
                  <a:srgbClr val="FFFF00"/>
                </a:highlight>
              </a:rPr>
              <a:t>super.getDetails</a:t>
            </a:r>
            <a:r>
              <a:rPr lang="en-US" sz="2000" b="1" dirty="0">
                <a:solidFill>
                  <a:srgbClr val="B20E9B"/>
                </a:solidFill>
                <a:highlight>
                  <a:srgbClr val="FFFF00"/>
                </a:highlight>
              </a:rPr>
              <a:t>();</a:t>
            </a:r>
            <a:endParaRPr lang="en-US" sz="2000" dirty="0">
              <a:solidFill>
                <a:srgbClr val="B20E9B"/>
              </a:solidFill>
              <a:highlight>
                <a:srgbClr val="FFFF00"/>
              </a:highlight>
            </a:endParaRPr>
          </a:p>
          <a:p>
            <a:pPr>
              <a:buNone/>
            </a:pPr>
            <a:r>
              <a:rPr lang="en-US" sz="2000" b="1" dirty="0">
                <a:highlight>
                  <a:srgbClr val="FFFF00"/>
                </a:highlight>
              </a:rPr>
              <a:t>   </a:t>
            </a:r>
            <a:r>
              <a:rPr lang="en-US" sz="2000" b="1" dirty="0" err="1">
                <a:highlight>
                  <a:srgbClr val="FFFF00"/>
                </a:highlight>
              </a:rPr>
              <a:t>System.out.println</a:t>
            </a:r>
            <a:r>
              <a:rPr lang="en-US" sz="2000" b="1" dirty="0">
                <a:highlight>
                  <a:srgbClr val="FFFF00"/>
                </a:highlight>
              </a:rPr>
              <a:t>("Enter the Total Runs and Wickets: ");</a:t>
            </a:r>
            <a:endParaRPr lang="en-US" sz="2000" dirty="0">
              <a:highlight>
                <a:srgbClr val="FFFF00"/>
              </a:highlight>
            </a:endParaRPr>
          </a:p>
          <a:p>
            <a:pPr>
              <a:buNone/>
            </a:pPr>
            <a:r>
              <a:rPr lang="en-US" sz="2000" b="1" dirty="0">
                <a:highlight>
                  <a:srgbClr val="FFFF00"/>
                </a:highlight>
              </a:rPr>
              <a:t>		</a:t>
            </a:r>
          </a:p>
          <a:p>
            <a:pPr>
              <a:buNone/>
            </a:pPr>
            <a:r>
              <a:rPr lang="en-US" sz="2000" b="1" dirty="0">
                <a:highlight>
                  <a:srgbClr val="FFFF00"/>
                </a:highlight>
              </a:rPr>
              <a:t>    </a:t>
            </a:r>
            <a:r>
              <a:rPr lang="en-US" sz="2000" b="1" dirty="0" err="1">
                <a:highlight>
                  <a:srgbClr val="FFFF00"/>
                </a:highlight>
              </a:rPr>
              <a:t>totalRuns</a:t>
            </a:r>
            <a:r>
              <a:rPr lang="en-US" sz="2000" b="1" dirty="0">
                <a:highlight>
                  <a:srgbClr val="FFFF00"/>
                </a:highlight>
              </a:rPr>
              <a:t>=</a:t>
            </a:r>
            <a:r>
              <a:rPr lang="en-US" sz="2000" b="1" dirty="0" err="1">
                <a:highlight>
                  <a:srgbClr val="FFFF00"/>
                </a:highlight>
              </a:rPr>
              <a:t>in.nextInt</a:t>
            </a:r>
            <a:r>
              <a:rPr lang="en-US" sz="2000" b="1" dirty="0">
                <a:highlight>
                  <a:srgbClr val="FFFF00"/>
                </a:highlight>
              </a:rPr>
              <a:t>();</a:t>
            </a:r>
            <a:endParaRPr lang="en-US" sz="2000" dirty="0">
              <a:highlight>
                <a:srgbClr val="FFFF00"/>
              </a:highlight>
            </a:endParaRPr>
          </a:p>
          <a:p>
            <a:pPr>
              <a:buNone/>
            </a:pPr>
            <a:r>
              <a:rPr lang="en-US" sz="2000" b="1" dirty="0">
                <a:highlight>
                  <a:srgbClr val="FFFF00"/>
                </a:highlight>
              </a:rPr>
              <a:t>	</a:t>
            </a:r>
            <a:r>
              <a:rPr lang="en-US" sz="2000" b="1" dirty="0" err="1">
                <a:highlight>
                  <a:srgbClr val="FFFF00"/>
                </a:highlight>
              </a:rPr>
              <a:t>totalWickets</a:t>
            </a:r>
            <a:r>
              <a:rPr lang="en-US" sz="2000" b="1" dirty="0">
                <a:highlight>
                  <a:srgbClr val="FFFF00"/>
                </a:highlight>
              </a:rPr>
              <a:t>=</a:t>
            </a:r>
            <a:r>
              <a:rPr lang="en-US" sz="2000" b="1" dirty="0" err="1">
                <a:highlight>
                  <a:srgbClr val="FFFF00"/>
                </a:highlight>
              </a:rPr>
              <a:t>in.nextInt</a:t>
            </a:r>
            <a:r>
              <a:rPr lang="en-US" sz="2000" b="1" dirty="0">
                <a:highlight>
                  <a:srgbClr val="FFFF00"/>
                </a:highlight>
              </a:rPr>
              <a:t>();</a:t>
            </a:r>
            <a:endParaRPr lang="en-US" sz="2000" dirty="0">
              <a:highlight>
                <a:srgbClr val="FFFF00"/>
              </a:highlight>
            </a:endParaRPr>
          </a:p>
          <a:p>
            <a:pPr>
              <a:buNone/>
            </a:pPr>
            <a:r>
              <a:rPr lang="en-US" sz="2000" b="1" dirty="0">
                <a:highlight>
                  <a:srgbClr val="FFFF00"/>
                </a:highlight>
              </a:rPr>
              <a:t>	}</a:t>
            </a:r>
          </a:p>
          <a:p>
            <a:pPr>
              <a:buNone/>
            </a:pPr>
            <a:endParaRPr lang="en-US" sz="2000" dirty="0">
              <a:highlight>
                <a:srgbClr val="FFFF00"/>
              </a:highlight>
            </a:endParaRPr>
          </a:p>
          <a:p>
            <a:pPr>
              <a:buNone/>
            </a:pPr>
            <a:r>
              <a:rPr lang="en-US" sz="2000" b="1" dirty="0">
                <a:highlight>
                  <a:srgbClr val="00FF00"/>
                </a:highlight>
              </a:rPr>
              <a:t>void display()</a:t>
            </a:r>
            <a:endParaRPr lang="en-US" sz="2000" dirty="0">
              <a:highlight>
                <a:srgbClr val="00FF00"/>
              </a:highlight>
            </a:endParaRPr>
          </a:p>
          <a:p>
            <a:pPr>
              <a:buNone/>
            </a:pPr>
            <a:r>
              <a:rPr lang="en-US" sz="2000" b="1" dirty="0">
                <a:highlight>
                  <a:srgbClr val="00FF00"/>
                </a:highlight>
              </a:rPr>
              <a:t>       {</a:t>
            </a:r>
            <a:endParaRPr lang="en-US" sz="2000" dirty="0">
              <a:highlight>
                <a:srgbClr val="00FF00"/>
              </a:highlight>
            </a:endParaRPr>
          </a:p>
          <a:p>
            <a:pPr>
              <a:buNone/>
            </a:pPr>
            <a:r>
              <a:rPr lang="en-US" sz="2000" b="1" dirty="0">
                <a:highlight>
                  <a:srgbClr val="00FF00"/>
                </a:highlight>
              </a:rPr>
              <a:t>		</a:t>
            </a:r>
            <a:r>
              <a:rPr lang="en-US" sz="2000" b="1" dirty="0" err="1">
                <a:solidFill>
                  <a:srgbClr val="B20E9B"/>
                </a:solidFill>
                <a:highlight>
                  <a:srgbClr val="00FF00"/>
                </a:highlight>
              </a:rPr>
              <a:t>super.display</a:t>
            </a:r>
            <a:r>
              <a:rPr lang="en-US" sz="2000" b="1" dirty="0">
                <a:solidFill>
                  <a:srgbClr val="B20E9B"/>
                </a:solidFill>
                <a:highlight>
                  <a:srgbClr val="00FF00"/>
                </a:highlight>
              </a:rPr>
              <a:t>();</a:t>
            </a:r>
            <a:endParaRPr lang="en-US" sz="2000" dirty="0">
              <a:solidFill>
                <a:srgbClr val="B20E9B"/>
              </a:solidFill>
              <a:highlight>
                <a:srgbClr val="00FF00"/>
              </a:highlight>
            </a:endParaRPr>
          </a:p>
          <a:p>
            <a:pPr>
              <a:buNone/>
            </a:pPr>
            <a:r>
              <a:rPr lang="en-US" sz="2000" b="1" dirty="0">
                <a:highlight>
                  <a:srgbClr val="00FF00"/>
                </a:highlight>
              </a:rPr>
              <a:t> </a:t>
            </a:r>
            <a:r>
              <a:rPr lang="en-US" sz="2000" b="1" dirty="0" err="1">
                <a:highlight>
                  <a:srgbClr val="00FF00"/>
                </a:highlight>
              </a:rPr>
              <a:t>System.out.println</a:t>
            </a:r>
            <a:r>
              <a:rPr lang="en-US" sz="2000" b="1" dirty="0">
                <a:highlight>
                  <a:srgbClr val="00FF00"/>
                </a:highlight>
              </a:rPr>
              <a:t>("Total Runs: " +</a:t>
            </a:r>
            <a:r>
              <a:rPr lang="en-US" sz="2000" b="1" dirty="0" err="1">
                <a:highlight>
                  <a:srgbClr val="00FF00"/>
                </a:highlight>
              </a:rPr>
              <a:t>totalRuns</a:t>
            </a:r>
            <a:r>
              <a:rPr lang="en-US" sz="2000" b="1" dirty="0">
                <a:highlight>
                  <a:srgbClr val="00FF00"/>
                </a:highlight>
              </a:rPr>
              <a:t> +" Total </a:t>
            </a:r>
            <a:endParaRPr lang="en-US" sz="2000" dirty="0">
              <a:highlight>
                <a:srgbClr val="00FF00"/>
              </a:highlight>
            </a:endParaRPr>
          </a:p>
          <a:p>
            <a:pPr>
              <a:buNone/>
            </a:pPr>
            <a:r>
              <a:rPr lang="en-US" sz="2000" b="1" dirty="0">
                <a:highlight>
                  <a:srgbClr val="00FF00"/>
                </a:highlight>
              </a:rPr>
              <a:t>           Wickets :"+</a:t>
            </a:r>
            <a:r>
              <a:rPr lang="en-US" sz="2000" b="1" dirty="0" err="1">
                <a:highlight>
                  <a:srgbClr val="00FF00"/>
                </a:highlight>
              </a:rPr>
              <a:t>totalWickets</a:t>
            </a:r>
            <a:r>
              <a:rPr lang="en-US" sz="2000" b="1" dirty="0">
                <a:highlight>
                  <a:srgbClr val="00FF00"/>
                </a:highlight>
              </a:rPr>
              <a:t>);</a:t>
            </a:r>
            <a:endParaRPr lang="en-US" sz="2000" dirty="0">
              <a:highlight>
                <a:srgbClr val="00FF00"/>
              </a:highlight>
            </a:endParaRPr>
          </a:p>
          <a:p>
            <a:pPr>
              <a:buNone/>
            </a:pPr>
            <a:r>
              <a:rPr lang="en-US" sz="2000" b="1" dirty="0">
                <a:highlight>
                  <a:srgbClr val="00FF00"/>
                </a:highlight>
              </a:rPr>
              <a:t>	 }</a:t>
            </a:r>
            <a:endParaRPr lang="en-US" sz="2000" dirty="0">
              <a:highlight>
                <a:srgbClr val="00FF00"/>
              </a:highlight>
            </a:endParaRPr>
          </a:p>
          <a:p>
            <a:pPr>
              <a:buNone/>
            </a:pPr>
            <a:r>
              <a:rPr lang="en-US" sz="2000" b="1" dirty="0">
                <a:highlight>
                  <a:srgbClr val="00FF00"/>
                </a:highlight>
              </a:rPr>
              <a:t>	</a:t>
            </a:r>
            <a:endParaRPr lang="en-US" sz="2000" dirty="0">
              <a:highlight>
                <a:srgbClr val="00FF00"/>
              </a:highlight>
            </a:endParaRPr>
          </a:p>
          <a:p>
            <a:pPr>
              <a:buNone/>
            </a:pPr>
            <a:r>
              <a:rPr lang="en-US" sz="2000" b="1" dirty="0">
                <a:highlight>
                  <a:srgbClr val="00FF00"/>
                </a:highlight>
              </a:rPr>
              <a:t>}</a:t>
            </a:r>
            <a:endParaRPr lang="en-US" sz="2000" dirty="0">
              <a:highlight>
                <a:srgbClr val="00FF00"/>
              </a:highlight>
            </a:endParaRPr>
          </a:p>
          <a:p>
            <a:pPr>
              <a:buNone/>
            </a:pPr>
            <a:endParaRPr lang="en-US" sz="2000" b="1" dirty="0">
              <a:solidFill>
                <a:srgbClr val="FF0000"/>
              </a:solidFill>
              <a:highlight>
                <a:srgbClr val="00FF00"/>
              </a:highlight>
            </a:endParaRPr>
          </a:p>
          <a:p>
            <a:pPr>
              <a:buNone/>
            </a:pPr>
            <a:r>
              <a:rPr lang="en-US" sz="2000" dirty="0">
                <a:highlight>
                  <a:srgbClr val="FFFF00"/>
                </a:highlight>
              </a:rPr>
              <a:t>		</a:t>
            </a:r>
          </a:p>
          <a:p>
            <a:pPr>
              <a:buNone/>
            </a:pPr>
            <a:r>
              <a:rPr lang="en-US" sz="2000" dirty="0">
                <a:highlight>
                  <a:srgbClr val="FFFF00"/>
                </a:highlight>
              </a:rPr>
              <a:t>		</a:t>
            </a:r>
          </a:p>
          <a:p>
            <a:endParaRPr lang="en-IN" dirty="0"/>
          </a:p>
        </p:txBody>
      </p:sp>
      <p:sp>
        <p:nvSpPr>
          <p:cNvPr id="12" name="Rectangle 11">
            <a:extLst>
              <a:ext uri="{FF2B5EF4-FFF2-40B4-BE49-F238E27FC236}">
                <a16:creationId xmlns:a16="http://schemas.microsoft.com/office/drawing/2014/main" id="{F147F903-6B90-411E-9032-79FD349AAF1E}"/>
              </a:ext>
            </a:extLst>
          </p:cNvPr>
          <p:cNvSpPr/>
          <p:nvPr/>
        </p:nvSpPr>
        <p:spPr>
          <a:xfrm>
            <a:off x="6705600" y="2590800"/>
            <a:ext cx="3581400" cy="121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dirty="0"/>
              <a:t>Cricket Sub Class</a:t>
            </a:r>
          </a:p>
        </p:txBody>
      </p:sp>
    </p:spTree>
    <p:extLst>
      <p:ext uri="{BB962C8B-B14F-4D97-AF65-F5344CB8AC3E}">
        <p14:creationId xmlns:p14="http://schemas.microsoft.com/office/powerpoint/2010/main" val="3491424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fade">
                                      <p:cBhvr>
                                        <p:cTn id="13" dur="500"/>
                                        <p:tgtEl>
                                          <p:spTgt spid="6">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6">
                                            <p:txEl>
                                              <p:pRg st="3" end="3"/>
                                            </p:txEl>
                                          </p:spTgt>
                                        </p:tgtEl>
                                        <p:attrNameLst>
                                          <p:attrName>style.visibility</p:attrName>
                                        </p:attrNameLst>
                                      </p:cBhvr>
                                      <p:to>
                                        <p:strVal val="visible"/>
                                      </p:to>
                                    </p:set>
                                    <p:animEffect transition="in" filter="fade">
                                      <p:cBhvr>
                                        <p:cTn id="16" dur="500"/>
                                        <p:tgtEl>
                                          <p:spTgt spid="6">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animEffect transition="in" filter="fade">
                                      <p:cBhvr>
                                        <p:cTn id="19" dur="500"/>
                                        <p:tgtEl>
                                          <p:spTgt spid="6">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6">
                                            <p:txEl>
                                              <p:pRg st="5" end="5"/>
                                            </p:txEl>
                                          </p:spTgt>
                                        </p:tgtEl>
                                        <p:attrNameLst>
                                          <p:attrName>style.visibility</p:attrName>
                                        </p:attrNameLst>
                                      </p:cBhvr>
                                      <p:to>
                                        <p:strVal val="visible"/>
                                      </p:to>
                                    </p:set>
                                    <p:animEffect transition="in" filter="fade">
                                      <p:cBhvr>
                                        <p:cTn id="22" dur="500"/>
                                        <p:tgtEl>
                                          <p:spTgt spid="6">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animEffect transition="in" filter="fade">
                                      <p:cBhvr>
                                        <p:cTn id="25" dur="500"/>
                                        <p:tgtEl>
                                          <p:spTgt spid="6">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6">
                                            <p:txEl>
                                              <p:pRg st="7" end="7"/>
                                            </p:txEl>
                                          </p:spTgt>
                                        </p:tgtEl>
                                        <p:attrNameLst>
                                          <p:attrName>style.visibility</p:attrName>
                                        </p:attrNameLst>
                                      </p:cBhvr>
                                      <p:to>
                                        <p:strVal val="visible"/>
                                      </p:to>
                                    </p:set>
                                    <p:animEffect transition="in" filter="fade">
                                      <p:cBhvr>
                                        <p:cTn id="28" dur="500"/>
                                        <p:tgtEl>
                                          <p:spTgt spid="6">
                                            <p:txEl>
                                              <p:pRg st="7" end="7"/>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6">
                                            <p:txEl>
                                              <p:pRg st="8" end="8"/>
                                            </p:txEl>
                                          </p:spTgt>
                                        </p:tgtEl>
                                        <p:attrNameLst>
                                          <p:attrName>style.visibility</p:attrName>
                                        </p:attrNameLst>
                                      </p:cBhvr>
                                      <p:to>
                                        <p:strVal val="visible"/>
                                      </p:to>
                                    </p:set>
                                    <p:animEffect transition="in" filter="fade">
                                      <p:cBhvr>
                                        <p:cTn id="31" dur="500"/>
                                        <p:tgtEl>
                                          <p:spTgt spid="6">
                                            <p:txEl>
                                              <p:pRg st="8" end="8"/>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6">
                                            <p:txEl>
                                              <p:pRg st="9" end="9"/>
                                            </p:txEl>
                                          </p:spTgt>
                                        </p:tgtEl>
                                        <p:attrNameLst>
                                          <p:attrName>style.visibility</p:attrName>
                                        </p:attrNameLst>
                                      </p:cBhvr>
                                      <p:to>
                                        <p:strVal val="visible"/>
                                      </p:to>
                                    </p:set>
                                    <p:animEffect transition="in" filter="fade">
                                      <p:cBhvr>
                                        <p:cTn id="34" dur="500"/>
                                        <p:tgtEl>
                                          <p:spTgt spid="6">
                                            <p:txEl>
                                              <p:pRg st="9" end="9"/>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6">
                                            <p:txEl>
                                              <p:pRg st="10" end="10"/>
                                            </p:txEl>
                                          </p:spTgt>
                                        </p:tgtEl>
                                        <p:attrNameLst>
                                          <p:attrName>style.visibility</p:attrName>
                                        </p:attrNameLst>
                                      </p:cBhvr>
                                      <p:to>
                                        <p:strVal val="visible"/>
                                      </p:to>
                                    </p:set>
                                    <p:animEffect transition="in" filter="fade">
                                      <p:cBhvr>
                                        <p:cTn id="37" dur="500"/>
                                        <p:tgtEl>
                                          <p:spTgt spid="6">
                                            <p:txEl>
                                              <p:pRg st="10" end="10"/>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6">
                                            <p:txEl>
                                              <p:pRg st="11" end="11"/>
                                            </p:txEl>
                                          </p:spTgt>
                                        </p:tgtEl>
                                        <p:attrNameLst>
                                          <p:attrName>style.visibility</p:attrName>
                                        </p:attrNameLst>
                                      </p:cBhvr>
                                      <p:to>
                                        <p:strVal val="visible"/>
                                      </p:to>
                                    </p:set>
                                    <p:animEffect transition="in" filter="fade">
                                      <p:cBhvr>
                                        <p:cTn id="40" dur="500"/>
                                        <p:tgtEl>
                                          <p:spTgt spid="6">
                                            <p:txEl>
                                              <p:pRg st="11" end="11"/>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6">
                                            <p:txEl>
                                              <p:pRg st="12" end="12"/>
                                            </p:txEl>
                                          </p:spTgt>
                                        </p:tgtEl>
                                        <p:attrNameLst>
                                          <p:attrName>style.visibility</p:attrName>
                                        </p:attrNameLst>
                                      </p:cBhvr>
                                      <p:to>
                                        <p:strVal val="visible"/>
                                      </p:to>
                                    </p:set>
                                    <p:animEffect transition="in" filter="fade">
                                      <p:cBhvr>
                                        <p:cTn id="43" dur="500"/>
                                        <p:tgtEl>
                                          <p:spTgt spid="6">
                                            <p:txEl>
                                              <p:pRg st="12" end="12"/>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6">
                                            <p:txEl>
                                              <p:pRg st="13" end="13"/>
                                            </p:txEl>
                                          </p:spTgt>
                                        </p:tgtEl>
                                        <p:attrNameLst>
                                          <p:attrName>style.visibility</p:attrName>
                                        </p:attrNameLst>
                                      </p:cBhvr>
                                      <p:to>
                                        <p:strVal val="visible"/>
                                      </p:to>
                                    </p:set>
                                    <p:animEffect transition="in" filter="fade">
                                      <p:cBhvr>
                                        <p:cTn id="46" dur="500"/>
                                        <p:tgtEl>
                                          <p:spTgt spid="6">
                                            <p:txEl>
                                              <p:pRg st="13" end="13"/>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6">
                                            <p:txEl>
                                              <p:pRg st="15" end="15"/>
                                            </p:txEl>
                                          </p:spTgt>
                                        </p:tgtEl>
                                        <p:attrNameLst>
                                          <p:attrName>style.visibility</p:attrName>
                                        </p:attrNameLst>
                                      </p:cBhvr>
                                      <p:to>
                                        <p:strVal val="visible"/>
                                      </p:to>
                                    </p:set>
                                    <p:animEffect transition="in" filter="fade">
                                      <p:cBhvr>
                                        <p:cTn id="51" dur="500"/>
                                        <p:tgtEl>
                                          <p:spTgt spid="6">
                                            <p:txEl>
                                              <p:pRg st="15" end="15"/>
                                            </p:txEl>
                                          </p:spTgt>
                                        </p:tgtEl>
                                      </p:cBhvr>
                                    </p:animEffect>
                                  </p:childTnLst>
                                </p:cTn>
                              </p:par>
                              <p:par>
                                <p:cTn id="52" presetID="10" presetClass="entr" presetSubtype="0" fill="hold" nodeType="withEffect">
                                  <p:stCondLst>
                                    <p:cond delay="0"/>
                                  </p:stCondLst>
                                  <p:childTnLst>
                                    <p:set>
                                      <p:cBhvr>
                                        <p:cTn id="53" dur="1" fill="hold">
                                          <p:stCondLst>
                                            <p:cond delay="0"/>
                                          </p:stCondLst>
                                        </p:cTn>
                                        <p:tgtEl>
                                          <p:spTgt spid="6">
                                            <p:txEl>
                                              <p:pRg st="16" end="16"/>
                                            </p:txEl>
                                          </p:spTgt>
                                        </p:tgtEl>
                                        <p:attrNameLst>
                                          <p:attrName>style.visibility</p:attrName>
                                        </p:attrNameLst>
                                      </p:cBhvr>
                                      <p:to>
                                        <p:strVal val="visible"/>
                                      </p:to>
                                    </p:set>
                                    <p:animEffect transition="in" filter="fade">
                                      <p:cBhvr>
                                        <p:cTn id="54" dur="500"/>
                                        <p:tgtEl>
                                          <p:spTgt spid="6">
                                            <p:txEl>
                                              <p:pRg st="16" end="16"/>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6">
                                            <p:txEl>
                                              <p:pRg st="17" end="17"/>
                                            </p:txEl>
                                          </p:spTgt>
                                        </p:tgtEl>
                                        <p:attrNameLst>
                                          <p:attrName>style.visibility</p:attrName>
                                        </p:attrNameLst>
                                      </p:cBhvr>
                                      <p:to>
                                        <p:strVal val="visible"/>
                                      </p:to>
                                    </p:set>
                                    <p:animEffect transition="in" filter="fade">
                                      <p:cBhvr>
                                        <p:cTn id="57" dur="500"/>
                                        <p:tgtEl>
                                          <p:spTgt spid="6">
                                            <p:txEl>
                                              <p:pRg st="17" end="17"/>
                                            </p:txEl>
                                          </p:spTgt>
                                        </p:tgtEl>
                                      </p:cBhvr>
                                    </p:animEffect>
                                  </p:childTnLst>
                                </p:cTn>
                              </p:par>
                              <p:par>
                                <p:cTn id="58" presetID="10" presetClass="entr" presetSubtype="0" fill="hold" nodeType="withEffect">
                                  <p:stCondLst>
                                    <p:cond delay="0"/>
                                  </p:stCondLst>
                                  <p:childTnLst>
                                    <p:set>
                                      <p:cBhvr>
                                        <p:cTn id="59" dur="1" fill="hold">
                                          <p:stCondLst>
                                            <p:cond delay="0"/>
                                          </p:stCondLst>
                                        </p:cTn>
                                        <p:tgtEl>
                                          <p:spTgt spid="6">
                                            <p:txEl>
                                              <p:pRg st="18" end="18"/>
                                            </p:txEl>
                                          </p:spTgt>
                                        </p:tgtEl>
                                        <p:attrNameLst>
                                          <p:attrName>style.visibility</p:attrName>
                                        </p:attrNameLst>
                                      </p:cBhvr>
                                      <p:to>
                                        <p:strVal val="visible"/>
                                      </p:to>
                                    </p:set>
                                    <p:animEffect transition="in" filter="fade">
                                      <p:cBhvr>
                                        <p:cTn id="60" dur="500"/>
                                        <p:tgtEl>
                                          <p:spTgt spid="6">
                                            <p:txEl>
                                              <p:pRg st="18" end="18"/>
                                            </p:txEl>
                                          </p:spTgt>
                                        </p:tgtEl>
                                      </p:cBhvr>
                                    </p:animEffect>
                                  </p:childTnLst>
                                </p:cTn>
                              </p:par>
                              <p:par>
                                <p:cTn id="61" presetID="10" presetClass="entr" presetSubtype="0" fill="hold" nodeType="withEffect">
                                  <p:stCondLst>
                                    <p:cond delay="0"/>
                                  </p:stCondLst>
                                  <p:childTnLst>
                                    <p:set>
                                      <p:cBhvr>
                                        <p:cTn id="62" dur="1" fill="hold">
                                          <p:stCondLst>
                                            <p:cond delay="0"/>
                                          </p:stCondLst>
                                        </p:cTn>
                                        <p:tgtEl>
                                          <p:spTgt spid="6">
                                            <p:txEl>
                                              <p:pRg st="19" end="19"/>
                                            </p:txEl>
                                          </p:spTgt>
                                        </p:tgtEl>
                                        <p:attrNameLst>
                                          <p:attrName>style.visibility</p:attrName>
                                        </p:attrNameLst>
                                      </p:cBhvr>
                                      <p:to>
                                        <p:strVal val="visible"/>
                                      </p:to>
                                    </p:set>
                                    <p:animEffect transition="in" filter="fade">
                                      <p:cBhvr>
                                        <p:cTn id="63" dur="500"/>
                                        <p:tgtEl>
                                          <p:spTgt spid="6">
                                            <p:txEl>
                                              <p:pRg st="19" end="19"/>
                                            </p:txEl>
                                          </p:spTgt>
                                        </p:tgtEl>
                                      </p:cBhvr>
                                    </p:animEffect>
                                  </p:childTnLst>
                                </p:cTn>
                              </p:par>
                              <p:par>
                                <p:cTn id="64" presetID="10" presetClass="entr" presetSubtype="0" fill="hold" nodeType="withEffect">
                                  <p:stCondLst>
                                    <p:cond delay="0"/>
                                  </p:stCondLst>
                                  <p:childTnLst>
                                    <p:set>
                                      <p:cBhvr>
                                        <p:cTn id="65" dur="1" fill="hold">
                                          <p:stCondLst>
                                            <p:cond delay="0"/>
                                          </p:stCondLst>
                                        </p:cTn>
                                        <p:tgtEl>
                                          <p:spTgt spid="6">
                                            <p:txEl>
                                              <p:pRg st="20" end="20"/>
                                            </p:txEl>
                                          </p:spTgt>
                                        </p:tgtEl>
                                        <p:attrNameLst>
                                          <p:attrName>style.visibility</p:attrName>
                                        </p:attrNameLst>
                                      </p:cBhvr>
                                      <p:to>
                                        <p:strVal val="visible"/>
                                      </p:to>
                                    </p:set>
                                    <p:animEffect transition="in" filter="fade">
                                      <p:cBhvr>
                                        <p:cTn id="66" dur="500"/>
                                        <p:tgtEl>
                                          <p:spTgt spid="6">
                                            <p:txEl>
                                              <p:pRg st="20" end="20"/>
                                            </p:txEl>
                                          </p:spTgt>
                                        </p:tgtEl>
                                      </p:cBhvr>
                                    </p:animEffect>
                                  </p:childTnLst>
                                </p:cTn>
                              </p:par>
                              <p:par>
                                <p:cTn id="67" presetID="10" presetClass="entr" presetSubtype="0" fill="hold" nodeType="withEffect">
                                  <p:stCondLst>
                                    <p:cond delay="0"/>
                                  </p:stCondLst>
                                  <p:childTnLst>
                                    <p:set>
                                      <p:cBhvr>
                                        <p:cTn id="68" dur="1" fill="hold">
                                          <p:stCondLst>
                                            <p:cond delay="0"/>
                                          </p:stCondLst>
                                        </p:cTn>
                                        <p:tgtEl>
                                          <p:spTgt spid="6">
                                            <p:txEl>
                                              <p:pRg st="21" end="21"/>
                                            </p:txEl>
                                          </p:spTgt>
                                        </p:tgtEl>
                                        <p:attrNameLst>
                                          <p:attrName>style.visibility</p:attrName>
                                        </p:attrNameLst>
                                      </p:cBhvr>
                                      <p:to>
                                        <p:strVal val="visible"/>
                                      </p:to>
                                    </p:set>
                                    <p:animEffect transition="in" filter="fade">
                                      <p:cBhvr>
                                        <p:cTn id="69" dur="500"/>
                                        <p:tgtEl>
                                          <p:spTgt spid="6">
                                            <p:txEl>
                                              <p:pRg st="21" end="21"/>
                                            </p:txEl>
                                          </p:spTgt>
                                        </p:tgtEl>
                                      </p:cBhvr>
                                    </p:animEffect>
                                  </p:childTnLst>
                                </p:cTn>
                              </p:par>
                              <p:par>
                                <p:cTn id="70" presetID="10" presetClass="entr" presetSubtype="0" fill="hold" nodeType="withEffect">
                                  <p:stCondLst>
                                    <p:cond delay="0"/>
                                  </p:stCondLst>
                                  <p:childTnLst>
                                    <p:set>
                                      <p:cBhvr>
                                        <p:cTn id="71" dur="1" fill="hold">
                                          <p:stCondLst>
                                            <p:cond delay="0"/>
                                          </p:stCondLst>
                                        </p:cTn>
                                        <p:tgtEl>
                                          <p:spTgt spid="6">
                                            <p:txEl>
                                              <p:pRg st="22" end="22"/>
                                            </p:txEl>
                                          </p:spTgt>
                                        </p:tgtEl>
                                        <p:attrNameLst>
                                          <p:attrName>style.visibility</p:attrName>
                                        </p:attrNameLst>
                                      </p:cBhvr>
                                      <p:to>
                                        <p:strVal val="visible"/>
                                      </p:to>
                                    </p:set>
                                    <p:animEffect transition="in" filter="fade">
                                      <p:cBhvr>
                                        <p:cTn id="72" dur="500"/>
                                        <p:tgtEl>
                                          <p:spTgt spid="6">
                                            <p:txEl>
                                              <p:pRg st="22" end="2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CF556B5-46AB-4EF2-80AE-C29F6C8A607A}"/>
              </a:ext>
            </a:extLst>
          </p:cNvPr>
          <p:cNvSpPr txBox="1"/>
          <p:nvPr/>
        </p:nvSpPr>
        <p:spPr>
          <a:xfrm>
            <a:off x="381000" y="304800"/>
            <a:ext cx="11506200" cy="6555641"/>
          </a:xfrm>
          <a:prstGeom prst="rect">
            <a:avLst/>
          </a:prstGeom>
        </p:spPr>
        <p:style>
          <a:lnRef idx="1">
            <a:schemeClr val="accent1"/>
          </a:lnRef>
          <a:fillRef idx="2">
            <a:schemeClr val="accent1"/>
          </a:fillRef>
          <a:effectRef idx="1">
            <a:schemeClr val="accent1"/>
          </a:effectRef>
          <a:fontRef idx="minor">
            <a:schemeClr val="dk1"/>
          </a:fontRef>
        </p:style>
        <p:txBody>
          <a:bodyPr wrap="square" numCol="2" rtlCol="0">
            <a:spAutoFit/>
          </a:bodyPr>
          <a:lstStyle/>
          <a:p>
            <a:pPr>
              <a:buNone/>
            </a:pPr>
            <a:r>
              <a:rPr lang="en-US" sz="2000" b="1" dirty="0">
                <a:highlight>
                  <a:srgbClr val="FFFF00"/>
                </a:highlight>
              </a:rPr>
              <a:t>class </a:t>
            </a:r>
            <a:r>
              <a:rPr lang="en-US" sz="2000" b="1" dirty="0" err="1">
                <a:solidFill>
                  <a:srgbClr val="C00000"/>
                </a:solidFill>
                <a:highlight>
                  <a:srgbClr val="FFFF00"/>
                </a:highlight>
              </a:rPr>
              <a:t>FootBall_Player</a:t>
            </a:r>
            <a:r>
              <a:rPr lang="en-US" sz="2000" b="1" dirty="0">
                <a:highlight>
                  <a:srgbClr val="FFFF00"/>
                </a:highlight>
              </a:rPr>
              <a:t> </a:t>
            </a:r>
            <a:r>
              <a:rPr lang="en-US" sz="2000" b="1" dirty="0">
                <a:solidFill>
                  <a:srgbClr val="0070C0"/>
                </a:solidFill>
                <a:highlight>
                  <a:srgbClr val="FFFF00"/>
                </a:highlight>
              </a:rPr>
              <a:t>extends</a:t>
            </a:r>
            <a:r>
              <a:rPr lang="en-US" sz="2000" b="1" dirty="0">
                <a:highlight>
                  <a:srgbClr val="FFFF00"/>
                </a:highlight>
              </a:rPr>
              <a:t> </a:t>
            </a:r>
            <a:r>
              <a:rPr lang="en-US" sz="2000" b="1" dirty="0">
                <a:solidFill>
                  <a:srgbClr val="C00000"/>
                </a:solidFill>
                <a:highlight>
                  <a:srgbClr val="FFFF00"/>
                </a:highlight>
              </a:rPr>
              <a:t>Player</a:t>
            </a:r>
            <a:endParaRPr lang="en-US" sz="2000" dirty="0">
              <a:solidFill>
                <a:srgbClr val="C00000"/>
              </a:solidFill>
              <a:highlight>
                <a:srgbClr val="FFFF00"/>
              </a:highlight>
            </a:endParaRPr>
          </a:p>
          <a:p>
            <a:pPr>
              <a:buNone/>
            </a:pPr>
            <a:r>
              <a:rPr lang="en-US" sz="2000" b="1" dirty="0">
                <a:highlight>
                  <a:srgbClr val="FFFF00"/>
                </a:highlight>
              </a:rPr>
              <a:t>   {</a:t>
            </a:r>
            <a:endParaRPr lang="en-US" sz="2000" dirty="0">
              <a:highlight>
                <a:srgbClr val="FFFF00"/>
              </a:highlight>
            </a:endParaRPr>
          </a:p>
          <a:p>
            <a:pPr>
              <a:buNone/>
            </a:pPr>
            <a:r>
              <a:rPr lang="en-US" sz="2000" b="1" dirty="0">
                <a:highlight>
                  <a:srgbClr val="FFFF00"/>
                </a:highlight>
              </a:rPr>
              <a:t>	  int </a:t>
            </a:r>
            <a:r>
              <a:rPr lang="en-US" sz="2000" b="1" dirty="0" err="1">
                <a:highlight>
                  <a:srgbClr val="FFFF00"/>
                </a:highlight>
              </a:rPr>
              <a:t>noOfGoals</a:t>
            </a:r>
            <a:r>
              <a:rPr lang="en-US" sz="2000" b="1" dirty="0">
                <a:highlight>
                  <a:srgbClr val="FFFF00"/>
                </a:highlight>
              </a:rPr>
              <a:t>;</a:t>
            </a:r>
            <a:endParaRPr lang="en-US" sz="2000" dirty="0">
              <a:highlight>
                <a:srgbClr val="FFFF00"/>
              </a:highlight>
            </a:endParaRPr>
          </a:p>
          <a:p>
            <a:pPr>
              <a:buNone/>
            </a:pPr>
            <a:r>
              <a:rPr lang="en-US" sz="2000" b="1" dirty="0">
                <a:highlight>
                  <a:srgbClr val="FFFF00"/>
                </a:highlight>
              </a:rPr>
              <a:t>	</a:t>
            </a:r>
            <a:endParaRPr lang="en-US" sz="2000" dirty="0">
              <a:highlight>
                <a:srgbClr val="FFFF00"/>
              </a:highlight>
            </a:endParaRPr>
          </a:p>
          <a:p>
            <a:pPr>
              <a:buNone/>
            </a:pPr>
            <a:r>
              <a:rPr lang="en-US" sz="2000" b="1" dirty="0">
                <a:highlight>
                  <a:srgbClr val="FFFF00"/>
                </a:highlight>
              </a:rPr>
              <a:t>     void </a:t>
            </a:r>
            <a:r>
              <a:rPr lang="en-US" sz="2000" b="1" dirty="0" err="1">
                <a:highlight>
                  <a:srgbClr val="FFFF00"/>
                </a:highlight>
              </a:rPr>
              <a:t>getDetails</a:t>
            </a:r>
            <a:r>
              <a:rPr lang="en-US" sz="2000" b="1" dirty="0">
                <a:highlight>
                  <a:srgbClr val="FFFF00"/>
                </a:highlight>
              </a:rPr>
              <a:t>()</a:t>
            </a:r>
            <a:endParaRPr lang="en-US" sz="2000" dirty="0">
              <a:highlight>
                <a:srgbClr val="FFFF00"/>
              </a:highlight>
            </a:endParaRPr>
          </a:p>
          <a:p>
            <a:pPr>
              <a:buNone/>
            </a:pPr>
            <a:r>
              <a:rPr lang="en-US" sz="2000" b="1" dirty="0">
                <a:highlight>
                  <a:srgbClr val="FFFF00"/>
                </a:highlight>
              </a:rPr>
              <a:t>     {</a:t>
            </a:r>
            <a:endParaRPr lang="en-US" sz="2000" dirty="0">
              <a:highlight>
                <a:srgbClr val="FFFF00"/>
              </a:highlight>
            </a:endParaRPr>
          </a:p>
          <a:p>
            <a:pPr>
              <a:buNone/>
            </a:pPr>
            <a:r>
              <a:rPr lang="en-US" sz="2000" b="1" dirty="0">
                <a:highlight>
                  <a:srgbClr val="FFFF00"/>
                </a:highlight>
              </a:rPr>
              <a:t>	    </a:t>
            </a:r>
            <a:r>
              <a:rPr lang="en-US" sz="2000" b="1" dirty="0" err="1">
                <a:solidFill>
                  <a:srgbClr val="B20E9B"/>
                </a:solidFill>
                <a:highlight>
                  <a:srgbClr val="FFFF00"/>
                </a:highlight>
              </a:rPr>
              <a:t>super.getDetails</a:t>
            </a:r>
            <a:r>
              <a:rPr lang="en-US" sz="2000" b="1" dirty="0">
                <a:solidFill>
                  <a:srgbClr val="B20E9B"/>
                </a:solidFill>
                <a:highlight>
                  <a:srgbClr val="FFFF00"/>
                </a:highlight>
              </a:rPr>
              <a:t>();</a:t>
            </a:r>
            <a:endParaRPr lang="en-US" sz="2000" dirty="0">
              <a:solidFill>
                <a:srgbClr val="B20E9B"/>
              </a:solidFill>
              <a:highlight>
                <a:srgbClr val="FFFF00"/>
              </a:highlight>
            </a:endParaRPr>
          </a:p>
          <a:p>
            <a:pPr>
              <a:buNone/>
            </a:pPr>
            <a:r>
              <a:rPr lang="en-US" sz="2000" b="1" dirty="0">
                <a:highlight>
                  <a:srgbClr val="FFFF00"/>
                </a:highlight>
              </a:rPr>
              <a:t>   </a:t>
            </a:r>
            <a:r>
              <a:rPr lang="en-US" sz="2000" b="1" dirty="0" err="1">
                <a:highlight>
                  <a:srgbClr val="FFFF00"/>
                </a:highlight>
              </a:rPr>
              <a:t>System.out.println</a:t>
            </a:r>
            <a:r>
              <a:rPr lang="en-US" sz="2000" b="1" dirty="0">
                <a:highlight>
                  <a:srgbClr val="FFFF00"/>
                </a:highlight>
              </a:rPr>
              <a:t>("Enter the total no of Goals");</a:t>
            </a:r>
            <a:endParaRPr lang="en-US" sz="2000" dirty="0">
              <a:highlight>
                <a:srgbClr val="FFFF00"/>
              </a:highlight>
            </a:endParaRPr>
          </a:p>
          <a:p>
            <a:pPr>
              <a:buNone/>
            </a:pPr>
            <a:r>
              <a:rPr lang="en-US" sz="2000" b="1" dirty="0">
                <a:highlight>
                  <a:srgbClr val="FFFF00"/>
                </a:highlight>
              </a:rPr>
              <a:t>		</a:t>
            </a:r>
            <a:r>
              <a:rPr lang="en-US" sz="2000" b="1" dirty="0" err="1">
                <a:highlight>
                  <a:srgbClr val="FFFF00"/>
                </a:highlight>
              </a:rPr>
              <a:t>noOfGoals</a:t>
            </a:r>
            <a:r>
              <a:rPr lang="en-US" sz="2000" b="1" dirty="0">
                <a:highlight>
                  <a:srgbClr val="FFFF00"/>
                </a:highlight>
              </a:rPr>
              <a:t>=</a:t>
            </a:r>
            <a:r>
              <a:rPr lang="en-US" sz="2000" b="1" dirty="0" err="1">
                <a:highlight>
                  <a:srgbClr val="FFFF00"/>
                </a:highlight>
              </a:rPr>
              <a:t>in.nextInt</a:t>
            </a:r>
            <a:r>
              <a:rPr lang="en-US" sz="2000" b="1" dirty="0">
                <a:highlight>
                  <a:srgbClr val="FFFF00"/>
                </a:highlight>
              </a:rPr>
              <a:t>();</a:t>
            </a:r>
          </a:p>
          <a:p>
            <a:pPr>
              <a:buNone/>
            </a:pPr>
            <a:r>
              <a:rPr lang="en-US" sz="2000" b="1" dirty="0">
                <a:highlight>
                  <a:srgbClr val="FFFF00"/>
                </a:highlight>
              </a:rPr>
              <a:t>	}</a:t>
            </a:r>
          </a:p>
          <a:p>
            <a:pPr>
              <a:buNone/>
            </a:pPr>
            <a:endParaRPr lang="en-US" sz="2000" dirty="0">
              <a:highlight>
                <a:srgbClr val="FFFF00"/>
              </a:highlight>
            </a:endParaRPr>
          </a:p>
          <a:p>
            <a:pPr>
              <a:buNone/>
            </a:pPr>
            <a:r>
              <a:rPr lang="en-US" sz="2000" b="1" dirty="0">
                <a:highlight>
                  <a:srgbClr val="00FF00"/>
                </a:highlight>
              </a:rPr>
              <a:t>void display()</a:t>
            </a:r>
            <a:endParaRPr lang="en-US" sz="2000" dirty="0">
              <a:highlight>
                <a:srgbClr val="00FF00"/>
              </a:highlight>
            </a:endParaRPr>
          </a:p>
          <a:p>
            <a:pPr>
              <a:buNone/>
            </a:pPr>
            <a:r>
              <a:rPr lang="en-US" sz="2000" b="1" dirty="0">
                <a:highlight>
                  <a:srgbClr val="00FF00"/>
                </a:highlight>
              </a:rPr>
              <a:t>         {</a:t>
            </a:r>
            <a:endParaRPr lang="en-US" sz="2000" dirty="0">
              <a:highlight>
                <a:srgbClr val="00FF00"/>
              </a:highlight>
            </a:endParaRPr>
          </a:p>
          <a:p>
            <a:pPr>
              <a:buNone/>
            </a:pPr>
            <a:r>
              <a:rPr lang="en-US" sz="2000" b="1" dirty="0">
                <a:highlight>
                  <a:srgbClr val="00FF00"/>
                </a:highlight>
              </a:rPr>
              <a:t>		</a:t>
            </a:r>
            <a:r>
              <a:rPr lang="en-US" sz="2000" b="1" dirty="0" err="1">
                <a:solidFill>
                  <a:srgbClr val="B20E9B"/>
                </a:solidFill>
                <a:highlight>
                  <a:srgbClr val="00FF00"/>
                </a:highlight>
              </a:rPr>
              <a:t>super.display</a:t>
            </a:r>
            <a:r>
              <a:rPr lang="en-US" sz="2000" b="1" dirty="0">
                <a:solidFill>
                  <a:srgbClr val="B20E9B"/>
                </a:solidFill>
                <a:highlight>
                  <a:srgbClr val="00FF00"/>
                </a:highlight>
              </a:rPr>
              <a:t>();</a:t>
            </a:r>
            <a:endParaRPr lang="en-US" sz="2000" dirty="0">
              <a:solidFill>
                <a:srgbClr val="B20E9B"/>
              </a:solidFill>
              <a:highlight>
                <a:srgbClr val="00FF00"/>
              </a:highlight>
            </a:endParaRPr>
          </a:p>
          <a:p>
            <a:pPr>
              <a:buNone/>
            </a:pPr>
            <a:r>
              <a:rPr lang="en-US" sz="2000" b="1" dirty="0">
                <a:highlight>
                  <a:srgbClr val="00FF00"/>
                </a:highlight>
              </a:rPr>
              <a:t>     </a:t>
            </a:r>
            <a:r>
              <a:rPr lang="en-US" sz="2000" b="1" dirty="0" err="1">
                <a:highlight>
                  <a:srgbClr val="00FF00"/>
                </a:highlight>
              </a:rPr>
              <a:t>System.out.println</a:t>
            </a:r>
            <a:r>
              <a:rPr lang="en-US" sz="2000" b="1" dirty="0">
                <a:highlight>
                  <a:srgbClr val="00FF00"/>
                </a:highlight>
              </a:rPr>
              <a:t>("Total Goals: " +</a:t>
            </a:r>
            <a:r>
              <a:rPr lang="en-US" sz="2000" b="1" dirty="0" err="1">
                <a:highlight>
                  <a:srgbClr val="00FF00"/>
                </a:highlight>
              </a:rPr>
              <a:t>noOfGoals</a:t>
            </a:r>
            <a:r>
              <a:rPr lang="en-US" sz="2000" b="1" dirty="0">
                <a:highlight>
                  <a:srgbClr val="00FF00"/>
                </a:highlight>
              </a:rPr>
              <a:t> );</a:t>
            </a:r>
            <a:endParaRPr lang="en-US" sz="2000" dirty="0">
              <a:highlight>
                <a:srgbClr val="00FF00"/>
              </a:highlight>
            </a:endParaRPr>
          </a:p>
          <a:p>
            <a:pPr>
              <a:buNone/>
            </a:pPr>
            <a:r>
              <a:rPr lang="en-US" sz="2000" b="1" dirty="0">
                <a:highlight>
                  <a:srgbClr val="00FF00"/>
                </a:highlight>
              </a:rPr>
              <a:t>	       }</a:t>
            </a:r>
            <a:endParaRPr lang="en-US" sz="2000" dirty="0">
              <a:highlight>
                <a:srgbClr val="00FF00"/>
              </a:highlight>
            </a:endParaRPr>
          </a:p>
          <a:p>
            <a:pPr>
              <a:buNone/>
            </a:pPr>
            <a:r>
              <a:rPr lang="en-US" sz="2000" b="1" dirty="0">
                <a:highlight>
                  <a:srgbClr val="00FF00"/>
                </a:highlight>
              </a:rPr>
              <a:t>      }</a:t>
            </a:r>
            <a:endParaRPr lang="en-US" sz="2000" dirty="0">
              <a:highlight>
                <a:srgbClr val="00FF00"/>
              </a:highlight>
            </a:endParaRPr>
          </a:p>
          <a:p>
            <a:pPr>
              <a:buNone/>
            </a:pPr>
            <a:endParaRPr lang="en-US" sz="2000" dirty="0">
              <a:highlight>
                <a:srgbClr val="00FF00"/>
              </a:highlight>
            </a:endParaRPr>
          </a:p>
          <a:p>
            <a:pPr>
              <a:buNone/>
            </a:pPr>
            <a:r>
              <a:rPr lang="en-US" sz="2000" b="1" dirty="0">
                <a:highlight>
                  <a:srgbClr val="00FF00"/>
                </a:highlight>
              </a:rPr>
              <a:t>	</a:t>
            </a:r>
            <a:endParaRPr lang="en-US" sz="2000" dirty="0">
              <a:highlight>
                <a:srgbClr val="00FF00"/>
              </a:highlight>
            </a:endParaRPr>
          </a:p>
          <a:p>
            <a:pPr>
              <a:buNone/>
            </a:pPr>
            <a:endParaRPr lang="en-US" sz="2000" dirty="0">
              <a:highlight>
                <a:srgbClr val="00FF00"/>
              </a:highlight>
            </a:endParaRPr>
          </a:p>
          <a:p>
            <a:pPr>
              <a:buNone/>
            </a:pPr>
            <a:endParaRPr lang="en-US" sz="2000" b="1" dirty="0">
              <a:solidFill>
                <a:srgbClr val="FF0000"/>
              </a:solidFill>
              <a:highlight>
                <a:srgbClr val="00FF00"/>
              </a:highlight>
            </a:endParaRPr>
          </a:p>
          <a:p>
            <a:pPr>
              <a:buNone/>
            </a:pPr>
            <a:r>
              <a:rPr lang="en-US" sz="2000" dirty="0">
                <a:highlight>
                  <a:srgbClr val="FFFF00"/>
                </a:highlight>
              </a:rPr>
              <a:t>		</a:t>
            </a:r>
          </a:p>
          <a:p>
            <a:pPr>
              <a:buNone/>
            </a:pPr>
            <a:r>
              <a:rPr lang="en-US" sz="2000" dirty="0">
                <a:highlight>
                  <a:srgbClr val="FFFF00"/>
                </a:highlight>
              </a:rPr>
              <a:t>		</a:t>
            </a:r>
          </a:p>
          <a:p>
            <a:endParaRPr lang="en-IN" dirty="0"/>
          </a:p>
        </p:txBody>
      </p:sp>
      <p:sp>
        <p:nvSpPr>
          <p:cNvPr id="12" name="Rectangle 11">
            <a:extLst>
              <a:ext uri="{FF2B5EF4-FFF2-40B4-BE49-F238E27FC236}">
                <a16:creationId xmlns:a16="http://schemas.microsoft.com/office/drawing/2014/main" id="{F147F903-6B90-411E-9032-79FD349AAF1E}"/>
              </a:ext>
            </a:extLst>
          </p:cNvPr>
          <p:cNvSpPr/>
          <p:nvPr/>
        </p:nvSpPr>
        <p:spPr>
          <a:xfrm>
            <a:off x="6705600" y="2590800"/>
            <a:ext cx="3581400" cy="121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dirty="0"/>
              <a:t>Football Sub Class</a:t>
            </a:r>
          </a:p>
        </p:txBody>
      </p:sp>
    </p:spTree>
    <p:extLst>
      <p:ext uri="{BB962C8B-B14F-4D97-AF65-F5344CB8AC3E}">
        <p14:creationId xmlns:p14="http://schemas.microsoft.com/office/powerpoint/2010/main" val="225662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fade">
                                      <p:cBhvr>
                                        <p:cTn id="13" dur="500"/>
                                        <p:tgtEl>
                                          <p:spTgt spid="6">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6">
                                            <p:txEl>
                                              <p:pRg st="3" end="3"/>
                                            </p:txEl>
                                          </p:spTgt>
                                        </p:tgtEl>
                                        <p:attrNameLst>
                                          <p:attrName>style.visibility</p:attrName>
                                        </p:attrNameLst>
                                      </p:cBhvr>
                                      <p:to>
                                        <p:strVal val="visible"/>
                                      </p:to>
                                    </p:set>
                                    <p:animEffect transition="in" filter="fade">
                                      <p:cBhvr>
                                        <p:cTn id="16" dur="500"/>
                                        <p:tgtEl>
                                          <p:spTgt spid="6">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animEffect transition="in" filter="fade">
                                      <p:cBhvr>
                                        <p:cTn id="19" dur="500"/>
                                        <p:tgtEl>
                                          <p:spTgt spid="6">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6">
                                            <p:txEl>
                                              <p:pRg st="5" end="5"/>
                                            </p:txEl>
                                          </p:spTgt>
                                        </p:tgtEl>
                                        <p:attrNameLst>
                                          <p:attrName>style.visibility</p:attrName>
                                        </p:attrNameLst>
                                      </p:cBhvr>
                                      <p:to>
                                        <p:strVal val="visible"/>
                                      </p:to>
                                    </p:set>
                                    <p:animEffect transition="in" filter="fade">
                                      <p:cBhvr>
                                        <p:cTn id="22" dur="500"/>
                                        <p:tgtEl>
                                          <p:spTgt spid="6">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animEffect transition="in" filter="fade">
                                      <p:cBhvr>
                                        <p:cTn id="25" dur="500"/>
                                        <p:tgtEl>
                                          <p:spTgt spid="6">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6">
                                            <p:txEl>
                                              <p:pRg st="7" end="7"/>
                                            </p:txEl>
                                          </p:spTgt>
                                        </p:tgtEl>
                                        <p:attrNameLst>
                                          <p:attrName>style.visibility</p:attrName>
                                        </p:attrNameLst>
                                      </p:cBhvr>
                                      <p:to>
                                        <p:strVal val="visible"/>
                                      </p:to>
                                    </p:set>
                                    <p:animEffect transition="in" filter="fade">
                                      <p:cBhvr>
                                        <p:cTn id="28" dur="500"/>
                                        <p:tgtEl>
                                          <p:spTgt spid="6">
                                            <p:txEl>
                                              <p:pRg st="7" end="7"/>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6">
                                            <p:txEl>
                                              <p:pRg st="8" end="8"/>
                                            </p:txEl>
                                          </p:spTgt>
                                        </p:tgtEl>
                                        <p:attrNameLst>
                                          <p:attrName>style.visibility</p:attrName>
                                        </p:attrNameLst>
                                      </p:cBhvr>
                                      <p:to>
                                        <p:strVal val="visible"/>
                                      </p:to>
                                    </p:set>
                                    <p:animEffect transition="in" filter="fade">
                                      <p:cBhvr>
                                        <p:cTn id="31" dur="500"/>
                                        <p:tgtEl>
                                          <p:spTgt spid="6">
                                            <p:txEl>
                                              <p:pRg st="8" end="8"/>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6">
                                            <p:txEl>
                                              <p:pRg st="9" end="9"/>
                                            </p:txEl>
                                          </p:spTgt>
                                        </p:tgtEl>
                                        <p:attrNameLst>
                                          <p:attrName>style.visibility</p:attrName>
                                        </p:attrNameLst>
                                      </p:cBhvr>
                                      <p:to>
                                        <p:strVal val="visible"/>
                                      </p:to>
                                    </p:set>
                                    <p:animEffect transition="in" filter="fade">
                                      <p:cBhvr>
                                        <p:cTn id="34" dur="500"/>
                                        <p:tgtEl>
                                          <p:spTgt spid="6">
                                            <p:txEl>
                                              <p:pRg st="9" end="9"/>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6">
                                            <p:txEl>
                                              <p:pRg st="11" end="11"/>
                                            </p:txEl>
                                          </p:spTgt>
                                        </p:tgtEl>
                                        <p:attrNameLst>
                                          <p:attrName>style.visibility</p:attrName>
                                        </p:attrNameLst>
                                      </p:cBhvr>
                                      <p:to>
                                        <p:strVal val="visible"/>
                                      </p:to>
                                    </p:set>
                                    <p:animEffect transition="in" filter="fade">
                                      <p:cBhvr>
                                        <p:cTn id="39" dur="500"/>
                                        <p:tgtEl>
                                          <p:spTgt spid="6">
                                            <p:txEl>
                                              <p:pRg st="11" end="11"/>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6">
                                            <p:txEl>
                                              <p:pRg st="12" end="12"/>
                                            </p:txEl>
                                          </p:spTgt>
                                        </p:tgtEl>
                                        <p:attrNameLst>
                                          <p:attrName>style.visibility</p:attrName>
                                        </p:attrNameLst>
                                      </p:cBhvr>
                                      <p:to>
                                        <p:strVal val="visible"/>
                                      </p:to>
                                    </p:set>
                                    <p:animEffect transition="in" filter="fade">
                                      <p:cBhvr>
                                        <p:cTn id="42" dur="500"/>
                                        <p:tgtEl>
                                          <p:spTgt spid="6">
                                            <p:txEl>
                                              <p:pRg st="12" end="12"/>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6">
                                            <p:txEl>
                                              <p:pRg st="13" end="13"/>
                                            </p:txEl>
                                          </p:spTgt>
                                        </p:tgtEl>
                                        <p:attrNameLst>
                                          <p:attrName>style.visibility</p:attrName>
                                        </p:attrNameLst>
                                      </p:cBhvr>
                                      <p:to>
                                        <p:strVal val="visible"/>
                                      </p:to>
                                    </p:set>
                                    <p:animEffect transition="in" filter="fade">
                                      <p:cBhvr>
                                        <p:cTn id="45" dur="500"/>
                                        <p:tgtEl>
                                          <p:spTgt spid="6">
                                            <p:txEl>
                                              <p:pRg st="13" end="13"/>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6">
                                            <p:txEl>
                                              <p:pRg st="14" end="14"/>
                                            </p:txEl>
                                          </p:spTgt>
                                        </p:tgtEl>
                                        <p:attrNameLst>
                                          <p:attrName>style.visibility</p:attrName>
                                        </p:attrNameLst>
                                      </p:cBhvr>
                                      <p:to>
                                        <p:strVal val="visible"/>
                                      </p:to>
                                    </p:set>
                                    <p:animEffect transition="in" filter="fade">
                                      <p:cBhvr>
                                        <p:cTn id="48" dur="500"/>
                                        <p:tgtEl>
                                          <p:spTgt spid="6">
                                            <p:txEl>
                                              <p:pRg st="14" end="14"/>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6">
                                            <p:txEl>
                                              <p:pRg st="15" end="15"/>
                                            </p:txEl>
                                          </p:spTgt>
                                        </p:tgtEl>
                                        <p:attrNameLst>
                                          <p:attrName>style.visibility</p:attrName>
                                        </p:attrNameLst>
                                      </p:cBhvr>
                                      <p:to>
                                        <p:strVal val="visible"/>
                                      </p:to>
                                    </p:set>
                                    <p:animEffect transition="in" filter="fade">
                                      <p:cBhvr>
                                        <p:cTn id="51" dur="500"/>
                                        <p:tgtEl>
                                          <p:spTgt spid="6">
                                            <p:txEl>
                                              <p:pRg st="15" end="15"/>
                                            </p:txEl>
                                          </p:spTgt>
                                        </p:tgtEl>
                                      </p:cBhvr>
                                    </p:animEffect>
                                  </p:childTnLst>
                                </p:cTn>
                              </p:par>
                              <p:par>
                                <p:cTn id="52" presetID="10" presetClass="entr" presetSubtype="0" fill="hold" nodeType="withEffect">
                                  <p:stCondLst>
                                    <p:cond delay="0"/>
                                  </p:stCondLst>
                                  <p:childTnLst>
                                    <p:set>
                                      <p:cBhvr>
                                        <p:cTn id="53" dur="1" fill="hold">
                                          <p:stCondLst>
                                            <p:cond delay="0"/>
                                          </p:stCondLst>
                                        </p:cTn>
                                        <p:tgtEl>
                                          <p:spTgt spid="6">
                                            <p:txEl>
                                              <p:pRg st="16" end="16"/>
                                            </p:txEl>
                                          </p:spTgt>
                                        </p:tgtEl>
                                        <p:attrNameLst>
                                          <p:attrName>style.visibility</p:attrName>
                                        </p:attrNameLst>
                                      </p:cBhvr>
                                      <p:to>
                                        <p:strVal val="visible"/>
                                      </p:to>
                                    </p:set>
                                    <p:animEffect transition="in" filter="fade">
                                      <p:cBhvr>
                                        <p:cTn id="54" dur="500"/>
                                        <p:tgtEl>
                                          <p:spTgt spid="6">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CF556B5-46AB-4EF2-80AE-C29F6C8A607A}"/>
              </a:ext>
            </a:extLst>
          </p:cNvPr>
          <p:cNvSpPr txBox="1"/>
          <p:nvPr/>
        </p:nvSpPr>
        <p:spPr>
          <a:xfrm>
            <a:off x="381000" y="304800"/>
            <a:ext cx="11506200" cy="6555641"/>
          </a:xfrm>
          <a:prstGeom prst="rect">
            <a:avLst/>
          </a:prstGeom>
        </p:spPr>
        <p:style>
          <a:lnRef idx="1">
            <a:schemeClr val="accent1"/>
          </a:lnRef>
          <a:fillRef idx="2">
            <a:schemeClr val="accent1"/>
          </a:fillRef>
          <a:effectRef idx="1">
            <a:schemeClr val="accent1"/>
          </a:effectRef>
          <a:fontRef idx="minor">
            <a:schemeClr val="dk1"/>
          </a:fontRef>
        </p:style>
        <p:txBody>
          <a:bodyPr wrap="square" numCol="2" rtlCol="0">
            <a:spAutoFit/>
          </a:bodyPr>
          <a:lstStyle/>
          <a:p>
            <a:pPr>
              <a:buNone/>
            </a:pPr>
            <a:r>
              <a:rPr lang="en-US" sz="2000" b="1" dirty="0">
                <a:solidFill>
                  <a:schemeClr val="tx1"/>
                </a:solidFill>
                <a:highlight>
                  <a:srgbClr val="00FFFF"/>
                </a:highlight>
              </a:rPr>
              <a:t>public class </a:t>
            </a:r>
            <a:r>
              <a:rPr lang="en-US" sz="2000" b="1" dirty="0" err="1">
                <a:solidFill>
                  <a:schemeClr val="tx1"/>
                </a:solidFill>
                <a:highlight>
                  <a:srgbClr val="00FFFF"/>
                </a:highlight>
              </a:rPr>
              <a:t>TenthAssignment</a:t>
            </a:r>
            <a:r>
              <a:rPr lang="en-US" sz="2000" b="1" dirty="0">
                <a:solidFill>
                  <a:schemeClr val="tx1"/>
                </a:solidFill>
                <a:highlight>
                  <a:srgbClr val="00FFFF"/>
                </a:highlight>
              </a:rPr>
              <a:t> </a:t>
            </a:r>
          </a:p>
          <a:p>
            <a:pPr>
              <a:buNone/>
            </a:pPr>
            <a:r>
              <a:rPr lang="en-US" sz="2000" b="1" dirty="0">
                <a:solidFill>
                  <a:schemeClr val="tx1"/>
                </a:solidFill>
                <a:highlight>
                  <a:srgbClr val="00FFFF"/>
                </a:highlight>
              </a:rPr>
              <a:t>{</a:t>
            </a:r>
          </a:p>
          <a:p>
            <a:pPr>
              <a:buNone/>
            </a:pPr>
            <a:r>
              <a:rPr lang="en-US" sz="2000" b="1" dirty="0">
                <a:solidFill>
                  <a:schemeClr val="tx1"/>
                </a:solidFill>
                <a:highlight>
                  <a:srgbClr val="00FFFF"/>
                </a:highlight>
              </a:rPr>
              <a:t> </a:t>
            </a:r>
          </a:p>
          <a:p>
            <a:pPr>
              <a:buNone/>
            </a:pPr>
            <a:r>
              <a:rPr lang="en-US" sz="2000" b="1" dirty="0">
                <a:solidFill>
                  <a:schemeClr val="tx1"/>
                </a:solidFill>
                <a:highlight>
                  <a:srgbClr val="00FFFF"/>
                </a:highlight>
              </a:rPr>
              <a:t>	public static void main(String[] </a:t>
            </a:r>
            <a:r>
              <a:rPr lang="en-US" sz="2000" b="1" dirty="0" err="1">
                <a:solidFill>
                  <a:schemeClr val="tx1"/>
                </a:solidFill>
                <a:highlight>
                  <a:srgbClr val="00FFFF"/>
                </a:highlight>
              </a:rPr>
              <a:t>args</a:t>
            </a:r>
            <a:r>
              <a:rPr lang="en-US" sz="2000" b="1" dirty="0">
                <a:solidFill>
                  <a:schemeClr val="tx1"/>
                </a:solidFill>
                <a:highlight>
                  <a:srgbClr val="00FFFF"/>
                </a:highlight>
              </a:rPr>
              <a:t>) </a:t>
            </a:r>
          </a:p>
          <a:p>
            <a:pPr>
              <a:buNone/>
            </a:pPr>
            <a:r>
              <a:rPr lang="en-US" sz="2000" b="1" dirty="0">
                <a:solidFill>
                  <a:schemeClr val="tx1"/>
                </a:solidFill>
                <a:highlight>
                  <a:srgbClr val="00FFFF"/>
                </a:highlight>
              </a:rPr>
              <a:t>       {</a:t>
            </a:r>
          </a:p>
          <a:p>
            <a:pPr>
              <a:buNone/>
            </a:pPr>
            <a:r>
              <a:rPr lang="en-US" sz="2000" b="1" dirty="0">
                <a:solidFill>
                  <a:schemeClr val="tx1"/>
                </a:solidFill>
                <a:highlight>
                  <a:srgbClr val="00FFFF"/>
                </a:highlight>
              </a:rPr>
              <a:t>		</a:t>
            </a:r>
          </a:p>
          <a:p>
            <a:pPr>
              <a:buNone/>
            </a:pPr>
            <a:r>
              <a:rPr lang="en-US" sz="2000" b="1" dirty="0" err="1">
                <a:solidFill>
                  <a:schemeClr val="tx1"/>
                </a:solidFill>
                <a:highlight>
                  <a:srgbClr val="00FFFF"/>
                </a:highlight>
              </a:rPr>
              <a:t>Cricket_Player</a:t>
            </a:r>
            <a:r>
              <a:rPr lang="en-US" sz="2000" b="1" dirty="0">
                <a:solidFill>
                  <a:schemeClr val="tx1"/>
                </a:solidFill>
                <a:highlight>
                  <a:srgbClr val="00FFFF"/>
                </a:highlight>
              </a:rPr>
              <a:t> cp=new </a:t>
            </a:r>
            <a:r>
              <a:rPr lang="en-US" sz="2000" b="1" dirty="0" err="1">
                <a:solidFill>
                  <a:schemeClr val="tx1"/>
                </a:solidFill>
                <a:highlight>
                  <a:srgbClr val="00FFFF"/>
                </a:highlight>
              </a:rPr>
              <a:t>Cricket_Player</a:t>
            </a:r>
            <a:r>
              <a:rPr lang="en-US" sz="2000" b="1" dirty="0">
                <a:solidFill>
                  <a:schemeClr val="tx1"/>
                </a:solidFill>
                <a:highlight>
                  <a:srgbClr val="00FFFF"/>
                </a:highlight>
              </a:rPr>
              <a:t>();</a:t>
            </a:r>
          </a:p>
          <a:p>
            <a:pPr>
              <a:buNone/>
            </a:pPr>
            <a:r>
              <a:rPr lang="en-US" sz="2000" b="1" dirty="0">
                <a:solidFill>
                  <a:schemeClr val="tx1"/>
                </a:solidFill>
                <a:highlight>
                  <a:srgbClr val="00FFFF"/>
                </a:highlight>
              </a:rPr>
              <a:t>		</a:t>
            </a:r>
            <a:r>
              <a:rPr lang="en-US" sz="2000" b="1" dirty="0" err="1">
                <a:solidFill>
                  <a:schemeClr val="tx1"/>
                </a:solidFill>
                <a:highlight>
                  <a:srgbClr val="00FFFF"/>
                </a:highlight>
              </a:rPr>
              <a:t>cp.getDetails</a:t>
            </a:r>
            <a:r>
              <a:rPr lang="en-US" sz="2000" b="1" dirty="0">
                <a:solidFill>
                  <a:schemeClr val="tx1"/>
                </a:solidFill>
                <a:highlight>
                  <a:srgbClr val="00FFFF"/>
                </a:highlight>
              </a:rPr>
              <a:t>();</a:t>
            </a:r>
          </a:p>
          <a:p>
            <a:pPr>
              <a:buNone/>
            </a:pPr>
            <a:r>
              <a:rPr lang="en-US" sz="2000" b="1" dirty="0">
                <a:solidFill>
                  <a:schemeClr val="tx1"/>
                </a:solidFill>
                <a:highlight>
                  <a:srgbClr val="00FFFF"/>
                </a:highlight>
              </a:rPr>
              <a:t>		</a:t>
            </a:r>
            <a:r>
              <a:rPr lang="en-US" sz="2000" b="1" dirty="0" err="1">
                <a:solidFill>
                  <a:schemeClr val="tx1"/>
                </a:solidFill>
                <a:highlight>
                  <a:srgbClr val="00FFFF"/>
                </a:highlight>
              </a:rPr>
              <a:t>cp.display</a:t>
            </a:r>
            <a:r>
              <a:rPr lang="en-US" sz="2000" b="1" dirty="0">
                <a:solidFill>
                  <a:schemeClr val="tx1"/>
                </a:solidFill>
                <a:highlight>
                  <a:srgbClr val="00FFFF"/>
                </a:highlight>
              </a:rPr>
              <a:t>();</a:t>
            </a:r>
          </a:p>
          <a:p>
            <a:pPr>
              <a:buNone/>
            </a:pPr>
            <a:r>
              <a:rPr lang="en-US" sz="2000" b="1" dirty="0">
                <a:solidFill>
                  <a:schemeClr val="tx1"/>
                </a:solidFill>
                <a:highlight>
                  <a:srgbClr val="00FFFF"/>
                </a:highlight>
              </a:rPr>
              <a:t>		</a:t>
            </a:r>
          </a:p>
          <a:p>
            <a:pPr>
              <a:buNone/>
            </a:pPr>
            <a:r>
              <a:rPr lang="en-US" sz="2000" b="1" dirty="0" err="1">
                <a:solidFill>
                  <a:schemeClr val="tx1"/>
                </a:solidFill>
                <a:highlight>
                  <a:srgbClr val="00FFFF"/>
                </a:highlight>
              </a:rPr>
              <a:t>FootBall_Player</a:t>
            </a:r>
            <a:r>
              <a:rPr lang="en-US" sz="2000" b="1" dirty="0">
                <a:solidFill>
                  <a:schemeClr val="tx1"/>
                </a:solidFill>
                <a:highlight>
                  <a:srgbClr val="00FFFF"/>
                </a:highlight>
              </a:rPr>
              <a:t> </a:t>
            </a:r>
            <a:r>
              <a:rPr lang="en-US" sz="2000" b="1" dirty="0" err="1">
                <a:solidFill>
                  <a:schemeClr val="tx1"/>
                </a:solidFill>
                <a:highlight>
                  <a:srgbClr val="00FFFF"/>
                </a:highlight>
              </a:rPr>
              <a:t>fp</a:t>
            </a:r>
            <a:r>
              <a:rPr lang="en-US" sz="2000" b="1" dirty="0">
                <a:solidFill>
                  <a:schemeClr val="tx1"/>
                </a:solidFill>
                <a:highlight>
                  <a:srgbClr val="00FFFF"/>
                </a:highlight>
              </a:rPr>
              <a:t>=new </a:t>
            </a:r>
            <a:r>
              <a:rPr lang="en-US" sz="2000" b="1" dirty="0" err="1">
                <a:solidFill>
                  <a:schemeClr val="tx1"/>
                </a:solidFill>
                <a:highlight>
                  <a:srgbClr val="00FFFF"/>
                </a:highlight>
              </a:rPr>
              <a:t>FootBall_Player</a:t>
            </a:r>
            <a:r>
              <a:rPr lang="en-US" sz="2000" b="1" dirty="0">
                <a:solidFill>
                  <a:schemeClr val="tx1"/>
                </a:solidFill>
                <a:highlight>
                  <a:srgbClr val="00FFFF"/>
                </a:highlight>
              </a:rPr>
              <a:t>();</a:t>
            </a:r>
          </a:p>
          <a:p>
            <a:pPr>
              <a:buNone/>
            </a:pPr>
            <a:r>
              <a:rPr lang="en-US" sz="2000" b="1" dirty="0">
                <a:solidFill>
                  <a:schemeClr val="tx1"/>
                </a:solidFill>
                <a:highlight>
                  <a:srgbClr val="00FFFF"/>
                </a:highlight>
              </a:rPr>
              <a:t>		</a:t>
            </a:r>
            <a:r>
              <a:rPr lang="en-US" sz="2000" b="1" dirty="0" err="1">
                <a:solidFill>
                  <a:schemeClr val="tx1"/>
                </a:solidFill>
                <a:highlight>
                  <a:srgbClr val="00FFFF"/>
                </a:highlight>
              </a:rPr>
              <a:t>fp.getDetails</a:t>
            </a:r>
            <a:r>
              <a:rPr lang="en-US" sz="2000" b="1" dirty="0">
                <a:solidFill>
                  <a:schemeClr val="tx1"/>
                </a:solidFill>
                <a:highlight>
                  <a:srgbClr val="00FFFF"/>
                </a:highlight>
              </a:rPr>
              <a:t>();</a:t>
            </a:r>
          </a:p>
          <a:p>
            <a:pPr>
              <a:buNone/>
            </a:pPr>
            <a:r>
              <a:rPr lang="en-US" sz="2000" b="1" dirty="0">
                <a:solidFill>
                  <a:schemeClr val="tx1"/>
                </a:solidFill>
                <a:highlight>
                  <a:srgbClr val="00FFFF"/>
                </a:highlight>
              </a:rPr>
              <a:t>		</a:t>
            </a:r>
            <a:r>
              <a:rPr lang="en-US" sz="2000" b="1" dirty="0" err="1">
                <a:solidFill>
                  <a:schemeClr val="tx1"/>
                </a:solidFill>
                <a:highlight>
                  <a:srgbClr val="00FFFF"/>
                </a:highlight>
              </a:rPr>
              <a:t>fp.display</a:t>
            </a:r>
            <a:r>
              <a:rPr lang="en-US" sz="2000" b="1" dirty="0">
                <a:solidFill>
                  <a:schemeClr val="tx1"/>
                </a:solidFill>
                <a:highlight>
                  <a:srgbClr val="00FFFF"/>
                </a:highlight>
              </a:rPr>
              <a:t>();</a:t>
            </a:r>
          </a:p>
          <a:p>
            <a:pPr>
              <a:buNone/>
            </a:pPr>
            <a:r>
              <a:rPr lang="en-US" sz="2000" b="1" dirty="0">
                <a:solidFill>
                  <a:schemeClr val="tx1"/>
                </a:solidFill>
                <a:highlight>
                  <a:srgbClr val="00FFFF"/>
                </a:highlight>
              </a:rPr>
              <a:t>		</a:t>
            </a:r>
          </a:p>
          <a:p>
            <a:pPr>
              <a:buNone/>
            </a:pPr>
            <a:r>
              <a:rPr lang="en-US" sz="2000" b="1" dirty="0">
                <a:solidFill>
                  <a:schemeClr val="tx1"/>
                </a:solidFill>
                <a:highlight>
                  <a:srgbClr val="00FFFF"/>
                </a:highlight>
              </a:rPr>
              <a:t>	}</a:t>
            </a:r>
          </a:p>
          <a:p>
            <a:pPr>
              <a:buNone/>
            </a:pPr>
            <a:r>
              <a:rPr lang="en-US" sz="2000" b="1" dirty="0">
                <a:solidFill>
                  <a:schemeClr val="tx1"/>
                </a:solidFill>
                <a:highlight>
                  <a:srgbClr val="00FFFF"/>
                </a:highlight>
              </a:rPr>
              <a:t> </a:t>
            </a:r>
          </a:p>
          <a:p>
            <a:pPr>
              <a:buNone/>
            </a:pPr>
            <a:r>
              <a:rPr lang="en-US" sz="2000" b="1" dirty="0">
                <a:solidFill>
                  <a:schemeClr val="tx1"/>
                </a:solidFill>
                <a:highlight>
                  <a:srgbClr val="00FFFF"/>
                </a:highlight>
              </a:rPr>
              <a:t>}</a:t>
            </a:r>
          </a:p>
          <a:p>
            <a:pPr>
              <a:buNone/>
            </a:pPr>
            <a:endParaRPr lang="en-US" sz="2000" dirty="0">
              <a:highlight>
                <a:srgbClr val="00FF00"/>
              </a:highlight>
            </a:endParaRPr>
          </a:p>
          <a:p>
            <a:pPr>
              <a:buNone/>
            </a:pPr>
            <a:r>
              <a:rPr lang="en-US" sz="2000" b="1" dirty="0">
                <a:highlight>
                  <a:srgbClr val="00FF00"/>
                </a:highlight>
              </a:rPr>
              <a:t>	</a:t>
            </a:r>
            <a:endParaRPr lang="en-US" sz="2000" dirty="0">
              <a:highlight>
                <a:srgbClr val="00FF00"/>
              </a:highlight>
            </a:endParaRPr>
          </a:p>
          <a:p>
            <a:pPr>
              <a:buNone/>
            </a:pPr>
            <a:endParaRPr lang="en-US" sz="2000" dirty="0">
              <a:highlight>
                <a:srgbClr val="00FF00"/>
              </a:highlight>
            </a:endParaRPr>
          </a:p>
          <a:p>
            <a:pPr>
              <a:buNone/>
            </a:pPr>
            <a:endParaRPr lang="en-US" sz="2000" b="1" dirty="0">
              <a:solidFill>
                <a:srgbClr val="FF0000"/>
              </a:solidFill>
              <a:highlight>
                <a:srgbClr val="00FF00"/>
              </a:highlight>
            </a:endParaRPr>
          </a:p>
          <a:p>
            <a:pPr>
              <a:buNone/>
            </a:pPr>
            <a:r>
              <a:rPr lang="en-US" sz="2000" dirty="0">
                <a:highlight>
                  <a:srgbClr val="FFFF00"/>
                </a:highlight>
              </a:rPr>
              <a:t>		</a:t>
            </a:r>
          </a:p>
          <a:p>
            <a:pPr>
              <a:buNone/>
            </a:pPr>
            <a:r>
              <a:rPr lang="en-US" sz="2000" dirty="0">
                <a:highlight>
                  <a:srgbClr val="FFFF00"/>
                </a:highlight>
              </a:rPr>
              <a:t>		</a:t>
            </a:r>
          </a:p>
          <a:p>
            <a:endParaRPr lang="en-IN" dirty="0"/>
          </a:p>
        </p:txBody>
      </p:sp>
      <p:sp>
        <p:nvSpPr>
          <p:cNvPr id="12" name="Rectangle 11">
            <a:extLst>
              <a:ext uri="{FF2B5EF4-FFF2-40B4-BE49-F238E27FC236}">
                <a16:creationId xmlns:a16="http://schemas.microsoft.com/office/drawing/2014/main" id="{F147F903-6B90-411E-9032-79FD349AAF1E}"/>
              </a:ext>
            </a:extLst>
          </p:cNvPr>
          <p:cNvSpPr/>
          <p:nvPr/>
        </p:nvSpPr>
        <p:spPr>
          <a:xfrm>
            <a:off x="6705600" y="2590800"/>
            <a:ext cx="3581400" cy="121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dirty="0"/>
              <a:t>Main Method</a:t>
            </a:r>
          </a:p>
        </p:txBody>
      </p:sp>
    </p:spTree>
    <p:extLst>
      <p:ext uri="{BB962C8B-B14F-4D97-AF65-F5344CB8AC3E}">
        <p14:creationId xmlns:p14="http://schemas.microsoft.com/office/powerpoint/2010/main" val="2076626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fade">
                                      <p:cBhvr>
                                        <p:cTn id="13" dur="500"/>
                                        <p:tgtEl>
                                          <p:spTgt spid="6">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6">
                                            <p:txEl>
                                              <p:pRg st="3" end="3"/>
                                            </p:txEl>
                                          </p:spTgt>
                                        </p:tgtEl>
                                        <p:attrNameLst>
                                          <p:attrName>style.visibility</p:attrName>
                                        </p:attrNameLst>
                                      </p:cBhvr>
                                      <p:to>
                                        <p:strVal val="visible"/>
                                      </p:to>
                                    </p:set>
                                    <p:animEffect transition="in" filter="fade">
                                      <p:cBhvr>
                                        <p:cTn id="16" dur="500"/>
                                        <p:tgtEl>
                                          <p:spTgt spid="6">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animEffect transition="in" filter="fade">
                                      <p:cBhvr>
                                        <p:cTn id="19" dur="500"/>
                                        <p:tgtEl>
                                          <p:spTgt spid="6">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6">
                                            <p:txEl>
                                              <p:pRg st="5" end="5"/>
                                            </p:txEl>
                                          </p:spTgt>
                                        </p:tgtEl>
                                        <p:attrNameLst>
                                          <p:attrName>style.visibility</p:attrName>
                                        </p:attrNameLst>
                                      </p:cBhvr>
                                      <p:to>
                                        <p:strVal val="visible"/>
                                      </p:to>
                                    </p:set>
                                    <p:animEffect transition="in" filter="fade">
                                      <p:cBhvr>
                                        <p:cTn id="22" dur="500"/>
                                        <p:tgtEl>
                                          <p:spTgt spid="6">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animEffect transition="in" filter="fade">
                                      <p:cBhvr>
                                        <p:cTn id="25" dur="500"/>
                                        <p:tgtEl>
                                          <p:spTgt spid="6">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6">
                                            <p:txEl>
                                              <p:pRg st="7" end="7"/>
                                            </p:txEl>
                                          </p:spTgt>
                                        </p:tgtEl>
                                        <p:attrNameLst>
                                          <p:attrName>style.visibility</p:attrName>
                                        </p:attrNameLst>
                                      </p:cBhvr>
                                      <p:to>
                                        <p:strVal val="visible"/>
                                      </p:to>
                                    </p:set>
                                    <p:animEffect transition="in" filter="fade">
                                      <p:cBhvr>
                                        <p:cTn id="28" dur="500"/>
                                        <p:tgtEl>
                                          <p:spTgt spid="6">
                                            <p:txEl>
                                              <p:pRg st="7" end="7"/>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6">
                                            <p:txEl>
                                              <p:pRg st="8" end="8"/>
                                            </p:txEl>
                                          </p:spTgt>
                                        </p:tgtEl>
                                        <p:attrNameLst>
                                          <p:attrName>style.visibility</p:attrName>
                                        </p:attrNameLst>
                                      </p:cBhvr>
                                      <p:to>
                                        <p:strVal val="visible"/>
                                      </p:to>
                                    </p:set>
                                    <p:animEffect transition="in" filter="fade">
                                      <p:cBhvr>
                                        <p:cTn id="31" dur="500"/>
                                        <p:tgtEl>
                                          <p:spTgt spid="6">
                                            <p:txEl>
                                              <p:pRg st="8" end="8"/>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6">
                                            <p:txEl>
                                              <p:pRg st="9" end="9"/>
                                            </p:txEl>
                                          </p:spTgt>
                                        </p:tgtEl>
                                        <p:attrNameLst>
                                          <p:attrName>style.visibility</p:attrName>
                                        </p:attrNameLst>
                                      </p:cBhvr>
                                      <p:to>
                                        <p:strVal val="visible"/>
                                      </p:to>
                                    </p:set>
                                    <p:animEffect transition="in" filter="fade">
                                      <p:cBhvr>
                                        <p:cTn id="34" dur="500"/>
                                        <p:tgtEl>
                                          <p:spTgt spid="6">
                                            <p:txEl>
                                              <p:pRg st="9" end="9"/>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6">
                                            <p:txEl>
                                              <p:pRg st="10" end="10"/>
                                            </p:txEl>
                                          </p:spTgt>
                                        </p:tgtEl>
                                        <p:attrNameLst>
                                          <p:attrName>style.visibility</p:attrName>
                                        </p:attrNameLst>
                                      </p:cBhvr>
                                      <p:to>
                                        <p:strVal val="visible"/>
                                      </p:to>
                                    </p:set>
                                    <p:animEffect transition="in" filter="fade">
                                      <p:cBhvr>
                                        <p:cTn id="37" dur="500"/>
                                        <p:tgtEl>
                                          <p:spTgt spid="6">
                                            <p:txEl>
                                              <p:pRg st="10" end="10"/>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6">
                                            <p:txEl>
                                              <p:pRg st="11" end="11"/>
                                            </p:txEl>
                                          </p:spTgt>
                                        </p:tgtEl>
                                        <p:attrNameLst>
                                          <p:attrName>style.visibility</p:attrName>
                                        </p:attrNameLst>
                                      </p:cBhvr>
                                      <p:to>
                                        <p:strVal val="visible"/>
                                      </p:to>
                                    </p:set>
                                    <p:animEffect transition="in" filter="fade">
                                      <p:cBhvr>
                                        <p:cTn id="40" dur="500"/>
                                        <p:tgtEl>
                                          <p:spTgt spid="6">
                                            <p:txEl>
                                              <p:pRg st="11" end="11"/>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6">
                                            <p:txEl>
                                              <p:pRg st="12" end="12"/>
                                            </p:txEl>
                                          </p:spTgt>
                                        </p:tgtEl>
                                        <p:attrNameLst>
                                          <p:attrName>style.visibility</p:attrName>
                                        </p:attrNameLst>
                                      </p:cBhvr>
                                      <p:to>
                                        <p:strVal val="visible"/>
                                      </p:to>
                                    </p:set>
                                    <p:animEffect transition="in" filter="fade">
                                      <p:cBhvr>
                                        <p:cTn id="43" dur="500"/>
                                        <p:tgtEl>
                                          <p:spTgt spid="6">
                                            <p:txEl>
                                              <p:pRg st="12" end="12"/>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6">
                                            <p:txEl>
                                              <p:pRg st="13" end="13"/>
                                            </p:txEl>
                                          </p:spTgt>
                                        </p:tgtEl>
                                        <p:attrNameLst>
                                          <p:attrName>style.visibility</p:attrName>
                                        </p:attrNameLst>
                                      </p:cBhvr>
                                      <p:to>
                                        <p:strVal val="visible"/>
                                      </p:to>
                                    </p:set>
                                    <p:animEffect transition="in" filter="fade">
                                      <p:cBhvr>
                                        <p:cTn id="46" dur="500"/>
                                        <p:tgtEl>
                                          <p:spTgt spid="6">
                                            <p:txEl>
                                              <p:pRg st="13" end="13"/>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6">
                                            <p:txEl>
                                              <p:pRg st="14" end="14"/>
                                            </p:txEl>
                                          </p:spTgt>
                                        </p:tgtEl>
                                        <p:attrNameLst>
                                          <p:attrName>style.visibility</p:attrName>
                                        </p:attrNameLst>
                                      </p:cBhvr>
                                      <p:to>
                                        <p:strVal val="visible"/>
                                      </p:to>
                                    </p:set>
                                    <p:animEffect transition="in" filter="fade">
                                      <p:cBhvr>
                                        <p:cTn id="49" dur="500"/>
                                        <p:tgtEl>
                                          <p:spTgt spid="6">
                                            <p:txEl>
                                              <p:pRg st="14" end="14"/>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6">
                                            <p:txEl>
                                              <p:pRg st="15" end="15"/>
                                            </p:txEl>
                                          </p:spTgt>
                                        </p:tgtEl>
                                        <p:attrNameLst>
                                          <p:attrName>style.visibility</p:attrName>
                                        </p:attrNameLst>
                                      </p:cBhvr>
                                      <p:to>
                                        <p:strVal val="visible"/>
                                      </p:to>
                                    </p:set>
                                    <p:animEffect transition="in" filter="fade">
                                      <p:cBhvr>
                                        <p:cTn id="52" dur="500"/>
                                        <p:tgtEl>
                                          <p:spTgt spid="6">
                                            <p:txEl>
                                              <p:pRg st="15" end="15"/>
                                            </p:txEl>
                                          </p:spTgt>
                                        </p:tgtEl>
                                      </p:cBhvr>
                                    </p:animEffect>
                                  </p:childTnLst>
                                </p:cTn>
                              </p:par>
                              <p:par>
                                <p:cTn id="53" presetID="10" presetClass="entr" presetSubtype="0" fill="hold" nodeType="withEffect">
                                  <p:stCondLst>
                                    <p:cond delay="0"/>
                                  </p:stCondLst>
                                  <p:childTnLst>
                                    <p:set>
                                      <p:cBhvr>
                                        <p:cTn id="54" dur="1" fill="hold">
                                          <p:stCondLst>
                                            <p:cond delay="0"/>
                                          </p:stCondLst>
                                        </p:cTn>
                                        <p:tgtEl>
                                          <p:spTgt spid="6">
                                            <p:txEl>
                                              <p:pRg st="16" end="16"/>
                                            </p:txEl>
                                          </p:spTgt>
                                        </p:tgtEl>
                                        <p:attrNameLst>
                                          <p:attrName>style.visibility</p:attrName>
                                        </p:attrNameLst>
                                      </p:cBhvr>
                                      <p:to>
                                        <p:strVal val="visible"/>
                                      </p:to>
                                    </p:set>
                                    <p:animEffect transition="in" filter="fade">
                                      <p:cBhvr>
                                        <p:cTn id="55" dur="500"/>
                                        <p:tgtEl>
                                          <p:spTgt spid="6">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533400" y="1447800"/>
            <a:ext cx="10668000" cy="4572000"/>
          </a:xfrm>
        </p:spPr>
        <p:style>
          <a:lnRef idx="2">
            <a:schemeClr val="accent1"/>
          </a:lnRef>
          <a:fillRef idx="1">
            <a:schemeClr val="lt1"/>
          </a:fillRef>
          <a:effectRef idx="0">
            <a:schemeClr val="accent1"/>
          </a:effectRef>
          <a:fontRef idx="minor">
            <a:schemeClr val="dk1"/>
          </a:fontRef>
        </p:style>
        <p:txBody>
          <a:bodyPr/>
          <a:lstStyle/>
          <a:p>
            <a:r>
              <a:rPr lang="en-US" dirty="0">
                <a:highlight>
                  <a:srgbClr val="FFFF00"/>
                </a:highlight>
              </a:rPr>
              <a:t>Dynamic method dispatch is a </a:t>
            </a:r>
            <a:r>
              <a:rPr lang="en-US" dirty="0">
                <a:solidFill>
                  <a:srgbClr val="FF0000"/>
                </a:solidFill>
                <a:highlight>
                  <a:srgbClr val="FFFF00"/>
                </a:highlight>
              </a:rPr>
              <a:t>process in which a call to an overridden method is resolved at running time rather than compile time</a:t>
            </a:r>
            <a:r>
              <a:rPr lang="en-US" dirty="0">
                <a:highlight>
                  <a:srgbClr val="FFFF00"/>
                </a:highlight>
              </a:rPr>
              <a:t>.</a:t>
            </a:r>
          </a:p>
          <a:p>
            <a:r>
              <a:rPr lang="en-US" dirty="0"/>
              <a:t>It is also called as runtime polymorphism . </a:t>
            </a:r>
          </a:p>
          <a:p>
            <a:pPr algn="just"/>
            <a:r>
              <a:rPr lang="en-US" dirty="0"/>
              <a:t>Method overriding is resolved at runtime instead of compile time</a:t>
            </a:r>
          </a:p>
          <a:p>
            <a:pPr algn="just"/>
            <a:r>
              <a:rPr lang="en-US" dirty="0"/>
              <a:t>That means choice of the version of the overridden method to be executed in response to method call is done at runtime.</a:t>
            </a:r>
          </a:p>
          <a:p>
            <a:pPr algn="just"/>
            <a:r>
              <a:rPr lang="en-US" dirty="0">
                <a:highlight>
                  <a:srgbClr val="FFFF00"/>
                </a:highlight>
              </a:rPr>
              <a:t>In this process, an </a:t>
            </a:r>
            <a:r>
              <a:rPr lang="en-US" u="sng" dirty="0">
                <a:solidFill>
                  <a:srgbClr val="FF0000"/>
                </a:solidFill>
                <a:highlight>
                  <a:srgbClr val="FFFF00"/>
                </a:highlight>
              </a:rPr>
              <a:t>overridden method is called through the reference variable of superclass</a:t>
            </a:r>
            <a:r>
              <a:rPr lang="en-US" u="sng" dirty="0">
                <a:highlight>
                  <a:srgbClr val="FFFF00"/>
                </a:highlight>
              </a:rPr>
              <a:t>.</a:t>
            </a:r>
            <a:r>
              <a:rPr lang="en-US" dirty="0">
                <a:highlight>
                  <a:srgbClr val="FFFF00"/>
                </a:highlight>
              </a:rPr>
              <a:t> But </a:t>
            </a:r>
            <a:r>
              <a:rPr lang="en-US" u="sng" dirty="0">
                <a:solidFill>
                  <a:srgbClr val="FF0000"/>
                </a:solidFill>
                <a:highlight>
                  <a:srgbClr val="FFFF00"/>
                </a:highlight>
              </a:rPr>
              <a:t>determination of the method to be called is based on the object being referred to by the reference variable.</a:t>
            </a:r>
          </a:p>
          <a:p>
            <a:pPr algn="just">
              <a:buNone/>
            </a:pPr>
            <a:r>
              <a:rPr lang="en-US" dirty="0"/>
              <a:t> </a:t>
            </a:r>
          </a:p>
        </p:txBody>
      </p:sp>
      <p:pic>
        <p:nvPicPr>
          <p:cNvPr id="4" name="Picture 3">
            <a:extLst>
              <a:ext uri="{FF2B5EF4-FFF2-40B4-BE49-F238E27FC236}">
                <a16:creationId xmlns:a16="http://schemas.microsoft.com/office/drawing/2014/main" id="{0D12DAEA-7B08-45B1-BDB1-A3AC3C06962C}"/>
              </a:ext>
            </a:extLst>
          </p:cNvPr>
          <p:cNvPicPr>
            <a:picLocks noChangeAspect="1"/>
          </p:cNvPicPr>
          <p:nvPr/>
        </p:nvPicPr>
        <p:blipFill>
          <a:blip r:embed="rId2"/>
          <a:stretch>
            <a:fillRect/>
          </a:stretch>
        </p:blipFill>
        <p:spPr>
          <a:xfrm>
            <a:off x="457200" y="131814"/>
            <a:ext cx="937341" cy="646786"/>
          </a:xfrm>
          <a:prstGeom prst="rect">
            <a:avLst/>
          </a:prstGeom>
        </p:spPr>
      </p:pic>
      <p:sp>
        <p:nvSpPr>
          <p:cNvPr id="5" name="Title 1">
            <a:extLst>
              <a:ext uri="{FF2B5EF4-FFF2-40B4-BE49-F238E27FC236}">
                <a16:creationId xmlns:a16="http://schemas.microsoft.com/office/drawing/2014/main" id="{77614CDC-7A7F-4FDD-8829-D6CAD07F62E0}"/>
              </a:ext>
            </a:extLst>
          </p:cNvPr>
          <p:cNvSpPr txBox="1">
            <a:spLocks/>
          </p:cNvSpPr>
          <p:nvPr/>
        </p:nvSpPr>
        <p:spPr>
          <a:xfrm>
            <a:off x="1477347" y="191414"/>
            <a:ext cx="10287000" cy="646786"/>
          </a:xfrm>
          <a:prstGeom prst="rect">
            <a:avLst/>
          </a:prstGeom>
          <a:solidFill>
            <a:srgbClr val="0EADC2"/>
          </a:solidFill>
          <a:ln w="38100" cap="flat" cmpd="sng" algn="ctr">
            <a:solidFill>
              <a:srgbClr val="FF0000"/>
            </a:solidFill>
            <a:prstDash val="solid"/>
          </a:ln>
        </p:spPr>
        <p:style>
          <a:lnRef idx="1">
            <a:schemeClr val="accent1"/>
          </a:lnRef>
          <a:fillRef idx="2">
            <a:schemeClr val="accent1"/>
          </a:fillRef>
          <a:effectRef idx="1">
            <a:schemeClr val="accent1"/>
          </a:effectRef>
          <a:fontRef idx="minor">
            <a:schemeClr val="dk1"/>
          </a:fontRef>
        </p:style>
        <p:txBody>
          <a:bodyPr bIns="91440" anchor="b" anchorCtr="0">
            <a:normAutofit lnSpcReduction="10000"/>
          </a:bodyPr>
          <a:lstStyle>
            <a:lvl1pPr algn="l" rtl="0" eaLnBrk="1" latinLnBrk="0" hangingPunct="1">
              <a:spcBef>
                <a:spcPct val="0"/>
              </a:spcBef>
              <a:buNone/>
              <a:defRPr kumimoji="0" sz="40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3600" dirty="0">
                <a:solidFill>
                  <a:schemeClr val="bg1"/>
                </a:solidFill>
              </a:rPr>
              <a:t>Dynamic Method Dispatch Concept</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CF556B5-46AB-4EF2-80AE-C29F6C8A607A}"/>
              </a:ext>
            </a:extLst>
          </p:cNvPr>
          <p:cNvSpPr txBox="1"/>
          <p:nvPr/>
        </p:nvSpPr>
        <p:spPr>
          <a:xfrm>
            <a:off x="342900" y="151179"/>
            <a:ext cx="11506200" cy="6555641"/>
          </a:xfrm>
          <a:prstGeom prst="rect">
            <a:avLst/>
          </a:prstGeom>
        </p:spPr>
        <p:style>
          <a:lnRef idx="1">
            <a:schemeClr val="accent1"/>
          </a:lnRef>
          <a:fillRef idx="2">
            <a:schemeClr val="accent1"/>
          </a:fillRef>
          <a:effectRef idx="1">
            <a:schemeClr val="accent1"/>
          </a:effectRef>
          <a:fontRef idx="minor">
            <a:schemeClr val="dk1"/>
          </a:fontRef>
        </p:style>
        <p:txBody>
          <a:bodyPr wrap="square" numCol="2" rtlCol="0">
            <a:spAutoFit/>
          </a:bodyPr>
          <a:lstStyle/>
          <a:p>
            <a:pPr>
              <a:buNone/>
            </a:pPr>
            <a:r>
              <a:rPr lang="en-US" sz="2000" dirty="0">
                <a:solidFill>
                  <a:srgbClr val="C00000"/>
                </a:solidFill>
                <a:highlight>
                  <a:srgbClr val="FFFF00"/>
                </a:highlight>
              </a:rPr>
              <a:t>class Super</a:t>
            </a:r>
          </a:p>
          <a:p>
            <a:pPr>
              <a:buNone/>
            </a:pPr>
            <a:r>
              <a:rPr lang="en-US" sz="2000" dirty="0">
                <a:solidFill>
                  <a:srgbClr val="C00000"/>
                </a:solidFill>
                <a:highlight>
                  <a:srgbClr val="FFFF00"/>
                </a:highlight>
              </a:rPr>
              <a:t> {</a:t>
            </a:r>
          </a:p>
          <a:p>
            <a:pPr>
              <a:buNone/>
            </a:pPr>
            <a:r>
              <a:rPr lang="en-US" sz="2000" dirty="0">
                <a:solidFill>
                  <a:srgbClr val="C00000"/>
                </a:solidFill>
                <a:highlight>
                  <a:srgbClr val="FFFF00"/>
                </a:highlight>
              </a:rPr>
              <a:t> </a:t>
            </a:r>
            <a:r>
              <a:rPr lang="en-US" sz="2000" dirty="0">
                <a:solidFill>
                  <a:srgbClr val="0070C0"/>
                </a:solidFill>
                <a:highlight>
                  <a:srgbClr val="FFFF00"/>
                </a:highlight>
              </a:rPr>
              <a:t>public void method()</a:t>
            </a:r>
          </a:p>
          <a:p>
            <a:pPr>
              <a:buNone/>
            </a:pPr>
            <a:r>
              <a:rPr lang="en-US" sz="2000" dirty="0">
                <a:solidFill>
                  <a:srgbClr val="0070C0"/>
                </a:solidFill>
                <a:highlight>
                  <a:srgbClr val="FFFF00"/>
                </a:highlight>
              </a:rPr>
              <a:t>  {</a:t>
            </a:r>
          </a:p>
          <a:p>
            <a:pPr>
              <a:buNone/>
            </a:pPr>
            <a:r>
              <a:rPr lang="en-US" sz="2000" dirty="0">
                <a:solidFill>
                  <a:srgbClr val="0070C0"/>
                </a:solidFill>
                <a:highlight>
                  <a:srgbClr val="FFFF00"/>
                </a:highlight>
              </a:rPr>
              <a:t>    </a:t>
            </a:r>
            <a:r>
              <a:rPr lang="en-US" sz="2000" dirty="0" err="1">
                <a:solidFill>
                  <a:srgbClr val="0070C0"/>
                </a:solidFill>
                <a:highlight>
                  <a:srgbClr val="FFFF00"/>
                </a:highlight>
              </a:rPr>
              <a:t>System.out.println</a:t>
            </a:r>
            <a:r>
              <a:rPr lang="en-US" sz="2000" dirty="0">
                <a:solidFill>
                  <a:srgbClr val="0070C0"/>
                </a:solidFill>
                <a:highlight>
                  <a:srgbClr val="FFFF00"/>
                </a:highlight>
              </a:rPr>
              <a:t>(“Super Method”);</a:t>
            </a:r>
          </a:p>
          <a:p>
            <a:pPr>
              <a:buNone/>
            </a:pPr>
            <a:r>
              <a:rPr lang="en-US" sz="2000" dirty="0">
                <a:solidFill>
                  <a:srgbClr val="0070C0"/>
                </a:solidFill>
                <a:highlight>
                  <a:srgbClr val="FFFF00"/>
                </a:highlight>
              </a:rPr>
              <a:t>   }</a:t>
            </a:r>
          </a:p>
          <a:p>
            <a:pPr>
              <a:buNone/>
            </a:pPr>
            <a:r>
              <a:rPr lang="en-US" sz="2000" dirty="0">
                <a:solidFill>
                  <a:srgbClr val="0070C0"/>
                </a:solidFill>
                <a:highlight>
                  <a:srgbClr val="FFFF00"/>
                </a:highlight>
              </a:rPr>
              <a:t> </a:t>
            </a:r>
            <a:r>
              <a:rPr lang="en-US" sz="2000" dirty="0">
                <a:solidFill>
                  <a:srgbClr val="C00000"/>
                </a:solidFill>
                <a:highlight>
                  <a:srgbClr val="FFFF00"/>
                </a:highlight>
              </a:rPr>
              <a:t>}</a:t>
            </a:r>
          </a:p>
          <a:p>
            <a:pPr>
              <a:buNone/>
            </a:pPr>
            <a:r>
              <a:rPr lang="en-US" sz="2000" dirty="0">
                <a:solidFill>
                  <a:srgbClr val="C00000"/>
                </a:solidFill>
                <a:highlight>
                  <a:srgbClr val="FFFF00"/>
                </a:highlight>
              </a:rPr>
              <a:t> </a:t>
            </a:r>
            <a:endParaRPr lang="en-US" sz="2000" dirty="0">
              <a:highlight>
                <a:srgbClr val="FFFF00"/>
              </a:highlight>
            </a:endParaRPr>
          </a:p>
          <a:p>
            <a:pPr>
              <a:buNone/>
            </a:pPr>
            <a:r>
              <a:rPr lang="en-US" sz="2000" dirty="0">
                <a:solidFill>
                  <a:schemeClr val="tx1"/>
                </a:solidFill>
                <a:highlight>
                  <a:srgbClr val="00FF00"/>
                </a:highlight>
              </a:rPr>
              <a:t>class Sub extends Super</a:t>
            </a:r>
          </a:p>
          <a:p>
            <a:pPr>
              <a:buNone/>
            </a:pPr>
            <a:r>
              <a:rPr lang="en-US" sz="2000" dirty="0">
                <a:solidFill>
                  <a:schemeClr val="tx1"/>
                </a:solidFill>
                <a:highlight>
                  <a:srgbClr val="00FF00"/>
                </a:highlight>
              </a:rPr>
              <a:t> {</a:t>
            </a:r>
          </a:p>
          <a:p>
            <a:pPr>
              <a:buNone/>
            </a:pPr>
            <a:r>
              <a:rPr lang="en-US" sz="2000" dirty="0">
                <a:solidFill>
                  <a:schemeClr val="tx1"/>
                </a:solidFill>
                <a:highlight>
                  <a:srgbClr val="00FF00"/>
                </a:highlight>
              </a:rPr>
              <a:t>  public void method()</a:t>
            </a:r>
          </a:p>
          <a:p>
            <a:pPr>
              <a:buNone/>
            </a:pPr>
            <a:r>
              <a:rPr lang="en-US" sz="2000" dirty="0">
                <a:solidFill>
                  <a:schemeClr val="tx1"/>
                </a:solidFill>
                <a:highlight>
                  <a:srgbClr val="00FF00"/>
                </a:highlight>
              </a:rPr>
              <a:t> {</a:t>
            </a:r>
          </a:p>
          <a:p>
            <a:pPr>
              <a:buNone/>
            </a:pPr>
            <a:r>
              <a:rPr lang="en-US" sz="2000" dirty="0">
                <a:solidFill>
                  <a:schemeClr val="tx1"/>
                </a:solidFill>
                <a:highlight>
                  <a:srgbClr val="00FF00"/>
                </a:highlight>
              </a:rPr>
              <a:t>     </a:t>
            </a:r>
            <a:r>
              <a:rPr lang="en-US" sz="2000" dirty="0" err="1">
                <a:solidFill>
                  <a:schemeClr val="tx1"/>
                </a:solidFill>
                <a:highlight>
                  <a:srgbClr val="00FF00"/>
                </a:highlight>
              </a:rPr>
              <a:t>System.out.println</a:t>
            </a:r>
            <a:r>
              <a:rPr lang="en-US" sz="2000" dirty="0">
                <a:solidFill>
                  <a:schemeClr val="tx1"/>
                </a:solidFill>
                <a:highlight>
                  <a:srgbClr val="00FF00"/>
                </a:highlight>
              </a:rPr>
              <a:t>(“Sub Method”);</a:t>
            </a:r>
          </a:p>
          <a:p>
            <a:pPr>
              <a:buNone/>
            </a:pPr>
            <a:r>
              <a:rPr lang="en-US" sz="2000" dirty="0">
                <a:solidFill>
                  <a:schemeClr val="tx1"/>
                </a:solidFill>
                <a:highlight>
                  <a:srgbClr val="00FF00"/>
                </a:highlight>
              </a:rPr>
              <a:t>   }</a:t>
            </a:r>
          </a:p>
          <a:p>
            <a:pPr>
              <a:buNone/>
            </a:pPr>
            <a:r>
              <a:rPr lang="en-US" sz="2000" dirty="0">
                <a:solidFill>
                  <a:schemeClr val="tx1"/>
                </a:solidFill>
                <a:highlight>
                  <a:srgbClr val="00FF00"/>
                </a:highlight>
              </a:rPr>
              <a:t>} </a:t>
            </a:r>
          </a:p>
          <a:p>
            <a:pPr>
              <a:buNone/>
            </a:pPr>
            <a:endParaRPr lang="en-US" sz="2000" dirty="0">
              <a:highlight>
                <a:srgbClr val="FFFF00"/>
              </a:highlight>
            </a:endParaRPr>
          </a:p>
          <a:p>
            <a:pPr>
              <a:buNone/>
            </a:pPr>
            <a:r>
              <a:rPr lang="en-US" sz="2000" dirty="0">
                <a:highlight>
                  <a:srgbClr val="00FFFF"/>
                </a:highlight>
              </a:rPr>
              <a:t>class </a:t>
            </a:r>
            <a:r>
              <a:rPr lang="en-US" sz="2000" dirty="0" err="1">
                <a:highlight>
                  <a:srgbClr val="00FFFF"/>
                </a:highlight>
              </a:rPr>
              <a:t>dyn_dis</a:t>
            </a:r>
            <a:endParaRPr lang="en-US" sz="2000" dirty="0">
              <a:highlight>
                <a:srgbClr val="00FFFF"/>
              </a:highlight>
            </a:endParaRPr>
          </a:p>
          <a:p>
            <a:pPr>
              <a:buNone/>
            </a:pPr>
            <a:r>
              <a:rPr lang="en-US" sz="2000" dirty="0">
                <a:highlight>
                  <a:srgbClr val="00FFFF"/>
                </a:highlight>
              </a:rPr>
              <a:t>{</a:t>
            </a:r>
          </a:p>
          <a:p>
            <a:pPr>
              <a:buNone/>
            </a:pPr>
            <a:r>
              <a:rPr lang="en-US" sz="2000" dirty="0">
                <a:highlight>
                  <a:srgbClr val="00FFFF"/>
                </a:highlight>
              </a:rPr>
              <a:t>public static void main(String </a:t>
            </a:r>
            <a:r>
              <a:rPr lang="en-US" sz="2000" dirty="0" err="1">
                <a:highlight>
                  <a:srgbClr val="00FFFF"/>
                </a:highlight>
              </a:rPr>
              <a:t>args</a:t>
            </a:r>
            <a:r>
              <a:rPr lang="en-US" sz="2000" dirty="0">
                <a:highlight>
                  <a:srgbClr val="00FFFF"/>
                </a:highlight>
              </a:rPr>
              <a:t>[])</a:t>
            </a:r>
          </a:p>
          <a:p>
            <a:pPr>
              <a:buNone/>
            </a:pPr>
            <a:r>
              <a:rPr lang="en-US" sz="2000" dirty="0">
                <a:highlight>
                  <a:srgbClr val="00FFFF"/>
                </a:highlight>
              </a:rPr>
              <a:t> {</a:t>
            </a:r>
          </a:p>
          <a:p>
            <a:pPr>
              <a:buNone/>
            </a:pPr>
            <a:r>
              <a:rPr lang="en-US" sz="2000" dirty="0">
                <a:highlight>
                  <a:srgbClr val="00FFFF"/>
                </a:highlight>
              </a:rPr>
              <a:t>    Super A =new Super();</a:t>
            </a:r>
          </a:p>
          <a:p>
            <a:pPr>
              <a:buNone/>
            </a:pPr>
            <a:r>
              <a:rPr lang="en-US" sz="2000" dirty="0">
                <a:solidFill>
                  <a:srgbClr val="FF0000"/>
                </a:solidFill>
                <a:highlight>
                  <a:srgbClr val="00FFFF"/>
                </a:highlight>
              </a:rPr>
              <a:t>A. method();</a:t>
            </a:r>
          </a:p>
          <a:p>
            <a:pPr>
              <a:buNone/>
            </a:pPr>
            <a:r>
              <a:rPr lang="en-US" sz="2000" dirty="0">
                <a:solidFill>
                  <a:srgbClr val="FF0000"/>
                </a:solidFill>
                <a:highlight>
                  <a:srgbClr val="00FFFF"/>
                </a:highlight>
              </a:rPr>
              <a:t>Sub B=new Sub();</a:t>
            </a:r>
          </a:p>
          <a:p>
            <a:pPr>
              <a:buNone/>
            </a:pPr>
            <a:r>
              <a:rPr lang="en-US" sz="2000" dirty="0">
                <a:solidFill>
                  <a:srgbClr val="FF0000"/>
                </a:solidFill>
                <a:highlight>
                  <a:srgbClr val="00FFFF"/>
                </a:highlight>
              </a:rPr>
              <a:t>B. method();</a:t>
            </a:r>
          </a:p>
          <a:p>
            <a:pPr>
              <a:buNone/>
            </a:pPr>
            <a:r>
              <a:rPr lang="en-US" sz="2000" dirty="0">
                <a:solidFill>
                  <a:srgbClr val="FF0000"/>
                </a:solidFill>
                <a:highlight>
                  <a:srgbClr val="00FFFF"/>
                </a:highlight>
              </a:rPr>
              <a:t>Super C= new Sub();</a:t>
            </a:r>
          </a:p>
          <a:p>
            <a:pPr>
              <a:buNone/>
            </a:pPr>
            <a:r>
              <a:rPr lang="en-US" sz="2000" dirty="0">
                <a:highlight>
                  <a:srgbClr val="00FFFF"/>
                </a:highlight>
              </a:rPr>
              <a:t>//Sub’s object reference assigned Super type reference variable</a:t>
            </a:r>
          </a:p>
          <a:p>
            <a:pPr>
              <a:buNone/>
            </a:pPr>
            <a:r>
              <a:rPr lang="en-US" sz="2000" dirty="0">
                <a:highlight>
                  <a:srgbClr val="00FFFF"/>
                </a:highlight>
              </a:rPr>
              <a:t>        </a:t>
            </a:r>
            <a:r>
              <a:rPr lang="en-US" sz="2000" dirty="0" err="1">
                <a:solidFill>
                  <a:srgbClr val="FF0000"/>
                </a:solidFill>
                <a:highlight>
                  <a:srgbClr val="00FFFF"/>
                </a:highlight>
              </a:rPr>
              <a:t>C.method</a:t>
            </a:r>
            <a:r>
              <a:rPr lang="en-US" sz="2000" dirty="0">
                <a:solidFill>
                  <a:srgbClr val="FF0000"/>
                </a:solidFill>
                <a:highlight>
                  <a:srgbClr val="00FFFF"/>
                </a:highlight>
              </a:rPr>
              <a:t>();</a:t>
            </a:r>
          </a:p>
          <a:p>
            <a:pPr>
              <a:buNone/>
            </a:pPr>
            <a:r>
              <a:rPr lang="en-US" sz="2000" dirty="0">
                <a:highlight>
                  <a:srgbClr val="00FFFF"/>
                </a:highlight>
              </a:rPr>
              <a:t>//Sub’s Version of method will be called at runtime </a:t>
            </a:r>
          </a:p>
          <a:p>
            <a:pPr>
              <a:buNone/>
            </a:pPr>
            <a:r>
              <a:rPr lang="en-US" sz="2000" dirty="0">
                <a:highlight>
                  <a:srgbClr val="00FFFF"/>
                </a:highlight>
              </a:rPr>
              <a:t>}</a:t>
            </a:r>
          </a:p>
          <a:p>
            <a:pPr>
              <a:buNone/>
            </a:pPr>
            <a:r>
              <a:rPr lang="en-US" sz="2000" dirty="0">
                <a:highlight>
                  <a:srgbClr val="00FFFF"/>
                </a:highlight>
              </a:rPr>
              <a:t>  }  </a:t>
            </a:r>
          </a:p>
          <a:p>
            <a:pPr>
              <a:buNone/>
            </a:pPr>
            <a:endParaRPr lang="en-US" sz="2000" b="1" dirty="0">
              <a:solidFill>
                <a:srgbClr val="FF0000"/>
              </a:solidFill>
              <a:highlight>
                <a:srgbClr val="00FFFF"/>
              </a:highlight>
            </a:endParaRPr>
          </a:p>
          <a:p>
            <a:pPr>
              <a:buNone/>
            </a:pPr>
            <a:r>
              <a:rPr lang="en-US" sz="2000" dirty="0">
                <a:highlight>
                  <a:srgbClr val="00FFFF"/>
                </a:highlight>
              </a:rPr>
              <a:t>		</a:t>
            </a:r>
          </a:p>
          <a:p>
            <a:pPr>
              <a:buNone/>
            </a:pPr>
            <a:r>
              <a:rPr lang="en-US" sz="2000" dirty="0">
                <a:highlight>
                  <a:srgbClr val="00FFFF"/>
                </a:highlight>
              </a:rPr>
              <a:t>		</a:t>
            </a:r>
          </a:p>
          <a:p>
            <a:endParaRPr lang="en-IN" dirty="0"/>
          </a:p>
        </p:txBody>
      </p:sp>
      <p:sp>
        <p:nvSpPr>
          <p:cNvPr id="12" name="Rectangle 11">
            <a:extLst>
              <a:ext uri="{FF2B5EF4-FFF2-40B4-BE49-F238E27FC236}">
                <a16:creationId xmlns:a16="http://schemas.microsoft.com/office/drawing/2014/main" id="{F147F903-6B90-411E-9032-79FD349AAF1E}"/>
              </a:ext>
            </a:extLst>
          </p:cNvPr>
          <p:cNvSpPr/>
          <p:nvPr/>
        </p:nvSpPr>
        <p:spPr>
          <a:xfrm>
            <a:off x="6723484" y="3200400"/>
            <a:ext cx="3581400" cy="121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dirty="0"/>
              <a:t>Dynamic Method Dispatch Example</a:t>
            </a:r>
          </a:p>
        </p:txBody>
      </p:sp>
      <p:sp>
        <p:nvSpPr>
          <p:cNvPr id="4" name="Rectangle 3">
            <a:extLst>
              <a:ext uri="{FF2B5EF4-FFF2-40B4-BE49-F238E27FC236}">
                <a16:creationId xmlns:a16="http://schemas.microsoft.com/office/drawing/2014/main" id="{D30600C9-331B-4810-8DBC-418C4F767DA3}"/>
              </a:ext>
            </a:extLst>
          </p:cNvPr>
          <p:cNvSpPr/>
          <p:nvPr/>
        </p:nvSpPr>
        <p:spPr>
          <a:xfrm>
            <a:off x="6571084" y="4572000"/>
            <a:ext cx="3886200" cy="121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t>Output:-Super Method</a:t>
            </a:r>
          </a:p>
          <a:p>
            <a:pPr algn="ctr"/>
            <a:r>
              <a:rPr lang="en-IN" sz="2400" dirty="0"/>
              <a:t>Sub Method</a:t>
            </a:r>
          </a:p>
          <a:p>
            <a:pPr algn="ctr"/>
            <a:r>
              <a:rPr lang="en-IN" sz="2400" dirty="0"/>
              <a:t>Sub Method</a:t>
            </a:r>
          </a:p>
        </p:txBody>
      </p:sp>
      <mc:AlternateContent xmlns:mc="http://schemas.openxmlformats.org/markup-compatibility/2006" xmlns:p14="http://schemas.microsoft.com/office/powerpoint/2010/main">
        <mc:Choice Requires="p14">
          <p:contentPart p14:bwMode="auto" r:id="rId2">
            <p14:nvContentPartPr>
              <p14:cNvPr id="16" name="Ink 15">
                <a:extLst>
                  <a:ext uri="{FF2B5EF4-FFF2-40B4-BE49-F238E27FC236}">
                    <a16:creationId xmlns:a16="http://schemas.microsoft.com/office/drawing/2014/main" id="{649B05A5-4547-4C8E-8768-8914ABEDF0BA}"/>
                  </a:ext>
                </a:extLst>
              </p14:cNvPr>
              <p14:cNvContentPartPr/>
              <p14:nvPr/>
            </p14:nvContentPartPr>
            <p14:xfrm>
              <a:off x="5923609" y="138593"/>
              <a:ext cx="1692720" cy="399960"/>
            </p14:xfrm>
          </p:contentPart>
        </mc:Choice>
        <mc:Fallback xmlns="">
          <p:pic>
            <p:nvPicPr>
              <p:cNvPr id="16" name="Ink 15">
                <a:extLst>
                  <a:ext uri="{FF2B5EF4-FFF2-40B4-BE49-F238E27FC236}">
                    <a16:creationId xmlns:a16="http://schemas.microsoft.com/office/drawing/2014/main" id="{649B05A5-4547-4C8E-8768-8914ABEDF0BA}"/>
                  </a:ext>
                </a:extLst>
              </p:cNvPr>
              <p:cNvPicPr/>
              <p:nvPr/>
            </p:nvPicPr>
            <p:blipFill>
              <a:blip r:embed="rId3"/>
              <a:stretch>
                <a:fillRect/>
              </a:stretch>
            </p:blipFill>
            <p:spPr>
              <a:xfrm>
                <a:off x="5904529" y="119513"/>
                <a:ext cx="1730520" cy="4377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7" name="Ink 16">
                <a:extLst>
                  <a:ext uri="{FF2B5EF4-FFF2-40B4-BE49-F238E27FC236}">
                    <a16:creationId xmlns:a16="http://schemas.microsoft.com/office/drawing/2014/main" id="{E47BF4DF-D5BC-476B-8D2F-963BE07DE6CF}"/>
                  </a:ext>
                </a:extLst>
              </p14:cNvPr>
              <p14:cNvContentPartPr/>
              <p14:nvPr/>
            </p14:nvContentPartPr>
            <p14:xfrm>
              <a:off x="2789809" y="1128953"/>
              <a:ext cx="523080" cy="292680"/>
            </p14:xfrm>
          </p:contentPart>
        </mc:Choice>
        <mc:Fallback xmlns="">
          <p:pic>
            <p:nvPicPr>
              <p:cNvPr id="17" name="Ink 16">
                <a:extLst>
                  <a:ext uri="{FF2B5EF4-FFF2-40B4-BE49-F238E27FC236}">
                    <a16:creationId xmlns:a16="http://schemas.microsoft.com/office/drawing/2014/main" id="{E47BF4DF-D5BC-476B-8D2F-963BE07DE6CF}"/>
                  </a:ext>
                </a:extLst>
              </p:cNvPr>
              <p:cNvPicPr/>
              <p:nvPr/>
            </p:nvPicPr>
            <p:blipFill>
              <a:blip r:embed="rId5"/>
              <a:stretch>
                <a:fillRect/>
              </a:stretch>
            </p:blipFill>
            <p:spPr>
              <a:xfrm>
                <a:off x="2770729" y="1109873"/>
                <a:ext cx="560880" cy="3304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8" name="Ink 17">
                <a:extLst>
                  <a:ext uri="{FF2B5EF4-FFF2-40B4-BE49-F238E27FC236}">
                    <a16:creationId xmlns:a16="http://schemas.microsoft.com/office/drawing/2014/main" id="{61A75830-6199-45C5-9D5D-101509C6911F}"/>
                  </a:ext>
                </a:extLst>
              </p14:cNvPr>
              <p14:cNvContentPartPr/>
              <p14:nvPr/>
            </p14:nvContentPartPr>
            <p14:xfrm>
              <a:off x="6007129" y="753473"/>
              <a:ext cx="1327680" cy="376920"/>
            </p14:xfrm>
          </p:contentPart>
        </mc:Choice>
        <mc:Fallback xmlns="">
          <p:pic>
            <p:nvPicPr>
              <p:cNvPr id="18" name="Ink 17">
                <a:extLst>
                  <a:ext uri="{FF2B5EF4-FFF2-40B4-BE49-F238E27FC236}">
                    <a16:creationId xmlns:a16="http://schemas.microsoft.com/office/drawing/2014/main" id="{61A75830-6199-45C5-9D5D-101509C6911F}"/>
                  </a:ext>
                </a:extLst>
              </p:cNvPr>
              <p:cNvPicPr/>
              <p:nvPr/>
            </p:nvPicPr>
            <p:blipFill>
              <a:blip r:embed="rId7"/>
              <a:stretch>
                <a:fillRect/>
              </a:stretch>
            </p:blipFill>
            <p:spPr>
              <a:xfrm>
                <a:off x="5988049" y="734393"/>
                <a:ext cx="1365480" cy="4147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9" name="Ink 18">
                <a:extLst>
                  <a:ext uri="{FF2B5EF4-FFF2-40B4-BE49-F238E27FC236}">
                    <a16:creationId xmlns:a16="http://schemas.microsoft.com/office/drawing/2014/main" id="{6F04A258-37FC-4BF2-A6E1-18DE1D39F783}"/>
                  </a:ext>
                </a:extLst>
              </p14:cNvPr>
              <p14:cNvContentPartPr/>
              <p14:nvPr/>
            </p14:nvContentPartPr>
            <p14:xfrm>
              <a:off x="2622049" y="3125873"/>
              <a:ext cx="644040" cy="459000"/>
            </p14:xfrm>
          </p:contentPart>
        </mc:Choice>
        <mc:Fallback xmlns="">
          <p:pic>
            <p:nvPicPr>
              <p:cNvPr id="19" name="Ink 18">
                <a:extLst>
                  <a:ext uri="{FF2B5EF4-FFF2-40B4-BE49-F238E27FC236}">
                    <a16:creationId xmlns:a16="http://schemas.microsoft.com/office/drawing/2014/main" id="{6F04A258-37FC-4BF2-A6E1-18DE1D39F783}"/>
                  </a:ext>
                </a:extLst>
              </p:cNvPr>
              <p:cNvPicPr/>
              <p:nvPr/>
            </p:nvPicPr>
            <p:blipFill>
              <a:blip r:embed="rId9"/>
              <a:stretch>
                <a:fillRect/>
              </a:stretch>
            </p:blipFill>
            <p:spPr>
              <a:xfrm>
                <a:off x="2602969" y="3106793"/>
                <a:ext cx="681840" cy="4968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6" name="Ink 25">
                <a:extLst>
                  <a:ext uri="{FF2B5EF4-FFF2-40B4-BE49-F238E27FC236}">
                    <a16:creationId xmlns:a16="http://schemas.microsoft.com/office/drawing/2014/main" id="{ED9B453F-E283-401C-999D-58E058541BCA}"/>
                  </a:ext>
                </a:extLst>
              </p14:cNvPr>
              <p14:cNvContentPartPr/>
              <p14:nvPr/>
            </p14:nvContentPartPr>
            <p14:xfrm>
              <a:off x="6484849" y="1872713"/>
              <a:ext cx="1922400" cy="488520"/>
            </p14:xfrm>
          </p:contentPart>
        </mc:Choice>
        <mc:Fallback xmlns="">
          <p:pic>
            <p:nvPicPr>
              <p:cNvPr id="26" name="Ink 25">
                <a:extLst>
                  <a:ext uri="{FF2B5EF4-FFF2-40B4-BE49-F238E27FC236}">
                    <a16:creationId xmlns:a16="http://schemas.microsoft.com/office/drawing/2014/main" id="{ED9B453F-E283-401C-999D-58E058541BCA}"/>
                  </a:ext>
                </a:extLst>
              </p:cNvPr>
              <p:cNvPicPr/>
              <p:nvPr/>
            </p:nvPicPr>
            <p:blipFill>
              <a:blip r:embed="rId11"/>
              <a:stretch>
                <a:fillRect/>
              </a:stretch>
            </p:blipFill>
            <p:spPr>
              <a:xfrm>
                <a:off x="6465769" y="1853633"/>
                <a:ext cx="1960200" cy="526320"/>
              </a:xfrm>
              <a:prstGeom prst="rect">
                <a:avLst/>
              </a:prstGeom>
            </p:spPr>
          </p:pic>
        </mc:Fallback>
      </mc:AlternateContent>
    </p:spTree>
    <p:extLst>
      <p:ext uri="{BB962C8B-B14F-4D97-AF65-F5344CB8AC3E}">
        <p14:creationId xmlns:p14="http://schemas.microsoft.com/office/powerpoint/2010/main" val="1821355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fade">
                                      <p:cBhvr>
                                        <p:cTn id="13" dur="500"/>
                                        <p:tgtEl>
                                          <p:spTgt spid="6">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6">
                                            <p:txEl>
                                              <p:pRg st="3" end="3"/>
                                            </p:txEl>
                                          </p:spTgt>
                                        </p:tgtEl>
                                        <p:attrNameLst>
                                          <p:attrName>style.visibility</p:attrName>
                                        </p:attrNameLst>
                                      </p:cBhvr>
                                      <p:to>
                                        <p:strVal val="visible"/>
                                      </p:to>
                                    </p:set>
                                    <p:animEffect transition="in" filter="fade">
                                      <p:cBhvr>
                                        <p:cTn id="16" dur="500"/>
                                        <p:tgtEl>
                                          <p:spTgt spid="6">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animEffect transition="in" filter="fade">
                                      <p:cBhvr>
                                        <p:cTn id="19" dur="500"/>
                                        <p:tgtEl>
                                          <p:spTgt spid="6">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6">
                                            <p:txEl>
                                              <p:pRg st="5" end="5"/>
                                            </p:txEl>
                                          </p:spTgt>
                                        </p:tgtEl>
                                        <p:attrNameLst>
                                          <p:attrName>style.visibility</p:attrName>
                                        </p:attrNameLst>
                                      </p:cBhvr>
                                      <p:to>
                                        <p:strVal val="visible"/>
                                      </p:to>
                                    </p:set>
                                    <p:animEffect transition="in" filter="fade">
                                      <p:cBhvr>
                                        <p:cTn id="22" dur="500"/>
                                        <p:tgtEl>
                                          <p:spTgt spid="6">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animEffect transition="in" filter="fade">
                                      <p:cBhvr>
                                        <p:cTn id="25" dur="500"/>
                                        <p:tgtEl>
                                          <p:spTgt spid="6">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6">
                                            <p:txEl>
                                              <p:pRg st="8" end="8"/>
                                            </p:txEl>
                                          </p:spTgt>
                                        </p:tgtEl>
                                        <p:attrNameLst>
                                          <p:attrName>style.visibility</p:attrName>
                                        </p:attrNameLst>
                                      </p:cBhvr>
                                      <p:to>
                                        <p:strVal val="visible"/>
                                      </p:to>
                                    </p:set>
                                    <p:animEffect transition="in" filter="fade">
                                      <p:cBhvr>
                                        <p:cTn id="30" dur="500"/>
                                        <p:tgtEl>
                                          <p:spTgt spid="6">
                                            <p:txEl>
                                              <p:pRg st="8" end="8"/>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6">
                                            <p:txEl>
                                              <p:pRg st="9" end="9"/>
                                            </p:txEl>
                                          </p:spTgt>
                                        </p:tgtEl>
                                        <p:attrNameLst>
                                          <p:attrName>style.visibility</p:attrName>
                                        </p:attrNameLst>
                                      </p:cBhvr>
                                      <p:to>
                                        <p:strVal val="visible"/>
                                      </p:to>
                                    </p:set>
                                    <p:animEffect transition="in" filter="fade">
                                      <p:cBhvr>
                                        <p:cTn id="33" dur="500"/>
                                        <p:tgtEl>
                                          <p:spTgt spid="6">
                                            <p:txEl>
                                              <p:pRg st="9" end="9"/>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6">
                                            <p:txEl>
                                              <p:pRg st="10" end="10"/>
                                            </p:txEl>
                                          </p:spTgt>
                                        </p:tgtEl>
                                        <p:attrNameLst>
                                          <p:attrName>style.visibility</p:attrName>
                                        </p:attrNameLst>
                                      </p:cBhvr>
                                      <p:to>
                                        <p:strVal val="visible"/>
                                      </p:to>
                                    </p:set>
                                    <p:animEffect transition="in" filter="fade">
                                      <p:cBhvr>
                                        <p:cTn id="36" dur="500"/>
                                        <p:tgtEl>
                                          <p:spTgt spid="6">
                                            <p:txEl>
                                              <p:pRg st="10" end="10"/>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6">
                                            <p:txEl>
                                              <p:pRg st="11" end="11"/>
                                            </p:txEl>
                                          </p:spTgt>
                                        </p:tgtEl>
                                        <p:attrNameLst>
                                          <p:attrName>style.visibility</p:attrName>
                                        </p:attrNameLst>
                                      </p:cBhvr>
                                      <p:to>
                                        <p:strVal val="visible"/>
                                      </p:to>
                                    </p:set>
                                    <p:animEffect transition="in" filter="fade">
                                      <p:cBhvr>
                                        <p:cTn id="39" dur="500"/>
                                        <p:tgtEl>
                                          <p:spTgt spid="6">
                                            <p:txEl>
                                              <p:pRg st="11" end="11"/>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6">
                                            <p:txEl>
                                              <p:pRg st="12" end="12"/>
                                            </p:txEl>
                                          </p:spTgt>
                                        </p:tgtEl>
                                        <p:attrNameLst>
                                          <p:attrName>style.visibility</p:attrName>
                                        </p:attrNameLst>
                                      </p:cBhvr>
                                      <p:to>
                                        <p:strVal val="visible"/>
                                      </p:to>
                                    </p:set>
                                    <p:animEffect transition="in" filter="fade">
                                      <p:cBhvr>
                                        <p:cTn id="42" dur="500"/>
                                        <p:tgtEl>
                                          <p:spTgt spid="6">
                                            <p:txEl>
                                              <p:pRg st="12" end="12"/>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6">
                                            <p:txEl>
                                              <p:pRg st="13" end="13"/>
                                            </p:txEl>
                                          </p:spTgt>
                                        </p:tgtEl>
                                        <p:attrNameLst>
                                          <p:attrName>style.visibility</p:attrName>
                                        </p:attrNameLst>
                                      </p:cBhvr>
                                      <p:to>
                                        <p:strVal val="visible"/>
                                      </p:to>
                                    </p:set>
                                    <p:animEffect transition="in" filter="fade">
                                      <p:cBhvr>
                                        <p:cTn id="45" dur="500"/>
                                        <p:tgtEl>
                                          <p:spTgt spid="6">
                                            <p:txEl>
                                              <p:pRg st="13" end="13"/>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6">
                                            <p:txEl>
                                              <p:pRg st="14" end="14"/>
                                            </p:txEl>
                                          </p:spTgt>
                                        </p:tgtEl>
                                        <p:attrNameLst>
                                          <p:attrName>style.visibility</p:attrName>
                                        </p:attrNameLst>
                                      </p:cBhvr>
                                      <p:to>
                                        <p:strVal val="visible"/>
                                      </p:to>
                                    </p:set>
                                    <p:animEffect transition="in" filter="fade">
                                      <p:cBhvr>
                                        <p:cTn id="48" dur="500"/>
                                        <p:tgtEl>
                                          <p:spTgt spid="6">
                                            <p:txEl>
                                              <p:pRg st="14" end="14"/>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6">
                                            <p:txEl>
                                              <p:pRg st="16" end="16"/>
                                            </p:txEl>
                                          </p:spTgt>
                                        </p:tgtEl>
                                        <p:attrNameLst>
                                          <p:attrName>style.visibility</p:attrName>
                                        </p:attrNameLst>
                                      </p:cBhvr>
                                      <p:to>
                                        <p:strVal val="visible"/>
                                      </p:to>
                                    </p:set>
                                    <p:animEffect transition="in" filter="fade">
                                      <p:cBhvr>
                                        <p:cTn id="53" dur="500"/>
                                        <p:tgtEl>
                                          <p:spTgt spid="6">
                                            <p:txEl>
                                              <p:pRg st="16" end="16"/>
                                            </p:txEl>
                                          </p:spTgt>
                                        </p:tgtEl>
                                      </p:cBhvr>
                                    </p:animEffect>
                                  </p:childTnLst>
                                </p:cTn>
                              </p:par>
                              <p:par>
                                <p:cTn id="54" presetID="10" presetClass="entr" presetSubtype="0" fill="hold" nodeType="withEffect">
                                  <p:stCondLst>
                                    <p:cond delay="0"/>
                                  </p:stCondLst>
                                  <p:childTnLst>
                                    <p:set>
                                      <p:cBhvr>
                                        <p:cTn id="55" dur="1" fill="hold">
                                          <p:stCondLst>
                                            <p:cond delay="0"/>
                                          </p:stCondLst>
                                        </p:cTn>
                                        <p:tgtEl>
                                          <p:spTgt spid="6">
                                            <p:txEl>
                                              <p:pRg st="17" end="17"/>
                                            </p:txEl>
                                          </p:spTgt>
                                        </p:tgtEl>
                                        <p:attrNameLst>
                                          <p:attrName>style.visibility</p:attrName>
                                        </p:attrNameLst>
                                      </p:cBhvr>
                                      <p:to>
                                        <p:strVal val="visible"/>
                                      </p:to>
                                    </p:set>
                                    <p:animEffect transition="in" filter="fade">
                                      <p:cBhvr>
                                        <p:cTn id="56" dur="500"/>
                                        <p:tgtEl>
                                          <p:spTgt spid="6">
                                            <p:txEl>
                                              <p:pRg st="17" end="17"/>
                                            </p:txEl>
                                          </p:spTgt>
                                        </p:tgtEl>
                                      </p:cBhvr>
                                    </p:animEffect>
                                  </p:childTnLst>
                                </p:cTn>
                              </p:par>
                              <p:par>
                                <p:cTn id="57" presetID="10" presetClass="entr" presetSubtype="0" fill="hold" nodeType="withEffect">
                                  <p:stCondLst>
                                    <p:cond delay="0"/>
                                  </p:stCondLst>
                                  <p:childTnLst>
                                    <p:set>
                                      <p:cBhvr>
                                        <p:cTn id="58" dur="1" fill="hold">
                                          <p:stCondLst>
                                            <p:cond delay="0"/>
                                          </p:stCondLst>
                                        </p:cTn>
                                        <p:tgtEl>
                                          <p:spTgt spid="6">
                                            <p:txEl>
                                              <p:pRg st="18" end="18"/>
                                            </p:txEl>
                                          </p:spTgt>
                                        </p:tgtEl>
                                        <p:attrNameLst>
                                          <p:attrName>style.visibility</p:attrName>
                                        </p:attrNameLst>
                                      </p:cBhvr>
                                      <p:to>
                                        <p:strVal val="visible"/>
                                      </p:to>
                                    </p:set>
                                    <p:animEffect transition="in" filter="fade">
                                      <p:cBhvr>
                                        <p:cTn id="59" dur="500"/>
                                        <p:tgtEl>
                                          <p:spTgt spid="6">
                                            <p:txEl>
                                              <p:pRg st="18" end="18"/>
                                            </p:txEl>
                                          </p:spTgt>
                                        </p:tgtEl>
                                      </p:cBhvr>
                                    </p:animEffect>
                                  </p:childTnLst>
                                </p:cTn>
                              </p:par>
                              <p:par>
                                <p:cTn id="60" presetID="10" presetClass="entr" presetSubtype="0" fill="hold" nodeType="withEffect">
                                  <p:stCondLst>
                                    <p:cond delay="0"/>
                                  </p:stCondLst>
                                  <p:childTnLst>
                                    <p:set>
                                      <p:cBhvr>
                                        <p:cTn id="61" dur="1" fill="hold">
                                          <p:stCondLst>
                                            <p:cond delay="0"/>
                                          </p:stCondLst>
                                        </p:cTn>
                                        <p:tgtEl>
                                          <p:spTgt spid="6">
                                            <p:txEl>
                                              <p:pRg st="19" end="19"/>
                                            </p:txEl>
                                          </p:spTgt>
                                        </p:tgtEl>
                                        <p:attrNameLst>
                                          <p:attrName>style.visibility</p:attrName>
                                        </p:attrNameLst>
                                      </p:cBhvr>
                                      <p:to>
                                        <p:strVal val="visible"/>
                                      </p:to>
                                    </p:set>
                                    <p:animEffect transition="in" filter="fade">
                                      <p:cBhvr>
                                        <p:cTn id="62" dur="500"/>
                                        <p:tgtEl>
                                          <p:spTgt spid="6">
                                            <p:txEl>
                                              <p:pRg st="19" end="19"/>
                                            </p:txEl>
                                          </p:spTgt>
                                        </p:tgtEl>
                                      </p:cBhvr>
                                    </p:animEffect>
                                  </p:childTnLst>
                                </p:cTn>
                              </p:par>
                              <p:par>
                                <p:cTn id="63" presetID="10" presetClass="entr" presetSubtype="0" fill="hold" nodeType="withEffect">
                                  <p:stCondLst>
                                    <p:cond delay="0"/>
                                  </p:stCondLst>
                                  <p:childTnLst>
                                    <p:set>
                                      <p:cBhvr>
                                        <p:cTn id="64" dur="1" fill="hold">
                                          <p:stCondLst>
                                            <p:cond delay="0"/>
                                          </p:stCondLst>
                                        </p:cTn>
                                        <p:tgtEl>
                                          <p:spTgt spid="6">
                                            <p:txEl>
                                              <p:pRg st="20" end="20"/>
                                            </p:txEl>
                                          </p:spTgt>
                                        </p:tgtEl>
                                        <p:attrNameLst>
                                          <p:attrName>style.visibility</p:attrName>
                                        </p:attrNameLst>
                                      </p:cBhvr>
                                      <p:to>
                                        <p:strVal val="visible"/>
                                      </p:to>
                                    </p:set>
                                    <p:animEffect transition="in" filter="fade">
                                      <p:cBhvr>
                                        <p:cTn id="65" dur="500"/>
                                        <p:tgtEl>
                                          <p:spTgt spid="6">
                                            <p:txEl>
                                              <p:pRg st="20" end="20"/>
                                            </p:txEl>
                                          </p:spTgt>
                                        </p:tgtEl>
                                      </p:cBhvr>
                                    </p:animEffect>
                                  </p:childTnLst>
                                </p:cTn>
                              </p:par>
                              <p:par>
                                <p:cTn id="66" presetID="10" presetClass="entr" presetSubtype="0" fill="hold" nodeType="withEffect">
                                  <p:stCondLst>
                                    <p:cond delay="0"/>
                                  </p:stCondLst>
                                  <p:childTnLst>
                                    <p:set>
                                      <p:cBhvr>
                                        <p:cTn id="67" dur="1" fill="hold">
                                          <p:stCondLst>
                                            <p:cond delay="0"/>
                                          </p:stCondLst>
                                        </p:cTn>
                                        <p:tgtEl>
                                          <p:spTgt spid="6">
                                            <p:txEl>
                                              <p:pRg st="21" end="21"/>
                                            </p:txEl>
                                          </p:spTgt>
                                        </p:tgtEl>
                                        <p:attrNameLst>
                                          <p:attrName>style.visibility</p:attrName>
                                        </p:attrNameLst>
                                      </p:cBhvr>
                                      <p:to>
                                        <p:strVal val="visible"/>
                                      </p:to>
                                    </p:set>
                                    <p:animEffect transition="in" filter="fade">
                                      <p:cBhvr>
                                        <p:cTn id="68" dur="500"/>
                                        <p:tgtEl>
                                          <p:spTgt spid="6">
                                            <p:txEl>
                                              <p:pRg st="21" end="21"/>
                                            </p:txEl>
                                          </p:spTgt>
                                        </p:tgtEl>
                                      </p:cBhvr>
                                    </p:animEffect>
                                  </p:childTnLst>
                                </p:cTn>
                              </p:par>
                              <p:par>
                                <p:cTn id="69" presetID="10" presetClass="entr" presetSubtype="0" fill="hold" nodeType="withEffect">
                                  <p:stCondLst>
                                    <p:cond delay="0"/>
                                  </p:stCondLst>
                                  <p:childTnLst>
                                    <p:set>
                                      <p:cBhvr>
                                        <p:cTn id="70" dur="1" fill="hold">
                                          <p:stCondLst>
                                            <p:cond delay="0"/>
                                          </p:stCondLst>
                                        </p:cTn>
                                        <p:tgtEl>
                                          <p:spTgt spid="6">
                                            <p:txEl>
                                              <p:pRg st="22" end="22"/>
                                            </p:txEl>
                                          </p:spTgt>
                                        </p:tgtEl>
                                        <p:attrNameLst>
                                          <p:attrName>style.visibility</p:attrName>
                                        </p:attrNameLst>
                                      </p:cBhvr>
                                      <p:to>
                                        <p:strVal val="visible"/>
                                      </p:to>
                                    </p:set>
                                    <p:animEffect transition="in" filter="fade">
                                      <p:cBhvr>
                                        <p:cTn id="71" dur="500"/>
                                        <p:tgtEl>
                                          <p:spTgt spid="6">
                                            <p:txEl>
                                              <p:pRg st="22" end="22"/>
                                            </p:txEl>
                                          </p:spTgt>
                                        </p:tgtEl>
                                      </p:cBhvr>
                                    </p:animEffect>
                                  </p:childTnLst>
                                </p:cTn>
                              </p:par>
                              <p:par>
                                <p:cTn id="72" presetID="10" presetClass="entr" presetSubtype="0" fill="hold" nodeType="withEffect">
                                  <p:stCondLst>
                                    <p:cond delay="0"/>
                                  </p:stCondLst>
                                  <p:childTnLst>
                                    <p:set>
                                      <p:cBhvr>
                                        <p:cTn id="73" dur="1" fill="hold">
                                          <p:stCondLst>
                                            <p:cond delay="0"/>
                                          </p:stCondLst>
                                        </p:cTn>
                                        <p:tgtEl>
                                          <p:spTgt spid="6">
                                            <p:txEl>
                                              <p:pRg st="23" end="23"/>
                                            </p:txEl>
                                          </p:spTgt>
                                        </p:tgtEl>
                                        <p:attrNameLst>
                                          <p:attrName>style.visibility</p:attrName>
                                        </p:attrNameLst>
                                      </p:cBhvr>
                                      <p:to>
                                        <p:strVal val="visible"/>
                                      </p:to>
                                    </p:set>
                                    <p:animEffect transition="in" filter="fade">
                                      <p:cBhvr>
                                        <p:cTn id="74" dur="500"/>
                                        <p:tgtEl>
                                          <p:spTgt spid="6">
                                            <p:txEl>
                                              <p:pRg st="23" end="23"/>
                                            </p:txEl>
                                          </p:spTgt>
                                        </p:tgtEl>
                                      </p:cBhvr>
                                    </p:animEffect>
                                  </p:childTnLst>
                                </p:cTn>
                              </p:par>
                              <p:par>
                                <p:cTn id="75" presetID="10" presetClass="entr" presetSubtype="0" fill="hold" nodeType="withEffect">
                                  <p:stCondLst>
                                    <p:cond delay="0"/>
                                  </p:stCondLst>
                                  <p:childTnLst>
                                    <p:set>
                                      <p:cBhvr>
                                        <p:cTn id="76" dur="1" fill="hold">
                                          <p:stCondLst>
                                            <p:cond delay="0"/>
                                          </p:stCondLst>
                                        </p:cTn>
                                        <p:tgtEl>
                                          <p:spTgt spid="6">
                                            <p:txEl>
                                              <p:pRg st="28" end="28"/>
                                            </p:txEl>
                                          </p:spTgt>
                                        </p:tgtEl>
                                        <p:attrNameLst>
                                          <p:attrName>style.visibility</p:attrName>
                                        </p:attrNameLst>
                                      </p:cBhvr>
                                      <p:to>
                                        <p:strVal val="visible"/>
                                      </p:to>
                                    </p:set>
                                    <p:animEffect transition="in" filter="fade">
                                      <p:cBhvr>
                                        <p:cTn id="77" dur="500"/>
                                        <p:tgtEl>
                                          <p:spTgt spid="6">
                                            <p:txEl>
                                              <p:pRg st="28" end="28"/>
                                            </p:txEl>
                                          </p:spTgt>
                                        </p:tgtEl>
                                      </p:cBhvr>
                                    </p:animEffect>
                                  </p:childTnLst>
                                </p:cTn>
                              </p:par>
                              <p:par>
                                <p:cTn id="78" presetID="10" presetClass="entr" presetSubtype="0" fill="hold" nodeType="withEffect">
                                  <p:stCondLst>
                                    <p:cond delay="0"/>
                                  </p:stCondLst>
                                  <p:childTnLst>
                                    <p:set>
                                      <p:cBhvr>
                                        <p:cTn id="79" dur="1" fill="hold">
                                          <p:stCondLst>
                                            <p:cond delay="0"/>
                                          </p:stCondLst>
                                        </p:cTn>
                                        <p:tgtEl>
                                          <p:spTgt spid="6">
                                            <p:txEl>
                                              <p:pRg st="29" end="29"/>
                                            </p:txEl>
                                          </p:spTgt>
                                        </p:tgtEl>
                                        <p:attrNameLst>
                                          <p:attrName>style.visibility</p:attrName>
                                        </p:attrNameLst>
                                      </p:cBhvr>
                                      <p:to>
                                        <p:strVal val="visible"/>
                                      </p:to>
                                    </p:set>
                                    <p:animEffect transition="in" filter="fade">
                                      <p:cBhvr>
                                        <p:cTn id="80" dur="500"/>
                                        <p:tgtEl>
                                          <p:spTgt spid="6">
                                            <p:txEl>
                                              <p:pRg st="29" end="29"/>
                                            </p:txEl>
                                          </p:spTgt>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nodeType="clickEffect">
                                  <p:stCondLst>
                                    <p:cond delay="0"/>
                                  </p:stCondLst>
                                  <p:childTnLst>
                                    <p:set>
                                      <p:cBhvr>
                                        <p:cTn id="84" dur="1" fill="hold">
                                          <p:stCondLst>
                                            <p:cond delay="0"/>
                                          </p:stCondLst>
                                        </p:cTn>
                                        <p:tgtEl>
                                          <p:spTgt spid="16"/>
                                        </p:tgtEl>
                                        <p:attrNameLst>
                                          <p:attrName>style.visibility</p:attrName>
                                        </p:attrNameLst>
                                      </p:cBhvr>
                                      <p:to>
                                        <p:strVal val="visible"/>
                                      </p:to>
                                    </p:set>
                                    <p:animEffect transition="in" filter="fade">
                                      <p:cBhvr>
                                        <p:cTn id="85" dur="500"/>
                                        <p:tgtEl>
                                          <p:spTgt spid="16"/>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nodeType="clickEffect">
                                  <p:stCondLst>
                                    <p:cond delay="0"/>
                                  </p:stCondLst>
                                  <p:childTnLst>
                                    <p:set>
                                      <p:cBhvr>
                                        <p:cTn id="89" dur="1" fill="hold">
                                          <p:stCondLst>
                                            <p:cond delay="0"/>
                                          </p:stCondLst>
                                        </p:cTn>
                                        <p:tgtEl>
                                          <p:spTgt spid="17"/>
                                        </p:tgtEl>
                                        <p:attrNameLst>
                                          <p:attrName>style.visibility</p:attrName>
                                        </p:attrNameLst>
                                      </p:cBhvr>
                                      <p:to>
                                        <p:strVal val="visible"/>
                                      </p:to>
                                    </p:set>
                                    <p:animEffect transition="in" filter="fade">
                                      <p:cBhvr>
                                        <p:cTn id="90" dur="500"/>
                                        <p:tgtEl>
                                          <p:spTgt spid="17"/>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nodeType="clickEffect">
                                  <p:stCondLst>
                                    <p:cond delay="0"/>
                                  </p:stCondLst>
                                  <p:childTnLst>
                                    <p:set>
                                      <p:cBhvr>
                                        <p:cTn id="94" dur="1" fill="hold">
                                          <p:stCondLst>
                                            <p:cond delay="0"/>
                                          </p:stCondLst>
                                        </p:cTn>
                                        <p:tgtEl>
                                          <p:spTgt spid="4">
                                            <p:txEl>
                                              <p:pRg st="0" end="0"/>
                                            </p:txEl>
                                          </p:spTgt>
                                        </p:tgtEl>
                                        <p:attrNameLst>
                                          <p:attrName>style.visibility</p:attrName>
                                        </p:attrNameLst>
                                      </p:cBhvr>
                                      <p:to>
                                        <p:strVal val="visible"/>
                                      </p:to>
                                    </p:set>
                                    <p:animEffect transition="in" filter="fade">
                                      <p:cBhvr>
                                        <p:cTn id="95" dur="500"/>
                                        <p:tgtEl>
                                          <p:spTgt spid="4">
                                            <p:txEl>
                                              <p:pRg st="0" end="0"/>
                                            </p:txEl>
                                          </p:spTgt>
                                        </p:tgtEl>
                                      </p:cBhvr>
                                    </p:animEffect>
                                  </p:childTnLst>
                                </p:cTn>
                              </p:par>
                            </p:childTnLst>
                          </p:cTn>
                        </p:par>
                      </p:childTnLst>
                    </p:cTn>
                  </p:par>
                  <p:par>
                    <p:cTn id="96" fill="hold">
                      <p:stCondLst>
                        <p:cond delay="indefinite"/>
                      </p:stCondLst>
                      <p:childTnLst>
                        <p:par>
                          <p:cTn id="97" fill="hold">
                            <p:stCondLst>
                              <p:cond delay="0"/>
                            </p:stCondLst>
                            <p:childTnLst>
                              <p:par>
                                <p:cTn id="98" presetID="10" presetClass="entr" presetSubtype="0" fill="hold" nodeType="clickEffect">
                                  <p:stCondLst>
                                    <p:cond delay="0"/>
                                  </p:stCondLst>
                                  <p:childTnLst>
                                    <p:set>
                                      <p:cBhvr>
                                        <p:cTn id="99" dur="1" fill="hold">
                                          <p:stCondLst>
                                            <p:cond delay="0"/>
                                          </p:stCondLst>
                                        </p:cTn>
                                        <p:tgtEl>
                                          <p:spTgt spid="18"/>
                                        </p:tgtEl>
                                        <p:attrNameLst>
                                          <p:attrName>style.visibility</p:attrName>
                                        </p:attrNameLst>
                                      </p:cBhvr>
                                      <p:to>
                                        <p:strVal val="visible"/>
                                      </p:to>
                                    </p:set>
                                    <p:animEffect transition="in" filter="fade">
                                      <p:cBhvr>
                                        <p:cTn id="100" dur="500"/>
                                        <p:tgtEl>
                                          <p:spTgt spid="18"/>
                                        </p:tgtEl>
                                      </p:cBhvr>
                                    </p:animEffect>
                                  </p:childTnLst>
                                </p:cTn>
                              </p:par>
                            </p:childTnLst>
                          </p:cTn>
                        </p:par>
                      </p:childTnLst>
                    </p:cTn>
                  </p:par>
                  <p:par>
                    <p:cTn id="101" fill="hold">
                      <p:stCondLst>
                        <p:cond delay="indefinite"/>
                      </p:stCondLst>
                      <p:childTnLst>
                        <p:par>
                          <p:cTn id="102" fill="hold">
                            <p:stCondLst>
                              <p:cond delay="0"/>
                            </p:stCondLst>
                            <p:childTnLst>
                              <p:par>
                                <p:cTn id="103" presetID="10" presetClass="entr" presetSubtype="0" fill="hold" nodeType="clickEffect">
                                  <p:stCondLst>
                                    <p:cond delay="0"/>
                                  </p:stCondLst>
                                  <p:childTnLst>
                                    <p:set>
                                      <p:cBhvr>
                                        <p:cTn id="104" dur="1" fill="hold">
                                          <p:stCondLst>
                                            <p:cond delay="0"/>
                                          </p:stCondLst>
                                        </p:cTn>
                                        <p:tgtEl>
                                          <p:spTgt spid="19"/>
                                        </p:tgtEl>
                                        <p:attrNameLst>
                                          <p:attrName>style.visibility</p:attrName>
                                        </p:attrNameLst>
                                      </p:cBhvr>
                                      <p:to>
                                        <p:strVal val="visible"/>
                                      </p:to>
                                    </p:set>
                                    <p:animEffect transition="in" filter="fade">
                                      <p:cBhvr>
                                        <p:cTn id="105" dur="500"/>
                                        <p:tgtEl>
                                          <p:spTgt spid="19"/>
                                        </p:tgtEl>
                                      </p:cBhvr>
                                    </p:animEffect>
                                  </p:childTnLst>
                                </p:cTn>
                              </p:par>
                            </p:childTnLst>
                          </p:cTn>
                        </p:par>
                      </p:childTnLst>
                    </p:cTn>
                  </p:par>
                  <p:par>
                    <p:cTn id="106" fill="hold">
                      <p:stCondLst>
                        <p:cond delay="indefinite"/>
                      </p:stCondLst>
                      <p:childTnLst>
                        <p:par>
                          <p:cTn id="107" fill="hold">
                            <p:stCondLst>
                              <p:cond delay="0"/>
                            </p:stCondLst>
                            <p:childTnLst>
                              <p:par>
                                <p:cTn id="108" presetID="10" presetClass="entr" presetSubtype="0" fill="hold" nodeType="clickEffect">
                                  <p:stCondLst>
                                    <p:cond delay="0"/>
                                  </p:stCondLst>
                                  <p:childTnLst>
                                    <p:set>
                                      <p:cBhvr>
                                        <p:cTn id="109" dur="1" fill="hold">
                                          <p:stCondLst>
                                            <p:cond delay="0"/>
                                          </p:stCondLst>
                                        </p:cTn>
                                        <p:tgtEl>
                                          <p:spTgt spid="4">
                                            <p:txEl>
                                              <p:pRg st="1" end="1"/>
                                            </p:txEl>
                                          </p:spTgt>
                                        </p:tgtEl>
                                        <p:attrNameLst>
                                          <p:attrName>style.visibility</p:attrName>
                                        </p:attrNameLst>
                                      </p:cBhvr>
                                      <p:to>
                                        <p:strVal val="visible"/>
                                      </p:to>
                                    </p:set>
                                    <p:animEffect transition="in" filter="fade">
                                      <p:cBhvr>
                                        <p:cTn id="110" dur="500"/>
                                        <p:tgtEl>
                                          <p:spTgt spid="4">
                                            <p:txEl>
                                              <p:pRg st="1" end="1"/>
                                            </p:txEl>
                                          </p:spTgt>
                                        </p:tgtEl>
                                      </p:cBhvr>
                                    </p:animEffect>
                                  </p:childTnLst>
                                </p:cTn>
                              </p:par>
                            </p:childTnLst>
                          </p:cTn>
                        </p:par>
                      </p:childTnLst>
                    </p:cTn>
                  </p:par>
                  <p:par>
                    <p:cTn id="111" fill="hold">
                      <p:stCondLst>
                        <p:cond delay="indefinite"/>
                      </p:stCondLst>
                      <p:childTnLst>
                        <p:par>
                          <p:cTn id="112" fill="hold">
                            <p:stCondLst>
                              <p:cond delay="0"/>
                            </p:stCondLst>
                            <p:childTnLst>
                              <p:par>
                                <p:cTn id="113" presetID="10" presetClass="entr" presetSubtype="0" fill="hold" nodeType="clickEffect">
                                  <p:stCondLst>
                                    <p:cond delay="0"/>
                                  </p:stCondLst>
                                  <p:childTnLst>
                                    <p:set>
                                      <p:cBhvr>
                                        <p:cTn id="114" dur="1" fill="hold">
                                          <p:stCondLst>
                                            <p:cond delay="0"/>
                                          </p:stCondLst>
                                        </p:cTn>
                                        <p:tgtEl>
                                          <p:spTgt spid="6">
                                            <p:txEl>
                                              <p:pRg st="24" end="24"/>
                                            </p:txEl>
                                          </p:spTgt>
                                        </p:tgtEl>
                                        <p:attrNameLst>
                                          <p:attrName>style.visibility</p:attrName>
                                        </p:attrNameLst>
                                      </p:cBhvr>
                                      <p:to>
                                        <p:strVal val="visible"/>
                                      </p:to>
                                    </p:set>
                                    <p:animEffect transition="in" filter="fade">
                                      <p:cBhvr>
                                        <p:cTn id="115" dur="500"/>
                                        <p:tgtEl>
                                          <p:spTgt spid="6">
                                            <p:txEl>
                                              <p:pRg st="24" end="24"/>
                                            </p:txEl>
                                          </p:spTgt>
                                        </p:tgtEl>
                                      </p:cBhvr>
                                    </p:animEffect>
                                  </p:childTnLst>
                                </p:cTn>
                              </p:par>
                              <p:par>
                                <p:cTn id="116" presetID="10" presetClass="entr" presetSubtype="0" fill="hold" nodeType="withEffect">
                                  <p:stCondLst>
                                    <p:cond delay="0"/>
                                  </p:stCondLst>
                                  <p:childTnLst>
                                    <p:set>
                                      <p:cBhvr>
                                        <p:cTn id="117" dur="1" fill="hold">
                                          <p:stCondLst>
                                            <p:cond delay="0"/>
                                          </p:stCondLst>
                                        </p:cTn>
                                        <p:tgtEl>
                                          <p:spTgt spid="6">
                                            <p:txEl>
                                              <p:pRg st="26" end="26"/>
                                            </p:txEl>
                                          </p:spTgt>
                                        </p:tgtEl>
                                        <p:attrNameLst>
                                          <p:attrName>style.visibility</p:attrName>
                                        </p:attrNameLst>
                                      </p:cBhvr>
                                      <p:to>
                                        <p:strVal val="visible"/>
                                      </p:to>
                                    </p:set>
                                    <p:animEffect transition="in" filter="fade">
                                      <p:cBhvr>
                                        <p:cTn id="118" dur="500"/>
                                        <p:tgtEl>
                                          <p:spTgt spid="6">
                                            <p:txEl>
                                              <p:pRg st="26" end="26"/>
                                            </p:txEl>
                                          </p:spTgt>
                                        </p:tgtEl>
                                      </p:cBhvr>
                                    </p:animEffect>
                                  </p:childTnLst>
                                </p:cTn>
                              </p:par>
                            </p:childTnLst>
                          </p:cTn>
                        </p:par>
                      </p:childTnLst>
                    </p:cTn>
                  </p:par>
                  <p:par>
                    <p:cTn id="119" fill="hold">
                      <p:stCondLst>
                        <p:cond delay="indefinite"/>
                      </p:stCondLst>
                      <p:childTnLst>
                        <p:par>
                          <p:cTn id="120" fill="hold">
                            <p:stCondLst>
                              <p:cond delay="0"/>
                            </p:stCondLst>
                            <p:childTnLst>
                              <p:par>
                                <p:cTn id="121" presetID="10" presetClass="entr" presetSubtype="0" fill="hold" nodeType="clickEffect">
                                  <p:stCondLst>
                                    <p:cond delay="0"/>
                                  </p:stCondLst>
                                  <p:childTnLst>
                                    <p:set>
                                      <p:cBhvr>
                                        <p:cTn id="122" dur="1" fill="hold">
                                          <p:stCondLst>
                                            <p:cond delay="0"/>
                                          </p:stCondLst>
                                        </p:cTn>
                                        <p:tgtEl>
                                          <p:spTgt spid="26"/>
                                        </p:tgtEl>
                                        <p:attrNameLst>
                                          <p:attrName>style.visibility</p:attrName>
                                        </p:attrNameLst>
                                      </p:cBhvr>
                                      <p:to>
                                        <p:strVal val="visible"/>
                                      </p:to>
                                    </p:set>
                                    <p:animEffect transition="in" filter="fade">
                                      <p:cBhvr>
                                        <p:cTn id="123" dur="500"/>
                                        <p:tgtEl>
                                          <p:spTgt spid="26"/>
                                        </p:tgtEl>
                                      </p:cBhvr>
                                    </p:animEffect>
                                  </p:childTnLst>
                                </p:cTn>
                              </p:par>
                            </p:childTnLst>
                          </p:cTn>
                        </p:par>
                      </p:childTnLst>
                    </p:cTn>
                  </p:par>
                  <p:par>
                    <p:cTn id="124" fill="hold">
                      <p:stCondLst>
                        <p:cond delay="indefinite"/>
                      </p:stCondLst>
                      <p:childTnLst>
                        <p:par>
                          <p:cTn id="125" fill="hold">
                            <p:stCondLst>
                              <p:cond delay="0"/>
                            </p:stCondLst>
                            <p:childTnLst>
                              <p:par>
                                <p:cTn id="126" presetID="10" presetClass="entr" presetSubtype="0" fill="hold" nodeType="clickEffect">
                                  <p:stCondLst>
                                    <p:cond delay="0"/>
                                  </p:stCondLst>
                                  <p:childTnLst>
                                    <p:set>
                                      <p:cBhvr>
                                        <p:cTn id="127" dur="1" fill="hold">
                                          <p:stCondLst>
                                            <p:cond delay="0"/>
                                          </p:stCondLst>
                                        </p:cTn>
                                        <p:tgtEl>
                                          <p:spTgt spid="6">
                                            <p:txEl>
                                              <p:pRg st="25" end="25"/>
                                            </p:txEl>
                                          </p:spTgt>
                                        </p:tgtEl>
                                        <p:attrNameLst>
                                          <p:attrName>style.visibility</p:attrName>
                                        </p:attrNameLst>
                                      </p:cBhvr>
                                      <p:to>
                                        <p:strVal val="visible"/>
                                      </p:to>
                                    </p:set>
                                    <p:animEffect transition="in" filter="fade">
                                      <p:cBhvr>
                                        <p:cTn id="128" dur="500"/>
                                        <p:tgtEl>
                                          <p:spTgt spid="6">
                                            <p:txEl>
                                              <p:pRg st="25" end="25"/>
                                            </p:txEl>
                                          </p:spTgt>
                                        </p:tgtEl>
                                      </p:cBhvr>
                                    </p:animEffect>
                                  </p:childTnLst>
                                </p:cTn>
                              </p:par>
                            </p:childTnLst>
                          </p:cTn>
                        </p:par>
                      </p:childTnLst>
                    </p:cTn>
                  </p:par>
                  <p:par>
                    <p:cTn id="129" fill="hold">
                      <p:stCondLst>
                        <p:cond delay="indefinite"/>
                      </p:stCondLst>
                      <p:childTnLst>
                        <p:par>
                          <p:cTn id="130" fill="hold">
                            <p:stCondLst>
                              <p:cond delay="0"/>
                            </p:stCondLst>
                            <p:childTnLst>
                              <p:par>
                                <p:cTn id="131" presetID="10" presetClass="entr" presetSubtype="0" fill="hold" nodeType="clickEffect">
                                  <p:stCondLst>
                                    <p:cond delay="0"/>
                                  </p:stCondLst>
                                  <p:childTnLst>
                                    <p:set>
                                      <p:cBhvr>
                                        <p:cTn id="132" dur="1" fill="hold">
                                          <p:stCondLst>
                                            <p:cond delay="0"/>
                                          </p:stCondLst>
                                        </p:cTn>
                                        <p:tgtEl>
                                          <p:spTgt spid="6">
                                            <p:txEl>
                                              <p:pRg st="27" end="27"/>
                                            </p:txEl>
                                          </p:spTgt>
                                        </p:tgtEl>
                                        <p:attrNameLst>
                                          <p:attrName>style.visibility</p:attrName>
                                        </p:attrNameLst>
                                      </p:cBhvr>
                                      <p:to>
                                        <p:strVal val="visible"/>
                                      </p:to>
                                    </p:set>
                                    <p:animEffect transition="in" filter="fade">
                                      <p:cBhvr>
                                        <p:cTn id="133" dur="500"/>
                                        <p:tgtEl>
                                          <p:spTgt spid="6">
                                            <p:txEl>
                                              <p:pRg st="27" end="27"/>
                                            </p:txEl>
                                          </p:spTgt>
                                        </p:tgtEl>
                                      </p:cBhvr>
                                    </p:animEffect>
                                  </p:childTnLst>
                                </p:cTn>
                              </p:par>
                            </p:childTnLst>
                          </p:cTn>
                        </p:par>
                      </p:childTnLst>
                    </p:cTn>
                  </p:par>
                  <p:par>
                    <p:cTn id="134" fill="hold">
                      <p:stCondLst>
                        <p:cond delay="indefinite"/>
                      </p:stCondLst>
                      <p:childTnLst>
                        <p:par>
                          <p:cTn id="135" fill="hold">
                            <p:stCondLst>
                              <p:cond delay="0"/>
                            </p:stCondLst>
                            <p:childTnLst>
                              <p:par>
                                <p:cTn id="136" presetID="10" presetClass="entr" presetSubtype="0" fill="hold" nodeType="clickEffect">
                                  <p:stCondLst>
                                    <p:cond delay="0"/>
                                  </p:stCondLst>
                                  <p:childTnLst>
                                    <p:set>
                                      <p:cBhvr>
                                        <p:cTn id="137" dur="1" fill="hold">
                                          <p:stCondLst>
                                            <p:cond delay="0"/>
                                          </p:stCondLst>
                                        </p:cTn>
                                        <p:tgtEl>
                                          <p:spTgt spid="4">
                                            <p:txEl>
                                              <p:pRg st="2" end="2"/>
                                            </p:txEl>
                                          </p:spTgt>
                                        </p:tgtEl>
                                        <p:attrNameLst>
                                          <p:attrName>style.visibility</p:attrName>
                                        </p:attrNameLst>
                                      </p:cBhvr>
                                      <p:to>
                                        <p:strVal val="visible"/>
                                      </p:to>
                                    </p:set>
                                    <p:animEffect transition="in" filter="fade">
                                      <p:cBhvr>
                                        <p:cTn id="138"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7653" y="1371600"/>
            <a:ext cx="11154747" cy="4648200"/>
          </a:xfrm>
        </p:spPr>
        <p:style>
          <a:lnRef idx="2">
            <a:schemeClr val="accent1"/>
          </a:lnRef>
          <a:fillRef idx="1">
            <a:schemeClr val="lt1"/>
          </a:fillRef>
          <a:effectRef idx="0">
            <a:schemeClr val="accent1"/>
          </a:effectRef>
          <a:fontRef idx="minor">
            <a:schemeClr val="dk1"/>
          </a:fontRef>
        </p:style>
        <p:txBody>
          <a:bodyPr/>
          <a:lstStyle/>
          <a:p>
            <a:pPr marL="0" indent="0">
              <a:buNone/>
            </a:pPr>
            <a:r>
              <a:rPr lang="en-US" dirty="0"/>
              <a:t>Final keyword in Java is used to restrict the access of an item from its super class to subclass</a:t>
            </a:r>
          </a:p>
          <a:p>
            <a:pPr marL="514350" indent="-514350">
              <a:buFont typeface="+mj-lt"/>
              <a:buAutoNum type="arabicPeriod"/>
            </a:pPr>
            <a:r>
              <a:rPr lang="en-US" dirty="0"/>
              <a:t>Using </a:t>
            </a:r>
            <a:r>
              <a:rPr lang="en-US" i="1" dirty="0"/>
              <a:t>final</a:t>
            </a:r>
            <a:r>
              <a:rPr lang="en-US" dirty="0"/>
              <a:t> to prevent overriding:-</a:t>
            </a:r>
          </a:p>
          <a:p>
            <a:pPr marL="514350" indent="-514350">
              <a:buNone/>
            </a:pPr>
            <a:r>
              <a:rPr lang="en-US" dirty="0"/>
              <a:t>      </a:t>
            </a:r>
            <a:r>
              <a:rPr lang="en-US" dirty="0">
                <a:solidFill>
                  <a:srgbClr val="FF0000"/>
                </a:solidFill>
              </a:rPr>
              <a:t>methods declared as final cannot be overridden</a:t>
            </a:r>
          </a:p>
          <a:p>
            <a:pPr marL="514350" indent="-514350">
              <a:buNone/>
            </a:pPr>
            <a:r>
              <a:rPr lang="en-US" dirty="0">
                <a:solidFill>
                  <a:srgbClr val="FF0000"/>
                </a:solidFill>
              </a:rPr>
              <a:t>      variable cannot be access in subclass</a:t>
            </a:r>
          </a:p>
          <a:p>
            <a:pPr marL="514350" indent="-514350">
              <a:buNone/>
            </a:pPr>
            <a:endParaRPr lang="en-US" dirty="0"/>
          </a:p>
          <a:p>
            <a:pPr marL="514350" indent="-514350">
              <a:buAutoNum type="arabicPeriod" startAt="2"/>
            </a:pPr>
            <a:r>
              <a:rPr lang="en-US" dirty="0"/>
              <a:t>Using </a:t>
            </a:r>
            <a:r>
              <a:rPr lang="en-US" i="1" dirty="0"/>
              <a:t>final </a:t>
            </a:r>
            <a:r>
              <a:rPr lang="en-US" dirty="0"/>
              <a:t>to prevent inheritance:-</a:t>
            </a:r>
          </a:p>
          <a:p>
            <a:pPr marL="514350" indent="-514350">
              <a:buNone/>
            </a:pPr>
            <a:r>
              <a:rPr lang="en-US" dirty="0"/>
              <a:t>       </a:t>
            </a:r>
            <a:r>
              <a:rPr lang="en-US" dirty="0">
                <a:solidFill>
                  <a:srgbClr val="7030A0"/>
                </a:solidFill>
              </a:rPr>
              <a:t>class declared as final cannot be inherited</a:t>
            </a:r>
          </a:p>
        </p:txBody>
      </p:sp>
      <p:pic>
        <p:nvPicPr>
          <p:cNvPr id="4" name="Picture 3">
            <a:extLst>
              <a:ext uri="{FF2B5EF4-FFF2-40B4-BE49-F238E27FC236}">
                <a16:creationId xmlns:a16="http://schemas.microsoft.com/office/drawing/2014/main" id="{9CE3CA47-E8E0-45C8-8864-FD8DC0852FD4}"/>
              </a:ext>
            </a:extLst>
          </p:cNvPr>
          <p:cNvPicPr>
            <a:picLocks noChangeAspect="1"/>
          </p:cNvPicPr>
          <p:nvPr/>
        </p:nvPicPr>
        <p:blipFill>
          <a:blip r:embed="rId2"/>
          <a:stretch>
            <a:fillRect/>
          </a:stretch>
        </p:blipFill>
        <p:spPr>
          <a:xfrm>
            <a:off x="427653" y="245200"/>
            <a:ext cx="937341" cy="646786"/>
          </a:xfrm>
          <a:prstGeom prst="rect">
            <a:avLst/>
          </a:prstGeom>
        </p:spPr>
      </p:pic>
      <p:sp>
        <p:nvSpPr>
          <p:cNvPr id="5" name="Title 1">
            <a:extLst>
              <a:ext uri="{FF2B5EF4-FFF2-40B4-BE49-F238E27FC236}">
                <a16:creationId xmlns:a16="http://schemas.microsoft.com/office/drawing/2014/main" id="{D3EDCA38-5D93-44D3-B19B-19096EA79A2B}"/>
              </a:ext>
            </a:extLst>
          </p:cNvPr>
          <p:cNvSpPr txBox="1">
            <a:spLocks/>
          </p:cNvSpPr>
          <p:nvPr/>
        </p:nvSpPr>
        <p:spPr>
          <a:xfrm>
            <a:off x="1447800" y="304800"/>
            <a:ext cx="10287000" cy="646786"/>
          </a:xfrm>
          <a:prstGeom prst="rect">
            <a:avLst/>
          </a:prstGeom>
          <a:solidFill>
            <a:srgbClr val="0EADC2"/>
          </a:solidFill>
          <a:ln w="38100" cap="flat" cmpd="sng" algn="ctr">
            <a:solidFill>
              <a:srgbClr val="FF0000"/>
            </a:solidFill>
            <a:prstDash val="solid"/>
          </a:ln>
        </p:spPr>
        <p:style>
          <a:lnRef idx="1">
            <a:schemeClr val="accent1"/>
          </a:lnRef>
          <a:fillRef idx="2">
            <a:schemeClr val="accent1"/>
          </a:fillRef>
          <a:effectRef idx="1">
            <a:schemeClr val="accent1"/>
          </a:effectRef>
          <a:fontRef idx="minor">
            <a:schemeClr val="dk1"/>
          </a:fontRef>
        </p:style>
        <p:txBody>
          <a:bodyPr bIns="91440" anchor="b" anchorCtr="0">
            <a:normAutofit lnSpcReduction="10000"/>
          </a:bodyPr>
          <a:lstStyle>
            <a:lvl1pPr algn="l" rtl="0" eaLnBrk="1" latinLnBrk="0" hangingPunct="1">
              <a:spcBef>
                <a:spcPct val="0"/>
              </a:spcBef>
              <a:buNone/>
              <a:defRPr kumimoji="0" sz="40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3600" dirty="0">
                <a:solidFill>
                  <a:schemeClr val="bg1"/>
                </a:solidFill>
              </a:rPr>
              <a:t>Final Keyword Concept</a:t>
            </a:r>
          </a:p>
        </p:txBody>
      </p:sp>
      <p:sp>
        <p:nvSpPr>
          <p:cNvPr id="8" name="Rectangle 7">
            <a:extLst>
              <a:ext uri="{FF2B5EF4-FFF2-40B4-BE49-F238E27FC236}">
                <a16:creationId xmlns:a16="http://schemas.microsoft.com/office/drawing/2014/main" id="{D30600C9-331B-4810-8DBC-418C4F767DA3}"/>
              </a:ext>
            </a:extLst>
          </p:cNvPr>
          <p:cNvSpPr/>
          <p:nvPr/>
        </p:nvSpPr>
        <p:spPr>
          <a:xfrm>
            <a:off x="7467600" y="2362200"/>
            <a:ext cx="3886200" cy="2057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t>Hey, I am final !</a:t>
            </a:r>
          </a:p>
          <a:p>
            <a:pPr algn="ctr"/>
            <a:r>
              <a:rPr lang="en-IN" sz="2400" dirty="0"/>
              <a:t>You can not change my value</a:t>
            </a:r>
          </a:p>
          <a:p>
            <a:pPr algn="ctr"/>
            <a:r>
              <a:rPr lang="en-IN" sz="2400" dirty="0"/>
              <a:t>You can not override me</a:t>
            </a:r>
          </a:p>
          <a:p>
            <a:pPr algn="ctr"/>
            <a:r>
              <a:rPr lang="en-IN" sz="2400" dirty="0"/>
              <a:t>You can not inherit me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fade">
                                      <p:cBhvr>
                                        <p:cTn id="22"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1447800"/>
            <a:ext cx="11277600" cy="4572000"/>
          </a:xfrm>
          <a:solidFill>
            <a:schemeClr val="bg1"/>
          </a:solidFill>
        </p:spPr>
        <p:style>
          <a:lnRef idx="3">
            <a:schemeClr val="lt1"/>
          </a:lnRef>
          <a:fillRef idx="1">
            <a:schemeClr val="dk1"/>
          </a:fillRef>
          <a:effectRef idx="1">
            <a:schemeClr val="dk1"/>
          </a:effectRef>
          <a:fontRef idx="minor">
            <a:schemeClr val="lt1"/>
          </a:fontRef>
        </p:style>
        <p:txBody>
          <a:bodyPr/>
          <a:lstStyle/>
          <a:p>
            <a:r>
              <a:rPr lang="en-US" b="1" dirty="0">
                <a:solidFill>
                  <a:schemeClr val="tx1"/>
                </a:solidFill>
                <a:highlight>
                  <a:srgbClr val="1DD6EF"/>
                </a:highlight>
              </a:rPr>
              <a:t>Abstraction in Java</a:t>
            </a:r>
          </a:p>
          <a:p>
            <a:pPr>
              <a:buFont typeface="Wingdings" pitchFamily="2" charset="2"/>
              <a:buChar char="Ø"/>
            </a:pPr>
            <a:r>
              <a:rPr lang="en-US" b="1" dirty="0">
                <a:solidFill>
                  <a:schemeClr val="tx1"/>
                </a:solidFill>
              </a:rPr>
              <a:t> </a:t>
            </a:r>
            <a:r>
              <a:rPr lang="en-US" b="1" dirty="0">
                <a:solidFill>
                  <a:schemeClr val="tx1"/>
                </a:solidFill>
                <a:highlight>
                  <a:srgbClr val="FFFF00"/>
                </a:highlight>
              </a:rPr>
              <a:t>Abstraction</a:t>
            </a:r>
            <a:r>
              <a:rPr lang="en-US" dirty="0">
                <a:solidFill>
                  <a:schemeClr val="tx1"/>
                </a:solidFill>
                <a:highlight>
                  <a:srgbClr val="FFFF00"/>
                </a:highlight>
              </a:rPr>
              <a:t> is a process of hiding the implementation details and showing only functionality to the user.</a:t>
            </a:r>
          </a:p>
          <a:p>
            <a:pPr>
              <a:buFont typeface="Wingdings" pitchFamily="2" charset="2"/>
              <a:buChar char="Ø"/>
            </a:pPr>
            <a:r>
              <a:rPr lang="en-US" dirty="0">
                <a:solidFill>
                  <a:schemeClr val="tx1"/>
                </a:solidFill>
              </a:rPr>
              <a:t>It shows only important things to the user and hides the internal details</a:t>
            </a:r>
          </a:p>
          <a:p>
            <a:pPr>
              <a:buFont typeface="Wingdings" pitchFamily="2" charset="2"/>
              <a:buChar char="Ø"/>
            </a:pPr>
            <a:r>
              <a:rPr lang="en-US" dirty="0">
                <a:solidFill>
                  <a:schemeClr val="tx1"/>
                </a:solidFill>
              </a:rPr>
              <a:t>Ex: sending SMS.</a:t>
            </a:r>
          </a:p>
          <a:p>
            <a:pPr>
              <a:buFont typeface="Wingdings" pitchFamily="2" charset="2"/>
              <a:buChar char="Ø"/>
            </a:pPr>
            <a:r>
              <a:rPr lang="en-US" b="1" dirty="0">
                <a:solidFill>
                  <a:schemeClr val="tx1"/>
                </a:solidFill>
              </a:rPr>
              <a:t>Abstraction lets you focus on what the object does instead of how it does it</a:t>
            </a:r>
            <a:r>
              <a:rPr lang="en-US" b="1" dirty="0">
                <a:solidFill>
                  <a:srgbClr val="0070C0"/>
                </a:solidFill>
              </a:rPr>
              <a:t>.</a:t>
            </a:r>
          </a:p>
        </p:txBody>
      </p:sp>
      <p:pic>
        <p:nvPicPr>
          <p:cNvPr id="4" name="Picture 3">
            <a:extLst>
              <a:ext uri="{FF2B5EF4-FFF2-40B4-BE49-F238E27FC236}">
                <a16:creationId xmlns:a16="http://schemas.microsoft.com/office/drawing/2014/main" id="{E87F4F96-8CFF-49E3-A9D1-802615F04DDF}"/>
              </a:ext>
            </a:extLst>
          </p:cNvPr>
          <p:cNvPicPr>
            <a:picLocks noChangeAspect="1"/>
          </p:cNvPicPr>
          <p:nvPr/>
        </p:nvPicPr>
        <p:blipFill>
          <a:blip r:embed="rId2"/>
          <a:stretch>
            <a:fillRect/>
          </a:stretch>
        </p:blipFill>
        <p:spPr>
          <a:xfrm>
            <a:off x="427653" y="245200"/>
            <a:ext cx="937341" cy="646786"/>
          </a:xfrm>
          <a:prstGeom prst="rect">
            <a:avLst/>
          </a:prstGeom>
        </p:spPr>
      </p:pic>
      <p:sp>
        <p:nvSpPr>
          <p:cNvPr id="5" name="Title 1">
            <a:extLst>
              <a:ext uri="{FF2B5EF4-FFF2-40B4-BE49-F238E27FC236}">
                <a16:creationId xmlns:a16="http://schemas.microsoft.com/office/drawing/2014/main" id="{ECF64308-7869-4F78-9B4E-E3BEED491F07}"/>
              </a:ext>
            </a:extLst>
          </p:cNvPr>
          <p:cNvSpPr txBox="1">
            <a:spLocks/>
          </p:cNvSpPr>
          <p:nvPr/>
        </p:nvSpPr>
        <p:spPr>
          <a:xfrm>
            <a:off x="1447800" y="304800"/>
            <a:ext cx="10287000" cy="646786"/>
          </a:xfrm>
          <a:prstGeom prst="rect">
            <a:avLst/>
          </a:prstGeom>
          <a:solidFill>
            <a:srgbClr val="0EADC2"/>
          </a:solidFill>
          <a:ln w="38100" cap="flat" cmpd="sng" algn="ctr">
            <a:solidFill>
              <a:srgbClr val="FF0000"/>
            </a:solidFill>
            <a:prstDash val="solid"/>
          </a:ln>
        </p:spPr>
        <p:style>
          <a:lnRef idx="1">
            <a:schemeClr val="accent1"/>
          </a:lnRef>
          <a:fillRef idx="2">
            <a:schemeClr val="accent1"/>
          </a:fillRef>
          <a:effectRef idx="1">
            <a:schemeClr val="accent1"/>
          </a:effectRef>
          <a:fontRef idx="minor">
            <a:schemeClr val="dk1"/>
          </a:fontRef>
        </p:style>
        <p:txBody>
          <a:bodyPr bIns="91440" anchor="b" anchorCtr="0">
            <a:normAutofit lnSpcReduction="10000"/>
          </a:bodyPr>
          <a:lstStyle>
            <a:lvl1pPr algn="l" rtl="0" eaLnBrk="1" latinLnBrk="0" hangingPunct="1">
              <a:spcBef>
                <a:spcPct val="0"/>
              </a:spcBef>
              <a:buNone/>
              <a:defRPr kumimoji="0" sz="40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3600" dirty="0">
                <a:solidFill>
                  <a:schemeClr val="tx1"/>
                </a:solidFill>
                <a:highlight>
                  <a:srgbClr val="FFFF00"/>
                </a:highlight>
              </a:rPr>
              <a:t>Abstraction in Java</a:t>
            </a:r>
          </a:p>
        </p:txBody>
      </p:sp>
    </p:spTree>
    <p:extLst>
      <p:ext uri="{BB962C8B-B14F-4D97-AF65-F5344CB8AC3E}">
        <p14:creationId xmlns:p14="http://schemas.microsoft.com/office/powerpoint/2010/main" val="263284498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27653" y="1447800"/>
            <a:ext cx="11154747" cy="4572000"/>
          </a:xfrm>
        </p:spPr>
        <p:style>
          <a:lnRef idx="1">
            <a:schemeClr val="accent2"/>
          </a:lnRef>
          <a:fillRef idx="2">
            <a:schemeClr val="accent2"/>
          </a:fillRef>
          <a:effectRef idx="1">
            <a:schemeClr val="accent2"/>
          </a:effectRef>
          <a:fontRef idx="minor">
            <a:schemeClr val="dk1"/>
          </a:fontRef>
        </p:style>
        <p:txBody>
          <a:bodyPr>
            <a:normAutofit fontScale="92500"/>
          </a:bodyPr>
          <a:lstStyle/>
          <a:p>
            <a:r>
              <a:rPr lang="en-US" dirty="0"/>
              <a:t>A class that is declared as abstract is known as </a:t>
            </a:r>
            <a:r>
              <a:rPr lang="en-US" b="1" dirty="0">
                <a:highlight>
                  <a:srgbClr val="1DD6EF"/>
                </a:highlight>
              </a:rPr>
              <a:t>abstract class</a:t>
            </a:r>
          </a:p>
          <a:p>
            <a:r>
              <a:rPr lang="en-US" b="0" i="0" dirty="0">
                <a:effectLst/>
              </a:rPr>
              <a:t>It can have abstract and non-abstract methods (method with the body)</a:t>
            </a:r>
            <a:r>
              <a:rPr lang="en-US" b="0" i="0" dirty="0">
                <a:effectLst/>
                <a:latin typeface="inter-regular"/>
              </a:rPr>
              <a:t>.</a:t>
            </a:r>
          </a:p>
          <a:p>
            <a:r>
              <a:rPr lang="en-US" b="0" i="0" dirty="0">
                <a:effectLst/>
              </a:rPr>
              <a:t>It needs to be </a:t>
            </a:r>
            <a:r>
              <a:rPr lang="en-US" b="0" i="0" dirty="0">
                <a:effectLst/>
                <a:highlight>
                  <a:srgbClr val="1DD6EF"/>
                </a:highlight>
              </a:rPr>
              <a:t>extended and its method implemented. It cannot be instantiated.</a:t>
            </a:r>
            <a:endParaRPr lang="en-US" b="1" dirty="0">
              <a:highlight>
                <a:srgbClr val="1DD6EF"/>
              </a:highlight>
            </a:endParaRPr>
          </a:p>
          <a:p>
            <a:r>
              <a:rPr lang="en-US" b="1" dirty="0"/>
              <a:t>Ex: </a:t>
            </a:r>
          </a:p>
          <a:p>
            <a:pPr>
              <a:buNone/>
            </a:pPr>
            <a:r>
              <a:rPr lang="en-US" b="1" dirty="0"/>
              <a:t>           </a:t>
            </a:r>
            <a:r>
              <a:rPr lang="en-US" b="1" dirty="0">
                <a:highlight>
                  <a:srgbClr val="1DD6EF"/>
                </a:highlight>
              </a:rPr>
              <a:t>abstract</a:t>
            </a:r>
            <a:r>
              <a:rPr lang="en-US" dirty="0">
                <a:highlight>
                  <a:srgbClr val="1DD6EF"/>
                </a:highlight>
              </a:rPr>
              <a:t> </a:t>
            </a:r>
            <a:r>
              <a:rPr lang="en-US" b="1" dirty="0">
                <a:highlight>
                  <a:srgbClr val="1DD6EF"/>
                </a:highlight>
              </a:rPr>
              <a:t>class</a:t>
            </a:r>
            <a:r>
              <a:rPr lang="en-US" dirty="0">
                <a:highlight>
                  <a:srgbClr val="1DD6EF"/>
                </a:highlight>
              </a:rPr>
              <a:t> A</a:t>
            </a:r>
          </a:p>
          <a:p>
            <a:pPr>
              <a:buNone/>
            </a:pPr>
            <a:r>
              <a:rPr lang="en-US" dirty="0">
                <a:highlight>
                  <a:srgbClr val="1DD6EF"/>
                </a:highlight>
              </a:rPr>
              <a:t>               {</a:t>
            </a:r>
          </a:p>
          <a:p>
            <a:pPr>
              <a:buNone/>
            </a:pPr>
            <a:r>
              <a:rPr lang="en-US" dirty="0">
                <a:highlight>
                  <a:srgbClr val="1DD6EF"/>
                </a:highlight>
              </a:rPr>
              <a:t>                  }</a:t>
            </a:r>
          </a:p>
          <a:p>
            <a:r>
              <a:rPr lang="en-US" b="1" dirty="0">
                <a:highlight>
                  <a:srgbClr val="1DD6EF"/>
                </a:highlight>
              </a:rPr>
              <a:t>abstract method: </a:t>
            </a:r>
            <a:r>
              <a:rPr lang="en-US" dirty="0"/>
              <a:t>A method that is declared as abstract and does not have implementation is known as abstract method.(i.e. method with the body only without it’s definition)</a:t>
            </a:r>
          </a:p>
          <a:p>
            <a:r>
              <a:rPr lang="en-US" b="1" dirty="0"/>
              <a:t>Ex:  abstract</a:t>
            </a:r>
            <a:r>
              <a:rPr lang="en-US" dirty="0"/>
              <a:t> void </a:t>
            </a:r>
            <a:r>
              <a:rPr lang="en-US" dirty="0" err="1"/>
              <a:t>print_Status</a:t>
            </a:r>
            <a:r>
              <a:rPr lang="en-US" dirty="0"/>
              <a:t>();</a:t>
            </a:r>
            <a:endParaRPr lang="en-US" b="1" dirty="0"/>
          </a:p>
          <a:p>
            <a:endParaRPr lang="en-US" dirty="0"/>
          </a:p>
        </p:txBody>
      </p:sp>
      <p:pic>
        <p:nvPicPr>
          <p:cNvPr id="6" name="Picture 5">
            <a:extLst>
              <a:ext uri="{FF2B5EF4-FFF2-40B4-BE49-F238E27FC236}">
                <a16:creationId xmlns:a16="http://schemas.microsoft.com/office/drawing/2014/main" id="{9CE3CA47-E8E0-45C8-8864-FD8DC0852FD4}"/>
              </a:ext>
            </a:extLst>
          </p:cNvPr>
          <p:cNvPicPr>
            <a:picLocks noChangeAspect="1"/>
          </p:cNvPicPr>
          <p:nvPr/>
        </p:nvPicPr>
        <p:blipFill>
          <a:blip r:embed="rId2"/>
          <a:stretch>
            <a:fillRect/>
          </a:stretch>
        </p:blipFill>
        <p:spPr>
          <a:xfrm>
            <a:off x="427653" y="245200"/>
            <a:ext cx="937341" cy="646786"/>
          </a:xfrm>
          <a:prstGeom prst="rect">
            <a:avLst/>
          </a:prstGeom>
        </p:spPr>
      </p:pic>
      <p:sp>
        <p:nvSpPr>
          <p:cNvPr id="7" name="Title 1">
            <a:extLst>
              <a:ext uri="{FF2B5EF4-FFF2-40B4-BE49-F238E27FC236}">
                <a16:creationId xmlns:a16="http://schemas.microsoft.com/office/drawing/2014/main" id="{D3EDCA38-5D93-44D3-B19B-19096EA79A2B}"/>
              </a:ext>
            </a:extLst>
          </p:cNvPr>
          <p:cNvSpPr txBox="1">
            <a:spLocks/>
          </p:cNvSpPr>
          <p:nvPr/>
        </p:nvSpPr>
        <p:spPr>
          <a:xfrm>
            <a:off x="1447800" y="304800"/>
            <a:ext cx="10287000" cy="646786"/>
          </a:xfrm>
          <a:prstGeom prst="rect">
            <a:avLst/>
          </a:prstGeom>
          <a:solidFill>
            <a:srgbClr val="0EADC2"/>
          </a:solidFill>
          <a:ln w="38100" cap="flat" cmpd="sng" algn="ctr">
            <a:solidFill>
              <a:srgbClr val="FF0000"/>
            </a:solidFill>
            <a:prstDash val="solid"/>
          </a:ln>
        </p:spPr>
        <p:style>
          <a:lnRef idx="1">
            <a:schemeClr val="accent1"/>
          </a:lnRef>
          <a:fillRef idx="2">
            <a:schemeClr val="accent1"/>
          </a:fillRef>
          <a:effectRef idx="1">
            <a:schemeClr val="accent1"/>
          </a:effectRef>
          <a:fontRef idx="minor">
            <a:schemeClr val="dk1"/>
          </a:fontRef>
        </p:style>
        <p:txBody>
          <a:bodyPr bIns="91440" anchor="b" anchorCtr="0">
            <a:normAutofit lnSpcReduction="10000"/>
          </a:bodyPr>
          <a:lstStyle>
            <a:lvl1pPr algn="l" rtl="0" eaLnBrk="1" latinLnBrk="0" hangingPunct="1">
              <a:spcBef>
                <a:spcPct val="0"/>
              </a:spcBef>
              <a:buNone/>
              <a:defRPr kumimoji="0" sz="40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3600" dirty="0">
                <a:solidFill>
                  <a:schemeClr val="tx1"/>
                </a:solidFill>
                <a:highlight>
                  <a:srgbClr val="FFFF00"/>
                </a:highlight>
              </a:rPr>
              <a:t>Abstract Class in Java</a:t>
            </a:r>
          </a:p>
        </p:txBody>
      </p:sp>
    </p:spTree>
    <p:extLst>
      <p:ext uri="{BB962C8B-B14F-4D97-AF65-F5344CB8AC3E}">
        <p14:creationId xmlns:p14="http://schemas.microsoft.com/office/powerpoint/2010/main" val="345219439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style>
          <a:lnRef idx="2">
            <a:schemeClr val="accent1"/>
          </a:lnRef>
          <a:fillRef idx="1">
            <a:schemeClr val="lt1"/>
          </a:fillRef>
          <a:effectRef idx="0">
            <a:schemeClr val="accent1"/>
          </a:effectRef>
          <a:fontRef idx="minor">
            <a:schemeClr val="dk1"/>
          </a:fontRef>
        </p:style>
        <p:txBody>
          <a:bodyPr/>
          <a:lstStyle/>
          <a:p>
            <a:r>
              <a:rPr lang="en-US" b="1" dirty="0">
                <a:solidFill>
                  <a:schemeClr val="tx1"/>
                </a:solidFill>
                <a:highlight>
                  <a:srgbClr val="FFFF00"/>
                </a:highlight>
              </a:rPr>
              <a:t>An abstract class must be declared with an abstract keyword</a:t>
            </a:r>
          </a:p>
          <a:p>
            <a:r>
              <a:rPr lang="en-US" b="1" dirty="0">
                <a:solidFill>
                  <a:schemeClr val="tx1"/>
                </a:solidFill>
                <a:highlight>
                  <a:srgbClr val="FFFF00"/>
                </a:highlight>
              </a:rPr>
              <a:t>It can have abstract &amp; non abstract method</a:t>
            </a:r>
          </a:p>
          <a:p>
            <a:r>
              <a:rPr lang="en-US" b="1" dirty="0">
                <a:solidFill>
                  <a:schemeClr val="tx1"/>
                </a:solidFill>
                <a:highlight>
                  <a:srgbClr val="FFFF00"/>
                </a:highlight>
              </a:rPr>
              <a:t>It can not be instantiated (</a:t>
            </a:r>
            <a:r>
              <a:rPr lang="en-US" b="1" dirty="0" err="1">
                <a:solidFill>
                  <a:schemeClr val="tx1"/>
                </a:solidFill>
                <a:highlight>
                  <a:srgbClr val="FFFF00"/>
                </a:highlight>
              </a:rPr>
              <a:t>i.e</a:t>
            </a:r>
            <a:r>
              <a:rPr lang="en-US" b="1" dirty="0">
                <a:solidFill>
                  <a:schemeClr val="tx1"/>
                </a:solidFill>
                <a:highlight>
                  <a:srgbClr val="FFFF00"/>
                </a:highlight>
              </a:rPr>
              <a:t> object of that class can not be created)</a:t>
            </a:r>
          </a:p>
          <a:p>
            <a:r>
              <a:rPr lang="en-US" b="1" dirty="0">
                <a:solidFill>
                  <a:schemeClr val="tx1"/>
                </a:solidFill>
                <a:highlight>
                  <a:srgbClr val="FFFF00"/>
                </a:highlight>
              </a:rPr>
              <a:t>It can have constructors &amp; static methods also.</a:t>
            </a:r>
          </a:p>
          <a:p>
            <a:r>
              <a:rPr lang="en-US" b="1" dirty="0">
                <a:solidFill>
                  <a:schemeClr val="tx1"/>
                </a:solidFill>
                <a:highlight>
                  <a:srgbClr val="FFFF00"/>
                </a:highlight>
              </a:rPr>
              <a:t>It can have final method which will force the subclass not to change the body of the method.</a:t>
            </a:r>
          </a:p>
          <a:p>
            <a:endParaRPr lang="en-US" b="1" dirty="0">
              <a:solidFill>
                <a:schemeClr val="tx1"/>
              </a:solidFill>
              <a:highlight>
                <a:srgbClr val="FFFF00"/>
              </a:highlight>
            </a:endParaRPr>
          </a:p>
        </p:txBody>
      </p:sp>
      <p:pic>
        <p:nvPicPr>
          <p:cNvPr id="6" name="Picture 5">
            <a:extLst>
              <a:ext uri="{FF2B5EF4-FFF2-40B4-BE49-F238E27FC236}">
                <a16:creationId xmlns:a16="http://schemas.microsoft.com/office/drawing/2014/main" id="{9CE3CA47-E8E0-45C8-8864-FD8DC0852FD4}"/>
              </a:ext>
            </a:extLst>
          </p:cNvPr>
          <p:cNvPicPr>
            <a:picLocks noChangeAspect="1"/>
          </p:cNvPicPr>
          <p:nvPr/>
        </p:nvPicPr>
        <p:blipFill>
          <a:blip r:embed="rId2"/>
          <a:stretch>
            <a:fillRect/>
          </a:stretch>
        </p:blipFill>
        <p:spPr>
          <a:xfrm>
            <a:off x="427653" y="245200"/>
            <a:ext cx="937341" cy="646786"/>
          </a:xfrm>
          <a:prstGeom prst="rect">
            <a:avLst/>
          </a:prstGeom>
        </p:spPr>
      </p:pic>
      <p:sp>
        <p:nvSpPr>
          <p:cNvPr id="7" name="Title 1">
            <a:extLst>
              <a:ext uri="{FF2B5EF4-FFF2-40B4-BE49-F238E27FC236}">
                <a16:creationId xmlns:a16="http://schemas.microsoft.com/office/drawing/2014/main" id="{D3EDCA38-5D93-44D3-B19B-19096EA79A2B}"/>
              </a:ext>
            </a:extLst>
          </p:cNvPr>
          <p:cNvSpPr txBox="1">
            <a:spLocks/>
          </p:cNvSpPr>
          <p:nvPr/>
        </p:nvSpPr>
        <p:spPr>
          <a:xfrm>
            <a:off x="1447800" y="304800"/>
            <a:ext cx="10287000" cy="646786"/>
          </a:xfrm>
          <a:prstGeom prst="rect">
            <a:avLst/>
          </a:prstGeom>
          <a:solidFill>
            <a:srgbClr val="0EADC2"/>
          </a:solidFill>
          <a:ln w="38100" cap="flat" cmpd="sng" algn="ctr">
            <a:solidFill>
              <a:srgbClr val="FF0000"/>
            </a:solidFill>
            <a:prstDash val="solid"/>
          </a:ln>
        </p:spPr>
        <p:style>
          <a:lnRef idx="1">
            <a:schemeClr val="accent1"/>
          </a:lnRef>
          <a:fillRef idx="2">
            <a:schemeClr val="accent1"/>
          </a:fillRef>
          <a:effectRef idx="1">
            <a:schemeClr val="accent1"/>
          </a:effectRef>
          <a:fontRef idx="minor">
            <a:schemeClr val="dk1"/>
          </a:fontRef>
        </p:style>
        <p:txBody>
          <a:bodyPr bIns="91440" anchor="b" anchorCtr="0">
            <a:normAutofit lnSpcReduction="10000"/>
          </a:bodyPr>
          <a:lstStyle>
            <a:lvl1pPr algn="l" rtl="0" eaLnBrk="1" latinLnBrk="0" hangingPunct="1">
              <a:spcBef>
                <a:spcPct val="0"/>
              </a:spcBef>
              <a:buNone/>
              <a:defRPr kumimoji="0" sz="40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3600" dirty="0">
                <a:solidFill>
                  <a:schemeClr val="tx1"/>
                </a:solidFill>
                <a:highlight>
                  <a:srgbClr val="FFFF00"/>
                </a:highlight>
              </a:rPr>
              <a:t>Rules about Abstract Classes</a:t>
            </a: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F8B7B61A-BBB7-49F5-9240-F98FD90446DF}"/>
                  </a:ext>
                </a:extLst>
              </p14:cNvPr>
              <p14:cNvContentPartPr/>
              <p14:nvPr/>
            </p14:nvContentPartPr>
            <p14:xfrm>
              <a:off x="494449" y="1446113"/>
              <a:ext cx="597600" cy="384120"/>
            </p14:xfrm>
          </p:contentPart>
        </mc:Choice>
        <mc:Fallback xmlns="">
          <p:pic>
            <p:nvPicPr>
              <p:cNvPr id="2" name="Ink 1">
                <a:extLst>
                  <a:ext uri="{FF2B5EF4-FFF2-40B4-BE49-F238E27FC236}">
                    <a16:creationId xmlns:a16="http://schemas.microsoft.com/office/drawing/2014/main" id="{F8B7B61A-BBB7-49F5-9240-F98FD90446DF}"/>
                  </a:ext>
                </a:extLst>
              </p:cNvPr>
              <p:cNvPicPr/>
              <p:nvPr/>
            </p:nvPicPr>
            <p:blipFill>
              <a:blip r:embed="rId4"/>
              <a:stretch>
                <a:fillRect/>
              </a:stretch>
            </p:blipFill>
            <p:spPr>
              <a:xfrm>
                <a:off x="475369" y="1427033"/>
                <a:ext cx="635400" cy="4219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4" name="Ink 3">
                <a:extLst>
                  <a:ext uri="{FF2B5EF4-FFF2-40B4-BE49-F238E27FC236}">
                    <a16:creationId xmlns:a16="http://schemas.microsoft.com/office/drawing/2014/main" id="{60D79AE0-0756-4A9A-A115-E1E83BCB1E62}"/>
                  </a:ext>
                </a:extLst>
              </p14:cNvPr>
              <p14:cNvContentPartPr/>
              <p14:nvPr/>
            </p14:nvContentPartPr>
            <p14:xfrm>
              <a:off x="531529" y="1950113"/>
              <a:ext cx="420480" cy="317520"/>
            </p14:xfrm>
          </p:contentPart>
        </mc:Choice>
        <mc:Fallback xmlns="">
          <p:pic>
            <p:nvPicPr>
              <p:cNvPr id="4" name="Ink 3">
                <a:extLst>
                  <a:ext uri="{FF2B5EF4-FFF2-40B4-BE49-F238E27FC236}">
                    <a16:creationId xmlns:a16="http://schemas.microsoft.com/office/drawing/2014/main" id="{60D79AE0-0756-4A9A-A115-E1E83BCB1E62}"/>
                  </a:ext>
                </a:extLst>
              </p:cNvPr>
              <p:cNvPicPr/>
              <p:nvPr/>
            </p:nvPicPr>
            <p:blipFill>
              <a:blip r:embed="rId6"/>
              <a:stretch>
                <a:fillRect/>
              </a:stretch>
            </p:blipFill>
            <p:spPr>
              <a:xfrm>
                <a:off x="512449" y="1931033"/>
                <a:ext cx="458280" cy="3553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5" name="Ink 4">
                <a:extLst>
                  <a:ext uri="{FF2B5EF4-FFF2-40B4-BE49-F238E27FC236}">
                    <a16:creationId xmlns:a16="http://schemas.microsoft.com/office/drawing/2014/main" id="{28947698-7EFE-42C7-9593-1E77C4667E7A}"/>
                  </a:ext>
                </a:extLst>
              </p14:cNvPr>
              <p14:cNvContentPartPr/>
              <p14:nvPr/>
            </p14:nvContentPartPr>
            <p14:xfrm>
              <a:off x="531889" y="2463113"/>
              <a:ext cx="383040" cy="319680"/>
            </p14:xfrm>
          </p:contentPart>
        </mc:Choice>
        <mc:Fallback xmlns="">
          <p:pic>
            <p:nvPicPr>
              <p:cNvPr id="5" name="Ink 4">
                <a:extLst>
                  <a:ext uri="{FF2B5EF4-FFF2-40B4-BE49-F238E27FC236}">
                    <a16:creationId xmlns:a16="http://schemas.microsoft.com/office/drawing/2014/main" id="{28947698-7EFE-42C7-9593-1E77C4667E7A}"/>
                  </a:ext>
                </a:extLst>
              </p:cNvPr>
              <p:cNvPicPr/>
              <p:nvPr/>
            </p:nvPicPr>
            <p:blipFill>
              <a:blip r:embed="rId8"/>
              <a:stretch>
                <a:fillRect/>
              </a:stretch>
            </p:blipFill>
            <p:spPr>
              <a:xfrm>
                <a:off x="512809" y="2444033"/>
                <a:ext cx="420840" cy="3574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3D6B1507-A45B-4E04-B2F3-6EFEBC6798D8}"/>
                  </a:ext>
                </a:extLst>
              </p14:cNvPr>
              <p14:cNvContentPartPr/>
              <p14:nvPr/>
            </p14:nvContentPartPr>
            <p14:xfrm>
              <a:off x="578329" y="2957753"/>
              <a:ext cx="439200" cy="345600"/>
            </p14:xfrm>
          </p:contentPart>
        </mc:Choice>
        <mc:Fallback xmlns="">
          <p:pic>
            <p:nvPicPr>
              <p:cNvPr id="8" name="Ink 7">
                <a:extLst>
                  <a:ext uri="{FF2B5EF4-FFF2-40B4-BE49-F238E27FC236}">
                    <a16:creationId xmlns:a16="http://schemas.microsoft.com/office/drawing/2014/main" id="{3D6B1507-A45B-4E04-B2F3-6EFEBC6798D8}"/>
                  </a:ext>
                </a:extLst>
              </p:cNvPr>
              <p:cNvPicPr/>
              <p:nvPr/>
            </p:nvPicPr>
            <p:blipFill>
              <a:blip r:embed="rId10"/>
              <a:stretch>
                <a:fillRect/>
              </a:stretch>
            </p:blipFill>
            <p:spPr>
              <a:xfrm>
                <a:off x="559249" y="2938673"/>
                <a:ext cx="477000" cy="3834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9" name="Ink 8">
                <a:extLst>
                  <a:ext uri="{FF2B5EF4-FFF2-40B4-BE49-F238E27FC236}">
                    <a16:creationId xmlns:a16="http://schemas.microsoft.com/office/drawing/2014/main" id="{8524BB12-2637-426C-B551-B44687CA16C8}"/>
                  </a:ext>
                </a:extLst>
              </p14:cNvPr>
              <p14:cNvContentPartPr/>
              <p14:nvPr/>
            </p14:nvContentPartPr>
            <p14:xfrm>
              <a:off x="625129" y="3433673"/>
              <a:ext cx="354960" cy="320400"/>
            </p14:xfrm>
          </p:contentPart>
        </mc:Choice>
        <mc:Fallback xmlns="">
          <p:pic>
            <p:nvPicPr>
              <p:cNvPr id="9" name="Ink 8">
                <a:extLst>
                  <a:ext uri="{FF2B5EF4-FFF2-40B4-BE49-F238E27FC236}">
                    <a16:creationId xmlns:a16="http://schemas.microsoft.com/office/drawing/2014/main" id="{8524BB12-2637-426C-B551-B44687CA16C8}"/>
                  </a:ext>
                </a:extLst>
              </p:cNvPr>
              <p:cNvPicPr/>
              <p:nvPr/>
            </p:nvPicPr>
            <p:blipFill>
              <a:blip r:embed="rId12"/>
              <a:stretch>
                <a:fillRect/>
              </a:stretch>
            </p:blipFill>
            <p:spPr>
              <a:xfrm>
                <a:off x="606049" y="3414593"/>
                <a:ext cx="392760" cy="358200"/>
              </a:xfrm>
              <a:prstGeom prst="rect">
                <a:avLst/>
              </a:prstGeom>
            </p:spPr>
          </p:pic>
        </mc:Fallback>
      </mc:AlternateContent>
    </p:spTree>
    <p:extLst>
      <p:ext uri="{BB962C8B-B14F-4D97-AF65-F5344CB8AC3E}">
        <p14:creationId xmlns:p14="http://schemas.microsoft.com/office/powerpoint/2010/main" val="2312406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fade">
                                      <p:cBhvr>
                                        <p:cTn id="27" dur="500"/>
                                        <p:tgtEl>
                                          <p:spTgt spid="3">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500"/>
                                        <p:tgtEl>
                                          <p:spTgt spid="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3" end="3"/>
                                            </p:txEl>
                                          </p:spTgt>
                                        </p:tgtEl>
                                        <p:attrNameLst>
                                          <p:attrName>style.visibility</p:attrName>
                                        </p:attrNameLst>
                                      </p:cBhvr>
                                      <p:to>
                                        <p:strVal val="visible"/>
                                      </p:to>
                                    </p:set>
                                    <p:animEffect transition="in" filter="fade">
                                      <p:cBhvr>
                                        <p:cTn id="37" dur="500"/>
                                        <p:tgtEl>
                                          <p:spTgt spid="3">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fade">
                                      <p:cBhvr>
                                        <p:cTn id="42" dur="500"/>
                                        <p:tgtEl>
                                          <p:spTgt spid="8"/>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4" end="4"/>
                                            </p:txEl>
                                          </p:spTgt>
                                        </p:tgtEl>
                                        <p:attrNameLst>
                                          <p:attrName>style.visibility</p:attrName>
                                        </p:attrNameLst>
                                      </p:cBhvr>
                                      <p:to>
                                        <p:strVal val="visible"/>
                                      </p:to>
                                    </p:set>
                                    <p:animEffect transition="in" filter="fade">
                                      <p:cBhvr>
                                        <p:cTn id="47" dur="500"/>
                                        <p:tgtEl>
                                          <p:spTgt spid="3">
                                            <p:txEl>
                                              <p:pRg st="4" end="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9"/>
                                        </p:tgtEl>
                                        <p:attrNameLst>
                                          <p:attrName>style.visibility</p:attrName>
                                        </p:attrNameLst>
                                      </p:cBhvr>
                                      <p:to>
                                        <p:strVal val="visible"/>
                                      </p:to>
                                    </p:set>
                                    <p:animEffect transition="in" filter="fade">
                                      <p:cBhvr>
                                        <p:cTn id="5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07E0F2-F174-EC30-AFCB-86BC16291F1B}"/>
              </a:ext>
            </a:extLst>
          </p:cNvPr>
          <p:cNvSpPr>
            <a:spLocks noGrp="1"/>
          </p:cNvSpPr>
          <p:nvPr>
            <p:ph sz="quarter" idx="1"/>
          </p:nvPr>
        </p:nvSpPr>
        <p:spPr>
          <a:xfrm>
            <a:off x="637975" y="1828800"/>
            <a:ext cx="11125200" cy="2362200"/>
          </a:xfrm>
        </p:spPr>
        <p:style>
          <a:lnRef idx="1">
            <a:schemeClr val="dk1"/>
          </a:lnRef>
          <a:fillRef idx="2">
            <a:schemeClr val="dk1"/>
          </a:fillRef>
          <a:effectRef idx="1">
            <a:schemeClr val="dk1"/>
          </a:effectRef>
          <a:fontRef idx="minor">
            <a:schemeClr val="dk1"/>
          </a:fontRef>
        </p:style>
        <p:txBody>
          <a:bodyPr/>
          <a:lstStyle/>
          <a:p>
            <a:r>
              <a:rPr lang="en-US" b="0" i="0" dirty="0">
                <a:effectLst/>
              </a:rPr>
              <a:t>A method which is declared </a:t>
            </a:r>
            <a:r>
              <a:rPr lang="en-US" b="0" i="0" dirty="0">
                <a:effectLst/>
                <a:highlight>
                  <a:srgbClr val="00FF00"/>
                </a:highlight>
              </a:rPr>
              <a:t>as abstract and does not have implementation is known as an abstract method.</a:t>
            </a:r>
          </a:p>
          <a:p>
            <a:r>
              <a:rPr lang="en-US" dirty="0">
                <a:highlight>
                  <a:srgbClr val="00FF00"/>
                </a:highlight>
              </a:rPr>
              <a:t>E.g. </a:t>
            </a:r>
            <a:r>
              <a:rPr lang="en-US" b="1" i="0" dirty="0">
                <a:solidFill>
                  <a:srgbClr val="006699"/>
                </a:solidFill>
                <a:effectLst/>
                <a:latin typeface="inter-regular"/>
              </a:rPr>
              <a:t>abstract</a:t>
            </a:r>
            <a:r>
              <a:rPr lang="en-US" b="0" i="0" dirty="0">
                <a:solidFill>
                  <a:srgbClr val="000000"/>
                </a:solidFill>
                <a:effectLst/>
                <a:latin typeface="inter-regular"/>
              </a:rPr>
              <a:t> </a:t>
            </a:r>
            <a:r>
              <a:rPr lang="en-US" b="1" i="0" dirty="0">
                <a:solidFill>
                  <a:srgbClr val="006699"/>
                </a:solidFill>
                <a:effectLst/>
                <a:latin typeface="inter-regular"/>
              </a:rPr>
              <a:t>void</a:t>
            </a:r>
            <a:r>
              <a:rPr lang="en-US" b="0" i="0" dirty="0">
                <a:solidFill>
                  <a:srgbClr val="000000"/>
                </a:solidFill>
                <a:effectLst/>
                <a:latin typeface="inter-regular"/>
              </a:rPr>
              <a:t> </a:t>
            </a:r>
            <a:r>
              <a:rPr lang="en-US" b="0" i="0" dirty="0" err="1">
                <a:solidFill>
                  <a:srgbClr val="000000"/>
                </a:solidFill>
                <a:effectLst/>
                <a:latin typeface="inter-regular"/>
              </a:rPr>
              <a:t>printStatus</a:t>
            </a:r>
            <a:r>
              <a:rPr lang="en-US" b="0" i="0" dirty="0">
                <a:solidFill>
                  <a:srgbClr val="000000"/>
                </a:solidFill>
                <a:effectLst/>
                <a:latin typeface="inter-regular"/>
              </a:rPr>
              <a:t>();</a:t>
            </a:r>
            <a:r>
              <a:rPr lang="en-US" b="0" i="0" dirty="0">
                <a:solidFill>
                  <a:srgbClr val="008200"/>
                </a:solidFill>
                <a:effectLst/>
                <a:latin typeface="inter-regular"/>
              </a:rPr>
              <a:t>//no method body and abstract</a:t>
            </a:r>
            <a:r>
              <a:rPr lang="en-US" b="0" i="0" dirty="0">
                <a:solidFill>
                  <a:srgbClr val="000000"/>
                </a:solidFill>
                <a:effectLst/>
                <a:latin typeface="inter-regular"/>
              </a:rPr>
              <a:t>  </a:t>
            </a:r>
          </a:p>
          <a:p>
            <a:endParaRPr lang="en-US" dirty="0">
              <a:highlight>
                <a:srgbClr val="00FF00"/>
              </a:highlight>
            </a:endParaRPr>
          </a:p>
        </p:txBody>
      </p:sp>
      <p:pic>
        <p:nvPicPr>
          <p:cNvPr id="4" name="Picture 3">
            <a:extLst>
              <a:ext uri="{FF2B5EF4-FFF2-40B4-BE49-F238E27FC236}">
                <a16:creationId xmlns:a16="http://schemas.microsoft.com/office/drawing/2014/main" id="{172C961E-89AC-88EF-C319-964B7F72EEFF}"/>
              </a:ext>
            </a:extLst>
          </p:cNvPr>
          <p:cNvPicPr>
            <a:picLocks noChangeAspect="1"/>
          </p:cNvPicPr>
          <p:nvPr/>
        </p:nvPicPr>
        <p:blipFill>
          <a:blip r:embed="rId2"/>
          <a:stretch>
            <a:fillRect/>
          </a:stretch>
        </p:blipFill>
        <p:spPr>
          <a:xfrm>
            <a:off x="457200" y="391897"/>
            <a:ext cx="937341" cy="646786"/>
          </a:xfrm>
          <a:prstGeom prst="rect">
            <a:avLst/>
          </a:prstGeom>
        </p:spPr>
      </p:pic>
      <p:sp>
        <p:nvSpPr>
          <p:cNvPr id="5" name="Title 1">
            <a:extLst>
              <a:ext uri="{FF2B5EF4-FFF2-40B4-BE49-F238E27FC236}">
                <a16:creationId xmlns:a16="http://schemas.microsoft.com/office/drawing/2014/main" id="{B245A265-5EA5-7B71-C751-FD7E14DF4B6E}"/>
              </a:ext>
            </a:extLst>
          </p:cNvPr>
          <p:cNvSpPr txBox="1">
            <a:spLocks/>
          </p:cNvSpPr>
          <p:nvPr/>
        </p:nvSpPr>
        <p:spPr>
          <a:xfrm>
            <a:off x="1477347" y="451497"/>
            <a:ext cx="10287000" cy="646786"/>
          </a:xfrm>
          <a:prstGeom prst="rect">
            <a:avLst/>
          </a:prstGeom>
          <a:solidFill>
            <a:srgbClr val="0EADC2"/>
          </a:solidFill>
          <a:ln w="38100" cap="flat" cmpd="sng" algn="ctr">
            <a:solidFill>
              <a:srgbClr val="FF0000"/>
            </a:solidFill>
            <a:prstDash val="solid"/>
          </a:ln>
        </p:spPr>
        <p:style>
          <a:lnRef idx="1">
            <a:schemeClr val="accent1"/>
          </a:lnRef>
          <a:fillRef idx="2">
            <a:schemeClr val="accent1"/>
          </a:fillRef>
          <a:effectRef idx="1">
            <a:schemeClr val="accent1"/>
          </a:effectRef>
          <a:fontRef idx="minor">
            <a:schemeClr val="dk1"/>
          </a:fontRef>
        </p:style>
        <p:txBody>
          <a:bodyPr bIns="91440" anchor="b" anchorCtr="0">
            <a:normAutofit lnSpcReduction="10000"/>
          </a:bodyPr>
          <a:lstStyle>
            <a:lvl1pPr algn="l" rtl="0" eaLnBrk="1" latinLnBrk="0" hangingPunct="1">
              <a:spcBef>
                <a:spcPct val="0"/>
              </a:spcBef>
              <a:buNone/>
              <a:defRPr kumimoji="0" sz="40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3600" dirty="0">
                <a:solidFill>
                  <a:schemeClr val="tx1"/>
                </a:solidFill>
                <a:highlight>
                  <a:srgbClr val="FFFF00"/>
                </a:highlight>
              </a:rPr>
              <a:t>Abstract Method</a:t>
            </a:r>
          </a:p>
        </p:txBody>
      </p:sp>
    </p:spTree>
    <p:extLst>
      <p:ext uri="{BB962C8B-B14F-4D97-AF65-F5344CB8AC3E}">
        <p14:creationId xmlns:p14="http://schemas.microsoft.com/office/powerpoint/2010/main" val="41876504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7C93C6FA-4064-9B4F-AEA8-FB5E353825FE}"/>
              </a:ext>
            </a:extLst>
          </p:cNvPr>
          <p:cNvSpPr>
            <a:spLocks noGrp="1"/>
          </p:cNvSpPr>
          <p:nvPr>
            <p:ph type="title"/>
          </p:nvPr>
        </p:nvSpPr>
        <p:spPr>
          <a:xfrm>
            <a:off x="1219200" y="334962"/>
            <a:ext cx="10210800" cy="731838"/>
          </a:xfrm>
          <a:solidFill>
            <a:srgbClr val="00B0F0"/>
          </a:solidFill>
        </p:spPr>
        <p:style>
          <a:lnRef idx="1">
            <a:schemeClr val="accent1"/>
          </a:lnRef>
          <a:fillRef idx="2">
            <a:schemeClr val="accent1"/>
          </a:fillRef>
          <a:effectRef idx="1">
            <a:schemeClr val="accent1"/>
          </a:effectRef>
          <a:fontRef idx="minor">
            <a:schemeClr val="dk1"/>
          </a:fontRef>
        </p:style>
        <p:txBody>
          <a:bodyPr>
            <a:normAutofit fontScale="90000"/>
          </a:bodyPr>
          <a:lstStyle/>
          <a:p>
            <a:pPr eaLnBrk="1" hangingPunct="1">
              <a:defRPr/>
            </a:pPr>
            <a:r>
              <a:rPr lang="en-US" altLang="en-US" dirty="0">
                <a:highlight>
                  <a:srgbClr val="FFFF00"/>
                </a:highlight>
              </a:rPr>
              <a:t>Creating an Array(1D)</a:t>
            </a:r>
          </a:p>
        </p:txBody>
      </p:sp>
      <p:sp>
        <p:nvSpPr>
          <p:cNvPr id="12291" name="Content Placeholder 2">
            <a:extLst>
              <a:ext uri="{FF2B5EF4-FFF2-40B4-BE49-F238E27FC236}">
                <a16:creationId xmlns:a16="http://schemas.microsoft.com/office/drawing/2014/main" id="{2924FEEA-A4DF-1763-241A-9BCC2A1CE0B4}"/>
              </a:ext>
            </a:extLst>
          </p:cNvPr>
          <p:cNvSpPr>
            <a:spLocks noGrp="1"/>
          </p:cNvSpPr>
          <p:nvPr>
            <p:ph sz="quarter" idx="1"/>
          </p:nvPr>
        </p:nvSpPr>
        <p:spPr>
          <a:xfrm>
            <a:off x="1143000" y="1676400"/>
            <a:ext cx="10668000" cy="2362200"/>
          </a:xfrm>
        </p:spPr>
        <p:style>
          <a:lnRef idx="2">
            <a:schemeClr val="accent1"/>
          </a:lnRef>
          <a:fillRef idx="1">
            <a:schemeClr val="lt1"/>
          </a:fillRef>
          <a:effectRef idx="0">
            <a:schemeClr val="accent1"/>
          </a:effectRef>
          <a:fontRef idx="minor">
            <a:schemeClr val="dk1"/>
          </a:fontRef>
        </p:style>
        <p:txBody>
          <a:bodyPr/>
          <a:lstStyle/>
          <a:p>
            <a:pPr eaLnBrk="1" hangingPunct="1"/>
            <a:r>
              <a:rPr lang="en-US" altLang="en-US" sz="3200" dirty="0"/>
              <a:t>Creation of array involves three steps:</a:t>
            </a:r>
          </a:p>
          <a:p>
            <a:pPr eaLnBrk="1" hangingPunct="1">
              <a:buFont typeface="Wingdings 2" panose="05020102010507070707" pitchFamily="18" charset="2"/>
              <a:buNone/>
            </a:pPr>
            <a:r>
              <a:rPr lang="en-US" altLang="en-US" sz="3200" b="1" i="1" dirty="0">
                <a:solidFill>
                  <a:srgbClr val="0070C0"/>
                </a:solidFill>
                <a:highlight>
                  <a:srgbClr val="00FF00"/>
                </a:highlight>
              </a:rPr>
              <a:t>    </a:t>
            </a:r>
            <a:r>
              <a:rPr lang="en-US" altLang="en-US" sz="3200" b="1" i="1" dirty="0">
                <a:solidFill>
                  <a:schemeClr val="tx1"/>
                </a:solidFill>
                <a:highlight>
                  <a:srgbClr val="00FF00"/>
                </a:highlight>
              </a:rPr>
              <a:t>1. Declaring the array</a:t>
            </a:r>
          </a:p>
          <a:p>
            <a:pPr eaLnBrk="1" hangingPunct="1">
              <a:buFont typeface="Wingdings 2" panose="05020102010507070707" pitchFamily="18" charset="2"/>
              <a:buNone/>
            </a:pPr>
            <a:r>
              <a:rPr lang="en-US" altLang="en-US" sz="3200" b="1" i="1" dirty="0">
                <a:solidFill>
                  <a:schemeClr val="tx1"/>
                </a:solidFill>
                <a:highlight>
                  <a:srgbClr val="00FF00"/>
                </a:highlight>
              </a:rPr>
              <a:t>    2. Creating memory locations</a:t>
            </a:r>
          </a:p>
          <a:p>
            <a:pPr eaLnBrk="1" hangingPunct="1">
              <a:buFont typeface="Wingdings 2" panose="05020102010507070707" pitchFamily="18" charset="2"/>
              <a:buNone/>
            </a:pPr>
            <a:r>
              <a:rPr lang="en-US" altLang="en-US" sz="3200" b="1" i="1" dirty="0">
                <a:solidFill>
                  <a:schemeClr val="tx1"/>
                </a:solidFill>
                <a:highlight>
                  <a:srgbClr val="00FF00"/>
                </a:highlight>
              </a:rPr>
              <a:t>    3. Putting values into the memory locations(initialization) </a:t>
            </a:r>
          </a:p>
          <a:p>
            <a:pPr eaLnBrk="1" hangingPunct="1">
              <a:buFont typeface="Wingdings 2" panose="05020102010507070707" pitchFamily="18" charset="2"/>
              <a:buNone/>
            </a:pPr>
            <a:endParaRPr lang="en-US" altLang="en-US" dirty="0">
              <a:solidFill>
                <a:schemeClr val="tx1"/>
              </a:solidFill>
            </a:endParaRPr>
          </a:p>
          <a:p>
            <a:pPr eaLnBrk="1" hangingPunct="1">
              <a:buFont typeface="Wingdings 2" panose="05020102010507070707" pitchFamily="18" charset="2"/>
              <a:buNone/>
            </a:pPr>
            <a:endParaRPr lang="en-US" altLang="en-US" dirty="0"/>
          </a:p>
          <a:p>
            <a:pPr eaLnBrk="1" hangingPunct="1">
              <a:buFont typeface="Wingdings 2" panose="05020102010507070707" pitchFamily="18" charset="2"/>
              <a:buNone/>
            </a:pPr>
            <a:endParaRPr lang="en-US" altLang="en-US" dirty="0"/>
          </a:p>
        </p:txBody>
      </p:sp>
    </p:spTree>
    <p:extLst>
      <p:ext uri="{BB962C8B-B14F-4D97-AF65-F5344CB8AC3E}">
        <p14:creationId xmlns:p14="http://schemas.microsoft.com/office/powerpoint/2010/main" val="2126686213"/>
      </p:ext>
    </p:extLst>
  </p:cSld>
  <p:clrMapOvr>
    <a:masterClrMapping/>
  </p:clrMapOvr>
  <p:transition>
    <p:wedg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291">
                                            <p:bg/>
                                          </p:spTgt>
                                        </p:tgtEl>
                                        <p:attrNameLst>
                                          <p:attrName>style.visibility</p:attrName>
                                        </p:attrNameLst>
                                      </p:cBhvr>
                                      <p:to>
                                        <p:strVal val="visible"/>
                                      </p:to>
                                    </p:set>
                                    <p:anim calcmode="lin" valueType="num">
                                      <p:cBhvr additive="base">
                                        <p:cTn id="7" dur="500" fill="hold"/>
                                        <p:tgtEl>
                                          <p:spTgt spid="12291">
                                            <p:bg/>
                                          </p:spTgt>
                                        </p:tgtEl>
                                        <p:attrNameLst>
                                          <p:attrName>ppt_x</p:attrName>
                                        </p:attrNameLst>
                                      </p:cBhvr>
                                      <p:tavLst>
                                        <p:tav tm="0">
                                          <p:val>
                                            <p:strVal val="#ppt_x"/>
                                          </p:val>
                                        </p:tav>
                                        <p:tav tm="100000">
                                          <p:val>
                                            <p:strVal val="#ppt_x"/>
                                          </p:val>
                                        </p:tav>
                                      </p:tavLst>
                                    </p:anim>
                                    <p:anim calcmode="lin" valueType="num">
                                      <p:cBhvr additive="base">
                                        <p:cTn id="8" dur="500" fill="hold"/>
                                        <p:tgtEl>
                                          <p:spTgt spid="12291">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291">
                                            <p:txEl>
                                              <p:pRg st="0" end="0"/>
                                            </p:txEl>
                                          </p:spTgt>
                                        </p:tgtEl>
                                        <p:attrNameLst>
                                          <p:attrName>style.visibility</p:attrName>
                                        </p:attrNameLst>
                                      </p:cBhvr>
                                      <p:to>
                                        <p:strVal val="visible"/>
                                      </p:to>
                                    </p:set>
                                    <p:anim calcmode="lin" valueType="num">
                                      <p:cBhvr additive="base">
                                        <p:cTn id="13" dur="500" fill="hold"/>
                                        <p:tgtEl>
                                          <p:spTgt spid="12291">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29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2291">
                                            <p:txEl>
                                              <p:pRg st="1" end="1"/>
                                            </p:txEl>
                                          </p:spTgt>
                                        </p:tgtEl>
                                        <p:attrNameLst>
                                          <p:attrName>style.visibility</p:attrName>
                                        </p:attrNameLst>
                                      </p:cBhvr>
                                      <p:to>
                                        <p:strVal val="visible"/>
                                      </p:to>
                                    </p:set>
                                    <p:anim calcmode="lin" valueType="num">
                                      <p:cBhvr additive="base">
                                        <p:cTn id="19" dur="500" fill="hold"/>
                                        <p:tgtEl>
                                          <p:spTgt spid="12291">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29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2291">
                                            <p:txEl>
                                              <p:pRg st="2" end="2"/>
                                            </p:txEl>
                                          </p:spTgt>
                                        </p:tgtEl>
                                        <p:attrNameLst>
                                          <p:attrName>style.visibility</p:attrName>
                                        </p:attrNameLst>
                                      </p:cBhvr>
                                      <p:to>
                                        <p:strVal val="visible"/>
                                      </p:to>
                                    </p:set>
                                    <p:anim calcmode="lin" valueType="num">
                                      <p:cBhvr additive="base">
                                        <p:cTn id="25" dur="500" fill="hold"/>
                                        <p:tgtEl>
                                          <p:spTgt spid="12291">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229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2291">
                                            <p:txEl>
                                              <p:pRg st="3" end="3"/>
                                            </p:txEl>
                                          </p:spTgt>
                                        </p:tgtEl>
                                        <p:attrNameLst>
                                          <p:attrName>style.visibility</p:attrName>
                                        </p:attrNameLst>
                                      </p:cBhvr>
                                      <p:to>
                                        <p:strVal val="visible"/>
                                      </p:to>
                                    </p:set>
                                    <p:anim calcmode="lin" valueType="num">
                                      <p:cBhvr additive="base">
                                        <p:cTn id="31" dur="500" fill="hold"/>
                                        <p:tgtEl>
                                          <p:spTgt spid="12291">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2291">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build="p"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166326" y="908713"/>
            <a:ext cx="10164147" cy="5867400"/>
          </a:xfrm>
          <a:prstGeom prst="roundRect">
            <a:avLst/>
          </a:prstGeom>
        </p:spPr>
        <p:style>
          <a:lnRef idx="1">
            <a:schemeClr val="accent1"/>
          </a:lnRef>
          <a:fillRef idx="2">
            <a:schemeClr val="accent1"/>
          </a:fillRef>
          <a:effectRef idx="1">
            <a:schemeClr val="accent1"/>
          </a:effectRef>
          <a:fontRef idx="minor">
            <a:schemeClr val="dk1"/>
          </a:fontRef>
        </p:style>
        <p:txBody>
          <a:bodyPr numCol="2" rtlCol="0" anchor="ctr"/>
          <a:lstStyle/>
          <a:p>
            <a:r>
              <a:rPr lang="en-US" sz="2400" dirty="0">
                <a:solidFill>
                  <a:schemeClr val="tx1"/>
                </a:solidFill>
              </a:rPr>
              <a:t> </a:t>
            </a:r>
            <a:r>
              <a:rPr lang="en-US" sz="2400" dirty="0">
                <a:solidFill>
                  <a:schemeClr val="tx1"/>
                </a:solidFill>
                <a:highlight>
                  <a:srgbClr val="FFFF00"/>
                </a:highlight>
              </a:rPr>
              <a:t>abstract class Bike</a:t>
            </a:r>
          </a:p>
          <a:p>
            <a:r>
              <a:rPr lang="en-US" sz="2400" dirty="0">
                <a:solidFill>
                  <a:schemeClr val="tx1"/>
                </a:solidFill>
                <a:highlight>
                  <a:srgbClr val="FFFF00"/>
                </a:highlight>
              </a:rPr>
              <a:t>{  </a:t>
            </a:r>
          </a:p>
          <a:p>
            <a:r>
              <a:rPr lang="en-US" sz="2400" dirty="0">
                <a:solidFill>
                  <a:schemeClr val="tx1"/>
                </a:solidFill>
                <a:highlight>
                  <a:srgbClr val="FFFF00"/>
                </a:highlight>
              </a:rPr>
              <a:t>  abstract void run();  </a:t>
            </a:r>
          </a:p>
          <a:p>
            <a:r>
              <a:rPr lang="en-US" sz="2400" dirty="0">
                <a:solidFill>
                  <a:schemeClr val="tx1"/>
                </a:solidFill>
                <a:highlight>
                  <a:srgbClr val="FFFF00"/>
                </a:highlight>
              </a:rPr>
              <a:t>}</a:t>
            </a:r>
          </a:p>
          <a:p>
            <a:r>
              <a:rPr lang="en-US" sz="2400" dirty="0">
                <a:solidFill>
                  <a:schemeClr val="tx1"/>
                </a:solidFill>
              </a:rPr>
              <a:t>        </a:t>
            </a:r>
          </a:p>
          <a:p>
            <a:r>
              <a:rPr lang="en-US" sz="2400" dirty="0">
                <a:solidFill>
                  <a:schemeClr val="tx1"/>
                </a:solidFill>
              </a:rPr>
              <a:t>  </a:t>
            </a:r>
            <a:r>
              <a:rPr lang="en-US" sz="2400" dirty="0">
                <a:solidFill>
                  <a:schemeClr val="tx1"/>
                </a:solidFill>
                <a:highlight>
                  <a:srgbClr val="00FF00"/>
                </a:highlight>
              </a:rPr>
              <a:t>class Honda extends Bike</a:t>
            </a:r>
          </a:p>
          <a:p>
            <a:r>
              <a:rPr lang="en-US" sz="2400" dirty="0">
                <a:solidFill>
                  <a:schemeClr val="tx1"/>
                </a:solidFill>
                <a:highlight>
                  <a:srgbClr val="00FF00"/>
                </a:highlight>
              </a:rPr>
              <a:t>{  </a:t>
            </a:r>
          </a:p>
          <a:p>
            <a:r>
              <a:rPr lang="en-US" sz="2400" dirty="0">
                <a:solidFill>
                  <a:schemeClr val="tx1"/>
                </a:solidFill>
                <a:highlight>
                  <a:srgbClr val="00FF00"/>
                </a:highlight>
              </a:rPr>
              <a:t>  void run()</a:t>
            </a:r>
          </a:p>
          <a:p>
            <a:r>
              <a:rPr lang="en-US" sz="2400" dirty="0">
                <a:solidFill>
                  <a:schemeClr val="tx1"/>
                </a:solidFill>
                <a:highlight>
                  <a:srgbClr val="00FF00"/>
                </a:highlight>
              </a:rPr>
              <a:t>    {</a:t>
            </a:r>
          </a:p>
          <a:p>
            <a:r>
              <a:rPr lang="en-US" sz="2400" dirty="0">
                <a:solidFill>
                  <a:schemeClr val="tx1"/>
                </a:solidFill>
                <a:highlight>
                  <a:srgbClr val="00FF00"/>
                </a:highlight>
              </a:rPr>
              <a:t>     </a:t>
            </a:r>
            <a:r>
              <a:rPr lang="en-US" sz="2400" dirty="0" err="1">
                <a:solidFill>
                  <a:schemeClr val="tx1"/>
                </a:solidFill>
                <a:highlight>
                  <a:srgbClr val="00FF00"/>
                </a:highlight>
              </a:rPr>
              <a:t>System.out.println</a:t>
            </a:r>
            <a:r>
              <a:rPr lang="en-US" sz="2400" dirty="0">
                <a:solidFill>
                  <a:schemeClr val="tx1"/>
                </a:solidFill>
                <a:highlight>
                  <a:srgbClr val="00FF00"/>
                </a:highlight>
              </a:rPr>
              <a:t>("running safely..");</a:t>
            </a:r>
          </a:p>
          <a:p>
            <a:r>
              <a:rPr lang="en-US" sz="2400" dirty="0">
                <a:solidFill>
                  <a:schemeClr val="tx1"/>
                </a:solidFill>
                <a:highlight>
                  <a:srgbClr val="00FF00"/>
                </a:highlight>
              </a:rPr>
              <a:t>     } </a:t>
            </a:r>
          </a:p>
          <a:p>
            <a:r>
              <a:rPr lang="en-US" sz="2400" dirty="0">
                <a:solidFill>
                  <a:schemeClr val="tx1"/>
                </a:solidFill>
                <a:highlight>
                  <a:srgbClr val="00FF00"/>
                </a:highlight>
              </a:rPr>
              <a:t>}</a:t>
            </a:r>
          </a:p>
          <a:p>
            <a:endParaRPr lang="en-US" sz="2400" dirty="0">
              <a:solidFill>
                <a:schemeClr val="tx1"/>
              </a:solidFill>
            </a:endParaRPr>
          </a:p>
          <a:p>
            <a:r>
              <a:rPr lang="en-US" sz="2400" dirty="0">
                <a:solidFill>
                  <a:schemeClr val="tx1"/>
                </a:solidFill>
              </a:rPr>
              <a:t> </a:t>
            </a:r>
          </a:p>
          <a:p>
            <a:r>
              <a:rPr lang="en-US" sz="2400" dirty="0">
                <a:solidFill>
                  <a:schemeClr val="tx1"/>
                </a:solidFill>
                <a:highlight>
                  <a:srgbClr val="00FFFF"/>
                </a:highlight>
              </a:rPr>
              <a:t>public class Test {</a:t>
            </a:r>
          </a:p>
          <a:p>
            <a:r>
              <a:rPr lang="en-US" sz="2400" dirty="0">
                <a:solidFill>
                  <a:schemeClr val="tx1"/>
                </a:solidFill>
                <a:highlight>
                  <a:srgbClr val="00FFFF"/>
                </a:highlight>
              </a:rPr>
              <a:t>    public static void main(String </a:t>
            </a:r>
            <a:r>
              <a:rPr lang="en-US" sz="2400" dirty="0" err="1">
                <a:solidFill>
                  <a:schemeClr val="tx1"/>
                </a:solidFill>
                <a:highlight>
                  <a:srgbClr val="00FFFF"/>
                </a:highlight>
              </a:rPr>
              <a:t>args</a:t>
            </a:r>
            <a:r>
              <a:rPr lang="en-US" sz="2400" dirty="0">
                <a:solidFill>
                  <a:schemeClr val="tx1"/>
                </a:solidFill>
                <a:highlight>
                  <a:srgbClr val="00FFFF"/>
                </a:highlight>
              </a:rPr>
              <a:t>[])</a:t>
            </a:r>
          </a:p>
          <a:p>
            <a:r>
              <a:rPr lang="en-US" sz="2400" dirty="0">
                <a:solidFill>
                  <a:schemeClr val="tx1"/>
                </a:solidFill>
                <a:highlight>
                  <a:srgbClr val="00FFFF"/>
                </a:highlight>
              </a:rPr>
              <a:t>    {</a:t>
            </a:r>
          </a:p>
          <a:p>
            <a:r>
              <a:rPr lang="en-US" sz="2400" dirty="0">
                <a:solidFill>
                  <a:schemeClr val="tx1"/>
                </a:solidFill>
                <a:highlight>
                  <a:srgbClr val="00FFFF"/>
                </a:highlight>
              </a:rPr>
              <a:t>        Bike obj = new Bike(); </a:t>
            </a:r>
          </a:p>
          <a:p>
            <a:r>
              <a:rPr lang="en-US" sz="2400" dirty="0">
                <a:solidFill>
                  <a:schemeClr val="tx1"/>
                </a:solidFill>
                <a:highlight>
                  <a:srgbClr val="00FFFF"/>
                </a:highlight>
              </a:rPr>
              <a:t>       Bike obj = new Honda();  </a:t>
            </a:r>
          </a:p>
          <a:p>
            <a:r>
              <a:rPr lang="en-US" sz="2400" dirty="0">
                <a:solidFill>
                  <a:schemeClr val="tx1"/>
                </a:solidFill>
                <a:highlight>
                  <a:srgbClr val="00FFFF"/>
                </a:highlight>
              </a:rPr>
              <a:t>        </a:t>
            </a:r>
            <a:r>
              <a:rPr lang="en-US" sz="2400" dirty="0" err="1">
                <a:solidFill>
                  <a:schemeClr val="tx1"/>
                </a:solidFill>
                <a:highlight>
                  <a:srgbClr val="00FFFF"/>
                </a:highlight>
              </a:rPr>
              <a:t>obj.run</a:t>
            </a:r>
            <a:r>
              <a:rPr lang="en-US" sz="2400" dirty="0">
                <a:solidFill>
                  <a:schemeClr val="tx1"/>
                </a:solidFill>
                <a:highlight>
                  <a:srgbClr val="00FFFF"/>
                </a:highlight>
              </a:rPr>
              <a:t>();  </a:t>
            </a:r>
          </a:p>
          <a:p>
            <a:r>
              <a:rPr lang="en-US" sz="2400" dirty="0">
                <a:solidFill>
                  <a:schemeClr val="tx1"/>
                </a:solidFill>
                <a:highlight>
                  <a:srgbClr val="00FFFF"/>
                </a:highlight>
              </a:rPr>
              <a:t>      }  </a:t>
            </a:r>
          </a:p>
          <a:p>
            <a:r>
              <a:rPr lang="en-US" sz="2400" dirty="0">
                <a:solidFill>
                  <a:schemeClr val="tx1"/>
                </a:solidFill>
                <a:highlight>
                  <a:srgbClr val="00FFFF"/>
                </a:highlight>
              </a:rPr>
              <a:t>    }  </a:t>
            </a:r>
          </a:p>
        </p:txBody>
      </p:sp>
      <p:pic>
        <p:nvPicPr>
          <p:cNvPr id="4" name="Picture 3">
            <a:extLst>
              <a:ext uri="{FF2B5EF4-FFF2-40B4-BE49-F238E27FC236}">
                <a16:creationId xmlns:a16="http://schemas.microsoft.com/office/drawing/2014/main" id="{9CE3CA47-E8E0-45C8-8864-FD8DC0852FD4}"/>
              </a:ext>
            </a:extLst>
          </p:cNvPr>
          <p:cNvPicPr>
            <a:picLocks noChangeAspect="1"/>
          </p:cNvPicPr>
          <p:nvPr/>
        </p:nvPicPr>
        <p:blipFill>
          <a:blip r:embed="rId3"/>
          <a:stretch>
            <a:fillRect/>
          </a:stretch>
        </p:blipFill>
        <p:spPr>
          <a:xfrm>
            <a:off x="427653" y="192653"/>
            <a:ext cx="937341" cy="646786"/>
          </a:xfrm>
          <a:prstGeom prst="rect">
            <a:avLst/>
          </a:prstGeom>
        </p:spPr>
      </p:pic>
      <p:sp>
        <p:nvSpPr>
          <p:cNvPr id="6" name="Title 1">
            <a:extLst>
              <a:ext uri="{FF2B5EF4-FFF2-40B4-BE49-F238E27FC236}">
                <a16:creationId xmlns:a16="http://schemas.microsoft.com/office/drawing/2014/main" id="{D3EDCA38-5D93-44D3-B19B-19096EA79A2B}"/>
              </a:ext>
            </a:extLst>
          </p:cNvPr>
          <p:cNvSpPr txBox="1">
            <a:spLocks/>
          </p:cNvSpPr>
          <p:nvPr/>
        </p:nvSpPr>
        <p:spPr>
          <a:xfrm>
            <a:off x="1447800" y="192653"/>
            <a:ext cx="10287000" cy="646786"/>
          </a:xfrm>
          <a:prstGeom prst="rect">
            <a:avLst/>
          </a:prstGeom>
          <a:solidFill>
            <a:srgbClr val="0EADC2"/>
          </a:solidFill>
          <a:ln w="38100" cap="flat" cmpd="sng" algn="ctr">
            <a:solidFill>
              <a:srgbClr val="FF0000"/>
            </a:solidFill>
            <a:prstDash val="solid"/>
          </a:ln>
        </p:spPr>
        <p:style>
          <a:lnRef idx="1">
            <a:schemeClr val="accent1"/>
          </a:lnRef>
          <a:fillRef idx="2">
            <a:schemeClr val="accent1"/>
          </a:fillRef>
          <a:effectRef idx="1">
            <a:schemeClr val="accent1"/>
          </a:effectRef>
          <a:fontRef idx="minor">
            <a:schemeClr val="dk1"/>
          </a:fontRef>
        </p:style>
        <p:txBody>
          <a:bodyPr bIns="91440" anchor="b" anchorCtr="0">
            <a:normAutofit lnSpcReduction="10000"/>
          </a:bodyPr>
          <a:lstStyle>
            <a:lvl1pPr algn="l" rtl="0" eaLnBrk="1" latinLnBrk="0" hangingPunct="1">
              <a:spcBef>
                <a:spcPct val="0"/>
              </a:spcBef>
              <a:buNone/>
              <a:defRPr kumimoji="0" sz="40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3600" dirty="0">
                <a:solidFill>
                  <a:schemeClr val="tx1"/>
                </a:solidFill>
                <a:highlight>
                  <a:srgbClr val="FFFF00"/>
                </a:highlight>
              </a:rPr>
              <a:t>Example of Abstract Class that has Abstract Method</a:t>
            </a:r>
          </a:p>
        </p:txBody>
      </p:sp>
      <p:sp>
        <p:nvSpPr>
          <p:cNvPr id="8" name="Rectangle 7">
            <a:extLst>
              <a:ext uri="{FF2B5EF4-FFF2-40B4-BE49-F238E27FC236}">
                <a16:creationId xmlns:a16="http://schemas.microsoft.com/office/drawing/2014/main" id="{D30600C9-331B-4810-8DBC-418C4F767DA3}"/>
              </a:ext>
            </a:extLst>
          </p:cNvPr>
          <p:cNvSpPr/>
          <p:nvPr/>
        </p:nvSpPr>
        <p:spPr>
          <a:xfrm>
            <a:off x="6781800" y="4531057"/>
            <a:ext cx="3886200" cy="121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t>Output:- running safely</a:t>
            </a:r>
          </a:p>
        </p:txBody>
      </p:sp>
      <p:pic>
        <p:nvPicPr>
          <p:cNvPr id="7" name="Picture 6">
            <a:extLst>
              <a:ext uri="{FF2B5EF4-FFF2-40B4-BE49-F238E27FC236}">
                <a16:creationId xmlns:a16="http://schemas.microsoft.com/office/drawing/2014/main" id="{B6E92D69-CB84-4AAC-AC91-1FBD4EC7B103}"/>
              </a:ext>
            </a:extLst>
          </p:cNvPr>
          <p:cNvPicPr>
            <a:picLocks noChangeAspect="1"/>
          </p:cNvPicPr>
          <p:nvPr/>
        </p:nvPicPr>
        <p:blipFill>
          <a:blip r:embed="rId4"/>
          <a:stretch>
            <a:fillRect/>
          </a:stretch>
        </p:blipFill>
        <p:spPr>
          <a:xfrm>
            <a:off x="9753600" y="2385555"/>
            <a:ext cx="533400" cy="239483"/>
          </a:xfrm>
          <a:prstGeom prst="rect">
            <a:avLst/>
          </a:prstGeom>
        </p:spPr>
      </p:pic>
    </p:spTree>
    <p:extLst>
      <p:ext uri="{BB962C8B-B14F-4D97-AF65-F5344CB8AC3E}">
        <p14:creationId xmlns:p14="http://schemas.microsoft.com/office/powerpoint/2010/main" val="546892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fade">
                                      <p:cBhvr>
                                        <p:cTn id="13" dur="500"/>
                                        <p:tgtEl>
                                          <p:spTgt spid="5">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fade">
                                      <p:cBhvr>
                                        <p:cTn id="16" dur="500"/>
                                        <p:tgtEl>
                                          <p:spTgt spid="5">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animEffect transition="in" filter="fade">
                                      <p:cBhvr>
                                        <p:cTn id="21" dur="500"/>
                                        <p:tgtEl>
                                          <p:spTgt spid="5">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5">
                                            <p:txEl>
                                              <p:pRg st="6" end="6"/>
                                            </p:txEl>
                                          </p:spTgt>
                                        </p:tgtEl>
                                        <p:attrNameLst>
                                          <p:attrName>style.visibility</p:attrName>
                                        </p:attrNameLst>
                                      </p:cBhvr>
                                      <p:to>
                                        <p:strVal val="visible"/>
                                      </p:to>
                                    </p:set>
                                    <p:animEffect transition="in" filter="fade">
                                      <p:cBhvr>
                                        <p:cTn id="24" dur="500"/>
                                        <p:tgtEl>
                                          <p:spTgt spid="5">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animEffect transition="in" filter="fade">
                                      <p:cBhvr>
                                        <p:cTn id="27" dur="500"/>
                                        <p:tgtEl>
                                          <p:spTgt spid="5">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5">
                                            <p:txEl>
                                              <p:pRg st="8" end="8"/>
                                            </p:txEl>
                                          </p:spTgt>
                                        </p:tgtEl>
                                        <p:attrNameLst>
                                          <p:attrName>style.visibility</p:attrName>
                                        </p:attrNameLst>
                                      </p:cBhvr>
                                      <p:to>
                                        <p:strVal val="visible"/>
                                      </p:to>
                                    </p:set>
                                    <p:animEffect transition="in" filter="fade">
                                      <p:cBhvr>
                                        <p:cTn id="30" dur="500"/>
                                        <p:tgtEl>
                                          <p:spTgt spid="5">
                                            <p:txEl>
                                              <p:pRg st="8" end="8"/>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5">
                                            <p:txEl>
                                              <p:pRg st="9" end="9"/>
                                            </p:txEl>
                                          </p:spTgt>
                                        </p:tgtEl>
                                        <p:attrNameLst>
                                          <p:attrName>style.visibility</p:attrName>
                                        </p:attrNameLst>
                                      </p:cBhvr>
                                      <p:to>
                                        <p:strVal val="visible"/>
                                      </p:to>
                                    </p:set>
                                    <p:animEffect transition="in" filter="fade">
                                      <p:cBhvr>
                                        <p:cTn id="33" dur="500"/>
                                        <p:tgtEl>
                                          <p:spTgt spid="5">
                                            <p:txEl>
                                              <p:pRg st="9" end="9"/>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5">
                                            <p:txEl>
                                              <p:pRg st="10" end="10"/>
                                            </p:txEl>
                                          </p:spTgt>
                                        </p:tgtEl>
                                        <p:attrNameLst>
                                          <p:attrName>style.visibility</p:attrName>
                                        </p:attrNameLst>
                                      </p:cBhvr>
                                      <p:to>
                                        <p:strVal val="visible"/>
                                      </p:to>
                                    </p:set>
                                    <p:animEffect transition="in" filter="fade">
                                      <p:cBhvr>
                                        <p:cTn id="36" dur="500"/>
                                        <p:tgtEl>
                                          <p:spTgt spid="5">
                                            <p:txEl>
                                              <p:pRg st="10" end="10"/>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5">
                                            <p:txEl>
                                              <p:pRg st="11" end="11"/>
                                            </p:txEl>
                                          </p:spTgt>
                                        </p:tgtEl>
                                        <p:attrNameLst>
                                          <p:attrName>style.visibility</p:attrName>
                                        </p:attrNameLst>
                                      </p:cBhvr>
                                      <p:to>
                                        <p:strVal val="visible"/>
                                      </p:to>
                                    </p:set>
                                    <p:animEffect transition="in" filter="fade">
                                      <p:cBhvr>
                                        <p:cTn id="39" dur="500"/>
                                        <p:tgtEl>
                                          <p:spTgt spid="5">
                                            <p:txEl>
                                              <p:pRg st="11" end="11"/>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5">
                                            <p:txEl>
                                              <p:pRg st="14" end="14"/>
                                            </p:txEl>
                                          </p:spTgt>
                                        </p:tgtEl>
                                        <p:attrNameLst>
                                          <p:attrName>style.visibility</p:attrName>
                                        </p:attrNameLst>
                                      </p:cBhvr>
                                      <p:to>
                                        <p:strVal val="visible"/>
                                      </p:to>
                                    </p:set>
                                    <p:animEffect transition="in" filter="fade">
                                      <p:cBhvr>
                                        <p:cTn id="44" dur="500"/>
                                        <p:tgtEl>
                                          <p:spTgt spid="5">
                                            <p:txEl>
                                              <p:pRg st="14" end="14"/>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5">
                                            <p:txEl>
                                              <p:pRg st="15" end="15"/>
                                            </p:txEl>
                                          </p:spTgt>
                                        </p:tgtEl>
                                        <p:attrNameLst>
                                          <p:attrName>style.visibility</p:attrName>
                                        </p:attrNameLst>
                                      </p:cBhvr>
                                      <p:to>
                                        <p:strVal val="visible"/>
                                      </p:to>
                                    </p:set>
                                    <p:animEffect transition="in" filter="fade">
                                      <p:cBhvr>
                                        <p:cTn id="47" dur="500"/>
                                        <p:tgtEl>
                                          <p:spTgt spid="5">
                                            <p:txEl>
                                              <p:pRg st="15" end="15"/>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5">
                                            <p:txEl>
                                              <p:pRg st="16" end="16"/>
                                            </p:txEl>
                                          </p:spTgt>
                                        </p:tgtEl>
                                        <p:attrNameLst>
                                          <p:attrName>style.visibility</p:attrName>
                                        </p:attrNameLst>
                                      </p:cBhvr>
                                      <p:to>
                                        <p:strVal val="visible"/>
                                      </p:to>
                                    </p:set>
                                    <p:animEffect transition="in" filter="fade">
                                      <p:cBhvr>
                                        <p:cTn id="50" dur="500"/>
                                        <p:tgtEl>
                                          <p:spTgt spid="5">
                                            <p:txEl>
                                              <p:pRg st="16" end="16"/>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5">
                                            <p:txEl>
                                              <p:pRg st="17" end="17"/>
                                            </p:txEl>
                                          </p:spTgt>
                                        </p:tgtEl>
                                        <p:attrNameLst>
                                          <p:attrName>style.visibility</p:attrName>
                                        </p:attrNameLst>
                                      </p:cBhvr>
                                      <p:to>
                                        <p:strVal val="visible"/>
                                      </p:to>
                                    </p:set>
                                    <p:animEffect transition="in" filter="fade">
                                      <p:cBhvr>
                                        <p:cTn id="53" dur="500"/>
                                        <p:tgtEl>
                                          <p:spTgt spid="5">
                                            <p:txEl>
                                              <p:pRg st="17" end="17"/>
                                            </p:txEl>
                                          </p:spTgt>
                                        </p:tgtEl>
                                      </p:cBhvr>
                                    </p:animEffect>
                                  </p:childTnLst>
                                </p:cTn>
                              </p:par>
                              <p:par>
                                <p:cTn id="54" presetID="10" presetClass="entr" presetSubtype="0" fill="hold" nodeType="withEffect">
                                  <p:stCondLst>
                                    <p:cond delay="0"/>
                                  </p:stCondLst>
                                  <p:childTnLst>
                                    <p:set>
                                      <p:cBhvr>
                                        <p:cTn id="55" dur="1" fill="hold">
                                          <p:stCondLst>
                                            <p:cond delay="0"/>
                                          </p:stCondLst>
                                        </p:cTn>
                                        <p:tgtEl>
                                          <p:spTgt spid="5">
                                            <p:txEl>
                                              <p:pRg st="19" end="19"/>
                                            </p:txEl>
                                          </p:spTgt>
                                        </p:tgtEl>
                                        <p:attrNameLst>
                                          <p:attrName>style.visibility</p:attrName>
                                        </p:attrNameLst>
                                      </p:cBhvr>
                                      <p:to>
                                        <p:strVal val="visible"/>
                                      </p:to>
                                    </p:set>
                                    <p:animEffect transition="in" filter="fade">
                                      <p:cBhvr>
                                        <p:cTn id="56" dur="500"/>
                                        <p:tgtEl>
                                          <p:spTgt spid="5">
                                            <p:txEl>
                                              <p:pRg st="19" end="19"/>
                                            </p:txEl>
                                          </p:spTgt>
                                        </p:tgtEl>
                                      </p:cBhvr>
                                    </p:animEffect>
                                  </p:childTnLst>
                                </p:cTn>
                              </p:par>
                              <p:par>
                                <p:cTn id="57" presetID="10" presetClass="entr" presetSubtype="0" fill="hold" nodeType="withEffect">
                                  <p:stCondLst>
                                    <p:cond delay="0"/>
                                  </p:stCondLst>
                                  <p:childTnLst>
                                    <p:set>
                                      <p:cBhvr>
                                        <p:cTn id="58" dur="1" fill="hold">
                                          <p:stCondLst>
                                            <p:cond delay="0"/>
                                          </p:stCondLst>
                                        </p:cTn>
                                        <p:tgtEl>
                                          <p:spTgt spid="5">
                                            <p:txEl>
                                              <p:pRg st="20" end="20"/>
                                            </p:txEl>
                                          </p:spTgt>
                                        </p:tgtEl>
                                        <p:attrNameLst>
                                          <p:attrName>style.visibility</p:attrName>
                                        </p:attrNameLst>
                                      </p:cBhvr>
                                      <p:to>
                                        <p:strVal val="visible"/>
                                      </p:to>
                                    </p:set>
                                    <p:animEffect transition="in" filter="fade">
                                      <p:cBhvr>
                                        <p:cTn id="59" dur="500"/>
                                        <p:tgtEl>
                                          <p:spTgt spid="5">
                                            <p:txEl>
                                              <p:pRg st="20" end="20"/>
                                            </p:txEl>
                                          </p:spTgt>
                                        </p:tgtEl>
                                      </p:cBhvr>
                                    </p:animEffect>
                                  </p:childTnLst>
                                </p:cTn>
                              </p:par>
                              <p:par>
                                <p:cTn id="60" presetID="10" presetClass="entr" presetSubtype="0" fill="hold" nodeType="withEffect">
                                  <p:stCondLst>
                                    <p:cond delay="0"/>
                                  </p:stCondLst>
                                  <p:childTnLst>
                                    <p:set>
                                      <p:cBhvr>
                                        <p:cTn id="61" dur="1" fill="hold">
                                          <p:stCondLst>
                                            <p:cond delay="0"/>
                                          </p:stCondLst>
                                        </p:cTn>
                                        <p:tgtEl>
                                          <p:spTgt spid="5">
                                            <p:txEl>
                                              <p:pRg st="21" end="21"/>
                                            </p:txEl>
                                          </p:spTgt>
                                        </p:tgtEl>
                                        <p:attrNameLst>
                                          <p:attrName>style.visibility</p:attrName>
                                        </p:attrNameLst>
                                      </p:cBhvr>
                                      <p:to>
                                        <p:strVal val="visible"/>
                                      </p:to>
                                    </p:set>
                                    <p:animEffect transition="in" filter="fade">
                                      <p:cBhvr>
                                        <p:cTn id="62" dur="500"/>
                                        <p:tgtEl>
                                          <p:spTgt spid="5">
                                            <p:txEl>
                                              <p:pRg st="21" end="2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7"/>
                                        </p:tgtEl>
                                        <p:attrNameLst>
                                          <p:attrName>style.visibility</p:attrName>
                                        </p:attrNameLst>
                                      </p:cBhvr>
                                      <p:to>
                                        <p:strVal val="visible"/>
                                      </p:to>
                                    </p:set>
                                    <p:animEffect transition="in" filter="fade">
                                      <p:cBhvr>
                                        <p:cTn id="67" dur="500"/>
                                        <p:tgtEl>
                                          <p:spTgt spid="7"/>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5">
                                            <p:txEl>
                                              <p:pRg st="18" end="18"/>
                                            </p:txEl>
                                          </p:spTgt>
                                        </p:tgtEl>
                                        <p:attrNameLst>
                                          <p:attrName>style.visibility</p:attrName>
                                        </p:attrNameLst>
                                      </p:cBhvr>
                                      <p:to>
                                        <p:strVal val="visible"/>
                                      </p:to>
                                    </p:set>
                                    <p:animEffect transition="in" filter="fade">
                                      <p:cBhvr>
                                        <p:cTn id="72" dur="500"/>
                                        <p:tgtEl>
                                          <p:spTgt spid="5">
                                            <p:txEl>
                                              <p:pRg st="18" end="18"/>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8"/>
                                        </p:tgtEl>
                                        <p:attrNameLst>
                                          <p:attrName>style.visibility</p:attrName>
                                        </p:attrNameLst>
                                      </p:cBhvr>
                                      <p:to>
                                        <p:strVal val="visible"/>
                                      </p:to>
                                    </p:set>
                                    <p:animEffect transition="in" filter="fade">
                                      <p:cBhvr>
                                        <p:cTn id="7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427654" y="908713"/>
            <a:ext cx="10902820" cy="5867400"/>
          </a:xfrm>
          <a:prstGeom prst="roundRect">
            <a:avLst/>
          </a:prstGeom>
        </p:spPr>
        <p:style>
          <a:lnRef idx="1">
            <a:schemeClr val="accent1"/>
          </a:lnRef>
          <a:fillRef idx="2">
            <a:schemeClr val="accent1"/>
          </a:fillRef>
          <a:effectRef idx="1">
            <a:schemeClr val="accent1"/>
          </a:effectRef>
          <a:fontRef idx="minor">
            <a:schemeClr val="dk1"/>
          </a:fontRef>
        </p:style>
        <p:txBody>
          <a:bodyPr numCol="2" rtlCol="0" anchor="ctr"/>
          <a:lstStyle/>
          <a:p>
            <a:r>
              <a:rPr lang="en-US" sz="2200" dirty="0">
                <a:solidFill>
                  <a:schemeClr val="tx1"/>
                </a:solidFill>
                <a:highlight>
                  <a:srgbClr val="FFFF00"/>
                </a:highlight>
              </a:rPr>
              <a:t>abstract class Bike</a:t>
            </a:r>
          </a:p>
          <a:p>
            <a:r>
              <a:rPr lang="en-US" sz="2200" dirty="0">
                <a:solidFill>
                  <a:schemeClr val="tx1"/>
                </a:solidFill>
                <a:highlight>
                  <a:srgbClr val="FFFF00"/>
                </a:highlight>
              </a:rPr>
              <a:t>{  </a:t>
            </a:r>
          </a:p>
          <a:p>
            <a:r>
              <a:rPr lang="en-US" sz="2200" dirty="0">
                <a:solidFill>
                  <a:schemeClr val="tx1"/>
                </a:solidFill>
                <a:highlight>
                  <a:srgbClr val="FFFF00"/>
                </a:highlight>
              </a:rPr>
              <a:t>   Bike()</a:t>
            </a:r>
          </a:p>
          <a:p>
            <a:r>
              <a:rPr lang="en-US" sz="2200" dirty="0">
                <a:solidFill>
                  <a:schemeClr val="tx1"/>
                </a:solidFill>
                <a:highlight>
                  <a:srgbClr val="FFFF00"/>
                </a:highlight>
              </a:rPr>
              <a:t>   {</a:t>
            </a:r>
          </a:p>
          <a:p>
            <a:r>
              <a:rPr lang="en-US" sz="2200" dirty="0">
                <a:solidFill>
                  <a:schemeClr val="tx1"/>
                </a:solidFill>
                <a:highlight>
                  <a:srgbClr val="FFFF00"/>
                </a:highlight>
              </a:rPr>
              <a:t>     </a:t>
            </a:r>
            <a:r>
              <a:rPr lang="en-US" sz="2200" dirty="0" err="1">
                <a:solidFill>
                  <a:schemeClr val="tx1"/>
                </a:solidFill>
                <a:highlight>
                  <a:srgbClr val="FFFF00"/>
                </a:highlight>
              </a:rPr>
              <a:t>S.o.p</a:t>
            </a:r>
            <a:r>
              <a:rPr lang="en-US" sz="2200" dirty="0">
                <a:solidFill>
                  <a:schemeClr val="tx1"/>
                </a:solidFill>
                <a:highlight>
                  <a:srgbClr val="FFFF00"/>
                </a:highlight>
              </a:rPr>
              <a:t>(“Bike Starts”);</a:t>
            </a:r>
          </a:p>
          <a:p>
            <a:r>
              <a:rPr lang="en-US" sz="2200" dirty="0">
                <a:solidFill>
                  <a:schemeClr val="tx1"/>
                </a:solidFill>
                <a:highlight>
                  <a:srgbClr val="FFFF00"/>
                </a:highlight>
              </a:rPr>
              <a:t>      }</a:t>
            </a:r>
          </a:p>
          <a:p>
            <a:r>
              <a:rPr lang="en-US" sz="2200" dirty="0">
                <a:solidFill>
                  <a:schemeClr val="tx1"/>
                </a:solidFill>
                <a:highlight>
                  <a:srgbClr val="FFFF00"/>
                </a:highlight>
              </a:rPr>
              <a:t>     abstract void run();</a:t>
            </a:r>
          </a:p>
          <a:p>
            <a:r>
              <a:rPr lang="en-US" sz="2200" dirty="0">
                <a:solidFill>
                  <a:schemeClr val="tx1"/>
                </a:solidFill>
                <a:highlight>
                  <a:srgbClr val="FFFF00"/>
                </a:highlight>
              </a:rPr>
              <a:t>     void </a:t>
            </a:r>
            <a:r>
              <a:rPr lang="en-US" sz="2200" dirty="0" err="1">
                <a:solidFill>
                  <a:schemeClr val="tx1"/>
                </a:solidFill>
                <a:highlight>
                  <a:srgbClr val="FFFF00"/>
                </a:highlight>
              </a:rPr>
              <a:t>changeGear</a:t>
            </a:r>
            <a:r>
              <a:rPr lang="en-US" sz="2200" dirty="0">
                <a:solidFill>
                  <a:schemeClr val="tx1"/>
                </a:solidFill>
                <a:highlight>
                  <a:srgbClr val="FFFF00"/>
                </a:highlight>
              </a:rPr>
              <a:t>()</a:t>
            </a:r>
          </a:p>
          <a:p>
            <a:r>
              <a:rPr lang="en-US" sz="2200" dirty="0">
                <a:solidFill>
                  <a:schemeClr val="tx1"/>
                </a:solidFill>
                <a:highlight>
                  <a:srgbClr val="FFFF00"/>
                </a:highlight>
              </a:rPr>
              <a:t>   { </a:t>
            </a:r>
          </a:p>
          <a:p>
            <a:r>
              <a:rPr lang="en-US" sz="2200" dirty="0">
                <a:solidFill>
                  <a:schemeClr val="tx1"/>
                </a:solidFill>
                <a:highlight>
                  <a:srgbClr val="FFFF00"/>
                </a:highlight>
              </a:rPr>
              <a:t>        </a:t>
            </a:r>
            <a:r>
              <a:rPr lang="en-US" sz="2200" dirty="0" err="1">
                <a:solidFill>
                  <a:schemeClr val="tx1"/>
                </a:solidFill>
                <a:highlight>
                  <a:srgbClr val="FFFF00"/>
                </a:highlight>
              </a:rPr>
              <a:t>S.o.p</a:t>
            </a:r>
            <a:r>
              <a:rPr lang="en-US" sz="2200" dirty="0">
                <a:solidFill>
                  <a:schemeClr val="tx1"/>
                </a:solidFill>
                <a:highlight>
                  <a:srgbClr val="FFFF00"/>
                </a:highlight>
              </a:rPr>
              <a:t>(“Gear Changed”);</a:t>
            </a:r>
          </a:p>
          <a:p>
            <a:r>
              <a:rPr lang="en-US" sz="2200" dirty="0">
                <a:solidFill>
                  <a:schemeClr val="tx1"/>
                </a:solidFill>
                <a:highlight>
                  <a:srgbClr val="FFFF00"/>
                </a:highlight>
              </a:rPr>
              <a:t>     } </a:t>
            </a:r>
          </a:p>
          <a:p>
            <a:r>
              <a:rPr lang="en-US" sz="2200" dirty="0">
                <a:solidFill>
                  <a:schemeClr val="tx1"/>
                </a:solidFill>
                <a:highlight>
                  <a:srgbClr val="FFFF00"/>
                </a:highlight>
              </a:rPr>
              <a:t>}</a:t>
            </a:r>
            <a:r>
              <a:rPr lang="en-US" sz="2200" dirty="0">
                <a:solidFill>
                  <a:schemeClr val="tx1"/>
                </a:solidFill>
              </a:rPr>
              <a:t>     </a:t>
            </a:r>
          </a:p>
          <a:p>
            <a:r>
              <a:rPr lang="en-US" sz="2400" dirty="0">
                <a:solidFill>
                  <a:schemeClr val="tx1"/>
                </a:solidFill>
              </a:rPr>
              <a:t> </a:t>
            </a:r>
            <a:r>
              <a:rPr lang="en-US" sz="2200" dirty="0">
                <a:solidFill>
                  <a:schemeClr val="tx1"/>
                </a:solidFill>
                <a:highlight>
                  <a:srgbClr val="00FF00"/>
                </a:highlight>
              </a:rPr>
              <a:t>class Honda extends Bike</a:t>
            </a:r>
          </a:p>
          <a:p>
            <a:r>
              <a:rPr lang="en-US" sz="2200" dirty="0">
                <a:solidFill>
                  <a:schemeClr val="tx1"/>
                </a:solidFill>
                <a:highlight>
                  <a:srgbClr val="00FF00"/>
                </a:highlight>
              </a:rPr>
              <a:t>{  </a:t>
            </a:r>
          </a:p>
          <a:p>
            <a:r>
              <a:rPr lang="en-US" sz="2200" dirty="0">
                <a:solidFill>
                  <a:schemeClr val="tx1"/>
                </a:solidFill>
                <a:highlight>
                  <a:srgbClr val="00FF00"/>
                </a:highlight>
              </a:rPr>
              <a:t>  void run()</a:t>
            </a:r>
          </a:p>
          <a:p>
            <a:r>
              <a:rPr lang="en-US" sz="2200" dirty="0">
                <a:solidFill>
                  <a:schemeClr val="tx1"/>
                </a:solidFill>
                <a:highlight>
                  <a:srgbClr val="00FF00"/>
                </a:highlight>
              </a:rPr>
              <a:t>    {</a:t>
            </a:r>
          </a:p>
          <a:p>
            <a:r>
              <a:rPr lang="en-US" sz="2200" dirty="0">
                <a:solidFill>
                  <a:schemeClr val="tx1"/>
                </a:solidFill>
                <a:highlight>
                  <a:srgbClr val="00FF00"/>
                </a:highlight>
              </a:rPr>
              <a:t>         </a:t>
            </a:r>
            <a:r>
              <a:rPr lang="en-US" sz="2200" dirty="0" err="1">
                <a:solidFill>
                  <a:schemeClr val="tx1"/>
                </a:solidFill>
                <a:highlight>
                  <a:srgbClr val="00FF00"/>
                </a:highlight>
              </a:rPr>
              <a:t>System.out.println</a:t>
            </a:r>
            <a:r>
              <a:rPr lang="en-US" sz="2200" dirty="0">
                <a:solidFill>
                  <a:schemeClr val="tx1"/>
                </a:solidFill>
                <a:highlight>
                  <a:srgbClr val="00FF00"/>
                </a:highlight>
              </a:rPr>
              <a:t>("running safely..");</a:t>
            </a:r>
          </a:p>
          <a:p>
            <a:r>
              <a:rPr lang="en-US" sz="2200" dirty="0">
                <a:solidFill>
                  <a:schemeClr val="tx1"/>
                </a:solidFill>
                <a:highlight>
                  <a:srgbClr val="00FF00"/>
                </a:highlight>
              </a:rPr>
              <a:t>     } </a:t>
            </a:r>
          </a:p>
          <a:p>
            <a:r>
              <a:rPr lang="en-US" sz="2200" dirty="0">
                <a:solidFill>
                  <a:schemeClr val="tx1"/>
                </a:solidFill>
                <a:highlight>
                  <a:srgbClr val="00FF00"/>
                </a:highlight>
              </a:rPr>
              <a:t>}</a:t>
            </a:r>
            <a:endParaRPr lang="en-US" sz="2400" dirty="0">
              <a:solidFill>
                <a:schemeClr val="tx1"/>
              </a:solidFill>
            </a:endParaRPr>
          </a:p>
          <a:p>
            <a:r>
              <a:rPr lang="en-US" sz="2200" dirty="0">
                <a:solidFill>
                  <a:schemeClr val="tx1"/>
                </a:solidFill>
                <a:highlight>
                  <a:srgbClr val="00FFFF"/>
                </a:highlight>
              </a:rPr>
              <a:t>public class Test {</a:t>
            </a:r>
          </a:p>
          <a:p>
            <a:r>
              <a:rPr lang="en-US" sz="2200" dirty="0">
                <a:solidFill>
                  <a:schemeClr val="tx1"/>
                </a:solidFill>
                <a:highlight>
                  <a:srgbClr val="00FFFF"/>
                </a:highlight>
              </a:rPr>
              <a:t>    public static void main(String </a:t>
            </a:r>
            <a:r>
              <a:rPr lang="en-US" sz="2200" dirty="0" err="1">
                <a:solidFill>
                  <a:schemeClr val="tx1"/>
                </a:solidFill>
                <a:highlight>
                  <a:srgbClr val="00FFFF"/>
                </a:highlight>
              </a:rPr>
              <a:t>args</a:t>
            </a:r>
            <a:r>
              <a:rPr lang="en-US" sz="2200" dirty="0">
                <a:solidFill>
                  <a:schemeClr val="tx1"/>
                </a:solidFill>
                <a:highlight>
                  <a:srgbClr val="00FFFF"/>
                </a:highlight>
              </a:rPr>
              <a:t>[])</a:t>
            </a:r>
          </a:p>
          <a:p>
            <a:r>
              <a:rPr lang="en-US" sz="2200" dirty="0">
                <a:solidFill>
                  <a:schemeClr val="tx1"/>
                </a:solidFill>
                <a:highlight>
                  <a:srgbClr val="00FFFF"/>
                </a:highlight>
              </a:rPr>
              <a:t>    {</a:t>
            </a:r>
          </a:p>
          <a:p>
            <a:r>
              <a:rPr lang="en-US" sz="2200" dirty="0">
                <a:solidFill>
                  <a:schemeClr val="tx1"/>
                </a:solidFill>
                <a:highlight>
                  <a:srgbClr val="00FFFF"/>
                </a:highlight>
              </a:rPr>
              <a:t>      Bike obj = new Honda();  </a:t>
            </a:r>
          </a:p>
          <a:p>
            <a:r>
              <a:rPr lang="en-US" sz="2200" dirty="0">
                <a:solidFill>
                  <a:schemeClr val="tx1"/>
                </a:solidFill>
                <a:highlight>
                  <a:srgbClr val="00FFFF"/>
                </a:highlight>
              </a:rPr>
              <a:t>        </a:t>
            </a:r>
            <a:r>
              <a:rPr lang="en-US" sz="2200" dirty="0" err="1">
                <a:solidFill>
                  <a:schemeClr val="tx1"/>
                </a:solidFill>
                <a:highlight>
                  <a:srgbClr val="00FFFF"/>
                </a:highlight>
              </a:rPr>
              <a:t>obj.run</a:t>
            </a:r>
            <a:r>
              <a:rPr lang="en-US" sz="2200" dirty="0">
                <a:solidFill>
                  <a:schemeClr val="tx1"/>
                </a:solidFill>
                <a:highlight>
                  <a:srgbClr val="00FFFF"/>
                </a:highlight>
              </a:rPr>
              <a:t>();</a:t>
            </a:r>
          </a:p>
          <a:p>
            <a:r>
              <a:rPr lang="en-US" sz="2200" dirty="0">
                <a:solidFill>
                  <a:schemeClr val="tx1"/>
                </a:solidFill>
                <a:highlight>
                  <a:srgbClr val="00FFFF"/>
                </a:highlight>
              </a:rPr>
              <a:t>        </a:t>
            </a:r>
            <a:r>
              <a:rPr lang="en-US" sz="2200" dirty="0" err="1">
                <a:solidFill>
                  <a:schemeClr val="tx1"/>
                </a:solidFill>
                <a:highlight>
                  <a:srgbClr val="00FFFF"/>
                </a:highlight>
              </a:rPr>
              <a:t>obj.changeGear</a:t>
            </a:r>
            <a:r>
              <a:rPr lang="en-US" sz="2200" dirty="0">
                <a:solidFill>
                  <a:schemeClr val="tx1"/>
                </a:solidFill>
                <a:highlight>
                  <a:srgbClr val="00FFFF"/>
                </a:highlight>
              </a:rPr>
              <a:t>();  </a:t>
            </a:r>
          </a:p>
          <a:p>
            <a:r>
              <a:rPr lang="en-US" sz="2200" dirty="0">
                <a:solidFill>
                  <a:schemeClr val="tx1"/>
                </a:solidFill>
                <a:highlight>
                  <a:srgbClr val="00FFFF"/>
                </a:highlight>
              </a:rPr>
              <a:t>      }  </a:t>
            </a:r>
          </a:p>
          <a:p>
            <a:r>
              <a:rPr lang="en-US" sz="2200" dirty="0">
                <a:solidFill>
                  <a:schemeClr val="tx1"/>
                </a:solidFill>
                <a:highlight>
                  <a:srgbClr val="00FFFF"/>
                </a:highlight>
              </a:rPr>
              <a:t>    } </a:t>
            </a:r>
            <a:r>
              <a:rPr lang="en-US" sz="2400" dirty="0">
                <a:solidFill>
                  <a:schemeClr val="tx1"/>
                </a:solidFill>
                <a:highlight>
                  <a:srgbClr val="00FFFF"/>
                </a:highlight>
              </a:rPr>
              <a:t> </a:t>
            </a:r>
          </a:p>
        </p:txBody>
      </p:sp>
      <p:pic>
        <p:nvPicPr>
          <p:cNvPr id="4" name="Picture 3">
            <a:extLst>
              <a:ext uri="{FF2B5EF4-FFF2-40B4-BE49-F238E27FC236}">
                <a16:creationId xmlns:a16="http://schemas.microsoft.com/office/drawing/2014/main" id="{9CE3CA47-E8E0-45C8-8864-FD8DC0852FD4}"/>
              </a:ext>
            </a:extLst>
          </p:cNvPr>
          <p:cNvPicPr>
            <a:picLocks noChangeAspect="1"/>
          </p:cNvPicPr>
          <p:nvPr/>
        </p:nvPicPr>
        <p:blipFill>
          <a:blip r:embed="rId3"/>
          <a:stretch>
            <a:fillRect/>
          </a:stretch>
        </p:blipFill>
        <p:spPr>
          <a:xfrm>
            <a:off x="427653" y="192653"/>
            <a:ext cx="937341" cy="646786"/>
          </a:xfrm>
          <a:prstGeom prst="rect">
            <a:avLst/>
          </a:prstGeom>
        </p:spPr>
      </p:pic>
      <p:sp>
        <p:nvSpPr>
          <p:cNvPr id="6" name="Title 1">
            <a:extLst>
              <a:ext uri="{FF2B5EF4-FFF2-40B4-BE49-F238E27FC236}">
                <a16:creationId xmlns:a16="http://schemas.microsoft.com/office/drawing/2014/main" id="{D3EDCA38-5D93-44D3-B19B-19096EA79A2B}"/>
              </a:ext>
            </a:extLst>
          </p:cNvPr>
          <p:cNvSpPr txBox="1">
            <a:spLocks/>
          </p:cNvSpPr>
          <p:nvPr/>
        </p:nvSpPr>
        <p:spPr>
          <a:xfrm>
            <a:off x="1447800" y="192653"/>
            <a:ext cx="10287000" cy="646786"/>
          </a:xfrm>
          <a:prstGeom prst="rect">
            <a:avLst/>
          </a:prstGeom>
          <a:solidFill>
            <a:srgbClr val="0EADC2"/>
          </a:solidFill>
          <a:ln w="38100" cap="flat" cmpd="sng" algn="ctr">
            <a:solidFill>
              <a:srgbClr val="FF0000"/>
            </a:solidFill>
            <a:prstDash val="solid"/>
          </a:ln>
        </p:spPr>
        <p:style>
          <a:lnRef idx="1">
            <a:schemeClr val="accent1"/>
          </a:lnRef>
          <a:fillRef idx="2">
            <a:schemeClr val="accent1"/>
          </a:fillRef>
          <a:effectRef idx="1">
            <a:schemeClr val="accent1"/>
          </a:effectRef>
          <a:fontRef idx="minor">
            <a:schemeClr val="dk1"/>
          </a:fontRef>
        </p:style>
        <p:txBody>
          <a:bodyPr bIns="91440" anchor="b" anchorCtr="0">
            <a:normAutofit fontScale="92500"/>
          </a:bodyPr>
          <a:lstStyle>
            <a:lvl1pPr algn="l" rtl="0" eaLnBrk="1" latinLnBrk="0" hangingPunct="1">
              <a:spcBef>
                <a:spcPct val="0"/>
              </a:spcBef>
              <a:buNone/>
              <a:defRPr kumimoji="0" sz="40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3600" dirty="0">
                <a:solidFill>
                  <a:schemeClr val="tx1"/>
                </a:solidFill>
                <a:highlight>
                  <a:srgbClr val="FFFF00"/>
                </a:highlight>
              </a:rPr>
              <a:t>Example of Abstract Class that has Constructor, Abstract Method</a:t>
            </a:r>
          </a:p>
        </p:txBody>
      </p:sp>
      <p:sp>
        <p:nvSpPr>
          <p:cNvPr id="8" name="Rectangle 7">
            <a:extLst>
              <a:ext uri="{FF2B5EF4-FFF2-40B4-BE49-F238E27FC236}">
                <a16:creationId xmlns:a16="http://schemas.microsoft.com/office/drawing/2014/main" id="{D30600C9-331B-4810-8DBC-418C4F767DA3}"/>
              </a:ext>
            </a:extLst>
          </p:cNvPr>
          <p:cNvSpPr/>
          <p:nvPr/>
        </p:nvSpPr>
        <p:spPr>
          <a:xfrm>
            <a:off x="6781800" y="5334000"/>
            <a:ext cx="38862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t>Output:-Bike Starts</a:t>
            </a:r>
          </a:p>
          <a:p>
            <a:pPr algn="ctr"/>
            <a:r>
              <a:rPr lang="en-IN" sz="2400" dirty="0"/>
              <a:t>Running Safely</a:t>
            </a:r>
          </a:p>
          <a:p>
            <a:pPr algn="ctr"/>
            <a:r>
              <a:rPr lang="en-IN" sz="2400" dirty="0"/>
              <a:t>Gear Changed</a:t>
            </a:r>
          </a:p>
        </p:txBody>
      </p:sp>
    </p:spTree>
    <p:extLst>
      <p:ext uri="{BB962C8B-B14F-4D97-AF65-F5344CB8AC3E}">
        <p14:creationId xmlns:p14="http://schemas.microsoft.com/office/powerpoint/2010/main" val="805871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fade">
                                      <p:cBhvr>
                                        <p:cTn id="13" dur="500"/>
                                        <p:tgtEl>
                                          <p:spTgt spid="5">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fade">
                                      <p:cBhvr>
                                        <p:cTn id="16" dur="500"/>
                                        <p:tgtEl>
                                          <p:spTgt spid="5">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Effect transition="in" filter="fade">
                                      <p:cBhvr>
                                        <p:cTn id="19" dur="500"/>
                                        <p:tgtEl>
                                          <p:spTgt spid="5">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5">
                                            <p:txEl>
                                              <p:pRg st="5" end="5"/>
                                            </p:txEl>
                                          </p:spTgt>
                                        </p:tgtEl>
                                        <p:attrNameLst>
                                          <p:attrName>style.visibility</p:attrName>
                                        </p:attrNameLst>
                                      </p:cBhvr>
                                      <p:to>
                                        <p:strVal val="visible"/>
                                      </p:to>
                                    </p:set>
                                    <p:animEffect transition="in" filter="fade">
                                      <p:cBhvr>
                                        <p:cTn id="22" dur="500"/>
                                        <p:tgtEl>
                                          <p:spTgt spid="5">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animEffect transition="in" filter="fade">
                                      <p:cBhvr>
                                        <p:cTn id="25" dur="500"/>
                                        <p:tgtEl>
                                          <p:spTgt spid="5">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5">
                                            <p:txEl>
                                              <p:pRg st="7" end="7"/>
                                            </p:txEl>
                                          </p:spTgt>
                                        </p:tgtEl>
                                        <p:attrNameLst>
                                          <p:attrName>style.visibility</p:attrName>
                                        </p:attrNameLst>
                                      </p:cBhvr>
                                      <p:to>
                                        <p:strVal val="visible"/>
                                      </p:to>
                                    </p:set>
                                    <p:animEffect transition="in" filter="fade">
                                      <p:cBhvr>
                                        <p:cTn id="28" dur="500"/>
                                        <p:tgtEl>
                                          <p:spTgt spid="5">
                                            <p:txEl>
                                              <p:pRg st="7" end="7"/>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animEffect transition="in" filter="fade">
                                      <p:cBhvr>
                                        <p:cTn id="31" dur="500"/>
                                        <p:tgtEl>
                                          <p:spTgt spid="5">
                                            <p:txEl>
                                              <p:pRg st="8" end="8"/>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5">
                                            <p:txEl>
                                              <p:pRg st="9" end="9"/>
                                            </p:txEl>
                                          </p:spTgt>
                                        </p:tgtEl>
                                        <p:attrNameLst>
                                          <p:attrName>style.visibility</p:attrName>
                                        </p:attrNameLst>
                                      </p:cBhvr>
                                      <p:to>
                                        <p:strVal val="visible"/>
                                      </p:to>
                                    </p:set>
                                    <p:animEffect transition="in" filter="fade">
                                      <p:cBhvr>
                                        <p:cTn id="34" dur="500"/>
                                        <p:tgtEl>
                                          <p:spTgt spid="5">
                                            <p:txEl>
                                              <p:pRg st="9" end="9"/>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5">
                                            <p:txEl>
                                              <p:pRg st="10" end="10"/>
                                            </p:txEl>
                                          </p:spTgt>
                                        </p:tgtEl>
                                        <p:attrNameLst>
                                          <p:attrName>style.visibility</p:attrName>
                                        </p:attrNameLst>
                                      </p:cBhvr>
                                      <p:to>
                                        <p:strVal val="visible"/>
                                      </p:to>
                                    </p:set>
                                    <p:animEffect transition="in" filter="fade">
                                      <p:cBhvr>
                                        <p:cTn id="37" dur="500"/>
                                        <p:tgtEl>
                                          <p:spTgt spid="5">
                                            <p:txEl>
                                              <p:pRg st="10" end="10"/>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5">
                                            <p:txEl>
                                              <p:pRg st="11" end="11"/>
                                            </p:txEl>
                                          </p:spTgt>
                                        </p:tgtEl>
                                        <p:attrNameLst>
                                          <p:attrName>style.visibility</p:attrName>
                                        </p:attrNameLst>
                                      </p:cBhvr>
                                      <p:to>
                                        <p:strVal val="visible"/>
                                      </p:to>
                                    </p:set>
                                    <p:animEffect transition="in" filter="fade">
                                      <p:cBhvr>
                                        <p:cTn id="40" dur="500"/>
                                        <p:tgtEl>
                                          <p:spTgt spid="5">
                                            <p:txEl>
                                              <p:pRg st="11" end="11"/>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5">
                                            <p:txEl>
                                              <p:pRg st="12" end="12"/>
                                            </p:txEl>
                                          </p:spTgt>
                                        </p:tgtEl>
                                        <p:attrNameLst>
                                          <p:attrName>style.visibility</p:attrName>
                                        </p:attrNameLst>
                                      </p:cBhvr>
                                      <p:to>
                                        <p:strVal val="visible"/>
                                      </p:to>
                                    </p:set>
                                    <p:animEffect transition="in" filter="fade">
                                      <p:cBhvr>
                                        <p:cTn id="45" dur="500"/>
                                        <p:tgtEl>
                                          <p:spTgt spid="5">
                                            <p:txEl>
                                              <p:pRg st="12" end="12"/>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5">
                                            <p:txEl>
                                              <p:pRg st="13" end="13"/>
                                            </p:txEl>
                                          </p:spTgt>
                                        </p:tgtEl>
                                        <p:attrNameLst>
                                          <p:attrName>style.visibility</p:attrName>
                                        </p:attrNameLst>
                                      </p:cBhvr>
                                      <p:to>
                                        <p:strVal val="visible"/>
                                      </p:to>
                                    </p:set>
                                    <p:animEffect transition="in" filter="fade">
                                      <p:cBhvr>
                                        <p:cTn id="48" dur="500"/>
                                        <p:tgtEl>
                                          <p:spTgt spid="5">
                                            <p:txEl>
                                              <p:pRg st="13" end="13"/>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5">
                                            <p:txEl>
                                              <p:pRg st="14" end="14"/>
                                            </p:txEl>
                                          </p:spTgt>
                                        </p:tgtEl>
                                        <p:attrNameLst>
                                          <p:attrName>style.visibility</p:attrName>
                                        </p:attrNameLst>
                                      </p:cBhvr>
                                      <p:to>
                                        <p:strVal val="visible"/>
                                      </p:to>
                                    </p:set>
                                    <p:animEffect transition="in" filter="fade">
                                      <p:cBhvr>
                                        <p:cTn id="51" dur="500"/>
                                        <p:tgtEl>
                                          <p:spTgt spid="5">
                                            <p:txEl>
                                              <p:pRg st="14" end="14"/>
                                            </p:txEl>
                                          </p:spTgt>
                                        </p:tgtEl>
                                      </p:cBhvr>
                                    </p:animEffect>
                                  </p:childTnLst>
                                </p:cTn>
                              </p:par>
                              <p:par>
                                <p:cTn id="52" presetID="10" presetClass="entr" presetSubtype="0" fill="hold" nodeType="withEffect">
                                  <p:stCondLst>
                                    <p:cond delay="0"/>
                                  </p:stCondLst>
                                  <p:childTnLst>
                                    <p:set>
                                      <p:cBhvr>
                                        <p:cTn id="53" dur="1" fill="hold">
                                          <p:stCondLst>
                                            <p:cond delay="0"/>
                                          </p:stCondLst>
                                        </p:cTn>
                                        <p:tgtEl>
                                          <p:spTgt spid="5">
                                            <p:txEl>
                                              <p:pRg st="15" end="15"/>
                                            </p:txEl>
                                          </p:spTgt>
                                        </p:tgtEl>
                                        <p:attrNameLst>
                                          <p:attrName>style.visibility</p:attrName>
                                        </p:attrNameLst>
                                      </p:cBhvr>
                                      <p:to>
                                        <p:strVal val="visible"/>
                                      </p:to>
                                    </p:set>
                                    <p:animEffect transition="in" filter="fade">
                                      <p:cBhvr>
                                        <p:cTn id="54" dur="500"/>
                                        <p:tgtEl>
                                          <p:spTgt spid="5">
                                            <p:txEl>
                                              <p:pRg st="15" end="15"/>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5">
                                            <p:txEl>
                                              <p:pRg st="16" end="16"/>
                                            </p:txEl>
                                          </p:spTgt>
                                        </p:tgtEl>
                                        <p:attrNameLst>
                                          <p:attrName>style.visibility</p:attrName>
                                        </p:attrNameLst>
                                      </p:cBhvr>
                                      <p:to>
                                        <p:strVal val="visible"/>
                                      </p:to>
                                    </p:set>
                                    <p:animEffect transition="in" filter="fade">
                                      <p:cBhvr>
                                        <p:cTn id="57" dur="500"/>
                                        <p:tgtEl>
                                          <p:spTgt spid="5">
                                            <p:txEl>
                                              <p:pRg st="16" end="16"/>
                                            </p:txEl>
                                          </p:spTgt>
                                        </p:tgtEl>
                                      </p:cBhvr>
                                    </p:animEffect>
                                  </p:childTnLst>
                                </p:cTn>
                              </p:par>
                              <p:par>
                                <p:cTn id="58" presetID="10" presetClass="entr" presetSubtype="0" fill="hold" nodeType="withEffect">
                                  <p:stCondLst>
                                    <p:cond delay="0"/>
                                  </p:stCondLst>
                                  <p:childTnLst>
                                    <p:set>
                                      <p:cBhvr>
                                        <p:cTn id="59" dur="1" fill="hold">
                                          <p:stCondLst>
                                            <p:cond delay="0"/>
                                          </p:stCondLst>
                                        </p:cTn>
                                        <p:tgtEl>
                                          <p:spTgt spid="5">
                                            <p:txEl>
                                              <p:pRg st="17" end="17"/>
                                            </p:txEl>
                                          </p:spTgt>
                                        </p:tgtEl>
                                        <p:attrNameLst>
                                          <p:attrName>style.visibility</p:attrName>
                                        </p:attrNameLst>
                                      </p:cBhvr>
                                      <p:to>
                                        <p:strVal val="visible"/>
                                      </p:to>
                                    </p:set>
                                    <p:animEffect transition="in" filter="fade">
                                      <p:cBhvr>
                                        <p:cTn id="60" dur="500"/>
                                        <p:tgtEl>
                                          <p:spTgt spid="5">
                                            <p:txEl>
                                              <p:pRg st="17" end="17"/>
                                            </p:txEl>
                                          </p:spTgt>
                                        </p:tgtEl>
                                      </p:cBhvr>
                                    </p:animEffect>
                                  </p:childTnLst>
                                </p:cTn>
                              </p:par>
                              <p:par>
                                <p:cTn id="61" presetID="10" presetClass="entr" presetSubtype="0" fill="hold" nodeType="withEffect">
                                  <p:stCondLst>
                                    <p:cond delay="0"/>
                                  </p:stCondLst>
                                  <p:childTnLst>
                                    <p:set>
                                      <p:cBhvr>
                                        <p:cTn id="62" dur="1" fill="hold">
                                          <p:stCondLst>
                                            <p:cond delay="0"/>
                                          </p:stCondLst>
                                        </p:cTn>
                                        <p:tgtEl>
                                          <p:spTgt spid="5">
                                            <p:txEl>
                                              <p:pRg st="18" end="18"/>
                                            </p:txEl>
                                          </p:spTgt>
                                        </p:tgtEl>
                                        <p:attrNameLst>
                                          <p:attrName>style.visibility</p:attrName>
                                        </p:attrNameLst>
                                      </p:cBhvr>
                                      <p:to>
                                        <p:strVal val="visible"/>
                                      </p:to>
                                    </p:set>
                                    <p:animEffect transition="in" filter="fade">
                                      <p:cBhvr>
                                        <p:cTn id="63" dur="500"/>
                                        <p:tgtEl>
                                          <p:spTgt spid="5">
                                            <p:txEl>
                                              <p:pRg st="18" end="18"/>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nodeType="clickEffect">
                                  <p:stCondLst>
                                    <p:cond delay="0"/>
                                  </p:stCondLst>
                                  <p:childTnLst>
                                    <p:set>
                                      <p:cBhvr>
                                        <p:cTn id="67" dur="1" fill="hold">
                                          <p:stCondLst>
                                            <p:cond delay="0"/>
                                          </p:stCondLst>
                                        </p:cTn>
                                        <p:tgtEl>
                                          <p:spTgt spid="5">
                                            <p:txEl>
                                              <p:pRg st="19" end="19"/>
                                            </p:txEl>
                                          </p:spTgt>
                                        </p:tgtEl>
                                        <p:attrNameLst>
                                          <p:attrName>style.visibility</p:attrName>
                                        </p:attrNameLst>
                                      </p:cBhvr>
                                      <p:to>
                                        <p:strVal val="visible"/>
                                      </p:to>
                                    </p:set>
                                    <p:animEffect transition="in" filter="fade">
                                      <p:cBhvr>
                                        <p:cTn id="68" dur="500"/>
                                        <p:tgtEl>
                                          <p:spTgt spid="5">
                                            <p:txEl>
                                              <p:pRg st="19" end="19"/>
                                            </p:txEl>
                                          </p:spTgt>
                                        </p:tgtEl>
                                      </p:cBhvr>
                                    </p:animEffect>
                                  </p:childTnLst>
                                </p:cTn>
                              </p:par>
                              <p:par>
                                <p:cTn id="69" presetID="10" presetClass="entr" presetSubtype="0" fill="hold" nodeType="withEffect">
                                  <p:stCondLst>
                                    <p:cond delay="0"/>
                                  </p:stCondLst>
                                  <p:childTnLst>
                                    <p:set>
                                      <p:cBhvr>
                                        <p:cTn id="70" dur="1" fill="hold">
                                          <p:stCondLst>
                                            <p:cond delay="0"/>
                                          </p:stCondLst>
                                        </p:cTn>
                                        <p:tgtEl>
                                          <p:spTgt spid="5">
                                            <p:txEl>
                                              <p:pRg st="20" end="20"/>
                                            </p:txEl>
                                          </p:spTgt>
                                        </p:tgtEl>
                                        <p:attrNameLst>
                                          <p:attrName>style.visibility</p:attrName>
                                        </p:attrNameLst>
                                      </p:cBhvr>
                                      <p:to>
                                        <p:strVal val="visible"/>
                                      </p:to>
                                    </p:set>
                                    <p:animEffect transition="in" filter="fade">
                                      <p:cBhvr>
                                        <p:cTn id="71" dur="500"/>
                                        <p:tgtEl>
                                          <p:spTgt spid="5">
                                            <p:txEl>
                                              <p:pRg st="20" end="20"/>
                                            </p:txEl>
                                          </p:spTgt>
                                        </p:tgtEl>
                                      </p:cBhvr>
                                    </p:animEffect>
                                  </p:childTnLst>
                                </p:cTn>
                              </p:par>
                              <p:par>
                                <p:cTn id="72" presetID="10" presetClass="entr" presetSubtype="0" fill="hold" nodeType="withEffect">
                                  <p:stCondLst>
                                    <p:cond delay="0"/>
                                  </p:stCondLst>
                                  <p:childTnLst>
                                    <p:set>
                                      <p:cBhvr>
                                        <p:cTn id="73" dur="1" fill="hold">
                                          <p:stCondLst>
                                            <p:cond delay="0"/>
                                          </p:stCondLst>
                                        </p:cTn>
                                        <p:tgtEl>
                                          <p:spTgt spid="5">
                                            <p:txEl>
                                              <p:pRg st="21" end="21"/>
                                            </p:txEl>
                                          </p:spTgt>
                                        </p:tgtEl>
                                        <p:attrNameLst>
                                          <p:attrName>style.visibility</p:attrName>
                                        </p:attrNameLst>
                                      </p:cBhvr>
                                      <p:to>
                                        <p:strVal val="visible"/>
                                      </p:to>
                                    </p:set>
                                    <p:animEffect transition="in" filter="fade">
                                      <p:cBhvr>
                                        <p:cTn id="74" dur="500"/>
                                        <p:tgtEl>
                                          <p:spTgt spid="5">
                                            <p:txEl>
                                              <p:pRg st="21" end="21"/>
                                            </p:txEl>
                                          </p:spTgt>
                                        </p:tgtEl>
                                      </p:cBhvr>
                                    </p:animEffect>
                                  </p:childTnLst>
                                </p:cTn>
                              </p:par>
                              <p:par>
                                <p:cTn id="75" presetID="10" presetClass="entr" presetSubtype="0" fill="hold" nodeType="withEffect">
                                  <p:stCondLst>
                                    <p:cond delay="0"/>
                                  </p:stCondLst>
                                  <p:childTnLst>
                                    <p:set>
                                      <p:cBhvr>
                                        <p:cTn id="76" dur="1" fill="hold">
                                          <p:stCondLst>
                                            <p:cond delay="0"/>
                                          </p:stCondLst>
                                        </p:cTn>
                                        <p:tgtEl>
                                          <p:spTgt spid="5">
                                            <p:txEl>
                                              <p:pRg st="22" end="22"/>
                                            </p:txEl>
                                          </p:spTgt>
                                        </p:tgtEl>
                                        <p:attrNameLst>
                                          <p:attrName>style.visibility</p:attrName>
                                        </p:attrNameLst>
                                      </p:cBhvr>
                                      <p:to>
                                        <p:strVal val="visible"/>
                                      </p:to>
                                    </p:set>
                                    <p:animEffect transition="in" filter="fade">
                                      <p:cBhvr>
                                        <p:cTn id="77" dur="500"/>
                                        <p:tgtEl>
                                          <p:spTgt spid="5">
                                            <p:txEl>
                                              <p:pRg st="22" end="22"/>
                                            </p:txEl>
                                          </p:spTgt>
                                        </p:tgtEl>
                                      </p:cBhvr>
                                    </p:animEffect>
                                  </p:childTnLst>
                                </p:cTn>
                              </p:par>
                              <p:par>
                                <p:cTn id="78" presetID="10" presetClass="entr" presetSubtype="0" fill="hold" nodeType="withEffect">
                                  <p:stCondLst>
                                    <p:cond delay="0"/>
                                  </p:stCondLst>
                                  <p:childTnLst>
                                    <p:set>
                                      <p:cBhvr>
                                        <p:cTn id="79" dur="1" fill="hold">
                                          <p:stCondLst>
                                            <p:cond delay="0"/>
                                          </p:stCondLst>
                                        </p:cTn>
                                        <p:tgtEl>
                                          <p:spTgt spid="5">
                                            <p:txEl>
                                              <p:pRg st="23" end="23"/>
                                            </p:txEl>
                                          </p:spTgt>
                                        </p:tgtEl>
                                        <p:attrNameLst>
                                          <p:attrName>style.visibility</p:attrName>
                                        </p:attrNameLst>
                                      </p:cBhvr>
                                      <p:to>
                                        <p:strVal val="visible"/>
                                      </p:to>
                                    </p:set>
                                    <p:animEffect transition="in" filter="fade">
                                      <p:cBhvr>
                                        <p:cTn id="80" dur="500"/>
                                        <p:tgtEl>
                                          <p:spTgt spid="5">
                                            <p:txEl>
                                              <p:pRg st="23" end="23"/>
                                            </p:txEl>
                                          </p:spTgt>
                                        </p:tgtEl>
                                      </p:cBhvr>
                                    </p:animEffect>
                                  </p:childTnLst>
                                </p:cTn>
                              </p:par>
                              <p:par>
                                <p:cTn id="81" presetID="10" presetClass="entr" presetSubtype="0" fill="hold" nodeType="withEffect">
                                  <p:stCondLst>
                                    <p:cond delay="0"/>
                                  </p:stCondLst>
                                  <p:childTnLst>
                                    <p:set>
                                      <p:cBhvr>
                                        <p:cTn id="82" dur="1" fill="hold">
                                          <p:stCondLst>
                                            <p:cond delay="0"/>
                                          </p:stCondLst>
                                        </p:cTn>
                                        <p:tgtEl>
                                          <p:spTgt spid="5">
                                            <p:txEl>
                                              <p:pRg st="24" end="24"/>
                                            </p:txEl>
                                          </p:spTgt>
                                        </p:tgtEl>
                                        <p:attrNameLst>
                                          <p:attrName>style.visibility</p:attrName>
                                        </p:attrNameLst>
                                      </p:cBhvr>
                                      <p:to>
                                        <p:strVal val="visible"/>
                                      </p:to>
                                    </p:set>
                                    <p:animEffect transition="in" filter="fade">
                                      <p:cBhvr>
                                        <p:cTn id="83" dur="500"/>
                                        <p:tgtEl>
                                          <p:spTgt spid="5">
                                            <p:txEl>
                                              <p:pRg st="24" end="24"/>
                                            </p:txEl>
                                          </p:spTgt>
                                        </p:tgtEl>
                                      </p:cBhvr>
                                    </p:animEffect>
                                  </p:childTnLst>
                                </p:cTn>
                              </p:par>
                              <p:par>
                                <p:cTn id="84" presetID="10" presetClass="entr" presetSubtype="0" fill="hold" nodeType="withEffect">
                                  <p:stCondLst>
                                    <p:cond delay="0"/>
                                  </p:stCondLst>
                                  <p:childTnLst>
                                    <p:set>
                                      <p:cBhvr>
                                        <p:cTn id="85" dur="1" fill="hold">
                                          <p:stCondLst>
                                            <p:cond delay="0"/>
                                          </p:stCondLst>
                                        </p:cTn>
                                        <p:tgtEl>
                                          <p:spTgt spid="5">
                                            <p:txEl>
                                              <p:pRg st="25" end="25"/>
                                            </p:txEl>
                                          </p:spTgt>
                                        </p:tgtEl>
                                        <p:attrNameLst>
                                          <p:attrName>style.visibility</p:attrName>
                                        </p:attrNameLst>
                                      </p:cBhvr>
                                      <p:to>
                                        <p:strVal val="visible"/>
                                      </p:to>
                                    </p:set>
                                    <p:animEffect transition="in" filter="fade">
                                      <p:cBhvr>
                                        <p:cTn id="86" dur="500"/>
                                        <p:tgtEl>
                                          <p:spTgt spid="5">
                                            <p:txEl>
                                              <p:pRg st="25" end="25"/>
                                            </p:txEl>
                                          </p:spTgt>
                                        </p:tgtEl>
                                      </p:cBhvr>
                                    </p:animEffect>
                                  </p:childTnLst>
                                </p:cTn>
                              </p:par>
                              <p:par>
                                <p:cTn id="87" presetID="10" presetClass="entr" presetSubtype="0" fill="hold" nodeType="withEffect">
                                  <p:stCondLst>
                                    <p:cond delay="0"/>
                                  </p:stCondLst>
                                  <p:childTnLst>
                                    <p:set>
                                      <p:cBhvr>
                                        <p:cTn id="88" dur="1" fill="hold">
                                          <p:stCondLst>
                                            <p:cond delay="0"/>
                                          </p:stCondLst>
                                        </p:cTn>
                                        <p:tgtEl>
                                          <p:spTgt spid="5">
                                            <p:txEl>
                                              <p:pRg st="26" end="26"/>
                                            </p:txEl>
                                          </p:spTgt>
                                        </p:tgtEl>
                                        <p:attrNameLst>
                                          <p:attrName>style.visibility</p:attrName>
                                        </p:attrNameLst>
                                      </p:cBhvr>
                                      <p:to>
                                        <p:strVal val="visible"/>
                                      </p:to>
                                    </p:set>
                                    <p:animEffect transition="in" filter="fade">
                                      <p:cBhvr>
                                        <p:cTn id="89" dur="500"/>
                                        <p:tgtEl>
                                          <p:spTgt spid="5">
                                            <p:txEl>
                                              <p:pRg st="26" end="26"/>
                                            </p:txEl>
                                          </p:spTgt>
                                        </p:tgtEl>
                                      </p:cBhvr>
                                    </p:animEffect>
                                  </p:childTnLst>
                                </p:cTn>
                              </p:par>
                            </p:childTnLst>
                          </p:cTn>
                        </p:par>
                      </p:childTnLst>
                    </p:cTn>
                  </p:par>
                  <p:par>
                    <p:cTn id="90" fill="hold">
                      <p:stCondLst>
                        <p:cond delay="indefinite"/>
                      </p:stCondLst>
                      <p:childTnLst>
                        <p:par>
                          <p:cTn id="91" fill="hold">
                            <p:stCondLst>
                              <p:cond delay="0"/>
                            </p:stCondLst>
                            <p:childTnLst>
                              <p:par>
                                <p:cTn id="92" presetID="10" presetClass="entr" presetSubtype="0" fill="hold" grpId="0" nodeType="clickEffect">
                                  <p:stCondLst>
                                    <p:cond delay="0"/>
                                  </p:stCondLst>
                                  <p:childTnLst>
                                    <p:set>
                                      <p:cBhvr>
                                        <p:cTn id="93" dur="1" fill="hold">
                                          <p:stCondLst>
                                            <p:cond delay="0"/>
                                          </p:stCondLst>
                                        </p:cTn>
                                        <p:tgtEl>
                                          <p:spTgt spid="8"/>
                                        </p:tgtEl>
                                        <p:attrNameLst>
                                          <p:attrName>style.visibility</p:attrName>
                                        </p:attrNameLst>
                                      </p:cBhvr>
                                      <p:to>
                                        <p:strVal val="visible"/>
                                      </p:to>
                                    </p:set>
                                    <p:animEffect transition="in" filter="fade">
                                      <p:cBhvr>
                                        <p:cTn id="9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27653" y="1143000"/>
            <a:ext cx="11154747" cy="1447800"/>
          </a:xfrm>
        </p:spPr>
        <p:style>
          <a:lnRef idx="2">
            <a:schemeClr val="accent1"/>
          </a:lnRef>
          <a:fillRef idx="1">
            <a:schemeClr val="lt1"/>
          </a:fillRef>
          <a:effectRef idx="0">
            <a:schemeClr val="accent1"/>
          </a:effectRef>
          <a:fontRef idx="minor">
            <a:schemeClr val="dk1"/>
          </a:fontRef>
        </p:style>
        <p:txBody>
          <a:bodyPr>
            <a:normAutofit/>
          </a:bodyPr>
          <a:lstStyle/>
          <a:p>
            <a:r>
              <a:rPr lang="en-US" dirty="0"/>
              <a:t>Java two most innovative features are packages and Interfaces</a:t>
            </a:r>
          </a:p>
          <a:p>
            <a:r>
              <a:rPr lang="en-US" dirty="0">
                <a:highlight>
                  <a:srgbClr val="FFFF00"/>
                </a:highlight>
              </a:rPr>
              <a:t>Package is the set of collection of classes and / or interfaces</a:t>
            </a:r>
          </a:p>
          <a:p>
            <a:r>
              <a:rPr lang="en-US" dirty="0"/>
              <a:t>It act as a container for classes that are used.</a:t>
            </a:r>
          </a:p>
          <a:p>
            <a:endParaRPr lang="en-US" dirty="0"/>
          </a:p>
        </p:txBody>
      </p:sp>
      <p:pic>
        <p:nvPicPr>
          <p:cNvPr id="4" name="Picture 3">
            <a:extLst>
              <a:ext uri="{FF2B5EF4-FFF2-40B4-BE49-F238E27FC236}">
                <a16:creationId xmlns:a16="http://schemas.microsoft.com/office/drawing/2014/main" id="{9CE3CA47-E8E0-45C8-8864-FD8DC0852FD4}"/>
              </a:ext>
            </a:extLst>
          </p:cNvPr>
          <p:cNvPicPr>
            <a:picLocks noChangeAspect="1"/>
          </p:cNvPicPr>
          <p:nvPr/>
        </p:nvPicPr>
        <p:blipFill>
          <a:blip r:embed="rId2"/>
          <a:stretch>
            <a:fillRect/>
          </a:stretch>
        </p:blipFill>
        <p:spPr>
          <a:xfrm>
            <a:off x="427653" y="245200"/>
            <a:ext cx="937341" cy="646786"/>
          </a:xfrm>
          <a:prstGeom prst="rect">
            <a:avLst/>
          </a:prstGeom>
        </p:spPr>
      </p:pic>
      <p:sp>
        <p:nvSpPr>
          <p:cNvPr id="5" name="Title 1">
            <a:extLst>
              <a:ext uri="{FF2B5EF4-FFF2-40B4-BE49-F238E27FC236}">
                <a16:creationId xmlns:a16="http://schemas.microsoft.com/office/drawing/2014/main" id="{D3EDCA38-5D93-44D3-B19B-19096EA79A2B}"/>
              </a:ext>
            </a:extLst>
          </p:cNvPr>
          <p:cNvSpPr txBox="1">
            <a:spLocks/>
          </p:cNvSpPr>
          <p:nvPr/>
        </p:nvSpPr>
        <p:spPr>
          <a:xfrm>
            <a:off x="1447800" y="304800"/>
            <a:ext cx="10287000" cy="646786"/>
          </a:xfrm>
          <a:prstGeom prst="rect">
            <a:avLst/>
          </a:prstGeom>
          <a:solidFill>
            <a:srgbClr val="0EADC2"/>
          </a:solidFill>
          <a:ln w="38100" cap="flat" cmpd="sng" algn="ctr">
            <a:solidFill>
              <a:srgbClr val="FF0000"/>
            </a:solidFill>
            <a:prstDash val="solid"/>
          </a:ln>
        </p:spPr>
        <p:style>
          <a:lnRef idx="1">
            <a:schemeClr val="accent1"/>
          </a:lnRef>
          <a:fillRef idx="2">
            <a:schemeClr val="accent1"/>
          </a:fillRef>
          <a:effectRef idx="1">
            <a:schemeClr val="accent1"/>
          </a:effectRef>
          <a:fontRef idx="minor">
            <a:schemeClr val="dk1"/>
          </a:fontRef>
        </p:style>
        <p:txBody>
          <a:bodyPr bIns="91440" anchor="b" anchorCtr="0">
            <a:normAutofit lnSpcReduction="10000"/>
          </a:bodyPr>
          <a:lstStyle>
            <a:lvl1pPr algn="l" rtl="0" eaLnBrk="1" latinLnBrk="0" hangingPunct="1">
              <a:spcBef>
                <a:spcPct val="0"/>
              </a:spcBef>
              <a:buNone/>
              <a:defRPr kumimoji="0" sz="40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3600" dirty="0">
                <a:solidFill>
                  <a:schemeClr val="bg1"/>
                </a:solidFill>
              </a:rPr>
              <a:t>Packages</a:t>
            </a:r>
          </a:p>
        </p:txBody>
      </p:sp>
      <p:sp>
        <p:nvSpPr>
          <p:cNvPr id="6" name="Rectangle 5"/>
          <p:cNvSpPr/>
          <p:nvPr/>
        </p:nvSpPr>
        <p:spPr>
          <a:xfrm>
            <a:off x="896323" y="3124200"/>
            <a:ext cx="10152677" cy="198120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highlight>
                  <a:srgbClr val="00FFFF"/>
                </a:highlight>
              </a:rPr>
              <a:t>Why Packages ?</a:t>
            </a:r>
          </a:p>
          <a:p>
            <a:pPr marL="342900" indent="-342900">
              <a:buFont typeface="Wingdings" pitchFamily="2" charset="2"/>
              <a:buChar char="Ø"/>
            </a:pPr>
            <a:r>
              <a:rPr lang="en-US" sz="2400" dirty="0">
                <a:solidFill>
                  <a:schemeClr val="tx1"/>
                </a:solidFill>
                <a:highlight>
                  <a:srgbClr val="FFFF00"/>
                </a:highlight>
              </a:rPr>
              <a:t>Limitation to reusing the classes within a program</a:t>
            </a:r>
          </a:p>
          <a:p>
            <a:pPr marL="342900" indent="-342900">
              <a:buFont typeface="Wingdings" pitchFamily="2" charset="2"/>
              <a:buChar char="Ø"/>
            </a:pPr>
            <a:r>
              <a:rPr lang="en-US" sz="2400" dirty="0">
                <a:solidFill>
                  <a:schemeClr val="tx1"/>
                </a:solidFill>
                <a:highlight>
                  <a:srgbClr val="FFFF00"/>
                </a:highlight>
              </a:rPr>
              <a:t>If we need to use classes from other programs without physically copying them into the program under development?</a:t>
            </a:r>
          </a:p>
          <a:p>
            <a:pPr algn="ctr"/>
            <a:endParaRPr lang="en-US" sz="2400" dirty="0"/>
          </a:p>
        </p:txBody>
      </p:sp>
    </p:spTree>
    <p:extLst>
      <p:ext uri="{BB962C8B-B14F-4D97-AF65-F5344CB8AC3E}">
        <p14:creationId xmlns:p14="http://schemas.microsoft.com/office/powerpoint/2010/main" val="415851386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896323" y="1447800"/>
            <a:ext cx="10686077" cy="3962400"/>
          </a:xfrm>
        </p:spPr>
        <p:style>
          <a:lnRef idx="1">
            <a:schemeClr val="accent1"/>
          </a:lnRef>
          <a:fillRef idx="2">
            <a:schemeClr val="accent1"/>
          </a:fillRef>
          <a:effectRef idx="1">
            <a:schemeClr val="accent1"/>
          </a:effectRef>
          <a:fontRef idx="minor">
            <a:schemeClr val="dk1"/>
          </a:fontRef>
        </p:style>
        <p:txBody>
          <a:bodyPr/>
          <a:lstStyle/>
          <a:p>
            <a:pPr marL="514350" indent="-514350">
              <a:buFont typeface="+mj-lt"/>
              <a:buAutoNum type="arabicPeriod"/>
            </a:pPr>
            <a:r>
              <a:rPr lang="en-US" dirty="0">
                <a:highlight>
                  <a:srgbClr val="FFFF00"/>
                </a:highlight>
              </a:rPr>
              <a:t>Code Reusability :- </a:t>
            </a:r>
            <a:r>
              <a:rPr lang="en-US" dirty="0"/>
              <a:t>Because package contain the group of classes (</a:t>
            </a:r>
            <a:r>
              <a:rPr lang="en-US" dirty="0" err="1"/>
              <a:t>i.e</a:t>
            </a:r>
            <a:r>
              <a:rPr lang="en-US" dirty="0"/>
              <a:t> Reusability and Maintainability)</a:t>
            </a:r>
          </a:p>
          <a:p>
            <a:pPr marL="514350" indent="-514350">
              <a:buFont typeface="+mj-lt"/>
              <a:buAutoNum type="arabicPeriod"/>
            </a:pPr>
            <a:r>
              <a:rPr lang="en-US" dirty="0">
                <a:highlight>
                  <a:srgbClr val="FFFF00"/>
                </a:highlight>
              </a:rPr>
              <a:t>Resolving Name Collision :- </a:t>
            </a:r>
            <a:r>
              <a:rPr lang="en-US" dirty="0"/>
              <a:t>when multiple packages have classes with the same name</a:t>
            </a:r>
          </a:p>
          <a:p>
            <a:pPr marL="514350" indent="-514350">
              <a:buFont typeface="+mj-lt"/>
              <a:buAutoNum type="arabicPeriod"/>
            </a:pPr>
            <a:r>
              <a:rPr lang="en-US" dirty="0"/>
              <a:t>Package also provides the </a:t>
            </a:r>
            <a:r>
              <a:rPr lang="en-US" dirty="0">
                <a:highlight>
                  <a:srgbClr val="FFFF00"/>
                </a:highlight>
              </a:rPr>
              <a:t>hiding of class facility </a:t>
            </a:r>
            <a:r>
              <a:rPr lang="en-US" dirty="0"/>
              <a:t>(</a:t>
            </a:r>
            <a:r>
              <a:rPr lang="en-US" dirty="0" err="1"/>
              <a:t>i.e</a:t>
            </a:r>
            <a:r>
              <a:rPr lang="en-US" dirty="0"/>
              <a:t> other programs can not use the class from hidden packages)</a:t>
            </a:r>
          </a:p>
          <a:p>
            <a:pPr marL="514350" indent="-514350">
              <a:buFont typeface="+mj-lt"/>
              <a:buAutoNum type="arabicPeriod"/>
            </a:pPr>
            <a:r>
              <a:rPr lang="en-US" dirty="0">
                <a:highlight>
                  <a:srgbClr val="FFFF00"/>
                </a:highlight>
              </a:rPr>
              <a:t>Access Limitation </a:t>
            </a:r>
            <a:r>
              <a:rPr lang="en-US" dirty="0"/>
              <a:t>can be applied with the help of package</a:t>
            </a:r>
          </a:p>
          <a:p>
            <a:pPr marL="514350" indent="-514350">
              <a:buFont typeface="+mj-lt"/>
              <a:buAutoNum type="arabicPeriod"/>
            </a:pPr>
            <a:r>
              <a:rPr lang="en-US" dirty="0">
                <a:highlight>
                  <a:srgbClr val="FFFF00"/>
                </a:highlight>
              </a:rPr>
              <a:t>Nesting of package </a:t>
            </a:r>
          </a:p>
          <a:p>
            <a:endParaRPr lang="en-US" dirty="0"/>
          </a:p>
        </p:txBody>
      </p:sp>
      <p:pic>
        <p:nvPicPr>
          <p:cNvPr id="4" name="Picture 3">
            <a:extLst>
              <a:ext uri="{FF2B5EF4-FFF2-40B4-BE49-F238E27FC236}">
                <a16:creationId xmlns:a16="http://schemas.microsoft.com/office/drawing/2014/main" id="{9CE3CA47-E8E0-45C8-8864-FD8DC0852FD4}"/>
              </a:ext>
            </a:extLst>
          </p:cNvPr>
          <p:cNvPicPr>
            <a:picLocks noChangeAspect="1"/>
          </p:cNvPicPr>
          <p:nvPr/>
        </p:nvPicPr>
        <p:blipFill>
          <a:blip r:embed="rId2"/>
          <a:stretch>
            <a:fillRect/>
          </a:stretch>
        </p:blipFill>
        <p:spPr>
          <a:xfrm>
            <a:off x="427653" y="245200"/>
            <a:ext cx="937341" cy="646786"/>
          </a:xfrm>
          <a:prstGeom prst="rect">
            <a:avLst/>
          </a:prstGeom>
        </p:spPr>
      </p:pic>
      <p:sp>
        <p:nvSpPr>
          <p:cNvPr id="5" name="Title 1">
            <a:extLst>
              <a:ext uri="{FF2B5EF4-FFF2-40B4-BE49-F238E27FC236}">
                <a16:creationId xmlns:a16="http://schemas.microsoft.com/office/drawing/2014/main" id="{D3EDCA38-5D93-44D3-B19B-19096EA79A2B}"/>
              </a:ext>
            </a:extLst>
          </p:cNvPr>
          <p:cNvSpPr txBox="1">
            <a:spLocks/>
          </p:cNvSpPr>
          <p:nvPr/>
        </p:nvSpPr>
        <p:spPr>
          <a:xfrm>
            <a:off x="1447800" y="304800"/>
            <a:ext cx="10287000" cy="646786"/>
          </a:xfrm>
          <a:prstGeom prst="rect">
            <a:avLst/>
          </a:prstGeom>
          <a:solidFill>
            <a:srgbClr val="0EADC2"/>
          </a:solidFill>
          <a:ln w="38100" cap="flat" cmpd="sng" algn="ctr">
            <a:solidFill>
              <a:srgbClr val="FF0000"/>
            </a:solidFill>
            <a:prstDash val="solid"/>
          </a:ln>
        </p:spPr>
        <p:style>
          <a:lnRef idx="1">
            <a:schemeClr val="accent1"/>
          </a:lnRef>
          <a:fillRef idx="2">
            <a:schemeClr val="accent1"/>
          </a:fillRef>
          <a:effectRef idx="1">
            <a:schemeClr val="accent1"/>
          </a:effectRef>
          <a:fontRef idx="minor">
            <a:schemeClr val="dk1"/>
          </a:fontRef>
        </p:style>
        <p:txBody>
          <a:bodyPr bIns="91440" anchor="b" anchorCtr="0">
            <a:normAutofit lnSpcReduction="10000"/>
          </a:bodyPr>
          <a:lstStyle>
            <a:lvl1pPr algn="l" rtl="0" eaLnBrk="1" latinLnBrk="0" hangingPunct="1">
              <a:spcBef>
                <a:spcPct val="0"/>
              </a:spcBef>
              <a:buNone/>
              <a:defRPr kumimoji="0" sz="40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3600" dirty="0">
                <a:solidFill>
                  <a:schemeClr val="bg1"/>
                </a:solidFill>
              </a:rPr>
              <a:t>Advantages of Packages</a:t>
            </a:r>
          </a:p>
        </p:txBody>
      </p:sp>
    </p:spTree>
    <p:extLst>
      <p:ext uri="{BB962C8B-B14F-4D97-AF65-F5344CB8AC3E}">
        <p14:creationId xmlns:p14="http://schemas.microsoft.com/office/powerpoint/2010/main" val="89085077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1" y="990600"/>
            <a:ext cx="5181599" cy="4953000"/>
          </a:xfrm>
        </p:spPr>
        <p:txBody>
          <a:bodyPr>
            <a:normAutofit/>
          </a:bodyPr>
          <a:lstStyle/>
          <a:p>
            <a:r>
              <a:rPr lang="en-US" dirty="0"/>
              <a:t>In Java, already many predefined packages are available those are to help programmers to develop their software in any easy ways.</a:t>
            </a:r>
          </a:p>
          <a:p>
            <a:r>
              <a:rPr lang="en-US" dirty="0"/>
              <a:t>E.g. </a:t>
            </a:r>
            <a:r>
              <a:rPr lang="en-US" dirty="0" err="1"/>
              <a:t>java.swing</a:t>
            </a:r>
            <a:r>
              <a:rPr lang="en-US" dirty="0"/>
              <a:t> ,</a:t>
            </a:r>
            <a:r>
              <a:rPr lang="en-US" dirty="0" err="1"/>
              <a:t>java.lang</a:t>
            </a:r>
            <a:r>
              <a:rPr lang="en-US" dirty="0"/>
              <a:t>- </a:t>
            </a:r>
          </a:p>
          <a:p>
            <a:r>
              <a:rPr lang="en-US" dirty="0"/>
              <a:t>All build in package are bundle called API bundled with the JDK</a:t>
            </a:r>
          </a:p>
          <a:p>
            <a:endParaRPr lang="en-US" dirty="0"/>
          </a:p>
        </p:txBody>
      </p:sp>
      <p:pic>
        <p:nvPicPr>
          <p:cNvPr id="4" name="Picture 3">
            <a:extLst>
              <a:ext uri="{FF2B5EF4-FFF2-40B4-BE49-F238E27FC236}">
                <a16:creationId xmlns:a16="http://schemas.microsoft.com/office/drawing/2014/main" id="{9CE3CA47-E8E0-45C8-8864-FD8DC0852FD4}"/>
              </a:ext>
            </a:extLst>
          </p:cNvPr>
          <p:cNvPicPr>
            <a:picLocks noChangeAspect="1"/>
          </p:cNvPicPr>
          <p:nvPr/>
        </p:nvPicPr>
        <p:blipFill>
          <a:blip r:embed="rId2"/>
          <a:stretch>
            <a:fillRect/>
          </a:stretch>
        </p:blipFill>
        <p:spPr>
          <a:xfrm>
            <a:off x="427653" y="208806"/>
            <a:ext cx="937341" cy="646786"/>
          </a:xfrm>
          <a:prstGeom prst="rect">
            <a:avLst/>
          </a:prstGeom>
        </p:spPr>
      </p:pic>
      <p:sp>
        <p:nvSpPr>
          <p:cNvPr id="5" name="Title 1">
            <a:extLst>
              <a:ext uri="{FF2B5EF4-FFF2-40B4-BE49-F238E27FC236}">
                <a16:creationId xmlns:a16="http://schemas.microsoft.com/office/drawing/2014/main" id="{D3EDCA38-5D93-44D3-B19B-19096EA79A2B}"/>
              </a:ext>
            </a:extLst>
          </p:cNvPr>
          <p:cNvSpPr txBox="1">
            <a:spLocks/>
          </p:cNvSpPr>
          <p:nvPr/>
        </p:nvSpPr>
        <p:spPr>
          <a:xfrm>
            <a:off x="1447800" y="153755"/>
            <a:ext cx="10287000" cy="646786"/>
          </a:xfrm>
          <a:prstGeom prst="rect">
            <a:avLst/>
          </a:prstGeom>
          <a:solidFill>
            <a:srgbClr val="0EADC2"/>
          </a:solidFill>
          <a:ln w="38100" cap="flat" cmpd="sng" algn="ctr">
            <a:solidFill>
              <a:srgbClr val="FF0000"/>
            </a:solidFill>
            <a:prstDash val="solid"/>
          </a:ln>
        </p:spPr>
        <p:style>
          <a:lnRef idx="1">
            <a:schemeClr val="accent1"/>
          </a:lnRef>
          <a:fillRef idx="2">
            <a:schemeClr val="accent1"/>
          </a:fillRef>
          <a:effectRef idx="1">
            <a:schemeClr val="accent1"/>
          </a:effectRef>
          <a:fontRef idx="minor">
            <a:schemeClr val="dk1"/>
          </a:fontRef>
        </p:style>
        <p:txBody>
          <a:bodyPr bIns="91440" anchor="b" anchorCtr="0">
            <a:normAutofit lnSpcReduction="10000"/>
          </a:bodyPr>
          <a:lstStyle>
            <a:lvl1pPr algn="l" rtl="0" eaLnBrk="1" latinLnBrk="0" hangingPunct="1">
              <a:spcBef>
                <a:spcPct val="0"/>
              </a:spcBef>
              <a:buNone/>
              <a:defRPr kumimoji="0" sz="40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3600" dirty="0">
                <a:solidFill>
                  <a:schemeClr val="bg1"/>
                </a:solidFill>
              </a:rPr>
              <a:t>Packages</a:t>
            </a:r>
          </a:p>
        </p:txBody>
      </p:sp>
      <p:pic>
        <p:nvPicPr>
          <p:cNvPr id="6" name="Picture 5">
            <a:extLst>
              <a:ext uri="{FF2B5EF4-FFF2-40B4-BE49-F238E27FC236}">
                <a16:creationId xmlns:a16="http://schemas.microsoft.com/office/drawing/2014/main" id="{0B8EB28D-A3A4-4FC0-A6B9-109CBB2EED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6400" y="1266825"/>
            <a:ext cx="6629400" cy="4953000"/>
          </a:xfrm>
          <a:prstGeom prst="rect">
            <a:avLst/>
          </a:prstGeom>
        </p:spPr>
      </p:pic>
    </p:spTree>
    <p:extLst>
      <p:ext uri="{BB962C8B-B14F-4D97-AF65-F5344CB8AC3E}">
        <p14:creationId xmlns:p14="http://schemas.microsoft.com/office/powerpoint/2010/main" val="138750944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b="1" dirty="0"/>
            </a:br>
            <a:endParaRPr lang="en-US" dirty="0"/>
          </a:p>
        </p:txBody>
      </p:sp>
      <p:sp>
        <p:nvSpPr>
          <p:cNvPr id="3" name="Content Placeholder 2"/>
          <p:cNvSpPr>
            <a:spLocks noGrp="1"/>
          </p:cNvSpPr>
          <p:nvPr>
            <p:ph sz="quarter" idx="1"/>
          </p:nvPr>
        </p:nvSpPr>
        <p:spPr/>
        <p:style>
          <a:lnRef idx="1">
            <a:schemeClr val="accent1"/>
          </a:lnRef>
          <a:fillRef idx="2">
            <a:schemeClr val="accent1"/>
          </a:fillRef>
          <a:effectRef idx="1">
            <a:schemeClr val="accent1"/>
          </a:effectRef>
          <a:fontRef idx="minor">
            <a:schemeClr val="dk1"/>
          </a:fontRef>
        </p:style>
        <p:txBody>
          <a:bodyPr/>
          <a:lstStyle/>
          <a:p>
            <a:pPr>
              <a:buNone/>
            </a:pPr>
            <a:r>
              <a:rPr lang="en-US" dirty="0">
                <a:solidFill>
                  <a:schemeClr val="tx1"/>
                </a:solidFill>
                <a:highlight>
                  <a:srgbClr val="00FFFF"/>
                </a:highlight>
              </a:rPr>
              <a:t>package</a:t>
            </a:r>
            <a:r>
              <a:rPr lang="en-US" dirty="0">
                <a:highlight>
                  <a:srgbClr val="00FFFF"/>
                </a:highlight>
              </a:rPr>
              <a:t> </a:t>
            </a:r>
            <a:r>
              <a:rPr lang="en-US" dirty="0" err="1">
                <a:highlight>
                  <a:srgbClr val="00FFFF"/>
                </a:highlight>
              </a:rPr>
              <a:t>mypack</a:t>
            </a:r>
            <a:r>
              <a:rPr lang="en-US" dirty="0">
                <a:highlight>
                  <a:srgbClr val="00FFFF"/>
                </a:highlight>
              </a:rPr>
              <a:t>;</a:t>
            </a:r>
          </a:p>
          <a:p>
            <a:pPr>
              <a:buNone/>
            </a:pPr>
            <a:r>
              <a:rPr lang="en-US" dirty="0">
                <a:highlight>
                  <a:srgbClr val="FFFF00"/>
                </a:highlight>
              </a:rPr>
              <a:t>  public class Simple</a:t>
            </a:r>
          </a:p>
          <a:p>
            <a:pPr>
              <a:buNone/>
            </a:pPr>
            <a:r>
              <a:rPr lang="en-US" dirty="0">
                <a:highlight>
                  <a:srgbClr val="FFFF00"/>
                </a:highlight>
              </a:rPr>
              <a:t>  { </a:t>
            </a:r>
          </a:p>
          <a:p>
            <a:pPr>
              <a:buNone/>
            </a:pPr>
            <a:r>
              <a:rPr lang="en-US" dirty="0">
                <a:highlight>
                  <a:srgbClr val="FFFF00"/>
                </a:highlight>
              </a:rPr>
              <a:t>     public static void main(String </a:t>
            </a:r>
            <a:r>
              <a:rPr lang="en-US" dirty="0" err="1">
                <a:highlight>
                  <a:srgbClr val="FFFF00"/>
                </a:highlight>
              </a:rPr>
              <a:t>args</a:t>
            </a:r>
            <a:r>
              <a:rPr lang="en-US" dirty="0">
                <a:highlight>
                  <a:srgbClr val="FFFF00"/>
                </a:highlight>
              </a:rPr>
              <a:t>[])</a:t>
            </a:r>
          </a:p>
          <a:p>
            <a:pPr>
              <a:buNone/>
            </a:pPr>
            <a:r>
              <a:rPr lang="en-US" dirty="0">
                <a:highlight>
                  <a:srgbClr val="FFFF00"/>
                </a:highlight>
              </a:rPr>
              <a:t>       {      </a:t>
            </a:r>
          </a:p>
          <a:p>
            <a:pPr>
              <a:buNone/>
            </a:pPr>
            <a:r>
              <a:rPr lang="en-US" dirty="0">
                <a:highlight>
                  <a:srgbClr val="FFFF00"/>
                </a:highlight>
              </a:rPr>
              <a:t>          </a:t>
            </a:r>
            <a:r>
              <a:rPr lang="en-US" dirty="0" err="1">
                <a:highlight>
                  <a:srgbClr val="FFFF00"/>
                </a:highlight>
              </a:rPr>
              <a:t>System.out.println</a:t>
            </a:r>
            <a:r>
              <a:rPr lang="en-US" dirty="0">
                <a:highlight>
                  <a:srgbClr val="FFFF00"/>
                </a:highlight>
              </a:rPr>
              <a:t>("Welcome to package");</a:t>
            </a:r>
          </a:p>
          <a:p>
            <a:pPr>
              <a:buNone/>
            </a:pPr>
            <a:r>
              <a:rPr lang="en-US" dirty="0">
                <a:highlight>
                  <a:srgbClr val="FFFF00"/>
                </a:highlight>
              </a:rPr>
              <a:t>      }</a:t>
            </a:r>
          </a:p>
          <a:p>
            <a:pPr>
              <a:buNone/>
            </a:pPr>
            <a:r>
              <a:rPr lang="en-US" dirty="0">
                <a:highlight>
                  <a:srgbClr val="FFFF00"/>
                </a:highlight>
              </a:rPr>
              <a:t>  }  </a:t>
            </a:r>
          </a:p>
        </p:txBody>
      </p:sp>
      <p:pic>
        <p:nvPicPr>
          <p:cNvPr id="4" name="Picture 3">
            <a:extLst>
              <a:ext uri="{FF2B5EF4-FFF2-40B4-BE49-F238E27FC236}">
                <a16:creationId xmlns:a16="http://schemas.microsoft.com/office/drawing/2014/main" id="{877C135E-AB8D-4CED-BA46-9F501CB4D06A}"/>
              </a:ext>
            </a:extLst>
          </p:cNvPr>
          <p:cNvPicPr>
            <a:picLocks noChangeAspect="1"/>
          </p:cNvPicPr>
          <p:nvPr/>
        </p:nvPicPr>
        <p:blipFill>
          <a:blip r:embed="rId2"/>
          <a:stretch>
            <a:fillRect/>
          </a:stretch>
        </p:blipFill>
        <p:spPr>
          <a:xfrm>
            <a:off x="350283" y="462540"/>
            <a:ext cx="937341" cy="646786"/>
          </a:xfrm>
          <a:prstGeom prst="rect">
            <a:avLst/>
          </a:prstGeom>
        </p:spPr>
      </p:pic>
      <p:sp>
        <p:nvSpPr>
          <p:cNvPr id="5" name="Title 1">
            <a:extLst>
              <a:ext uri="{FF2B5EF4-FFF2-40B4-BE49-F238E27FC236}">
                <a16:creationId xmlns:a16="http://schemas.microsoft.com/office/drawing/2014/main" id="{DC3EDF7D-C468-444A-9573-A4512F5861FC}"/>
              </a:ext>
            </a:extLst>
          </p:cNvPr>
          <p:cNvSpPr txBox="1">
            <a:spLocks/>
          </p:cNvSpPr>
          <p:nvPr/>
        </p:nvSpPr>
        <p:spPr>
          <a:xfrm>
            <a:off x="1447800" y="462540"/>
            <a:ext cx="10287000" cy="646786"/>
          </a:xfrm>
          <a:prstGeom prst="rect">
            <a:avLst/>
          </a:prstGeom>
          <a:solidFill>
            <a:srgbClr val="0EADC2"/>
          </a:solidFill>
          <a:ln w="38100" cap="flat" cmpd="sng" algn="ctr">
            <a:solidFill>
              <a:srgbClr val="FF0000"/>
            </a:solidFill>
            <a:prstDash val="solid"/>
          </a:ln>
        </p:spPr>
        <p:style>
          <a:lnRef idx="1">
            <a:schemeClr val="accent1"/>
          </a:lnRef>
          <a:fillRef idx="2">
            <a:schemeClr val="accent1"/>
          </a:fillRef>
          <a:effectRef idx="1">
            <a:schemeClr val="accent1"/>
          </a:effectRef>
          <a:fontRef idx="minor">
            <a:schemeClr val="dk1"/>
          </a:fontRef>
        </p:style>
        <p:txBody>
          <a:bodyPr bIns="91440" anchor="b" anchorCtr="0">
            <a:normAutofit lnSpcReduction="10000"/>
          </a:bodyPr>
          <a:lstStyle>
            <a:lvl1pPr algn="l" rtl="0" eaLnBrk="1" latinLnBrk="0" hangingPunct="1">
              <a:spcBef>
                <a:spcPct val="0"/>
              </a:spcBef>
              <a:buNone/>
              <a:defRPr kumimoji="0" sz="40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3600" b="1" dirty="0"/>
              <a:t>Simple example of java package</a:t>
            </a:r>
            <a:endParaRPr lang="en-US" sz="3600" dirty="0">
              <a:solidFill>
                <a:schemeClr val="bg1"/>
              </a:solidFill>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838200" y="1600200"/>
            <a:ext cx="9372600" cy="4572000"/>
          </a:xfrm>
        </p:spPr>
        <p:style>
          <a:lnRef idx="2">
            <a:schemeClr val="accent1"/>
          </a:lnRef>
          <a:fillRef idx="1">
            <a:schemeClr val="lt1"/>
          </a:fillRef>
          <a:effectRef idx="0">
            <a:schemeClr val="accent1"/>
          </a:effectRef>
          <a:fontRef idx="minor">
            <a:schemeClr val="dk1"/>
          </a:fontRef>
        </p:style>
        <p:txBody>
          <a:bodyPr/>
          <a:lstStyle/>
          <a:p>
            <a:r>
              <a:rPr lang="en-US" dirty="0"/>
              <a:t>There are three ways to access the package from outside the package.</a:t>
            </a:r>
          </a:p>
          <a:p>
            <a:pPr>
              <a:buNone/>
            </a:pPr>
            <a:r>
              <a:rPr lang="en-US" dirty="0"/>
              <a:t>   </a:t>
            </a:r>
            <a:r>
              <a:rPr lang="en-US" dirty="0">
                <a:highlight>
                  <a:srgbClr val="FFFF00"/>
                </a:highlight>
              </a:rPr>
              <a:t>1. import package.*;</a:t>
            </a:r>
          </a:p>
          <a:p>
            <a:pPr>
              <a:buNone/>
            </a:pPr>
            <a:r>
              <a:rPr lang="en-US" dirty="0">
                <a:highlight>
                  <a:srgbClr val="FFFF00"/>
                </a:highlight>
              </a:rPr>
              <a:t>   2.import </a:t>
            </a:r>
            <a:r>
              <a:rPr lang="en-US" dirty="0" err="1">
                <a:highlight>
                  <a:srgbClr val="FFFF00"/>
                </a:highlight>
              </a:rPr>
              <a:t>package.classname</a:t>
            </a:r>
            <a:r>
              <a:rPr lang="en-US" dirty="0">
                <a:highlight>
                  <a:srgbClr val="FFFF00"/>
                </a:highlight>
              </a:rPr>
              <a:t>;</a:t>
            </a:r>
          </a:p>
          <a:p>
            <a:pPr>
              <a:buNone/>
            </a:pPr>
            <a:r>
              <a:rPr lang="en-US" dirty="0">
                <a:highlight>
                  <a:srgbClr val="FFFF00"/>
                </a:highlight>
              </a:rPr>
              <a:t>   3.fully qualified name.</a:t>
            </a:r>
          </a:p>
          <a:p>
            <a:endParaRPr lang="en-US" dirty="0"/>
          </a:p>
        </p:txBody>
      </p:sp>
      <p:pic>
        <p:nvPicPr>
          <p:cNvPr id="5" name="Picture 4">
            <a:extLst>
              <a:ext uri="{FF2B5EF4-FFF2-40B4-BE49-F238E27FC236}">
                <a16:creationId xmlns:a16="http://schemas.microsoft.com/office/drawing/2014/main" id="{A35D8BFD-DEAA-4AE4-ADD9-543C76A4DD68}"/>
              </a:ext>
            </a:extLst>
          </p:cNvPr>
          <p:cNvPicPr>
            <a:picLocks noChangeAspect="1"/>
          </p:cNvPicPr>
          <p:nvPr/>
        </p:nvPicPr>
        <p:blipFill>
          <a:blip r:embed="rId2"/>
          <a:stretch>
            <a:fillRect/>
          </a:stretch>
        </p:blipFill>
        <p:spPr>
          <a:xfrm>
            <a:off x="427653" y="208806"/>
            <a:ext cx="937341" cy="646786"/>
          </a:xfrm>
          <a:prstGeom prst="rect">
            <a:avLst/>
          </a:prstGeom>
        </p:spPr>
      </p:pic>
      <p:sp>
        <p:nvSpPr>
          <p:cNvPr id="6" name="Title 1">
            <a:extLst>
              <a:ext uri="{FF2B5EF4-FFF2-40B4-BE49-F238E27FC236}">
                <a16:creationId xmlns:a16="http://schemas.microsoft.com/office/drawing/2014/main" id="{135C4534-1A0F-4AFE-A9EE-158A6CB58CC7}"/>
              </a:ext>
            </a:extLst>
          </p:cNvPr>
          <p:cNvSpPr txBox="1">
            <a:spLocks/>
          </p:cNvSpPr>
          <p:nvPr/>
        </p:nvSpPr>
        <p:spPr>
          <a:xfrm>
            <a:off x="1447800" y="153755"/>
            <a:ext cx="10287000" cy="646786"/>
          </a:xfrm>
          <a:prstGeom prst="rect">
            <a:avLst/>
          </a:prstGeom>
          <a:solidFill>
            <a:srgbClr val="0EADC2"/>
          </a:solidFill>
          <a:ln w="38100" cap="flat" cmpd="sng" algn="ctr">
            <a:solidFill>
              <a:srgbClr val="FF0000"/>
            </a:solidFill>
            <a:prstDash val="solid"/>
          </a:ln>
        </p:spPr>
        <p:style>
          <a:lnRef idx="1">
            <a:schemeClr val="accent1"/>
          </a:lnRef>
          <a:fillRef idx="2">
            <a:schemeClr val="accent1"/>
          </a:fillRef>
          <a:effectRef idx="1">
            <a:schemeClr val="accent1"/>
          </a:effectRef>
          <a:fontRef idx="minor">
            <a:schemeClr val="dk1"/>
          </a:fontRef>
        </p:style>
        <p:txBody>
          <a:bodyPr bIns="91440" anchor="b" anchorCtr="0">
            <a:normAutofit lnSpcReduction="10000"/>
          </a:bodyPr>
          <a:lstStyle>
            <a:lvl1pPr algn="l" rtl="0" eaLnBrk="1" latinLnBrk="0" hangingPunct="1">
              <a:spcBef>
                <a:spcPct val="0"/>
              </a:spcBef>
              <a:buNone/>
              <a:defRPr kumimoji="0" sz="40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3600" b="1" dirty="0"/>
              <a:t>How to access package from another package?</a:t>
            </a:r>
            <a:endParaRPr lang="en-US" sz="3600" dirty="0">
              <a:solidFill>
                <a:schemeClr val="bg1"/>
              </a:solidFill>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834920" y="1893332"/>
            <a:ext cx="3720634" cy="3046988"/>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2400" dirty="0">
                <a:highlight>
                  <a:srgbClr val="FFFF00"/>
                </a:highlight>
              </a:rPr>
              <a:t>package pack; </a:t>
            </a:r>
          </a:p>
          <a:p>
            <a:r>
              <a:rPr lang="en-US" sz="2400" dirty="0">
                <a:highlight>
                  <a:srgbClr val="FFFF00"/>
                </a:highlight>
              </a:rPr>
              <a:t> public class A</a:t>
            </a:r>
          </a:p>
          <a:p>
            <a:r>
              <a:rPr lang="en-US" sz="2400" dirty="0">
                <a:highlight>
                  <a:srgbClr val="FFFF00"/>
                </a:highlight>
              </a:rPr>
              <a:t>{ </a:t>
            </a:r>
          </a:p>
          <a:p>
            <a:r>
              <a:rPr lang="en-US" sz="2400" dirty="0">
                <a:highlight>
                  <a:srgbClr val="FFFF00"/>
                </a:highlight>
              </a:rPr>
              <a:t>   public void </a:t>
            </a:r>
            <a:r>
              <a:rPr lang="en-US" sz="2400" dirty="0" err="1">
                <a:highlight>
                  <a:srgbClr val="FFFF00"/>
                </a:highlight>
              </a:rPr>
              <a:t>msg</a:t>
            </a:r>
            <a:r>
              <a:rPr lang="en-US" sz="2400" dirty="0">
                <a:highlight>
                  <a:srgbClr val="FFFF00"/>
                </a:highlight>
              </a:rPr>
              <a:t>()</a:t>
            </a:r>
          </a:p>
          <a:p>
            <a:r>
              <a:rPr lang="en-US" sz="2400" dirty="0">
                <a:highlight>
                  <a:srgbClr val="FFFF00"/>
                </a:highlight>
              </a:rPr>
              <a:t>   {</a:t>
            </a:r>
          </a:p>
          <a:p>
            <a:r>
              <a:rPr lang="en-US" sz="2400" dirty="0">
                <a:highlight>
                  <a:srgbClr val="FFFF00"/>
                </a:highlight>
              </a:rPr>
              <a:t>    </a:t>
            </a:r>
            <a:r>
              <a:rPr lang="en-US" sz="2400" dirty="0" err="1">
                <a:highlight>
                  <a:srgbClr val="FFFF00"/>
                </a:highlight>
              </a:rPr>
              <a:t>System.out.println</a:t>
            </a:r>
            <a:r>
              <a:rPr lang="en-US" sz="2400" dirty="0">
                <a:highlight>
                  <a:srgbClr val="FFFF00"/>
                </a:highlight>
              </a:rPr>
              <a:t>("Hello");</a:t>
            </a:r>
          </a:p>
          <a:p>
            <a:r>
              <a:rPr lang="en-US" sz="2400" dirty="0">
                <a:highlight>
                  <a:srgbClr val="FFFF00"/>
                </a:highlight>
              </a:rPr>
              <a:t>   }</a:t>
            </a:r>
          </a:p>
          <a:p>
            <a:r>
              <a:rPr lang="en-US" sz="2400" dirty="0">
                <a:highlight>
                  <a:srgbClr val="FFFF00"/>
                </a:highlight>
              </a:rPr>
              <a:t>  } </a:t>
            </a:r>
          </a:p>
        </p:txBody>
      </p:sp>
      <p:sp>
        <p:nvSpPr>
          <p:cNvPr id="7" name="TextBox 6"/>
          <p:cNvSpPr txBox="1"/>
          <p:nvPr/>
        </p:nvSpPr>
        <p:spPr>
          <a:xfrm>
            <a:off x="5943600" y="1893332"/>
            <a:ext cx="4610878" cy="378565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2400" dirty="0">
                <a:highlight>
                  <a:srgbClr val="00FF00"/>
                </a:highlight>
              </a:rPr>
              <a:t>package </a:t>
            </a:r>
            <a:r>
              <a:rPr lang="en-US" sz="2400" dirty="0" err="1">
                <a:highlight>
                  <a:srgbClr val="00FF00"/>
                </a:highlight>
              </a:rPr>
              <a:t>mypack</a:t>
            </a:r>
            <a:r>
              <a:rPr lang="en-US" sz="2400" dirty="0">
                <a:highlight>
                  <a:srgbClr val="00FF00"/>
                </a:highlight>
              </a:rPr>
              <a:t>;  </a:t>
            </a:r>
          </a:p>
          <a:p>
            <a:r>
              <a:rPr lang="en-US" sz="2400" dirty="0">
                <a:solidFill>
                  <a:srgbClr val="FF0000"/>
                </a:solidFill>
                <a:highlight>
                  <a:srgbClr val="FFFF00"/>
                </a:highlight>
              </a:rPr>
              <a:t>import pack.*; </a:t>
            </a:r>
          </a:p>
          <a:p>
            <a:r>
              <a:rPr lang="en-US" sz="2400" dirty="0">
                <a:highlight>
                  <a:srgbClr val="00FF00"/>
                </a:highlight>
              </a:rPr>
              <a:t>   class B</a:t>
            </a:r>
          </a:p>
          <a:p>
            <a:r>
              <a:rPr lang="en-US" sz="2400" dirty="0">
                <a:highlight>
                  <a:srgbClr val="00FF00"/>
                </a:highlight>
              </a:rPr>
              <a:t>   {</a:t>
            </a:r>
          </a:p>
          <a:p>
            <a:r>
              <a:rPr lang="en-US" sz="2400" dirty="0">
                <a:highlight>
                  <a:srgbClr val="00FF00"/>
                </a:highlight>
              </a:rPr>
              <a:t>      public static void main(String </a:t>
            </a:r>
            <a:r>
              <a:rPr lang="en-US" sz="2400" dirty="0" err="1">
                <a:highlight>
                  <a:srgbClr val="00FF00"/>
                </a:highlight>
              </a:rPr>
              <a:t>args</a:t>
            </a:r>
            <a:r>
              <a:rPr lang="en-US" sz="2400" dirty="0">
                <a:highlight>
                  <a:srgbClr val="00FF00"/>
                </a:highlight>
              </a:rPr>
              <a:t>[])</a:t>
            </a:r>
          </a:p>
          <a:p>
            <a:r>
              <a:rPr lang="en-US" sz="2400" dirty="0">
                <a:highlight>
                  <a:srgbClr val="00FF00"/>
                </a:highlight>
              </a:rPr>
              <a:t>    {</a:t>
            </a:r>
          </a:p>
          <a:p>
            <a:r>
              <a:rPr lang="en-US" sz="2400" dirty="0">
                <a:highlight>
                  <a:srgbClr val="00FF00"/>
                </a:highlight>
              </a:rPr>
              <a:t>       A </a:t>
            </a:r>
            <a:r>
              <a:rPr lang="en-US" sz="2400" dirty="0" err="1">
                <a:highlight>
                  <a:srgbClr val="00FF00"/>
                </a:highlight>
              </a:rPr>
              <a:t>obj</a:t>
            </a:r>
            <a:r>
              <a:rPr lang="en-US" sz="2400" dirty="0">
                <a:highlight>
                  <a:srgbClr val="00FF00"/>
                </a:highlight>
              </a:rPr>
              <a:t> = new A();  </a:t>
            </a:r>
          </a:p>
          <a:p>
            <a:r>
              <a:rPr lang="en-US" sz="2400" dirty="0">
                <a:highlight>
                  <a:srgbClr val="00FF00"/>
                </a:highlight>
              </a:rPr>
              <a:t>      obj.msg();   </a:t>
            </a:r>
          </a:p>
          <a:p>
            <a:r>
              <a:rPr lang="en-US" sz="2400" dirty="0">
                <a:highlight>
                  <a:srgbClr val="00FF00"/>
                </a:highlight>
              </a:rPr>
              <a:t>    }</a:t>
            </a:r>
          </a:p>
          <a:p>
            <a:r>
              <a:rPr lang="en-US" sz="2400" dirty="0">
                <a:highlight>
                  <a:srgbClr val="00FF00"/>
                </a:highlight>
              </a:rPr>
              <a:t>   }  </a:t>
            </a:r>
          </a:p>
        </p:txBody>
      </p:sp>
      <p:cxnSp>
        <p:nvCxnSpPr>
          <p:cNvPr id="9" name="Straight Connector 8"/>
          <p:cNvCxnSpPr/>
          <p:nvPr/>
        </p:nvCxnSpPr>
        <p:spPr>
          <a:xfrm rot="5400000">
            <a:off x="3086100" y="3619500"/>
            <a:ext cx="5181600" cy="76200"/>
          </a:xfrm>
          <a:prstGeom prst="line">
            <a:avLst/>
          </a:prstGeom>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85121568-D943-464F-9C23-E726A7F765D5}"/>
              </a:ext>
            </a:extLst>
          </p:cNvPr>
          <p:cNvPicPr>
            <a:picLocks noChangeAspect="1"/>
          </p:cNvPicPr>
          <p:nvPr/>
        </p:nvPicPr>
        <p:blipFill>
          <a:blip r:embed="rId2"/>
          <a:stretch>
            <a:fillRect/>
          </a:stretch>
        </p:blipFill>
        <p:spPr>
          <a:xfrm>
            <a:off x="427653" y="208806"/>
            <a:ext cx="937341" cy="646786"/>
          </a:xfrm>
          <a:prstGeom prst="rect">
            <a:avLst/>
          </a:prstGeom>
        </p:spPr>
      </p:pic>
      <p:sp>
        <p:nvSpPr>
          <p:cNvPr id="10" name="Title 1">
            <a:extLst>
              <a:ext uri="{FF2B5EF4-FFF2-40B4-BE49-F238E27FC236}">
                <a16:creationId xmlns:a16="http://schemas.microsoft.com/office/drawing/2014/main" id="{0B215C68-BF0B-4AB1-9565-1132C0577E0A}"/>
              </a:ext>
            </a:extLst>
          </p:cNvPr>
          <p:cNvSpPr txBox="1">
            <a:spLocks/>
          </p:cNvSpPr>
          <p:nvPr/>
        </p:nvSpPr>
        <p:spPr>
          <a:xfrm>
            <a:off x="1447800" y="153755"/>
            <a:ext cx="10287000" cy="646786"/>
          </a:xfrm>
          <a:prstGeom prst="rect">
            <a:avLst/>
          </a:prstGeom>
          <a:solidFill>
            <a:srgbClr val="0EADC2"/>
          </a:solidFill>
          <a:ln w="38100" cap="flat" cmpd="sng" algn="ctr">
            <a:solidFill>
              <a:srgbClr val="FF0000"/>
            </a:solidFill>
            <a:prstDash val="solid"/>
          </a:ln>
        </p:spPr>
        <p:style>
          <a:lnRef idx="1">
            <a:schemeClr val="accent1"/>
          </a:lnRef>
          <a:fillRef idx="2">
            <a:schemeClr val="accent1"/>
          </a:fillRef>
          <a:effectRef idx="1">
            <a:schemeClr val="accent1"/>
          </a:effectRef>
          <a:fontRef idx="minor">
            <a:schemeClr val="dk1"/>
          </a:fontRef>
        </p:style>
        <p:txBody>
          <a:bodyPr bIns="91440" anchor="b" anchorCtr="0">
            <a:normAutofit lnSpcReduction="10000"/>
          </a:bodyPr>
          <a:lstStyle>
            <a:lvl1pPr algn="l" rtl="0" eaLnBrk="1" latinLnBrk="0" hangingPunct="1">
              <a:spcBef>
                <a:spcPct val="0"/>
              </a:spcBef>
              <a:buNone/>
              <a:defRPr kumimoji="0" sz="40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3600" b="1" dirty="0"/>
              <a:t>Usingpackagename.*</a:t>
            </a:r>
            <a:endParaRPr lang="en-US" sz="3600" dirty="0">
              <a:solidFill>
                <a:schemeClr val="bg1"/>
              </a:solidFill>
            </a:endParaRPr>
          </a:p>
        </p:txBody>
      </p:sp>
      <p:sp>
        <p:nvSpPr>
          <p:cNvPr id="2" name="Rectangle 1"/>
          <p:cNvSpPr/>
          <p:nvPr/>
        </p:nvSpPr>
        <p:spPr>
          <a:xfrm>
            <a:off x="1447800" y="1066800"/>
            <a:ext cx="2057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File Name:-A.java</a:t>
            </a:r>
          </a:p>
        </p:txBody>
      </p:sp>
      <p:sp>
        <p:nvSpPr>
          <p:cNvPr id="11" name="Rectangle 10"/>
          <p:cNvSpPr/>
          <p:nvPr/>
        </p:nvSpPr>
        <p:spPr>
          <a:xfrm>
            <a:off x="7086600" y="1066800"/>
            <a:ext cx="2057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File Name:-B.java</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220054" y="1849398"/>
            <a:ext cx="3720634" cy="3046988"/>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2400" dirty="0">
                <a:highlight>
                  <a:srgbClr val="FFFF00"/>
                </a:highlight>
              </a:rPr>
              <a:t>package pack; </a:t>
            </a:r>
          </a:p>
          <a:p>
            <a:r>
              <a:rPr lang="en-US" sz="2400" dirty="0">
                <a:highlight>
                  <a:srgbClr val="FFFF00"/>
                </a:highlight>
              </a:rPr>
              <a:t> public class A</a:t>
            </a:r>
          </a:p>
          <a:p>
            <a:r>
              <a:rPr lang="en-US" sz="2400" dirty="0">
                <a:highlight>
                  <a:srgbClr val="FFFF00"/>
                </a:highlight>
              </a:rPr>
              <a:t>{ </a:t>
            </a:r>
          </a:p>
          <a:p>
            <a:r>
              <a:rPr lang="en-US" sz="2400" dirty="0">
                <a:highlight>
                  <a:srgbClr val="FFFF00"/>
                </a:highlight>
              </a:rPr>
              <a:t>   public void </a:t>
            </a:r>
            <a:r>
              <a:rPr lang="en-US" sz="2400" dirty="0" err="1">
                <a:highlight>
                  <a:srgbClr val="FFFF00"/>
                </a:highlight>
              </a:rPr>
              <a:t>msg</a:t>
            </a:r>
            <a:r>
              <a:rPr lang="en-US" sz="2400" dirty="0">
                <a:highlight>
                  <a:srgbClr val="FFFF00"/>
                </a:highlight>
              </a:rPr>
              <a:t>()</a:t>
            </a:r>
          </a:p>
          <a:p>
            <a:r>
              <a:rPr lang="en-US" sz="2400" dirty="0">
                <a:highlight>
                  <a:srgbClr val="FFFF00"/>
                </a:highlight>
              </a:rPr>
              <a:t>   {</a:t>
            </a:r>
          </a:p>
          <a:p>
            <a:r>
              <a:rPr lang="en-US" sz="2400" dirty="0">
                <a:highlight>
                  <a:srgbClr val="FFFF00"/>
                </a:highlight>
              </a:rPr>
              <a:t>    </a:t>
            </a:r>
            <a:r>
              <a:rPr lang="en-US" sz="2400" dirty="0" err="1">
                <a:highlight>
                  <a:srgbClr val="FFFF00"/>
                </a:highlight>
              </a:rPr>
              <a:t>System.out.println</a:t>
            </a:r>
            <a:r>
              <a:rPr lang="en-US" sz="2400" dirty="0">
                <a:highlight>
                  <a:srgbClr val="FFFF00"/>
                </a:highlight>
              </a:rPr>
              <a:t>("Hello");</a:t>
            </a:r>
          </a:p>
          <a:p>
            <a:r>
              <a:rPr lang="en-US" sz="2400" dirty="0">
                <a:highlight>
                  <a:srgbClr val="FFFF00"/>
                </a:highlight>
              </a:rPr>
              <a:t>   }</a:t>
            </a:r>
          </a:p>
          <a:p>
            <a:r>
              <a:rPr lang="en-US" sz="2400" dirty="0">
                <a:highlight>
                  <a:srgbClr val="FFFF00"/>
                </a:highlight>
              </a:rPr>
              <a:t>  } </a:t>
            </a:r>
          </a:p>
        </p:txBody>
      </p:sp>
      <p:sp>
        <p:nvSpPr>
          <p:cNvPr id="7" name="TextBox 6"/>
          <p:cNvSpPr txBox="1"/>
          <p:nvPr/>
        </p:nvSpPr>
        <p:spPr>
          <a:xfrm>
            <a:off x="6019800" y="1764774"/>
            <a:ext cx="4610878" cy="378565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2400" dirty="0">
                <a:highlight>
                  <a:srgbClr val="00FF00"/>
                </a:highlight>
              </a:rPr>
              <a:t>package </a:t>
            </a:r>
            <a:r>
              <a:rPr lang="en-US" sz="2400" dirty="0" err="1">
                <a:highlight>
                  <a:srgbClr val="00FF00"/>
                </a:highlight>
              </a:rPr>
              <a:t>mypack</a:t>
            </a:r>
            <a:r>
              <a:rPr lang="en-US" sz="2400" dirty="0">
                <a:highlight>
                  <a:srgbClr val="00FF00"/>
                </a:highlight>
              </a:rPr>
              <a:t>;  </a:t>
            </a:r>
          </a:p>
          <a:p>
            <a:r>
              <a:rPr lang="en-US" sz="2400" dirty="0">
                <a:solidFill>
                  <a:srgbClr val="FF0000"/>
                </a:solidFill>
                <a:highlight>
                  <a:srgbClr val="FFFF00"/>
                </a:highlight>
              </a:rPr>
              <a:t>import </a:t>
            </a:r>
            <a:r>
              <a:rPr lang="en-US" sz="2400" dirty="0" err="1">
                <a:solidFill>
                  <a:srgbClr val="FF0000"/>
                </a:solidFill>
                <a:highlight>
                  <a:srgbClr val="FFFF00"/>
                </a:highlight>
              </a:rPr>
              <a:t>pack.A</a:t>
            </a:r>
            <a:r>
              <a:rPr lang="en-US" sz="2400" dirty="0">
                <a:solidFill>
                  <a:srgbClr val="FF0000"/>
                </a:solidFill>
                <a:highlight>
                  <a:srgbClr val="FFFF00"/>
                </a:highlight>
              </a:rPr>
              <a:t>; </a:t>
            </a:r>
          </a:p>
          <a:p>
            <a:r>
              <a:rPr lang="en-US" sz="2400" dirty="0">
                <a:highlight>
                  <a:srgbClr val="00FF00"/>
                </a:highlight>
              </a:rPr>
              <a:t>   class B</a:t>
            </a:r>
          </a:p>
          <a:p>
            <a:r>
              <a:rPr lang="en-US" sz="2400" dirty="0">
                <a:highlight>
                  <a:srgbClr val="00FF00"/>
                </a:highlight>
              </a:rPr>
              <a:t>   {</a:t>
            </a:r>
          </a:p>
          <a:p>
            <a:r>
              <a:rPr lang="en-US" sz="2400" dirty="0">
                <a:highlight>
                  <a:srgbClr val="00FF00"/>
                </a:highlight>
              </a:rPr>
              <a:t>      public static void main(String </a:t>
            </a:r>
            <a:r>
              <a:rPr lang="en-US" sz="2400" dirty="0" err="1">
                <a:highlight>
                  <a:srgbClr val="00FF00"/>
                </a:highlight>
              </a:rPr>
              <a:t>args</a:t>
            </a:r>
            <a:r>
              <a:rPr lang="en-US" sz="2400" dirty="0">
                <a:highlight>
                  <a:srgbClr val="00FF00"/>
                </a:highlight>
              </a:rPr>
              <a:t>[])</a:t>
            </a:r>
          </a:p>
          <a:p>
            <a:r>
              <a:rPr lang="en-US" sz="2400" dirty="0">
                <a:highlight>
                  <a:srgbClr val="00FF00"/>
                </a:highlight>
              </a:rPr>
              <a:t>    {</a:t>
            </a:r>
          </a:p>
          <a:p>
            <a:r>
              <a:rPr lang="en-US" sz="2400" dirty="0">
                <a:highlight>
                  <a:srgbClr val="00FF00"/>
                </a:highlight>
              </a:rPr>
              <a:t>       A </a:t>
            </a:r>
            <a:r>
              <a:rPr lang="en-US" sz="2400" dirty="0" err="1">
                <a:highlight>
                  <a:srgbClr val="00FF00"/>
                </a:highlight>
              </a:rPr>
              <a:t>obj</a:t>
            </a:r>
            <a:r>
              <a:rPr lang="en-US" sz="2400" dirty="0">
                <a:highlight>
                  <a:srgbClr val="00FF00"/>
                </a:highlight>
              </a:rPr>
              <a:t> = new A();  </a:t>
            </a:r>
          </a:p>
          <a:p>
            <a:r>
              <a:rPr lang="en-US" sz="2400" dirty="0">
                <a:highlight>
                  <a:srgbClr val="00FF00"/>
                </a:highlight>
              </a:rPr>
              <a:t>      obj.msg();   </a:t>
            </a:r>
          </a:p>
          <a:p>
            <a:r>
              <a:rPr lang="en-US" sz="2400" dirty="0">
                <a:highlight>
                  <a:srgbClr val="00FF00"/>
                </a:highlight>
              </a:rPr>
              <a:t>    }</a:t>
            </a:r>
          </a:p>
          <a:p>
            <a:r>
              <a:rPr lang="en-US" sz="2400" dirty="0">
                <a:highlight>
                  <a:srgbClr val="00FF00"/>
                </a:highlight>
              </a:rPr>
              <a:t>   }  </a:t>
            </a:r>
          </a:p>
        </p:txBody>
      </p:sp>
      <p:cxnSp>
        <p:nvCxnSpPr>
          <p:cNvPr id="9" name="Straight Connector 8"/>
          <p:cNvCxnSpPr/>
          <p:nvPr/>
        </p:nvCxnSpPr>
        <p:spPr>
          <a:xfrm rot="5400000">
            <a:off x="3086100" y="3619500"/>
            <a:ext cx="5181600" cy="76200"/>
          </a:xfrm>
          <a:prstGeom prst="line">
            <a:avLst/>
          </a:prstGeom>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4EF79965-40B6-41DC-94C3-67D03063940E}"/>
              </a:ext>
            </a:extLst>
          </p:cNvPr>
          <p:cNvPicPr>
            <a:picLocks noChangeAspect="1"/>
          </p:cNvPicPr>
          <p:nvPr/>
        </p:nvPicPr>
        <p:blipFill>
          <a:blip r:embed="rId2"/>
          <a:stretch>
            <a:fillRect/>
          </a:stretch>
        </p:blipFill>
        <p:spPr>
          <a:xfrm>
            <a:off x="427653" y="208806"/>
            <a:ext cx="937341" cy="646786"/>
          </a:xfrm>
          <a:prstGeom prst="rect">
            <a:avLst/>
          </a:prstGeom>
        </p:spPr>
      </p:pic>
      <p:sp>
        <p:nvSpPr>
          <p:cNvPr id="10" name="Title 1">
            <a:extLst>
              <a:ext uri="{FF2B5EF4-FFF2-40B4-BE49-F238E27FC236}">
                <a16:creationId xmlns:a16="http://schemas.microsoft.com/office/drawing/2014/main" id="{27DAAEF2-1548-4F2A-8C5D-978F0E0CAC5C}"/>
              </a:ext>
            </a:extLst>
          </p:cNvPr>
          <p:cNvSpPr txBox="1">
            <a:spLocks/>
          </p:cNvSpPr>
          <p:nvPr/>
        </p:nvSpPr>
        <p:spPr>
          <a:xfrm>
            <a:off x="1447800" y="153755"/>
            <a:ext cx="10287000" cy="646786"/>
          </a:xfrm>
          <a:prstGeom prst="rect">
            <a:avLst/>
          </a:prstGeom>
          <a:solidFill>
            <a:srgbClr val="0EADC2"/>
          </a:solidFill>
          <a:ln w="38100" cap="flat" cmpd="sng" algn="ctr">
            <a:solidFill>
              <a:srgbClr val="FF0000"/>
            </a:solidFill>
            <a:prstDash val="solid"/>
          </a:ln>
        </p:spPr>
        <p:style>
          <a:lnRef idx="1">
            <a:schemeClr val="accent1"/>
          </a:lnRef>
          <a:fillRef idx="2">
            <a:schemeClr val="accent1"/>
          </a:fillRef>
          <a:effectRef idx="1">
            <a:schemeClr val="accent1"/>
          </a:effectRef>
          <a:fontRef idx="minor">
            <a:schemeClr val="dk1"/>
          </a:fontRef>
        </p:style>
        <p:txBody>
          <a:bodyPr bIns="91440" anchor="b" anchorCtr="0">
            <a:normAutofit lnSpcReduction="10000"/>
          </a:bodyPr>
          <a:lstStyle>
            <a:lvl1pPr algn="l" rtl="0" eaLnBrk="1" latinLnBrk="0" hangingPunct="1">
              <a:spcBef>
                <a:spcPct val="0"/>
              </a:spcBef>
              <a:buNone/>
              <a:defRPr kumimoji="0" sz="40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3600" b="1" dirty="0"/>
              <a:t>Using </a:t>
            </a:r>
            <a:r>
              <a:rPr lang="en-US" sz="3600" b="1" dirty="0" err="1"/>
              <a:t>packagename.classname</a:t>
            </a:r>
            <a:endParaRPr lang="en-US" sz="3600" dirty="0">
              <a:solidFill>
                <a:schemeClr val="bg1"/>
              </a:solidFill>
            </a:endParaRPr>
          </a:p>
        </p:txBody>
      </p:sp>
      <p:sp>
        <p:nvSpPr>
          <p:cNvPr id="11" name="Rectangle 10"/>
          <p:cNvSpPr/>
          <p:nvPr/>
        </p:nvSpPr>
        <p:spPr>
          <a:xfrm>
            <a:off x="1447800" y="1066800"/>
            <a:ext cx="2057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File Name:-A.java</a:t>
            </a:r>
          </a:p>
        </p:txBody>
      </p:sp>
      <p:sp>
        <p:nvSpPr>
          <p:cNvPr id="12" name="Rectangle 11"/>
          <p:cNvSpPr/>
          <p:nvPr/>
        </p:nvSpPr>
        <p:spPr>
          <a:xfrm>
            <a:off x="7162800" y="1066800"/>
            <a:ext cx="2057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File Name:-B.java</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066800" y="1828800"/>
            <a:ext cx="3720634" cy="3046988"/>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2400" dirty="0">
                <a:highlight>
                  <a:srgbClr val="FFFF00"/>
                </a:highlight>
              </a:rPr>
              <a:t>package pack; </a:t>
            </a:r>
          </a:p>
          <a:p>
            <a:r>
              <a:rPr lang="en-US" sz="2400" dirty="0">
                <a:highlight>
                  <a:srgbClr val="FFFF00"/>
                </a:highlight>
              </a:rPr>
              <a:t> public class A</a:t>
            </a:r>
          </a:p>
          <a:p>
            <a:r>
              <a:rPr lang="en-US" sz="2400" dirty="0">
                <a:highlight>
                  <a:srgbClr val="FFFF00"/>
                </a:highlight>
              </a:rPr>
              <a:t>{ </a:t>
            </a:r>
          </a:p>
          <a:p>
            <a:r>
              <a:rPr lang="en-US" sz="2400" dirty="0">
                <a:highlight>
                  <a:srgbClr val="FFFF00"/>
                </a:highlight>
              </a:rPr>
              <a:t>   public void </a:t>
            </a:r>
            <a:r>
              <a:rPr lang="en-US" sz="2400" dirty="0" err="1">
                <a:highlight>
                  <a:srgbClr val="FFFF00"/>
                </a:highlight>
              </a:rPr>
              <a:t>msg</a:t>
            </a:r>
            <a:r>
              <a:rPr lang="en-US" sz="2400" dirty="0">
                <a:highlight>
                  <a:srgbClr val="FFFF00"/>
                </a:highlight>
              </a:rPr>
              <a:t>()</a:t>
            </a:r>
          </a:p>
          <a:p>
            <a:r>
              <a:rPr lang="en-US" sz="2400" dirty="0">
                <a:highlight>
                  <a:srgbClr val="FFFF00"/>
                </a:highlight>
              </a:rPr>
              <a:t>   {</a:t>
            </a:r>
          </a:p>
          <a:p>
            <a:r>
              <a:rPr lang="en-US" sz="2400" dirty="0">
                <a:highlight>
                  <a:srgbClr val="FFFF00"/>
                </a:highlight>
              </a:rPr>
              <a:t>    </a:t>
            </a:r>
            <a:r>
              <a:rPr lang="en-US" sz="2400" dirty="0" err="1">
                <a:highlight>
                  <a:srgbClr val="FFFF00"/>
                </a:highlight>
              </a:rPr>
              <a:t>System.out.println</a:t>
            </a:r>
            <a:r>
              <a:rPr lang="en-US" sz="2400" dirty="0">
                <a:highlight>
                  <a:srgbClr val="FFFF00"/>
                </a:highlight>
              </a:rPr>
              <a:t>("Hello");</a:t>
            </a:r>
          </a:p>
          <a:p>
            <a:r>
              <a:rPr lang="en-US" sz="2400" dirty="0">
                <a:highlight>
                  <a:srgbClr val="FFFF00"/>
                </a:highlight>
              </a:rPr>
              <a:t>   }</a:t>
            </a:r>
          </a:p>
          <a:p>
            <a:r>
              <a:rPr lang="en-US" sz="2400" dirty="0">
                <a:highlight>
                  <a:srgbClr val="FFFF00"/>
                </a:highlight>
              </a:rPr>
              <a:t>  } </a:t>
            </a:r>
          </a:p>
        </p:txBody>
      </p:sp>
      <p:sp>
        <p:nvSpPr>
          <p:cNvPr id="7" name="TextBox 6"/>
          <p:cNvSpPr txBox="1"/>
          <p:nvPr/>
        </p:nvSpPr>
        <p:spPr>
          <a:xfrm>
            <a:off x="5967483" y="1812878"/>
            <a:ext cx="4610878" cy="4524315"/>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2400" dirty="0">
                <a:highlight>
                  <a:srgbClr val="00FF00"/>
                </a:highlight>
              </a:rPr>
              <a:t>package </a:t>
            </a:r>
            <a:r>
              <a:rPr lang="en-US" sz="2400" dirty="0" err="1">
                <a:highlight>
                  <a:srgbClr val="00FF00"/>
                </a:highlight>
              </a:rPr>
              <a:t>mypack</a:t>
            </a:r>
            <a:r>
              <a:rPr lang="en-US" sz="2400" dirty="0">
                <a:highlight>
                  <a:srgbClr val="00FF00"/>
                </a:highlight>
              </a:rPr>
              <a:t>;  </a:t>
            </a:r>
          </a:p>
          <a:p>
            <a:r>
              <a:rPr lang="en-US" sz="2400" dirty="0">
                <a:solidFill>
                  <a:srgbClr val="FF0000"/>
                </a:solidFill>
                <a:highlight>
                  <a:srgbClr val="00FF00"/>
                </a:highlight>
              </a:rPr>
              <a:t>import </a:t>
            </a:r>
            <a:r>
              <a:rPr lang="en-US" sz="2400" dirty="0" err="1">
                <a:solidFill>
                  <a:srgbClr val="FF0000"/>
                </a:solidFill>
                <a:highlight>
                  <a:srgbClr val="00FF00"/>
                </a:highlight>
              </a:rPr>
              <a:t>pack.A</a:t>
            </a:r>
            <a:r>
              <a:rPr lang="en-US" sz="2400" dirty="0">
                <a:solidFill>
                  <a:srgbClr val="FF0000"/>
                </a:solidFill>
                <a:highlight>
                  <a:srgbClr val="00FF00"/>
                </a:highlight>
              </a:rPr>
              <a:t>; </a:t>
            </a:r>
          </a:p>
          <a:p>
            <a:r>
              <a:rPr lang="en-US" sz="2400" dirty="0">
                <a:highlight>
                  <a:srgbClr val="00FF00"/>
                </a:highlight>
              </a:rPr>
              <a:t>   class A</a:t>
            </a:r>
          </a:p>
          <a:p>
            <a:r>
              <a:rPr lang="en-US" sz="2400" dirty="0">
                <a:highlight>
                  <a:srgbClr val="00FF00"/>
                </a:highlight>
              </a:rPr>
              <a:t>   {</a:t>
            </a:r>
          </a:p>
          <a:p>
            <a:r>
              <a:rPr lang="en-US" sz="2400" dirty="0">
                <a:highlight>
                  <a:srgbClr val="00FF00"/>
                </a:highlight>
              </a:rPr>
              <a:t>      public static void main(String </a:t>
            </a:r>
            <a:r>
              <a:rPr lang="en-US" sz="2400" dirty="0" err="1">
                <a:highlight>
                  <a:srgbClr val="00FF00"/>
                </a:highlight>
              </a:rPr>
              <a:t>args</a:t>
            </a:r>
            <a:r>
              <a:rPr lang="en-US" sz="2400" dirty="0">
                <a:highlight>
                  <a:srgbClr val="00FF00"/>
                </a:highlight>
              </a:rPr>
              <a:t>[])</a:t>
            </a:r>
          </a:p>
          <a:p>
            <a:r>
              <a:rPr lang="en-US" sz="2400" dirty="0">
                <a:highlight>
                  <a:srgbClr val="00FF00"/>
                </a:highlight>
              </a:rPr>
              <a:t>    {</a:t>
            </a:r>
          </a:p>
          <a:p>
            <a:r>
              <a:rPr lang="en-US" sz="2400" dirty="0">
                <a:highlight>
                  <a:srgbClr val="00FF00"/>
                </a:highlight>
              </a:rPr>
              <a:t>       </a:t>
            </a:r>
            <a:r>
              <a:rPr lang="en-US" sz="2400" dirty="0">
                <a:solidFill>
                  <a:srgbClr val="FF0000"/>
                </a:solidFill>
                <a:highlight>
                  <a:srgbClr val="00FF00"/>
                </a:highlight>
              </a:rPr>
              <a:t>A </a:t>
            </a:r>
            <a:r>
              <a:rPr lang="en-US" sz="2400" dirty="0" err="1">
                <a:solidFill>
                  <a:srgbClr val="FF0000"/>
                </a:solidFill>
                <a:highlight>
                  <a:srgbClr val="00FF00"/>
                </a:highlight>
              </a:rPr>
              <a:t>obj</a:t>
            </a:r>
            <a:r>
              <a:rPr lang="en-US" sz="2400" dirty="0">
                <a:solidFill>
                  <a:srgbClr val="FF0000"/>
                </a:solidFill>
                <a:highlight>
                  <a:srgbClr val="00FF00"/>
                </a:highlight>
              </a:rPr>
              <a:t> = new A();  </a:t>
            </a:r>
          </a:p>
          <a:p>
            <a:r>
              <a:rPr lang="en-US" sz="2400" dirty="0">
                <a:solidFill>
                  <a:srgbClr val="FF0000"/>
                </a:solidFill>
                <a:highlight>
                  <a:srgbClr val="00FF00"/>
                </a:highlight>
              </a:rPr>
              <a:t>      </a:t>
            </a:r>
          </a:p>
          <a:p>
            <a:r>
              <a:rPr lang="en-US" sz="2400" dirty="0">
                <a:highlight>
                  <a:srgbClr val="00FF00"/>
                </a:highlight>
              </a:rPr>
              <a:t>         </a:t>
            </a:r>
            <a:r>
              <a:rPr lang="en-US" sz="2400" b="1" dirty="0" err="1">
                <a:solidFill>
                  <a:srgbClr val="800080"/>
                </a:solidFill>
                <a:highlight>
                  <a:srgbClr val="00FF00"/>
                </a:highlight>
              </a:rPr>
              <a:t>pack.A</a:t>
            </a:r>
            <a:r>
              <a:rPr lang="en-US" sz="2400" b="1" dirty="0">
                <a:solidFill>
                  <a:srgbClr val="800080"/>
                </a:solidFill>
                <a:highlight>
                  <a:srgbClr val="00FF00"/>
                </a:highlight>
              </a:rPr>
              <a:t> </a:t>
            </a:r>
            <a:r>
              <a:rPr lang="en-US" sz="2400" b="1" dirty="0" err="1">
                <a:solidFill>
                  <a:srgbClr val="800080"/>
                </a:solidFill>
                <a:highlight>
                  <a:srgbClr val="00FF00"/>
                </a:highlight>
              </a:rPr>
              <a:t>obj</a:t>
            </a:r>
            <a:r>
              <a:rPr lang="en-US" sz="2400" b="1" dirty="0">
                <a:solidFill>
                  <a:srgbClr val="800080"/>
                </a:solidFill>
                <a:highlight>
                  <a:srgbClr val="00FF00"/>
                </a:highlight>
              </a:rPr>
              <a:t> = new </a:t>
            </a:r>
            <a:r>
              <a:rPr lang="en-US" sz="2400" b="1" dirty="0" err="1">
                <a:solidFill>
                  <a:srgbClr val="800080"/>
                </a:solidFill>
                <a:highlight>
                  <a:srgbClr val="00FF00"/>
                </a:highlight>
              </a:rPr>
              <a:t>pack.A</a:t>
            </a:r>
            <a:r>
              <a:rPr lang="en-US" sz="2400" b="1" dirty="0">
                <a:solidFill>
                  <a:srgbClr val="800080"/>
                </a:solidFill>
                <a:highlight>
                  <a:srgbClr val="00FF00"/>
                </a:highlight>
              </a:rPr>
              <a:t>();</a:t>
            </a:r>
          </a:p>
          <a:p>
            <a:r>
              <a:rPr lang="en-US" sz="2400" b="1" dirty="0">
                <a:solidFill>
                  <a:srgbClr val="800080"/>
                </a:solidFill>
                <a:highlight>
                  <a:srgbClr val="00FF00"/>
                </a:highlight>
              </a:rPr>
              <a:t>            obj.msg(); </a:t>
            </a:r>
            <a:r>
              <a:rPr lang="en-US" sz="2400" dirty="0">
                <a:highlight>
                  <a:srgbClr val="00FF00"/>
                </a:highlight>
              </a:rPr>
              <a:t>  </a:t>
            </a:r>
          </a:p>
          <a:p>
            <a:r>
              <a:rPr lang="en-US" sz="2400" dirty="0">
                <a:highlight>
                  <a:srgbClr val="00FF00"/>
                </a:highlight>
              </a:rPr>
              <a:t>    }</a:t>
            </a:r>
          </a:p>
          <a:p>
            <a:r>
              <a:rPr lang="en-US" sz="2400" dirty="0">
                <a:highlight>
                  <a:srgbClr val="00FF00"/>
                </a:highlight>
              </a:rPr>
              <a:t>   }  </a:t>
            </a:r>
          </a:p>
        </p:txBody>
      </p:sp>
      <p:cxnSp>
        <p:nvCxnSpPr>
          <p:cNvPr id="9" name="Straight Connector 8"/>
          <p:cNvCxnSpPr/>
          <p:nvPr/>
        </p:nvCxnSpPr>
        <p:spPr>
          <a:xfrm rot="5400000">
            <a:off x="3086100" y="3619500"/>
            <a:ext cx="5181600" cy="76200"/>
          </a:xfrm>
          <a:prstGeom prst="line">
            <a:avLst/>
          </a:prstGeom>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5B1B69AB-EBF1-4FD0-B5A0-5093797CF52E}"/>
              </a:ext>
            </a:extLst>
          </p:cNvPr>
          <p:cNvPicPr>
            <a:picLocks noChangeAspect="1"/>
          </p:cNvPicPr>
          <p:nvPr/>
        </p:nvPicPr>
        <p:blipFill>
          <a:blip r:embed="rId2"/>
          <a:stretch>
            <a:fillRect/>
          </a:stretch>
        </p:blipFill>
        <p:spPr>
          <a:xfrm>
            <a:off x="427653" y="208806"/>
            <a:ext cx="937341" cy="646786"/>
          </a:xfrm>
          <a:prstGeom prst="rect">
            <a:avLst/>
          </a:prstGeom>
        </p:spPr>
      </p:pic>
      <p:sp>
        <p:nvSpPr>
          <p:cNvPr id="10" name="Title 1">
            <a:extLst>
              <a:ext uri="{FF2B5EF4-FFF2-40B4-BE49-F238E27FC236}">
                <a16:creationId xmlns:a16="http://schemas.microsoft.com/office/drawing/2014/main" id="{B16756AF-DDD3-4869-BCCD-8E9EB9F211CC}"/>
              </a:ext>
            </a:extLst>
          </p:cNvPr>
          <p:cNvSpPr txBox="1">
            <a:spLocks/>
          </p:cNvSpPr>
          <p:nvPr/>
        </p:nvSpPr>
        <p:spPr>
          <a:xfrm>
            <a:off x="1447800" y="153755"/>
            <a:ext cx="10287000" cy="646786"/>
          </a:xfrm>
          <a:prstGeom prst="rect">
            <a:avLst/>
          </a:prstGeom>
          <a:solidFill>
            <a:srgbClr val="0EADC2"/>
          </a:solidFill>
          <a:ln w="38100" cap="flat" cmpd="sng" algn="ctr">
            <a:solidFill>
              <a:srgbClr val="FF0000"/>
            </a:solidFill>
            <a:prstDash val="solid"/>
          </a:ln>
        </p:spPr>
        <p:style>
          <a:lnRef idx="1">
            <a:schemeClr val="accent1"/>
          </a:lnRef>
          <a:fillRef idx="2">
            <a:schemeClr val="accent1"/>
          </a:fillRef>
          <a:effectRef idx="1">
            <a:schemeClr val="accent1"/>
          </a:effectRef>
          <a:fontRef idx="minor">
            <a:schemeClr val="dk1"/>
          </a:fontRef>
        </p:style>
        <p:txBody>
          <a:bodyPr bIns="91440" anchor="b" anchorCtr="0">
            <a:normAutofit lnSpcReduction="10000"/>
          </a:bodyPr>
          <a:lstStyle>
            <a:lvl1pPr algn="l" rtl="0" eaLnBrk="1" latinLnBrk="0" hangingPunct="1">
              <a:spcBef>
                <a:spcPct val="0"/>
              </a:spcBef>
              <a:buNone/>
              <a:defRPr kumimoji="0" sz="40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3600" b="1" dirty="0"/>
              <a:t>Using fully qualified name</a:t>
            </a:r>
            <a:endParaRPr lang="en-US" sz="3600" dirty="0">
              <a:solidFill>
                <a:schemeClr val="bg1"/>
              </a:solidFill>
            </a:endParaRPr>
          </a:p>
        </p:txBody>
      </p:sp>
      <p:sp>
        <p:nvSpPr>
          <p:cNvPr id="11" name="Rectangle 10"/>
          <p:cNvSpPr/>
          <p:nvPr/>
        </p:nvSpPr>
        <p:spPr>
          <a:xfrm>
            <a:off x="1447800" y="1066800"/>
            <a:ext cx="2057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File Name:-A.java</a:t>
            </a:r>
          </a:p>
        </p:txBody>
      </p:sp>
      <p:sp>
        <p:nvSpPr>
          <p:cNvPr id="12" name="Rectangle 11"/>
          <p:cNvSpPr/>
          <p:nvPr/>
        </p:nvSpPr>
        <p:spPr>
          <a:xfrm>
            <a:off x="7266969" y="1066800"/>
            <a:ext cx="2057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File Name:-B.java</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8C082C83-919D-2614-C9D0-1BD599486D07}"/>
              </a:ext>
            </a:extLst>
          </p:cNvPr>
          <p:cNvSpPr>
            <a:spLocks noGrp="1"/>
          </p:cNvSpPr>
          <p:nvPr>
            <p:ph type="title"/>
          </p:nvPr>
        </p:nvSpPr>
        <p:spPr>
          <a:xfrm>
            <a:off x="990600" y="228600"/>
            <a:ext cx="9677400" cy="792162"/>
          </a:xfrm>
          <a:solidFill>
            <a:srgbClr val="00B0F0"/>
          </a:solidFill>
        </p:spPr>
        <p:style>
          <a:lnRef idx="1">
            <a:schemeClr val="accent1"/>
          </a:lnRef>
          <a:fillRef idx="2">
            <a:schemeClr val="accent1"/>
          </a:fillRef>
          <a:effectRef idx="1">
            <a:schemeClr val="accent1"/>
          </a:effectRef>
          <a:fontRef idx="minor">
            <a:schemeClr val="dk1"/>
          </a:fontRef>
        </p:style>
        <p:txBody>
          <a:bodyPr/>
          <a:lstStyle/>
          <a:p>
            <a:pPr eaLnBrk="1" hangingPunct="1">
              <a:defRPr/>
            </a:pPr>
            <a:r>
              <a:rPr lang="en-US" altLang="en-US" dirty="0">
                <a:highlight>
                  <a:srgbClr val="FFFF00"/>
                </a:highlight>
              </a:rPr>
              <a:t>Declaring the array</a:t>
            </a:r>
          </a:p>
        </p:txBody>
      </p:sp>
      <p:sp>
        <p:nvSpPr>
          <p:cNvPr id="13315" name="Content Placeholder 2">
            <a:extLst>
              <a:ext uri="{FF2B5EF4-FFF2-40B4-BE49-F238E27FC236}">
                <a16:creationId xmlns:a16="http://schemas.microsoft.com/office/drawing/2014/main" id="{4C3235AE-AFD5-2B6C-47DD-A99CA2EDCC30}"/>
              </a:ext>
            </a:extLst>
          </p:cNvPr>
          <p:cNvSpPr>
            <a:spLocks noGrp="1"/>
          </p:cNvSpPr>
          <p:nvPr>
            <p:ph sz="quarter" idx="1"/>
          </p:nvPr>
        </p:nvSpPr>
        <p:spPr>
          <a:xfrm>
            <a:off x="990600" y="1447800"/>
            <a:ext cx="10820400" cy="4953000"/>
          </a:xfrm>
        </p:spPr>
        <p:txBody>
          <a:bodyPr>
            <a:normAutofit/>
          </a:bodyPr>
          <a:lstStyle/>
          <a:p>
            <a:pPr eaLnBrk="1" hangingPunct="1"/>
            <a:r>
              <a:rPr lang="en-US" altLang="en-US" dirty="0"/>
              <a:t>Arrays in Java may be declared in two ways;</a:t>
            </a:r>
          </a:p>
          <a:p>
            <a:pPr eaLnBrk="1" hangingPunct="1">
              <a:buFont typeface="Wingdings 2" panose="05020102010507070707" pitchFamily="18" charset="2"/>
              <a:buNone/>
            </a:pPr>
            <a:r>
              <a:rPr lang="en-US" altLang="en-US" dirty="0"/>
              <a:t>    </a:t>
            </a:r>
            <a:r>
              <a:rPr lang="en-US" altLang="en-US" i="1" dirty="0"/>
              <a:t>form1: </a:t>
            </a:r>
          </a:p>
          <a:p>
            <a:pPr eaLnBrk="1" hangingPunct="1">
              <a:buFont typeface="Wingdings 2" panose="05020102010507070707" pitchFamily="18" charset="2"/>
              <a:buNone/>
            </a:pPr>
            <a:r>
              <a:rPr lang="en-US" altLang="en-US" b="1" i="1" dirty="0">
                <a:solidFill>
                  <a:srgbClr val="006600"/>
                </a:solidFill>
              </a:rPr>
              <a:t>                    </a:t>
            </a:r>
            <a:r>
              <a:rPr lang="en-US" altLang="en-US" b="1" dirty="0">
                <a:highlight>
                  <a:srgbClr val="00FF00"/>
                </a:highlight>
                <a:latin typeface="Simplified Arabic Fixed" panose="02070309020205020404" pitchFamily="49" charset="-78"/>
                <a:cs typeface="Simplified Arabic Fixed" panose="02070309020205020404" pitchFamily="49" charset="-78"/>
              </a:rPr>
              <a:t>type </a:t>
            </a:r>
            <a:r>
              <a:rPr lang="en-US" altLang="en-US" b="1" dirty="0" err="1">
                <a:highlight>
                  <a:srgbClr val="00FF00"/>
                </a:highlight>
                <a:latin typeface="Simplified Arabic Fixed" panose="02070309020205020404" pitchFamily="49" charset="-78"/>
                <a:cs typeface="Simplified Arabic Fixed" panose="02070309020205020404" pitchFamily="49" charset="-78"/>
              </a:rPr>
              <a:t>arrayname</a:t>
            </a:r>
            <a:r>
              <a:rPr lang="en-US" altLang="en-US" b="1" dirty="0">
                <a:highlight>
                  <a:srgbClr val="00FF00"/>
                </a:highlight>
                <a:latin typeface="Simplified Arabic Fixed" panose="02070309020205020404" pitchFamily="49" charset="-78"/>
                <a:cs typeface="Simplified Arabic Fixed" panose="02070309020205020404" pitchFamily="49" charset="-78"/>
              </a:rPr>
              <a:t>[];</a:t>
            </a:r>
          </a:p>
          <a:p>
            <a:pPr eaLnBrk="1" hangingPunct="1">
              <a:buFont typeface="Wingdings 2" panose="05020102010507070707" pitchFamily="18" charset="2"/>
              <a:buNone/>
            </a:pPr>
            <a:r>
              <a:rPr lang="en-US" altLang="en-US" dirty="0">
                <a:cs typeface="Simplified Arabic Fixed" panose="02070309020205020404" pitchFamily="49" charset="-78"/>
              </a:rPr>
              <a:t>  </a:t>
            </a:r>
            <a:r>
              <a:rPr lang="en-US" altLang="en-US" i="1" dirty="0">
                <a:cs typeface="Simplified Arabic Fixed" panose="02070309020205020404" pitchFamily="49" charset="-78"/>
              </a:rPr>
              <a:t>form2:</a:t>
            </a:r>
          </a:p>
          <a:p>
            <a:pPr eaLnBrk="1" hangingPunct="1">
              <a:buFont typeface="Wingdings 2" panose="05020102010507070707" pitchFamily="18" charset="2"/>
              <a:buNone/>
            </a:pPr>
            <a:r>
              <a:rPr lang="en-US" altLang="en-US" b="1" i="1" dirty="0">
                <a:solidFill>
                  <a:srgbClr val="0070C0"/>
                </a:solidFill>
                <a:cs typeface="Simplified Arabic Fixed" panose="02070309020205020404" pitchFamily="49" charset="-78"/>
              </a:rPr>
              <a:t>                    </a:t>
            </a:r>
            <a:r>
              <a:rPr lang="en-US" altLang="en-US" b="1" dirty="0">
                <a:solidFill>
                  <a:srgbClr val="0070C0"/>
                </a:solidFill>
                <a:cs typeface="Simplified Arabic Fixed" panose="02070309020205020404" pitchFamily="49" charset="-78"/>
              </a:rPr>
              <a:t> </a:t>
            </a:r>
            <a:r>
              <a:rPr lang="en-US" altLang="en-US" b="1" dirty="0">
                <a:highlight>
                  <a:srgbClr val="00FF00"/>
                </a:highlight>
                <a:latin typeface="Simplified Arabic Fixed" panose="02070309020205020404" pitchFamily="49" charset="-78"/>
                <a:cs typeface="Simplified Arabic Fixed" panose="02070309020205020404" pitchFamily="49" charset="-78"/>
              </a:rPr>
              <a:t>type [] </a:t>
            </a:r>
            <a:r>
              <a:rPr lang="en-US" altLang="en-US" b="1" dirty="0" err="1">
                <a:highlight>
                  <a:srgbClr val="00FF00"/>
                </a:highlight>
                <a:latin typeface="Simplified Arabic Fixed" panose="02070309020205020404" pitchFamily="49" charset="-78"/>
                <a:cs typeface="Simplified Arabic Fixed" panose="02070309020205020404" pitchFamily="49" charset="-78"/>
              </a:rPr>
              <a:t>arrayname</a:t>
            </a:r>
            <a:r>
              <a:rPr lang="en-US" altLang="en-US" b="1" dirty="0">
                <a:highlight>
                  <a:srgbClr val="00FF00"/>
                </a:highlight>
                <a:latin typeface="Simplified Arabic Fixed" panose="02070309020205020404" pitchFamily="49" charset="-78"/>
                <a:cs typeface="Simplified Arabic Fixed" panose="02070309020205020404" pitchFamily="49" charset="-78"/>
              </a:rPr>
              <a:t>;</a:t>
            </a:r>
            <a:r>
              <a:rPr lang="en-US" altLang="en-US" b="1" dirty="0">
                <a:highlight>
                  <a:srgbClr val="00FF00"/>
                </a:highlight>
              </a:rPr>
              <a:t>    </a:t>
            </a:r>
          </a:p>
          <a:p>
            <a:pPr eaLnBrk="1" hangingPunct="1"/>
            <a:r>
              <a:rPr lang="en-US" altLang="en-US" dirty="0"/>
              <a:t>Examples</a:t>
            </a:r>
          </a:p>
          <a:p>
            <a:pPr lvl="1" eaLnBrk="1" hangingPunct="1">
              <a:buFont typeface="Wingdings" panose="05000000000000000000" pitchFamily="2" charset="2"/>
              <a:buChar char="ü"/>
            </a:pPr>
            <a:r>
              <a:rPr lang="en-US" altLang="en-US" dirty="0"/>
              <a:t>   int marks[];</a:t>
            </a:r>
          </a:p>
          <a:p>
            <a:pPr lvl="1" eaLnBrk="1" hangingPunct="1">
              <a:buFont typeface="Wingdings" panose="05000000000000000000" pitchFamily="2" charset="2"/>
              <a:buChar char="ü"/>
            </a:pPr>
            <a:r>
              <a:rPr lang="en-US" altLang="en-US" dirty="0"/>
              <a:t>   float percentage[];</a:t>
            </a:r>
          </a:p>
          <a:p>
            <a:pPr lvl="1" eaLnBrk="1" hangingPunct="1">
              <a:buFont typeface="Wingdings" panose="05000000000000000000" pitchFamily="2" charset="2"/>
              <a:buChar char="ü"/>
            </a:pPr>
            <a:r>
              <a:rPr lang="en-US" altLang="en-US" dirty="0"/>
              <a:t>   int [] number; </a:t>
            </a:r>
          </a:p>
          <a:p>
            <a:pPr eaLnBrk="1" hangingPunct="1"/>
            <a:r>
              <a:rPr lang="en-US" altLang="en-US" dirty="0"/>
              <a:t>Remember, we do not enter the size of the array in the declaration.</a:t>
            </a:r>
          </a:p>
          <a:p>
            <a:pPr eaLnBrk="1" hangingPunct="1">
              <a:buFont typeface="Courier New" panose="02070309020205020404" pitchFamily="49" charset="0"/>
              <a:buChar char="o"/>
            </a:pPr>
            <a:endParaRPr lang="en-US" altLang="en-US" dirty="0"/>
          </a:p>
        </p:txBody>
      </p:sp>
    </p:spTree>
    <p:extLst>
      <p:ext uri="{BB962C8B-B14F-4D97-AF65-F5344CB8AC3E}">
        <p14:creationId xmlns:p14="http://schemas.microsoft.com/office/powerpoint/2010/main" val="3527272835"/>
      </p:ext>
    </p:extLst>
  </p:cSld>
  <p:clrMapOvr>
    <a:masterClrMapping/>
  </p:clrMapOvr>
  <p:transition>
    <p:wedg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anim calcmode="lin" valueType="num">
                                      <p:cBhvr additive="base">
                                        <p:cTn id="7" dur="500" fill="hold"/>
                                        <p:tgtEl>
                                          <p:spTgt spid="1331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31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3315">
                                            <p:txEl>
                                              <p:pRg st="1" end="1"/>
                                            </p:txEl>
                                          </p:spTgt>
                                        </p:tgtEl>
                                        <p:attrNameLst>
                                          <p:attrName>style.visibility</p:attrName>
                                        </p:attrNameLst>
                                      </p:cBhvr>
                                      <p:to>
                                        <p:strVal val="visible"/>
                                      </p:to>
                                    </p:set>
                                    <p:anim calcmode="lin" valueType="num">
                                      <p:cBhvr additive="base">
                                        <p:cTn id="11" dur="500" fill="hold"/>
                                        <p:tgtEl>
                                          <p:spTgt spid="1331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3315">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3315">
                                            <p:txEl>
                                              <p:pRg st="2" end="2"/>
                                            </p:txEl>
                                          </p:spTgt>
                                        </p:tgtEl>
                                        <p:attrNameLst>
                                          <p:attrName>style.visibility</p:attrName>
                                        </p:attrNameLst>
                                      </p:cBhvr>
                                      <p:to>
                                        <p:strVal val="visible"/>
                                      </p:to>
                                    </p:set>
                                    <p:anim calcmode="lin" valueType="num">
                                      <p:cBhvr additive="base">
                                        <p:cTn id="15" dur="500" fill="hold"/>
                                        <p:tgtEl>
                                          <p:spTgt spid="13315">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3315">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3315">
                                            <p:txEl>
                                              <p:pRg st="3" end="3"/>
                                            </p:txEl>
                                          </p:spTgt>
                                        </p:tgtEl>
                                        <p:attrNameLst>
                                          <p:attrName>style.visibility</p:attrName>
                                        </p:attrNameLst>
                                      </p:cBhvr>
                                      <p:to>
                                        <p:strVal val="visible"/>
                                      </p:to>
                                    </p:set>
                                    <p:anim calcmode="lin" valueType="num">
                                      <p:cBhvr additive="base">
                                        <p:cTn id="19" dur="500" fill="hold"/>
                                        <p:tgtEl>
                                          <p:spTgt spid="1331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3315">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3315">
                                            <p:txEl>
                                              <p:pRg st="4" end="4"/>
                                            </p:txEl>
                                          </p:spTgt>
                                        </p:tgtEl>
                                        <p:attrNameLst>
                                          <p:attrName>style.visibility</p:attrName>
                                        </p:attrNameLst>
                                      </p:cBhvr>
                                      <p:to>
                                        <p:strVal val="visible"/>
                                      </p:to>
                                    </p:set>
                                    <p:anim calcmode="lin" valueType="num">
                                      <p:cBhvr additive="base">
                                        <p:cTn id="23" dur="500" fill="hold"/>
                                        <p:tgtEl>
                                          <p:spTgt spid="13315">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3315">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3315">
                                            <p:txEl>
                                              <p:pRg st="5" end="5"/>
                                            </p:txEl>
                                          </p:spTgt>
                                        </p:tgtEl>
                                        <p:attrNameLst>
                                          <p:attrName>style.visibility</p:attrName>
                                        </p:attrNameLst>
                                      </p:cBhvr>
                                      <p:to>
                                        <p:strVal val="visible"/>
                                      </p:to>
                                    </p:set>
                                    <p:anim calcmode="lin" valueType="num">
                                      <p:cBhvr additive="base">
                                        <p:cTn id="27" dur="500" fill="hold"/>
                                        <p:tgtEl>
                                          <p:spTgt spid="13315">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3315">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3315">
                                            <p:txEl>
                                              <p:pRg st="6" end="6"/>
                                            </p:txEl>
                                          </p:spTgt>
                                        </p:tgtEl>
                                        <p:attrNameLst>
                                          <p:attrName>style.visibility</p:attrName>
                                        </p:attrNameLst>
                                      </p:cBhvr>
                                      <p:to>
                                        <p:strVal val="visible"/>
                                      </p:to>
                                    </p:set>
                                    <p:anim calcmode="lin" valueType="num">
                                      <p:cBhvr additive="base">
                                        <p:cTn id="31" dur="500" fill="hold"/>
                                        <p:tgtEl>
                                          <p:spTgt spid="13315">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3315">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3315">
                                            <p:txEl>
                                              <p:pRg st="7" end="7"/>
                                            </p:txEl>
                                          </p:spTgt>
                                        </p:tgtEl>
                                        <p:attrNameLst>
                                          <p:attrName>style.visibility</p:attrName>
                                        </p:attrNameLst>
                                      </p:cBhvr>
                                      <p:to>
                                        <p:strVal val="visible"/>
                                      </p:to>
                                    </p:set>
                                    <p:anim calcmode="lin" valueType="num">
                                      <p:cBhvr additive="base">
                                        <p:cTn id="35" dur="500" fill="hold"/>
                                        <p:tgtEl>
                                          <p:spTgt spid="13315">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3315">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3315">
                                            <p:txEl>
                                              <p:pRg st="8" end="8"/>
                                            </p:txEl>
                                          </p:spTgt>
                                        </p:tgtEl>
                                        <p:attrNameLst>
                                          <p:attrName>style.visibility</p:attrName>
                                        </p:attrNameLst>
                                      </p:cBhvr>
                                      <p:to>
                                        <p:strVal val="visible"/>
                                      </p:to>
                                    </p:set>
                                    <p:anim calcmode="lin" valueType="num">
                                      <p:cBhvr additive="base">
                                        <p:cTn id="39" dur="500" fill="hold"/>
                                        <p:tgtEl>
                                          <p:spTgt spid="13315">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3315">
                                            <p:txEl>
                                              <p:pRg st="8" end="8"/>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3315">
                                            <p:txEl>
                                              <p:pRg st="9" end="9"/>
                                            </p:txEl>
                                          </p:spTgt>
                                        </p:tgtEl>
                                        <p:attrNameLst>
                                          <p:attrName>style.visibility</p:attrName>
                                        </p:attrNameLst>
                                      </p:cBhvr>
                                      <p:to>
                                        <p:strVal val="visible"/>
                                      </p:to>
                                    </p:set>
                                    <p:anim calcmode="lin" valueType="num">
                                      <p:cBhvr additive="base">
                                        <p:cTn id="43" dur="500" fill="hold"/>
                                        <p:tgtEl>
                                          <p:spTgt spid="13315">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3315">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build="allAtOnce"/>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r>
              <a:rPr lang="en-US" dirty="0"/>
              <a:t>There are 4 types of java access modifiers:</a:t>
            </a:r>
          </a:p>
          <a:p>
            <a:pPr>
              <a:buNone/>
            </a:pPr>
            <a:r>
              <a:rPr lang="en-US" dirty="0"/>
              <a:t>1.private</a:t>
            </a:r>
          </a:p>
          <a:p>
            <a:pPr>
              <a:buNone/>
            </a:pPr>
            <a:r>
              <a:rPr lang="en-US" dirty="0"/>
              <a:t>2.default</a:t>
            </a:r>
          </a:p>
          <a:p>
            <a:pPr>
              <a:buNone/>
            </a:pPr>
            <a:r>
              <a:rPr lang="en-US" dirty="0"/>
              <a:t>3.protected</a:t>
            </a:r>
          </a:p>
          <a:p>
            <a:pPr>
              <a:buNone/>
            </a:pPr>
            <a:r>
              <a:rPr lang="en-US" dirty="0"/>
              <a:t>4.public</a:t>
            </a:r>
          </a:p>
          <a:p>
            <a:endParaRPr lang="en-US" dirty="0"/>
          </a:p>
        </p:txBody>
      </p:sp>
      <p:pic>
        <p:nvPicPr>
          <p:cNvPr id="4" name="Picture 3">
            <a:extLst>
              <a:ext uri="{FF2B5EF4-FFF2-40B4-BE49-F238E27FC236}">
                <a16:creationId xmlns:a16="http://schemas.microsoft.com/office/drawing/2014/main" id="{76A93A4D-4945-4AAF-918E-864069CECD21}"/>
              </a:ext>
            </a:extLst>
          </p:cNvPr>
          <p:cNvPicPr>
            <a:picLocks noChangeAspect="1"/>
          </p:cNvPicPr>
          <p:nvPr/>
        </p:nvPicPr>
        <p:blipFill>
          <a:blip r:embed="rId2"/>
          <a:stretch>
            <a:fillRect/>
          </a:stretch>
        </p:blipFill>
        <p:spPr>
          <a:xfrm>
            <a:off x="427653" y="208806"/>
            <a:ext cx="937341" cy="646786"/>
          </a:xfrm>
          <a:prstGeom prst="rect">
            <a:avLst/>
          </a:prstGeom>
        </p:spPr>
      </p:pic>
      <p:sp>
        <p:nvSpPr>
          <p:cNvPr id="5" name="Title 1">
            <a:extLst>
              <a:ext uri="{FF2B5EF4-FFF2-40B4-BE49-F238E27FC236}">
                <a16:creationId xmlns:a16="http://schemas.microsoft.com/office/drawing/2014/main" id="{C5BCA106-7C35-4121-8EE8-086D61ADCB2B}"/>
              </a:ext>
            </a:extLst>
          </p:cNvPr>
          <p:cNvSpPr txBox="1">
            <a:spLocks/>
          </p:cNvSpPr>
          <p:nvPr/>
        </p:nvSpPr>
        <p:spPr>
          <a:xfrm>
            <a:off x="1447800" y="153755"/>
            <a:ext cx="10287000" cy="646786"/>
          </a:xfrm>
          <a:prstGeom prst="rect">
            <a:avLst/>
          </a:prstGeom>
          <a:solidFill>
            <a:srgbClr val="0EADC2"/>
          </a:solidFill>
          <a:ln w="38100" cap="flat" cmpd="sng" algn="ctr">
            <a:solidFill>
              <a:srgbClr val="FF0000"/>
            </a:solidFill>
            <a:prstDash val="solid"/>
          </a:ln>
        </p:spPr>
        <p:style>
          <a:lnRef idx="1">
            <a:schemeClr val="accent1"/>
          </a:lnRef>
          <a:fillRef idx="2">
            <a:schemeClr val="accent1"/>
          </a:fillRef>
          <a:effectRef idx="1">
            <a:schemeClr val="accent1"/>
          </a:effectRef>
          <a:fontRef idx="minor">
            <a:schemeClr val="dk1"/>
          </a:fontRef>
        </p:style>
        <p:txBody>
          <a:bodyPr bIns="91440" anchor="b" anchorCtr="0">
            <a:normAutofit lnSpcReduction="10000"/>
          </a:bodyPr>
          <a:lstStyle>
            <a:lvl1pPr algn="l" rtl="0" eaLnBrk="1" latinLnBrk="0" hangingPunct="1">
              <a:spcBef>
                <a:spcPct val="0"/>
              </a:spcBef>
              <a:buNone/>
              <a:defRPr kumimoji="0" sz="40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3600" b="1" dirty="0"/>
              <a:t>Access Modifiers in java</a:t>
            </a:r>
            <a:endParaRPr lang="en-US" sz="3600" dirty="0">
              <a:solidFill>
                <a:schemeClr val="bg1"/>
              </a:solidFill>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09600" y="914400"/>
            <a:ext cx="9677400" cy="5562600"/>
          </a:xfrm>
        </p:spPr>
        <p:txBody>
          <a:bodyPr>
            <a:normAutofit/>
          </a:bodyPr>
          <a:lstStyle/>
          <a:p>
            <a:pPr>
              <a:buNone/>
            </a:pPr>
            <a:r>
              <a:rPr lang="en-US" b="1" dirty="0"/>
              <a:t>1) private access modifier</a:t>
            </a:r>
          </a:p>
          <a:p>
            <a:pPr>
              <a:buNone/>
            </a:pPr>
            <a:r>
              <a:rPr lang="en-US" dirty="0"/>
              <a:t>       The private access modifier is accessible only within class.</a:t>
            </a:r>
          </a:p>
          <a:p>
            <a:pPr>
              <a:buNone/>
            </a:pPr>
            <a:r>
              <a:rPr lang="en-US" b="1" dirty="0"/>
              <a:t>2) default access modifier</a:t>
            </a:r>
          </a:p>
          <a:p>
            <a:pPr>
              <a:buNone/>
            </a:pPr>
            <a:r>
              <a:rPr lang="en-US" dirty="0"/>
              <a:t>   If you don't use any modifier, it is treated as </a:t>
            </a:r>
            <a:r>
              <a:rPr lang="en-US" b="1" dirty="0"/>
              <a:t>default</a:t>
            </a:r>
            <a:r>
              <a:rPr lang="en-US" dirty="0"/>
              <a:t> by default. The default modifier is accessible only within package.</a:t>
            </a:r>
          </a:p>
          <a:p>
            <a:pPr>
              <a:buNone/>
            </a:pPr>
            <a:r>
              <a:rPr lang="en-US" b="1" dirty="0"/>
              <a:t>3) protected access modifier</a:t>
            </a:r>
          </a:p>
          <a:p>
            <a:pPr>
              <a:buNone/>
            </a:pPr>
            <a:r>
              <a:rPr lang="en-US" dirty="0"/>
              <a:t>     The </a:t>
            </a:r>
            <a:r>
              <a:rPr lang="en-US" b="1" dirty="0"/>
              <a:t>protected access modifier</a:t>
            </a:r>
            <a:r>
              <a:rPr lang="en-US" dirty="0"/>
              <a:t> is accessible within package and outside the package but through inheritance only. </a:t>
            </a:r>
          </a:p>
          <a:p>
            <a:pPr>
              <a:buNone/>
            </a:pPr>
            <a:r>
              <a:rPr lang="en-US" b="1" dirty="0"/>
              <a:t> 4) public access modifier</a:t>
            </a:r>
          </a:p>
          <a:p>
            <a:pPr>
              <a:buNone/>
            </a:pPr>
            <a:r>
              <a:rPr lang="en-US" dirty="0"/>
              <a:t>     The </a:t>
            </a:r>
            <a:r>
              <a:rPr lang="en-US" b="1" dirty="0"/>
              <a:t>public access modifier</a:t>
            </a:r>
            <a:r>
              <a:rPr lang="en-US" dirty="0"/>
              <a:t> is accessible everywhere. It has the widest scope among all other modifiers</a:t>
            </a:r>
          </a:p>
          <a:p>
            <a:pPr>
              <a:buNone/>
            </a:pPr>
            <a:endParaRPr lang="en-US" dirty="0"/>
          </a:p>
        </p:txBody>
      </p:sp>
      <p:pic>
        <p:nvPicPr>
          <p:cNvPr id="4" name="Picture 3">
            <a:extLst>
              <a:ext uri="{FF2B5EF4-FFF2-40B4-BE49-F238E27FC236}">
                <a16:creationId xmlns:a16="http://schemas.microsoft.com/office/drawing/2014/main" id="{68689552-5A21-461B-B745-86CCBEDD0450}"/>
              </a:ext>
            </a:extLst>
          </p:cNvPr>
          <p:cNvPicPr>
            <a:picLocks noChangeAspect="1"/>
          </p:cNvPicPr>
          <p:nvPr/>
        </p:nvPicPr>
        <p:blipFill>
          <a:blip r:embed="rId2"/>
          <a:stretch>
            <a:fillRect/>
          </a:stretch>
        </p:blipFill>
        <p:spPr>
          <a:xfrm>
            <a:off x="427653" y="208806"/>
            <a:ext cx="937341" cy="646786"/>
          </a:xfrm>
          <a:prstGeom prst="rect">
            <a:avLst/>
          </a:prstGeom>
        </p:spPr>
      </p:pic>
      <p:sp>
        <p:nvSpPr>
          <p:cNvPr id="5" name="Title 1">
            <a:extLst>
              <a:ext uri="{FF2B5EF4-FFF2-40B4-BE49-F238E27FC236}">
                <a16:creationId xmlns:a16="http://schemas.microsoft.com/office/drawing/2014/main" id="{0A50E1CB-3C19-44EE-B80D-CA0B5E22269F}"/>
              </a:ext>
            </a:extLst>
          </p:cNvPr>
          <p:cNvSpPr txBox="1">
            <a:spLocks/>
          </p:cNvSpPr>
          <p:nvPr/>
        </p:nvSpPr>
        <p:spPr>
          <a:xfrm>
            <a:off x="1447800" y="153755"/>
            <a:ext cx="10287000" cy="646786"/>
          </a:xfrm>
          <a:prstGeom prst="rect">
            <a:avLst/>
          </a:prstGeom>
          <a:solidFill>
            <a:srgbClr val="0EADC2"/>
          </a:solidFill>
          <a:ln w="38100" cap="flat" cmpd="sng" algn="ctr">
            <a:solidFill>
              <a:srgbClr val="FF0000"/>
            </a:solidFill>
            <a:prstDash val="solid"/>
          </a:ln>
        </p:spPr>
        <p:style>
          <a:lnRef idx="1">
            <a:schemeClr val="accent1"/>
          </a:lnRef>
          <a:fillRef idx="2">
            <a:schemeClr val="accent1"/>
          </a:fillRef>
          <a:effectRef idx="1">
            <a:schemeClr val="accent1"/>
          </a:effectRef>
          <a:fontRef idx="minor">
            <a:schemeClr val="dk1"/>
          </a:fontRef>
        </p:style>
        <p:txBody>
          <a:bodyPr bIns="91440" anchor="b" anchorCtr="0">
            <a:normAutofit lnSpcReduction="10000"/>
          </a:bodyPr>
          <a:lstStyle>
            <a:lvl1pPr algn="l" rtl="0" eaLnBrk="1" latinLnBrk="0" hangingPunct="1">
              <a:spcBef>
                <a:spcPct val="0"/>
              </a:spcBef>
              <a:buNone/>
              <a:defRPr kumimoji="0" sz="40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3600" dirty="0">
                <a:solidFill>
                  <a:schemeClr val="bg1"/>
                </a:solidFill>
              </a:rPr>
              <a:t>Access Modifier</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505200" y="4953000"/>
            <a:ext cx="7315200" cy="1295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507144547"/>
              </p:ext>
            </p:extLst>
          </p:nvPr>
        </p:nvGraphicFramePr>
        <p:xfrm>
          <a:off x="838199" y="914400"/>
          <a:ext cx="10668000" cy="5669280"/>
        </p:xfrm>
        <a:graphic>
          <a:graphicData uri="http://schemas.openxmlformats.org/drawingml/2006/table">
            <a:tbl>
              <a:tblPr firstRow="1" bandRow="1">
                <a:tableStyleId>{5C22544A-7EE6-4342-B048-85BDC9FD1C3A}</a:tableStyleId>
              </a:tblPr>
              <a:tblGrid>
                <a:gridCol w="2362200">
                  <a:extLst>
                    <a:ext uri="{9D8B030D-6E8A-4147-A177-3AD203B41FA5}">
                      <a16:colId xmlns:a16="http://schemas.microsoft.com/office/drawing/2014/main" val="20000"/>
                    </a:ext>
                  </a:extLst>
                </a:gridCol>
                <a:gridCol w="1905000">
                  <a:extLst>
                    <a:ext uri="{9D8B030D-6E8A-4147-A177-3AD203B41FA5}">
                      <a16:colId xmlns:a16="http://schemas.microsoft.com/office/drawing/2014/main" val="20001"/>
                    </a:ext>
                  </a:extLst>
                </a:gridCol>
                <a:gridCol w="2133600">
                  <a:extLst>
                    <a:ext uri="{9D8B030D-6E8A-4147-A177-3AD203B41FA5}">
                      <a16:colId xmlns:a16="http://schemas.microsoft.com/office/drawing/2014/main" val="20002"/>
                    </a:ext>
                  </a:extLst>
                </a:gridCol>
                <a:gridCol w="2133600">
                  <a:extLst>
                    <a:ext uri="{9D8B030D-6E8A-4147-A177-3AD203B41FA5}">
                      <a16:colId xmlns:a16="http://schemas.microsoft.com/office/drawing/2014/main" val="20003"/>
                    </a:ext>
                  </a:extLst>
                </a:gridCol>
                <a:gridCol w="2133600">
                  <a:extLst>
                    <a:ext uri="{9D8B030D-6E8A-4147-A177-3AD203B41FA5}">
                      <a16:colId xmlns:a16="http://schemas.microsoft.com/office/drawing/2014/main" val="20004"/>
                    </a:ext>
                  </a:extLst>
                </a:gridCol>
              </a:tblGrid>
              <a:tr h="434340">
                <a:tc>
                  <a:txBody>
                    <a:bodyPr/>
                    <a:lstStyle/>
                    <a:p>
                      <a:r>
                        <a:rPr lang="en-US" sz="2400" dirty="0"/>
                        <a:t>    Access    </a:t>
                      </a:r>
                    </a:p>
                    <a:p>
                      <a:r>
                        <a:rPr lang="en-US" sz="2400" dirty="0"/>
                        <a:t>       Modifier</a:t>
                      </a:r>
                    </a:p>
                    <a:p>
                      <a:r>
                        <a:rPr lang="en-US" sz="2400" dirty="0"/>
                        <a:t>Access</a:t>
                      </a:r>
                      <a:r>
                        <a:rPr lang="en-US" sz="2400" baseline="0" dirty="0"/>
                        <a:t> </a:t>
                      </a:r>
                    </a:p>
                    <a:p>
                      <a:r>
                        <a:rPr lang="en-US" sz="2400" baseline="0" dirty="0"/>
                        <a:t>Location</a:t>
                      </a:r>
                      <a:endParaRPr lang="en-US" sz="2400" dirty="0"/>
                    </a:p>
                  </a:txBody>
                  <a:tcPr/>
                </a:tc>
                <a:tc>
                  <a:txBody>
                    <a:bodyPr/>
                    <a:lstStyle/>
                    <a:p>
                      <a:pPr algn="ctr"/>
                      <a:r>
                        <a:rPr lang="en-US" sz="2400" dirty="0"/>
                        <a:t>Public</a:t>
                      </a:r>
                      <a:r>
                        <a:rPr lang="en-US" sz="2400" baseline="0" dirty="0"/>
                        <a:t> </a:t>
                      </a:r>
                      <a:endParaRPr lang="en-US" sz="2400" dirty="0"/>
                    </a:p>
                  </a:txBody>
                  <a:tcPr/>
                </a:tc>
                <a:tc>
                  <a:txBody>
                    <a:bodyPr/>
                    <a:lstStyle/>
                    <a:p>
                      <a:pPr algn="ctr"/>
                      <a:r>
                        <a:rPr lang="en-US" sz="2400" dirty="0"/>
                        <a:t>Protected</a:t>
                      </a:r>
                    </a:p>
                  </a:txBody>
                  <a:tcPr/>
                </a:tc>
                <a:tc>
                  <a:txBody>
                    <a:bodyPr/>
                    <a:lstStyle/>
                    <a:p>
                      <a:pPr algn="ctr"/>
                      <a:r>
                        <a:rPr lang="en-US" sz="2400" dirty="0"/>
                        <a:t>Default</a:t>
                      </a:r>
                    </a:p>
                  </a:txBody>
                  <a:tcPr/>
                </a:tc>
                <a:tc>
                  <a:txBody>
                    <a:bodyPr/>
                    <a:lstStyle/>
                    <a:p>
                      <a:pPr algn="ctr"/>
                      <a:r>
                        <a:rPr lang="en-US" sz="2400" dirty="0"/>
                        <a:t>Private</a:t>
                      </a:r>
                    </a:p>
                  </a:txBody>
                  <a:tcPr/>
                </a:tc>
                <a:extLst>
                  <a:ext uri="{0D108BD9-81ED-4DB2-BD59-A6C34878D82A}">
                    <a16:rowId xmlns:a16="http://schemas.microsoft.com/office/drawing/2014/main" val="10000"/>
                  </a:ext>
                </a:extLst>
              </a:tr>
              <a:tr h="434340">
                <a:tc>
                  <a:txBody>
                    <a:bodyPr/>
                    <a:lstStyle/>
                    <a:p>
                      <a:r>
                        <a:rPr lang="en-US" sz="2400" dirty="0">
                          <a:highlight>
                            <a:srgbClr val="00FF00"/>
                          </a:highlight>
                        </a:rPr>
                        <a:t>Same Class</a:t>
                      </a:r>
                    </a:p>
                  </a:txBody>
                  <a:tcPr/>
                </a:tc>
                <a:tc>
                  <a:txBody>
                    <a:bodyPr/>
                    <a:lstStyle/>
                    <a:p>
                      <a:pPr algn="ctr"/>
                      <a:r>
                        <a:rPr lang="en-US" sz="2400" dirty="0"/>
                        <a:t>Yes</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a:t>Yes</a:t>
                      </a:r>
                    </a:p>
                    <a:p>
                      <a:pPr algn="ctr"/>
                      <a:endParaRPr lang="en-US" sz="2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a:t>Yes</a:t>
                      </a:r>
                    </a:p>
                    <a:p>
                      <a:pPr algn="ctr"/>
                      <a:endParaRPr lang="en-US" sz="2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a:t>Yes</a:t>
                      </a:r>
                    </a:p>
                    <a:p>
                      <a:pPr algn="ctr"/>
                      <a:endParaRPr lang="en-US" sz="2400" dirty="0"/>
                    </a:p>
                  </a:txBody>
                  <a:tcPr/>
                </a:tc>
                <a:extLst>
                  <a:ext uri="{0D108BD9-81ED-4DB2-BD59-A6C34878D82A}">
                    <a16:rowId xmlns:a16="http://schemas.microsoft.com/office/drawing/2014/main" val="10001"/>
                  </a:ext>
                </a:extLst>
              </a:tr>
              <a:tr h="434340">
                <a:tc>
                  <a:txBody>
                    <a:bodyPr/>
                    <a:lstStyle/>
                    <a:p>
                      <a:r>
                        <a:rPr lang="en-US" sz="2400" dirty="0">
                          <a:highlight>
                            <a:srgbClr val="00FF00"/>
                          </a:highlight>
                        </a:rPr>
                        <a:t>Subclass</a:t>
                      </a:r>
                      <a:r>
                        <a:rPr lang="en-US" sz="2400" baseline="0" dirty="0">
                          <a:highlight>
                            <a:srgbClr val="00FF00"/>
                          </a:highlight>
                        </a:rPr>
                        <a:t> in Same Package</a:t>
                      </a:r>
                      <a:endParaRPr lang="en-US" sz="2400" dirty="0">
                        <a:highlight>
                          <a:srgbClr val="00FF00"/>
                        </a:highlight>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a:t>Yes</a:t>
                      </a:r>
                    </a:p>
                    <a:p>
                      <a:pPr algn="ctr"/>
                      <a:endParaRPr lang="en-US" sz="2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a:t>Yes</a:t>
                      </a:r>
                    </a:p>
                    <a:p>
                      <a:pPr algn="ctr"/>
                      <a:endParaRPr lang="en-US" sz="2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a:t>Yes</a:t>
                      </a:r>
                    </a:p>
                    <a:p>
                      <a:pPr algn="ctr"/>
                      <a:endParaRPr lang="en-US" sz="2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a:t>No</a:t>
                      </a:r>
                    </a:p>
                    <a:p>
                      <a:pPr algn="ctr"/>
                      <a:endParaRPr lang="en-US" sz="2400" dirty="0"/>
                    </a:p>
                  </a:txBody>
                  <a:tcPr/>
                </a:tc>
                <a:extLst>
                  <a:ext uri="{0D108BD9-81ED-4DB2-BD59-A6C34878D82A}">
                    <a16:rowId xmlns:a16="http://schemas.microsoft.com/office/drawing/2014/main" val="10002"/>
                  </a:ext>
                </a:extLst>
              </a:tr>
              <a:tr h="434340">
                <a:tc>
                  <a:txBody>
                    <a:bodyPr/>
                    <a:lstStyle/>
                    <a:p>
                      <a:r>
                        <a:rPr lang="en-US" sz="2400" dirty="0">
                          <a:highlight>
                            <a:srgbClr val="00FF00"/>
                          </a:highlight>
                        </a:rPr>
                        <a:t>Non Subclasses in same</a:t>
                      </a:r>
                      <a:r>
                        <a:rPr lang="en-US" sz="2400" baseline="0" dirty="0">
                          <a:highlight>
                            <a:srgbClr val="00FF00"/>
                          </a:highlight>
                        </a:rPr>
                        <a:t> package</a:t>
                      </a:r>
                      <a:endParaRPr lang="en-US" sz="2400" dirty="0">
                        <a:highlight>
                          <a:srgbClr val="00FF00"/>
                        </a:highlight>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a:t>Yes</a:t>
                      </a:r>
                    </a:p>
                    <a:p>
                      <a:pPr algn="ctr"/>
                      <a:endParaRPr lang="en-US" sz="2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a:t>Yes</a:t>
                      </a:r>
                    </a:p>
                    <a:p>
                      <a:pPr algn="ctr"/>
                      <a:endParaRPr lang="en-US" sz="2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a:t>Yes</a:t>
                      </a:r>
                    </a:p>
                    <a:p>
                      <a:pPr algn="ctr"/>
                      <a:endParaRPr lang="en-US" sz="2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a:t>No</a:t>
                      </a:r>
                    </a:p>
                    <a:p>
                      <a:pPr algn="ctr"/>
                      <a:endParaRPr lang="en-US" sz="2400" dirty="0"/>
                    </a:p>
                  </a:txBody>
                  <a:tcPr/>
                </a:tc>
                <a:extLst>
                  <a:ext uri="{0D108BD9-81ED-4DB2-BD59-A6C34878D82A}">
                    <a16:rowId xmlns:a16="http://schemas.microsoft.com/office/drawing/2014/main" val="10003"/>
                  </a:ext>
                </a:extLst>
              </a:tr>
              <a:tr h="434340">
                <a:tc>
                  <a:txBody>
                    <a:bodyPr/>
                    <a:lstStyle/>
                    <a:p>
                      <a:r>
                        <a:rPr lang="en-US" sz="2400" dirty="0">
                          <a:highlight>
                            <a:srgbClr val="00FF00"/>
                          </a:highlight>
                        </a:rPr>
                        <a:t>Subclass</a:t>
                      </a:r>
                      <a:r>
                        <a:rPr lang="en-US" sz="2400" baseline="0" dirty="0">
                          <a:highlight>
                            <a:srgbClr val="00FF00"/>
                          </a:highlight>
                        </a:rPr>
                        <a:t> in Different Packages</a:t>
                      </a:r>
                      <a:endParaRPr lang="en-US" sz="2400" dirty="0">
                        <a:highlight>
                          <a:srgbClr val="00FF00"/>
                        </a:highlight>
                      </a:endParaRPr>
                    </a:p>
                  </a:txBody>
                  <a:tcPr/>
                </a:tc>
                <a:tc>
                  <a:txBody>
                    <a:bodyPr/>
                    <a:lstStyle/>
                    <a:p>
                      <a:pPr algn="ctr"/>
                      <a:r>
                        <a:rPr lang="en-US" sz="2400" dirty="0"/>
                        <a:t>Yes</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a:t>Yes</a:t>
                      </a:r>
                    </a:p>
                    <a:p>
                      <a:pPr algn="ctr"/>
                      <a:endParaRPr lang="en-US" sz="2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a:highlight>
                            <a:srgbClr val="00FFFF"/>
                          </a:highlight>
                        </a:rPr>
                        <a:t>No</a:t>
                      </a:r>
                    </a:p>
                    <a:p>
                      <a:pPr algn="ctr"/>
                      <a:endParaRPr lang="en-US" sz="2400" dirty="0">
                        <a:highlight>
                          <a:srgbClr val="00FFFF"/>
                        </a:highlight>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a:highlight>
                            <a:srgbClr val="00FFFF"/>
                          </a:highlight>
                        </a:rPr>
                        <a:t>No</a:t>
                      </a:r>
                    </a:p>
                    <a:p>
                      <a:pPr algn="ctr"/>
                      <a:endParaRPr lang="en-US" sz="2400" dirty="0">
                        <a:highlight>
                          <a:srgbClr val="00FFFF"/>
                        </a:highlight>
                      </a:endParaRPr>
                    </a:p>
                  </a:txBody>
                  <a:tcPr/>
                </a:tc>
                <a:extLst>
                  <a:ext uri="{0D108BD9-81ED-4DB2-BD59-A6C34878D82A}">
                    <a16:rowId xmlns:a16="http://schemas.microsoft.com/office/drawing/2014/main" val="10004"/>
                  </a:ext>
                </a:extLst>
              </a:tr>
              <a:tr h="434340">
                <a:tc>
                  <a:txBody>
                    <a:bodyPr/>
                    <a:lstStyle/>
                    <a:p>
                      <a:r>
                        <a:rPr lang="en-US" sz="2400" dirty="0">
                          <a:highlight>
                            <a:srgbClr val="00FF00"/>
                          </a:highlight>
                        </a:rPr>
                        <a:t>Non Subclasses in Different</a:t>
                      </a:r>
                      <a:r>
                        <a:rPr lang="en-US" sz="2400" baseline="0" dirty="0">
                          <a:highlight>
                            <a:srgbClr val="00FF00"/>
                          </a:highlight>
                        </a:rPr>
                        <a:t> packages</a:t>
                      </a:r>
                      <a:endParaRPr lang="en-US" sz="2400" dirty="0">
                        <a:highlight>
                          <a:srgbClr val="00FF00"/>
                        </a:highlight>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a:t>Yes</a:t>
                      </a:r>
                    </a:p>
                    <a:p>
                      <a:pPr algn="ctr"/>
                      <a:endParaRPr lang="en-US" sz="2400" dirty="0"/>
                    </a:p>
                  </a:txBody>
                  <a:tcPr/>
                </a:tc>
                <a:tc>
                  <a:txBody>
                    <a:bodyPr/>
                    <a:lstStyle/>
                    <a:p>
                      <a:pPr algn="ctr"/>
                      <a:r>
                        <a:rPr lang="en-US" sz="2400" dirty="0">
                          <a:highlight>
                            <a:srgbClr val="00FFFF"/>
                          </a:highlight>
                        </a:rPr>
                        <a:t>No</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a:highlight>
                            <a:srgbClr val="00FFFF"/>
                          </a:highlight>
                        </a:rPr>
                        <a:t>No</a:t>
                      </a:r>
                    </a:p>
                    <a:p>
                      <a:pPr algn="ctr"/>
                      <a:endParaRPr lang="en-US" sz="2400" dirty="0">
                        <a:highlight>
                          <a:srgbClr val="00FFFF"/>
                        </a:highlight>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a:highlight>
                            <a:srgbClr val="00FFFF"/>
                          </a:highlight>
                        </a:rPr>
                        <a:t>No</a:t>
                      </a:r>
                    </a:p>
                    <a:p>
                      <a:pPr algn="ctr"/>
                      <a:endParaRPr lang="en-US" sz="2400" dirty="0">
                        <a:highlight>
                          <a:srgbClr val="00FFFF"/>
                        </a:highlight>
                      </a:endParaRPr>
                    </a:p>
                  </a:txBody>
                  <a:tcPr/>
                </a:tc>
                <a:extLst>
                  <a:ext uri="{0D108BD9-81ED-4DB2-BD59-A6C34878D82A}">
                    <a16:rowId xmlns:a16="http://schemas.microsoft.com/office/drawing/2014/main" val="10005"/>
                  </a:ext>
                </a:extLst>
              </a:tr>
            </a:tbl>
          </a:graphicData>
        </a:graphic>
      </p:graphicFrame>
      <p:cxnSp>
        <p:nvCxnSpPr>
          <p:cNvPr id="7" name="Straight Connector 6"/>
          <p:cNvCxnSpPr/>
          <p:nvPr/>
        </p:nvCxnSpPr>
        <p:spPr>
          <a:xfrm>
            <a:off x="844484" y="1447800"/>
            <a:ext cx="2340864" cy="762000"/>
          </a:xfrm>
          <a:prstGeom prst="line">
            <a:avLst/>
          </a:prstGeom>
          <a:ln w="57150">
            <a:solidFill>
              <a:srgbClr val="FFFF00"/>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5B1B69AB-EBF1-4FD0-B5A0-5093797CF52E}"/>
              </a:ext>
            </a:extLst>
          </p:cNvPr>
          <p:cNvPicPr>
            <a:picLocks noChangeAspect="1"/>
          </p:cNvPicPr>
          <p:nvPr/>
        </p:nvPicPr>
        <p:blipFill>
          <a:blip r:embed="rId2"/>
          <a:stretch>
            <a:fillRect/>
          </a:stretch>
        </p:blipFill>
        <p:spPr>
          <a:xfrm>
            <a:off x="369529" y="153755"/>
            <a:ext cx="937341" cy="646786"/>
          </a:xfrm>
          <a:prstGeom prst="rect">
            <a:avLst/>
          </a:prstGeom>
        </p:spPr>
      </p:pic>
      <p:sp>
        <p:nvSpPr>
          <p:cNvPr id="12" name="Title 1">
            <a:extLst>
              <a:ext uri="{FF2B5EF4-FFF2-40B4-BE49-F238E27FC236}">
                <a16:creationId xmlns:a16="http://schemas.microsoft.com/office/drawing/2014/main" id="{B16756AF-DDD3-4869-BCCD-8E9EB9F211CC}"/>
              </a:ext>
            </a:extLst>
          </p:cNvPr>
          <p:cNvSpPr txBox="1">
            <a:spLocks/>
          </p:cNvSpPr>
          <p:nvPr/>
        </p:nvSpPr>
        <p:spPr>
          <a:xfrm>
            <a:off x="1447800" y="211125"/>
            <a:ext cx="10287000" cy="532045"/>
          </a:xfrm>
          <a:prstGeom prst="rect">
            <a:avLst/>
          </a:prstGeom>
          <a:solidFill>
            <a:srgbClr val="0EADC2"/>
          </a:solidFill>
          <a:ln w="38100" cap="flat" cmpd="sng" algn="ctr">
            <a:solidFill>
              <a:srgbClr val="FF0000"/>
            </a:solidFill>
            <a:prstDash val="solid"/>
          </a:ln>
        </p:spPr>
        <p:style>
          <a:lnRef idx="1">
            <a:schemeClr val="accent1"/>
          </a:lnRef>
          <a:fillRef idx="2">
            <a:schemeClr val="accent1"/>
          </a:fillRef>
          <a:effectRef idx="1">
            <a:schemeClr val="accent1"/>
          </a:effectRef>
          <a:fontRef idx="minor">
            <a:schemeClr val="dk1"/>
          </a:fontRef>
        </p:style>
        <p:txBody>
          <a:bodyPr bIns="91440" anchor="b" anchorCtr="0">
            <a:normAutofit fontScale="77500" lnSpcReduction="20000"/>
          </a:bodyPr>
          <a:lstStyle>
            <a:lvl1pPr algn="l" rtl="0" eaLnBrk="1" latinLnBrk="0" hangingPunct="1">
              <a:spcBef>
                <a:spcPct val="0"/>
              </a:spcBef>
              <a:buNone/>
              <a:defRPr kumimoji="0" sz="40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3600" b="1" dirty="0">
                <a:solidFill>
                  <a:schemeClr val="tx1"/>
                </a:solidFill>
                <a:highlight>
                  <a:srgbClr val="FFFF00"/>
                </a:highlight>
              </a:rPr>
              <a:t>Access Protection</a:t>
            </a:r>
            <a:endParaRPr lang="en-US" sz="3600" dirty="0">
              <a:solidFill>
                <a:schemeClr val="tx1"/>
              </a:solidFill>
              <a:highlight>
                <a:srgbClr val="FFFF00"/>
              </a:highlight>
            </a:endParaRPr>
          </a:p>
        </p:txBody>
      </p:sp>
    </p:spTree>
    <p:extLst>
      <p:ext uri="{BB962C8B-B14F-4D97-AF65-F5344CB8AC3E}">
        <p14:creationId xmlns:p14="http://schemas.microsoft.com/office/powerpoint/2010/main" val="119676801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85800" y="990600"/>
            <a:ext cx="11277600" cy="5334000"/>
          </a:xfrm>
        </p:spPr>
        <p:txBody>
          <a:bodyPr>
            <a:normAutofit fontScale="92500" lnSpcReduction="10000"/>
          </a:bodyPr>
          <a:lstStyle/>
          <a:p>
            <a:r>
              <a:rPr lang="en-US" dirty="0"/>
              <a:t>Java does not support multiple inheritance </a:t>
            </a:r>
          </a:p>
          <a:p>
            <a:r>
              <a:rPr lang="en-US" dirty="0"/>
              <a:t>Classes in Java can not have more than one superclass</a:t>
            </a:r>
          </a:p>
          <a:p>
            <a:pPr marL="0" indent="0">
              <a:buNone/>
            </a:pPr>
            <a:r>
              <a:rPr lang="en-US" dirty="0"/>
              <a:t>E.g.  </a:t>
            </a:r>
            <a:r>
              <a:rPr lang="en-US" dirty="0">
                <a:highlight>
                  <a:srgbClr val="00FFFF"/>
                </a:highlight>
              </a:rPr>
              <a:t>class A extends B extends C</a:t>
            </a:r>
          </a:p>
          <a:p>
            <a:pPr marL="0" indent="0">
              <a:buNone/>
            </a:pPr>
            <a:r>
              <a:rPr lang="en-US" dirty="0">
                <a:highlight>
                  <a:srgbClr val="00FFFF"/>
                </a:highlight>
              </a:rPr>
              <a:t>       {</a:t>
            </a:r>
          </a:p>
          <a:p>
            <a:pPr marL="0" indent="0">
              <a:buNone/>
            </a:pPr>
            <a:r>
              <a:rPr lang="en-US" dirty="0">
                <a:highlight>
                  <a:srgbClr val="00FFFF"/>
                </a:highlight>
              </a:rPr>
              <a:t>            ----------------</a:t>
            </a:r>
          </a:p>
          <a:p>
            <a:pPr marL="0" indent="0">
              <a:buNone/>
            </a:pPr>
            <a:r>
              <a:rPr lang="en-US" dirty="0">
                <a:highlight>
                  <a:srgbClr val="00FFFF"/>
                </a:highlight>
              </a:rPr>
              <a:t>             ----------------</a:t>
            </a:r>
          </a:p>
          <a:p>
            <a:pPr marL="0" indent="0">
              <a:buNone/>
            </a:pPr>
            <a:r>
              <a:rPr lang="en-US" dirty="0">
                <a:highlight>
                  <a:srgbClr val="00FFFF"/>
                </a:highlight>
              </a:rPr>
              <a:t>          }</a:t>
            </a:r>
          </a:p>
          <a:p>
            <a:r>
              <a:rPr lang="en-US" dirty="0"/>
              <a:t>Is not permitted in Java</a:t>
            </a:r>
          </a:p>
          <a:p>
            <a:r>
              <a:rPr lang="en-US" dirty="0"/>
              <a:t>Large number of real life applications require the use of multiple inheritance </a:t>
            </a:r>
          </a:p>
          <a:p>
            <a:r>
              <a:rPr lang="en-US" dirty="0"/>
              <a:t>In C++ , implementation of multiple inheritance proves difficult and adds complexity to the language.</a:t>
            </a:r>
          </a:p>
          <a:p>
            <a:r>
              <a:rPr lang="en-US" dirty="0"/>
              <a:t>But Java provides an alternate approach known as interfaces to support the concept of multiple inheritance </a:t>
            </a:r>
          </a:p>
        </p:txBody>
      </p:sp>
      <p:pic>
        <p:nvPicPr>
          <p:cNvPr id="4" name="Picture 3">
            <a:extLst>
              <a:ext uri="{FF2B5EF4-FFF2-40B4-BE49-F238E27FC236}">
                <a16:creationId xmlns:a16="http://schemas.microsoft.com/office/drawing/2014/main" id="{188556EE-C154-4123-913B-1528EEAC4083}"/>
              </a:ext>
            </a:extLst>
          </p:cNvPr>
          <p:cNvPicPr>
            <a:picLocks noChangeAspect="1"/>
          </p:cNvPicPr>
          <p:nvPr/>
        </p:nvPicPr>
        <p:blipFill>
          <a:blip r:embed="rId2"/>
          <a:stretch>
            <a:fillRect/>
          </a:stretch>
        </p:blipFill>
        <p:spPr>
          <a:xfrm>
            <a:off x="369529" y="153755"/>
            <a:ext cx="937341" cy="646786"/>
          </a:xfrm>
          <a:prstGeom prst="rect">
            <a:avLst/>
          </a:prstGeom>
        </p:spPr>
      </p:pic>
      <p:sp>
        <p:nvSpPr>
          <p:cNvPr id="5" name="Title 1">
            <a:extLst>
              <a:ext uri="{FF2B5EF4-FFF2-40B4-BE49-F238E27FC236}">
                <a16:creationId xmlns:a16="http://schemas.microsoft.com/office/drawing/2014/main" id="{8B559EA8-27E4-43E7-833F-5F9F0910FEE3}"/>
              </a:ext>
            </a:extLst>
          </p:cNvPr>
          <p:cNvSpPr txBox="1">
            <a:spLocks/>
          </p:cNvSpPr>
          <p:nvPr/>
        </p:nvSpPr>
        <p:spPr>
          <a:xfrm>
            <a:off x="1447800" y="211125"/>
            <a:ext cx="10287000" cy="532045"/>
          </a:xfrm>
          <a:prstGeom prst="rect">
            <a:avLst/>
          </a:prstGeom>
          <a:solidFill>
            <a:srgbClr val="0EADC2"/>
          </a:solidFill>
          <a:ln w="38100" cap="flat" cmpd="sng" algn="ctr">
            <a:solidFill>
              <a:srgbClr val="FF0000"/>
            </a:solidFill>
            <a:prstDash val="solid"/>
          </a:ln>
        </p:spPr>
        <p:style>
          <a:lnRef idx="1">
            <a:schemeClr val="accent1"/>
          </a:lnRef>
          <a:fillRef idx="2">
            <a:schemeClr val="accent1"/>
          </a:fillRef>
          <a:effectRef idx="1">
            <a:schemeClr val="accent1"/>
          </a:effectRef>
          <a:fontRef idx="minor">
            <a:schemeClr val="dk1"/>
          </a:fontRef>
        </p:style>
        <p:txBody>
          <a:bodyPr bIns="91440" anchor="b" anchorCtr="0">
            <a:normAutofit fontScale="77500" lnSpcReduction="20000"/>
          </a:bodyPr>
          <a:lstStyle>
            <a:lvl1pPr algn="l" rtl="0" eaLnBrk="1" latinLnBrk="0" hangingPunct="1">
              <a:spcBef>
                <a:spcPct val="0"/>
              </a:spcBef>
              <a:buNone/>
              <a:defRPr kumimoji="0" sz="40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3600" b="1" dirty="0">
                <a:solidFill>
                  <a:schemeClr val="tx1"/>
                </a:solidFill>
                <a:highlight>
                  <a:srgbClr val="FFFF00"/>
                </a:highlight>
              </a:rPr>
              <a:t>Multiple Inheritance </a:t>
            </a:r>
            <a:endParaRPr lang="en-US" sz="3600" dirty="0">
              <a:solidFill>
                <a:schemeClr val="tx1"/>
              </a:solidFill>
              <a:highlight>
                <a:srgbClr val="FFFF00"/>
              </a:highlight>
            </a:endParaRPr>
          </a:p>
        </p:txBody>
      </p:sp>
    </p:spTree>
    <p:extLst>
      <p:ext uri="{BB962C8B-B14F-4D97-AF65-F5344CB8AC3E}">
        <p14:creationId xmlns:p14="http://schemas.microsoft.com/office/powerpoint/2010/main" val="334782214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96621D-FDED-4DBE-A5F3-D4A2EA54087C}"/>
              </a:ext>
            </a:extLst>
          </p:cNvPr>
          <p:cNvSpPr>
            <a:spLocks noGrp="1"/>
          </p:cNvSpPr>
          <p:nvPr>
            <p:ph sz="quarter" idx="1"/>
          </p:nvPr>
        </p:nvSpPr>
        <p:spPr>
          <a:xfrm>
            <a:off x="609600" y="990600"/>
            <a:ext cx="10972800" cy="5029200"/>
          </a:xfrm>
        </p:spPr>
        <p:txBody>
          <a:bodyPr/>
          <a:lstStyle/>
          <a:p>
            <a:r>
              <a:rPr lang="en-IN" dirty="0">
                <a:highlight>
                  <a:srgbClr val="00FF00"/>
                </a:highlight>
              </a:rPr>
              <a:t>Basically it is a kind of class</a:t>
            </a:r>
          </a:p>
          <a:p>
            <a:r>
              <a:rPr lang="en-IN" dirty="0">
                <a:highlight>
                  <a:srgbClr val="00FF00"/>
                </a:highlight>
              </a:rPr>
              <a:t>Like classes, interface contain methods and variables but with a major difference </a:t>
            </a:r>
          </a:p>
          <a:p>
            <a:r>
              <a:rPr lang="en-IN" dirty="0">
                <a:highlight>
                  <a:srgbClr val="00FF00"/>
                </a:highlight>
              </a:rPr>
              <a:t>Difference is that interfaces define only abstract methods and final fields</a:t>
            </a:r>
          </a:p>
          <a:p>
            <a:r>
              <a:rPr lang="en-IN" dirty="0"/>
              <a:t>This means that interfaces do not specify any code to implement these methods and data fields contain only constants</a:t>
            </a:r>
          </a:p>
          <a:p>
            <a:r>
              <a:rPr lang="en-IN" dirty="0">
                <a:highlight>
                  <a:srgbClr val="00FFFF"/>
                </a:highlight>
              </a:rPr>
              <a:t>Responsibility of the class that implements an interface </a:t>
            </a:r>
            <a:r>
              <a:rPr lang="en-IN" dirty="0"/>
              <a:t>to define the code for implementation of these methods.</a:t>
            </a:r>
          </a:p>
          <a:p>
            <a:r>
              <a:rPr lang="en-IN" dirty="0"/>
              <a:t>Syntax for defining an interface is very similar to that for defining a class </a:t>
            </a:r>
          </a:p>
        </p:txBody>
      </p:sp>
      <p:pic>
        <p:nvPicPr>
          <p:cNvPr id="4" name="Picture 3">
            <a:extLst>
              <a:ext uri="{FF2B5EF4-FFF2-40B4-BE49-F238E27FC236}">
                <a16:creationId xmlns:a16="http://schemas.microsoft.com/office/drawing/2014/main" id="{AD7F8A90-E811-4EF4-8785-8019F4D11C3F}"/>
              </a:ext>
            </a:extLst>
          </p:cNvPr>
          <p:cNvPicPr>
            <a:picLocks noChangeAspect="1"/>
          </p:cNvPicPr>
          <p:nvPr/>
        </p:nvPicPr>
        <p:blipFill>
          <a:blip r:embed="rId2"/>
          <a:stretch>
            <a:fillRect/>
          </a:stretch>
        </p:blipFill>
        <p:spPr>
          <a:xfrm>
            <a:off x="369529" y="153755"/>
            <a:ext cx="937341" cy="646786"/>
          </a:xfrm>
          <a:prstGeom prst="rect">
            <a:avLst/>
          </a:prstGeom>
        </p:spPr>
      </p:pic>
      <p:sp>
        <p:nvSpPr>
          <p:cNvPr id="5" name="Title 1">
            <a:extLst>
              <a:ext uri="{FF2B5EF4-FFF2-40B4-BE49-F238E27FC236}">
                <a16:creationId xmlns:a16="http://schemas.microsoft.com/office/drawing/2014/main" id="{4DE15AD6-FA4F-40EF-9574-BC29E78A8CC0}"/>
              </a:ext>
            </a:extLst>
          </p:cNvPr>
          <p:cNvSpPr txBox="1">
            <a:spLocks/>
          </p:cNvSpPr>
          <p:nvPr/>
        </p:nvSpPr>
        <p:spPr>
          <a:xfrm>
            <a:off x="1447800" y="211125"/>
            <a:ext cx="10287000" cy="532045"/>
          </a:xfrm>
          <a:prstGeom prst="rect">
            <a:avLst/>
          </a:prstGeom>
          <a:solidFill>
            <a:srgbClr val="0EADC2"/>
          </a:solidFill>
          <a:ln w="38100" cap="flat" cmpd="sng" algn="ctr">
            <a:solidFill>
              <a:srgbClr val="FF0000"/>
            </a:solidFill>
            <a:prstDash val="solid"/>
          </a:ln>
        </p:spPr>
        <p:style>
          <a:lnRef idx="1">
            <a:schemeClr val="accent1"/>
          </a:lnRef>
          <a:fillRef idx="2">
            <a:schemeClr val="accent1"/>
          </a:fillRef>
          <a:effectRef idx="1">
            <a:schemeClr val="accent1"/>
          </a:effectRef>
          <a:fontRef idx="minor">
            <a:schemeClr val="dk1"/>
          </a:fontRef>
        </p:style>
        <p:txBody>
          <a:bodyPr bIns="91440" anchor="b" anchorCtr="0">
            <a:normAutofit fontScale="77500" lnSpcReduction="20000"/>
          </a:bodyPr>
          <a:lstStyle>
            <a:lvl1pPr algn="l" rtl="0" eaLnBrk="1" latinLnBrk="0" hangingPunct="1">
              <a:spcBef>
                <a:spcPct val="0"/>
              </a:spcBef>
              <a:buNone/>
              <a:defRPr kumimoji="0" sz="40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3600" b="1" dirty="0">
                <a:solidFill>
                  <a:schemeClr val="tx1"/>
                </a:solidFill>
                <a:highlight>
                  <a:srgbClr val="FFFF00"/>
                </a:highlight>
              </a:rPr>
              <a:t>Interface </a:t>
            </a:r>
            <a:endParaRPr lang="en-US" sz="3600" dirty="0">
              <a:solidFill>
                <a:schemeClr val="tx1"/>
              </a:solidFill>
              <a:highlight>
                <a:srgbClr val="FFFF00"/>
              </a:highlight>
            </a:endParaRPr>
          </a:p>
        </p:txBody>
      </p:sp>
    </p:spTree>
    <p:extLst>
      <p:ext uri="{BB962C8B-B14F-4D97-AF65-F5344CB8AC3E}">
        <p14:creationId xmlns:p14="http://schemas.microsoft.com/office/powerpoint/2010/main" val="180712876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210A09F-DE5F-4B6A-A69D-698231ECEF9E}"/>
              </a:ext>
            </a:extLst>
          </p:cNvPr>
          <p:cNvSpPr/>
          <p:nvPr/>
        </p:nvSpPr>
        <p:spPr>
          <a:xfrm>
            <a:off x="6096000" y="3962400"/>
            <a:ext cx="5181600" cy="762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E357A97C-EB96-439C-9565-BD558EA70ECA}"/>
              </a:ext>
            </a:extLst>
          </p:cNvPr>
          <p:cNvSpPr/>
          <p:nvPr/>
        </p:nvSpPr>
        <p:spPr>
          <a:xfrm>
            <a:off x="5829299" y="1799253"/>
            <a:ext cx="4610101" cy="762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ectangle 1">
            <a:extLst>
              <a:ext uri="{FF2B5EF4-FFF2-40B4-BE49-F238E27FC236}">
                <a16:creationId xmlns:a16="http://schemas.microsoft.com/office/drawing/2014/main" id="{18AAE866-9F8E-47C4-89B2-70149DF6ED01}"/>
              </a:ext>
            </a:extLst>
          </p:cNvPr>
          <p:cNvSpPr/>
          <p:nvPr/>
        </p:nvSpPr>
        <p:spPr>
          <a:xfrm>
            <a:off x="1447800" y="2180253"/>
            <a:ext cx="3581400" cy="2438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Content Placeholder 2">
            <a:extLst>
              <a:ext uri="{FF2B5EF4-FFF2-40B4-BE49-F238E27FC236}">
                <a16:creationId xmlns:a16="http://schemas.microsoft.com/office/drawing/2014/main" id="{B579C126-4E46-412D-A3BA-4018F856E1BD}"/>
              </a:ext>
            </a:extLst>
          </p:cNvPr>
          <p:cNvSpPr>
            <a:spLocks noGrp="1"/>
          </p:cNvSpPr>
          <p:nvPr>
            <p:ph sz="quarter" idx="1"/>
          </p:nvPr>
        </p:nvSpPr>
        <p:spPr>
          <a:xfrm>
            <a:off x="228601" y="1066799"/>
            <a:ext cx="11506200" cy="5637445"/>
          </a:xfrm>
        </p:spPr>
        <p:txBody>
          <a:bodyPr numCol="2">
            <a:normAutofit/>
          </a:bodyPr>
          <a:lstStyle/>
          <a:p>
            <a:r>
              <a:rPr lang="en-IN" sz="2400" dirty="0"/>
              <a:t>General form of an interface definition is </a:t>
            </a:r>
          </a:p>
          <a:p>
            <a:pPr marL="0" indent="0">
              <a:buNone/>
            </a:pPr>
            <a:r>
              <a:rPr lang="en-IN" sz="2400" dirty="0"/>
              <a:t>                             </a:t>
            </a:r>
          </a:p>
          <a:p>
            <a:pPr marL="0" indent="0">
              <a:buNone/>
            </a:pPr>
            <a:endParaRPr lang="en-IN" sz="2400" dirty="0"/>
          </a:p>
          <a:p>
            <a:pPr marL="0" indent="0">
              <a:buNone/>
            </a:pPr>
            <a:r>
              <a:rPr lang="en-IN" sz="2400" dirty="0"/>
              <a:t>                       interface </a:t>
            </a:r>
            <a:r>
              <a:rPr lang="en-IN" sz="2400" dirty="0" err="1"/>
              <a:t>InterfaceName</a:t>
            </a:r>
            <a:endParaRPr lang="en-IN" sz="2400" dirty="0"/>
          </a:p>
          <a:p>
            <a:pPr marL="0" indent="0">
              <a:buNone/>
            </a:pPr>
            <a:r>
              <a:rPr lang="en-IN" sz="2400" dirty="0"/>
              <a:t>                       {</a:t>
            </a:r>
          </a:p>
          <a:p>
            <a:pPr marL="0" indent="0">
              <a:buNone/>
            </a:pPr>
            <a:r>
              <a:rPr lang="en-IN" sz="2400" dirty="0"/>
              <a:t>                           variable declaration;</a:t>
            </a:r>
          </a:p>
          <a:p>
            <a:pPr marL="0" indent="0">
              <a:buNone/>
            </a:pPr>
            <a:r>
              <a:rPr lang="en-IN" sz="2400" dirty="0"/>
              <a:t>                           method declaration; </a:t>
            </a:r>
          </a:p>
          <a:p>
            <a:pPr marL="0" indent="0">
              <a:buNone/>
            </a:pPr>
            <a:r>
              <a:rPr lang="en-IN" sz="2400" dirty="0"/>
              <a:t>                       }</a:t>
            </a:r>
          </a:p>
          <a:p>
            <a:pPr marL="0" indent="0">
              <a:buNone/>
            </a:pPr>
            <a:endParaRPr lang="en-IN" sz="2400" dirty="0"/>
          </a:p>
          <a:p>
            <a:pPr marL="0" indent="0" algn="ctr">
              <a:buNone/>
            </a:pPr>
            <a:r>
              <a:rPr lang="en-IN" sz="2400" dirty="0"/>
              <a:t>Interface is just keyword</a:t>
            </a:r>
          </a:p>
          <a:p>
            <a:endParaRPr lang="en-IN" sz="2400" dirty="0"/>
          </a:p>
          <a:p>
            <a:endParaRPr lang="en-IN" sz="2400" dirty="0"/>
          </a:p>
          <a:p>
            <a:r>
              <a:rPr lang="en-IN" sz="2400" dirty="0"/>
              <a:t>Variables are declared as </a:t>
            </a:r>
          </a:p>
          <a:p>
            <a:endParaRPr lang="en-IN" sz="2400" dirty="0"/>
          </a:p>
          <a:p>
            <a:pPr marL="0" indent="0">
              <a:buNone/>
            </a:pPr>
            <a:r>
              <a:rPr lang="en-IN" sz="2400" dirty="0"/>
              <a:t>    </a:t>
            </a:r>
            <a:r>
              <a:rPr lang="en-IN" sz="2400" dirty="0">
                <a:highlight>
                  <a:srgbClr val="00FFFF"/>
                </a:highlight>
              </a:rPr>
              <a:t>static final type </a:t>
            </a:r>
            <a:r>
              <a:rPr lang="en-IN" sz="2400" dirty="0" err="1">
                <a:highlight>
                  <a:srgbClr val="00FFFF"/>
                </a:highlight>
              </a:rPr>
              <a:t>variablename</a:t>
            </a:r>
            <a:r>
              <a:rPr lang="en-IN" sz="2400" dirty="0">
                <a:highlight>
                  <a:srgbClr val="00FFFF"/>
                </a:highlight>
              </a:rPr>
              <a:t>= value;</a:t>
            </a:r>
          </a:p>
          <a:p>
            <a:pPr marL="0" indent="0">
              <a:buNone/>
            </a:pPr>
            <a:endParaRPr lang="en-IN" sz="2400" dirty="0"/>
          </a:p>
          <a:p>
            <a:r>
              <a:rPr lang="en-IN" sz="2400" dirty="0"/>
              <a:t>Methods declaration will contain only a list of methods without any body statements </a:t>
            </a:r>
          </a:p>
          <a:p>
            <a:endParaRPr lang="en-IN" sz="2400" dirty="0"/>
          </a:p>
          <a:p>
            <a:pPr marL="0" indent="0">
              <a:buNone/>
            </a:pPr>
            <a:r>
              <a:rPr lang="en-IN" sz="2400" dirty="0"/>
              <a:t>  </a:t>
            </a:r>
            <a:r>
              <a:rPr lang="en-IN" sz="2400" dirty="0">
                <a:highlight>
                  <a:srgbClr val="00FFFF"/>
                </a:highlight>
              </a:rPr>
              <a:t>return type methodsname1 (</a:t>
            </a:r>
            <a:r>
              <a:rPr lang="en-IN" sz="2400" dirty="0" err="1">
                <a:highlight>
                  <a:srgbClr val="00FFFF"/>
                </a:highlight>
              </a:rPr>
              <a:t>parameter_list</a:t>
            </a:r>
            <a:r>
              <a:rPr lang="en-IN" sz="2400" dirty="0">
                <a:highlight>
                  <a:srgbClr val="00FFFF"/>
                </a:highlight>
              </a:rPr>
              <a:t>);</a:t>
            </a:r>
          </a:p>
          <a:p>
            <a:pPr marL="0" indent="0">
              <a:buNone/>
            </a:pPr>
            <a:endParaRPr lang="en-IN" sz="2400" dirty="0">
              <a:highlight>
                <a:srgbClr val="00FFFF"/>
              </a:highlight>
            </a:endParaRPr>
          </a:p>
          <a:p>
            <a:pPr marL="0" indent="0">
              <a:buNone/>
            </a:pPr>
            <a:r>
              <a:rPr lang="en-IN" sz="2400" dirty="0">
                <a:highlight>
                  <a:srgbClr val="00FFFF"/>
                </a:highlight>
              </a:rPr>
              <a:t> </a:t>
            </a:r>
          </a:p>
          <a:p>
            <a:endParaRPr lang="en-IN" dirty="0"/>
          </a:p>
        </p:txBody>
      </p:sp>
      <p:pic>
        <p:nvPicPr>
          <p:cNvPr id="4" name="Picture 3">
            <a:extLst>
              <a:ext uri="{FF2B5EF4-FFF2-40B4-BE49-F238E27FC236}">
                <a16:creationId xmlns:a16="http://schemas.microsoft.com/office/drawing/2014/main" id="{C429CFEE-8C37-4B37-8B3E-B11A6054EDBE}"/>
              </a:ext>
            </a:extLst>
          </p:cNvPr>
          <p:cNvPicPr>
            <a:picLocks noChangeAspect="1"/>
          </p:cNvPicPr>
          <p:nvPr/>
        </p:nvPicPr>
        <p:blipFill>
          <a:blip r:embed="rId2"/>
          <a:stretch>
            <a:fillRect/>
          </a:stretch>
        </p:blipFill>
        <p:spPr>
          <a:xfrm>
            <a:off x="369529" y="153755"/>
            <a:ext cx="937341" cy="646786"/>
          </a:xfrm>
          <a:prstGeom prst="rect">
            <a:avLst/>
          </a:prstGeom>
        </p:spPr>
      </p:pic>
      <p:sp>
        <p:nvSpPr>
          <p:cNvPr id="5" name="Title 1">
            <a:extLst>
              <a:ext uri="{FF2B5EF4-FFF2-40B4-BE49-F238E27FC236}">
                <a16:creationId xmlns:a16="http://schemas.microsoft.com/office/drawing/2014/main" id="{42A2E11E-7EF9-44D4-BD0A-82A290CAA4AC}"/>
              </a:ext>
            </a:extLst>
          </p:cNvPr>
          <p:cNvSpPr txBox="1">
            <a:spLocks/>
          </p:cNvSpPr>
          <p:nvPr/>
        </p:nvSpPr>
        <p:spPr>
          <a:xfrm>
            <a:off x="1447800" y="211125"/>
            <a:ext cx="10287000" cy="532045"/>
          </a:xfrm>
          <a:prstGeom prst="rect">
            <a:avLst/>
          </a:prstGeom>
          <a:solidFill>
            <a:srgbClr val="0EADC2"/>
          </a:solidFill>
          <a:ln w="38100" cap="flat" cmpd="sng" algn="ctr">
            <a:solidFill>
              <a:srgbClr val="FF0000"/>
            </a:solidFill>
            <a:prstDash val="solid"/>
          </a:ln>
        </p:spPr>
        <p:style>
          <a:lnRef idx="1">
            <a:schemeClr val="accent1"/>
          </a:lnRef>
          <a:fillRef idx="2">
            <a:schemeClr val="accent1"/>
          </a:fillRef>
          <a:effectRef idx="1">
            <a:schemeClr val="accent1"/>
          </a:effectRef>
          <a:fontRef idx="minor">
            <a:schemeClr val="dk1"/>
          </a:fontRef>
        </p:style>
        <p:txBody>
          <a:bodyPr bIns="91440" anchor="b" anchorCtr="0">
            <a:normAutofit fontScale="77500" lnSpcReduction="20000"/>
          </a:bodyPr>
          <a:lstStyle>
            <a:lvl1pPr algn="l" rtl="0" eaLnBrk="1" latinLnBrk="0" hangingPunct="1">
              <a:spcBef>
                <a:spcPct val="0"/>
              </a:spcBef>
              <a:buNone/>
              <a:defRPr kumimoji="0" sz="40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3600" b="1" dirty="0">
                <a:solidFill>
                  <a:schemeClr val="tx1"/>
                </a:solidFill>
                <a:highlight>
                  <a:srgbClr val="FFFF00"/>
                </a:highlight>
              </a:rPr>
              <a:t>Syntax for Interface </a:t>
            </a:r>
            <a:endParaRPr lang="en-US" sz="3600" dirty="0">
              <a:solidFill>
                <a:schemeClr val="tx1"/>
              </a:solidFill>
              <a:highlight>
                <a:srgbClr val="FFFF00"/>
              </a:highlight>
            </a:endParaRPr>
          </a:p>
        </p:txBody>
      </p:sp>
      <p:sp>
        <p:nvSpPr>
          <p:cNvPr id="10" name="Rectangle 9">
            <a:extLst>
              <a:ext uri="{FF2B5EF4-FFF2-40B4-BE49-F238E27FC236}">
                <a16:creationId xmlns:a16="http://schemas.microsoft.com/office/drawing/2014/main" id="{6EF4B2AF-CA1A-41EA-BDE0-BAD5F1D82B23}"/>
              </a:ext>
            </a:extLst>
          </p:cNvPr>
          <p:cNvSpPr/>
          <p:nvPr/>
        </p:nvSpPr>
        <p:spPr>
          <a:xfrm>
            <a:off x="6248400" y="4953000"/>
            <a:ext cx="5181600" cy="1600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err="1">
                <a:solidFill>
                  <a:schemeClr val="tx1"/>
                </a:solidFill>
                <a:highlight>
                  <a:srgbClr val="00FF00"/>
                </a:highlight>
              </a:rPr>
              <a:t>Intreface</a:t>
            </a:r>
            <a:r>
              <a:rPr lang="en-IN" dirty="0">
                <a:solidFill>
                  <a:schemeClr val="tx1"/>
                </a:solidFill>
                <a:highlight>
                  <a:srgbClr val="00FF00"/>
                </a:highlight>
              </a:rPr>
              <a:t> Area</a:t>
            </a:r>
          </a:p>
          <a:p>
            <a:r>
              <a:rPr lang="en-IN" dirty="0">
                <a:solidFill>
                  <a:schemeClr val="tx1"/>
                </a:solidFill>
                <a:highlight>
                  <a:srgbClr val="00FF00"/>
                </a:highlight>
              </a:rPr>
              <a:t>{</a:t>
            </a:r>
          </a:p>
          <a:p>
            <a:r>
              <a:rPr lang="en-IN" dirty="0">
                <a:solidFill>
                  <a:schemeClr val="tx1"/>
                </a:solidFill>
                <a:highlight>
                  <a:srgbClr val="00FF00"/>
                </a:highlight>
              </a:rPr>
              <a:t>       final static float pi=3.142F;</a:t>
            </a:r>
          </a:p>
          <a:p>
            <a:r>
              <a:rPr lang="en-IN" dirty="0">
                <a:solidFill>
                  <a:schemeClr val="tx1"/>
                </a:solidFill>
                <a:highlight>
                  <a:srgbClr val="00FF00"/>
                </a:highlight>
              </a:rPr>
              <a:t>       float </a:t>
            </a:r>
            <a:r>
              <a:rPr lang="en-IN" dirty="0" err="1">
                <a:solidFill>
                  <a:schemeClr val="tx1"/>
                </a:solidFill>
                <a:highlight>
                  <a:srgbClr val="00FF00"/>
                </a:highlight>
              </a:rPr>
              <a:t>comput</a:t>
            </a:r>
            <a:r>
              <a:rPr lang="en-IN" dirty="0">
                <a:solidFill>
                  <a:schemeClr val="tx1"/>
                </a:solidFill>
                <a:highlight>
                  <a:srgbClr val="00FF00"/>
                </a:highlight>
              </a:rPr>
              <a:t> ( float x, float y);</a:t>
            </a:r>
          </a:p>
          <a:p>
            <a:r>
              <a:rPr lang="en-IN" dirty="0">
                <a:solidFill>
                  <a:schemeClr val="tx1"/>
                </a:solidFill>
                <a:highlight>
                  <a:srgbClr val="00FF00"/>
                </a:highlight>
              </a:rPr>
              <a:t>       void show();</a:t>
            </a:r>
          </a:p>
          <a:p>
            <a:r>
              <a:rPr lang="en-IN" dirty="0">
                <a:solidFill>
                  <a:schemeClr val="tx1"/>
                </a:solidFill>
                <a:highlight>
                  <a:srgbClr val="00FF00"/>
                </a:highlight>
              </a:rPr>
              <a:t>}</a:t>
            </a:r>
          </a:p>
        </p:txBody>
      </p:sp>
    </p:spTree>
    <p:extLst>
      <p:ext uri="{BB962C8B-B14F-4D97-AF65-F5344CB8AC3E}">
        <p14:creationId xmlns:p14="http://schemas.microsoft.com/office/powerpoint/2010/main" val="194959128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6473AC7D-EDB1-4CFA-8E59-2B45445E8E7C}"/>
              </a:ext>
            </a:extLst>
          </p:cNvPr>
          <p:cNvPicPr>
            <a:picLocks noGrp="1" noChangeAspect="1"/>
          </p:cNvPicPr>
          <p:nvPr>
            <p:ph sz="quarter" idx="1"/>
          </p:nvPr>
        </p:nvPicPr>
        <p:blipFill>
          <a:blip r:embed="rId2"/>
          <a:stretch>
            <a:fillRect/>
          </a:stretch>
        </p:blipFill>
        <p:spPr>
          <a:xfrm>
            <a:off x="762000" y="914400"/>
            <a:ext cx="10515600" cy="5410200"/>
          </a:xfrm>
          <a:prstGeom prst="rect">
            <a:avLst/>
          </a:prstGeom>
        </p:spPr>
      </p:pic>
      <p:pic>
        <p:nvPicPr>
          <p:cNvPr id="4" name="Picture 3">
            <a:extLst>
              <a:ext uri="{FF2B5EF4-FFF2-40B4-BE49-F238E27FC236}">
                <a16:creationId xmlns:a16="http://schemas.microsoft.com/office/drawing/2014/main" id="{72DC24C0-86ED-4D38-9940-F61B3E21010F}"/>
              </a:ext>
            </a:extLst>
          </p:cNvPr>
          <p:cNvPicPr>
            <a:picLocks noChangeAspect="1"/>
          </p:cNvPicPr>
          <p:nvPr/>
        </p:nvPicPr>
        <p:blipFill>
          <a:blip r:embed="rId3"/>
          <a:stretch>
            <a:fillRect/>
          </a:stretch>
        </p:blipFill>
        <p:spPr>
          <a:xfrm>
            <a:off x="369529" y="153755"/>
            <a:ext cx="937341" cy="646786"/>
          </a:xfrm>
          <a:prstGeom prst="rect">
            <a:avLst/>
          </a:prstGeom>
        </p:spPr>
      </p:pic>
      <p:sp>
        <p:nvSpPr>
          <p:cNvPr id="5" name="Title 1">
            <a:extLst>
              <a:ext uri="{FF2B5EF4-FFF2-40B4-BE49-F238E27FC236}">
                <a16:creationId xmlns:a16="http://schemas.microsoft.com/office/drawing/2014/main" id="{C00D197D-1392-4AE1-8F9F-CDF41EF57A19}"/>
              </a:ext>
            </a:extLst>
          </p:cNvPr>
          <p:cNvSpPr txBox="1">
            <a:spLocks/>
          </p:cNvSpPr>
          <p:nvPr/>
        </p:nvSpPr>
        <p:spPr>
          <a:xfrm>
            <a:off x="1447800" y="211125"/>
            <a:ext cx="10287000" cy="532045"/>
          </a:xfrm>
          <a:prstGeom prst="rect">
            <a:avLst/>
          </a:prstGeom>
          <a:solidFill>
            <a:srgbClr val="0EADC2"/>
          </a:solidFill>
          <a:ln w="38100" cap="flat" cmpd="sng" algn="ctr">
            <a:solidFill>
              <a:srgbClr val="FF0000"/>
            </a:solidFill>
            <a:prstDash val="solid"/>
          </a:ln>
        </p:spPr>
        <p:style>
          <a:lnRef idx="1">
            <a:schemeClr val="accent1"/>
          </a:lnRef>
          <a:fillRef idx="2">
            <a:schemeClr val="accent1"/>
          </a:fillRef>
          <a:effectRef idx="1">
            <a:schemeClr val="accent1"/>
          </a:effectRef>
          <a:fontRef idx="minor">
            <a:schemeClr val="dk1"/>
          </a:fontRef>
        </p:style>
        <p:txBody>
          <a:bodyPr bIns="91440" anchor="b" anchorCtr="0">
            <a:normAutofit fontScale="77500" lnSpcReduction="20000"/>
          </a:bodyPr>
          <a:lstStyle>
            <a:lvl1pPr algn="l" rtl="0" eaLnBrk="1" latinLnBrk="0" hangingPunct="1">
              <a:spcBef>
                <a:spcPct val="0"/>
              </a:spcBef>
              <a:buNone/>
              <a:defRPr kumimoji="0" sz="40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3600" b="1" dirty="0">
                <a:solidFill>
                  <a:schemeClr val="tx1"/>
                </a:solidFill>
                <a:highlight>
                  <a:srgbClr val="FFFF00"/>
                </a:highlight>
              </a:rPr>
              <a:t>Difference Between Class and Interface </a:t>
            </a:r>
            <a:endParaRPr lang="en-US" sz="3600" dirty="0">
              <a:solidFill>
                <a:schemeClr val="tx1"/>
              </a:solidFill>
              <a:highlight>
                <a:srgbClr val="FFFF00"/>
              </a:highlight>
            </a:endParaRPr>
          </a:p>
        </p:txBody>
      </p:sp>
    </p:spTree>
    <p:extLst>
      <p:ext uri="{BB962C8B-B14F-4D97-AF65-F5344CB8AC3E}">
        <p14:creationId xmlns:p14="http://schemas.microsoft.com/office/powerpoint/2010/main" val="407045793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F6809D-F59D-40C9-AD00-8D0E5A282705}"/>
              </a:ext>
            </a:extLst>
          </p:cNvPr>
          <p:cNvSpPr>
            <a:spLocks noGrp="1"/>
          </p:cNvSpPr>
          <p:nvPr>
            <p:ph sz="quarter" idx="1"/>
          </p:nvPr>
        </p:nvSpPr>
        <p:spPr>
          <a:xfrm>
            <a:off x="685800" y="1219200"/>
            <a:ext cx="10896600" cy="1066800"/>
          </a:xfrm>
        </p:spPr>
        <p:txBody>
          <a:bodyPr/>
          <a:lstStyle/>
          <a:p>
            <a:r>
              <a:rPr lang="en-IN" dirty="0">
                <a:highlight>
                  <a:srgbClr val="00FFFF"/>
                </a:highlight>
              </a:rPr>
              <a:t>Interfaces are used as “</a:t>
            </a:r>
            <a:r>
              <a:rPr lang="en-IN" dirty="0" err="1">
                <a:highlight>
                  <a:srgbClr val="00FFFF"/>
                </a:highlight>
              </a:rPr>
              <a:t>Superclasses</a:t>
            </a:r>
            <a:r>
              <a:rPr lang="en-IN" dirty="0">
                <a:highlight>
                  <a:srgbClr val="00FFFF"/>
                </a:highlight>
              </a:rPr>
              <a:t>” whose properties are inherited by classes</a:t>
            </a:r>
            <a:r>
              <a:rPr lang="en-IN" dirty="0"/>
              <a:t>. </a:t>
            </a:r>
          </a:p>
          <a:p>
            <a:r>
              <a:rPr lang="en-IN" dirty="0"/>
              <a:t>Therefore necessary to create a class that inherits the given interface </a:t>
            </a:r>
          </a:p>
          <a:p>
            <a:endParaRPr lang="en-IN" dirty="0"/>
          </a:p>
        </p:txBody>
      </p:sp>
      <p:pic>
        <p:nvPicPr>
          <p:cNvPr id="4" name="Picture 3">
            <a:extLst>
              <a:ext uri="{FF2B5EF4-FFF2-40B4-BE49-F238E27FC236}">
                <a16:creationId xmlns:a16="http://schemas.microsoft.com/office/drawing/2014/main" id="{10D10946-06EC-4462-92D2-546FDB71D9CB}"/>
              </a:ext>
            </a:extLst>
          </p:cNvPr>
          <p:cNvPicPr>
            <a:picLocks noChangeAspect="1"/>
          </p:cNvPicPr>
          <p:nvPr/>
        </p:nvPicPr>
        <p:blipFill>
          <a:blip r:embed="rId2"/>
          <a:stretch>
            <a:fillRect/>
          </a:stretch>
        </p:blipFill>
        <p:spPr>
          <a:xfrm>
            <a:off x="369529" y="153755"/>
            <a:ext cx="937341" cy="646786"/>
          </a:xfrm>
          <a:prstGeom prst="rect">
            <a:avLst/>
          </a:prstGeom>
        </p:spPr>
      </p:pic>
      <p:sp>
        <p:nvSpPr>
          <p:cNvPr id="5" name="Title 1">
            <a:extLst>
              <a:ext uri="{FF2B5EF4-FFF2-40B4-BE49-F238E27FC236}">
                <a16:creationId xmlns:a16="http://schemas.microsoft.com/office/drawing/2014/main" id="{BC05E693-5B2A-454A-B342-4675DED06B54}"/>
              </a:ext>
            </a:extLst>
          </p:cNvPr>
          <p:cNvSpPr txBox="1">
            <a:spLocks/>
          </p:cNvSpPr>
          <p:nvPr/>
        </p:nvSpPr>
        <p:spPr>
          <a:xfrm>
            <a:off x="1447800" y="211125"/>
            <a:ext cx="10287000" cy="532045"/>
          </a:xfrm>
          <a:prstGeom prst="rect">
            <a:avLst/>
          </a:prstGeom>
          <a:solidFill>
            <a:srgbClr val="0EADC2"/>
          </a:solidFill>
          <a:ln w="38100" cap="flat" cmpd="sng" algn="ctr">
            <a:solidFill>
              <a:srgbClr val="FF0000"/>
            </a:solidFill>
            <a:prstDash val="solid"/>
          </a:ln>
        </p:spPr>
        <p:style>
          <a:lnRef idx="1">
            <a:schemeClr val="accent1"/>
          </a:lnRef>
          <a:fillRef idx="2">
            <a:schemeClr val="accent1"/>
          </a:fillRef>
          <a:effectRef idx="1">
            <a:schemeClr val="accent1"/>
          </a:effectRef>
          <a:fontRef idx="minor">
            <a:schemeClr val="dk1"/>
          </a:fontRef>
        </p:style>
        <p:txBody>
          <a:bodyPr bIns="91440" anchor="b" anchorCtr="0">
            <a:normAutofit fontScale="77500" lnSpcReduction="20000"/>
          </a:bodyPr>
          <a:lstStyle>
            <a:lvl1pPr algn="l" rtl="0" eaLnBrk="1" latinLnBrk="0" hangingPunct="1">
              <a:spcBef>
                <a:spcPct val="0"/>
              </a:spcBef>
              <a:buNone/>
              <a:defRPr kumimoji="0" sz="40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3600" b="1" dirty="0">
                <a:solidFill>
                  <a:schemeClr val="tx1"/>
                </a:solidFill>
                <a:highlight>
                  <a:srgbClr val="FFFF00"/>
                </a:highlight>
              </a:rPr>
              <a:t>Implementing Interfaces </a:t>
            </a:r>
            <a:endParaRPr lang="en-US" sz="3600" dirty="0">
              <a:solidFill>
                <a:schemeClr val="tx1"/>
              </a:solidFill>
              <a:highlight>
                <a:srgbClr val="FFFF00"/>
              </a:highlight>
            </a:endParaRPr>
          </a:p>
        </p:txBody>
      </p:sp>
      <p:sp>
        <p:nvSpPr>
          <p:cNvPr id="6" name="Rectangle 5">
            <a:extLst>
              <a:ext uri="{FF2B5EF4-FFF2-40B4-BE49-F238E27FC236}">
                <a16:creationId xmlns:a16="http://schemas.microsoft.com/office/drawing/2014/main" id="{71419FA1-7623-42AA-A647-B9593C8506E4}"/>
              </a:ext>
            </a:extLst>
          </p:cNvPr>
          <p:cNvSpPr/>
          <p:nvPr/>
        </p:nvSpPr>
        <p:spPr>
          <a:xfrm>
            <a:off x="990600" y="2362200"/>
            <a:ext cx="6096000" cy="1752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400" dirty="0">
                <a:solidFill>
                  <a:schemeClr val="tx1"/>
                </a:solidFill>
                <a:highlight>
                  <a:srgbClr val="FFFF00"/>
                </a:highlight>
              </a:rPr>
              <a:t>Class  </a:t>
            </a:r>
            <a:r>
              <a:rPr lang="en-IN" sz="2400" dirty="0" err="1">
                <a:solidFill>
                  <a:schemeClr val="tx1"/>
                </a:solidFill>
                <a:highlight>
                  <a:srgbClr val="FFFF00"/>
                </a:highlight>
              </a:rPr>
              <a:t>classname</a:t>
            </a:r>
            <a:r>
              <a:rPr lang="en-IN" sz="2400" dirty="0">
                <a:solidFill>
                  <a:schemeClr val="tx1"/>
                </a:solidFill>
                <a:highlight>
                  <a:srgbClr val="FFFF00"/>
                </a:highlight>
              </a:rPr>
              <a:t> implements </a:t>
            </a:r>
            <a:r>
              <a:rPr lang="en-IN" sz="2400" dirty="0" err="1">
                <a:solidFill>
                  <a:schemeClr val="tx1"/>
                </a:solidFill>
                <a:highlight>
                  <a:srgbClr val="FFFF00"/>
                </a:highlight>
              </a:rPr>
              <a:t>interfacename</a:t>
            </a:r>
            <a:endParaRPr lang="en-IN" sz="2400" dirty="0">
              <a:solidFill>
                <a:schemeClr val="tx1"/>
              </a:solidFill>
              <a:highlight>
                <a:srgbClr val="FFFF00"/>
              </a:highlight>
            </a:endParaRPr>
          </a:p>
          <a:p>
            <a:r>
              <a:rPr lang="en-IN" sz="2400" dirty="0">
                <a:solidFill>
                  <a:schemeClr val="tx1"/>
                </a:solidFill>
                <a:highlight>
                  <a:srgbClr val="FFFF00"/>
                </a:highlight>
              </a:rPr>
              <a:t>{</a:t>
            </a:r>
          </a:p>
          <a:p>
            <a:r>
              <a:rPr lang="en-IN" sz="2400" dirty="0">
                <a:solidFill>
                  <a:schemeClr val="tx1"/>
                </a:solidFill>
                <a:highlight>
                  <a:srgbClr val="FFFF00"/>
                </a:highlight>
              </a:rPr>
              <a:t>       Body of </a:t>
            </a:r>
            <a:r>
              <a:rPr lang="en-IN" sz="2400" dirty="0" err="1">
                <a:solidFill>
                  <a:schemeClr val="tx1"/>
                </a:solidFill>
                <a:highlight>
                  <a:srgbClr val="FFFF00"/>
                </a:highlight>
              </a:rPr>
              <a:t>classname</a:t>
            </a:r>
            <a:endParaRPr lang="en-IN" sz="2400" dirty="0">
              <a:solidFill>
                <a:schemeClr val="tx1"/>
              </a:solidFill>
              <a:highlight>
                <a:srgbClr val="FFFF00"/>
              </a:highlight>
            </a:endParaRPr>
          </a:p>
          <a:p>
            <a:r>
              <a:rPr lang="en-IN" sz="2400" dirty="0">
                <a:solidFill>
                  <a:schemeClr val="tx1"/>
                </a:solidFill>
                <a:highlight>
                  <a:srgbClr val="FFFF00"/>
                </a:highlight>
              </a:rPr>
              <a:t> }</a:t>
            </a:r>
          </a:p>
        </p:txBody>
      </p:sp>
      <p:sp>
        <p:nvSpPr>
          <p:cNvPr id="7" name="Rectangle 6">
            <a:extLst>
              <a:ext uri="{FF2B5EF4-FFF2-40B4-BE49-F238E27FC236}">
                <a16:creationId xmlns:a16="http://schemas.microsoft.com/office/drawing/2014/main" id="{E5D6D0F7-A7B9-46DD-9E12-516FDB301475}"/>
              </a:ext>
            </a:extLst>
          </p:cNvPr>
          <p:cNvSpPr/>
          <p:nvPr/>
        </p:nvSpPr>
        <p:spPr>
          <a:xfrm>
            <a:off x="990600" y="4419600"/>
            <a:ext cx="7620000" cy="2057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2400" dirty="0">
              <a:solidFill>
                <a:schemeClr val="tx1"/>
              </a:solidFill>
              <a:highlight>
                <a:srgbClr val="FFFF00"/>
              </a:highlight>
            </a:endParaRPr>
          </a:p>
          <a:p>
            <a:r>
              <a:rPr lang="en-IN" sz="2400" dirty="0">
                <a:solidFill>
                  <a:schemeClr val="tx1"/>
                </a:solidFill>
                <a:highlight>
                  <a:srgbClr val="FFFF00"/>
                </a:highlight>
              </a:rPr>
              <a:t>Class  </a:t>
            </a:r>
            <a:r>
              <a:rPr lang="en-IN" sz="2400" dirty="0" err="1">
                <a:solidFill>
                  <a:schemeClr val="tx1"/>
                </a:solidFill>
                <a:highlight>
                  <a:srgbClr val="FFFF00"/>
                </a:highlight>
              </a:rPr>
              <a:t>classname</a:t>
            </a:r>
            <a:r>
              <a:rPr lang="en-IN" sz="2400" dirty="0">
                <a:solidFill>
                  <a:schemeClr val="tx1"/>
                </a:solidFill>
                <a:highlight>
                  <a:srgbClr val="FFFF00"/>
                </a:highlight>
              </a:rPr>
              <a:t> extends superclass</a:t>
            </a:r>
          </a:p>
          <a:p>
            <a:r>
              <a:rPr lang="en-IN" sz="2400" dirty="0">
                <a:solidFill>
                  <a:schemeClr val="tx1"/>
                </a:solidFill>
                <a:highlight>
                  <a:srgbClr val="FFFF00"/>
                </a:highlight>
              </a:rPr>
              <a:t>             implements interfacename1,interfacename2,……..</a:t>
            </a:r>
          </a:p>
          <a:p>
            <a:r>
              <a:rPr lang="en-IN" sz="2400" dirty="0">
                <a:solidFill>
                  <a:schemeClr val="tx1"/>
                </a:solidFill>
                <a:highlight>
                  <a:srgbClr val="FFFF00"/>
                </a:highlight>
              </a:rPr>
              <a:t>{</a:t>
            </a:r>
          </a:p>
          <a:p>
            <a:r>
              <a:rPr lang="en-IN" sz="2400" dirty="0">
                <a:solidFill>
                  <a:schemeClr val="tx1"/>
                </a:solidFill>
                <a:highlight>
                  <a:srgbClr val="FFFF00"/>
                </a:highlight>
              </a:rPr>
              <a:t>       Body of </a:t>
            </a:r>
            <a:r>
              <a:rPr lang="en-IN" sz="2400" dirty="0" err="1">
                <a:solidFill>
                  <a:schemeClr val="tx1"/>
                </a:solidFill>
                <a:highlight>
                  <a:srgbClr val="FFFF00"/>
                </a:highlight>
              </a:rPr>
              <a:t>classname</a:t>
            </a:r>
            <a:endParaRPr lang="en-IN" sz="2400" dirty="0">
              <a:solidFill>
                <a:schemeClr val="tx1"/>
              </a:solidFill>
              <a:highlight>
                <a:srgbClr val="FFFF00"/>
              </a:highlight>
            </a:endParaRPr>
          </a:p>
          <a:p>
            <a:r>
              <a:rPr lang="en-IN" sz="2400" dirty="0">
                <a:solidFill>
                  <a:schemeClr val="tx1"/>
                </a:solidFill>
                <a:highlight>
                  <a:srgbClr val="FFFF00"/>
                </a:highlight>
              </a:rPr>
              <a:t> }</a:t>
            </a:r>
          </a:p>
          <a:p>
            <a:endParaRPr lang="en-IN" sz="2400" dirty="0">
              <a:solidFill>
                <a:schemeClr val="tx1"/>
              </a:solidFill>
              <a:highlight>
                <a:srgbClr val="FFFF00"/>
              </a:highlight>
            </a:endParaRPr>
          </a:p>
        </p:txBody>
      </p:sp>
    </p:spTree>
    <p:extLst>
      <p:ext uri="{BB962C8B-B14F-4D97-AF65-F5344CB8AC3E}">
        <p14:creationId xmlns:p14="http://schemas.microsoft.com/office/powerpoint/2010/main" val="30337445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308BE5F-FC50-4313-A37C-F1D16C83D41A}"/>
              </a:ext>
            </a:extLst>
          </p:cNvPr>
          <p:cNvPicPr>
            <a:picLocks noChangeAspect="1"/>
          </p:cNvPicPr>
          <p:nvPr/>
        </p:nvPicPr>
        <p:blipFill>
          <a:blip r:embed="rId2"/>
          <a:stretch>
            <a:fillRect/>
          </a:stretch>
        </p:blipFill>
        <p:spPr>
          <a:xfrm>
            <a:off x="369529" y="153755"/>
            <a:ext cx="937341" cy="646786"/>
          </a:xfrm>
          <a:prstGeom prst="rect">
            <a:avLst/>
          </a:prstGeom>
        </p:spPr>
      </p:pic>
      <p:sp>
        <p:nvSpPr>
          <p:cNvPr id="5" name="Title 1">
            <a:extLst>
              <a:ext uri="{FF2B5EF4-FFF2-40B4-BE49-F238E27FC236}">
                <a16:creationId xmlns:a16="http://schemas.microsoft.com/office/drawing/2014/main" id="{E4593C6E-1E06-4697-B1EE-90CE68ABF96B}"/>
              </a:ext>
            </a:extLst>
          </p:cNvPr>
          <p:cNvSpPr txBox="1">
            <a:spLocks/>
          </p:cNvSpPr>
          <p:nvPr/>
        </p:nvSpPr>
        <p:spPr>
          <a:xfrm>
            <a:off x="1447800" y="211125"/>
            <a:ext cx="10287000" cy="532045"/>
          </a:xfrm>
          <a:prstGeom prst="rect">
            <a:avLst/>
          </a:prstGeom>
          <a:solidFill>
            <a:srgbClr val="0EADC2"/>
          </a:solidFill>
          <a:ln w="38100" cap="flat" cmpd="sng" algn="ctr">
            <a:solidFill>
              <a:srgbClr val="FF0000"/>
            </a:solidFill>
            <a:prstDash val="solid"/>
          </a:ln>
        </p:spPr>
        <p:style>
          <a:lnRef idx="1">
            <a:schemeClr val="accent1"/>
          </a:lnRef>
          <a:fillRef idx="2">
            <a:schemeClr val="accent1"/>
          </a:fillRef>
          <a:effectRef idx="1">
            <a:schemeClr val="accent1"/>
          </a:effectRef>
          <a:fontRef idx="minor">
            <a:schemeClr val="dk1"/>
          </a:fontRef>
        </p:style>
        <p:txBody>
          <a:bodyPr bIns="91440" anchor="b" anchorCtr="0">
            <a:normAutofit fontScale="77500" lnSpcReduction="20000"/>
          </a:bodyPr>
          <a:lstStyle>
            <a:lvl1pPr algn="l" rtl="0" eaLnBrk="1" latinLnBrk="0" hangingPunct="1">
              <a:spcBef>
                <a:spcPct val="0"/>
              </a:spcBef>
              <a:buNone/>
              <a:defRPr kumimoji="0" sz="40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3600" b="1" dirty="0">
                <a:solidFill>
                  <a:schemeClr val="tx1"/>
                </a:solidFill>
                <a:highlight>
                  <a:srgbClr val="FFFF00"/>
                </a:highlight>
              </a:rPr>
              <a:t>Various forms of  Interface Implementation </a:t>
            </a:r>
            <a:endParaRPr lang="en-US" sz="3600" dirty="0">
              <a:solidFill>
                <a:schemeClr val="tx1"/>
              </a:solidFill>
              <a:highlight>
                <a:srgbClr val="FFFF00"/>
              </a:highlight>
            </a:endParaRPr>
          </a:p>
        </p:txBody>
      </p:sp>
      <p:graphicFrame>
        <p:nvGraphicFramePr>
          <p:cNvPr id="8" name="Content Placeholder 7">
            <a:extLst>
              <a:ext uri="{FF2B5EF4-FFF2-40B4-BE49-F238E27FC236}">
                <a16:creationId xmlns:a16="http://schemas.microsoft.com/office/drawing/2014/main" id="{230C0807-140C-41E5-A6E4-E039416189BA}"/>
              </a:ext>
            </a:extLst>
          </p:cNvPr>
          <p:cNvGraphicFramePr>
            <a:graphicFrameLocks noGrp="1"/>
          </p:cNvGraphicFramePr>
          <p:nvPr>
            <p:ph sz="quarter" idx="1"/>
            <p:extLst>
              <p:ext uri="{D42A27DB-BD31-4B8C-83A1-F6EECF244321}">
                <p14:modId xmlns:p14="http://schemas.microsoft.com/office/powerpoint/2010/main" val="3313891626"/>
              </p:ext>
            </p:extLst>
          </p:nvPr>
        </p:nvGraphicFramePr>
        <p:xfrm>
          <a:off x="762000" y="1447800"/>
          <a:ext cx="10820400" cy="4572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Arrow: Down 8">
            <a:extLst>
              <a:ext uri="{FF2B5EF4-FFF2-40B4-BE49-F238E27FC236}">
                <a16:creationId xmlns:a16="http://schemas.microsoft.com/office/drawing/2014/main" id="{F0AC520C-338C-4109-9A6D-529A44F9CC36}"/>
              </a:ext>
            </a:extLst>
          </p:cNvPr>
          <p:cNvSpPr/>
          <p:nvPr/>
        </p:nvSpPr>
        <p:spPr>
          <a:xfrm>
            <a:off x="5638800" y="2477277"/>
            <a:ext cx="457200" cy="78065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Arrow: Down 9">
            <a:extLst>
              <a:ext uri="{FF2B5EF4-FFF2-40B4-BE49-F238E27FC236}">
                <a16:creationId xmlns:a16="http://schemas.microsoft.com/office/drawing/2014/main" id="{A671D0E6-F702-44B5-8EB1-79D786444F93}"/>
              </a:ext>
            </a:extLst>
          </p:cNvPr>
          <p:cNvSpPr/>
          <p:nvPr/>
        </p:nvSpPr>
        <p:spPr>
          <a:xfrm>
            <a:off x="5638800" y="4248538"/>
            <a:ext cx="457200" cy="78066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50888EF0-2EF6-4BAB-B3D0-AC223DFECAF6}"/>
              </a:ext>
            </a:extLst>
          </p:cNvPr>
          <p:cNvSpPr/>
          <p:nvPr/>
        </p:nvSpPr>
        <p:spPr>
          <a:xfrm>
            <a:off x="2819400" y="1600200"/>
            <a:ext cx="1447800" cy="5320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tx1"/>
                </a:solidFill>
                <a:highlight>
                  <a:srgbClr val="FFFF00"/>
                </a:highlight>
              </a:rPr>
              <a:t>Interface</a:t>
            </a:r>
          </a:p>
        </p:txBody>
      </p:sp>
      <p:sp>
        <p:nvSpPr>
          <p:cNvPr id="13" name="Rectangle 12">
            <a:extLst>
              <a:ext uri="{FF2B5EF4-FFF2-40B4-BE49-F238E27FC236}">
                <a16:creationId xmlns:a16="http://schemas.microsoft.com/office/drawing/2014/main" id="{F9EE7F7D-D51E-4E95-9FFA-078A770D8045}"/>
              </a:ext>
            </a:extLst>
          </p:cNvPr>
          <p:cNvSpPr/>
          <p:nvPr/>
        </p:nvSpPr>
        <p:spPr>
          <a:xfrm>
            <a:off x="7391400" y="2601583"/>
            <a:ext cx="2133600" cy="656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tx1"/>
                </a:solidFill>
                <a:highlight>
                  <a:srgbClr val="FFFF00"/>
                </a:highlight>
              </a:rPr>
              <a:t>Implementation</a:t>
            </a:r>
          </a:p>
        </p:txBody>
      </p:sp>
      <p:sp>
        <p:nvSpPr>
          <p:cNvPr id="14" name="Rectangle 13">
            <a:extLst>
              <a:ext uri="{FF2B5EF4-FFF2-40B4-BE49-F238E27FC236}">
                <a16:creationId xmlns:a16="http://schemas.microsoft.com/office/drawing/2014/main" id="{F71C199B-CD23-47C0-B0DE-E33C76EA3CA1}"/>
              </a:ext>
            </a:extLst>
          </p:cNvPr>
          <p:cNvSpPr/>
          <p:nvPr/>
        </p:nvSpPr>
        <p:spPr>
          <a:xfrm>
            <a:off x="2831841" y="3418114"/>
            <a:ext cx="1447800" cy="5320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tx1"/>
                </a:solidFill>
                <a:highlight>
                  <a:srgbClr val="FFFF00"/>
                </a:highlight>
              </a:rPr>
              <a:t>Class</a:t>
            </a:r>
          </a:p>
        </p:txBody>
      </p:sp>
      <p:sp>
        <p:nvSpPr>
          <p:cNvPr id="15" name="Rectangle 14">
            <a:extLst>
              <a:ext uri="{FF2B5EF4-FFF2-40B4-BE49-F238E27FC236}">
                <a16:creationId xmlns:a16="http://schemas.microsoft.com/office/drawing/2014/main" id="{17E04D5F-9429-4063-A1C0-041BA840146F}"/>
              </a:ext>
            </a:extLst>
          </p:cNvPr>
          <p:cNvSpPr/>
          <p:nvPr/>
        </p:nvSpPr>
        <p:spPr>
          <a:xfrm>
            <a:off x="2866831" y="5257800"/>
            <a:ext cx="1447800" cy="5320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tx1"/>
                </a:solidFill>
                <a:highlight>
                  <a:srgbClr val="FFFF00"/>
                </a:highlight>
              </a:rPr>
              <a:t>Class</a:t>
            </a:r>
          </a:p>
        </p:txBody>
      </p:sp>
      <p:sp>
        <p:nvSpPr>
          <p:cNvPr id="16" name="Rectangle 15">
            <a:extLst>
              <a:ext uri="{FF2B5EF4-FFF2-40B4-BE49-F238E27FC236}">
                <a16:creationId xmlns:a16="http://schemas.microsoft.com/office/drawing/2014/main" id="{F67A1BDE-D1FD-4511-A116-5607D4A33FD0}"/>
              </a:ext>
            </a:extLst>
          </p:cNvPr>
          <p:cNvSpPr/>
          <p:nvPr/>
        </p:nvSpPr>
        <p:spPr>
          <a:xfrm>
            <a:off x="7543800" y="4287411"/>
            <a:ext cx="1676400" cy="5320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tx1"/>
                </a:solidFill>
                <a:highlight>
                  <a:srgbClr val="FFFF00"/>
                </a:highlight>
              </a:rPr>
              <a:t>Extension</a:t>
            </a:r>
          </a:p>
        </p:txBody>
      </p:sp>
    </p:spTree>
    <p:extLst>
      <p:ext uri="{BB962C8B-B14F-4D97-AF65-F5344CB8AC3E}">
        <p14:creationId xmlns:p14="http://schemas.microsoft.com/office/powerpoint/2010/main" val="364048653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308BE5F-FC50-4313-A37C-F1D16C83D41A}"/>
              </a:ext>
            </a:extLst>
          </p:cNvPr>
          <p:cNvPicPr>
            <a:picLocks noChangeAspect="1"/>
          </p:cNvPicPr>
          <p:nvPr/>
        </p:nvPicPr>
        <p:blipFill>
          <a:blip r:embed="rId2"/>
          <a:stretch>
            <a:fillRect/>
          </a:stretch>
        </p:blipFill>
        <p:spPr>
          <a:xfrm>
            <a:off x="369529" y="153755"/>
            <a:ext cx="937341" cy="646786"/>
          </a:xfrm>
          <a:prstGeom prst="rect">
            <a:avLst/>
          </a:prstGeom>
        </p:spPr>
      </p:pic>
      <p:sp>
        <p:nvSpPr>
          <p:cNvPr id="5" name="Title 1">
            <a:extLst>
              <a:ext uri="{FF2B5EF4-FFF2-40B4-BE49-F238E27FC236}">
                <a16:creationId xmlns:a16="http://schemas.microsoft.com/office/drawing/2014/main" id="{E4593C6E-1E06-4697-B1EE-90CE68ABF96B}"/>
              </a:ext>
            </a:extLst>
          </p:cNvPr>
          <p:cNvSpPr txBox="1">
            <a:spLocks/>
          </p:cNvSpPr>
          <p:nvPr/>
        </p:nvSpPr>
        <p:spPr>
          <a:xfrm>
            <a:off x="1447800" y="211125"/>
            <a:ext cx="10287000" cy="532045"/>
          </a:xfrm>
          <a:prstGeom prst="rect">
            <a:avLst/>
          </a:prstGeom>
          <a:solidFill>
            <a:srgbClr val="0EADC2"/>
          </a:solidFill>
          <a:ln w="38100" cap="flat" cmpd="sng" algn="ctr">
            <a:solidFill>
              <a:srgbClr val="FF0000"/>
            </a:solidFill>
            <a:prstDash val="solid"/>
          </a:ln>
        </p:spPr>
        <p:style>
          <a:lnRef idx="1">
            <a:schemeClr val="accent1"/>
          </a:lnRef>
          <a:fillRef idx="2">
            <a:schemeClr val="accent1"/>
          </a:fillRef>
          <a:effectRef idx="1">
            <a:schemeClr val="accent1"/>
          </a:effectRef>
          <a:fontRef idx="minor">
            <a:schemeClr val="dk1"/>
          </a:fontRef>
        </p:style>
        <p:txBody>
          <a:bodyPr bIns="91440" anchor="b" anchorCtr="0">
            <a:normAutofit fontScale="77500" lnSpcReduction="20000"/>
          </a:bodyPr>
          <a:lstStyle>
            <a:lvl1pPr algn="l" rtl="0" eaLnBrk="1" latinLnBrk="0" hangingPunct="1">
              <a:spcBef>
                <a:spcPct val="0"/>
              </a:spcBef>
              <a:buNone/>
              <a:defRPr kumimoji="0" sz="40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3600" b="1" dirty="0">
                <a:solidFill>
                  <a:schemeClr val="tx1"/>
                </a:solidFill>
                <a:highlight>
                  <a:srgbClr val="FFFF00"/>
                </a:highlight>
              </a:rPr>
              <a:t>Various forms of  Interface Implementation </a:t>
            </a:r>
            <a:endParaRPr lang="en-US" sz="3600" dirty="0">
              <a:solidFill>
                <a:schemeClr val="tx1"/>
              </a:solidFill>
              <a:highlight>
                <a:srgbClr val="FFFF00"/>
              </a:highlight>
            </a:endParaRPr>
          </a:p>
        </p:txBody>
      </p:sp>
      <p:graphicFrame>
        <p:nvGraphicFramePr>
          <p:cNvPr id="8" name="Content Placeholder 7">
            <a:extLst>
              <a:ext uri="{FF2B5EF4-FFF2-40B4-BE49-F238E27FC236}">
                <a16:creationId xmlns:a16="http://schemas.microsoft.com/office/drawing/2014/main" id="{230C0807-140C-41E5-A6E4-E039416189BA}"/>
              </a:ext>
            </a:extLst>
          </p:cNvPr>
          <p:cNvGraphicFramePr>
            <a:graphicFrameLocks noGrp="1"/>
          </p:cNvGraphicFramePr>
          <p:nvPr>
            <p:ph sz="quarter" idx="1"/>
            <p:extLst>
              <p:ext uri="{D42A27DB-BD31-4B8C-83A1-F6EECF244321}">
                <p14:modId xmlns:p14="http://schemas.microsoft.com/office/powerpoint/2010/main" val="718001312"/>
              </p:ext>
            </p:extLst>
          </p:nvPr>
        </p:nvGraphicFramePr>
        <p:xfrm>
          <a:off x="-1475792" y="1572208"/>
          <a:ext cx="10820400" cy="4572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Arrow: Down 8">
            <a:extLst>
              <a:ext uri="{FF2B5EF4-FFF2-40B4-BE49-F238E27FC236}">
                <a16:creationId xmlns:a16="http://schemas.microsoft.com/office/drawing/2014/main" id="{F0AC520C-338C-4109-9A6D-529A44F9CC36}"/>
              </a:ext>
            </a:extLst>
          </p:cNvPr>
          <p:cNvSpPr/>
          <p:nvPr/>
        </p:nvSpPr>
        <p:spPr>
          <a:xfrm>
            <a:off x="3477208" y="2565866"/>
            <a:ext cx="457200" cy="78065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Arrow: Down 9">
            <a:extLst>
              <a:ext uri="{FF2B5EF4-FFF2-40B4-BE49-F238E27FC236}">
                <a16:creationId xmlns:a16="http://schemas.microsoft.com/office/drawing/2014/main" id="{A671D0E6-F702-44B5-8EB1-79D786444F93}"/>
              </a:ext>
            </a:extLst>
          </p:cNvPr>
          <p:cNvSpPr/>
          <p:nvPr/>
        </p:nvSpPr>
        <p:spPr>
          <a:xfrm>
            <a:off x="3484984" y="4340183"/>
            <a:ext cx="457200" cy="78066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50888EF0-2EF6-4BAB-B3D0-AC223DFECAF6}"/>
              </a:ext>
            </a:extLst>
          </p:cNvPr>
          <p:cNvSpPr/>
          <p:nvPr/>
        </p:nvSpPr>
        <p:spPr>
          <a:xfrm>
            <a:off x="723900" y="1828800"/>
            <a:ext cx="1447800" cy="5320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tx1"/>
                </a:solidFill>
                <a:highlight>
                  <a:srgbClr val="FFFF00"/>
                </a:highlight>
              </a:rPr>
              <a:t>Interface</a:t>
            </a:r>
          </a:p>
        </p:txBody>
      </p:sp>
      <p:sp>
        <p:nvSpPr>
          <p:cNvPr id="13" name="Rectangle 12">
            <a:extLst>
              <a:ext uri="{FF2B5EF4-FFF2-40B4-BE49-F238E27FC236}">
                <a16:creationId xmlns:a16="http://schemas.microsoft.com/office/drawing/2014/main" id="{F9EE7F7D-D51E-4E95-9FFA-078A770D8045}"/>
              </a:ext>
            </a:extLst>
          </p:cNvPr>
          <p:cNvSpPr/>
          <p:nvPr/>
        </p:nvSpPr>
        <p:spPr>
          <a:xfrm>
            <a:off x="4495022" y="2660468"/>
            <a:ext cx="2133600" cy="656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tx1"/>
                </a:solidFill>
                <a:highlight>
                  <a:srgbClr val="FFFF00"/>
                </a:highlight>
              </a:rPr>
              <a:t>Implementation</a:t>
            </a:r>
          </a:p>
        </p:txBody>
      </p:sp>
      <p:sp>
        <p:nvSpPr>
          <p:cNvPr id="14" name="Rectangle 13">
            <a:extLst>
              <a:ext uri="{FF2B5EF4-FFF2-40B4-BE49-F238E27FC236}">
                <a16:creationId xmlns:a16="http://schemas.microsoft.com/office/drawing/2014/main" id="{F71C199B-CD23-47C0-B0DE-E33C76EA3CA1}"/>
              </a:ext>
            </a:extLst>
          </p:cNvPr>
          <p:cNvSpPr/>
          <p:nvPr/>
        </p:nvSpPr>
        <p:spPr>
          <a:xfrm>
            <a:off x="582970" y="3592185"/>
            <a:ext cx="1447800" cy="5320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tx1"/>
                </a:solidFill>
                <a:highlight>
                  <a:srgbClr val="FFFF00"/>
                </a:highlight>
              </a:rPr>
              <a:t>Class</a:t>
            </a:r>
          </a:p>
        </p:txBody>
      </p:sp>
      <p:sp>
        <p:nvSpPr>
          <p:cNvPr id="15" name="Rectangle 14">
            <a:extLst>
              <a:ext uri="{FF2B5EF4-FFF2-40B4-BE49-F238E27FC236}">
                <a16:creationId xmlns:a16="http://schemas.microsoft.com/office/drawing/2014/main" id="{17E04D5F-9429-4063-A1C0-041BA840146F}"/>
              </a:ext>
            </a:extLst>
          </p:cNvPr>
          <p:cNvSpPr/>
          <p:nvPr/>
        </p:nvSpPr>
        <p:spPr>
          <a:xfrm>
            <a:off x="601631" y="5285792"/>
            <a:ext cx="1447800" cy="5320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tx1"/>
                </a:solidFill>
                <a:highlight>
                  <a:srgbClr val="FFFF00"/>
                </a:highlight>
              </a:rPr>
              <a:t>Class</a:t>
            </a:r>
          </a:p>
        </p:txBody>
      </p:sp>
      <p:sp>
        <p:nvSpPr>
          <p:cNvPr id="16" name="Rectangle 15">
            <a:extLst>
              <a:ext uri="{FF2B5EF4-FFF2-40B4-BE49-F238E27FC236}">
                <a16:creationId xmlns:a16="http://schemas.microsoft.com/office/drawing/2014/main" id="{F67A1BDE-D1FD-4511-A116-5607D4A33FD0}"/>
              </a:ext>
            </a:extLst>
          </p:cNvPr>
          <p:cNvSpPr/>
          <p:nvPr/>
        </p:nvSpPr>
        <p:spPr>
          <a:xfrm>
            <a:off x="4478694" y="4464492"/>
            <a:ext cx="1676400" cy="5320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tx1"/>
                </a:solidFill>
                <a:highlight>
                  <a:srgbClr val="FFFF00"/>
                </a:highlight>
              </a:rPr>
              <a:t>Extension</a:t>
            </a:r>
          </a:p>
        </p:txBody>
      </p:sp>
    </p:spTree>
    <p:extLst>
      <p:ext uri="{BB962C8B-B14F-4D97-AF65-F5344CB8AC3E}">
        <p14:creationId xmlns:p14="http://schemas.microsoft.com/office/powerpoint/2010/main" val="12662555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E2F1B84C-D04A-4A98-BE28-676A303124B5}"/>
              </a:ext>
            </a:extLst>
          </p:cNvPr>
          <p:cNvSpPr>
            <a:spLocks noGrp="1"/>
          </p:cNvSpPr>
          <p:nvPr>
            <p:ph type="title"/>
          </p:nvPr>
        </p:nvSpPr>
        <p:spPr>
          <a:xfrm>
            <a:off x="2362200" y="228600"/>
            <a:ext cx="7772400" cy="731838"/>
          </a:xfrm>
          <a:solidFill>
            <a:srgbClr val="00B0F0"/>
          </a:solidFill>
        </p:spPr>
        <p:style>
          <a:lnRef idx="1">
            <a:schemeClr val="accent1"/>
          </a:lnRef>
          <a:fillRef idx="2">
            <a:schemeClr val="accent1"/>
          </a:fillRef>
          <a:effectRef idx="1">
            <a:schemeClr val="accent1"/>
          </a:effectRef>
          <a:fontRef idx="minor">
            <a:schemeClr val="dk1"/>
          </a:fontRef>
        </p:style>
        <p:txBody>
          <a:bodyPr>
            <a:normAutofit fontScale="90000"/>
          </a:bodyPr>
          <a:lstStyle/>
          <a:p>
            <a:pPr eaLnBrk="1" hangingPunct="1">
              <a:defRPr/>
            </a:pPr>
            <a:r>
              <a:rPr lang="en-US" altLang="en-US" dirty="0">
                <a:highlight>
                  <a:srgbClr val="FFFF00"/>
                </a:highlight>
              </a:rPr>
              <a:t>Creating memory locations</a:t>
            </a:r>
          </a:p>
        </p:txBody>
      </p:sp>
      <p:sp>
        <p:nvSpPr>
          <p:cNvPr id="11269" name="Content Placeholder 2">
            <a:extLst>
              <a:ext uri="{FF2B5EF4-FFF2-40B4-BE49-F238E27FC236}">
                <a16:creationId xmlns:a16="http://schemas.microsoft.com/office/drawing/2014/main" id="{1039526D-B893-7EA4-B447-1F2CFBF95F94}"/>
              </a:ext>
            </a:extLst>
          </p:cNvPr>
          <p:cNvSpPr>
            <a:spLocks noGrp="1"/>
          </p:cNvSpPr>
          <p:nvPr>
            <p:ph sz="quarter" idx="1"/>
          </p:nvPr>
        </p:nvSpPr>
        <p:spPr>
          <a:xfrm>
            <a:off x="838200" y="1066800"/>
            <a:ext cx="10972800" cy="5105400"/>
          </a:xfrm>
        </p:spPr>
        <p:style>
          <a:lnRef idx="2">
            <a:schemeClr val="accent1"/>
          </a:lnRef>
          <a:fillRef idx="1">
            <a:schemeClr val="lt1"/>
          </a:fillRef>
          <a:effectRef idx="0">
            <a:schemeClr val="accent1"/>
          </a:effectRef>
          <a:fontRef idx="minor">
            <a:schemeClr val="dk1"/>
          </a:fontRef>
        </p:style>
        <p:txBody>
          <a:bodyPr/>
          <a:lstStyle/>
          <a:p>
            <a:pPr eaLnBrk="1" hangingPunct="1"/>
            <a:r>
              <a:rPr lang="en-US" altLang="en-US" dirty="0"/>
              <a:t>For creation of array, Java allows us to use</a:t>
            </a:r>
            <a:r>
              <a:rPr lang="en-US" altLang="en-US" b="1" dirty="0">
                <a:solidFill>
                  <a:srgbClr val="C00000"/>
                </a:solidFill>
              </a:rPr>
              <a:t> new  </a:t>
            </a:r>
            <a:r>
              <a:rPr lang="en-US" altLang="en-US" dirty="0"/>
              <a:t>operator.</a:t>
            </a:r>
          </a:p>
          <a:p>
            <a:pPr eaLnBrk="1" hangingPunct="1">
              <a:buFont typeface="Wingdings 2" panose="05020102010507070707" pitchFamily="18" charset="2"/>
              <a:buNone/>
            </a:pPr>
            <a:endParaRPr lang="en-US" altLang="en-US" dirty="0"/>
          </a:p>
          <a:p>
            <a:pPr eaLnBrk="1" hangingPunct="1">
              <a:buFont typeface="Wingdings 2" panose="05020102010507070707" pitchFamily="18" charset="2"/>
              <a:buNone/>
            </a:pPr>
            <a:r>
              <a:rPr lang="en-US" altLang="en-US" b="1" dirty="0">
                <a:solidFill>
                  <a:srgbClr val="0070C0"/>
                </a:solidFill>
              </a:rPr>
              <a:t>      </a:t>
            </a:r>
            <a:r>
              <a:rPr lang="en-US" altLang="en-US" b="1" i="1" dirty="0" err="1">
                <a:solidFill>
                  <a:srgbClr val="0070C0"/>
                </a:solidFill>
                <a:latin typeface="Simplified Arabic Fixed" panose="02070309020205020404" pitchFamily="49" charset="-78"/>
                <a:cs typeface="Simplified Arabic Fixed" panose="02070309020205020404" pitchFamily="49" charset="-78"/>
              </a:rPr>
              <a:t>arrayname</a:t>
            </a:r>
            <a:r>
              <a:rPr lang="en-US" altLang="en-US" b="1" i="1" dirty="0">
                <a:solidFill>
                  <a:srgbClr val="0070C0"/>
                </a:solidFill>
                <a:latin typeface="Simplified Arabic Fixed" panose="02070309020205020404" pitchFamily="49" charset="-78"/>
                <a:cs typeface="Simplified Arabic Fixed" panose="02070309020205020404" pitchFamily="49" charset="-78"/>
              </a:rPr>
              <a:t> = </a:t>
            </a:r>
            <a:r>
              <a:rPr lang="en-US" altLang="en-US" b="1" dirty="0">
                <a:solidFill>
                  <a:srgbClr val="0070C0"/>
                </a:solidFill>
                <a:latin typeface="Simplified Arabic Fixed" panose="02070309020205020404" pitchFamily="49" charset="-78"/>
                <a:cs typeface="Simplified Arabic Fixed" panose="02070309020205020404" pitchFamily="49" charset="-78"/>
              </a:rPr>
              <a:t>new </a:t>
            </a:r>
            <a:r>
              <a:rPr lang="en-US" altLang="en-US" b="1" i="1" dirty="0">
                <a:solidFill>
                  <a:srgbClr val="0070C0"/>
                </a:solidFill>
                <a:latin typeface="Simplified Arabic Fixed" panose="02070309020205020404" pitchFamily="49" charset="-78"/>
                <a:cs typeface="Simplified Arabic Fixed" panose="02070309020205020404" pitchFamily="49" charset="-78"/>
              </a:rPr>
              <a:t>type[size];</a:t>
            </a:r>
            <a:endParaRPr lang="en-US" altLang="en-US" b="1" dirty="0">
              <a:solidFill>
                <a:srgbClr val="0070C0"/>
              </a:solidFill>
              <a:cs typeface="Simplified Arabic Fixed" panose="02070309020205020404" pitchFamily="49" charset="-78"/>
            </a:endParaRPr>
          </a:p>
          <a:p>
            <a:pPr eaLnBrk="1" hangingPunct="1"/>
            <a:r>
              <a:rPr lang="en-US" altLang="en-US" dirty="0">
                <a:cs typeface="Simplified Arabic Fixed" panose="02070309020205020404" pitchFamily="49" charset="-78"/>
              </a:rPr>
              <a:t>Example:</a:t>
            </a:r>
          </a:p>
          <a:p>
            <a:pPr lvl="1" eaLnBrk="1" hangingPunct="1">
              <a:buFont typeface="Wingdings" panose="05000000000000000000" pitchFamily="2" charset="2"/>
              <a:buChar char="ü"/>
            </a:pPr>
            <a:r>
              <a:rPr lang="en-US" altLang="en-US" dirty="0">
                <a:cs typeface="Simplified Arabic Fixed" panose="02070309020205020404" pitchFamily="49" charset="-78"/>
              </a:rPr>
              <a:t>   number = </a:t>
            </a:r>
            <a:r>
              <a:rPr lang="en-US" altLang="en-US" b="1" dirty="0">
                <a:cs typeface="Simplified Arabic Fixed" panose="02070309020205020404" pitchFamily="49" charset="-78"/>
              </a:rPr>
              <a:t>new </a:t>
            </a:r>
            <a:r>
              <a:rPr lang="en-US" altLang="en-US" dirty="0">
                <a:cs typeface="Simplified Arabic Fixed" panose="02070309020205020404" pitchFamily="49" charset="-78"/>
              </a:rPr>
              <a:t>int[5];</a:t>
            </a:r>
          </a:p>
          <a:p>
            <a:pPr lvl="1" eaLnBrk="1" hangingPunct="1">
              <a:buFont typeface="Wingdings" panose="05000000000000000000" pitchFamily="2" charset="2"/>
              <a:buChar char="ü"/>
            </a:pPr>
            <a:r>
              <a:rPr lang="en-US" altLang="en-US" dirty="0">
                <a:cs typeface="Simplified Arabic Fixed" panose="02070309020205020404" pitchFamily="49" charset="-78"/>
              </a:rPr>
              <a:t>  average = </a:t>
            </a:r>
            <a:r>
              <a:rPr lang="en-US" altLang="en-US" b="1" dirty="0">
                <a:cs typeface="Simplified Arabic Fixed" panose="02070309020205020404" pitchFamily="49" charset="-78"/>
              </a:rPr>
              <a:t>new </a:t>
            </a:r>
            <a:r>
              <a:rPr lang="en-US" altLang="en-US" dirty="0">
                <a:cs typeface="Simplified Arabic Fixed" panose="02070309020205020404" pitchFamily="49" charset="-78"/>
              </a:rPr>
              <a:t> float[6];</a:t>
            </a:r>
          </a:p>
          <a:p>
            <a:pPr eaLnBrk="1" hangingPunct="1"/>
            <a:r>
              <a:rPr lang="en-US" altLang="en-US" dirty="0">
                <a:cs typeface="Simplified Arabic Fixed" panose="02070309020205020404" pitchFamily="49" charset="-78"/>
              </a:rPr>
              <a:t>This step allocates required space for array, here in example array </a:t>
            </a:r>
            <a:r>
              <a:rPr lang="en-US" altLang="en-US" b="1" dirty="0">
                <a:cs typeface="Simplified Arabic Fixed" panose="02070309020205020404" pitchFamily="49" charset="-78"/>
              </a:rPr>
              <a:t>number</a:t>
            </a:r>
            <a:r>
              <a:rPr lang="en-US" altLang="en-US" dirty="0">
                <a:cs typeface="Simplified Arabic Fixed" panose="02070309020205020404" pitchFamily="49" charset="-78"/>
              </a:rPr>
              <a:t> and </a:t>
            </a:r>
            <a:r>
              <a:rPr lang="en-US" altLang="en-US" b="1" dirty="0">
                <a:cs typeface="Simplified Arabic Fixed" panose="02070309020205020404" pitchFamily="49" charset="-78"/>
              </a:rPr>
              <a:t>average </a:t>
            </a:r>
            <a:r>
              <a:rPr lang="en-US" altLang="en-US" dirty="0">
                <a:cs typeface="Simplified Arabic Fixed" panose="02070309020205020404" pitchFamily="49" charset="-78"/>
              </a:rPr>
              <a:t>are of type integer and float resp., so </a:t>
            </a:r>
            <a:r>
              <a:rPr lang="en-US" altLang="en-US" b="1" dirty="0">
                <a:cs typeface="Simplified Arabic Fixed" panose="02070309020205020404" pitchFamily="49" charset="-78"/>
              </a:rPr>
              <a:t>number </a:t>
            </a:r>
            <a:r>
              <a:rPr lang="en-US" altLang="en-US" dirty="0">
                <a:cs typeface="Simplified Arabic Fixed" panose="02070309020205020404" pitchFamily="49" charset="-78"/>
              </a:rPr>
              <a:t>refers to array of five integers and </a:t>
            </a:r>
            <a:r>
              <a:rPr lang="en-US" altLang="en-US" b="1" dirty="0">
                <a:cs typeface="Simplified Arabic Fixed" panose="02070309020205020404" pitchFamily="49" charset="-78"/>
              </a:rPr>
              <a:t>average </a:t>
            </a:r>
            <a:r>
              <a:rPr lang="en-US" altLang="en-US" dirty="0">
                <a:cs typeface="Simplified Arabic Fixed" panose="02070309020205020404" pitchFamily="49" charset="-78"/>
              </a:rPr>
              <a:t> refers to array of six floating point values.</a:t>
            </a:r>
          </a:p>
          <a:p>
            <a:pPr eaLnBrk="1" hangingPunct="1"/>
            <a:r>
              <a:rPr lang="en-US" altLang="en-US" dirty="0">
                <a:cs typeface="Simplified Arabic Fixed" panose="02070309020205020404" pitchFamily="49" charset="-78"/>
              </a:rPr>
              <a:t>It is possible to combine the steps of declaration and creation of array as;</a:t>
            </a:r>
          </a:p>
          <a:p>
            <a:pPr eaLnBrk="1" hangingPunct="1">
              <a:buFont typeface="Wingdings 2" panose="05020102010507070707" pitchFamily="18" charset="2"/>
              <a:buNone/>
            </a:pPr>
            <a:r>
              <a:rPr lang="en-US" altLang="en-US" dirty="0">
                <a:cs typeface="Simplified Arabic Fixed" panose="02070309020205020404" pitchFamily="49" charset="-78"/>
              </a:rPr>
              <a:t>     int number[ ] = </a:t>
            </a:r>
            <a:r>
              <a:rPr lang="en-US" altLang="en-US" b="1" dirty="0">
                <a:cs typeface="Simplified Arabic Fixed" panose="02070309020205020404" pitchFamily="49" charset="-78"/>
              </a:rPr>
              <a:t>new </a:t>
            </a:r>
            <a:r>
              <a:rPr lang="en-US" altLang="en-US" dirty="0">
                <a:cs typeface="Simplified Arabic Fixed" panose="02070309020205020404" pitchFamily="49" charset="-78"/>
              </a:rPr>
              <a:t>int[5];</a:t>
            </a:r>
            <a:endParaRPr lang="en-US" altLang="en-US" dirty="0"/>
          </a:p>
        </p:txBody>
      </p:sp>
    </p:spTree>
    <p:extLst>
      <p:ext uri="{BB962C8B-B14F-4D97-AF65-F5344CB8AC3E}">
        <p14:creationId xmlns:p14="http://schemas.microsoft.com/office/powerpoint/2010/main" val="454225726"/>
      </p:ext>
    </p:extLst>
  </p:cSld>
  <p:clrMapOvr>
    <a:masterClrMapping/>
  </p:clrMapOvr>
  <p:transition>
    <p:wedge/>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FA60B17-91F3-4A00-B2EA-B20093FFEB3B}"/>
              </a:ext>
            </a:extLst>
          </p:cNvPr>
          <p:cNvSpPr/>
          <p:nvPr/>
        </p:nvSpPr>
        <p:spPr>
          <a:xfrm>
            <a:off x="3886200" y="3886200"/>
            <a:ext cx="4572000" cy="1905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Content Placeholder 2">
            <a:extLst>
              <a:ext uri="{FF2B5EF4-FFF2-40B4-BE49-F238E27FC236}">
                <a16:creationId xmlns:a16="http://schemas.microsoft.com/office/drawing/2014/main" id="{747992C4-6C77-4755-BA67-91677803C7BE}"/>
              </a:ext>
            </a:extLst>
          </p:cNvPr>
          <p:cNvSpPr>
            <a:spLocks noGrp="1"/>
          </p:cNvSpPr>
          <p:nvPr>
            <p:ph sz="quarter" idx="1"/>
          </p:nvPr>
        </p:nvSpPr>
        <p:spPr>
          <a:xfrm>
            <a:off x="457200" y="1066800"/>
            <a:ext cx="11125200" cy="4953000"/>
          </a:xfrm>
        </p:spPr>
        <p:txBody>
          <a:bodyPr>
            <a:normAutofit lnSpcReduction="10000"/>
          </a:bodyPr>
          <a:lstStyle/>
          <a:p>
            <a:pPr>
              <a:defRPr/>
            </a:pPr>
            <a:r>
              <a:rPr lang="en-US" dirty="0"/>
              <a:t>As like classes, we can apply </a:t>
            </a:r>
            <a:r>
              <a:rPr lang="en-US" dirty="0">
                <a:highlight>
                  <a:srgbClr val="00FFFF"/>
                </a:highlight>
              </a:rPr>
              <a:t>reusability concept on existing interface to create new interface.</a:t>
            </a:r>
          </a:p>
          <a:p>
            <a:pPr>
              <a:defRPr/>
            </a:pPr>
            <a:r>
              <a:rPr lang="en-US" dirty="0"/>
              <a:t>That is, an </a:t>
            </a:r>
            <a:r>
              <a:rPr lang="en-US" dirty="0">
                <a:highlight>
                  <a:srgbClr val="00FFFF"/>
                </a:highlight>
              </a:rPr>
              <a:t>interface can be sub-interfaced from existing interface.</a:t>
            </a:r>
          </a:p>
          <a:p>
            <a:pPr>
              <a:defRPr/>
            </a:pPr>
            <a:r>
              <a:rPr lang="en-US" dirty="0"/>
              <a:t>So this </a:t>
            </a:r>
            <a:r>
              <a:rPr lang="en-US" dirty="0">
                <a:highlight>
                  <a:srgbClr val="00FFFF"/>
                </a:highlight>
              </a:rPr>
              <a:t>existing interface is called </a:t>
            </a:r>
            <a:r>
              <a:rPr lang="en-US" dirty="0" err="1">
                <a:highlight>
                  <a:srgbClr val="00FFFF"/>
                </a:highlight>
              </a:rPr>
              <a:t>superinterface</a:t>
            </a:r>
            <a:r>
              <a:rPr lang="en-US" dirty="0"/>
              <a:t>.</a:t>
            </a:r>
          </a:p>
          <a:p>
            <a:pPr>
              <a:defRPr/>
            </a:pPr>
            <a:r>
              <a:rPr lang="en-US" dirty="0"/>
              <a:t>The new </a:t>
            </a:r>
            <a:r>
              <a:rPr lang="en-US" dirty="0" err="1"/>
              <a:t>subinterface</a:t>
            </a:r>
            <a:r>
              <a:rPr lang="en-US" dirty="0"/>
              <a:t> will inherit all the characteristics of </a:t>
            </a:r>
            <a:r>
              <a:rPr lang="en-US" dirty="0" err="1"/>
              <a:t>superinterface</a:t>
            </a:r>
            <a:r>
              <a:rPr lang="en-US" dirty="0"/>
              <a:t> in the manner similar to subclass.</a:t>
            </a:r>
          </a:p>
          <a:p>
            <a:pPr>
              <a:defRPr/>
            </a:pPr>
            <a:r>
              <a:rPr lang="en-US" dirty="0"/>
              <a:t>Syntax for this is:</a:t>
            </a:r>
          </a:p>
          <a:p>
            <a:pPr algn="ctr">
              <a:buNone/>
              <a:defRPr/>
            </a:pPr>
            <a:r>
              <a:rPr lang="en-US" dirty="0"/>
              <a:t>      </a:t>
            </a:r>
            <a:r>
              <a:rPr lang="en-US" b="1" dirty="0"/>
              <a:t>interface </a:t>
            </a:r>
            <a:r>
              <a:rPr lang="en-US" i="1" dirty="0"/>
              <a:t>name2 </a:t>
            </a:r>
            <a:r>
              <a:rPr lang="en-US" dirty="0"/>
              <a:t> </a:t>
            </a:r>
            <a:r>
              <a:rPr lang="en-US" b="1" dirty="0"/>
              <a:t>extends </a:t>
            </a:r>
            <a:r>
              <a:rPr lang="en-US" i="1" dirty="0"/>
              <a:t>name1</a:t>
            </a:r>
          </a:p>
          <a:p>
            <a:pPr>
              <a:buNone/>
              <a:defRPr/>
            </a:pPr>
            <a:r>
              <a:rPr lang="en-US" i="1" dirty="0"/>
              <a:t>                                                 {</a:t>
            </a:r>
          </a:p>
          <a:p>
            <a:pPr>
              <a:buNone/>
              <a:defRPr/>
            </a:pPr>
            <a:r>
              <a:rPr lang="en-US" i="1" dirty="0"/>
              <a:t>                                                          body of name2;</a:t>
            </a:r>
          </a:p>
          <a:p>
            <a:pPr>
              <a:buNone/>
              <a:defRPr/>
            </a:pPr>
            <a:r>
              <a:rPr lang="en-US" i="1" dirty="0"/>
              <a:t>                                                  }</a:t>
            </a:r>
            <a:r>
              <a:rPr lang="en-US" dirty="0"/>
              <a:t> </a:t>
            </a:r>
          </a:p>
          <a:p>
            <a:endParaRPr lang="en-IN" dirty="0"/>
          </a:p>
        </p:txBody>
      </p:sp>
      <p:pic>
        <p:nvPicPr>
          <p:cNvPr id="4" name="Picture 3">
            <a:extLst>
              <a:ext uri="{FF2B5EF4-FFF2-40B4-BE49-F238E27FC236}">
                <a16:creationId xmlns:a16="http://schemas.microsoft.com/office/drawing/2014/main" id="{185ED9D4-F606-4C61-A824-DC0A69C6CA27}"/>
              </a:ext>
            </a:extLst>
          </p:cNvPr>
          <p:cNvPicPr>
            <a:picLocks noChangeAspect="1"/>
          </p:cNvPicPr>
          <p:nvPr/>
        </p:nvPicPr>
        <p:blipFill>
          <a:blip r:embed="rId2"/>
          <a:stretch>
            <a:fillRect/>
          </a:stretch>
        </p:blipFill>
        <p:spPr>
          <a:xfrm>
            <a:off x="369529" y="153755"/>
            <a:ext cx="937341" cy="646786"/>
          </a:xfrm>
          <a:prstGeom prst="rect">
            <a:avLst/>
          </a:prstGeom>
        </p:spPr>
      </p:pic>
      <p:sp>
        <p:nvSpPr>
          <p:cNvPr id="5" name="Title 1">
            <a:extLst>
              <a:ext uri="{FF2B5EF4-FFF2-40B4-BE49-F238E27FC236}">
                <a16:creationId xmlns:a16="http://schemas.microsoft.com/office/drawing/2014/main" id="{17B7C973-C8CA-4049-9109-FD93204DD3DA}"/>
              </a:ext>
            </a:extLst>
          </p:cNvPr>
          <p:cNvSpPr txBox="1">
            <a:spLocks/>
          </p:cNvSpPr>
          <p:nvPr/>
        </p:nvSpPr>
        <p:spPr>
          <a:xfrm>
            <a:off x="1447800" y="211125"/>
            <a:ext cx="10287000" cy="532045"/>
          </a:xfrm>
          <a:prstGeom prst="rect">
            <a:avLst/>
          </a:prstGeom>
          <a:solidFill>
            <a:srgbClr val="0EADC2"/>
          </a:solidFill>
          <a:ln w="38100" cap="flat" cmpd="sng" algn="ctr">
            <a:solidFill>
              <a:srgbClr val="FF0000"/>
            </a:solidFill>
            <a:prstDash val="solid"/>
          </a:ln>
        </p:spPr>
        <p:style>
          <a:lnRef idx="1">
            <a:schemeClr val="accent1"/>
          </a:lnRef>
          <a:fillRef idx="2">
            <a:schemeClr val="accent1"/>
          </a:fillRef>
          <a:effectRef idx="1">
            <a:schemeClr val="accent1"/>
          </a:effectRef>
          <a:fontRef idx="minor">
            <a:schemeClr val="dk1"/>
          </a:fontRef>
        </p:style>
        <p:txBody>
          <a:bodyPr bIns="91440" anchor="b" anchorCtr="0">
            <a:normAutofit fontScale="77500" lnSpcReduction="20000"/>
          </a:bodyPr>
          <a:lstStyle>
            <a:lvl1pPr algn="l" rtl="0" eaLnBrk="1" latinLnBrk="0" hangingPunct="1">
              <a:spcBef>
                <a:spcPct val="0"/>
              </a:spcBef>
              <a:buNone/>
              <a:defRPr kumimoji="0" sz="40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3600" b="1" dirty="0">
                <a:solidFill>
                  <a:schemeClr val="tx1"/>
                </a:solidFill>
                <a:highlight>
                  <a:srgbClr val="FFFF00"/>
                </a:highlight>
              </a:rPr>
              <a:t>Extending Interface </a:t>
            </a:r>
            <a:endParaRPr lang="en-US" sz="3600" dirty="0">
              <a:solidFill>
                <a:schemeClr val="tx1"/>
              </a:solidFill>
              <a:highlight>
                <a:srgbClr val="FFFF00"/>
              </a:highlight>
            </a:endParaRPr>
          </a:p>
        </p:txBody>
      </p:sp>
    </p:spTree>
    <p:extLst>
      <p:ext uri="{BB962C8B-B14F-4D97-AF65-F5344CB8AC3E}">
        <p14:creationId xmlns:p14="http://schemas.microsoft.com/office/powerpoint/2010/main" val="267654415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1A9F563-67A2-4F4E-80C9-CF2BE99A8B9B}"/>
              </a:ext>
            </a:extLst>
          </p:cNvPr>
          <p:cNvPicPr>
            <a:picLocks noChangeAspect="1"/>
          </p:cNvPicPr>
          <p:nvPr/>
        </p:nvPicPr>
        <p:blipFill>
          <a:blip r:embed="rId2"/>
          <a:stretch>
            <a:fillRect/>
          </a:stretch>
        </p:blipFill>
        <p:spPr>
          <a:xfrm>
            <a:off x="369529" y="153755"/>
            <a:ext cx="937341" cy="646786"/>
          </a:xfrm>
          <a:prstGeom prst="rect">
            <a:avLst/>
          </a:prstGeom>
        </p:spPr>
      </p:pic>
      <p:sp>
        <p:nvSpPr>
          <p:cNvPr id="5" name="Title 1">
            <a:extLst>
              <a:ext uri="{FF2B5EF4-FFF2-40B4-BE49-F238E27FC236}">
                <a16:creationId xmlns:a16="http://schemas.microsoft.com/office/drawing/2014/main" id="{92F4552E-78D7-466B-B3FD-E237E3C3D443}"/>
              </a:ext>
            </a:extLst>
          </p:cNvPr>
          <p:cNvSpPr txBox="1">
            <a:spLocks/>
          </p:cNvSpPr>
          <p:nvPr/>
        </p:nvSpPr>
        <p:spPr>
          <a:xfrm>
            <a:off x="1447800" y="211125"/>
            <a:ext cx="10287000" cy="532045"/>
          </a:xfrm>
          <a:prstGeom prst="rect">
            <a:avLst/>
          </a:prstGeom>
          <a:solidFill>
            <a:srgbClr val="0EADC2"/>
          </a:solidFill>
          <a:ln w="38100" cap="flat" cmpd="sng" algn="ctr">
            <a:solidFill>
              <a:srgbClr val="FF0000"/>
            </a:solidFill>
            <a:prstDash val="solid"/>
          </a:ln>
        </p:spPr>
        <p:style>
          <a:lnRef idx="1">
            <a:schemeClr val="accent1"/>
          </a:lnRef>
          <a:fillRef idx="2">
            <a:schemeClr val="accent1"/>
          </a:fillRef>
          <a:effectRef idx="1">
            <a:schemeClr val="accent1"/>
          </a:effectRef>
          <a:fontRef idx="minor">
            <a:schemeClr val="dk1"/>
          </a:fontRef>
        </p:style>
        <p:txBody>
          <a:bodyPr bIns="91440" anchor="b" anchorCtr="0">
            <a:normAutofit fontScale="77500" lnSpcReduction="20000"/>
          </a:bodyPr>
          <a:lstStyle>
            <a:lvl1pPr algn="l" rtl="0" eaLnBrk="1" latinLnBrk="0" hangingPunct="1">
              <a:spcBef>
                <a:spcPct val="0"/>
              </a:spcBef>
              <a:buNone/>
              <a:defRPr kumimoji="0" sz="40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3600" b="1" dirty="0">
                <a:solidFill>
                  <a:schemeClr val="tx1"/>
                </a:solidFill>
                <a:highlight>
                  <a:srgbClr val="FFFF00"/>
                </a:highlight>
              </a:rPr>
              <a:t>Extending Interface </a:t>
            </a:r>
            <a:endParaRPr lang="en-US" sz="3600" dirty="0">
              <a:solidFill>
                <a:schemeClr val="tx1"/>
              </a:solidFill>
              <a:highlight>
                <a:srgbClr val="FFFF00"/>
              </a:highlight>
            </a:endParaRPr>
          </a:p>
        </p:txBody>
      </p:sp>
      <p:sp>
        <p:nvSpPr>
          <p:cNvPr id="6" name="Rectangle 5">
            <a:extLst>
              <a:ext uri="{FF2B5EF4-FFF2-40B4-BE49-F238E27FC236}">
                <a16:creationId xmlns:a16="http://schemas.microsoft.com/office/drawing/2014/main" id="{F84F0BDF-6FBE-4887-B87B-A8711939286F}"/>
              </a:ext>
            </a:extLst>
          </p:cNvPr>
          <p:cNvSpPr/>
          <p:nvPr/>
        </p:nvSpPr>
        <p:spPr>
          <a:xfrm>
            <a:off x="228600" y="990600"/>
            <a:ext cx="4648200" cy="3505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400" dirty="0">
                <a:solidFill>
                  <a:schemeClr val="tx1"/>
                </a:solidFill>
                <a:highlight>
                  <a:srgbClr val="00FF00"/>
                </a:highlight>
              </a:rPr>
              <a:t>interface </a:t>
            </a:r>
            <a:r>
              <a:rPr lang="en-IN" sz="2400" dirty="0" err="1">
                <a:solidFill>
                  <a:schemeClr val="tx1"/>
                </a:solidFill>
                <a:highlight>
                  <a:srgbClr val="00FF00"/>
                </a:highlight>
              </a:rPr>
              <a:t>Itemconstants</a:t>
            </a:r>
            <a:endParaRPr lang="en-IN" sz="2400" dirty="0">
              <a:solidFill>
                <a:schemeClr val="tx1"/>
              </a:solidFill>
              <a:highlight>
                <a:srgbClr val="00FF00"/>
              </a:highlight>
            </a:endParaRPr>
          </a:p>
          <a:p>
            <a:r>
              <a:rPr lang="en-IN" sz="2400" dirty="0">
                <a:solidFill>
                  <a:schemeClr val="tx1"/>
                </a:solidFill>
                <a:highlight>
                  <a:srgbClr val="00FF00"/>
                </a:highlight>
              </a:rPr>
              <a:t>{</a:t>
            </a:r>
          </a:p>
          <a:p>
            <a:r>
              <a:rPr lang="en-IN" sz="2400" dirty="0">
                <a:solidFill>
                  <a:schemeClr val="tx1"/>
                </a:solidFill>
                <a:highlight>
                  <a:srgbClr val="00FF00"/>
                </a:highlight>
              </a:rPr>
              <a:t>    int code=1001;</a:t>
            </a:r>
          </a:p>
          <a:p>
            <a:r>
              <a:rPr lang="en-IN" sz="2400" dirty="0">
                <a:solidFill>
                  <a:schemeClr val="tx1"/>
                </a:solidFill>
                <a:highlight>
                  <a:srgbClr val="00FF00"/>
                </a:highlight>
              </a:rPr>
              <a:t>    string name=“Fan”;</a:t>
            </a:r>
          </a:p>
          <a:p>
            <a:r>
              <a:rPr lang="en-IN" sz="2400" dirty="0">
                <a:solidFill>
                  <a:schemeClr val="tx1"/>
                </a:solidFill>
                <a:highlight>
                  <a:srgbClr val="00FF00"/>
                </a:highlight>
              </a:rPr>
              <a:t>}</a:t>
            </a:r>
          </a:p>
          <a:p>
            <a:r>
              <a:rPr lang="en-IN" sz="2400" dirty="0">
                <a:solidFill>
                  <a:schemeClr val="tx1"/>
                </a:solidFill>
                <a:highlight>
                  <a:srgbClr val="00FF00"/>
                </a:highlight>
              </a:rPr>
              <a:t>interface Item extends </a:t>
            </a:r>
            <a:r>
              <a:rPr lang="en-IN" sz="2400" dirty="0" err="1">
                <a:solidFill>
                  <a:schemeClr val="tx1"/>
                </a:solidFill>
                <a:highlight>
                  <a:srgbClr val="00FF00"/>
                </a:highlight>
              </a:rPr>
              <a:t>ItemConstants</a:t>
            </a:r>
            <a:endParaRPr lang="en-IN" sz="2400" dirty="0">
              <a:solidFill>
                <a:schemeClr val="tx1"/>
              </a:solidFill>
              <a:highlight>
                <a:srgbClr val="00FF00"/>
              </a:highlight>
            </a:endParaRPr>
          </a:p>
          <a:p>
            <a:r>
              <a:rPr lang="en-IN" sz="2400" dirty="0">
                <a:solidFill>
                  <a:schemeClr val="tx1"/>
                </a:solidFill>
                <a:highlight>
                  <a:srgbClr val="00FF00"/>
                </a:highlight>
              </a:rPr>
              <a:t>{</a:t>
            </a:r>
          </a:p>
          <a:p>
            <a:r>
              <a:rPr lang="en-IN" sz="2400" dirty="0">
                <a:solidFill>
                  <a:schemeClr val="tx1"/>
                </a:solidFill>
                <a:highlight>
                  <a:srgbClr val="00FF00"/>
                </a:highlight>
              </a:rPr>
              <a:t>   void display();</a:t>
            </a:r>
          </a:p>
          <a:p>
            <a:r>
              <a:rPr lang="en-IN" sz="2400" dirty="0">
                <a:solidFill>
                  <a:schemeClr val="tx1"/>
                </a:solidFill>
                <a:highlight>
                  <a:srgbClr val="00FF00"/>
                </a:highlight>
              </a:rPr>
              <a:t>}</a:t>
            </a:r>
          </a:p>
          <a:p>
            <a:pPr algn="ctr"/>
            <a:endParaRPr lang="en-IN" dirty="0"/>
          </a:p>
        </p:txBody>
      </p:sp>
      <p:sp>
        <p:nvSpPr>
          <p:cNvPr id="7" name="Rectangle 6">
            <a:extLst>
              <a:ext uri="{FF2B5EF4-FFF2-40B4-BE49-F238E27FC236}">
                <a16:creationId xmlns:a16="http://schemas.microsoft.com/office/drawing/2014/main" id="{AD9EE2B7-3029-47A0-9639-00559FE2FC21}"/>
              </a:ext>
            </a:extLst>
          </p:cNvPr>
          <p:cNvSpPr/>
          <p:nvPr/>
        </p:nvSpPr>
        <p:spPr>
          <a:xfrm>
            <a:off x="6096000" y="990600"/>
            <a:ext cx="6019800" cy="5486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400" dirty="0"/>
              <a:t>interface </a:t>
            </a:r>
            <a:r>
              <a:rPr lang="en-IN" sz="2400" dirty="0" err="1"/>
              <a:t>Itemconstants</a:t>
            </a:r>
            <a:endParaRPr lang="en-IN" sz="2400" dirty="0"/>
          </a:p>
          <a:p>
            <a:r>
              <a:rPr lang="en-IN" sz="2400" dirty="0"/>
              <a:t>{</a:t>
            </a:r>
          </a:p>
          <a:p>
            <a:r>
              <a:rPr lang="en-IN" sz="2400" dirty="0"/>
              <a:t>    int code=1001;</a:t>
            </a:r>
          </a:p>
          <a:p>
            <a:r>
              <a:rPr lang="en-IN" sz="2400" dirty="0"/>
              <a:t>    string name=“Fan”;</a:t>
            </a:r>
          </a:p>
          <a:p>
            <a:r>
              <a:rPr lang="en-IN" sz="2400" dirty="0"/>
              <a:t>}</a:t>
            </a:r>
          </a:p>
          <a:p>
            <a:r>
              <a:rPr lang="en-IN" sz="2400" dirty="0"/>
              <a:t>interface </a:t>
            </a:r>
            <a:r>
              <a:rPr lang="en-IN" sz="2400" dirty="0" err="1"/>
              <a:t>ItemMethods</a:t>
            </a:r>
            <a:r>
              <a:rPr lang="en-IN" sz="2400" dirty="0"/>
              <a:t> extends </a:t>
            </a:r>
            <a:r>
              <a:rPr lang="en-IN" sz="2400" dirty="0" err="1"/>
              <a:t>ItemConstants</a:t>
            </a:r>
            <a:endParaRPr lang="en-IN" sz="2400" dirty="0"/>
          </a:p>
          <a:p>
            <a:r>
              <a:rPr lang="en-IN" sz="2400" dirty="0"/>
              <a:t>{</a:t>
            </a:r>
          </a:p>
          <a:p>
            <a:r>
              <a:rPr lang="en-IN" sz="2400" dirty="0"/>
              <a:t>   void display();</a:t>
            </a:r>
          </a:p>
          <a:p>
            <a:r>
              <a:rPr lang="en-IN" sz="2400" dirty="0"/>
              <a:t>}</a:t>
            </a:r>
          </a:p>
          <a:p>
            <a:r>
              <a:rPr lang="en-IN" sz="2400" dirty="0">
                <a:solidFill>
                  <a:schemeClr val="tx1"/>
                </a:solidFill>
                <a:highlight>
                  <a:srgbClr val="00FF00"/>
                </a:highlight>
              </a:rPr>
              <a:t>Interfaces Item extends </a:t>
            </a:r>
            <a:r>
              <a:rPr lang="en-IN" sz="2400" dirty="0" err="1">
                <a:solidFill>
                  <a:schemeClr val="tx1"/>
                </a:solidFill>
                <a:highlight>
                  <a:srgbClr val="00FF00"/>
                </a:highlight>
              </a:rPr>
              <a:t>ItemConstants,ItemMethods</a:t>
            </a:r>
            <a:endParaRPr lang="en-IN" sz="2400" dirty="0">
              <a:solidFill>
                <a:schemeClr val="tx1"/>
              </a:solidFill>
              <a:highlight>
                <a:srgbClr val="00FF00"/>
              </a:highlight>
            </a:endParaRPr>
          </a:p>
          <a:p>
            <a:r>
              <a:rPr lang="en-IN" sz="2400" dirty="0">
                <a:solidFill>
                  <a:schemeClr val="tx1"/>
                </a:solidFill>
                <a:highlight>
                  <a:srgbClr val="00FF00"/>
                </a:highlight>
              </a:rPr>
              <a:t>{</a:t>
            </a:r>
          </a:p>
          <a:p>
            <a:r>
              <a:rPr lang="en-IN" sz="2400" dirty="0">
                <a:solidFill>
                  <a:schemeClr val="tx1"/>
                </a:solidFill>
                <a:highlight>
                  <a:srgbClr val="00FF00"/>
                </a:highlight>
              </a:rPr>
              <a:t>      ----------------</a:t>
            </a:r>
          </a:p>
          <a:p>
            <a:r>
              <a:rPr lang="en-IN" sz="2400" dirty="0">
                <a:solidFill>
                  <a:schemeClr val="tx1"/>
                </a:solidFill>
                <a:highlight>
                  <a:srgbClr val="00FF00"/>
                </a:highlight>
              </a:rPr>
              <a:t>      -----------------</a:t>
            </a:r>
          </a:p>
          <a:p>
            <a:r>
              <a:rPr lang="en-IN" sz="2400" dirty="0">
                <a:solidFill>
                  <a:schemeClr val="tx1"/>
                </a:solidFill>
                <a:highlight>
                  <a:srgbClr val="00FF00"/>
                </a:highlight>
              </a:rPr>
              <a:t>}</a:t>
            </a:r>
          </a:p>
          <a:p>
            <a:pPr algn="ctr"/>
            <a:endParaRPr lang="en-IN" dirty="0">
              <a:solidFill>
                <a:schemeClr val="tx1"/>
              </a:solidFill>
            </a:endParaRPr>
          </a:p>
        </p:txBody>
      </p:sp>
      <p:pic>
        <p:nvPicPr>
          <p:cNvPr id="8" name="Picture 3">
            <a:extLst>
              <a:ext uri="{FF2B5EF4-FFF2-40B4-BE49-F238E27FC236}">
                <a16:creationId xmlns:a16="http://schemas.microsoft.com/office/drawing/2014/main" id="{0FC4F74C-7914-4C9F-9918-CE69369AC1CD}"/>
              </a:ext>
            </a:extLst>
          </p:cNvPr>
          <p:cNvPicPr>
            <a:picLocks noChangeAspect="1" noChangeArrowheads="1"/>
          </p:cNvPicPr>
          <p:nvPr/>
        </p:nvPicPr>
        <p:blipFill>
          <a:blip r:embed="rId3"/>
          <a:srcRect/>
          <a:stretch>
            <a:fillRect/>
          </a:stretch>
        </p:blipFill>
        <p:spPr bwMode="auto">
          <a:xfrm>
            <a:off x="228600" y="4600575"/>
            <a:ext cx="5867400" cy="1876425"/>
          </a:xfrm>
          <a:prstGeom prst="rect">
            <a:avLst/>
          </a:prstGeom>
          <a:noFill/>
          <a:ln w="9525">
            <a:noFill/>
            <a:miter lim="800000"/>
            <a:headEnd/>
            <a:tailEnd/>
          </a:ln>
          <a:effectLst/>
        </p:spPr>
      </p:pic>
    </p:spTree>
    <p:extLst>
      <p:ext uri="{BB962C8B-B14F-4D97-AF65-F5344CB8AC3E}">
        <p14:creationId xmlns:p14="http://schemas.microsoft.com/office/powerpoint/2010/main" val="331010343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2200" y="381000"/>
            <a:ext cx="7772400" cy="731838"/>
          </a:xfrm>
        </p:spPr>
        <p:txBody>
          <a:bodyPr>
            <a:normAutofit fontScale="90000"/>
          </a:bodyPr>
          <a:lstStyle/>
          <a:p>
            <a:r>
              <a:rPr lang="en-US" b="1" dirty="0"/>
              <a:t>Default Method in Interface</a:t>
            </a:r>
            <a:endParaRPr lang="en-US" dirty="0"/>
          </a:p>
        </p:txBody>
      </p:sp>
      <p:sp>
        <p:nvSpPr>
          <p:cNvPr id="3" name="Content Placeholder 2"/>
          <p:cNvSpPr>
            <a:spLocks noGrp="1"/>
          </p:cNvSpPr>
          <p:nvPr>
            <p:ph sz="quarter" idx="1"/>
          </p:nvPr>
        </p:nvSpPr>
        <p:spPr>
          <a:xfrm>
            <a:off x="1752600" y="1143000"/>
            <a:ext cx="4495800" cy="5410200"/>
          </a:xfrm>
        </p:spPr>
        <p:txBody>
          <a:bodyPr>
            <a:normAutofit fontScale="92500"/>
          </a:bodyPr>
          <a:lstStyle/>
          <a:p>
            <a:pPr>
              <a:buNone/>
            </a:pPr>
            <a:r>
              <a:rPr lang="en-US" dirty="0"/>
              <a:t> interface </a:t>
            </a:r>
            <a:r>
              <a:rPr lang="en-US" dirty="0" err="1"/>
              <a:t>Drawable</a:t>
            </a:r>
            <a:endParaRPr lang="en-US" dirty="0"/>
          </a:p>
          <a:p>
            <a:pPr>
              <a:buNone/>
            </a:pPr>
            <a:r>
              <a:rPr lang="en-US" dirty="0"/>
              <a:t>{</a:t>
            </a:r>
          </a:p>
          <a:p>
            <a:pPr>
              <a:buNone/>
            </a:pPr>
            <a:r>
              <a:rPr lang="en-US" dirty="0"/>
              <a:t>   void draw(); </a:t>
            </a:r>
          </a:p>
          <a:p>
            <a:pPr>
              <a:buNone/>
            </a:pPr>
            <a:r>
              <a:rPr lang="en-US" dirty="0">
                <a:solidFill>
                  <a:srgbClr val="FF0000"/>
                </a:solidFill>
              </a:rPr>
              <a:t> default void </a:t>
            </a:r>
            <a:r>
              <a:rPr lang="en-US" dirty="0" err="1">
                <a:solidFill>
                  <a:srgbClr val="FF0000"/>
                </a:solidFill>
              </a:rPr>
              <a:t>msg</a:t>
            </a:r>
            <a:r>
              <a:rPr lang="en-US" dirty="0">
                <a:solidFill>
                  <a:srgbClr val="FF0000"/>
                </a:solidFill>
              </a:rPr>
              <a:t>()</a:t>
            </a:r>
          </a:p>
          <a:p>
            <a:pPr>
              <a:buNone/>
            </a:pPr>
            <a:r>
              <a:rPr lang="en-US" dirty="0">
                <a:solidFill>
                  <a:srgbClr val="FF0000"/>
                </a:solidFill>
              </a:rPr>
              <a:t>{</a:t>
            </a:r>
          </a:p>
          <a:p>
            <a:pPr>
              <a:buNone/>
            </a:pPr>
            <a:r>
              <a:rPr lang="en-US" dirty="0" err="1">
                <a:solidFill>
                  <a:srgbClr val="FF0000"/>
                </a:solidFill>
              </a:rPr>
              <a:t>s.o.p</a:t>
            </a:r>
            <a:r>
              <a:rPr lang="en-US" dirty="0">
                <a:solidFill>
                  <a:srgbClr val="FF0000"/>
                </a:solidFill>
              </a:rPr>
              <a:t>("default method");</a:t>
            </a:r>
          </a:p>
          <a:p>
            <a:pPr>
              <a:buNone/>
            </a:pPr>
            <a:r>
              <a:rPr lang="en-US" dirty="0">
                <a:solidFill>
                  <a:srgbClr val="FF0000"/>
                </a:solidFill>
              </a:rPr>
              <a:t>} </a:t>
            </a:r>
            <a:r>
              <a:rPr lang="en-US" dirty="0"/>
              <a:t> } </a:t>
            </a:r>
          </a:p>
          <a:p>
            <a:pPr>
              <a:buNone/>
            </a:pPr>
            <a:r>
              <a:rPr lang="en-US" dirty="0"/>
              <a:t> class Rectangle implements </a:t>
            </a:r>
            <a:r>
              <a:rPr lang="en-US" dirty="0" err="1"/>
              <a:t>Drawable</a:t>
            </a:r>
            <a:endParaRPr lang="en-US" dirty="0"/>
          </a:p>
          <a:p>
            <a:pPr>
              <a:buNone/>
            </a:pPr>
            <a:r>
              <a:rPr lang="en-US" dirty="0"/>
              <a:t>{  </a:t>
            </a:r>
          </a:p>
          <a:p>
            <a:pPr>
              <a:buNone/>
            </a:pPr>
            <a:r>
              <a:rPr lang="en-US" dirty="0"/>
              <a:t>public void draw()</a:t>
            </a:r>
          </a:p>
          <a:p>
            <a:pPr>
              <a:buNone/>
            </a:pPr>
            <a:r>
              <a:rPr lang="en-US" dirty="0"/>
              <a:t>{</a:t>
            </a:r>
            <a:r>
              <a:rPr lang="en-US" dirty="0" err="1"/>
              <a:t>s.o.p</a:t>
            </a:r>
            <a:r>
              <a:rPr lang="en-US" dirty="0"/>
              <a:t>("drawing rectangle");</a:t>
            </a:r>
          </a:p>
          <a:p>
            <a:pPr>
              <a:buNone/>
            </a:pPr>
            <a:r>
              <a:rPr lang="en-US" dirty="0"/>
              <a:t>}  }  </a:t>
            </a:r>
          </a:p>
        </p:txBody>
      </p:sp>
      <p:sp>
        <p:nvSpPr>
          <p:cNvPr id="5" name="Content Placeholder 2"/>
          <p:cNvSpPr txBox="1">
            <a:spLocks/>
          </p:cNvSpPr>
          <p:nvPr/>
        </p:nvSpPr>
        <p:spPr>
          <a:xfrm>
            <a:off x="6248400" y="1066800"/>
            <a:ext cx="4419600" cy="5029200"/>
          </a:xfrm>
          <a:prstGeom prst="rect">
            <a:avLst/>
          </a:prstGeom>
        </p:spPr>
        <p:txBody>
          <a:bodyPr vert="horz">
            <a:normAutofit/>
          </a:bodyPr>
          <a:lstStyle/>
          <a:p>
            <a:pPr marL="274320" indent="-274320">
              <a:spcBef>
                <a:spcPts val="580"/>
              </a:spcBef>
              <a:buClr>
                <a:srgbClr val="D34817"/>
              </a:buClr>
              <a:buSzPct val="85000"/>
            </a:pPr>
            <a:r>
              <a:rPr lang="en-US" sz="2800" dirty="0">
                <a:solidFill>
                  <a:prstClr val="black"/>
                </a:solidFill>
                <a:latin typeface="Perpetua"/>
              </a:rPr>
              <a:t>class </a:t>
            </a:r>
            <a:r>
              <a:rPr lang="en-US" sz="2800" dirty="0" err="1">
                <a:solidFill>
                  <a:prstClr val="black"/>
                </a:solidFill>
                <a:latin typeface="Perpetua"/>
              </a:rPr>
              <a:t>TestInterfaceDefault</a:t>
            </a:r>
            <a:r>
              <a:rPr lang="en-US" sz="2800" dirty="0">
                <a:solidFill>
                  <a:prstClr val="black"/>
                </a:solidFill>
                <a:latin typeface="Perpetua"/>
              </a:rPr>
              <a:t>{  </a:t>
            </a:r>
          </a:p>
          <a:p>
            <a:pPr marL="274320" indent="-274320">
              <a:spcBef>
                <a:spcPts val="580"/>
              </a:spcBef>
              <a:buClr>
                <a:srgbClr val="D34817"/>
              </a:buClr>
              <a:buSzPct val="85000"/>
            </a:pPr>
            <a:r>
              <a:rPr lang="en-US" sz="2800" dirty="0" err="1">
                <a:solidFill>
                  <a:prstClr val="black"/>
                </a:solidFill>
                <a:latin typeface="Perpetua"/>
              </a:rPr>
              <a:t>p.s.v.m</a:t>
            </a:r>
            <a:r>
              <a:rPr lang="en-US" sz="2800" dirty="0">
                <a:solidFill>
                  <a:prstClr val="black"/>
                </a:solidFill>
                <a:latin typeface="Perpetua"/>
              </a:rPr>
              <a:t>.(String </a:t>
            </a:r>
            <a:r>
              <a:rPr lang="en-US" sz="2800" dirty="0" err="1">
                <a:solidFill>
                  <a:prstClr val="black"/>
                </a:solidFill>
                <a:latin typeface="Perpetua"/>
              </a:rPr>
              <a:t>args</a:t>
            </a:r>
            <a:r>
              <a:rPr lang="en-US" sz="2800" dirty="0">
                <a:solidFill>
                  <a:prstClr val="black"/>
                </a:solidFill>
                <a:latin typeface="Perpetua"/>
              </a:rPr>
              <a:t>[])</a:t>
            </a:r>
          </a:p>
          <a:p>
            <a:pPr marL="274320" indent="-274320">
              <a:spcBef>
                <a:spcPts val="580"/>
              </a:spcBef>
              <a:buClr>
                <a:srgbClr val="D34817"/>
              </a:buClr>
              <a:buSzPct val="85000"/>
            </a:pPr>
            <a:r>
              <a:rPr lang="en-US" sz="2800" dirty="0">
                <a:solidFill>
                  <a:prstClr val="black"/>
                </a:solidFill>
                <a:latin typeface="Perpetua"/>
              </a:rPr>
              <a:t>  {</a:t>
            </a:r>
          </a:p>
          <a:p>
            <a:pPr marL="274320" indent="-274320">
              <a:spcBef>
                <a:spcPts val="580"/>
              </a:spcBef>
              <a:buClr>
                <a:srgbClr val="D34817"/>
              </a:buClr>
              <a:buSzPct val="85000"/>
            </a:pPr>
            <a:r>
              <a:rPr lang="en-US" sz="2800" dirty="0">
                <a:solidFill>
                  <a:prstClr val="black"/>
                </a:solidFill>
                <a:latin typeface="Perpetua"/>
              </a:rPr>
              <a:t>  </a:t>
            </a:r>
            <a:r>
              <a:rPr lang="en-US" sz="2800" dirty="0" err="1">
                <a:solidFill>
                  <a:prstClr val="black"/>
                </a:solidFill>
                <a:latin typeface="Perpetua"/>
              </a:rPr>
              <a:t>Drawable</a:t>
            </a:r>
            <a:r>
              <a:rPr lang="en-US" sz="2800" dirty="0">
                <a:solidFill>
                  <a:prstClr val="black"/>
                </a:solidFill>
                <a:latin typeface="Perpetua"/>
              </a:rPr>
              <a:t> d=new Rectangle();  </a:t>
            </a:r>
          </a:p>
          <a:p>
            <a:pPr marL="274320" indent="-274320">
              <a:spcBef>
                <a:spcPts val="580"/>
              </a:spcBef>
              <a:buClr>
                <a:srgbClr val="D34817"/>
              </a:buClr>
              <a:buSzPct val="85000"/>
            </a:pPr>
            <a:r>
              <a:rPr lang="en-US" sz="2800" dirty="0" err="1">
                <a:solidFill>
                  <a:prstClr val="black"/>
                </a:solidFill>
                <a:latin typeface="Perpetua"/>
              </a:rPr>
              <a:t>d.draw</a:t>
            </a:r>
            <a:r>
              <a:rPr lang="en-US" sz="2800" dirty="0">
                <a:solidFill>
                  <a:prstClr val="black"/>
                </a:solidFill>
                <a:latin typeface="Perpetua"/>
              </a:rPr>
              <a:t>(); </a:t>
            </a:r>
          </a:p>
          <a:p>
            <a:pPr marL="274320" indent="-274320">
              <a:spcBef>
                <a:spcPts val="580"/>
              </a:spcBef>
              <a:buClr>
                <a:srgbClr val="D34817"/>
              </a:buClr>
              <a:buSzPct val="85000"/>
            </a:pPr>
            <a:r>
              <a:rPr lang="en-US" sz="2800" dirty="0">
                <a:solidFill>
                  <a:prstClr val="black"/>
                </a:solidFill>
                <a:latin typeface="Perpetua"/>
              </a:rPr>
              <a:t> d.msg(); </a:t>
            </a:r>
          </a:p>
          <a:p>
            <a:pPr marL="274320" indent="-274320">
              <a:spcBef>
                <a:spcPts val="580"/>
              </a:spcBef>
              <a:buClr>
                <a:srgbClr val="D34817"/>
              </a:buClr>
              <a:buSzPct val="85000"/>
            </a:pPr>
            <a:r>
              <a:rPr lang="en-US" sz="2800" dirty="0">
                <a:solidFill>
                  <a:prstClr val="black"/>
                </a:solidFill>
                <a:latin typeface="Perpetua"/>
              </a:rPr>
              <a:t> }</a:t>
            </a:r>
          </a:p>
          <a:p>
            <a:pPr marL="274320" indent="-274320">
              <a:spcBef>
                <a:spcPts val="580"/>
              </a:spcBef>
              <a:buClr>
                <a:srgbClr val="D34817"/>
              </a:buClr>
              <a:buSzPct val="85000"/>
            </a:pPr>
            <a:r>
              <a:rPr lang="en-US" sz="2800" dirty="0">
                <a:solidFill>
                  <a:prstClr val="black"/>
                </a:solidFill>
                <a:latin typeface="Perpetua"/>
              </a:rPr>
              <a:t>}   </a:t>
            </a:r>
            <a:r>
              <a:rPr lang="en-US" sz="2600" dirty="0">
                <a:solidFill>
                  <a:prstClr val="black"/>
                </a:solidFill>
                <a:latin typeface="Perpetua"/>
              </a:rPr>
              <a:t>  </a:t>
            </a:r>
          </a:p>
        </p:txBody>
      </p:sp>
      <p:cxnSp>
        <p:nvCxnSpPr>
          <p:cNvPr id="7" name="Straight Connector 6"/>
          <p:cNvCxnSpPr/>
          <p:nvPr/>
        </p:nvCxnSpPr>
        <p:spPr>
          <a:xfrm rot="5400000">
            <a:off x="3429794" y="3809206"/>
            <a:ext cx="5486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1752600" y="4265612"/>
            <a:ext cx="3962400" cy="1588"/>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2362200" y="381000"/>
            <a:ext cx="7772400" cy="731838"/>
          </a:xfrm>
          <a:prstGeom prst="rect">
            <a:avLst/>
          </a:prstGeom>
        </p:spPr>
        <p:txBody>
          <a:bodyPr bIns="91440" anchor="b" anchorCtr="0">
            <a:normAutofit fontScale="97500"/>
          </a:bodyPr>
          <a:lstStyle/>
          <a:p>
            <a:r>
              <a:rPr lang="en-US" sz="4000" b="1" dirty="0">
                <a:solidFill>
                  <a:prstClr val="black"/>
                </a:solidFill>
                <a:latin typeface="Perpetua"/>
              </a:rPr>
              <a:t>Static Method in Interface</a:t>
            </a:r>
          </a:p>
        </p:txBody>
      </p:sp>
      <p:sp>
        <p:nvSpPr>
          <p:cNvPr id="6" name="Content Placeholder 2"/>
          <p:cNvSpPr txBox="1">
            <a:spLocks/>
          </p:cNvSpPr>
          <p:nvPr/>
        </p:nvSpPr>
        <p:spPr>
          <a:xfrm>
            <a:off x="1752600" y="1143000"/>
            <a:ext cx="4495800" cy="5410200"/>
          </a:xfrm>
          <a:prstGeom prst="rect">
            <a:avLst/>
          </a:prstGeom>
        </p:spPr>
        <p:txBody>
          <a:bodyPr vert="horz">
            <a:normAutofit fontScale="85000" lnSpcReduction="10000"/>
          </a:bodyPr>
          <a:lstStyle/>
          <a:p>
            <a:pPr marL="274320" indent="-274320">
              <a:spcBef>
                <a:spcPts val="580"/>
              </a:spcBef>
              <a:buClr>
                <a:srgbClr val="D34817"/>
              </a:buClr>
              <a:buSzPct val="85000"/>
            </a:pPr>
            <a:r>
              <a:rPr lang="en-US" sz="2600" dirty="0">
                <a:solidFill>
                  <a:prstClr val="black"/>
                </a:solidFill>
                <a:latin typeface="Perpetua"/>
              </a:rPr>
              <a:t> </a:t>
            </a:r>
            <a:r>
              <a:rPr lang="en-US" sz="2800" dirty="0">
                <a:solidFill>
                  <a:srgbClr val="FF0000"/>
                </a:solidFill>
                <a:latin typeface="Perpetua"/>
              </a:rPr>
              <a:t>interface </a:t>
            </a:r>
            <a:r>
              <a:rPr lang="en-US" sz="2800" dirty="0" err="1">
                <a:solidFill>
                  <a:srgbClr val="FF0000"/>
                </a:solidFill>
                <a:latin typeface="Perpetua"/>
              </a:rPr>
              <a:t>Drawable</a:t>
            </a:r>
            <a:endParaRPr lang="en-US" sz="2800" dirty="0">
              <a:solidFill>
                <a:srgbClr val="FF0000"/>
              </a:solidFill>
              <a:latin typeface="Perpetua"/>
            </a:endParaRPr>
          </a:p>
          <a:p>
            <a:pPr marL="274320" indent="-274320">
              <a:spcBef>
                <a:spcPts val="580"/>
              </a:spcBef>
              <a:buClr>
                <a:srgbClr val="D34817"/>
              </a:buClr>
              <a:buSzPct val="85000"/>
            </a:pPr>
            <a:r>
              <a:rPr lang="en-US" sz="2800" dirty="0">
                <a:solidFill>
                  <a:srgbClr val="FF0000"/>
                </a:solidFill>
                <a:latin typeface="Perpetua"/>
              </a:rPr>
              <a:t> {</a:t>
            </a:r>
          </a:p>
          <a:p>
            <a:pPr marL="274320" indent="-274320">
              <a:spcBef>
                <a:spcPts val="580"/>
              </a:spcBef>
              <a:buClr>
                <a:srgbClr val="D34817"/>
              </a:buClr>
              <a:buSzPct val="85000"/>
            </a:pPr>
            <a:r>
              <a:rPr lang="en-US" sz="2800" dirty="0">
                <a:solidFill>
                  <a:srgbClr val="FF0000"/>
                </a:solidFill>
                <a:latin typeface="Perpetua"/>
              </a:rPr>
              <a:t>  void draw();</a:t>
            </a:r>
          </a:p>
          <a:p>
            <a:pPr marL="274320" indent="-274320">
              <a:spcBef>
                <a:spcPts val="580"/>
              </a:spcBef>
              <a:buClr>
                <a:srgbClr val="D34817"/>
              </a:buClr>
              <a:buSzPct val="85000"/>
            </a:pPr>
            <a:r>
              <a:rPr lang="en-US" sz="2800" dirty="0">
                <a:solidFill>
                  <a:srgbClr val="FF0000"/>
                </a:solidFill>
                <a:latin typeface="Perpetua"/>
              </a:rPr>
              <a:t>  static </a:t>
            </a:r>
            <a:r>
              <a:rPr lang="en-US" sz="2800" dirty="0" err="1">
                <a:solidFill>
                  <a:srgbClr val="FF0000"/>
                </a:solidFill>
                <a:latin typeface="Perpetua"/>
              </a:rPr>
              <a:t>int</a:t>
            </a:r>
            <a:r>
              <a:rPr lang="en-US" sz="2800" dirty="0">
                <a:solidFill>
                  <a:srgbClr val="FF0000"/>
                </a:solidFill>
                <a:latin typeface="Perpetua"/>
              </a:rPr>
              <a:t> cube(</a:t>
            </a:r>
            <a:r>
              <a:rPr lang="en-US" sz="2800" dirty="0" err="1">
                <a:solidFill>
                  <a:srgbClr val="FF0000"/>
                </a:solidFill>
                <a:latin typeface="Perpetua"/>
              </a:rPr>
              <a:t>int</a:t>
            </a:r>
            <a:r>
              <a:rPr lang="en-US" sz="2800" dirty="0">
                <a:solidFill>
                  <a:srgbClr val="FF0000"/>
                </a:solidFill>
                <a:latin typeface="Perpetua"/>
              </a:rPr>
              <a:t> x)</a:t>
            </a:r>
          </a:p>
          <a:p>
            <a:pPr marL="274320" indent="-274320">
              <a:spcBef>
                <a:spcPts val="580"/>
              </a:spcBef>
              <a:buClr>
                <a:srgbClr val="D34817"/>
              </a:buClr>
              <a:buSzPct val="85000"/>
            </a:pPr>
            <a:r>
              <a:rPr lang="en-US" sz="2800" dirty="0">
                <a:solidFill>
                  <a:srgbClr val="FF0000"/>
                </a:solidFill>
                <a:latin typeface="Perpetua"/>
              </a:rPr>
              <a:t>{return x*x*x;} </a:t>
            </a:r>
          </a:p>
          <a:p>
            <a:pPr marL="274320" indent="-274320">
              <a:spcBef>
                <a:spcPts val="580"/>
              </a:spcBef>
              <a:buClr>
                <a:srgbClr val="D34817"/>
              </a:buClr>
              <a:buSzPct val="85000"/>
            </a:pPr>
            <a:r>
              <a:rPr lang="en-US" sz="2800" dirty="0">
                <a:solidFill>
                  <a:srgbClr val="FF0000"/>
                </a:solidFill>
                <a:latin typeface="Perpetua"/>
              </a:rPr>
              <a:t> }</a:t>
            </a:r>
          </a:p>
          <a:p>
            <a:pPr marL="274320" indent="-274320">
              <a:spcBef>
                <a:spcPts val="580"/>
              </a:spcBef>
              <a:buClr>
                <a:srgbClr val="D34817"/>
              </a:buClr>
              <a:buSzPct val="85000"/>
            </a:pPr>
            <a:r>
              <a:rPr lang="en-US" sz="2800" dirty="0">
                <a:solidFill>
                  <a:prstClr val="black"/>
                </a:solidFill>
                <a:latin typeface="Perpetua"/>
              </a:rPr>
              <a:t>  </a:t>
            </a:r>
            <a:r>
              <a:rPr lang="en-US" sz="2800" dirty="0">
                <a:solidFill>
                  <a:srgbClr val="0070C0"/>
                </a:solidFill>
                <a:latin typeface="Perpetua"/>
              </a:rPr>
              <a:t>class Rectangle implements </a:t>
            </a:r>
            <a:r>
              <a:rPr lang="en-US" sz="2800" dirty="0" err="1">
                <a:solidFill>
                  <a:srgbClr val="0070C0"/>
                </a:solidFill>
                <a:latin typeface="Perpetua"/>
              </a:rPr>
              <a:t>Drawable</a:t>
            </a:r>
            <a:endParaRPr lang="en-US" sz="2800" dirty="0">
              <a:solidFill>
                <a:srgbClr val="0070C0"/>
              </a:solidFill>
              <a:latin typeface="Perpetua"/>
            </a:endParaRPr>
          </a:p>
          <a:p>
            <a:pPr marL="274320" indent="-274320">
              <a:spcBef>
                <a:spcPts val="580"/>
              </a:spcBef>
              <a:buClr>
                <a:srgbClr val="D34817"/>
              </a:buClr>
              <a:buSzPct val="85000"/>
            </a:pPr>
            <a:r>
              <a:rPr lang="en-US" sz="2800" dirty="0">
                <a:solidFill>
                  <a:srgbClr val="0070C0"/>
                </a:solidFill>
                <a:latin typeface="Perpetua"/>
              </a:rPr>
              <a:t>{ </a:t>
            </a:r>
          </a:p>
          <a:p>
            <a:pPr marL="274320" indent="-274320">
              <a:spcBef>
                <a:spcPts val="580"/>
              </a:spcBef>
              <a:buClr>
                <a:srgbClr val="D34817"/>
              </a:buClr>
              <a:buSzPct val="85000"/>
            </a:pPr>
            <a:r>
              <a:rPr lang="en-US" sz="2800" dirty="0">
                <a:solidFill>
                  <a:srgbClr val="0070C0"/>
                </a:solidFill>
                <a:latin typeface="Perpetua"/>
              </a:rPr>
              <a:t> public void draw()</a:t>
            </a:r>
          </a:p>
          <a:p>
            <a:pPr marL="274320" indent="-274320">
              <a:spcBef>
                <a:spcPts val="580"/>
              </a:spcBef>
              <a:buClr>
                <a:srgbClr val="D34817"/>
              </a:buClr>
              <a:buSzPct val="85000"/>
            </a:pPr>
            <a:r>
              <a:rPr lang="en-US" sz="2800" dirty="0">
                <a:solidFill>
                  <a:srgbClr val="0070C0"/>
                </a:solidFill>
                <a:latin typeface="Perpetua"/>
              </a:rPr>
              <a:t>{</a:t>
            </a:r>
          </a:p>
          <a:p>
            <a:pPr marL="274320" indent="-274320">
              <a:spcBef>
                <a:spcPts val="580"/>
              </a:spcBef>
              <a:buClr>
                <a:srgbClr val="D34817"/>
              </a:buClr>
              <a:buSzPct val="85000"/>
            </a:pPr>
            <a:r>
              <a:rPr lang="en-US" sz="2800" dirty="0" err="1">
                <a:solidFill>
                  <a:srgbClr val="0070C0"/>
                </a:solidFill>
                <a:latin typeface="Perpetua"/>
              </a:rPr>
              <a:t>s.o.p</a:t>
            </a:r>
            <a:r>
              <a:rPr lang="en-US" sz="2800" dirty="0">
                <a:solidFill>
                  <a:srgbClr val="0070C0"/>
                </a:solidFill>
                <a:latin typeface="Perpetua"/>
              </a:rPr>
              <a:t>("drawing rectangle");</a:t>
            </a:r>
          </a:p>
          <a:p>
            <a:pPr marL="274320" indent="-274320">
              <a:spcBef>
                <a:spcPts val="580"/>
              </a:spcBef>
              <a:buClr>
                <a:srgbClr val="D34817"/>
              </a:buClr>
              <a:buSzPct val="85000"/>
            </a:pPr>
            <a:r>
              <a:rPr lang="en-US" sz="2800" dirty="0">
                <a:solidFill>
                  <a:srgbClr val="0070C0"/>
                </a:solidFill>
                <a:latin typeface="Perpetua"/>
              </a:rPr>
              <a:t>}</a:t>
            </a:r>
          </a:p>
          <a:p>
            <a:pPr marL="274320" indent="-274320">
              <a:spcBef>
                <a:spcPts val="580"/>
              </a:spcBef>
              <a:buClr>
                <a:srgbClr val="D34817"/>
              </a:buClr>
              <a:buSzPct val="85000"/>
            </a:pPr>
            <a:r>
              <a:rPr lang="en-US" sz="2800" dirty="0">
                <a:solidFill>
                  <a:srgbClr val="0070C0"/>
                </a:solidFill>
                <a:latin typeface="Perpetua"/>
              </a:rPr>
              <a:t>  }   </a:t>
            </a:r>
            <a:r>
              <a:rPr lang="en-US" sz="2600" dirty="0">
                <a:solidFill>
                  <a:srgbClr val="0070C0"/>
                </a:solidFill>
                <a:latin typeface="Perpetua"/>
              </a:rPr>
              <a:t> </a:t>
            </a:r>
          </a:p>
        </p:txBody>
      </p:sp>
      <p:sp>
        <p:nvSpPr>
          <p:cNvPr id="7" name="Content Placeholder 2"/>
          <p:cNvSpPr txBox="1">
            <a:spLocks/>
          </p:cNvSpPr>
          <p:nvPr/>
        </p:nvSpPr>
        <p:spPr>
          <a:xfrm>
            <a:off x="6248400" y="1066800"/>
            <a:ext cx="4419600" cy="5029200"/>
          </a:xfrm>
          <a:prstGeom prst="rect">
            <a:avLst/>
          </a:prstGeom>
        </p:spPr>
        <p:txBody>
          <a:bodyPr vert="horz">
            <a:normAutofit/>
          </a:bodyPr>
          <a:lstStyle/>
          <a:p>
            <a:pPr marL="274320" indent="-274320">
              <a:spcBef>
                <a:spcPts val="580"/>
              </a:spcBef>
              <a:buClr>
                <a:srgbClr val="D34817"/>
              </a:buClr>
              <a:buSzPct val="85000"/>
            </a:pPr>
            <a:r>
              <a:rPr lang="en-US" sz="2800" dirty="0">
                <a:solidFill>
                  <a:prstClr val="black"/>
                </a:solidFill>
                <a:latin typeface="Perpetua"/>
              </a:rPr>
              <a:t>class </a:t>
            </a:r>
            <a:r>
              <a:rPr lang="en-US" sz="2800" dirty="0" err="1">
                <a:solidFill>
                  <a:prstClr val="black"/>
                </a:solidFill>
                <a:latin typeface="Perpetua"/>
              </a:rPr>
              <a:t>TestInterfaceStatic</a:t>
            </a:r>
            <a:endParaRPr lang="en-US" sz="2800" dirty="0">
              <a:solidFill>
                <a:prstClr val="black"/>
              </a:solidFill>
              <a:latin typeface="Perpetua"/>
            </a:endParaRPr>
          </a:p>
          <a:p>
            <a:pPr marL="274320" indent="-274320">
              <a:spcBef>
                <a:spcPts val="580"/>
              </a:spcBef>
              <a:buClr>
                <a:srgbClr val="D34817"/>
              </a:buClr>
              <a:buSzPct val="85000"/>
            </a:pPr>
            <a:r>
              <a:rPr lang="en-US" sz="2800" dirty="0">
                <a:solidFill>
                  <a:prstClr val="black"/>
                </a:solidFill>
                <a:latin typeface="Perpetua"/>
              </a:rPr>
              <a:t>{ </a:t>
            </a:r>
          </a:p>
          <a:p>
            <a:pPr marL="274320" indent="-274320">
              <a:spcBef>
                <a:spcPts val="580"/>
              </a:spcBef>
              <a:buClr>
                <a:srgbClr val="D34817"/>
              </a:buClr>
              <a:buSzPct val="85000"/>
            </a:pPr>
            <a:r>
              <a:rPr lang="en-US" sz="2800" dirty="0">
                <a:solidFill>
                  <a:prstClr val="black"/>
                </a:solidFill>
                <a:latin typeface="Perpetua"/>
              </a:rPr>
              <a:t> </a:t>
            </a:r>
            <a:r>
              <a:rPr lang="en-US" sz="2800" dirty="0" err="1">
                <a:solidFill>
                  <a:prstClr val="black"/>
                </a:solidFill>
                <a:latin typeface="Perpetua"/>
              </a:rPr>
              <a:t>psvm</a:t>
            </a:r>
            <a:r>
              <a:rPr lang="en-US" sz="2800" dirty="0">
                <a:solidFill>
                  <a:prstClr val="black"/>
                </a:solidFill>
                <a:latin typeface="Perpetua"/>
              </a:rPr>
              <a:t>(String </a:t>
            </a:r>
            <a:r>
              <a:rPr lang="en-US" sz="2800" dirty="0" err="1">
                <a:solidFill>
                  <a:prstClr val="black"/>
                </a:solidFill>
                <a:latin typeface="Perpetua"/>
              </a:rPr>
              <a:t>args</a:t>
            </a:r>
            <a:r>
              <a:rPr lang="en-US" sz="2800" dirty="0">
                <a:solidFill>
                  <a:prstClr val="black"/>
                </a:solidFill>
                <a:latin typeface="Perpetua"/>
              </a:rPr>
              <a:t>[])</a:t>
            </a:r>
          </a:p>
          <a:p>
            <a:pPr marL="274320" indent="-274320">
              <a:spcBef>
                <a:spcPts val="580"/>
              </a:spcBef>
              <a:buClr>
                <a:srgbClr val="D34817"/>
              </a:buClr>
              <a:buSzPct val="85000"/>
            </a:pPr>
            <a:r>
              <a:rPr lang="en-US" sz="2800" dirty="0">
                <a:solidFill>
                  <a:prstClr val="black"/>
                </a:solidFill>
                <a:latin typeface="Perpetua"/>
              </a:rPr>
              <a:t>{</a:t>
            </a:r>
          </a:p>
          <a:p>
            <a:pPr marL="274320" indent="-274320">
              <a:spcBef>
                <a:spcPts val="580"/>
              </a:spcBef>
              <a:buClr>
                <a:srgbClr val="D34817"/>
              </a:buClr>
              <a:buSzPct val="85000"/>
            </a:pPr>
            <a:r>
              <a:rPr lang="en-US" sz="2800" dirty="0">
                <a:solidFill>
                  <a:prstClr val="black"/>
                </a:solidFill>
                <a:latin typeface="Perpetua"/>
              </a:rPr>
              <a:t>  </a:t>
            </a:r>
            <a:r>
              <a:rPr lang="en-US" sz="2800" dirty="0" err="1">
                <a:solidFill>
                  <a:prstClr val="black"/>
                </a:solidFill>
                <a:latin typeface="Perpetua"/>
              </a:rPr>
              <a:t>Drawable</a:t>
            </a:r>
            <a:r>
              <a:rPr lang="en-US" sz="2800" dirty="0">
                <a:solidFill>
                  <a:prstClr val="black"/>
                </a:solidFill>
                <a:latin typeface="Perpetua"/>
              </a:rPr>
              <a:t> d=new Rectangle();  </a:t>
            </a:r>
            <a:r>
              <a:rPr lang="en-US" sz="2800" dirty="0" err="1">
                <a:solidFill>
                  <a:prstClr val="black"/>
                </a:solidFill>
                <a:latin typeface="Perpetua"/>
              </a:rPr>
              <a:t>d.draw</a:t>
            </a:r>
            <a:r>
              <a:rPr lang="en-US" sz="2800" dirty="0">
                <a:solidFill>
                  <a:prstClr val="black"/>
                </a:solidFill>
                <a:latin typeface="Perpetua"/>
              </a:rPr>
              <a:t>();</a:t>
            </a:r>
          </a:p>
          <a:p>
            <a:pPr marL="274320" indent="-274320">
              <a:spcBef>
                <a:spcPts val="580"/>
              </a:spcBef>
              <a:buClr>
                <a:srgbClr val="D34817"/>
              </a:buClr>
              <a:buSzPct val="85000"/>
            </a:pPr>
            <a:r>
              <a:rPr lang="en-US" sz="2800" b="1" dirty="0" err="1">
                <a:solidFill>
                  <a:srgbClr val="0070C0"/>
                </a:solidFill>
                <a:latin typeface="Perpetua"/>
              </a:rPr>
              <a:t>s.o.p</a:t>
            </a:r>
            <a:r>
              <a:rPr lang="en-US" sz="2800" b="1" dirty="0">
                <a:solidFill>
                  <a:srgbClr val="0070C0"/>
                </a:solidFill>
                <a:latin typeface="Perpetua"/>
              </a:rPr>
              <a:t>( </a:t>
            </a:r>
            <a:r>
              <a:rPr lang="en-US" sz="2800" b="1" dirty="0" err="1">
                <a:solidFill>
                  <a:srgbClr val="0070C0"/>
                </a:solidFill>
                <a:latin typeface="Perpetua"/>
              </a:rPr>
              <a:t>Drawable.cube</a:t>
            </a:r>
            <a:r>
              <a:rPr lang="en-US" sz="2800" b="1" dirty="0">
                <a:solidFill>
                  <a:srgbClr val="0070C0"/>
                </a:solidFill>
                <a:latin typeface="Perpetua"/>
              </a:rPr>
              <a:t>(3) );</a:t>
            </a:r>
            <a:r>
              <a:rPr lang="en-US" sz="2800" dirty="0">
                <a:solidFill>
                  <a:prstClr val="black"/>
                </a:solidFill>
                <a:latin typeface="Perpetua"/>
              </a:rPr>
              <a:t>  </a:t>
            </a:r>
          </a:p>
          <a:p>
            <a:pPr marL="274320" indent="-274320">
              <a:spcBef>
                <a:spcPts val="580"/>
              </a:spcBef>
              <a:buClr>
                <a:srgbClr val="D34817"/>
              </a:buClr>
              <a:buSzPct val="85000"/>
            </a:pPr>
            <a:r>
              <a:rPr lang="en-US" sz="2800" dirty="0">
                <a:solidFill>
                  <a:prstClr val="black"/>
                </a:solidFill>
                <a:latin typeface="Perpetua"/>
              </a:rPr>
              <a:t>}</a:t>
            </a:r>
          </a:p>
          <a:p>
            <a:pPr marL="274320" indent="-274320">
              <a:spcBef>
                <a:spcPts val="580"/>
              </a:spcBef>
              <a:buClr>
                <a:srgbClr val="D34817"/>
              </a:buClr>
              <a:buSzPct val="85000"/>
            </a:pPr>
            <a:r>
              <a:rPr lang="en-US" sz="2800" dirty="0">
                <a:solidFill>
                  <a:prstClr val="black"/>
                </a:solidFill>
                <a:latin typeface="Perpetua"/>
              </a:rPr>
              <a:t>} </a:t>
            </a:r>
            <a:endParaRPr lang="en-US" sz="2600" dirty="0">
              <a:solidFill>
                <a:prstClr val="black"/>
              </a:solidFill>
              <a:latin typeface="Perpetua"/>
            </a:endParaRPr>
          </a:p>
        </p:txBody>
      </p:sp>
      <p:cxnSp>
        <p:nvCxnSpPr>
          <p:cNvPr id="8" name="Straight Connector 7"/>
          <p:cNvCxnSpPr/>
          <p:nvPr/>
        </p:nvCxnSpPr>
        <p:spPr>
          <a:xfrm rot="5400000">
            <a:off x="3429794" y="3809206"/>
            <a:ext cx="5486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1676400" y="3581400"/>
            <a:ext cx="3962400" cy="1588"/>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nvGraphicFramePr>
        <p:xfrm>
          <a:off x="1828800" y="228601"/>
          <a:ext cx="8610600" cy="6400798"/>
        </p:xfrm>
        <a:graphic>
          <a:graphicData uri="http://schemas.openxmlformats.org/drawingml/2006/table">
            <a:tbl>
              <a:tblPr firstRow="1" bandRow="1">
                <a:tableStyleId>{69CF1AB2-1976-4502-BF36-3FF5EA218861}</a:tableStyleId>
              </a:tblPr>
              <a:tblGrid>
                <a:gridCol w="4191000">
                  <a:extLst>
                    <a:ext uri="{9D8B030D-6E8A-4147-A177-3AD203B41FA5}">
                      <a16:colId xmlns:a16="http://schemas.microsoft.com/office/drawing/2014/main" val="20000"/>
                    </a:ext>
                  </a:extLst>
                </a:gridCol>
                <a:gridCol w="4419600">
                  <a:extLst>
                    <a:ext uri="{9D8B030D-6E8A-4147-A177-3AD203B41FA5}">
                      <a16:colId xmlns:a16="http://schemas.microsoft.com/office/drawing/2014/main" val="20001"/>
                    </a:ext>
                  </a:extLst>
                </a:gridCol>
              </a:tblGrid>
              <a:tr h="385195">
                <a:tc>
                  <a:txBody>
                    <a:bodyPr/>
                    <a:lstStyle/>
                    <a:p>
                      <a:pPr algn="ctr"/>
                      <a:r>
                        <a:rPr lang="en-US" dirty="0"/>
                        <a:t>ABSTRACT</a:t>
                      </a:r>
                      <a:r>
                        <a:rPr lang="en-US" baseline="0" dirty="0"/>
                        <a:t> CLASS</a:t>
                      </a:r>
                      <a:endParaRPr lang="en-US" b="1" dirty="0"/>
                    </a:p>
                  </a:txBody>
                  <a:tcPr/>
                </a:tc>
                <a:tc>
                  <a:txBody>
                    <a:bodyPr/>
                    <a:lstStyle/>
                    <a:p>
                      <a:pPr algn="ctr"/>
                      <a:r>
                        <a:rPr lang="en-US" dirty="0"/>
                        <a:t>INTERFACE</a:t>
                      </a:r>
                      <a:endParaRPr lang="en-US" b="1" dirty="0"/>
                    </a:p>
                  </a:txBody>
                  <a:tcPr/>
                </a:tc>
                <a:extLst>
                  <a:ext uri="{0D108BD9-81ED-4DB2-BD59-A6C34878D82A}">
                    <a16:rowId xmlns:a16="http://schemas.microsoft.com/office/drawing/2014/main" val="10000"/>
                  </a:ext>
                </a:extLst>
              </a:tr>
              <a:tr h="1326017">
                <a:tc>
                  <a:txBody>
                    <a:bodyPr/>
                    <a:lstStyle/>
                    <a:p>
                      <a:r>
                        <a:rPr lang="en-US" dirty="0"/>
                        <a:t>1) Abstract class can have abstract and non-abstract methods.</a:t>
                      </a:r>
                    </a:p>
                  </a:txBody>
                  <a:tcPr anchor="ctr"/>
                </a:tc>
                <a:tc>
                  <a:txBody>
                    <a:bodyPr/>
                    <a:lstStyle/>
                    <a:p>
                      <a:r>
                        <a:rPr lang="en-US"/>
                        <a:t>Interface can have only abstract methods. Since Java 8, it can have default and static methods also.</a:t>
                      </a:r>
                    </a:p>
                  </a:txBody>
                  <a:tcPr anchor="ctr"/>
                </a:tc>
                <a:extLst>
                  <a:ext uri="{0D108BD9-81ED-4DB2-BD59-A6C34878D82A}">
                    <a16:rowId xmlns:a16="http://schemas.microsoft.com/office/drawing/2014/main" val="10001"/>
                  </a:ext>
                </a:extLst>
              </a:tr>
              <a:tr h="1020013">
                <a:tc>
                  <a:txBody>
                    <a:bodyPr/>
                    <a:lstStyle/>
                    <a:p>
                      <a:r>
                        <a:rPr lang="en-US"/>
                        <a:t>2) Abstract class doesn't support multiple inheritance.</a:t>
                      </a:r>
                    </a:p>
                  </a:txBody>
                  <a:tcPr anchor="ctr"/>
                </a:tc>
                <a:tc>
                  <a:txBody>
                    <a:bodyPr/>
                    <a:lstStyle/>
                    <a:p>
                      <a:r>
                        <a:rPr lang="en-US"/>
                        <a:t>Interface supports multiple inheritance.</a:t>
                      </a:r>
                    </a:p>
                  </a:txBody>
                  <a:tcPr anchor="ctr"/>
                </a:tc>
                <a:extLst>
                  <a:ext uri="{0D108BD9-81ED-4DB2-BD59-A6C34878D82A}">
                    <a16:rowId xmlns:a16="http://schemas.microsoft.com/office/drawing/2014/main" val="10002"/>
                  </a:ext>
                </a:extLst>
              </a:tr>
              <a:tr h="1020013">
                <a:tc>
                  <a:txBody>
                    <a:bodyPr/>
                    <a:lstStyle/>
                    <a:p>
                      <a:r>
                        <a:rPr lang="en-US"/>
                        <a:t>3) Abstract class can have final, non-final, static and non-static variables.</a:t>
                      </a:r>
                    </a:p>
                  </a:txBody>
                  <a:tcPr anchor="ctr"/>
                </a:tc>
                <a:tc>
                  <a:txBody>
                    <a:bodyPr/>
                    <a:lstStyle/>
                    <a:p>
                      <a:r>
                        <a:rPr lang="en-US" dirty="0"/>
                        <a:t>Interface has only static and final variables.</a:t>
                      </a:r>
                    </a:p>
                  </a:txBody>
                  <a:tcPr anchor="ctr"/>
                </a:tc>
                <a:extLst>
                  <a:ext uri="{0D108BD9-81ED-4DB2-BD59-A6C34878D82A}">
                    <a16:rowId xmlns:a16="http://schemas.microsoft.com/office/drawing/2014/main" val="10003"/>
                  </a:ext>
                </a:extLst>
              </a:tr>
              <a:tr h="680008">
                <a:tc>
                  <a:txBody>
                    <a:bodyPr/>
                    <a:lstStyle/>
                    <a:p>
                      <a:r>
                        <a:rPr lang="en-US" dirty="0"/>
                        <a:t>4) Abstract class can provide the implementation of interface.</a:t>
                      </a:r>
                    </a:p>
                  </a:txBody>
                  <a:tcPr anchor="ctr"/>
                </a:tc>
                <a:tc>
                  <a:txBody>
                    <a:bodyPr/>
                    <a:lstStyle/>
                    <a:p>
                      <a:r>
                        <a:rPr lang="en-US"/>
                        <a:t>Interface can't provide the implementation of abstract class.</a:t>
                      </a:r>
                    </a:p>
                  </a:txBody>
                  <a:tcPr anchor="ctr"/>
                </a:tc>
                <a:extLst>
                  <a:ext uri="{0D108BD9-81ED-4DB2-BD59-A6C34878D82A}">
                    <a16:rowId xmlns:a16="http://schemas.microsoft.com/office/drawing/2014/main" val="10004"/>
                  </a:ext>
                </a:extLst>
              </a:tr>
              <a:tr h="767745">
                <a:tc>
                  <a:txBody>
                    <a:bodyPr/>
                    <a:lstStyle/>
                    <a:p>
                      <a:r>
                        <a:rPr lang="en-US"/>
                        <a:t>5) The abstract keyword is used to declare abstract class.</a:t>
                      </a:r>
                    </a:p>
                  </a:txBody>
                  <a:tcPr anchor="ctr"/>
                </a:tc>
                <a:tc>
                  <a:txBody>
                    <a:bodyPr/>
                    <a:lstStyle/>
                    <a:p>
                      <a:r>
                        <a:rPr lang="en-US"/>
                        <a:t>The interface keyword is used to declare interface.</a:t>
                      </a:r>
                    </a:p>
                  </a:txBody>
                  <a:tcPr anchor="ctr"/>
                </a:tc>
                <a:extLst>
                  <a:ext uri="{0D108BD9-81ED-4DB2-BD59-A6C34878D82A}">
                    <a16:rowId xmlns:a16="http://schemas.microsoft.com/office/drawing/2014/main" val="10005"/>
                  </a:ext>
                </a:extLst>
              </a:tr>
              <a:tr h="1201807">
                <a:tc>
                  <a:txBody>
                    <a:bodyPr/>
                    <a:lstStyle/>
                    <a:p>
                      <a:r>
                        <a:rPr lang="en-US" dirty="0"/>
                        <a:t>6) Example:</a:t>
                      </a:r>
                      <a:br>
                        <a:rPr lang="en-US" dirty="0"/>
                      </a:br>
                      <a:r>
                        <a:rPr lang="en-US" dirty="0"/>
                        <a:t>public abstract class Shape{</a:t>
                      </a:r>
                      <a:br>
                        <a:rPr lang="en-US" dirty="0"/>
                      </a:br>
                      <a:r>
                        <a:rPr lang="en-US" dirty="0"/>
                        <a:t>public abstract void draw();}</a:t>
                      </a:r>
                    </a:p>
                  </a:txBody>
                  <a:tcPr anchor="ctr"/>
                </a:tc>
                <a:tc>
                  <a:txBody>
                    <a:bodyPr/>
                    <a:lstStyle/>
                    <a:p>
                      <a:r>
                        <a:rPr lang="en-US" dirty="0"/>
                        <a:t>Example:</a:t>
                      </a:r>
                      <a:br>
                        <a:rPr lang="en-US" dirty="0"/>
                      </a:br>
                      <a:r>
                        <a:rPr lang="en-US" dirty="0"/>
                        <a:t>public interface </a:t>
                      </a:r>
                      <a:r>
                        <a:rPr lang="en-US" dirty="0" err="1"/>
                        <a:t>Drawable</a:t>
                      </a:r>
                      <a:r>
                        <a:rPr lang="en-US" dirty="0"/>
                        <a:t>{</a:t>
                      </a:r>
                      <a:br>
                        <a:rPr lang="en-US" dirty="0"/>
                      </a:br>
                      <a:r>
                        <a:rPr lang="en-US" dirty="0"/>
                        <a:t>void draw();}</a:t>
                      </a:r>
                    </a:p>
                  </a:txBody>
                  <a:tcPr anchor="ctr"/>
                </a:tc>
                <a:extLst>
                  <a:ext uri="{0D108BD9-81ED-4DB2-BD59-A6C34878D82A}">
                    <a16:rowId xmlns:a16="http://schemas.microsoft.com/office/drawing/2014/main" val="10006"/>
                  </a:ext>
                </a:extLst>
              </a:tr>
            </a:tbl>
          </a:graphicData>
        </a:graphic>
      </p:graphicFrame>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090AB-E27F-46EE-A6A7-58B415D4683E}"/>
              </a:ext>
            </a:extLst>
          </p:cNvPr>
          <p:cNvSpPr>
            <a:spLocks noGrp="1"/>
          </p:cNvSpPr>
          <p:nvPr>
            <p:ph type="title"/>
          </p:nvPr>
        </p:nvSpPr>
        <p:spPr/>
        <p:txBody>
          <a:bodyPr/>
          <a:lstStyle/>
          <a:p>
            <a:endParaRPr lang="en-IN"/>
          </a:p>
        </p:txBody>
      </p:sp>
      <p:sp>
        <p:nvSpPr>
          <p:cNvPr id="4" name="Title 1">
            <a:extLst>
              <a:ext uri="{FF2B5EF4-FFF2-40B4-BE49-F238E27FC236}">
                <a16:creationId xmlns:a16="http://schemas.microsoft.com/office/drawing/2014/main" id="{AA260A53-96E9-4339-BBEF-E2E097013407}"/>
              </a:ext>
            </a:extLst>
          </p:cNvPr>
          <p:cNvSpPr>
            <a:spLocks noGrp="1"/>
          </p:cNvSpPr>
          <p:nvPr>
            <p:ph sz="quarter" idx="1"/>
          </p:nvPr>
        </p:nvSpPr>
        <p:spPr>
          <a:xfrm>
            <a:off x="1447800" y="3345325"/>
            <a:ext cx="10363200" cy="1447800"/>
          </a:xfrm>
          <a:solidFill>
            <a:srgbClr val="0EADC2"/>
          </a:solidFill>
          <a:ln w="38100">
            <a:solidFill>
              <a:srgbClr val="FF0000"/>
            </a:solidFill>
          </a:ln>
        </p:spPr>
        <p:style>
          <a:lnRef idx="1">
            <a:schemeClr val="accent1"/>
          </a:lnRef>
          <a:fillRef idx="2">
            <a:schemeClr val="accent1"/>
          </a:fillRef>
          <a:effectRef idx="1">
            <a:schemeClr val="accent1"/>
          </a:effectRef>
          <a:fontRef idx="minor">
            <a:schemeClr val="dk1"/>
          </a:fontRef>
        </p:style>
        <p:txBody>
          <a:bodyPr>
            <a:normAutofit/>
          </a:bodyPr>
          <a:lstStyle/>
          <a:p>
            <a:pPr marL="0" indent="0" algn="ctr">
              <a:buNone/>
            </a:pPr>
            <a:r>
              <a:rPr lang="en-US" sz="4000" b="1" dirty="0"/>
              <a:t>UNIT :- VI</a:t>
            </a:r>
          </a:p>
          <a:p>
            <a:pPr marL="0" indent="0" algn="ctr">
              <a:buNone/>
            </a:pPr>
            <a:r>
              <a:rPr lang="en-US" sz="4000" dirty="0"/>
              <a:t>Exception Handling , Multithreading, File I/o, Applet</a:t>
            </a:r>
          </a:p>
        </p:txBody>
      </p:sp>
      <p:sp>
        <p:nvSpPr>
          <p:cNvPr id="6" name="Title 1">
            <a:extLst>
              <a:ext uri="{FF2B5EF4-FFF2-40B4-BE49-F238E27FC236}">
                <a16:creationId xmlns:a16="http://schemas.microsoft.com/office/drawing/2014/main" id="{898159E7-3EA1-4FD7-B5A0-D4EFABBD414E}"/>
              </a:ext>
            </a:extLst>
          </p:cNvPr>
          <p:cNvSpPr txBox="1">
            <a:spLocks/>
          </p:cNvSpPr>
          <p:nvPr/>
        </p:nvSpPr>
        <p:spPr>
          <a:xfrm>
            <a:off x="3657600" y="1767689"/>
            <a:ext cx="7002634" cy="715964"/>
          </a:xfrm>
          <a:prstGeom prst="rect">
            <a:avLst/>
          </a:prstGeom>
          <a:solidFill>
            <a:srgbClr val="0EADC2"/>
          </a:solidFill>
          <a:ln w="38100" cap="flat" cmpd="sng" algn="ctr">
            <a:solidFill>
              <a:srgbClr val="FF0000"/>
            </a:solidFill>
            <a:prstDash val="solid"/>
          </a:ln>
        </p:spPr>
        <p:style>
          <a:lnRef idx="1">
            <a:schemeClr val="accent1"/>
          </a:lnRef>
          <a:fillRef idx="2">
            <a:schemeClr val="accent1"/>
          </a:fillRef>
          <a:effectRef idx="1">
            <a:schemeClr val="accent1"/>
          </a:effectRef>
          <a:fontRef idx="minor">
            <a:schemeClr val="dk1"/>
          </a:fontRef>
        </p:style>
        <p:txBody>
          <a:bodyPr vert="horz">
            <a:norm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dk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dk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dk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dk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dk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dk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dk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dk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580"/>
              </a:spcBef>
              <a:spcAft>
                <a:spcPts val="0"/>
              </a:spcAft>
              <a:buClr>
                <a:srgbClr val="D34817"/>
              </a:buClr>
              <a:buSzPct val="85000"/>
              <a:buFont typeface="Wingdings 2"/>
              <a:buNone/>
              <a:tabLst/>
              <a:defRPr/>
            </a:pPr>
            <a:r>
              <a:rPr kumimoji="0" lang="en-US" sz="4000" b="1" i="0" u="none" strike="noStrike" kern="1200" cap="none" spc="0" normalizeH="0" baseline="0" noProof="0" dirty="0">
                <a:ln>
                  <a:noFill/>
                </a:ln>
                <a:solidFill>
                  <a:prstClr val="black"/>
                </a:solidFill>
                <a:effectLst/>
                <a:uLnTx/>
                <a:uFillTx/>
                <a:latin typeface="Perpetua"/>
                <a:ea typeface="+mn-ea"/>
                <a:cs typeface="+mn-cs"/>
              </a:rPr>
              <a:t>Object Oriented Programming </a:t>
            </a:r>
            <a:endParaRPr kumimoji="0" lang="en-US" sz="4000" b="0" i="0" u="none" strike="noStrike" kern="1200" cap="none" spc="0" normalizeH="0" baseline="0" noProof="0" dirty="0">
              <a:ln>
                <a:noFill/>
              </a:ln>
              <a:solidFill>
                <a:prstClr val="black"/>
              </a:solidFill>
              <a:effectLst/>
              <a:uLnTx/>
              <a:uFillTx/>
              <a:latin typeface="Perpetua"/>
              <a:ea typeface="+mn-ea"/>
              <a:cs typeface="+mn-cs"/>
            </a:endParaRPr>
          </a:p>
        </p:txBody>
      </p:sp>
      <p:pic>
        <p:nvPicPr>
          <p:cNvPr id="7" name="Picture 6">
            <a:extLst>
              <a:ext uri="{FF2B5EF4-FFF2-40B4-BE49-F238E27FC236}">
                <a16:creationId xmlns:a16="http://schemas.microsoft.com/office/drawing/2014/main" id="{AFA590F3-CF26-41B4-AE97-C299C3E7ED9C}"/>
              </a:ext>
            </a:extLst>
          </p:cNvPr>
          <p:cNvPicPr>
            <a:picLocks noChangeAspect="1"/>
          </p:cNvPicPr>
          <p:nvPr/>
        </p:nvPicPr>
        <p:blipFill>
          <a:blip r:embed="rId2"/>
          <a:stretch>
            <a:fillRect/>
          </a:stretch>
        </p:blipFill>
        <p:spPr>
          <a:xfrm>
            <a:off x="1676400" y="1615582"/>
            <a:ext cx="1318341" cy="1280017"/>
          </a:xfrm>
          <a:prstGeom prst="rect">
            <a:avLst/>
          </a:prstGeom>
        </p:spPr>
      </p:pic>
    </p:spTree>
    <p:extLst>
      <p:ext uri="{BB962C8B-B14F-4D97-AF65-F5344CB8AC3E}">
        <p14:creationId xmlns:p14="http://schemas.microsoft.com/office/powerpoint/2010/main" val="323947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533400" y="990600"/>
            <a:ext cx="11049000" cy="5029200"/>
          </a:xfrm>
        </p:spPr>
        <p:txBody>
          <a:bodyPr/>
          <a:lstStyle/>
          <a:p>
            <a:endParaRPr lang="en-US" dirty="0"/>
          </a:p>
          <a:p>
            <a:endParaRPr lang="en-US" dirty="0"/>
          </a:p>
        </p:txBody>
      </p:sp>
      <p:pic>
        <p:nvPicPr>
          <p:cNvPr id="4" name="Picture 3">
            <a:extLst>
              <a:ext uri="{FF2B5EF4-FFF2-40B4-BE49-F238E27FC236}">
                <a16:creationId xmlns:a16="http://schemas.microsoft.com/office/drawing/2014/main" id="{B308BE5F-FC50-4313-A37C-F1D16C83D41A}"/>
              </a:ext>
            </a:extLst>
          </p:cNvPr>
          <p:cNvPicPr>
            <a:picLocks noChangeAspect="1"/>
          </p:cNvPicPr>
          <p:nvPr/>
        </p:nvPicPr>
        <p:blipFill>
          <a:blip r:embed="rId2"/>
          <a:stretch>
            <a:fillRect/>
          </a:stretch>
        </p:blipFill>
        <p:spPr>
          <a:xfrm>
            <a:off x="369529" y="153755"/>
            <a:ext cx="937341" cy="646786"/>
          </a:xfrm>
          <a:prstGeom prst="rect">
            <a:avLst/>
          </a:prstGeom>
        </p:spPr>
      </p:pic>
      <p:sp>
        <p:nvSpPr>
          <p:cNvPr id="5" name="Title 1">
            <a:extLst>
              <a:ext uri="{FF2B5EF4-FFF2-40B4-BE49-F238E27FC236}">
                <a16:creationId xmlns:a16="http://schemas.microsoft.com/office/drawing/2014/main" id="{E4593C6E-1E06-4697-B1EE-90CE68ABF96B}"/>
              </a:ext>
            </a:extLst>
          </p:cNvPr>
          <p:cNvSpPr txBox="1">
            <a:spLocks/>
          </p:cNvSpPr>
          <p:nvPr/>
        </p:nvSpPr>
        <p:spPr>
          <a:xfrm>
            <a:off x="1447800" y="211125"/>
            <a:ext cx="10287000" cy="532045"/>
          </a:xfrm>
          <a:prstGeom prst="rect">
            <a:avLst/>
          </a:prstGeom>
          <a:solidFill>
            <a:srgbClr val="0EADC2"/>
          </a:solidFill>
          <a:ln w="38100" cap="flat" cmpd="sng" algn="ctr">
            <a:solidFill>
              <a:srgbClr val="FF0000"/>
            </a:solidFill>
            <a:prstDash val="solid"/>
          </a:ln>
        </p:spPr>
        <p:style>
          <a:lnRef idx="1">
            <a:schemeClr val="accent1"/>
          </a:lnRef>
          <a:fillRef idx="2">
            <a:schemeClr val="accent1"/>
          </a:fillRef>
          <a:effectRef idx="1">
            <a:schemeClr val="accent1"/>
          </a:effectRef>
          <a:fontRef idx="minor">
            <a:schemeClr val="dk1"/>
          </a:fontRef>
        </p:style>
        <p:txBody>
          <a:bodyPr bIns="91440" anchor="b" anchorCtr="0">
            <a:normAutofit fontScale="77500" lnSpcReduction="20000"/>
          </a:bodyPr>
          <a:lstStyle>
            <a:lvl1pPr algn="l" rtl="0" eaLnBrk="1" latinLnBrk="0" hangingPunct="1">
              <a:spcBef>
                <a:spcPct val="0"/>
              </a:spcBef>
              <a:buNone/>
              <a:defRPr kumimoji="0" sz="40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3600" b="1" dirty="0">
                <a:solidFill>
                  <a:schemeClr val="tx1"/>
                </a:solidFill>
                <a:highlight>
                  <a:srgbClr val="FFFF00"/>
                </a:highlight>
              </a:rPr>
              <a:t>Types of Errors </a:t>
            </a:r>
            <a:endParaRPr lang="en-US" sz="3600" dirty="0">
              <a:solidFill>
                <a:schemeClr val="tx1"/>
              </a:solidFill>
              <a:highlight>
                <a:srgbClr val="FFFF00"/>
              </a:highlight>
            </a:endParaRPr>
          </a:p>
        </p:txBody>
      </p:sp>
      <p:graphicFrame>
        <p:nvGraphicFramePr>
          <p:cNvPr id="6" name="Diagram 5"/>
          <p:cNvGraphicFramePr/>
          <p:nvPr>
            <p:extLst>
              <p:ext uri="{D42A27DB-BD31-4B8C-83A1-F6EECF244321}">
                <p14:modId xmlns:p14="http://schemas.microsoft.com/office/powerpoint/2010/main" val="2483586795"/>
              </p:ext>
            </p:extLst>
          </p:nvPr>
        </p:nvGraphicFramePr>
        <p:xfrm>
          <a:off x="2362200" y="990600"/>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5174388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533400" y="1066800"/>
            <a:ext cx="11009194" cy="2514600"/>
          </a:xfrm>
        </p:spPr>
        <p:txBody>
          <a:bodyPr>
            <a:normAutofit/>
          </a:bodyPr>
          <a:lstStyle/>
          <a:p>
            <a:r>
              <a:rPr lang="en-US" dirty="0"/>
              <a:t>All syntax errors will be detected and displayed by the Java compiler ,these errors are called as compile time errors.</a:t>
            </a:r>
          </a:p>
          <a:p>
            <a:r>
              <a:rPr lang="en-US" dirty="0"/>
              <a:t>Whenever the compiler displays an error, it will not create the .class file</a:t>
            </a:r>
          </a:p>
          <a:p>
            <a:r>
              <a:rPr lang="en-US" dirty="0"/>
              <a:t>It is necessary to fix all these errors before we can successfully compile and run the program </a:t>
            </a:r>
          </a:p>
          <a:p>
            <a:endParaRPr lang="en-US" dirty="0"/>
          </a:p>
          <a:p>
            <a:endParaRPr lang="en-US" dirty="0"/>
          </a:p>
        </p:txBody>
      </p:sp>
      <p:pic>
        <p:nvPicPr>
          <p:cNvPr id="4" name="Picture 3">
            <a:extLst>
              <a:ext uri="{FF2B5EF4-FFF2-40B4-BE49-F238E27FC236}">
                <a16:creationId xmlns:a16="http://schemas.microsoft.com/office/drawing/2014/main" id="{B308BE5F-FC50-4313-A37C-F1D16C83D41A}"/>
              </a:ext>
            </a:extLst>
          </p:cNvPr>
          <p:cNvPicPr>
            <a:picLocks noChangeAspect="1"/>
          </p:cNvPicPr>
          <p:nvPr/>
        </p:nvPicPr>
        <p:blipFill>
          <a:blip r:embed="rId2"/>
          <a:stretch>
            <a:fillRect/>
          </a:stretch>
        </p:blipFill>
        <p:spPr>
          <a:xfrm>
            <a:off x="369529" y="153755"/>
            <a:ext cx="937341" cy="646786"/>
          </a:xfrm>
          <a:prstGeom prst="rect">
            <a:avLst/>
          </a:prstGeom>
        </p:spPr>
      </p:pic>
      <p:sp>
        <p:nvSpPr>
          <p:cNvPr id="5" name="Title 1">
            <a:extLst>
              <a:ext uri="{FF2B5EF4-FFF2-40B4-BE49-F238E27FC236}">
                <a16:creationId xmlns:a16="http://schemas.microsoft.com/office/drawing/2014/main" id="{E4593C6E-1E06-4697-B1EE-90CE68ABF96B}"/>
              </a:ext>
            </a:extLst>
          </p:cNvPr>
          <p:cNvSpPr txBox="1">
            <a:spLocks/>
          </p:cNvSpPr>
          <p:nvPr/>
        </p:nvSpPr>
        <p:spPr>
          <a:xfrm>
            <a:off x="1447800" y="211125"/>
            <a:ext cx="10287000" cy="532045"/>
          </a:xfrm>
          <a:prstGeom prst="rect">
            <a:avLst/>
          </a:prstGeom>
          <a:solidFill>
            <a:srgbClr val="0EADC2"/>
          </a:solidFill>
          <a:ln w="38100" cap="flat" cmpd="sng" algn="ctr">
            <a:solidFill>
              <a:srgbClr val="FF0000"/>
            </a:solidFill>
            <a:prstDash val="solid"/>
          </a:ln>
        </p:spPr>
        <p:style>
          <a:lnRef idx="1">
            <a:schemeClr val="accent1"/>
          </a:lnRef>
          <a:fillRef idx="2">
            <a:schemeClr val="accent1"/>
          </a:fillRef>
          <a:effectRef idx="1">
            <a:schemeClr val="accent1"/>
          </a:effectRef>
          <a:fontRef idx="minor">
            <a:schemeClr val="dk1"/>
          </a:fontRef>
        </p:style>
        <p:txBody>
          <a:bodyPr bIns="91440" anchor="b" anchorCtr="0">
            <a:normAutofit fontScale="77500" lnSpcReduction="20000"/>
          </a:bodyPr>
          <a:lstStyle>
            <a:lvl1pPr algn="l" rtl="0" eaLnBrk="1" latinLnBrk="0" hangingPunct="1">
              <a:spcBef>
                <a:spcPct val="0"/>
              </a:spcBef>
              <a:buNone/>
              <a:defRPr kumimoji="0" sz="40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3600" b="1" dirty="0">
                <a:solidFill>
                  <a:schemeClr val="tx1"/>
                </a:solidFill>
                <a:highlight>
                  <a:srgbClr val="FFFF00"/>
                </a:highlight>
              </a:rPr>
              <a:t>Compile Time Errors </a:t>
            </a:r>
            <a:endParaRPr lang="en-US" sz="3600" dirty="0">
              <a:solidFill>
                <a:schemeClr val="tx1"/>
              </a:solidFill>
              <a:highlight>
                <a:srgbClr val="FFFF00"/>
              </a:highlight>
            </a:endParaRPr>
          </a:p>
        </p:txBody>
      </p:sp>
      <p:sp>
        <p:nvSpPr>
          <p:cNvPr id="6" name="Rectangle 5"/>
          <p:cNvSpPr/>
          <p:nvPr/>
        </p:nvSpPr>
        <p:spPr>
          <a:xfrm>
            <a:off x="2667000" y="2971800"/>
            <a:ext cx="5791200" cy="25146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rPr>
              <a:t>class </a:t>
            </a:r>
            <a:r>
              <a:rPr lang="en-US" sz="2000" dirty="0" err="1">
                <a:solidFill>
                  <a:schemeClr val="tx1"/>
                </a:solidFill>
              </a:rPr>
              <a:t>Myclass</a:t>
            </a:r>
            <a:endParaRPr lang="en-US" sz="2000" dirty="0">
              <a:solidFill>
                <a:schemeClr val="tx1"/>
              </a:solidFill>
            </a:endParaRPr>
          </a:p>
          <a:p>
            <a:r>
              <a:rPr lang="en-US" sz="2000" dirty="0">
                <a:solidFill>
                  <a:schemeClr val="tx1"/>
                </a:solidFill>
              </a:rPr>
              <a:t>{</a:t>
            </a:r>
          </a:p>
          <a:p>
            <a:r>
              <a:rPr lang="en-US" sz="2000" dirty="0">
                <a:solidFill>
                  <a:schemeClr val="tx1"/>
                </a:solidFill>
              </a:rPr>
              <a:t>    public static void main (String </a:t>
            </a:r>
            <a:r>
              <a:rPr lang="en-US" sz="2000" dirty="0" err="1">
                <a:solidFill>
                  <a:schemeClr val="tx1"/>
                </a:solidFill>
              </a:rPr>
              <a:t>args</a:t>
            </a:r>
            <a:r>
              <a:rPr lang="en-US" sz="2000" dirty="0">
                <a:solidFill>
                  <a:schemeClr val="tx1"/>
                </a:solidFill>
              </a:rPr>
              <a:t> [])</a:t>
            </a:r>
          </a:p>
          <a:p>
            <a:r>
              <a:rPr lang="en-US" sz="2000" dirty="0">
                <a:solidFill>
                  <a:schemeClr val="tx1"/>
                </a:solidFill>
              </a:rPr>
              <a:t>  {</a:t>
            </a:r>
          </a:p>
          <a:p>
            <a:r>
              <a:rPr lang="en-US" sz="2000" dirty="0">
                <a:solidFill>
                  <a:schemeClr val="tx1"/>
                </a:solidFill>
              </a:rPr>
              <a:t>      </a:t>
            </a:r>
            <a:r>
              <a:rPr lang="en-US" sz="2000" dirty="0" err="1">
                <a:solidFill>
                  <a:schemeClr val="tx1"/>
                </a:solidFill>
              </a:rPr>
              <a:t>System.out.println</a:t>
            </a:r>
            <a:r>
              <a:rPr lang="en-US" sz="2000" dirty="0">
                <a:solidFill>
                  <a:schemeClr val="tx1"/>
                </a:solidFill>
              </a:rPr>
              <a:t>(“Hello Java”)</a:t>
            </a:r>
          </a:p>
          <a:p>
            <a:r>
              <a:rPr lang="en-US" sz="2000" dirty="0">
                <a:solidFill>
                  <a:schemeClr val="tx1"/>
                </a:solidFill>
              </a:rPr>
              <a:t>    }</a:t>
            </a:r>
          </a:p>
          <a:p>
            <a:r>
              <a:rPr lang="en-US" sz="2000" dirty="0">
                <a:solidFill>
                  <a:schemeClr val="tx1"/>
                </a:solidFill>
              </a:rPr>
              <a:t>}</a:t>
            </a:r>
          </a:p>
        </p:txBody>
      </p:sp>
      <p:sp>
        <p:nvSpPr>
          <p:cNvPr id="7" name="Rectangle 6"/>
          <p:cNvSpPr/>
          <p:nvPr/>
        </p:nvSpPr>
        <p:spPr>
          <a:xfrm>
            <a:off x="6617458" y="5791200"/>
            <a:ext cx="4343400" cy="762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Syntax error, insert ";" to complete </a:t>
            </a:r>
            <a:r>
              <a:rPr lang="en-US" dirty="0" err="1">
                <a:solidFill>
                  <a:schemeClr val="tx1"/>
                </a:solidFill>
              </a:rPr>
              <a:t>BlockStatements</a:t>
            </a:r>
            <a:endParaRPr lang="en-US" dirty="0">
              <a:solidFill>
                <a:schemeClr val="tx1"/>
              </a:solidFill>
            </a:endParaRPr>
          </a:p>
        </p:txBody>
      </p:sp>
    </p:spTree>
    <p:extLst>
      <p:ext uri="{BB962C8B-B14F-4D97-AF65-F5344CB8AC3E}">
        <p14:creationId xmlns:p14="http://schemas.microsoft.com/office/powerpoint/2010/main" val="78300449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308BE5F-FC50-4313-A37C-F1D16C83D41A}"/>
              </a:ext>
            </a:extLst>
          </p:cNvPr>
          <p:cNvPicPr>
            <a:picLocks noChangeAspect="1"/>
          </p:cNvPicPr>
          <p:nvPr/>
        </p:nvPicPr>
        <p:blipFill>
          <a:blip r:embed="rId2"/>
          <a:stretch>
            <a:fillRect/>
          </a:stretch>
        </p:blipFill>
        <p:spPr>
          <a:xfrm>
            <a:off x="369529" y="153755"/>
            <a:ext cx="937341" cy="646786"/>
          </a:xfrm>
          <a:prstGeom prst="rect">
            <a:avLst/>
          </a:prstGeom>
        </p:spPr>
      </p:pic>
      <p:sp>
        <p:nvSpPr>
          <p:cNvPr id="5" name="Title 1">
            <a:extLst>
              <a:ext uri="{FF2B5EF4-FFF2-40B4-BE49-F238E27FC236}">
                <a16:creationId xmlns:a16="http://schemas.microsoft.com/office/drawing/2014/main" id="{E4593C6E-1E06-4697-B1EE-90CE68ABF96B}"/>
              </a:ext>
            </a:extLst>
          </p:cNvPr>
          <p:cNvSpPr txBox="1">
            <a:spLocks/>
          </p:cNvSpPr>
          <p:nvPr/>
        </p:nvSpPr>
        <p:spPr>
          <a:xfrm>
            <a:off x="1447800" y="211125"/>
            <a:ext cx="10287000" cy="532045"/>
          </a:xfrm>
          <a:prstGeom prst="rect">
            <a:avLst/>
          </a:prstGeom>
          <a:solidFill>
            <a:srgbClr val="0EADC2"/>
          </a:solidFill>
          <a:ln w="38100" cap="flat" cmpd="sng" algn="ctr">
            <a:solidFill>
              <a:srgbClr val="FF0000"/>
            </a:solidFill>
            <a:prstDash val="solid"/>
          </a:ln>
        </p:spPr>
        <p:style>
          <a:lnRef idx="1">
            <a:schemeClr val="accent1"/>
          </a:lnRef>
          <a:fillRef idx="2">
            <a:schemeClr val="accent1"/>
          </a:fillRef>
          <a:effectRef idx="1">
            <a:schemeClr val="accent1"/>
          </a:effectRef>
          <a:fontRef idx="minor">
            <a:schemeClr val="dk1"/>
          </a:fontRef>
        </p:style>
        <p:txBody>
          <a:bodyPr bIns="91440" anchor="b" anchorCtr="0">
            <a:normAutofit fontScale="77500" lnSpcReduction="20000"/>
          </a:bodyPr>
          <a:lstStyle>
            <a:lvl1pPr algn="l" rtl="0" eaLnBrk="1" latinLnBrk="0" hangingPunct="1">
              <a:spcBef>
                <a:spcPct val="0"/>
              </a:spcBef>
              <a:buNone/>
              <a:defRPr kumimoji="0" sz="40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3600" b="1" dirty="0">
                <a:solidFill>
                  <a:schemeClr val="tx1"/>
                </a:solidFill>
                <a:highlight>
                  <a:srgbClr val="FFFF00"/>
                </a:highlight>
              </a:rPr>
              <a:t>Reasons for Compile Time Errors </a:t>
            </a:r>
            <a:endParaRPr lang="en-US" sz="3600" dirty="0">
              <a:solidFill>
                <a:schemeClr val="tx1"/>
              </a:solidFill>
              <a:highlight>
                <a:srgbClr val="FFFF00"/>
              </a:highlight>
            </a:endParaRPr>
          </a:p>
        </p:txBody>
      </p:sp>
      <p:graphicFrame>
        <p:nvGraphicFramePr>
          <p:cNvPr id="8" name="Content Placeholder 7"/>
          <p:cNvGraphicFramePr>
            <a:graphicFrameLocks noGrp="1"/>
          </p:cNvGraphicFramePr>
          <p:nvPr>
            <p:ph sz="quarter" idx="1"/>
            <p:extLst>
              <p:ext uri="{D42A27DB-BD31-4B8C-83A1-F6EECF244321}">
                <p14:modId xmlns:p14="http://schemas.microsoft.com/office/powerpoint/2010/main" val="2572760673"/>
              </p:ext>
            </p:extLst>
          </p:nvPr>
        </p:nvGraphicFramePr>
        <p:xfrm>
          <a:off x="369529" y="990600"/>
          <a:ext cx="11212871" cy="567645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17339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graphicEl>
                                              <a:dgm id="{59F1F9EE-1D06-4567-9822-CBC07693F585}"/>
                                            </p:graphicEl>
                                          </p:spTgt>
                                        </p:tgtEl>
                                        <p:attrNameLst>
                                          <p:attrName>style.visibility</p:attrName>
                                        </p:attrNameLst>
                                      </p:cBhvr>
                                      <p:to>
                                        <p:strVal val="visible"/>
                                      </p:to>
                                    </p:set>
                                    <p:animEffect transition="in" filter="fade">
                                      <p:cBhvr>
                                        <p:cTn id="7" dur="500"/>
                                        <p:tgtEl>
                                          <p:spTgt spid="8">
                                            <p:graphicEl>
                                              <a:dgm id="{59F1F9EE-1D06-4567-9822-CBC07693F585}"/>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graphicEl>
                                              <a:dgm id="{1F9AEE6A-9971-4707-A0AA-ADDFA63FF35D}"/>
                                            </p:graphicEl>
                                          </p:spTgt>
                                        </p:tgtEl>
                                        <p:attrNameLst>
                                          <p:attrName>style.visibility</p:attrName>
                                        </p:attrNameLst>
                                      </p:cBhvr>
                                      <p:to>
                                        <p:strVal val="visible"/>
                                      </p:to>
                                    </p:set>
                                    <p:animEffect transition="in" filter="fade">
                                      <p:cBhvr>
                                        <p:cTn id="12" dur="500"/>
                                        <p:tgtEl>
                                          <p:spTgt spid="8">
                                            <p:graphicEl>
                                              <a:dgm id="{1F9AEE6A-9971-4707-A0AA-ADDFA63FF35D}"/>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graphicEl>
                                              <a:dgm id="{69624529-2A56-4A8C-8B96-593FC2C50E5C}"/>
                                            </p:graphicEl>
                                          </p:spTgt>
                                        </p:tgtEl>
                                        <p:attrNameLst>
                                          <p:attrName>style.visibility</p:attrName>
                                        </p:attrNameLst>
                                      </p:cBhvr>
                                      <p:to>
                                        <p:strVal val="visible"/>
                                      </p:to>
                                    </p:set>
                                    <p:animEffect transition="in" filter="fade">
                                      <p:cBhvr>
                                        <p:cTn id="17" dur="500"/>
                                        <p:tgtEl>
                                          <p:spTgt spid="8">
                                            <p:graphicEl>
                                              <a:dgm id="{69624529-2A56-4A8C-8B96-593FC2C50E5C}"/>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graphicEl>
                                              <a:dgm id="{826AABCB-A9D3-40F4-9188-38D82E5FDFD0}"/>
                                            </p:graphicEl>
                                          </p:spTgt>
                                        </p:tgtEl>
                                        <p:attrNameLst>
                                          <p:attrName>style.visibility</p:attrName>
                                        </p:attrNameLst>
                                      </p:cBhvr>
                                      <p:to>
                                        <p:strVal val="visible"/>
                                      </p:to>
                                    </p:set>
                                    <p:animEffect transition="in" filter="fade">
                                      <p:cBhvr>
                                        <p:cTn id="22" dur="500"/>
                                        <p:tgtEl>
                                          <p:spTgt spid="8">
                                            <p:graphicEl>
                                              <a:dgm id="{826AABCB-A9D3-40F4-9188-38D82E5FDFD0}"/>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graphicEl>
                                              <a:dgm id="{0CBC27D7-6426-4458-9AAC-EB401B921A49}"/>
                                            </p:graphicEl>
                                          </p:spTgt>
                                        </p:tgtEl>
                                        <p:attrNameLst>
                                          <p:attrName>style.visibility</p:attrName>
                                        </p:attrNameLst>
                                      </p:cBhvr>
                                      <p:to>
                                        <p:strVal val="visible"/>
                                      </p:to>
                                    </p:set>
                                    <p:animEffect transition="in" filter="fade">
                                      <p:cBhvr>
                                        <p:cTn id="27" dur="500"/>
                                        <p:tgtEl>
                                          <p:spTgt spid="8">
                                            <p:graphicEl>
                                              <a:dgm id="{0CBC27D7-6426-4458-9AAC-EB401B921A49}"/>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
                                            <p:graphicEl>
                                              <a:dgm id="{8A0E91C5-13BB-4EBE-8030-9B20746568BD}"/>
                                            </p:graphicEl>
                                          </p:spTgt>
                                        </p:tgtEl>
                                        <p:attrNameLst>
                                          <p:attrName>style.visibility</p:attrName>
                                        </p:attrNameLst>
                                      </p:cBhvr>
                                      <p:to>
                                        <p:strVal val="visible"/>
                                      </p:to>
                                    </p:set>
                                    <p:animEffect transition="in" filter="fade">
                                      <p:cBhvr>
                                        <p:cTn id="32" dur="500"/>
                                        <p:tgtEl>
                                          <p:spTgt spid="8">
                                            <p:graphicEl>
                                              <a:dgm id="{8A0E91C5-13BB-4EBE-8030-9B20746568BD}"/>
                                            </p:graphic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8">
                                            <p:graphicEl>
                                              <a:dgm id="{F237017C-4764-436B-8CB2-EFA76FF29415}"/>
                                            </p:graphicEl>
                                          </p:spTgt>
                                        </p:tgtEl>
                                        <p:attrNameLst>
                                          <p:attrName>style.visibility</p:attrName>
                                        </p:attrNameLst>
                                      </p:cBhvr>
                                      <p:to>
                                        <p:strVal val="visible"/>
                                      </p:to>
                                    </p:set>
                                    <p:animEffect transition="in" filter="fade">
                                      <p:cBhvr>
                                        <p:cTn id="37" dur="500"/>
                                        <p:tgtEl>
                                          <p:spTgt spid="8">
                                            <p:graphicEl>
                                              <a:dgm id="{F237017C-4764-436B-8CB2-EFA76FF29415}"/>
                                            </p:graphic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8">
                                            <p:graphicEl>
                                              <a:dgm id="{287CA479-3503-41DA-B6A5-764BE1A82D59}"/>
                                            </p:graphicEl>
                                          </p:spTgt>
                                        </p:tgtEl>
                                        <p:attrNameLst>
                                          <p:attrName>style.visibility</p:attrName>
                                        </p:attrNameLst>
                                      </p:cBhvr>
                                      <p:to>
                                        <p:strVal val="visible"/>
                                      </p:to>
                                    </p:set>
                                    <p:animEffect transition="in" filter="fade">
                                      <p:cBhvr>
                                        <p:cTn id="42" dur="500"/>
                                        <p:tgtEl>
                                          <p:spTgt spid="8">
                                            <p:graphicEl>
                                              <a:dgm id="{287CA479-3503-41DA-B6A5-764BE1A82D59}"/>
                                            </p:graphic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8">
                                            <p:graphicEl>
                                              <a:dgm id="{DC9C0EAD-63D2-4FDD-8592-C08AD098FA82}"/>
                                            </p:graphicEl>
                                          </p:spTgt>
                                        </p:tgtEl>
                                        <p:attrNameLst>
                                          <p:attrName>style.visibility</p:attrName>
                                        </p:attrNameLst>
                                      </p:cBhvr>
                                      <p:to>
                                        <p:strVal val="visible"/>
                                      </p:to>
                                    </p:set>
                                    <p:animEffect transition="in" filter="fade">
                                      <p:cBhvr>
                                        <p:cTn id="47" dur="500"/>
                                        <p:tgtEl>
                                          <p:spTgt spid="8">
                                            <p:graphicEl>
                                              <a:dgm id="{DC9C0EAD-63D2-4FDD-8592-C08AD098FA82}"/>
                                            </p:graphic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8">
                                            <p:graphicEl>
                                              <a:dgm id="{34F70579-F7B6-4C71-A930-1531A8CCC497}"/>
                                            </p:graphicEl>
                                          </p:spTgt>
                                        </p:tgtEl>
                                        <p:attrNameLst>
                                          <p:attrName>style.visibility</p:attrName>
                                        </p:attrNameLst>
                                      </p:cBhvr>
                                      <p:to>
                                        <p:strVal val="visible"/>
                                      </p:to>
                                    </p:set>
                                    <p:animEffect transition="in" filter="fade">
                                      <p:cBhvr>
                                        <p:cTn id="52" dur="500"/>
                                        <p:tgtEl>
                                          <p:spTgt spid="8">
                                            <p:graphicEl>
                                              <a:dgm id="{34F70579-F7B6-4C71-A930-1531A8CCC497}"/>
                                            </p:graphic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8">
                                            <p:graphicEl>
                                              <a:dgm id="{3CC16E50-7B7F-4AFB-8C35-F365C20F137D}"/>
                                            </p:graphicEl>
                                          </p:spTgt>
                                        </p:tgtEl>
                                        <p:attrNameLst>
                                          <p:attrName>style.visibility</p:attrName>
                                        </p:attrNameLst>
                                      </p:cBhvr>
                                      <p:to>
                                        <p:strVal val="visible"/>
                                      </p:to>
                                    </p:set>
                                    <p:animEffect transition="in" filter="fade">
                                      <p:cBhvr>
                                        <p:cTn id="57" dur="500"/>
                                        <p:tgtEl>
                                          <p:spTgt spid="8">
                                            <p:graphicEl>
                                              <a:dgm id="{3CC16E50-7B7F-4AFB-8C35-F365C20F137D}"/>
                                            </p:graphic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8">
                                            <p:graphicEl>
                                              <a:dgm id="{CFE65A33-666C-440C-B03C-551D08901204}"/>
                                            </p:graphicEl>
                                          </p:spTgt>
                                        </p:tgtEl>
                                        <p:attrNameLst>
                                          <p:attrName>style.visibility</p:attrName>
                                        </p:attrNameLst>
                                      </p:cBhvr>
                                      <p:to>
                                        <p:strVal val="visible"/>
                                      </p:to>
                                    </p:set>
                                    <p:animEffect transition="in" filter="fade">
                                      <p:cBhvr>
                                        <p:cTn id="62" dur="500"/>
                                        <p:tgtEl>
                                          <p:spTgt spid="8">
                                            <p:graphicEl>
                                              <a:dgm id="{CFE65A33-666C-440C-B03C-551D08901204}"/>
                                            </p:graphic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8">
                                            <p:graphicEl>
                                              <a:dgm id="{FD5FC2A7-0BA8-4300-83AF-7E939F36E271}"/>
                                            </p:graphicEl>
                                          </p:spTgt>
                                        </p:tgtEl>
                                        <p:attrNameLst>
                                          <p:attrName>style.visibility</p:attrName>
                                        </p:attrNameLst>
                                      </p:cBhvr>
                                      <p:to>
                                        <p:strVal val="visible"/>
                                      </p:to>
                                    </p:set>
                                    <p:animEffect transition="in" filter="fade">
                                      <p:cBhvr>
                                        <p:cTn id="67" dur="500"/>
                                        <p:tgtEl>
                                          <p:spTgt spid="8">
                                            <p:graphicEl>
                                              <a:dgm id="{FD5FC2A7-0BA8-4300-83AF-7E939F36E271}"/>
                                            </p:graphic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8">
                                            <p:graphicEl>
                                              <a:dgm id="{09E635DF-A225-406B-AAA9-4045BEAFE4AA}"/>
                                            </p:graphicEl>
                                          </p:spTgt>
                                        </p:tgtEl>
                                        <p:attrNameLst>
                                          <p:attrName>style.visibility</p:attrName>
                                        </p:attrNameLst>
                                      </p:cBhvr>
                                      <p:to>
                                        <p:strVal val="visible"/>
                                      </p:to>
                                    </p:set>
                                    <p:animEffect transition="in" filter="fade">
                                      <p:cBhvr>
                                        <p:cTn id="72" dur="500"/>
                                        <p:tgtEl>
                                          <p:spTgt spid="8">
                                            <p:graphicEl>
                                              <a:dgm id="{09E635DF-A225-406B-AAA9-4045BEAFE4AA}"/>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Sub>
          <a:bldDgm bld="one"/>
        </p:bldSub>
      </p:bldGraphic>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09600" y="990600"/>
            <a:ext cx="10972800" cy="1981200"/>
          </a:xfrm>
        </p:spPr>
        <p:txBody>
          <a:bodyPr>
            <a:normAutofit fontScale="92500"/>
          </a:bodyPr>
          <a:lstStyle/>
          <a:p>
            <a:r>
              <a:rPr lang="en-US" dirty="0"/>
              <a:t>Sometime. A program may compile successfully creating the .class file but may not run properly.</a:t>
            </a:r>
          </a:p>
          <a:p>
            <a:r>
              <a:rPr lang="en-US" dirty="0"/>
              <a:t>Such programs may produce wrong results due to wrong logic or may terminate due to errors. </a:t>
            </a:r>
          </a:p>
          <a:p>
            <a:r>
              <a:rPr lang="en-US" dirty="0"/>
              <a:t>Most Run time Errors are</a:t>
            </a:r>
          </a:p>
        </p:txBody>
      </p:sp>
      <p:pic>
        <p:nvPicPr>
          <p:cNvPr id="4" name="Picture 3">
            <a:extLst>
              <a:ext uri="{FF2B5EF4-FFF2-40B4-BE49-F238E27FC236}">
                <a16:creationId xmlns:a16="http://schemas.microsoft.com/office/drawing/2014/main" id="{B308BE5F-FC50-4313-A37C-F1D16C83D41A}"/>
              </a:ext>
            </a:extLst>
          </p:cNvPr>
          <p:cNvPicPr>
            <a:picLocks noChangeAspect="1"/>
          </p:cNvPicPr>
          <p:nvPr/>
        </p:nvPicPr>
        <p:blipFill>
          <a:blip r:embed="rId2"/>
          <a:stretch>
            <a:fillRect/>
          </a:stretch>
        </p:blipFill>
        <p:spPr>
          <a:xfrm>
            <a:off x="369529" y="153755"/>
            <a:ext cx="937341" cy="646786"/>
          </a:xfrm>
          <a:prstGeom prst="rect">
            <a:avLst/>
          </a:prstGeom>
        </p:spPr>
      </p:pic>
      <p:sp>
        <p:nvSpPr>
          <p:cNvPr id="5" name="Title 1">
            <a:extLst>
              <a:ext uri="{FF2B5EF4-FFF2-40B4-BE49-F238E27FC236}">
                <a16:creationId xmlns:a16="http://schemas.microsoft.com/office/drawing/2014/main" id="{E4593C6E-1E06-4697-B1EE-90CE68ABF96B}"/>
              </a:ext>
            </a:extLst>
          </p:cNvPr>
          <p:cNvSpPr txBox="1">
            <a:spLocks/>
          </p:cNvSpPr>
          <p:nvPr/>
        </p:nvSpPr>
        <p:spPr>
          <a:xfrm>
            <a:off x="1447800" y="211125"/>
            <a:ext cx="10287000" cy="532045"/>
          </a:xfrm>
          <a:prstGeom prst="rect">
            <a:avLst/>
          </a:prstGeom>
          <a:solidFill>
            <a:srgbClr val="0EADC2"/>
          </a:solidFill>
          <a:ln w="38100" cap="flat" cmpd="sng" algn="ctr">
            <a:solidFill>
              <a:srgbClr val="FF0000"/>
            </a:solidFill>
            <a:prstDash val="solid"/>
          </a:ln>
        </p:spPr>
        <p:style>
          <a:lnRef idx="1">
            <a:schemeClr val="accent1"/>
          </a:lnRef>
          <a:fillRef idx="2">
            <a:schemeClr val="accent1"/>
          </a:fillRef>
          <a:effectRef idx="1">
            <a:schemeClr val="accent1"/>
          </a:effectRef>
          <a:fontRef idx="minor">
            <a:schemeClr val="dk1"/>
          </a:fontRef>
        </p:style>
        <p:txBody>
          <a:bodyPr bIns="91440" anchor="b" anchorCtr="0">
            <a:normAutofit fontScale="77500" lnSpcReduction="20000"/>
          </a:bodyPr>
          <a:lstStyle>
            <a:lvl1pPr algn="l" rtl="0" eaLnBrk="1" latinLnBrk="0" hangingPunct="1">
              <a:spcBef>
                <a:spcPct val="0"/>
              </a:spcBef>
              <a:buNone/>
              <a:defRPr kumimoji="0" sz="40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3600" b="1" dirty="0">
                <a:solidFill>
                  <a:schemeClr val="tx1"/>
                </a:solidFill>
                <a:highlight>
                  <a:srgbClr val="FFFF00"/>
                </a:highlight>
              </a:rPr>
              <a:t>Run Time Errors </a:t>
            </a:r>
            <a:endParaRPr lang="en-US" sz="3600" dirty="0">
              <a:solidFill>
                <a:schemeClr val="tx1"/>
              </a:solidFill>
              <a:highlight>
                <a:srgbClr val="FFFF00"/>
              </a:highlight>
            </a:endParaRPr>
          </a:p>
        </p:txBody>
      </p:sp>
      <p:graphicFrame>
        <p:nvGraphicFramePr>
          <p:cNvPr id="6" name="Diagram 5"/>
          <p:cNvGraphicFramePr/>
          <p:nvPr>
            <p:extLst>
              <p:ext uri="{D42A27DB-BD31-4B8C-83A1-F6EECF244321}">
                <p14:modId xmlns:p14="http://schemas.microsoft.com/office/powerpoint/2010/main" val="3679836873"/>
              </p:ext>
            </p:extLst>
          </p:nvPr>
        </p:nvGraphicFramePr>
        <p:xfrm>
          <a:off x="533400" y="3027528"/>
          <a:ext cx="11430000" cy="3810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56024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6">
                                            <p:graphicEl>
                                              <a:dgm id="{06FC5A97-0720-4AA7-9514-0BFE5534811F}"/>
                                            </p:graphicEl>
                                          </p:spTgt>
                                        </p:tgtEl>
                                        <p:attrNameLst>
                                          <p:attrName>style.visibility</p:attrName>
                                        </p:attrNameLst>
                                      </p:cBhvr>
                                      <p:to>
                                        <p:strVal val="visible"/>
                                      </p:to>
                                    </p:set>
                                    <p:animEffect transition="in" filter="fade">
                                      <p:cBhvr>
                                        <p:cTn id="20" dur="500"/>
                                        <p:tgtEl>
                                          <p:spTgt spid="6">
                                            <p:graphicEl>
                                              <a:dgm id="{06FC5A97-0720-4AA7-9514-0BFE5534811F}"/>
                                            </p:graphic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6">
                                            <p:graphicEl>
                                              <a:dgm id="{BD3530F4-323A-47FF-AA9B-5573DA615487}"/>
                                            </p:graphicEl>
                                          </p:spTgt>
                                        </p:tgtEl>
                                        <p:attrNameLst>
                                          <p:attrName>style.visibility</p:attrName>
                                        </p:attrNameLst>
                                      </p:cBhvr>
                                      <p:to>
                                        <p:strVal val="visible"/>
                                      </p:to>
                                    </p:set>
                                    <p:animEffect transition="in" filter="fade">
                                      <p:cBhvr>
                                        <p:cTn id="25" dur="500"/>
                                        <p:tgtEl>
                                          <p:spTgt spid="6">
                                            <p:graphicEl>
                                              <a:dgm id="{BD3530F4-323A-47FF-AA9B-5573DA615487}"/>
                                            </p:graphic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6">
                                            <p:graphicEl>
                                              <a:dgm id="{F2530142-C7A4-45BB-A674-367DF82CCC08}"/>
                                            </p:graphicEl>
                                          </p:spTgt>
                                        </p:tgtEl>
                                        <p:attrNameLst>
                                          <p:attrName>style.visibility</p:attrName>
                                        </p:attrNameLst>
                                      </p:cBhvr>
                                      <p:to>
                                        <p:strVal val="visible"/>
                                      </p:to>
                                    </p:set>
                                    <p:animEffect transition="in" filter="fade">
                                      <p:cBhvr>
                                        <p:cTn id="30" dur="500"/>
                                        <p:tgtEl>
                                          <p:spTgt spid="6">
                                            <p:graphicEl>
                                              <a:dgm id="{F2530142-C7A4-45BB-A674-367DF82CCC08}"/>
                                            </p:graphic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6">
                                            <p:graphicEl>
                                              <a:dgm id="{EAE27C95-3C78-4BB5-8421-64EF9D522129}"/>
                                            </p:graphicEl>
                                          </p:spTgt>
                                        </p:tgtEl>
                                        <p:attrNameLst>
                                          <p:attrName>style.visibility</p:attrName>
                                        </p:attrNameLst>
                                      </p:cBhvr>
                                      <p:to>
                                        <p:strVal val="visible"/>
                                      </p:to>
                                    </p:set>
                                    <p:animEffect transition="in" filter="fade">
                                      <p:cBhvr>
                                        <p:cTn id="35" dur="500"/>
                                        <p:tgtEl>
                                          <p:spTgt spid="6">
                                            <p:graphicEl>
                                              <a:dgm id="{EAE27C95-3C78-4BB5-8421-64EF9D522129}"/>
                                            </p:graphic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6">
                                            <p:graphicEl>
                                              <a:dgm id="{B5E790D5-548A-4BF5-A65A-57A0A78E623D}"/>
                                            </p:graphicEl>
                                          </p:spTgt>
                                        </p:tgtEl>
                                        <p:attrNameLst>
                                          <p:attrName>style.visibility</p:attrName>
                                        </p:attrNameLst>
                                      </p:cBhvr>
                                      <p:to>
                                        <p:strVal val="visible"/>
                                      </p:to>
                                    </p:set>
                                    <p:animEffect transition="in" filter="fade">
                                      <p:cBhvr>
                                        <p:cTn id="40" dur="500"/>
                                        <p:tgtEl>
                                          <p:spTgt spid="6">
                                            <p:graphicEl>
                                              <a:dgm id="{B5E790D5-548A-4BF5-A65A-57A0A78E623D}"/>
                                            </p:graphic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6">
                                            <p:graphicEl>
                                              <a:dgm id="{F8A92863-5495-4CF8-9327-A0FF86608674}"/>
                                            </p:graphicEl>
                                          </p:spTgt>
                                        </p:tgtEl>
                                        <p:attrNameLst>
                                          <p:attrName>style.visibility</p:attrName>
                                        </p:attrNameLst>
                                      </p:cBhvr>
                                      <p:to>
                                        <p:strVal val="visible"/>
                                      </p:to>
                                    </p:set>
                                    <p:animEffect transition="in" filter="fade">
                                      <p:cBhvr>
                                        <p:cTn id="45" dur="500"/>
                                        <p:tgtEl>
                                          <p:spTgt spid="6">
                                            <p:graphicEl>
                                              <a:dgm id="{F8A92863-5495-4CF8-9327-A0FF86608674}"/>
                                            </p:graphic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6">
                                            <p:graphicEl>
                                              <a:dgm id="{768EB099-3987-4A2D-92BB-E8600A0F0201}"/>
                                            </p:graphicEl>
                                          </p:spTgt>
                                        </p:tgtEl>
                                        <p:attrNameLst>
                                          <p:attrName>style.visibility</p:attrName>
                                        </p:attrNameLst>
                                      </p:cBhvr>
                                      <p:to>
                                        <p:strVal val="visible"/>
                                      </p:to>
                                    </p:set>
                                    <p:animEffect transition="in" filter="fade">
                                      <p:cBhvr>
                                        <p:cTn id="50" dur="500"/>
                                        <p:tgtEl>
                                          <p:spTgt spid="6">
                                            <p:graphicEl>
                                              <a:dgm id="{768EB099-3987-4A2D-92BB-E8600A0F0201}"/>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Sub>
          <a:bldDgm bld="one"/>
        </p:bldSub>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05B3D1FB-4D1F-917E-E645-8084C10ADDFB}"/>
              </a:ext>
            </a:extLst>
          </p:cNvPr>
          <p:cNvSpPr>
            <a:spLocks noGrp="1"/>
          </p:cNvSpPr>
          <p:nvPr>
            <p:ph type="title"/>
          </p:nvPr>
        </p:nvSpPr>
        <p:spPr>
          <a:xfrm>
            <a:off x="1295400" y="228600"/>
            <a:ext cx="7772400" cy="731838"/>
          </a:xfrm>
          <a:solidFill>
            <a:srgbClr val="00B0F0"/>
          </a:solidFill>
        </p:spPr>
        <p:style>
          <a:lnRef idx="1">
            <a:schemeClr val="accent1"/>
          </a:lnRef>
          <a:fillRef idx="2">
            <a:schemeClr val="accent1"/>
          </a:fillRef>
          <a:effectRef idx="1">
            <a:schemeClr val="accent1"/>
          </a:effectRef>
          <a:fontRef idx="minor">
            <a:schemeClr val="dk1"/>
          </a:fontRef>
        </p:style>
        <p:txBody>
          <a:bodyPr>
            <a:normAutofit fontScale="90000"/>
          </a:bodyPr>
          <a:lstStyle/>
          <a:p>
            <a:pPr eaLnBrk="1" hangingPunct="1">
              <a:defRPr/>
            </a:pPr>
            <a:r>
              <a:rPr lang="en-US" altLang="en-US" dirty="0">
                <a:highlight>
                  <a:srgbClr val="FFFF00"/>
                </a:highlight>
              </a:rPr>
              <a:t>Initialization of Arrays</a:t>
            </a:r>
          </a:p>
        </p:txBody>
      </p:sp>
      <p:sp>
        <p:nvSpPr>
          <p:cNvPr id="12293" name="Content Placeholder 2">
            <a:extLst>
              <a:ext uri="{FF2B5EF4-FFF2-40B4-BE49-F238E27FC236}">
                <a16:creationId xmlns:a16="http://schemas.microsoft.com/office/drawing/2014/main" id="{9EB3321B-279F-6598-ED74-03BFE2DE0263}"/>
              </a:ext>
            </a:extLst>
          </p:cNvPr>
          <p:cNvSpPr>
            <a:spLocks noGrp="1"/>
          </p:cNvSpPr>
          <p:nvPr>
            <p:ph sz="quarter" idx="1"/>
          </p:nvPr>
        </p:nvSpPr>
        <p:spPr>
          <a:xfrm>
            <a:off x="1301262" y="1447800"/>
            <a:ext cx="10052538" cy="3429000"/>
          </a:xfrm>
        </p:spPr>
        <p:style>
          <a:lnRef idx="2">
            <a:schemeClr val="accent1"/>
          </a:lnRef>
          <a:fillRef idx="1">
            <a:schemeClr val="lt1"/>
          </a:fillRef>
          <a:effectRef idx="0">
            <a:schemeClr val="accent1"/>
          </a:effectRef>
          <a:fontRef idx="minor">
            <a:schemeClr val="dk1"/>
          </a:fontRef>
        </p:style>
        <p:txBody>
          <a:bodyPr/>
          <a:lstStyle/>
          <a:p>
            <a:pPr eaLnBrk="1" hangingPunct="1"/>
            <a:r>
              <a:rPr lang="en-US" altLang="en-US" dirty="0"/>
              <a:t>Process of assigning values to array elements is called </a:t>
            </a:r>
            <a:r>
              <a:rPr lang="en-US" altLang="en-US" b="1" i="1" dirty="0">
                <a:solidFill>
                  <a:srgbClr val="C00000"/>
                </a:solidFill>
              </a:rPr>
              <a:t>initialization</a:t>
            </a:r>
          </a:p>
          <a:p>
            <a:pPr eaLnBrk="1" hangingPunct="1"/>
            <a:r>
              <a:rPr lang="en-US" altLang="en-US" dirty="0"/>
              <a:t>Syntax</a:t>
            </a:r>
          </a:p>
          <a:p>
            <a:pPr eaLnBrk="1" hangingPunct="1">
              <a:buFont typeface="Wingdings 2" panose="05020102010507070707" pitchFamily="18" charset="2"/>
              <a:buNone/>
            </a:pPr>
            <a:r>
              <a:rPr lang="en-US" altLang="en-US" dirty="0"/>
              <a:t>               </a:t>
            </a:r>
            <a:r>
              <a:rPr lang="en-US" altLang="en-US" dirty="0" err="1">
                <a:highlight>
                  <a:srgbClr val="00FF00"/>
                </a:highlight>
                <a:latin typeface="Simplified Arabic Fixed" panose="02070309020205020404" pitchFamily="49" charset="-78"/>
                <a:cs typeface="Simplified Arabic Fixed" panose="02070309020205020404" pitchFamily="49" charset="-78"/>
              </a:rPr>
              <a:t>arrayname</a:t>
            </a:r>
            <a:r>
              <a:rPr lang="en-US" altLang="en-US" dirty="0">
                <a:highlight>
                  <a:srgbClr val="00FF00"/>
                </a:highlight>
                <a:latin typeface="Simplified Arabic Fixed" panose="02070309020205020404" pitchFamily="49" charset="-78"/>
                <a:cs typeface="Simplified Arabic Fixed" panose="02070309020205020404" pitchFamily="49" charset="-78"/>
              </a:rPr>
              <a:t> [subscript]= value;</a:t>
            </a:r>
            <a:endParaRPr lang="en-US" altLang="en-US" dirty="0">
              <a:highlight>
                <a:srgbClr val="00FF00"/>
              </a:highlight>
              <a:cs typeface="Simplified Arabic Fixed" panose="02070309020205020404" pitchFamily="49" charset="-78"/>
            </a:endParaRPr>
          </a:p>
          <a:p>
            <a:pPr eaLnBrk="1" hangingPunct="1"/>
            <a:r>
              <a:rPr lang="en-US" altLang="en-US" dirty="0">
                <a:cs typeface="Simplified Arabic Fixed" panose="02070309020205020404" pitchFamily="49" charset="-78"/>
              </a:rPr>
              <a:t>We can also initialize array at the time of its declaration.</a:t>
            </a:r>
          </a:p>
          <a:p>
            <a:pPr eaLnBrk="1" hangingPunct="1">
              <a:buFont typeface="Wingdings 2" panose="05020102010507070707" pitchFamily="18" charset="2"/>
              <a:buNone/>
            </a:pPr>
            <a:r>
              <a:rPr lang="en-US" altLang="en-US" dirty="0">
                <a:cs typeface="Simplified Arabic Fixed" panose="02070309020205020404" pitchFamily="49" charset="-78"/>
              </a:rPr>
              <a:t>     int number[]={1,2,3,4,5};</a:t>
            </a:r>
          </a:p>
          <a:p>
            <a:pPr eaLnBrk="1" hangingPunct="1"/>
            <a:r>
              <a:rPr lang="en-US" altLang="en-US" dirty="0">
                <a:cs typeface="Simplified Arabic Fixed" panose="02070309020205020404" pitchFamily="49" charset="-78"/>
              </a:rPr>
              <a:t>We can also use </a:t>
            </a:r>
            <a:r>
              <a:rPr lang="en-US" altLang="en-US" b="1" dirty="0">
                <a:cs typeface="Simplified Arabic Fixed" panose="02070309020205020404" pitchFamily="49" charset="-78"/>
              </a:rPr>
              <a:t>for </a:t>
            </a:r>
            <a:r>
              <a:rPr lang="en-US" altLang="en-US" dirty="0">
                <a:cs typeface="Simplified Arabic Fixed" panose="02070309020205020404" pitchFamily="49" charset="-78"/>
              </a:rPr>
              <a:t> loop to initialize the array.</a:t>
            </a:r>
          </a:p>
          <a:p>
            <a:pPr eaLnBrk="1" hangingPunct="1"/>
            <a:endParaRPr lang="en-US" altLang="en-US" b="1" dirty="0"/>
          </a:p>
        </p:txBody>
      </p:sp>
    </p:spTree>
    <p:extLst>
      <p:ext uri="{BB962C8B-B14F-4D97-AF65-F5344CB8AC3E}">
        <p14:creationId xmlns:p14="http://schemas.microsoft.com/office/powerpoint/2010/main" val="2991403904"/>
      </p:ext>
    </p:extLst>
  </p:cSld>
  <p:clrMapOvr>
    <a:masterClrMapping/>
  </p:clrMapOvr>
  <p:transition>
    <p:wedge/>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308BE5F-FC50-4313-A37C-F1D16C83D41A}"/>
              </a:ext>
            </a:extLst>
          </p:cNvPr>
          <p:cNvPicPr>
            <a:picLocks noChangeAspect="1"/>
          </p:cNvPicPr>
          <p:nvPr/>
        </p:nvPicPr>
        <p:blipFill>
          <a:blip r:embed="rId2"/>
          <a:stretch>
            <a:fillRect/>
          </a:stretch>
        </p:blipFill>
        <p:spPr>
          <a:xfrm>
            <a:off x="369529" y="153755"/>
            <a:ext cx="937341" cy="646786"/>
          </a:xfrm>
          <a:prstGeom prst="rect">
            <a:avLst/>
          </a:prstGeom>
        </p:spPr>
      </p:pic>
      <p:sp>
        <p:nvSpPr>
          <p:cNvPr id="5" name="Title 1">
            <a:extLst>
              <a:ext uri="{FF2B5EF4-FFF2-40B4-BE49-F238E27FC236}">
                <a16:creationId xmlns:a16="http://schemas.microsoft.com/office/drawing/2014/main" id="{E4593C6E-1E06-4697-B1EE-90CE68ABF96B}"/>
              </a:ext>
            </a:extLst>
          </p:cNvPr>
          <p:cNvSpPr txBox="1">
            <a:spLocks/>
          </p:cNvSpPr>
          <p:nvPr/>
        </p:nvSpPr>
        <p:spPr>
          <a:xfrm>
            <a:off x="1447800" y="211125"/>
            <a:ext cx="10287000" cy="532045"/>
          </a:xfrm>
          <a:prstGeom prst="rect">
            <a:avLst/>
          </a:prstGeom>
          <a:solidFill>
            <a:srgbClr val="0EADC2"/>
          </a:solidFill>
          <a:ln w="38100" cap="flat" cmpd="sng" algn="ctr">
            <a:solidFill>
              <a:srgbClr val="FF0000"/>
            </a:solidFill>
            <a:prstDash val="solid"/>
          </a:ln>
        </p:spPr>
        <p:style>
          <a:lnRef idx="1">
            <a:schemeClr val="accent1"/>
          </a:lnRef>
          <a:fillRef idx="2">
            <a:schemeClr val="accent1"/>
          </a:fillRef>
          <a:effectRef idx="1">
            <a:schemeClr val="accent1"/>
          </a:effectRef>
          <a:fontRef idx="minor">
            <a:schemeClr val="dk1"/>
          </a:fontRef>
        </p:style>
        <p:txBody>
          <a:bodyPr bIns="91440" anchor="b" anchorCtr="0">
            <a:normAutofit fontScale="77500" lnSpcReduction="20000"/>
          </a:bodyPr>
          <a:lstStyle>
            <a:lvl1pPr algn="l" rtl="0" eaLnBrk="1" latinLnBrk="0" hangingPunct="1">
              <a:spcBef>
                <a:spcPct val="0"/>
              </a:spcBef>
              <a:buNone/>
              <a:defRPr kumimoji="0" sz="40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3600" b="1" dirty="0">
                <a:solidFill>
                  <a:schemeClr val="tx1"/>
                </a:solidFill>
                <a:highlight>
                  <a:srgbClr val="FFFF00"/>
                </a:highlight>
              </a:rPr>
              <a:t>Run Time Error Example </a:t>
            </a:r>
            <a:endParaRPr lang="en-US" sz="3600" dirty="0">
              <a:solidFill>
                <a:schemeClr val="tx1"/>
              </a:solidFill>
              <a:highlight>
                <a:srgbClr val="FFFF00"/>
              </a:highlight>
            </a:endParaRPr>
          </a:p>
        </p:txBody>
      </p:sp>
      <p:sp>
        <p:nvSpPr>
          <p:cNvPr id="6" name="Rectangle 5"/>
          <p:cNvSpPr/>
          <p:nvPr/>
        </p:nvSpPr>
        <p:spPr>
          <a:xfrm>
            <a:off x="820002" y="990600"/>
            <a:ext cx="5791200" cy="44958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rPr>
              <a:t>class </a:t>
            </a:r>
            <a:r>
              <a:rPr lang="en-US" sz="2000" dirty="0" err="1">
                <a:solidFill>
                  <a:schemeClr val="tx1"/>
                </a:solidFill>
              </a:rPr>
              <a:t>Myclass</a:t>
            </a:r>
            <a:endParaRPr lang="en-US" sz="2000" dirty="0">
              <a:solidFill>
                <a:schemeClr val="tx1"/>
              </a:solidFill>
            </a:endParaRPr>
          </a:p>
          <a:p>
            <a:r>
              <a:rPr lang="en-US" sz="2000" dirty="0">
                <a:solidFill>
                  <a:schemeClr val="tx1"/>
                </a:solidFill>
              </a:rPr>
              <a:t>{</a:t>
            </a:r>
          </a:p>
          <a:p>
            <a:r>
              <a:rPr lang="en-US" sz="2000" dirty="0">
                <a:solidFill>
                  <a:schemeClr val="tx1"/>
                </a:solidFill>
              </a:rPr>
              <a:t>    public static void main (String </a:t>
            </a:r>
            <a:r>
              <a:rPr lang="en-US" sz="2000" dirty="0" err="1">
                <a:solidFill>
                  <a:schemeClr val="tx1"/>
                </a:solidFill>
              </a:rPr>
              <a:t>args</a:t>
            </a:r>
            <a:r>
              <a:rPr lang="en-US" sz="2000" dirty="0">
                <a:solidFill>
                  <a:schemeClr val="tx1"/>
                </a:solidFill>
              </a:rPr>
              <a:t> [])</a:t>
            </a:r>
          </a:p>
          <a:p>
            <a:r>
              <a:rPr lang="en-US" sz="2000" dirty="0">
                <a:solidFill>
                  <a:schemeClr val="tx1"/>
                </a:solidFill>
              </a:rPr>
              <a:t>  {</a:t>
            </a:r>
          </a:p>
          <a:p>
            <a:r>
              <a:rPr lang="en-US" sz="2000" dirty="0">
                <a:solidFill>
                  <a:schemeClr val="tx1"/>
                </a:solidFill>
              </a:rPr>
              <a:t>      </a:t>
            </a:r>
            <a:r>
              <a:rPr lang="en-US" sz="2000" dirty="0" err="1">
                <a:solidFill>
                  <a:schemeClr val="tx1"/>
                </a:solidFill>
              </a:rPr>
              <a:t>int</a:t>
            </a:r>
            <a:r>
              <a:rPr lang="en-US" sz="2000" dirty="0">
                <a:solidFill>
                  <a:schemeClr val="tx1"/>
                </a:solidFill>
              </a:rPr>
              <a:t> a=10;</a:t>
            </a:r>
          </a:p>
          <a:p>
            <a:r>
              <a:rPr lang="en-US" sz="2000" dirty="0">
                <a:solidFill>
                  <a:schemeClr val="tx1"/>
                </a:solidFill>
              </a:rPr>
              <a:t>      </a:t>
            </a:r>
            <a:r>
              <a:rPr lang="en-US" sz="2000" dirty="0" err="1">
                <a:solidFill>
                  <a:schemeClr val="tx1"/>
                </a:solidFill>
              </a:rPr>
              <a:t>int</a:t>
            </a:r>
            <a:r>
              <a:rPr lang="en-US" sz="2000" dirty="0">
                <a:solidFill>
                  <a:schemeClr val="tx1"/>
                </a:solidFill>
              </a:rPr>
              <a:t> b=5;</a:t>
            </a:r>
          </a:p>
          <a:p>
            <a:r>
              <a:rPr lang="en-US" sz="2000" dirty="0">
                <a:solidFill>
                  <a:schemeClr val="tx1"/>
                </a:solidFill>
              </a:rPr>
              <a:t>      </a:t>
            </a:r>
            <a:r>
              <a:rPr lang="en-US" sz="2000" dirty="0" err="1">
                <a:solidFill>
                  <a:schemeClr val="tx1"/>
                </a:solidFill>
              </a:rPr>
              <a:t>int</a:t>
            </a:r>
            <a:r>
              <a:rPr lang="en-US" sz="2000" dirty="0">
                <a:solidFill>
                  <a:schemeClr val="tx1"/>
                </a:solidFill>
              </a:rPr>
              <a:t> c=5;</a:t>
            </a:r>
          </a:p>
          <a:p>
            <a:r>
              <a:rPr lang="en-US" sz="2000" dirty="0">
                <a:solidFill>
                  <a:schemeClr val="tx1"/>
                </a:solidFill>
              </a:rPr>
              <a:t>      </a:t>
            </a:r>
            <a:r>
              <a:rPr lang="en-US" sz="2000" dirty="0" err="1">
                <a:solidFill>
                  <a:schemeClr val="tx1"/>
                </a:solidFill>
              </a:rPr>
              <a:t>int</a:t>
            </a:r>
            <a:r>
              <a:rPr lang="en-US" sz="2000" dirty="0">
                <a:solidFill>
                  <a:schemeClr val="tx1"/>
                </a:solidFill>
              </a:rPr>
              <a:t> x=a/(b-c);  //Division by zero</a:t>
            </a:r>
          </a:p>
          <a:p>
            <a:r>
              <a:rPr lang="en-US" sz="2000" dirty="0">
                <a:solidFill>
                  <a:schemeClr val="tx1"/>
                </a:solidFill>
              </a:rPr>
              <a:t>       </a:t>
            </a:r>
            <a:r>
              <a:rPr lang="en-US" sz="2000" dirty="0" err="1">
                <a:solidFill>
                  <a:schemeClr val="tx1"/>
                </a:solidFill>
              </a:rPr>
              <a:t>System.out.println</a:t>
            </a:r>
            <a:r>
              <a:rPr lang="en-US" sz="2000" dirty="0">
                <a:solidFill>
                  <a:schemeClr val="tx1"/>
                </a:solidFill>
              </a:rPr>
              <a:t>(“ x=”+x);</a:t>
            </a:r>
          </a:p>
          <a:p>
            <a:r>
              <a:rPr lang="en-US" sz="2000" dirty="0">
                <a:solidFill>
                  <a:schemeClr val="tx1"/>
                </a:solidFill>
              </a:rPr>
              <a:t>       </a:t>
            </a:r>
            <a:r>
              <a:rPr lang="en-US" sz="2000" dirty="0" err="1">
                <a:solidFill>
                  <a:schemeClr val="tx1"/>
                </a:solidFill>
              </a:rPr>
              <a:t>int</a:t>
            </a:r>
            <a:r>
              <a:rPr lang="en-US" sz="2000" dirty="0">
                <a:solidFill>
                  <a:schemeClr val="tx1"/>
                </a:solidFill>
              </a:rPr>
              <a:t> y=a/(</a:t>
            </a:r>
            <a:r>
              <a:rPr lang="en-US" sz="2000" dirty="0" err="1">
                <a:solidFill>
                  <a:schemeClr val="tx1"/>
                </a:solidFill>
              </a:rPr>
              <a:t>b+c</a:t>
            </a:r>
            <a:r>
              <a:rPr lang="en-US" sz="2000" dirty="0">
                <a:solidFill>
                  <a:schemeClr val="tx1"/>
                </a:solidFill>
              </a:rPr>
              <a:t>);</a:t>
            </a:r>
          </a:p>
          <a:p>
            <a:r>
              <a:rPr lang="en-US" sz="2000" dirty="0">
                <a:solidFill>
                  <a:schemeClr val="tx1"/>
                </a:solidFill>
              </a:rPr>
              <a:t>      </a:t>
            </a:r>
            <a:r>
              <a:rPr lang="en-US" sz="2000" dirty="0" err="1">
                <a:solidFill>
                  <a:schemeClr val="tx1"/>
                </a:solidFill>
              </a:rPr>
              <a:t>System.out.println</a:t>
            </a:r>
            <a:r>
              <a:rPr lang="en-US" sz="2000" dirty="0">
                <a:solidFill>
                  <a:schemeClr val="tx1"/>
                </a:solidFill>
              </a:rPr>
              <a:t>(“y=”+y);</a:t>
            </a:r>
          </a:p>
          <a:p>
            <a:r>
              <a:rPr lang="en-US" sz="2000" dirty="0">
                <a:solidFill>
                  <a:schemeClr val="tx1"/>
                </a:solidFill>
              </a:rPr>
              <a:t>    }</a:t>
            </a:r>
          </a:p>
          <a:p>
            <a:r>
              <a:rPr lang="en-US" sz="2000" dirty="0">
                <a:solidFill>
                  <a:schemeClr val="tx1"/>
                </a:solidFill>
              </a:rPr>
              <a:t>}</a:t>
            </a:r>
          </a:p>
        </p:txBody>
      </p:sp>
      <p:sp>
        <p:nvSpPr>
          <p:cNvPr id="7" name="Rectangle 6"/>
          <p:cNvSpPr/>
          <p:nvPr/>
        </p:nvSpPr>
        <p:spPr>
          <a:xfrm>
            <a:off x="6781800" y="4267200"/>
            <a:ext cx="4953000" cy="1371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a:solidFill>
                  <a:schemeClr val="tx1"/>
                </a:solidFill>
              </a:rPr>
              <a:t>Java.lang.ArithmeticException</a:t>
            </a:r>
            <a:r>
              <a:rPr lang="en-US" sz="2000" dirty="0">
                <a:solidFill>
                  <a:schemeClr val="tx1"/>
                </a:solidFill>
              </a:rPr>
              <a:t>: /by zero</a:t>
            </a:r>
          </a:p>
          <a:p>
            <a:pPr algn="ctr"/>
            <a:r>
              <a:rPr lang="en-US" sz="2000" dirty="0">
                <a:solidFill>
                  <a:schemeClr val="tx1"/>
                </a:solidFill>
              </a:rPr>
              <a:t>At </a:t>
            </a:r>
            <a:r>
              <a:rPr lang="en-US" sz="2000" dirty="0" err="1">
                <a:solidFill>
                  <a:schemeClr val="tx1"/>
                </a:solidFill>
              </a:rPr>
              <a:t>Myclass.main</a:t>
            </a:r>
            <a:r>
              <a:rPr lang="en-US" sz="2000" dirty="0">
                <a:solidFill>
                  <a:schemeClr val="tx1"/>
                </a:solidFill>
              </a:rPr>
              <a:t>(Myclass.java</a:t>
            </a:r>
            <a:r>
              <a:rPr lang="en-US" sz="2000" dirty="0">
                <a:solidFill>
                  <a:schemeClr val="tx1"/>
                </a:solidFill>
                <a:sym typeface="Wingdings" pitchFamily="2" charset="2"/>
              </a:rPr>
              <a:t>:)</a:t>
            </a:r>
            <a:endParaRPr lang="en-US" sz="2000" dirty="0">
              <a:solidFill>
                <a:schemeClr val="tx1"/>
              </a:solidFill>
            </a:endParaRPr>
          </a:p>
        </p:txBody>
      </p:sp>
    </p:spTree>
    <p:extLst>
      <p:ext uri="{BB962C8B-B14F-4D97-AF65-F5344CB8AC3E}">
        <p14:creationId xmlns:p14="http://schemas.microsoft.com/office/powerpoint/2010/main" val="26899133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69529" y="1066800"/>
            <a:ext cx="11212871" cy="4953000"/>
          </a:xfrm>
        </p:spPr>
        <p:txBody>
          <a:bodyPr>
            <a:normAutofit fontScale="92500" lnSpcReduction="10000"/>
          </a:bodyPr>
          <a:lstStyle/>
          <a:p>
            <a:r>
              <a:rPr lang="en-US" dirty="0"/>
              <a:t>Exception is a condition that is caused by a run time error in the program.</a:t>
            </a:r>
          </a:p>
          <a:p>
            <a:r>
              <a:rPr lang="en-US" dirty="0"/>
              <a:t>When the Java interpreter encounters an error such as dividing an integer by zero, it creates an exception object and throws</a:t>
            </a:r>
          </a:p>
          <a:p>
            <a:r>
              <a:rPr lang="en-US" dirty="0"/>
              <a:t>If the exception object is not caught and handled properly, the interpreter will display an error message as shown in the output of program and will terminate the program.</a:t>
            </a:r>
          </a:p>
          <a:p>
            <a:r>
              <a:rPr lang="en-US" dirty="0"/>
              <a:t>If we want the program to continue with the execution of the remaining code, then we should try to catch the exception object thrown by the error condition and then display an appropriate message for taking corrective actions. This task is known as exception handling.</a:t>
            </a:r>
          </a:p>
          <a:p>
            <a:r>
              <a:rPr lang="en-US" dirty="0"/>
              <a:t>Find the problem (Hit the exception)</a:t>
            </a:r>
          </a:p>
          <a:p>
            <a:r>
              <a:rPr lang="en-US" dirty="0"/>
              <a:t>Inform that an error has occurred (throw the exception)</a:t>
            </a:r>
          </a:p>
          <a:p>
            <a:r>
              <a:rPr lang="en-US" dirty="0"/>
              <a:t>Receive the error information (catch the exception)</a:t>
            </a:r>
          </a:p>
          <a:p>
            <a:r>
              <a:rPr lang="en-US" dirty="0"/>
              <a:t>Take corrective actions (handle the exception)</a:t>
            </a:r>
          </a:p>
          <a:p>
            <a:endParaRPr lang="en-US" dirty="0"/>
          </a:p>
          <a:p>
            <a:endParaRPr lang="en-US" dirty="0"/>
          </a:p>
        </p:txBody>
      </p:sp>
      <p:pic>
        <p:nvPicPr>
          <p:cNvPr id="4" name="Picture 3">
            <a:extLst>
              <a:ext uri="{FF2B5EF4-FFF2-40B4-BE49-F238E27FC236}">
                <a16:creationId xmlns:a16="http://schemas.microsoft.com/office/drawing/2014/main" id="{B308BE5F-FC50-4313-A37C-F1D16C83D41A}"/>
              </a:ext>
            </a:extLst>
          </p:cNvPr>
          <p:cNvPicPr>
            <a:picLocks noChangeAspect="1"/>
          </p:cNvPicPr>
          <p:nvPr/>
        </p:nvPicPr>
        <p:blipFill>
          <a:blip r:embed="rId2"/>
          <a:stretch>
            <a:fillRect/>
          </a:stretch>
        </p:blipFill>
        <p:spPr>
          <a:xfrm>
            <a:off x="369529" y="153755"/>
            <a:ext cx="937341" cy="646786"/>
          </a:xfrm>
          <a:prstGeom prst="rect">
            <a:avLst/>
          </a:prstGeom>
        </p:spPr>
      </p:pic>
      <p:sp>
        <p:nvSpPr>
          <p:cNvPr id="5" name="Title 1">
            <a:extLst>
              <a:ext uri="{FF2B5EF4-FFF2-40B4-BE49-F238E27FC236}">
                <a16:creationId xmlns:a16="http://schemas.microsoft.com/office/drawing/2014/main" id="{E4593C6E-1E06-4697-B1EE-90CE68ABF96B}"/>
              </a:ext>
            </a:extLst>
          </p:cNvPr>
          <p:cNvSpPr txBox="1">
            <a:spLocks/>
          </p:cNvSpPr>
          <p:nvPr/>
        </p:nvSpPr>
        <p:spPr>
          <a:xfrm>
            <a:off x="1447800" y="211125"/>
            <a:ext cx="10287000" cy="532045"/>
          </a:xfrm>
          <a:prstGeom prst="rect">
            <a:avLst/>
          </a:prstGeom>
          <a:solidFill>
            <a:srgbClr val="0EADC2"/>
          </a:solidFill>
          <a:ln w="38100" cap="flat" cmpd="sng" algn="ctr">
            <a:solidFill>
              <a:srgbClr val="FF0000"/>
            </a:solidFill>
            <a:prstDash val="solid"/>
          </a:ln>
        </p:spPr>
        <p:style>
          <a:lnRef idx="1">
            <a:schemeClr val="accent1"/>
          </a:lnRef>
          <a:fillRef idx="2">
            <a:schemeClr val="accent1"/>
          </a:fillRef>
          <a:effectRef idx="1">
            <a:schemeClr val="accent1"/>
          </a:effectRef>
          <a:fontRef idx="minor">
            <a:schemeClr val="dk1"/>
          </a:fontRef>
        </p:style>
        <p:txBody>
          <a:bodyPr bIns="91440" anchor="b" anchorCtr="0">
            <a:normAutofit fontScale="77500" lnSpcReduction="20000"/>
          </a:bodyPr>
          <a:lstStyle>
            <a:lvl1pPr algn="l" rtl="0" eaLnBrk="1" latinLnBrk="0" hangingPunct="1">
              <a:spcBef>
                <a:spcPct val="0"/>
              </a:spcBef>
              <a:buNone/>
              <a:defRPr kumimoji="0" sz="40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3600" b="1" dirty="0">
                <a:solidFill>
                  <a:schemeClr val="tx1"/>
                </a:solidFill>
                <a:highlight>
                  <a:srgbClr val="FFFF00"/>
                </a:highlight>
              </a:rPr>
              <a:t>Exceptions </a:t>
            </a:r>
            <a:endParaRPr lang="en-US" sz="3600" dirty="0">
              <a:solidFill>
                <a:schemeClr val="tx1"/>
              </a:solidFill>
              <a:highlight>
                <a:srgbClr val="FFFF00"/>
              </a:highlight>
            </a:endParaRPr>
          </a:p>
        </p:txBody>
      </p:sp>
    </p:spTree>
    <p:extLst>
      <p:ext uri="{BB962C8B-B14F-4D97-AF65-F5344CB8AC3E}">
        <p14:creationId xmlns:p14="http://schemas.microsoft.com/office/powerpoint/2010/main" val="218223745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graphicFrame>
        <p:nvGraphicFramePr>
          <p:cNvPr id="6" name="Content Placeholder 5"/>
          <p:cNvGraphicFramePr>
            <a:graphicFrameLocks noGrp="1"/>
          </p:cNvGraphicFramePr>
          <p:nvPr>
            <p:ph sz="quarter" idx="1"/>
            <p:extLst>
              <p:ext uri="{D42A27DB-BD31-4B8C-83A1-F6EECF244321}">
                <p14:modId xmlns:p14="http://schemas.microsoft.com/office/powerpoint/2010/main" val="624882303"/>
              </p:ext>
            </p:extLst>
          </p:nvPr>
        </p:nvGraphicFramePr>
        <p:xfrm>
          <a:off x="1219200" y="1447800"/>
          <a:ext cx="10363200" cy="4079240"/>
        </p:xfrm>
        <a:graphic>
          <a:graphicData uri="http://schemas.openxmlformats.org/drawingml/2006/table">
            <a:tbl>
              <a:tblPr firstRow="1" bandRow="1">
                <a:tableStyleId>{5C22544A-7EE6-4342-B048-85BDC9FD1C3A}</a:tableStyleId>
              </a:tblPr>
              <a:tblGrid>
                <a:gridCol w="3429000">
                  <a:extLst>
                    <a:ext uri="{9D8B030D-6E8A-4147-A177-3AD203B41FA5}">
                      <a16:colId xmlns:a16="http://schemas.microsoft.com/office/drawing/2014/main" val="20000"/>
                    </a:ext>
                  </a:extLst>
                </a:gridCol>
                <a:gridCol w="6934200">
                  <a:extLst>
                    <a:ext uri="{9D8B030D-6E8A-4147-A177-3AD203B41FA5}">
                      <a16:colId xmlns:a16="http://schemas.microsoft.com/office/drawing/2014/main" val="20001"/>
                    </a:ext>
                  </a:extLst>
                </a:gridCol>
              </a:tblGrid>
              <a:tr h="370840">
                <a:tc>
                  <a:txBody>
                    <a:bodyPr/>
                    <a:lstStyle/>
                    <a:p>
                      <a:r>
                        <a:rPr lang="en-US" dirty="0"/>
                        <a:t>Exception Type </a:t>
                      </a:r>
                    </a:p>
                  </a:txBody>
                  <a:tcPr/>
                </a:tc>
                <a:tc>
                  <a:txBody>
                    <a:bodyPr/>
                    <a:lstStyle/>
                    <a:p>
                      <a:r>
                        <a:rPr lang="en-US" dirty="0"/>
                        <a:t>Cause of Exception</a:t>
                      </a:r>
                    </a:p>
                  </a:txBody>
                  <a:tcPr/>
                </a:tc>
                <a:extLst>
                  <a:ext uri="{0D108BD9-81ED-4DB2-BD59-A6C34878D82A}">
                    <a16:rowId xmlns:a16="http://schemas.microsoft.com/office/drawing/2014/main" val="10000"/>
                  </a:ext>
                </a:extLst>
              </a:tr>
              <a:tr h="370840">
                <a:tc>
                  <a:txBody>
                    <a:bodyPr/>
                    <a:lstStyle/>
                    <a:p>
                      <a:r>
                        <a:rPr lang="en-US" dirty="0" err="1"/>
                        <a:t>ArithmaticException</a:t>
                      </a:r>
                      <a:endParaRPr lang="en-US" dirty="0"/>
                    </a:p>
                  </a:txBody>
                  <a:tcPr/>
                </a:tc>
                <a:tc>
                  <a:txBody>
                    <a:bodyPr/>
                    <a:lstStyle/>
                    <a:p>
                      <a:r>
                        <a:rPr lang="en-US" dirty="0"/>
                        <a:t>Caused by math errors</a:t>
                      </a:r>
                      <a:r>
                        <a:rPr lang="en-US" baseline="0" dirty="0"/>
                        <a:t> such as division by zero</a:t>
                      </a:r>
                      <a:endParaRPr lang="en-US" dirty="0"/>
                    </a:p>
                  </a:txBody>
                  <a:tcPr/>
                </a:tc>
                <a:extLst>
                  <a:ext uri="{0D108BD9-81ED-4DB2-BD59-A6C34878D82A}">
                    <a16:rowId xmlns:a16="http://schemas.microsoft.com/office/drawing/2014/main" val="10001"/>
                  </a:ext>
                </a:extLst>
              </a:tr>
              <a:tr h="370840">
                <a:tc>
                  <a:txBody>
                    <a:bodyPr/>
                    <a:lstStyle/>
                    <a:p>
                      <a:r>
                        <a:rPr lang="en-US" dirty="0" err="1"/>
                        <a:t>ArrayIndexOutOfBound</a:t>
                      </a:r>
                      <a:r>
                        <a:rPr lang="en-US" baseline="0" dirty="0" err="1"/>
                        <a:t>Exception</a:t>
                      </a:r>
                      <a:endParaRPr lang="en-US" dirty="0"/>
                    </a:p>
                  </a:txBody>
                  <a:tcPr/>
                </a:tc>
                <a:tc>
                  <a:txBody>
                    <a:bodyPr/>
                    <a:lstStyle/>
                    <a:p>
                      <a:r>
                        <a:rPr lang="en-US" dirty="0"/>
                        <a:t>Caused by</a:t>
                      </a:r>
                      <a:r>
                        <a:rPr lang="en-US" baseline="0" dirty="0"/>
                        <a:t> bad array indexes</a:t>
                      </a:r>
                      <a:endParaRPr lang="en-US" dirty="0"/>
                    </a:p>
                  </a:txBody>
                  <a:tcPr/>
                </a:tc>
                <a:extLst>
                  <a:ext uri="{0D108BD9-81ED-4DB2-BD59-A6C34878D82A}">
                    <a16:rowId xmlns:a16="http://schemas.microsoft.com/office/drawing/2014/main" val="10002"/>
                  </a:ext>
                </a:extLst>
              </a:tr>
              <a:tr h="370840">
                <a:tc>
                  <a:txBody>
                    <a:bodyPr/>
                    <a:lstStyle/>
                    <a:p>
                      <a:r>
                        <a:rPr lang="en-US" dirty="0" err="1"/>
                        <a:t>ArrayStore</a:t>
                      </a:r>
                      <a:r>
                        <a:rPr lang="en-US" baseline="0" dirty="0" err="1"/>
                        <a:t>Exception</a:t>
                      </a:r>
                      <a:endParaRPr lang="en-US" dirty="0"/>
                    </a:p>
                  </a:txBody>
                  <a:tcPr/>
                </a:tc>
                <a:tc>
                  <a:txBody>
                    <a:bodyPr/>
                    <a:lstStyle/>
                    <a:p>
                      <a:r>
                        <a:rPr lang="en-US" dirty="0"/>
                        <a:t>Caused when</a:t>
                      </a:r>
                      <a:r>
                        <a:rPr lang="en-US" baseline="0" dirty="0"/>
                        <a:t> a program tries to store the wrong type of data in array </a:t>
                      </a:r>
                      <a:endParaRPr lang="en-US" dirty="0"/>
                    </a:p>
                  </a:txBody>
                  <a:tcPr/>
                </a:tc>
                <a:extLst>
                  <a:ext uri="{0D108BD9-81ED-4DB2-BD59-A6C34878D82A}">
                    <a16:rowId xmlns:a16="http://schemas.microsoft.com/office/drawing/2014/main" val="10003"/>
                  </a:ext>
                </a:extLst>
              </a:tr>
              <a:tr h="370840">
                <a:tc>
                  <a:txBody>
                    <a:bodyPr/>
                    <a:lstStyle/>
                    <a:p>
                      <a:r>
                        <a:rPr lang="en-US" dirty="0" err="1"/>
                        <a:t>FileNotFoundException</a:t>
                      </a:r>
                      <a:endParaRPr lang="en-US" dirty="0"/>
                    </a:p>
                  </a:txBody>
                  <a:tcPr/>
                </a:tc>
                <a:tc>
                  <a:txBody>
                    <a:bodyPr/>
                    <a:lstStyle/>
                    <a:p>
                      <a:r>
                        <a:rPr lang="en-US" dirty="0"/>
                        <a:t>Caused</a:t>
                      </a:r>
                      <a:r>
                        <a:rPr lang="en-US" baseline="0" dirty="0"/>
                        <a:t> by an attempt to access a nonexistent file</a:t>
                      </a:r>
                      <a:endParaRPr lang="en-US" dirty="0"/>
                    </a:p>
                  </a:txBody>
                  <a:tcPr/>
                </a:tc>
                <a:extLst>
                  <a:ext uri="{0D108BD9-81ED-4DB2-BD59-A6C34878D82A}">
                    <a16:rowId xmlns:a16="http://schemas.microsoft.com/office/drawing/2014/main" val="10004"/>
                  </a:ext>
                </a:extLst>
              </a:tr>
              <a:tr h="370840">
                <a:tc>
                  <a:txBody>
                    <a:bodyPr/>
                    <a:lstStyle/>
                    <a:p>
                      <a:r>
                        <a:rPr lang="en-US" dirty="0" err="1"/>
                        <a:t>IOException</a:t>
                      </a:r>
                      <a:endParaRPr lang="en-US" dirty="0"/>
                    </a:p>
                  </a:txBody>
                  <a:tcPr/>
                </a:tc>
                <a:tc>
                  <a:txBody>
                    <a:bodyPr/>
                    <a:lstStyle/>
                    <a:p>
                      <a:r>
                        <a:rPr lang="en-US" dirty="0"/>
                        <a:t>Caused</a:t>
                      </a:r>
                      <a:r>
                        <a:rPr lang="en-US" baseline="0" dirty="0"/>
                        <a:t>  by general I/O failures, such as inability to read from a file</a:t>
                      </a:r>
                      <a:endParaRPr lang="en-US" dirty="0"/>
                    </a:p>
                  </a:txBody>
                  <a:tcPr/>
                </a:tc>
                <a:extLst>
                  <a:ext uri="{0D108BD9-81ED-4DB2-BD59-A6C34878D82A}">
                    <a16:rowId xmlns:a16="http://schemas.microsoft.com/office/drawing/2014/main" val="10005"/>
                  </a:ext>
                </a:extLst>
              </a:tr>
              <a:tr h="370840">
                <a:tc>
                  <a:txBody>
                    <a:bodyPr/>
                    <a:lstStyle/>
                    <a:p>
                      <a:endParaRPr lang="en-US"/>
                    </a:p>
                  </a:txBody>
                  <a:tcPr/>
                </a:tc>
                <a:tc>
                  <a:txBody>
                    <a:bodyPr/>
                    <a:lstStyle/>
                    <a:p>
                      <a:endParaRPr lang="en-US"/>
                    </a:p>
                  </a:txBody>
                  <a:tcPr/>
                </a:tc>
                <a:extLst>
                  <a:ext uri="{0D108BD9-81ED-4DB2-BD59-A6C34878D82A}">
                    <a16:rowId xmlns:a16="http://schemas.microsoft.com/office/drawing/2014/main" val="10006"/>
                  </a:ext>
                </a:extLst>
              </a:tr>
              <a:tr h="370840">
                <a:tc>
                  <a:txBody>
                    <a:bodyPr/>
                    <a:lstStyle/>
                    <a:p>
                      <a:endParaRPr lang="en-US"/>
                    </a:p>
                  </a:txBody>
                  <a:tcPr/>
                </a:tc>
                <a:tc>
                  <a:txBody>
                    <a:bodyPr/>
                    <a:lstStyle/>
                    <a:p>
                      <a:endParaRPr lang="en-US"/>
                    </a:p>
                  </a:txBody>
                  <a:tcPr/>
                </a:tc>
                <a:extLst>
                  <a:ext uri="{0D108BD9-81ED-4DB2-BD59-A6C34878D82A}">
                    <a16:rowId xmlns:a16="http://schemas.microsoft.com/office/drawing/2014/main" val="10007"/>
                  </a:ext>
                </a:extLst>
              </a:tr>
              <a:tr h="370840">
                <a:tc>
                  <a:txBody>
                    <a:bodyPr/>
                    <a:lstStyle/>
                    <a:p>
                      <a:endParaRPr lang="en-US"/>
                    </a:p>
                  </a:txBody>
                  <a:tcPr/>
                </a:tc>
                <a:tc>
                  <a:txBody>
                    <a:bodyPr/>
                    <a:lstStyle/>
                    <a:p>
                      <a:endParaRPr lang="en-US"/>
                    </a:p>
                  </a:txBody>
                  <a:tcPr/>
                </a:tc>
                <a:extLst>
                  <a:ext uri="{0D108BD9-81ED-4DB2-BD59-A6C34878D82A}">
                    <a16:rowId xmlns:a16="http://schemas.microsoft.com/office/drawing/2014/main" val="10008"/>
                  </a:ext>
                </a:extLst>
              </a:tr>
              <a:tr h="370840">
                <a:tc>
                  <a:txBody>
                    <a:bodyPr/>
                    <a:lstStyle/>
                    <a:p>
                      <a:endParaRPr lang="en-US"/>
                    </a:p>
                  </a:txBody>
                  <a:tcPr/>
                </a:tc>
                <a:tc>
                  <a:txBody>
                    <a:bodyPr/>
                    <a:lstStyle/>
                    <a:p>
                      <a:endParaRPr lang="en-US"/>
                    </a:p>
                  </a:txBody>
                  <a:tcPr/>
                </a:tc>
                <a:extLst>
                  <a:ext uri="{0D108BD9-81ED-4DB2-BD59-A6C34878D82A}">
                    <a16:rowId xmlns:a16="http://schemas.microsoft.com/office/drawing/2014/main" val="10009"/>
                  </a:ext>
                </a:extLst>
              </a:tr>
              <a:tr h="370840">
                <a:tc>
                  <a:txBody>
                    <a:bodyPr/>
                    <a:lstStyle/>
                    <a:p>
                      <a:endParaRPr lang="en-US"/>
                    </a:p>
                  </a:txBody>
                  <a:tcPr/>
                </a:tc>
                <a:tc>
                  <a:txBody>
                    <a:bodyPr/>
                    <a:lstStyle/>
                    <a:p>
                      <a:endParaRPr lang="en-US"/>
                    </a:p>
                  </a:txBody>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25701593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4211</TotalTime>
  <Words>7139</Words>
  <Application>Microsoft Office PowerPoint</Application>
  <PresentationFormat>Widescreen</PresentationFormat>
  <Paragraphs>1269</Paragraphs>
  <Slides>92</Slides>
  <Notes>6</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92</vt:i4>
      </vt:variant>
    </vt:vector>
  </HeadingPairs>
  <TitlesOfParts>
    <vt:vector size="108" baseType="lpstr">
      <vt:lpstr>Arial</vt:lpstr>
      <vt:lpstr>Calibri</vt:lpstr>
      <vt:lpstr>Comic Sans MS</vt:lpstr>
      <vt:lpstr>Courier</vt:lpstr>
      <vt:lpstr>Courier New</vt:lpstr>
      <vt:lpstr>Franklin Gothic Book</vt:lpstr>
      <vt:lpstr>inter-regular</vt:lpstr>
      <vt:lpstr>Marlett</vt:lpstr>
      <vt:lpstr>Perpetua</vt:lpstr>
      <vt:lpstr>Simplified Arabic Fixed</vt:lpstr>
      <vt:lpstr>Times</vt:lpstr>
      <vt:lpstr>Times New Roman</vt:lpstr>
      <vt:lpstr>urw-din</vt:lpstr>
      <vt:lpstr>Wingdings</vt:lpstr>
      <vt:lpstr>Wingdings 2</vt:lpstr>
      <vt:lpstr>Equity</vt:lpstr>
      <vt:lpstr>PowerPoint Presentation</vt:lpstr>
      <vt:lpstr>PowerPoint Presentation</vt:lpstr>
      <vt:lpstr>Arrays and Strings</vt:lpstr>
      <vt:lpstr>Outline</vt:lpstr>
      <vt:lpstr>Introduction to Java Array</vt:lpstr>
      <vt:lpstr>Creating an Array(1D)</vt:lpstr>
      <vt:lpstr>Declaring the array</vt:lpstr>
      <vt:lpstr>Creating memory locations</vt:lpstr>
      <vt:lpstr>Initialization of Arrays</vt:lpstr>
      <vt:lpstr>PowerPoint Presentation</vt:lpstr>
      <vt:lpstr>Array Length</vt:lpstr>
      <vt:lpstr>Two Dimensional Array</vt:lpstr>
      <vt:lpstr>Strings- Introduction</vt:lpstr>
      <vt:lpstr>Strings</vt:lpstr>
      <vt:lpstr>Creating a Strings</vt:lpstr>
      <vt:lpstr>Declaration and Creation using new Keyword</vt:lpstr>
      <vt:lpstr>String Methods</vt:lpstr>
      <vt:lpstr>String Constructors</vt:lpstr>
      <vt:lpstr>String Array</vt:lpstr>
      <vt:lpstr>Assignment no. 5</vt:lpstr>
      <vt:lpstr>Assignment no. 6</vt:lpstr>
      <vt:lpstr>String Buffer</vt:lpstr>
      <vt:lpstr>StringBuffer Constructors</vt:lpstr>
      <vt:lpstr>PowerPoint Presentation</vt:lpstr>
      <vt:lpstr>StringBuilder </vt:lpstr>
      <vt:lpstr>Wrapper Class</vt:lpstr>
      <vt:lpstr>Wrapper Class Method</vt:lpstr>
      <vt:lpstr>Syntax: ParseInt()</vt:lpstr>
      <vt:lpstr>Autoboxing and Unboxing</vt:lpstr>
      <vt:lpstr>When to use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Default Method in Interface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Zac</dc:creator>
  <cp:lastModifiedBy>ICEI 2022</cp:lastModifiedBy>
  <cp:revision>320</cp:revision>
  <dcterms:created xsi:type="dcterms:W3CDTF">2017-03-01T00:01:16Z</dcterms:created>
  <dcterms:modified xsi:type="dcterms:W3CDTF">2025-04-09T03:45:19Z</dcterms:modified>
</cp:coreProperties>
</file>