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73" r:id="rId13"/>
    <p:sldId id="271" r:id="rId14"/>
    <p:sldId id="274" r:id="rId15"/>
    <p:sldId id="266" r:id="rId16"/>
    <p:sldId id="270" r:id="rId17"/>
    <p:sldId id="267" r:id="rId18"/>
    <p:sldId id="268" r:id="rId19"/>
    <p:sldId id="269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00602B"/>
    <a:srgbClr val="004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Operators and Expressions</a:t>
            </a:r>
            <a:endParaRPr lang="en-IN" dirty="0"/>
          </a:p>
        </p:txBody>
      </p:sp>
    </p:spTree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762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6. Conditional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4953000"/>
          </a:xfrm>
        </p:spPr>
        <p:txBody>
          <a:bodyPr/>
          <a:lstStyle/>
          <a:p>
            <a:r>
              <a:rPr lang="en-US" dirty="0"/>
              <a:t>This operator is the character pair  </a:t>
            </a:r>
            <a:r>
              <a:rPr lang="en-US" b="1" dirty="0">
                <a:solidFill>
                  <a:srgbClr val="C00000"/>
                </a:solidFill>
              </a:rPr>
              <a:t>? :</a:t>
            </a:r>
            <a:r>
              <a:rPr lang="en-US" dirty="0"/>
              <a:t> , also called as </a:t>
            </a:r>
            <a:r>
              <a:rPr lang="en-US" b="1" dirty="0">
                <a:solidFill>
                  <a:srgbClr val="800080"/>
                </a:solidFill>
              </a:rPr>
              <a:t>ternary operator</a:t>
            </a:r>
          </a:p>
          <a:p>
            <a:r>
              <a:rPr lang="en-US" dirty="0"/>
              <a:t>Syntax: </a:t>
            </a:r>
          </a:p>
          <a:p>
            <a:endParaRPr lang="en-US" dirty="0"/>
          </a:p>
          <a:p>
            <a:r>
              <a:rPr lang="en-US" dirty="0"/>
              <a:t>Ex: num1 =5;</a:t>
            </a:r>
          </a:p>
          <a:p>
            <a:pPr>
              <a:buNone/>
            </a:pPr>
            <a:r>
              <a:rPr lang="en-US" dirty="0"/>
              <a:t>          num2 =10;</a:t>
            </a:r>
          </a:p>
          <a:p>
            <a:pPr>
              <a:buNone/>
            </a:pPr>
            <a:r>
              <a:rPr lang="en-US" dirty="0"/>
              <a:t>         result= (num1&gt;num2)? num1: num2;</a:t>
            </a:r>
          </a:p>
          <a:p>
            <a:pPr>
              <a:buNone/>
            </a:pPr>
            <a:r>
              <a:rPr lang="en-US" dirty="0"/>
              <a:t>In this case result will be assigned the value of num2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14600" y="1981200"/>
            <a:ext cx="38862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00602B"/>
                </a:solidFill>
              </a:rPr>
              <a:t>Exp 1 ? Exp 2 : Exp 3</a:t>
            </a:r>
            <a:endParaRPr lang="en-IN" sz="2800" b="1" dirty="0">
              <a:solidFill>
                <a:srgbClr val="00602B"/>
              </a:solidFill>
            </a:endParaRPr>
          </a:p>
        </p:txBody>
      </p:sp>
    </p:spTree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7. Bitwise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4724400"/>
          </a:xfrm>
        </p:spPr>
        <p:txBody>
          <a:bodyPr/>
          <a:lstStyle/>
          <a:p>
            <a:r>
              <a:rPr lang="en-US" dirty="0"/>
              <a:t>Used to manipulate data at bit level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59052"/>
              </p:ext>
            </p:extLst>
          </p:nvPr>
        </p:nvGraphicFramePr>
        <p:xfrm>
          <a:off x="990600" y="1981200"/>
          <a:ext cx="70866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sz="2400" b="1" dirty="0"/>
                        <a:t>&amp;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 AND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sz="2400" b="1" dirty="0"/>
                        <a:t>!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 NOT 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IN" sz="2400" b="1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 EX-OR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sz="2400" b="1" dirty="0"/>
                        <a:t>~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One’s complement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sz="2400" b="1" dirty="0"/>
                        <a:t>&lt;&lt;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Shift left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sz="2400" b="1" dirty="0"/>
                        <a:t>&gt;&gt;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Shift right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sz="2400" b="1" dirty="0"/>
                        <a:t>&gt;&gt;&gt;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Shift right with zero fill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Assignment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746947"/>
              </p:ext>
            </p:extLst>
          </p:nvPr>
        </p:nvGraphicFramePr>
        <p:xfrm>
          <a:off x="228600" y="1554480"/>
          <a:ext cx="8610600" cy="32004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&lt;&lt;=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/>
                        <a:t>Left shift assignment operator.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C &lt;&lt;= 2 is same as C = C &lt;&lt;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&gt;&gt;=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/>
                        <a:t>Right shift assignment operator.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C &gt;&gt;= 2 is same as C = C &gt;&gt;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/>
                        <a:t>&amp;=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/>
                        <a:t>Bitwise AND assignment operator.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C &amp;= 2 is same as C = C &amp;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/>
                        <a:t>^=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bitwise exclusive OR and assignment operator.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C ^= 2 is same as C = C ^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/>
                        <a:t>|=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bitwise inclusive OR and assignment operator.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C |= 2 is same as C = C |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85800" y="685800"/>
            <a:ext cx="88392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class Test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public static void main(String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args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[])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 = 60;	/* 60 = 0011 1100 */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b = 13;	/* 13 = 0000 1101 */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c = 0;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 = a &amp; b;        /* 12 = 0000 1100 */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800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System.out.println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("a &amp; b = " + c 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 = a | b;        /* 61 = 0011 1101 */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800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System.out.println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("a | b = " + c 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c = a ^ b;        /* 49 = 0011 0001 */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800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System.out.println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("a ^ b = " + c 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c = ~a;           /*-61 = 1100 0011 */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800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System.out.println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("~a = " + c 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 = a &lt;&lt; 2;       /* 240 = 1111 0000 */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800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System.out.println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("a &lt;&lt; 2 = " + c 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c = a &gt;&gt; 2;       /* 15 = 1111 */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800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System.out.println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("a &gt;&gt; 2  = " + c 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c = a &gt;&gt;&gt; 2;      /* 15 = 0000 1111 */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800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System.out.println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("a &gt;&gt;&gt; 2 = " + c 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8600"/>
            <a:ext cx="30996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Bitwise operator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Assignment operators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914400"/>
            <a:ext cx="9296400" cy="784830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200" b="1" dirty="0"/>
              <a:t>public class sample1 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 </a:t>
            </a:r>
            <a:r>
              <a:rPr lang="en-US" sz="2200" b="1" dirty="0"/>
              <a:t>public static void main(String </a:t>
            </a:r>
            <a:r>
              <a:rPr lang="en-US" sz="2200" b="1" dirty="0" err="1"/>
              <a:t>args</a:t>
            </a:r>
            <a:r>
              <a:rPr lang="en-US" sz="2200" b="1" dirty="0"/>
              <a:t>[]) </a:t>
            </a:r>
          </a:p>
          <a:p>
            <a:r>
              <a:rPr lang="en-US" sz="2200" dirty="0"/>
              <a:t>   {</a:t>
            </a:r>
          </a:p>
          <a:p>
            <a:r>
              <a:rPr lang="en-US" sz="2200" dirty="0"/>
              <a:t>      </a:t>
            </a:r>
            <a:r>
              <a:rPr lang="en-US" sz="2200" b="1" dirty="0" err="1"/>
              <a:t>int</a:t>
            </a:r>
            <a:r>
              <a:rPr lang="en-US" sz="2200" b="1" dirty="0"/>
              <a:t> a = 10;</a:t>
            </a:r>
          </a:p>
          <a:p>
            <a:r>
              <a:rPr lang="en-US" sz="2200" dirty="0"/>
              <a:t>      </a:t>
            </a:r>
            <a:r>
              <a:rPr lang="en-US" sz="2200" b="1" dirty="0" err="1"/>
              <a:t>int</a:t>
            </a:r>
            <a:r>
              <a:rPr lang="en-US" sz="2200" b="1" dirty="0"/>
              <a:t> c = 15;</a:t>
            </a:r>
          </a:p>
          <a:p>
            <a:endParaRPr lang="en-US" sz="2200" dirty="0"/>
          </a:p>
          <a:p>
            <a:r>
              <a:rPr lang="en-US" sz="2200" b="1" dirty="0">
                <a:solidFill>
                  <a:srgbClr val="C00000"/>
                </a:solidFill>
              </a:rPr>
              <a:t>      c &lt;&lt;= 2 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System.</a:t>
            </a:r>
            <a:r>
              <a:rPr lang="en-US" sz="2200" i="1" dirty="0" err="1"/>
              <a:t>out.println</a:t>
            </a:r>
            <a:r>
              <a:rPr lang="en-US" sz="2200" i="1" dirty="0"/>
              <a:t>("c &lt;&lt;= 2 = " + c );</a:t>
            </a:r>
          </a:p>
          <a:p>
            <a:endParaRPr lang="en-US" sz="2200" dirty="0"/>
          </a:p>
          <a:p>
            <a:r>
              <a:rPr lang="en-US" sz="2200" dirty="0"/>
              <a:t>      </a:t>
            </a:r>
            <a:r>
              <a:rPr lang="en-US" sz="2200" b="1" dirty="0">
                <a:solidFill>
                  <a:srgbClr val="C00000"/>
                </a:solidFill>
              </a:rPr>
              <a:t>c &gt;&gt;= 2 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System.</a:t>
            </a:r>
            <a:r>
              <a:rPr lang="en-US" sz="2200" i="1" dirty="0" err="1"/>
              <a:t>out.println</a:t>
            </a:r>
            <a:r>
              <a:rPr lang="en-US" sz="2200" i="1" dirty="0"/>
              <a:t>("c &gt;&gt;= 2 = " + c );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      </a:t>
            </a:r>
            <a:r>
              <a:rPr lang="en-US" sz="2200" b="1" dirty="0">
                <a:solidFill>
                  <a:srgbClr val="C00000"/>
                </a:solidFill>
              </a:rPr>
              <a:t>c &amp;= a 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System.</a:t>
            </a:r>
            <a:r>
              <a:rPr lang="en-US" sz="2200" i="1" dirty="0" err="1"/>
              <a:t>out.println</a:t>
            </a:r>
            <a:r>
              <a:rPr lang="en-US" sz="2200" i="1" dirty="0"/>
              <a:t>("c &amp;= a  = " + c );</a:t>
            </a:r>
          </a:p>
          <a:p>
            <a:endParaRPr lang="en-US" sz="2200" dirty="0"/>
          </a:p>
          <a:p>
            <a:r>
              <a:rPr lang="en-US" sz="2200" dirty="0"/>
              <a:t>      </a:t>
            </a:r>
            <a:r>
              <a:rPr lang="en-US" sz="2200" b="1" dirty="0">
                <a:solidFill>
                  <a:srgbClr val="C00000"/>
                </a:solidFill>
              </a:rPr>
              <a:t>c ^= a 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System.</a:t>
            </a:r>
            <a:r>
              <a:rPr lang="en-US" sz="2200" i="1" dirty="0" err="1"/>
              <a:t>out.println</a:t>
            </a:r>
            <a:r>
              <a:rPr lang="en-US" sz="2200" i="1" dirty="0"/>
              <a:t>("c ^= a   = " + c );</a:t>
            </a:r>
          </a:p>
          <a:p>
            <a:endParaRPr lang="en-US" sz="2200" dirty="0"/>
          </a:p>
          <a:p>
            <a:r>
              <a:rPr lang="en-US" sz="2200" dirty="0"/>
              <a:t>       }</a:t>
            </a:r>
          </a:p>
          <a:p>
            <a:r>
              <a:rPr lang="en-US" sz="2200" dirty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762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8. Special operators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1430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 supports special operator called as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instanceof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operator</a:t>
            </a:r>
          </a:p>
          <a:p>
            <a:r>
              <a:rPr lang="en-US" dirty="0"/>
              <a:t>The </a:t>
            </a:r>
            <a:r>
              <a:rPr lang="en-US" i="1" dirty="0"/>
              <a:t>instanceof </a:t>
            </a:r>
            <a:r>
              <a:rPr lang="en-US" dirty="0"/>
              <a:t>operator is an object reference operator.</a:t>
            </a:r>
          </a:p>
          <a:p>
            <a:r>
              <a:rPr lang="en-US" dirty="0"/>
              <a:t>This operator allows us to determine whether the object belongs to a particular class or not.</a:t>
            </a:r>
          </a:p>
          <a:p>
            <a:r>
              <a:rPr lang="en-US" dirty="0"/>
              <a:t>The </a:t>
            </a:r>
            <a:r>
              <a:rPr lang="en-US" i="1" dirty="0" err="1"/>
              <a:t>instanceof</a:t>
            </a:r>
            <a:r>
              <a:rPr lang="en-US" dirty="0"/>
              <a:t> in java is also known as </a:t>
            </a:r>
            <a:r>
              <a:rPr lang="en-US" b="1" i="1" dirty="0">
                <a:solidFill>
                  <a:srgbClr val="FF0000"/>
                </a:solidFill>
              </a:rPr>
              <a:t>type comparison operator </a:t>
            </a:r>
            <a:r>
              <a:rPr lang="en-US" dirty="0"/>
              <a:t>because it compares the instance with type</a:t>
            </a:r>
          </a:p>
          <a:p>
            <a:r>
              <a:rPr lang="en-US" dirty="0"/>
              <a:t>Ex: </a:t>
            </a:r>
          </a:p>
          <a:p>
            <a:pPr>
              <a:buNone/>
            </a:pPr>
            <a:r>
              <a:rPr lang="en-US" b="1" dirty="0">
                <a:solidFill>
                  <a:srgbClr val="004C22"/>
                </a:solidFill>
              </a:rPr>
              <a:t>             </a:t>
            </a:r>
            <a:r>
              <a:rPr lang="en-US" b="1" dirty="0">
                <a:solidFill>
                  <a:srgbClr val="004C22"/>
                </a:solidFill>
                <a:latin typeface="Simplified Arabic Fixed" pitchFamily="49" charset="-78"/>
                <a:cs typeface="Simplified Arabic Fixed" pitchFamily="49" charset="-78"/>
              </a:rPr>
              <a:t>person instanceof student </a:t>
            </a:r>
          </a:p>
          <a:p>
            <a:pPr>
              <a:buNone/>
            </a:pPr>
            <a:r>
              <a:rPr lang="en-US" dirty="0">
                <a:latin typeface="Simplified Arabic Fixed" pitchFamily="49" charset="-78"/>
                <a:cs typeface="Simplified Arabic Fixed" pitchFamily="49" charset="-78"/>
              </a:rPr>
              <a:t>    </a:t>
            </a:r>
            <a:r>
              <a:rPr lang="en-US" dirty="0">
                <a:cs typeface="Simplified Arabic Fixed" pitchFamily="49" charset="-78"/>
              </a:rPr>
              <a:t>is true if the object person belongs to class student: otherwise it is false.</a:t>
            </a:r>
          </a:p>
          <a:p>
            <a:pPr>
              <a:buNone/>
            </a:pPr>
            <a:r>
              <a:rPr lang="en-US" dirty="0">
                <a:latin typeface="Simplified Arabic Fixed" pitchFamily="49" charset="-78"/>
                <a:cs typeface="Simplified Arabic Fixed" pitchFamily="49" charset="-78"/>
              </a:rPr>
              <a:t> </a:t>
            </a:r>
            <a:endParaRPr lang="en-IN" dirty="0">
              <a:latin typeface="Simplified Arabic Fixed" pitchFamily="49" charset="-78"/>
              <a:cs typeface="Simplified Arabic Fixed" pitchFamily="49" charset="-78"/>
            </a:endParaRPr>
          </a:p>
        </p:txBody>
      </p:sp>
    </p:spTree>
  </p:cSld>
  <p:clrMapOvr>
    <a:masterClrMapping/>
  </p:clrMapOvr>
  <p:transition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i="1" dirty="0" err="1"/>
              <a:t>instanceof</a:t>
            </a:r>
            <a:r>
              <a:rPr lang="en-US" i="1" dirty="0"/>
              <a:t> </a:t>
            </a:r>
            <a:r>
              <a:rPr lang="en-US" dirty="0"/>
              <a:t>operator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066800"/>
            <a:ext cx="861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class Simple{</a:t>
            </a:r>
          </a:p>
          <a:p>
            <a:r>
              <a:rPr lang="en-US" sz="3600" dirty="0"/>
              <a:t> public static void main(String </a:t>
            </a:r>
            <a:r>
              <a:rPr lang="en-US" sz="3600" dirty="0" err="1"/>
              <a:t>args</a:t>
            </a:r>
            <a:r>
              <a:rPr lang="en-US" sz="3600" dirty="0"/>
              <a:t>[]){</a:t>
            </a:r>
          </a:p>
          <a:p>
            <a:r>
              <a:rPr lang="en-US" sz="3600" dirty="0"/>
              <a:t>         Simple s=new Simple();</a:t>
            </a:r>
          </a:p>
          <a:p>
            <a:r>
              <a:rPr lang="en-US" sz="3600" dirty="0"/>
              <a:t> </a:t>
            </a:r>
            <a:r>
              <a:rPr lang="en-US" sz="3600" dirty="0" err="1"/>
              <a:t>System.out.println</a:t>
            </a:r>
            <a:r>
              <a:rPr lang="en-US" sz="3600" dirty="0"/>
              <a:t>(</a:t>
            </a:r>
            <a:r>
              <a:rPr lang="en-US" sz="3600" b="1" dirty="0">
                <a:solidFill>
                  <a:srgbClr val="004C22"/>
                </a:solidFill>
              </a:rPr>
              <a:t>s </a:t>
            </a:r>
            <a:r>
              <a:rPr lang="en-US" sz="3600" b="1" dirty="0" err="1">
                <a:solidFill>
                  <a:srgbClr val="004C22"/>
                </a:solidFill>
              </a:rPr>
              <a:t>instanceof</a:t>
            </a:r>
            <a:r>
              <a:rPr lang="en-US" sz="3600" b="1" dirty="0">
                <a:solidFill>
                  <a:srgbClr val="004C22"/>
                </a:solidFill>
              </a:rPr>
              <a:t> Simple</a:t>
            </a:r>
            <a:r>
              <a:rPr lang="en-US" sz="3600" dirty="0"/>
              <a:t>);</a:t>
            </a:r>
          </a:p>
          <a:p>
            <a:r>
              <a:rPr lang="en-US" sz="3600" dirty="0"/>
              <a:t> }</a:t>
            </a:r>
          </a:p>
          <a:p>
            <a:r>
              <a:rPr lang="en-US" sz="3600" dirty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Expressions are evaluated using assignment statement as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All the variables used in expression must be initiated before evaluation is attempted.</a:t>
            </a:r>
          </a:p>
          <a:p>
            <a:r>
              <a:rPr lang="en-US" dirty="0"/>
              <a:t>Ex:  </a:t>
            </a:r>
          </a:p>
          <a:p>
            <a:pPr>
              <a:buNone/>
            </a:pPr>
            <a:r>
              <a:rPr lang="en-US" dirty="0"/>
              <a:t>       x = a*b-c;</a:t>
            </a:r>
          </a:p>
          <a:p>
            <a:pPr>
              <a:buNone/>
            </a:pPr>
            <a:r>
              <a:rPr lang="en-US" dirty="0"/>
              <a:t>Here the variables a, b, and c must be defined before they are used in the expression.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   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24000" y="1905000"/>
            <a:ext cx="26670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variable = expression;</a:t>
            </a:r>
            <a:endParaRPr lang="en-IN" sz="2400" dirty="0"/>
          </a:p>
        </p:txBody>
      </p:sp>
    </p:spTree>
  </p:cSld>
  <p:clrMapOvr>
    <a:masterClrMapping/>
  </p:clrMapOvr>
  <p:transition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Precedence of Arithmetic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410200"/>
          </a:xfrm>
        </p:spPr>
        <p:txBody>
          <a:bodyPr>
            <a:noAutofit/>
          </a:bodyPr>
          <a:lstStyle/>
          <a:p>
            <a:r>
              <a:rPr lang="en-US" sz="2200" dirty="0"/>
              <a:t>An arithmetic expression </a:t>
            </a:r>
            <a:r>
              <a:rPr lang="en-US" sz="2200" b="1" dirty="0">
                <a:solidFill>
                  <a:srgbClr val="C00000"/>
                </a:solidFill>
              </a:rPr>
              <a:t>without</a:t>
            </a:r>
            <a:r>
              <a:rPr lang="en-US" sz="2200" i="1" dirty="0"/>
              <a:t> </a:t>
            </a:r>
            <a:r>
              <a:rPr lang="en-US" sz="2200" dirty="0"/>
              <a:t>any parenthesis will be evaluated from </a:t>
            </a:r>
            <a:r>
              <a:rPr lang="en-US" sz="2200" b="1" i="1" u="sng" dirty="0">
                <a:solidFill>
                  <a:srgbClr val="C00000"/>
                </a:solidFill>
              </a:rPr>
              <a:t>left to right </a:t>
            </a:r>
            <a:r>
              <a:rPr lang="en-US" sz="2200" dirty="0"/>
              <a:t>using the rules of precedence of operators.</a:t>
            </a:r>
          </a:p>
          <a:p>
            <a:r>
              <a:rPr lang="en-US" sz="2200" dirty="0"/>
              <a:t>Arithmetic operators with priority levels:</a:t>
            </a:r>
          </a:p>
          <a:p>
            <a:pPr>
              <a:buNone/>
            </a:pPr>
            <a:r>
              <a:rPr lang="en-US" sz="2200" dirty="0"/>
              <a:t>    High priority         *,  /,  % </a:t>
            </a:r>
          </a:p>
          <a:p>
            <a:pPr>
              <a:buNone/>
            </a:pPr>
            <a:r>
              <a:rPr lang="en-US" sz="2200" dirty="0"/>
              <a:t>    Low priority          +, -</a:t>
            </a:r>
          </a:p>
          <a:p>
            <a:r>
              <a:rPr lang="en-US" sz="2200" dirty="0"/>
              <a:t>Without parentheses, evaluation procedure includes two left to right passes through expression</a:t>
            </a:r>
          </a:p>
          <a:p>
            <a:pPr marL="715963" indent="-273050">
              <a:buFont typeface="Wingdings" pitchFamily="2" charset="2"/>
              <a:buChar char="ü"/>
            </a:pPr>
            <a:r>
              <a:rPr lang="en-US" sz="2200" dirty="0"/>
              <a:t> During the first pass, high priority operators gets executed </a:t>
            </a:r>
          </a:p>
          <a:p>
            <a:pPr marL="715963" indent="-273050">
              <a:buFont typeface="Wingdings" pitchFamily="2" charset="2"/>
              <a:buChar char="ü"/>
            </a:pPr>
            <a:r>
              <a:rPr lang="en-US" sz="2200" dirty="0"/>
              <a:t>During the second pass, low priority operators gets executed </a:t>
            </a:r>
          </a:p>
          <a:p>
            <a:pPr marL="273050" indent="-273050"/>
            <a:r>
              <a:rPr lang="en-US" sz="2200" dirty="0"/>
              <a:t>if parentheses are used, the expression within parentheses gets highest priority. </a:t>
            </a:r>
          </a:p>
          <a:p>
            <a:pPr marL="273050" indent="-273050"/>
            <a:r>
              <a:rPr lang="en-US" sz="2200" dirty="0"/>
              <a:t>If two or more parentheses occurs in expression then, the left most parentheses in an expression gets evaluated first.      </a:t>
            </a:r>
          </a:p>
          <a:p>
            <a:pPr marL="273050" indent="-273050">
              <a:buNone/>
            </a:pPr>
            <a:r>
              <a:rPr lang="en-US" sz="2200" dirty="0"/>
              <a:t>     ex:    </a:t>
            </a:r>
            <a:r>
              <a:rPr lang="en-US" sz="2200" b="1" dirty="0">
                <a:solidFill>
                  <a:srgbClr val="800080"/>
                </a:solidFill>
              </a:rPr>
              <a:t>result = (a+b) * (c/d) 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dirty="0"/>
              <a:t> </a:t>
            </a:r>
            <a:endParaRPr lang="en-IN" sz="2000" dirty="0"/>
          </a:p>
        </p:txBody>
      </p:sp>
    </p:spTree>
  </p:cSld>
  <p:clrMapOvr>
    <a:masterClrMapping/>
  </p:clrMapOvr>
  <p:transition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57200"/>
            <a:ext cx="3733800" cy="762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 X = 9-12/3 + 3*2-1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876800" y="457200"/>
            <a:ext cx="3733800" cy="762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 x =9-12/(3+3)*(2-1)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914400" y="1447800"/>
            <a:ext cx="3733800" cy="3581400"/>
          </a:xfrm>
        </p:spPr>
        <p:txBody>
          <a:bodyPr/>
          <a:lstStyle/>
          <a:p>
            <a:pPr>
              <a:buNone/>
            </a:pPr>
            <a:r>
              <a:rPr lang="en-US" u="sng" dirty="0"/>
              <a:t>First pass</a:t>
            </a:r>
          </a:p>
          <a:p>
            <a:pPr>
              <a:buNone/>
            </a:pPr>
            <a:r>
              <a:rPr lang="en-US" dirty="0"/>
              <a:t>    step 1: x = 9-4+3*2-1</a:t>
            </a:r>
          </a:p>
          <a:p>
            <a:pPr>
              <a:buNone/>
            </a:pPr>
            <a:r>
              <a:rPr lang="en-US" dirty="0"/>
              <a:t>    step 2: x= 9-4+6-1</a:t>
            </a:r>
          </a:p>
          <a:p>
            <a:pPr>
              <a:buNone/>
            </a:pPr>
            <a:r>
              <a:rPr lang="en-US" u="sng" dirty="0"/>
              <a:t>Second pass</a:t>
            </a:r>
          </a:p>
          <a:p>
            <a:pPr>
              <a:buNone/>
            </a:pPr>
            <a:r>
              <a:rPr lang="en-US" dirty="0"/>
              <a:t>     step 3: x= 5+6-1</a:t>
            </a:r>
          </a:p>
          <a:p>
            <a:pPr>
              <a:buNone/>
            </a:pPr>
            <a:r>
              <a:rPr lang="en-US" dirty="0"/>
              <a:t>     step 4: x= 11-1</a:t>
            </a:r>
          </a:p>
          <a:p>
            <a:pPr>
              <a:buNone/>
            </a:pPr>
            <a:r>
              <a:rPr lang="en-US" dirty="0"/>
              <a:t>     step 5: x= 10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>
          <a:xfrm>
            <a:off x="4876800" y="1371600"/>
            <a:ext cx="3733800" cy="3886200"/>
          </a:xfrm>
        </p:spPr>
        <p:txBody>
          <a:bodyPr/>
          <a:lstStyle/>
          <a:p>
            <a:pPr>
              <a:buNone/>
            </a:pPr>
            <a:r>
              <a:rPr lang="en-US" u="sng" dirty="0"/>
              <a:t>First pass</a:t>
            </a:r>
          </a:p>
          <a:p>
            <a:pPr>
              <a:buNone/>
            </a:pPr>
            <a:r>
              <a:rPr lang="en-US" dirty="0"/>
              <a:t>     step 1: x=9-12/6*(2-1)</a:t>
            </a:r>
          </a:p>
          <a:p>
            <a:pPr>
              <a:buNone/>
            </a:pPr>
            <a:r>
              <a:rPr lang="en-US" dirty="0"/>
              <a:t>     step 2: x=9-12/6*1</a:t>
            </a:r>
          </a:p>
          <a:p>
            <a:pPr>
              <a:buNone/>
            </a:pPr>
            <a:r>
              <a:rPr lang="en-US" u="sng" dirty="0"/>
              <a:t>Second pass</a:t>
            </a:r>
          </a:p>
          <a:p>
            <a:pPr>
              <a:buNone/>
            </a:pPr>
            <a:r>
              <a:rPr lang="en-US" dirty="0"/>
              <a:t>     step 3: x= 9-2*1</a:t>
            </a:r>
          </a:p>
          <a:p>
            <a:pPr>
              <a:buNone/>
            </a:pPr>
            <a:r>
              <a:rPr lang="en-US" dirty="0"/>
              <a:t>     step 4: x=9-2</a:t>
            </a:r>
          </a:p>
          <a:p>
            <a:pPr>
              <a:buNone/>
            </a:pPr>
            <a:r>
              <a:rPr lang="en-US" u="sng" dirty="0"/>
              <a:t>Third pass</a:t>
            </a:r>
          </a:p>
          <a:p>
            <a:pPr>
              <a:buNone/>
            </a:pPr>
            <a:r>
              <a:rPr lang="en-US" dirty="0"/>
              <a:t>      step 5: x=7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 rot="10800000" flipV="1">
            <a:off x="914400" y="5179368"/>
            <a:ext cx="7676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Number of evaluation steps remains same in both the cases equal to 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5( i.e. equal to number of arithmetic operators in expression)</a:t>
            </a:r>
            <a:endParaRPr lang="en-IN" sz="2400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u="sng" dirty="0"/>
              <a:t>Outline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4800600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Java operators</a:t>
            </a:r>
          </a:p>
          <a:p>
            <a:r>
              <a:rPr lang="en-US" dirty="0"/>
              <a:t>Precedence of Arithmetic Operators</a:t>
            </a:r>
          </a:p>
          <a:p>
            <a:r>
              <a:rPr lang="en-US" dirty="0"/>
              <a:t>Type Conversions</a:t>
            </a:r>
          </a:p>
          <a:p>
            <a:r>
              <a:rPr lang="en-US" dirty="0"/>
              <a:t>Operator Precedence and Associativity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C5A6-8853-4A3A-BD41-AD4D35AF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Type Conversion in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4893-D1AD-4869-A229-F02CB3327D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Automatic Type Conversion :-</a:t>
            </a:r>
          </a:p>
          <a:p>
            <a:r>
              <a:rPr lang="en-IN" dirty="0"/>
              <a:t>Java permits mixing of constants and variables of different types in expression, but during evaluation it follows to strict rules of type conversion </a:t>
            </a:r>
          </a:p>
          <a:p>
            <a:r>
              <a:rPr lang="en-IN" dirty="0"/>
              <a:t>If operands are of different type then the lower type is automatically converted to the higher type before operation proceeds.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645A9-CC18-473D-B763-DB1333CE7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191000"/>
            <a:ext cx="5791200" cy="23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4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Java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Arithmetic operators</a:t>
            </a:r>
          </a:p>
          <a:p>
            <a:pPr marL="514350" indent="-514350">
              <a:buAutoNum type="arabicPeriod"/>
            </a:pPr>
            <a:r>
              <a:rPr lang="en-US" dirty="0"/>
              <a:t>Relational operators</a:t>
            </a:r>
          </a:p>
          <a:p>
            <a:pPr marL="514350" indent="-514350">
              <a:buAutoNum type="arabicPeriod"/>
            </a:pPr>
            <a:r>
              <a:rPr lang="en-US" dirty="0"/>
              <a:t>Logical operators</a:t>
            </a:r>
          </a:p>
          <a:p>
            <a:pPr marL="514350" indent="-514350">
              <a:buAutoNum type="arabicPeriod"/>
            </a:pPr>
            <a:r>
              <a:rPr lang="en-US" dirty="0"/>
              <a:t>Assignment operators</a:t>
            </a:r>
          </a:p>
          <a:p>
            <a:pPr marL="514350" indent="-514350">
              <a:buAutoNum type="arabicPeriod"/>
            </a:pPr>
            <a:r>
              <a:rPr lang="en-US" dirty="0"/>
              <a:t>Increment and decrement operators</a:t>
            </a:r>
          </a:p>
          <a:p>
            <a:pPr marL="514350" indent="-514350">
              <a:buAutoNum type="arabicPeriod"/>
            </a:pPr>
            <a:r>
              <a:rPr lang="en-US" dirty="0"/>
              <a:t>Conditional operators</a:t>
            </a:r>
          </a:p>
          <a:p>
            <a:pPr marL="514350" indent="-514350">
              <a:buAutoNum type="arabicPeriod"/>
            </a:pPr>
            <a:r>
              <a:rPr lang="en-US" dirty="0"/>
              <a:t>Bitwise operators</a:t>
            </a:r>
          </a:p>
          <a:p>
            <a:pPr marL="514350" indent="-514350">
              <a:buAutoNum type="arabicPeriod"/>
            </a:pPr>
            <a:r>
              <a:rPr lang="en-US" dirty="0"/>
              <a:t>Special operators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609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514350" indent="-514350"/>
            <a:r>
              <a:rPr lang="en-US" dirty="0"/>
              <a:t>1. Arithmetic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838200"/>
          <a:ext cx="77724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         +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ddition or unary plus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          -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 or unary minus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</a:t>
                      </a:r>
                      <a:r>
                        <a:rPr lang="en-US" b="1" dirty="0"/>
                        <a:t>*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          /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          %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Modulo division(remainder)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14400" y="3103126"/>
            <a:ext cx="8001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Integer Arithmetic:  </a:t>
            </a:r>
          </a:p>
          <a:p>
            <a:pPr marL="442913">
              <a:buFont typeface="Wingdings" pitchFamily="2" charset="2"/>
              <a:buChar char="Ø"/>
            </a:pPr>
            <a:r>
              <a:rPr lang="en-US" dirty="0"/>
              <a:t>  When both the operands in an arithmetic expression are integers, then expression is called an </a:t>
            </a:r>
            <a:r>
              <a:rPr lang="en-US" i="1" dirty="0"/>
              <a:t>integer expression. </a:t>
            </a:r>
          </a:p>
          <a:p>
            <a:pPr marL="442913">
              <a:buFont typeface="Wingdings" pitchFamily="2" charset="2"/>
              <a:buChar char="Ø"/>
            </a:pPr>
            <a:r>
              <a:rPr lang="en-US" dirty="0"/>
              <a:t>Operation  in </a:t>
            </a:r>
            <a:r>
              <a:rPr lang="en-US" i="1" dirty="0"/>
              <a:t>integer expression </a:t>
            </a:r>
            <a:r>
              <a:rPr lang="en-US" dirty="0"/>
              <a:t>is called </a:t>
            </a:r>
            <a:r>
              <a:rPr lang="en-US" i="1" dirty="0"/>
              <a:t>integer arithmetic.</a:t>
            </a:r>
            <a:endParaRPr lang="en-IN" sz="2800" i="1" dirty="0"/>
          </a:p>
          <a:p>
            <a:pPr marL="179388"/>
            <a:r>
              <a:rPr lang="en-US" sz="2000" dirty="0"/>
              <a:t>Ex: a+b, a-b, a*b, a/b, </a:t>
            </a:r>
            <a:r>
              <a:rPr lang="en-US" sz="2000" dirty="0" err="1"/>
              <a:t>a%b</a:t>
            </a:r>
            <a:endParaRPr lang="en-US" sz="2000" dirty="0"/>
          </a:p>
          <a:p>
            <a:pPr marL="179388"/>
            <a:r>
              <a:rPr lang="en-US" sz="2000" dirty="0"/>
              <a:t>       10/5, 10%5, -10%5, -10%-5, 10% -5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Real Arithmetic:</a:t>
            </a:r>
          </a:p>
          <a:p>
            <a:pPr marL="442913">
              <a:buFont typeface="Wingdings" pitchFamily="2" charset="2"/>
              <a:buChar char="Ø"/>
            </a:pPr>
            <a:r>
              <a:rPr lang="en-US" dirty="0"/>
              <a:t> An arithmetic operation involving only real operands is called </a:t>
            </a:r>
            <a:r>
              <a:rPr lang="en-US" i="1" dirty="0"/>
              <a:t>real arithmetic</a:t>
            </a:r>
          </a:p>
          <a:p>
            <a:pPr marL="442913">
              <a:buFont typeface="Wingdings" pitchFamily="2" charset="2"/>
              <a:buChar char="Ø"/>
            </a:pPr>
            <a:r>
              <a:rPr lang="en-US" dirty="0"/>
              <a:t> Modulus operator % can be applied to floating point data as well.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Mixed- mode Arithmetic: </a:t>
            </a:r>
            <a:r>
              <a:rPr lang="en-US" sz="1600" dirty="0"/>
              <a:t>Ex: 15/10.0 = 1.5</a:t>
            </a:r>
            <a:endParaRPr lang="en-US" sz="2800" dirty="0"/>
          </a:p>
          <a:p>
            <a:r>
              <a:rPr lang="en-US" sz="2800" dirty="0"/>
              <a:t>    </a:t>
            </a:r>
          </a:p>
          <a:p>
            <a:endParaRPr lang="en-US" sz="2400" dirty="0"/>
          </a:p>
          <a:p>
            <a:r>
              <a:rPr lang="en-US" sz="2800" dirty="0"/>
              <a:t> 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772400" cy="7159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2. Relational operators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838200"/>
            <a:ext cx="8077200" cy="5562600"/>
          </a:xfrm>
        </p:spPr>
        <p:txBody>
          <a:bodyPr>
            <a:noAutofit/>
          </a:bodyPr>
          <a:lstStyle/>
          <a:p>
            <a:r>
              <a:rPr lang="en-US" sz="2400" dirty="0"/>
              <a:t>Used to compare two quantities and take decision depending on their relation.</a:t>
            </a:r>
          </a:p>
          <a:p>
            <a:pPr>
              <a:buNone/>
            </a:pPr>
            <a:r>
              <a:rPr lang="en-US" sz="2400" dirty="0"/>
              <a:t>     ex: age of persons, price of two items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</a:t>
            </a:r>
            <a:r>
              <a:rPr lang="en-US" sz="2400" dirty="0"/>
              <a:t>Expression containing relational operator is termed as a </a:t>
            </a:r>
            <a:r>
              <a:rPr lang="en-US" sz="2400" i="1" dirty="0"/>
              <a:t>relational expression.</a:t>
            </a:r>
            <a:r>
              <a:rPr lang="en-US" sz="2400" dirty="0"/>
              <a:t>  </a:t>
            </a:r>
          </a:p>
          <a:p>
            <a:r>
              <a:rPr lang="en-US" sz="2400" dirty="0"/>
              <a:t>Value of any relational expression is either true or false.</a:t>
            </a:r>
          </a:p>
          <a:p>
            <a:r>
              <a:rPr lang="en-US" sz="2000" dirty="0"/>
              <a:t>Syntax:  </a:t>
            </a:r>
          </a:p>
          <a:p>
            <a:r>
              <a:rPr lang="en-US" sz="2000" b="1" dirty="0">
                <a:solidFill>
                  <a:srgbClr val="004C22"/>
                </a:solidFill>
              </a:rPr>
              <a:t>Arithmetic operators have a higher priority over relational operator.</a:t>
            </a:r>
          </a:p>
          <a:p>
            <a:endParaRPr lang="en-US" sz="2000" dirty="0"/>
          </a:p>
          <a:p>
            <a:pPr>
              <a:buNone/>
            </a:pPr>
            <a:r>
              <a:rPr lang="en-US" sz="2400" dirty="0"/>
              <a:t> </a:t>
            </a:r>
            <a:endParaRPr lang="en-IN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681969"/>
              </p:ext>
            </p:extLst>
          </p:nvPr>
        </p:nvGraphicFramePr>
        <p:xfrm>
          <a:off x="914400" y="2057400"/>
          <a:ext cx="7467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 baseline="0" dirty="0"/>
                        <a:t>   </a:t>
                      </a:r>
                      <a:r>
                        <a:rPr lang="en-US" b="1" dirty="0"/>
                        <a:t>&lt;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less than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 dirty="0"/>
                        <a:t>  &lt;=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less than or equal to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 dirty="0"/>
                        <a:t>   &gt;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greater than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 dirty="0"/>
                        <a:t>   &gt;=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greater than or equal to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 dirty="0"/>
                        <a:t>   ==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equal to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 dirty="0"/>
                        <a:t>   !=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not equal</a:t>
                      </a:r>
                      <a:r>
                        <a:rPr lang="en-US" baseline="0" dirty="0"/>
                        <a:t> to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57400" y="6096000"/>
            <a:ext cx="2895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ae-1 relational operator ae-2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89361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514350" indent="-514350"/>
            <a:r>
              <a:rPr lang="en-US" dirty="0"/>
              <a:t>3.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54864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When we want to form compound condition by combining two or more relational operators, Logical operators are used.</a:t>
            </a:r>
          </a:p>
          <a:p>
            <a:r>
              <a:rPr lang="en-US" dirty="0"/>
              <a:t>Example : 7&gt;6 &amp;&amp; x==9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expression which combines two or more relational expression is called as </a:t>
            </a:r>
            <a:r>
              <a:rPr lang="en-US" b="1" i="1" dirty="0">
                <a:solidFill>
                  <a:srgbClr val="0070C0"/>
                </a:solidFill>
              </a:rPr>
              <a:t>logical expression or compound relational expression</a:t>
            </a:r>
            <a:r>
              <a:rPr lang="en-US" i="1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61694"/>
              </p:ext>
            </p:extLst>
          </p:nvPr>
        </p:nvGraphicFramePr>
        <p:xfrm>
          <a:off x="1524000" y="2895600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AND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</a:t>
                      </a:r>
                      <a:r>
                        <a:rPr lang="en-US" baseline="0" dirty="0"/>
                        <a:t> NOT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990600" y="1905000"/>
            <a:ext cx="6477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public class Test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public static void main(String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args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[])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 Unicode MS" pitchFamily="34" charset="-128"/>
                <a:cs typeface="Arial" pitchFamily="34" charset="0"/>
              </a:rPr>
              <a:t>       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602B"/>
                </a:solidFill>
                <a:effectLst/>
                <a:latin typeface="Arial Unicode MS" pitchFamily="34" charset="-128"/>
                <a:cs typeface="Arial" pitchFamily="34" charset="0"/>
              </a:rPr>
              <a:t>boolean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02B"/>
                </a:solidFill>
                <a:effectLst/>
                <a:latin typeface="Arial Unicode MS" pitchFamily="34" charset="-128"/>
                <a:cs typeface="Arial" pitchFamily="34" charset="0"/>
              </a:rPr>
              <a:t> a = true;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602B"/>
                </a:solidFill>
                <a:latin typeface="Arial Unicode MS" pitchFamily="34" charset="-128"/>
                <a:cs typeface="Arial" pitchFamily="34" charset="0"/>
              </a:rPr>
              <a:t>       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02B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602B"/>
                </a:solidFill>
                <a:effectLst/>
                <a:latin typeface="Arial Unicode MS" pitchFamily="34" charset="-128"/>
                <a:cs typeface="Arial" pitchFamily="34" charset="0"/>
              </a:rPr>
              <a:t>boolean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02B"/>
                </a:solidFill>
                <a:effectLst/>
                <a:latin typeface="Arial Unicode MS" pitchFamily="34" charset="-128"/>
                <a:cs typeface="Arial" pitchFamily="34" charset="0"/>
              </a:rPr>
              <a:t> b = false;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 Unicode MS" pitchFamily="34" charset="-128"/>
                <a:cs typeface="Arial" pitchFamily="34" charset="0"/>
              </a:rPr>
              <a:t>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       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System.out.println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("a &amp;&amp; b = " + (a&amp;&amp;b));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       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System.out.println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("a || b = " + (a||b) );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             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System.out.println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("!(a &amp;&amp; b) = " + !(a &amp;&amp; b));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}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76892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4. Assignment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685800"/>
            <a:ext cx="8153400" cy="60198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This operator is used to assign the value of an expression to a variable. </a:t>
            </a:r>
          </a:p>
          <a:p>
            <a:r>
              <a:rPr lang="en-US" dirty="0"/>
              <a:t>Example of this operator is ‘=’.</a:t>
            </a:r>
          </a:p>
          <a:p>
            <a:r>
              <a:rPr lang="en-US" dirty="0"/>
              <a:t>In addition , java has a set of ‘shorthand’ assignment operators. </a:t>
            </a:r>
          </a:p>
          <a:p>
            <a:r>
              <a:rPr lang="en-US" dirty="0"/>
              <a:t>Syntax of shorthand operator is: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973782" y="3048000"/>
            <a:ext cx="2362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v </a:t>
            </a:r>
            <a:r>
              <a:rPr lang="en-US" sz="2400" b="1" dirty="0"/>
              <a:t>op=</a:t>
            </a:r>
            <a:r>
              <a:rPr lang="en-US" sz="2400" dirty="0"/>
              <a:t> expression;</a:t>
            </a:r>
            <a:endParaRPr lang="en-IN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9736"/>
              </p:ext>
            </p:extLst>
          </p:nvPr>
        </p:nvGraphicFramePr>
        <p:xfrm>
          <a:off x="571500" y="3886200"/>
          <a:ext cx="8305800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  <a:r>
                        <a:rPr lang="en-US" baseline="0" dirty="0"/>
                        <a:t> with simple = 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Statement with shorthand operator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a=a+1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a+=1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a=a-1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  a</a:t>
                      </a:r>
                      <a:r>
                        <a:rPr lang="en-US" dirty="0"/>
                        <a:t>-=1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a=a*(n+1)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a*=(n+1)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a=a/(n+1)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a/=(n+1)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a=</a:t>
                      </a:r>
                      <a:r>
                        <a:rPr lang="en-US" dirty="0" err="1"/>
                        <a:t>a%b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a%=b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609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5.Increment and decrement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3058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Increment operator ++, adds 1 to the operand</a:t>
            </a:r>
          </a:p>
          <a:p>
            <a:r>
              <a:rPr lang="en-US" dirty="0"/>
              <a:t>Decrement operator --, subtracts 1 from the operand</a:t>
            </a:r>
          </a:p>
          <a:p>
            <a:r>
              <a:rPr lang="en-US" dirty="0"/>
              <a:t>These operators are also called as unary operator</a:t>
            </a:r>
          </a:p>
          <a:p>
            <a:r>
              <a:rPr lang="en-US" dirty="0"/>
              <a:t>Different forms: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602B"/>
                </a:solidFill>
              </a:rPr>
              <a:t>++a   pre increment ,               </a:t>
            </a:r>
            <a:r>
              <a:rPr lang="en-US" dirty="0">
                <a:solidFill>
                  <a:srgbClr val="800080"/>
                </a:solidFill>
              </a:rPr>
              <a:t>pre decrement --b    </a:t>
            </a:r>
          </a:p>
          <a:p>
            <a:pPr>
              <a:buNone/>
            </a:pPr>
            <a:r>
              <a:rPr lang="en-US" dirty="0">
                <a:solidFill>
                  <a:srgbClr val="004C22"/>
                </a:solidFill>
              </a:rPr>
              <a:t>    a++ post increment ,                </a:t>
            </a:r>
            <a:r>
              <a:rPr lang="en-US" dirty="0">
                <a:solidFill>
                  <a:srgbClr val="800080"/>
                </a:solidFill>
              </a:rPr>
              <a:t>post decrement b --</a:t>
            </a:r>
          </a:p>
          <a:p>
            <a:r>
              <a:rPr lang="en-US" dirty="0"/>
              <a:t>++a is equivalent to a=a+1(or a+=1)</a:t>
            </a:r>
          </a:p>
          <a:p>
            <a:r>
              <a:rPr lang="en-US" dirty="0"/>
              <a:t>++a and a++ mean the same thing when they form statements independently, and they behave differently when they are used in expressions  on RHS of assignment operator</a:t>
            </a:r>
          </a:p>
          <a:p>
            <a:r>
              <a:rPr lang="en-US" dirty="0"/>
              <a:t>Ex: m=4; </a:t>
            </a:r>
          </a:p>
          <a:p>
            <a:pPr>
              <a:buNone/>
            </a:pPr>
            <a:r>
              <a:rPr lang="en-US" dirty="0"/>
              <a:t>          n=++m;   in this case after execution n and m would be 5 </a:t>
            </a:r>
          </a:p>
          <a:p>
            <a:pPr>
              <a:buNone/>
            </a:pPr>
            <a:r>
              <a:rPr lang="en-US" dirty="0"/>
              <a:t>          n=m++; in this case after execution n and m would be 4 and 5 resp.</a:t>
            </a:r>
            <a:endParaRPr lang="en-IN" dirty="0"/>
          </a:p>
        </p:txBody>
      </p:sp>
    </p:spTree>
  </p:cSld>
  <p:clrMapOvr>
    <a:masterClrMapping/>
  </p:clrMapOvr>
  <p:transition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994</TotalTime>
  <Words>1727</Words>
  <Application>Microsoft Office PowerPoint</Application>
  <PresentationFormat>On-screen Show (4:3)</PresentationFormat>
  <Paragraphs>317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Unicode MS</vt:lpstr>
      <vt:lpstr>Courier New</vt:lpstr>
      <vt:lpstr>Franklin Gothic Book</vt:lpstr>
      <vt:lpstr>Perpetua</vt:lpstr>
      <vt:lpstr>Simplified Arabic Fixed</vt:lpstr>
      <vt:lpstr>Wingdings</vt:lpstr>
      <vt:lpstr>Wingdings 2</vt:lpstr>
      <vt:lpstr>Equity</vt:lpstr>
      <vt:lpstr>Operators and Expressions</vt:lpstr>
      <vt:lpstr>Outline</vt:lpstr>
      <vt:lpstr>Operators in Java </vt:lpstr>
      <vt:lpstr>1. Arithmetic operators</vt:lpstr>
      <vt:lpstr>2. Relational operators</vt:lpstr>
      <vt:lpstr>3. Logical operators</vt:lpstr>
      <vt:lpstr>Logical operators</vt:lpstr>
      <vt:lpstr> 4. Assignment Operator</vt:lpstr>
      <vt:lpstr> 5.Increment and decrement operators</vt:lpstr>
      <vt:lpstr>6. Conditional operator</vt:lpstr>
      <vt:lpstr>7. Bitwise operator</vt:lpstr>
      <vt:lpstr>Assignment operators</vt:lpstr>
      <vt:lpstr>PowerPoint Presentation</vt:lpstr>
      <vt:lpstr>Assignment operators</vt:lpstr>
      <vt:lpstr>8. Special operators </vt:lpstr>
      <vt:lpstr>instanceof operator</vt:lpstr>
      <vt:lpstr>Evaluation of Expressions</vt:lpstr>
      <vt:lpstr>Precedence of Arithmetic Operators</vt:lpstr>
      <vt:lpstr>PowerPoint Presentation</vt:lpstr>
      <vt:lpstr>Type Conversion in Expression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and Expression</dc:title>
  <dc:creator>ASHWIN RAMTEKE</dc:creator>
  <cp:lastModifiedBy>ICEI 2022</cp:lastModifiedBy>
  <cp:revision>111</cp:revision>
  <dcterms:created xsi:type="dcterms:W3CDTF">2006-08-16T00:00:00Z</dcterms:created>
  <dcterms:modified xsi:type="dcterms:W3CDTF">2024-07-24T09:40:27Z</dcterms:modified>
</cp:coreProperties>
</file>