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39B15-4997-4773-AD51-5D90305D9CC6}" type="datetimeFigureOut">
              <a:rPr lang="en-IN" smtClean="0"/>
              <a:t>05-03-2023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1AB86-4878-4599-A2EA-88FB5D045A31}" type="slidenum">
              <a:rPr lang="en-IN" smtClean="0"/>
              <a:t>‹#›</a:t>
            </a:fld>
            <a:endParaRPr lang="en-IN"/>
          </a:p>
        </p:txBody>
      </p:sp>
    </p:spTree>
    <p:extLst>
      <p:ext uri="{BB962C8B-B14F-4D97-AF65-F5344CB8AC3E}">
        <p14:creationId xmlns:p14="http://schemas.microsoft.com/office/powerpoint/2010/main" val="1454310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E1AB86-4878-4599-A2EA-88FB5D045A31}" type="slidenum">
              <a:rPr lang="en-IN" smtClean="0"/>
              <a:t>1</a:t>
            </a:fld>
            <a:endParaRPr lang="en-IN"/>
          </a:p>
        </p:txBody>
      </p:sp>
    </p:spTree>
    <p:extLst>
      <p:ext uri="{BB962C8B-B14F-4D97-AF65-F5344CB8AC3E}">
        <p14:creationId xmlns:p14="http://schemas.microsoft.com/office/powerpoint/2010/main" val="259659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3E1AB86-4878-4599-A2EA-88FB5D045A31}" type="slidenum">
              <a:rPr lang="en-IN" smtClean="0"/>
              <a:t>2</a:t>
            </a:fld>
            <a:endParaRPr lang="en-IN"/>
          </a:p>
        </p:txBody>
      </p:sp>
    </p:spTree>
    <p:extLst>
      <p:ext uri="{BB962C8B-B14F-4D97-AF65-F5344CB8AC3E}">
        <p14:creationId xmlns:p14="http://schemas.microsoft.com/office/powerpoint/2010/main" val="393511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E1AB86-4878-4599-A2EA-88FB5D045A31}" type="slidenum">
              <a:rPr lang="en-IN" smtClean="0"/>
              <a:t>4</a:t>
            </a:fld>
            <a:endParaRPr lang="en-IN"/>
          </a:p>
        </p:txBody>
      </p:sp>
    </p:spTree>
    <p:extLst>
      <p:ext uri="{BB962C8B-B14F-4D97-AF65-F5344CB8AC3E}">
        <p14:creationId xmlns:p14="http://schemas.microsoft.com/office/powerpoint/2010/main" val="103768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528BFF-B901-434E-9ACC-3E6467FC7E1F}"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393026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28BFF-B901-434E-9ACC-3E6467FC7E1F}"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139832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28BFF-B901-434E-9ACC-3E6467FC7E1F}"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3219197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28BFF-B901-434E-9ACC-3E6467FC7E1F}"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4D050F-9FA3-45CF-B3D1-66AE63811E47}"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0674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28BFF-B901-434E-9ACC-3E6467FC7E1F}"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1455178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528BFF-B901-434E-9ACC-3E6467FC7E1F}" type="datetimeFigureOut">
              <a:rPr lang="en-IN" smtClean="0"/>
              <a:t>05-03-2023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4192032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528BFF-B901-434E-9ACC-3E6467FC7E1F}" type="datetimeFigureOut">
              <a:rPr lang="en-IN" smtClean="0"/>
              <a:t>05-03-2023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1416347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28BFF-B901-434E-9ACC-3E6467FC7E1F}"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4162084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28BFF-B901-434E-9ACC-3E6467FC7E1F}"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124660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28BFF-B901-434E-9ACC-3E6467FC7E1F}"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73431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28BFF-B901-434E-9ACC-3E6467FC7E1F}"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345394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28BFF-B901-434E-9ACC-3E6467FC7E1F}"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318520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28BFF-B901-434E-9ACC-3E6467FC7E1F}" type="datetimeFigureOut">
              <a:rPr lang="en-IN" smtClean="0"/>
              <a:t>05-03-2023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1360101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28BFF-B901-434E-9ACC-3E6467FC7E1F}" type="datetimeFigureOut">
              <a:rPr lang="en-IN" smtClean="0"/>
              <a:t>05-03-2023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429270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28BFF-B901-434E-9ACC-3E6467FC7E1F}" type="datetimeFigureOut">
              <a:rPr lang="en-IN" smtClean="0"/>
              <a:t>05-03-2023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187257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28BFF-B901-434E-9ACC-3E6467FC7E1F}"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216421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28BFF-B901-434E-9ACC-3E6467FC7E1F}"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4D050F-9FA3-45CF-B3D1-66AE63811E47}" type="slidenum">
              <a:rPr lang="en-IN" smtClean="0"/>
              <a:t>‹#›</a:t>
            </a:fld>
            <a:endParaRPr lang="en-IN"/>
          </a:p>
        </p:txBody>
      </p:sp>
    </p:spTree>
    <p:extLst>
      <p:ext uri="{BB962C8B-B14F-4D97-AF65-F5344CB8AC3E}">
        <p14:creationId xmlns:p14="http://schemas.microsoft.com/office/powerpoint/2010/main" val="113702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528BFF-B901-434E-9ACC-3E6467FC7E1F}" type="datetimeFigureOut">
              <a:rPr lang="en-IN" smtClean="0"/>
              <a:t>05-03-2023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84D050F-9FA3-45CF-B3D1-66AE63811E47}" type="slidenum">
              <a:rPr lang="en-IN" smtClean="0"/>
              <a:t>‹#›</a:t>
            </a:fld>
            <a:endParaRPr lang="en-IN"/>
          </a:p>
        </p:txBody>
      </p:sp>
    </p:spTree>
    <p:extLst>
      <p:ext uri="{BB962C8B-B14F-4D97-AF65-F5344CB8AC3E}">
        <p14:creationId xmlns:p14="http://schemas.microsoft.com/office/powerpoint/2010/main" val="31330007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1414-4949-5EF1-BCBE-22F3A397F7FB}"/>
              </a:ext>
            </a:extLst>
          </p:cNvPr>
          <p:cNvSpPr>
            <a:spLocks noGrp="1"/>
          </p:cNvSpPr>
          <p:nvPr>
            <p:ph type="ctrTitle"/>
          </p:nvPr>
        </p:nvSpPr>
        <p:spPr>
          <a:xfrm>
            <a:off x="1370693" y="1228726"/>
            <a:ext cx="9440034" cy="2369616"/>
          </a:xfrm>
        </p:spPr>
        <p:txBody>
          <a:bodyPr>
            <a:normAutofit fontScale="90000"/>
          </a:bodyPr>
          <a:lstStyle/>
          <a:p>
            <a:r>
              <a:rPr lang="en-IN" dirty="0">
                <a:solidFill>
                  <a:schemeClr val="tx1"/>
                </a:solidFill>
              </a:rPr>
              <a:t>Cloud Application Development </a:t>
            </a:r>
            <a:br>
              <a:rPr lang="en-IN" dirty="0">
                <a:solidFill>
                  <a:schemeClr val="tx1"/>
                </a:solidFill>
              </a:rPr>
            </a:br>
            <a:r>
              <a:rPr lang="en-IN" dirty="0">
                <a:solidFill>
                  <a:schemeClr val="tx1"/>
                </a:solidFill>
              </a:rPr>
              <a:t>Week 3 </a:t>
            </a:r>
            <a:br>
              <a:rPr lang="en-IN" dirty="0">
                <a:solidFill>
                  <a:schemeClr val="tx1"/>
                </a:solidFill>
              </a:rPr>
            </a:br>
            <a:r>
              <a:rPr lang="en-IN" dirty="0">
                <a:solidFill>
                  <a:schemeClr val="tx1"/>
                </a:solidFill>
              </a:rPr>
              <a:t>(Thread Programming)</a:t>
            </a:r>
          </a:p>
        </p:txBody>
      </p:sp>
      <p:graphicFrame>
        <p:nvGraphicFramePr>
          <p:cNvPr id="4" name="Table 4">
            <a:extLst>
              <a:ext uri="{FF2B5EF4-FFF2-40B4-BE49-F238E27FC236}">
                <a16:creationId xmlns:a16="http://schemas.microsoft.com/office/drawing/2014/main" id="{1EFA0FFC-DE86-FA82-E615-6B72186E457E}"/>
              </a:ext>
            </a:extLst>
          </p:cNvPr>
          <p:cNvGraphicFramePr>
            <a:graphicFrameLocks noGrp="1"/>
          </p:cNvGraphicFramePr>
          <p:nvPr>
            <p:extLst>
              <p:ext uri="{D42A27DB-BD31-4B8C-83A1-F6EECF244321}">
                <p14:modId xmlns:p14="http://schemas.microsoft.com/office/powerpoint/2010/main" val="3606156826"/>
              </p:ext>
            </p:extLst>
          </p:nvPr>
        </p:nvGraphicFramePr>
        <p:xfrm>
          <a:off x="2026710" y="4691591"/>
          <a:ext cx="8128000" cy="1112520"/>
        </p:xfrm>
        <a:graphic>
          <a:graphicData uri="http://schemas.openxmlformats.org/drawingml/2006/table">
            <a:tbl>
              <a:tblPr firstRow="1" bandRow="1">
                <a:tableStyleId>{2D5ABB26-0587-4C30-8999-92F81FD0307C}</a:tableStyleId>
              </a:tblPr>
              <a:tblGrid>
                <a:gridCol w="5802840">
                  <a:extLst>
                    <a:ext uri="{9D8B030D-6E8A-4147-A177-3AD203B41FA5}">
                      <a16:colId xmlns:a16="http://schemas.microsoft.com/office/drawing/2014/main" val="3617539785"/>
                    </a:ext>
                  </a:extLst>
                </a:gridCol>
                <a:gridCol w="2325160">
                  <a:extLst>
                    <a:ext uri="{9D8B030D-6E8A-4147-A177-3AD203B41FA5}">
                      <a16:colId xmlns:a16="http://schemas.microsoft.com/office/drawing/2014/main" val="3230141393"/>
                    </a:ext>
                  </a:extLst>
                </a:gridCol>
              </a:tblGrid>
              <a:tr h="370840">
                <a:tc>
                  <a:txBody>
                    <a:bodyPr/>
                    <a:lstStyle/>
                    <a:p>
                      <a:r>
                        <a:rPr lang="en-IN" dirty="0">
                          <a:solidFill>
                            <a:schemeClr val="tx1"/>
                          </a:solidFill>
                        </a:rPr>
                        <a:t>Submitted By:</a:t>
                      </a:r>
                    </a:p>
                  </a:txBody>
                  <a:tcPr/>
                </a:tc>
                <a:tc>
                  <a:txBody>
                    <a:bodyPr/>
                    <a:lstStyle/>
                    <a:p>
                      <a:pPr algn="l"/>
                      <a:r>
                        <a:rPr lang="en-IN" dirty="0"/>
                        <a:t>Submitted To:</a:t>
                      </a:r>
                    </a:p>
                  </a:txBody>
                  <a:tcPr/>
                </a:tc>
                <a:extLst>
                  <a:ext uri="{0D108BD9-81ED-4DB2-BD59-A6C34878D82A}">
                    <a16:rowId xmlns:a16="http://schemas.microsoft.com/office/drawing/2014/main" val="393856296"/>
                  </a:ext>
                </a:extLst>
              </a:tr>
              <a:tr h="370840">
                <a:tc>
                  <a:txBody>
                    <a:bodyPr/>
                    <a:lstStyle/>
                    <a:p>
                      <a:r>
                        <a:rPr lang="en-IN" dirty="0"/>
                        <a:t>Nilesh Verma</a:t>
                      </a:r>
                    </a:p>
                  </a:txBody>
                  <a:tcPr/>
                </a:tc>
                <a:tc>
                  <a:txBody>
                    <a:bodyPr/>
                    <a:lstStyle/>
                    <a:p>
                      <a:pPr algn="l"/>
                      <a:r>
                        <a:rPr lang="en-IN" dirty="0"/>
                        <a:t>Saurabh </a:t>
                      </a:r>
                      <a:r>
                        <a:rPr lang="en-IN" dirty="0" err="1"/>
                        <a:t>Shanu</a:t>
                      </a:r>
                      <a:endParaRPr lang="en-IN" dirty="0"/>
                    </a:p>
                  </a:txBody>
                  <a:tcPr/>
                </a:tc>
                <a:extLst>
                  <a:ext uri="{0D108BD9-81ED-4DB2-BD59-A6C34878D82A}">
                    <a16:rowId xmlns:a16="http://schemas.microsoft.com/office/drawing/2014/main" val="2151303433"/>
                  </a:ext>
                </a:extLst>
              </a:tr>
              <a:tr h="370840">
                <a:tc>
                  <a:txBody>
                    <a:bodyPr/>
                    <a:lstStyle/>
                    <a:p>
                      <a:r>
                        <a:rPr lang="en-IN" dirty="0"/>
                        <a:t>500087239 (B4 Non-Hons CC&amp;VT)</a:t>
                      </a:r>
                    </a:p>
                  </a:txBody>
                  <a:tcPr/>
                </a:tc>
                <a:tc>
                  <a:txBody>
                    <a:bodyPr/>
                    <a:lstStyle/>
                    <a:p>
                      <a:r>
                        <a:rPr lang="en-IN" dirty="0"/>
                        <a:t>(Assistant Professor)</a:t>
                      </a:r>
                    </a:p>
                  </a:txBody>
                  <a:tcPr/>
                </a:tc>
                <a:extLst>
                  <a:ext uri="{0D108BD9-81ED-4DB2-BD59-A6C34878D82A}">
                    <a16:rowId xmlns:a16="http://schemas.microsoft.com/office/drawing/2014/main" val="3629425712"/>
                  </a:ext>
                </a:extLst>
              </a:tr>
            </a:tbl>
          </a:graphicData>
        </a:graphic>
      </p:graphicFrame>
    </p:spTree>
    <p:extLst>
      <p:ext uri="{BB962C8B-B14F-4D97-AF65-F5344CB8AC3E}">
        <p14:creationId xmlns:p14="http://schemas.microsoft.com/office/powerpoint/2010/main" val="427379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7698-8192-76F4-5A2C-218359DD7488}"/>
              </a:ext>
            </a:extLst>
          </p:cNvPr>
          <p:cNvSpPr>
            <a:spLocks noGrp="1"/>
          </p:cNvSpPr>
          <p:nvPr>
            <p:ph type="title"/>
          </p:nvPr>
        </p:nvSpPr>
        <p:spPr/>
        <p:txBody>
          <a:bodyPr/>
          <a:lstStyle/>
          <a:p>
            <a:r>
              <a:rPr lang="en-IN" dirty="0">
                <a:solidFill>
                  <a:schemeClr val="tx1"/>
                </a:solidFill>
              </a:rPr>
              <a:t>About Project</a:t>
            </a:r>
          </a:p>
        </p:txBody>
      </p:sp>
      <p:sp>
        <p:nvSpPr>
          <p:cNvPr id="3" name="Content Placeholder 2">
            <a:extLst>
              <a:ext uri="{FF2B5EF4-FFF2-40B4-BE49-F238E27FC236}">
                <a16:creationId xmlns:a16="http://schemas.microsoft.com/office/drawing/2014/main" id="{8863B292-73E7-0774-8353-1CFB8398F7E6}"/>
              </a:ext>
            </a:extLst>
          </p:cNvPr>
          <p:cNvSpPr>
            <a:spLocks noGrp="1"/>
          </p:cNvSpPr>
          <p:nvPr>
            <p:ph idx="1"/>
          </p:nvPr>
        </p:nvSpPr>
        <p:spPr/>
        <p:txBody>
          <a:bodyPr/>
          <a:lstStyle/>
          <a:p>
            <a:pPr marL="36900" indent="0">
              <a:buNone/>
            </a:pPr>
            <a:r>
              <a:rPr lang="en-GB" sz="2800" b="1" u="sng" dirty="0">
                <a:solidFill>
                  <a:schemeClr val="tx1"/>
                </a:solidFill>
              </a:rPr>
              <a:t>Web Application for file transfer</a:t>
            </a:r>
          </a:p>
          <a:p>
            <a:pPr marL="36900" indent="0" algn="just">
              <a:buNone/>
            </a:pPr>
            <a:r>
              <a:rPr lang="en-GB" dirty="0">
                <a:solidFill>
                  <a:schemeClr val="tx1"/>
                </a:solidFill>
              </a:rPr>
              <a:t>A file transfer web application is a digital platform that enables users to send and receive large files over the internet, without the hassle of using physical storage devices. The application can be accessed through a web browser from anywhere with an internet connection, making it a convenient solution for remote workers, businesses, and individuals who need to transfer files regularly. The file transfer web application integrates with cloud storage services, providing users with the option to store their files in the cloud for easy access. This makes it an ideal solution for remote workers and businesses that need to transfer large files regularly. Storing the data on cloud also add security to the saved data as the cloud service provider ensures the safety of data on the cloud. </a:t>
            </a:r>
            <a:endParaRPr lang="en-IN" dirty="0">
              <a:solidFill>
                <a:schemeClr val="tx1"/>
              </a:solidFill>
            </a:endParaRPr>
          </a:p>
        </p:txBody>
      </p:sp>
    </p:spTree>
    <p:extLst>
      <p:ext uri="{BB962C8B-B14F-4D97-AF65-F5344CB8AC3E}">
        <p14:creationId xmlns:p14="http://schemas.microsoft.com/office/powerpoint/2010/main" val="3416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9F3730-3B9C-E967-914D-8555F3A17AC6}"/>
              </a:ext>
            </a:extLst>
          </p:cNvPr>
          <p:cNvSpPr>
            <a:spLocks noGrp="1"/>
          </p:cNvSpPr>
          <p:nvPr>
            <p:ph idx="1"/>
          </p:nvPr>
        </p:nvSpPr>
        <p:spPr>
          <a:xfrm>
            <a:off x="913795" y="971549"/>
            <a:ext cx="10353762" cy="4819651"/>
          </a:xfrm>
        </p:spPr>
        <p:txBody>
          <a:bodyPr/>
          <a:lstStyle/>
          <a:p>
            <a:pPr marL="36900" indent="0" algn="just">
              <a:buNone/>
            </a:pPr>
            <a:r>
              <a:rPr lang="en-GB" dirty="0">
                <a:solidFill>
                  <a:schemeClr val="tx1"/>
                </a:solidFill>
              </a:rPr>
              <a:t>In the traditional way if the file is bigger then the storage available in the server then the application won’t be able to transfer the file the hardware upgradation is required in other hand if using cloud storage seamless scaling of storage capacity as the need for it grows.</a:t>
            </a:r>
          </a:p>
          <a:p>
            <a:pPr marL="36900" indent="0" algn="just">
              <a:buNone/>
            </a:pPr>
            <a:r>
              <a:rPr lang="en-GB" dirty="0">
                <a:solidFill>
                  <a:schemeClr val="tx1"/>
                </a:solidFill>
              </a:rPr>
              <a:t>The file stored in cloud can be accessed from anywhere in the world there is almost no downtime in the cloud so the file will be accessible 24/7 </a:t>
            </a:r>
          </a:p>
          <a:p>
            <a:pPr marL="36900" indent="0" algn="just">
              <a:buNone/>
            </a:pPr>
            <a:r>
              <a:rPr lang="en-GB" dirty="0">
                <a:solidFill>
                  <a:schemeClr val="tx1"/>
                </a:solidFill>
              </a:rPr>
              <a:t>Cloud storage providers have redundant systems in place to ensure that files are always available, even in the event of hardware failures.</a:t>
            </a:r>
          </a:p>
          <a:p>
            <a:pPr marL="36900" indent="0" algn="just">
              <a:buNone/>
            </a:pPr>
            <a:endParaRPr lang="en-IN" dirty="0">
              <a:solidFill>
                <a:schemeClr val="tx1"/>
              </a:solidFill>
            </a:endParaRPr>
          </a:p>
        </p:txBody>
      </p:sp>
    </p:spTree>
    <p:extLst>
      <p:ext uri="{BB962C8B-B14F-4D97-AF65-F5344CB8AC3E}">
        <p14:creationId xmlns:p14="http://schemas.microsoft.com/office/powerpoint/2010/main" val="290746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08A4-03C5-8F95-5AEB-402C3AA2E567}"/>
              </a:ext>
            </a:extLst>
          </p:cNvPr>
          <p:cNvSpPr>
            <a:spLocks noGrp="1"/>
          </p:cNvSpPr>
          <p:nvPr>
            <p:ph type="title"/>
          </p:nvPr>
        </p:nvSpPr>
        <p:spPr/>
        <p:txBody>
          <a:bodyPr/>
          <a:lstStyle/>
          <a:p>
            <a:r>
              <a:rPr lang="en-IN" dirty="0">
                <a:solidFill>
                  <a:schemeClr val="tx1"/>
                </a:solidFill>
              </a:rPr>
              <a:t>Task flow</a:t>
            </a:r>
          </a:p>
        </p:txBody>
      </p:sp>
      <p:pic>
        <p:nvPicPr>
          <p:cNvPr id="20" name="Picture 19" descr="Icon&#10;&#10;Description automatically generated">
            <a:extLst>
              <a:ext uri="{FF2B5EF4-FFF2-40B4-BE49-F238E27FC236}">
                <a16:creationId xmlns:a16="http://schemas.microsoft.com/office/drawing/2014/main" id="{7CCDDBD3-020E-DFBF-517D-5F768596C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208" y="1895474"/>
            <a:ext cx="867391" cy="867391"/>
          </a:xfrm>
          <a:prstGeom prst="rect">
            <a:avLst/>
          </a:prstGeom>
        </p:spPr>
      </p:pic>
      <p:pic>
        <p:nvPicPr>
          <p:cNvPr id="24" name="Picture 23" descr="Icon&#10;&#10;Description automatically generated">
            <a:extLst>
              <a:ext uri="{FF2B5EF4-FFF2-40B4-BE49-F238E27FC236}">
                <a16:creationId xmlns:a16="http://schemas.microsoft.com/office/drawing/2014/main" id="{12F8DC51-8D76-D9FB-81BD-15F435BB4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953" y="1922386"/>
            <a:ext cx="867391" cy="867391"/>
          </a:xfrm>
          <a:prstGeom prst="rect">
            <a:avLst/>
          </a:prstGeom>
        </p:spPr>
      </p:pic>
      <p:pic>
        <p:nvPicPr>
          <p:cNvPr id="26" name="Picture 25" descr="Icon&#10;&#10;Description automatically generated">
            <a:extLst>
              <a:ext uri="{FF2B5EF4-FFF2-40B4-BE49-F238E27FC236}">
                <a16:creationId xmlns:a16="http://schemas.microsoft.com/office/drawing/2014/main" id="{91B52881-B72B-B693-ED36-02A3767727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8442" y="1922386"/>
            <a:ext cx="867600" cy="867600"/>
          </a:xfrm>
          <a:prstGeom prst="rect">
            <a:avLst/>
          </a:prstGeom>
        </p:spPr>
      </p:pic>
      <p:pic>
        <p:nvPicPr>
          <p:cNvPr id="28" name="Picture 27" descr="Icon&#10;&#10;Description automatically generated">
            <a:extLst>
              <a:ext uri="{FF2B5EF4-FFF2-40B4-BE49-F238E27FC236}">
                <a16:creationId xmlns:a16="http://schemas.microsoft.com/office/drawing/2014/main" id="{68BED681-97C9-4031-0932-ABAFC1CDB1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7140" y="1922177"/>
            <a:ext cx="945646" cy="867600"/>
          </a:xfrm>
          <a:prstGeom prst="rect">
            <a:avLst/>
          </a:prstGeom>
        </p:spPr>
      </p:pic>
      <p:pic>
        <p:nvPicPr>
          <p:cNvPr id="30" name="Picture 29" descr="Icon&#10;&#10;Description automatically generated">
            <a:extLst>
              <a:ext uri="{FF2B5EF4-FFF2-40B4-BE49-F238E27FC236}">
                <a16:creationId xmlns:a16="http://schemas.microsoft.com/office/drawing/2014/main" id="{E38D1E26-E880-3B00-9150-286B7661E1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04336" y="1895474"/>
            <a:ext cx="867600" cy="867600"/>
          </a:xfrm>
          <a:prstGeom prst="rect">
            <a:avLst/>
          </a:prstGeom>
        </p:spPr>
      </p:pic>
      <p:pic>
        <p:nvPicPr>
          <p:cNvPr id="32" name="Picture 31" descr="Icon&#10;&#10;Description automatically generated">
            <a:extLst>
              <a:ext uri="{FF2B5EF4-FFF2-40B4-BE49-F238E27FC236}">
                <a16:creationId xmlns:a16="http://schemas.microsoft.com/office/drawing/2014/main" id="{77A70257-4A4E-D877-59CC-557D29B632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04336" y="4204556"/>
            <a:ext cx="867600" cy="867600"/>
          </a:xfrm>
          <a:prstGeom prst="rect">
            <a:avLst/>
          </a:prstGeom>
        </p:spPr>
      </p:pic>
      <p:pic>
        <p:nvPicPr>
          <p:cNvPr id="34" name="Picture 33" descr="Icon&#10;&#10;Description automatically generated">
            <a:extLst>
              <a:ext uri="{FF2B5EF4-FFF2-40B4-BE49-F238E27FC236}">
                <a16:creationId xmlns:a16="http://schemas.microsoft.com/office/drawing/2014/main" id="{0C0851E2-A7F2-D850-A077-F7505834A0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95186" y="4204556"/>
            <a:ext cx="867600" cy="867600"/>
          </a:xfrm>
          <a:prstGeom prst="rect">
            <a:avLst/>
          </a:prstGeom>
        </p:spPr>
      </p:pic>
      <p:pic>
        <p:nvPicPr>
          <p:cNvPr id="36" name="Picture 35" descr="Icon&#10;&#10;Description automatically generated">
            <a:extLst>
              <a:ext uri="{FF2B5EF4-FFF2-40B4-BE49-F238E27FC236}">
                <a16:creationId xmlns:a16="http://schemas.microsoft.com/office/drawing/2014/main" id="{2D0C280E-8B64-440A-7048-21898BB6C3F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98442" y="4204556"/>
            <a:ext cx="867600" cy="867600"/>
          </a:xfrm>
          <a:prstGeom prst="rect">
            <a:avLst/>
          </a:prstGeom>
        </p:spPr>
      </p:pic>
      <p:pic>
        <p:nvPicPr>
          <p:cNvPr id="38" name="Picture 37" descr="A picture containing text, clock&#10;&#10;Description automatically generated">
            <a:extLst>
              <a:ext uri="{FF2B5EF4-FFF2-40B4-BE49-F238E27FC236}">
                <a16:creationId xmlns:a16="http://schemas.microsoft.com/office/drawing/2014/main" id="{B390E910-65BF-92FA-A784-B51D29D89A7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79744" y="4204556"/>
            <a:ext cx="867600" cy="867600"/>
          </a:xfrm>
          <a:prstGeom prst="rect">
            <a:avLst/>
          </a:prstGeom>
        </p:spPr>
      </p:pic>
      <p:pic>
        <p:nvPicPr>
          <p:cNvPr id="40" name="Picture 39" descr="Icon&#10;&#10;Description automatically generated">
            <a:extLst>
              <a:ext uri="{FF2B5EF4-FFF2-40B4-BE49-F238E27FC236}">
                <a16:creationId xmlns:a16="http://schemas.microsoft.com/office/drawing/2014/main" id="{57AA2807-1247-6ED6-6F42-17851920ECE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9812" y="4204556"/>
            <a:ext cx="867600" cy="867600"/>
          </a:xfrm>
          <a:prstGeom prst="rect">
            <a:avLst/>
          </a:prstGeom>
        </p:spPr>
      </p:pic>
      <p:sp>
        <p:nvSpPr>
          <p:cNvPr id="41" name="TextBox 40">
            <a:extLst>
              <a:ext uri="{FF2B5EF4-FFF2-40B4-BE49-F238E27FC236}">
                <a16:creationId xmlns:a16="http://schemas.microsoft.com/office/drawing/2014/main" id="{88859731-0C34-454A-D06B-314E0472B4BF}"/>
              </a:ext>
            </a:extLst>
          </p:cNvPr>
          <p:cNvSpPr txBox="1"/>
          <p:nvPr/>
        </p:nvSpPr>
        <p:spPr>
          <a:xfrm>
            <a:off x="466725" y="3076576"/>
            <a:ext cx="1552576" cy="276998"/>
          </a:xfrm>
          <a:prstGeom prst="rect">
            <a:avLst/>
          </a:prstGeom>
          <a:noFill/>
        </p:spPr>
        <p:txBody>
          <a:bodyPr wrap="square" rtlCol="0">
            <a:spAutoFit/>
          </a:bodyPr>
          <a:lstStyle/>
          <a:p>
            <a:pPr algn="ctr"/>
            <a:r>
              <a:rPr lang="en-IN" sz="1200" dirty="0"/>
              <a:t>User Authentication</a:t>
            </a:r>
          </a:p>
        </p:txBody>
      </p:sp>
      <p:sp>
        <p:nvSpPr>
          <p:cNvPr id="42" name="TextBox 41">
            <a:extLst>
              <a:ext uri="{FF2B5EF4-FFF2-40B4-BE49-F238E27FC236}">
                <a16:creationId xmlns:a16="http://schemas.microsoft.com/office/drawing/2014/main" id="{6BF1B0F9-4C62-C9C7-55C2-70D0C5E596C8}"/>
              </a:ext>
            </a:extLst>
          </p:cNvPr>
          <p:cNvSpPr txBox="1"/>
          <p:nvPr/>
        </p:nvSpPr>
        <p:spPr>
          <a:xfrm>
            <a:off x="2600325" y="3076577"/>
            <a:ext cx="1552576" cy="276998"/>
          </a:xfrm>
          <a:prstGeom prst="rect">
            <a:avLst/>
          </a:prstGeom>
          <a:noFill/>
        </p:spPr>
        <p:txBody>
          <a:bodyPr wrap="square" rtlCol="0">
            <a:spAutoFit/>
          </a:bodyPr>
          <a:lstStyle/>
          <a:p>
            <a:pPr algn="ctr"/>
            <a:r>
              <a:rPr lang="en-IN" sz="1200" dirty="0"/>
              <a:t>File Upload Request</a:t>
            </a:r>
          </a:p>
        </p:txBody>
      </p:sp>
      <p:sp>
        <p:nvSpPr>
          <p:cNvPr id="43" name="TextBox 42">
            <a:extLst>
              <a:ext uri="{FF2B5EF4-FFF2-40B4-BE49-F238E27FC236}">
                <a16:creationId xmlns:a16="http://schemas.microsoft.com/office/drawing/2014/main" id="{82F2757F-199C-3A1D-DD49-78E2CA48AC29}"/>
              </a:ext>
            </a:extLst>
          </p:cNvPr>
          <p:cNvSpPr txBox="1"/>
          <p:nvPr/>
        </p:nvSpPr>
        <p:spPr>
          <a:xfrm>
            <a:off x="5055954" y="3076576"/>
            <a:ext cx="1552576" cy="276998"/>
          </a:xfrm>
          <a:prstGeom prst="rect">
            <a:avLst/>
          </a:prstGeom>
          <a:noFill/>
        </p:spPr>
        <p:txBody>
          <a:bodyPr wrap="square" rtlCol="0">
            <a:spAutoFit/>
          </a:bodyPr>
          <a:lstStyle/>
          <a:p>
            <a:pPr algn="ctr"/>
            <a:r>
              <a:rPr lang="en-IN" sz="1200" dirty="0"/>
              <a:t>AWS S3 Upload</a:t>
            </a:r>
          </a:p>
        </p:txBody>
      </p:sp>
      <p:sp>
        <p:nvSpPr>
          <p:cNvPr id="44" name="TextBox 43">
            <a:extLst>
              <a:ext uri="{FF2B5EF4-FFF2-40B4-BE49-F238E27FC236}">
                <a16:creationId xmlns:a16="http://schemas.microsoft.com/office/drawing/2014/main" id="{87E42882-6CB8-98BC-1B19-06DE90ECC90F}"/>
              </a:ext>
            </a:extLst>
          </p:cNvPr>
          <p:cNvSpPr txBox="1"/>
          <p:nvPr/>
        </p:nvSpPr>
        <p:spPr>
          <a:xfrm>
            <a:off x="7413675" y="3076576"/>
            <a:ext cx="1552576" cy="461665"/>
          </a:xfrm>
          <a:prstGeom prst="rect">
            <a:avLst/>
          </a:prstGeom>
          <a:noFill/>
        </p:spPr>
        <p:txBody>
          <a:bodyPr wrap="square" rtlCol="0">
            <a:spAutoFit/>
          </a:bodyPr>
          <a:lstStyle/>
          <a:p>
            <a:pPr algn="ctr"/>
            <a:r>
              <a:rPr lang="en-IN" sz="1200" dirty="0"/>
              <a:t>Upload Progress Monitoring</a:t>
            </a:r>
          </a:p>
        </p:txBody>
      </p:sp>
      <p:sp>
        <p:nvSpPr>
          <p:cNvPr id="45" name="TextBox 44">
            <a:extLst>
              <a:ext uri="{FF2B5EF4-FFF2-40B4-BE49-F238E27FC236}">
                <a16:creationId xmlns:a16="http://schemas.microsoft.com/office/drawing/2014/main" id="{3D2D0C5E-1F49-DA18-144F-9A9BF6765DC0}"/>
              </a:ext>
            </a:extLst>
          </p:cNvPr>
          <p:cNvSpPr txBox="1"/>
          <p:nvPr/>
        </p:nvSpPr>
        <p:spPr>
          <a:xfrm>
            <a:off x="9961848" y="3068318"/>
            <a:ext cx="1552576" cy="276998"/>
          </a:xfrm>
          <a:prstGeom prst="rect">
            <a:avLst/>
          </a:prstGeom>
          <a:noFill/>
        </p:spPr>
        <p:txBody>
          <a:bodyPr wrap="square" rtlCol="0">
            <a:spAutoFit/>
          </a:bodyPr>
          <a:lstStyle/>
          <a:p>
            <a:pPr algn="ctr"/>
            <a:r>
              <a:rPr lang="en-IN" sz="1200" dirty="0"/>
              <a:t>Uploading Complete</a:t>
            </a:r>
          </a:p>
        </p:txBody>
      </p:sp>
      <p:sp>
        <p:nvSpPr>
          <p:cNvPr id="46" name="TextBox 45">
            <a:extLst>
              <a:ext uri="{FF2B5EF4-FFF2-40B4-BE49-F238E27FC236}">
                <a16:creationId xmlns:a16="http://schemas.microsoft.com/office/drawing/2014/main" id="{AA262DEB-FD8D-9788-3FC8-E9B46D71ED8C}"/>
              </a:ext>
            </a:extLst>
          </p:cNvPr>
          <p:cNvSpPr txBox="1"/>
          <p:nvPr/>
        </p:nvSpPr>
        <p:spPr>
          <a:xfrm>
            <a:off x="9961848" y="5573393"/>
            <a:ext cx="1552576" cy="461665"/>
          </a:xfrm>
          <a:prstGeom prst="rect">
            <a:avLst/>
          </a:prstGeom>
          <a:noFill/>
        </p:spPr>
        <p:txBody>
          <a:bodyPr wrap="square" rtlCol="0">
            <a:spAutoFit/>
          </a:bodyPr>
          <a:lstStyle/>
          <a:p>
            <a:pPr algn="ctr"/>
            <a:r>
              <a:rPr lang="en-IN" sz="1200" dirty="0"/>
              <a:t>File Download Request</a:t>
            </a:r>
          </a:p>
        </p:txBody>
      </p:sp>
      <p:sp>
        <p:nvSpPr>
          <p:cNvPr id="47" name="TextBox 46">
            <a:extLst>
              <a:ext uri="{FF2B5EF4-FFF2-40B4-BE49-F238E27FC236}">
                <a16:creationId xmlns:a16="http://schemas.microsoft.com/office/drawing/2014/main" id="{3014AD3C-6914-90FC-12AA-4D5D8CD83B5D}"/>
              </a:ext>
            </a:extLst>
          </p:cNvPr>
          <p:cNvSpPr txBox="1"/>
          <p:nvPr/>
        </p:nvSpPr>
        <p:spPr>
          <a:xfrm>
            <a:off x="7452698" y="5573393"/>
            <a:ext cx="1552576" cy="276999"/>
          </a:xfrm>
          <a:prstGeom prst="rect">
            <a:avLst/>
          </a:prstGeom>
          <a:noFill/>
        </p:spPr>
        <p:txBody>
          <a:bodyPr wrap="square" rtlCol="0">
            <a:spAutoFit/>
          </a:bodyPr>
          <a:lstStyle/>
          <a:p>
            <a:pPr algn="ctr"/>
            <a:r>
              <a:rPr lang="en-IN" sz="1200" dirty="0"/>
              <a:t>AWS S3 Download</a:t>
            </a:r>
          </a:p>
        </p:txBody>
      </p:sp>
      <p:sp>
        <p:nvSpPr>
          <p:cNvPr id="48" name="TextBox 47">
            <a:extLst>
              <a:ext uri="{FF2B5EF4-FFF2-40B4-BE49-F238E27FC236}">
                <a16:creationId xmlns:a16="http://schemas.microsoft.com/office/drawing/2014/main" id="{404CD81A-4399-7409-6732-A7808B727E7A}"/>
              </a:ext>
            </a:extLst>
          </p:cNvPr>
          <p:cNvSpPr txBox="1"/>
          <p:nvPr/>
        </p:nvSpPr>
        <p:spPr>
          <a:xfrm>
            <a:off x="5055954" y="5573393"/>
            <a:ext cx="1552576" cy="461665"/>
          </a:xfrm>
          <a:prstGeom prst="rect">
            <a:avLst/>
          </a:prstGeom>
          <a:noFill/>
        </p:spPr>
        <p:txBody>
          <a:bodyPr wrap="square" rtlCol="0">
            <a:spAutoFit/>
          </a:bodyPr>
          <a:lstStyle/>
          <a:p>
            <a:pPr algn="ctr"/>
            <a:r>
              <a:rPr lang="en-IN" sz="1200" dirty="0"/>
              <a:t>Download Progress Monitoring</a:t>
            </a:r>
          </a:p>
        </p:txBody>
      </p:sp>
      <p:sp>
        <p:nvSpPr>
          <p:cNvPr id="49" name="TextBox 48">
            <a:extLst>
              <a:ext uri="{FF2B5EF4-FFF2-40B4-BE49-F238E27FC236}">
                <a16:creationId xmlns:a16="http://schemas.microsoft.com/office/drawing/2014/main" id="{87106661-AA5A-D435-2D7B-FDA25948101A}"/>
              </a:ext>
            </a:extLst>
          </p:cNvPr>
          <p:cNvSpPr txBox="1"/>
          <p:nvPr/>
        </p:nvSpPr>
        <p:spPr>
          <a:xfrm>
            <a:off x="2737256" y="5573393"/>
            <a:ext cx="1552576" cy="276999"/>
          </a:xfrm>
          <a:prstGeom prst="rect">
            <a:avLst/>
          </a:prstGeom>
          <a:noFill/>
        </p:spPr>
        <p:txBody>
          <a:bodyPr wrap="square" rtlCol="0">
            <a:spAutoFit/>
          </a:bodyPr>
          <a:lstStyle/>
          <a:p>
            <a:pPr algn="ctr"/>
            <a:r>
              <a:rPr lang="en-IN" sz="1200" dirty="0"/>
              <a:t>Download Complete</a:t>
            </a:r>
          </a:p>
        </p:txBody>
      </p:sp>
      <p:sp>
        <p:nvSpPr>
          <p:cNvPr id="50" name="TextBox 49">
            <a:extLst>
              <a:ext uri="{FF2B5EF4-FFF2-40B4-BE49-F238E27FC236}">
                <a16:creationId xmlns:a16="http://schemas.microsoft.com/office/drawing/2014/main" id="{F9245E98-F8C3-5DBB-A3AF-B2BC189F88F9}"/>
              </a:ext>
            </a:extLst>
          </p:cNvPr>
          <p:cNvSpPr txBox="1"/>
          <p:nvPr/>
        </p:nvSpPr>
        <p:spPr>
          <a:xfrm>
            <a:off x="466725" y="5573393"/>
            <a:ext cx="1552576" cy="276998"/>
          </a:xfrm>
          <a:prstGeom prst="rect">
            <a:avLst/>
          </a:prstGeom>
          <a:noFill/>
        </p:spPr>
        <p:txBody>
          <a:bodyPr wrap="square" rtlCol="0">
            <a:spAutoFit/>
          </a:bodyPr>
          <a:lstStyle/>
          <a:p>
            <a:pPr algn="ctr"/>
            <a:r>
              <a:rPr lang="en-IN" sz="1200" dirty="0"/>
              <a:t>Error Handling</a:t>
            </a:r>
          </a:p>
        </p:txBody>
      </p:sp>
      <p:cxnSp>
        <p:nvCxnSpPr>
          <p:cNvPr id="52" name="Straight Arrow Connector 51">
            <a:extLst>
              <a:ext uri="{FF2B5EF4-FFF2-40B4-BE49-F238E27FC236}">
                <a16:creationId xmlns:a16="http://schemas.microsoft.com/office/drawing/2014/main" id="{48F40407-98E1-5D57-C8FE-811C8D9FC6D1}"/>
              </a:ext>
            </a:extLst>
          </p:cNvPr>
          <p:cNvCxnSpPr>
            <a:stCxn id="20" idx="3"/>
            <a:endCxn id="24" idx="1"/>
          </p:cNvCxnSpPr>
          <p:nvPr/>
        </p:nvCxnSpPr>
        <p:spPr>
          <a:xfrm>
            <a:off x="1752599" y="2329170"/>
            <a:ext cx="1327354" cy="269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CF0F571D-E499-1413-803D-4DB244CA9D29}"/>
              </a:ext>
            </a:extLst>
          </p:cNvPr>
          <p:cNvCxnSpPr>
            <a:stCxn id="24" idx="3"/>
            <a:endCxn id="26" idx="1"/>
          </p:cNvCxnSpPr>
          <p:nvPr/>
        </p:nvCxnSpPr>
        <p:spPr>
          <a:xfrm>
            <a:off x="3947344" y="2356082"/>
            <a:ext cx="1451098" cy="10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58E19223-44EA-9D62-EDE8-D473851272B7}"/>
              </a:ext>
            </a:extLst>
          </p:cNvPr>
          <p:cNvCxnSpPr>
            <a:stCxn id="26" idx="3"/>
            <a:endCxn id="28" idx="1"/>
          </p:cNvCxnSpPr>
          <p:nvPr/>
        </p:nvCxnSpPr>
        <p:spPr>
          <a:xfrm flipV="1">
            <a:off x="6266042" y="2355977"/>
            <a:ext cx="1451098" cy="20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9A08D738-8870-0742-FD50-F375AD37AFB4}"/>
              </a:ext>
            </a:extLst>
          </p:cNvPr>
          <p:cNvCxnSpPr>
            <a:stCxn id="28" idx="3"/>
            <a:endCxn id="30" idx="1"/>
          </p:cNvCxnSpPr>
          <p:nvPr/>
        </p:nvCxnSpPr>
        <p:spPr>
          <a:xfrm flipV="1">
            <a:off x="8662786" y="2329274"/>
            <a:ext cx="1641550" cy="267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A6F0B4C7-8F88-301E-F95D-CCB5477053BE}"/>
              </a:ext>
            </a:extLst>
          </p:cNvPr>
          <p:cNvCxnSpPr>
            <a:stCxn id="45" idx="2"/>
            <a:endCxn id="32" idx="0"/>
          </p:cNvCxnSpPr>
          <p:nvPr/>
        </p:nvCxnSpPr>
        <p:spPr>
          <a:xfrm>
            <a:off x="10738136" y="3345316"/>
            <a:ext cx="0" cy="85924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99734807-76DA-456F-8352-EA8ADF2AF579}"/>
              </a:ext>
            </a:extLst>
          </p:cNvPr>
          <p:cNvCxnSpPr>
            <a:stCxn id="32" idx="1"/>
            <a:endCxn id="34" idx="3"/>
          </p:cNvCxnSpPr>
          <p:nvPr/>
        </p:nvCxnSpPr>
        <p:spPr>
          <a:xfrm flipH="1">
            <a:off x="8662786" y="4638356"/>
            <a:ext cx="1641550"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24" name="Straight Arrow Connector 1023">
            <a:extLst>
              <a:ext uri="{FF2B5EF4-FFF2-40B4-BE49-F238E27FC236}">
                <a16:creationId xmlns:a16="http://schemas.microsoft.com/office/drawing/2014/main" id="{06223187-2220-B18F-9833-5657662A38BA}"/>
              </a:ext>
            </a:extLst>
          </p:cNvPr>
          <p:cNvCxnSpPr>
            <a:stCxn id="34" idx="1"/>
            <a:endCxn id="36" idx="3"/>
          </p:cNvCxnSpPr>
          <p:nvPr/>
        </p:nvCxnSpPr>
        <p:spPr>
          <a:xfrm flipH="1">
            <a:off x="6266042" y="4638356"/>
            <a:ext cx="1529144"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27" name="Straight Arrow Connector 1026">
            <a:extLst>
              <a:ext uri="{FF2B5EF4-FFF2-40B4-BE49-F238E27FC236}">
                <a16:creationId xmlns:a16="http://schemas.microsoft.com/office/drawing/2014/main" id="{28B89282-ABBD-65D0-32A4-7D336D2062FE}"/>
              </a:ext>
            </a:extLst>
          </p:cNvPr>
          <p:cNvCxnSpPr>
            <a:stCxn id="36" idx="1"/>
            <a:endCxn id="38" idx="3"/>
          </p:cNvCxnSpPr>
          <p:nvPr/>
        </p:nvCxnSpPr>
        <p:spPr>
          <a:xfrm flipH="1">
            <a:off x="3947344" y="4638356"/>
            <a:ext cx="1451098"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30" name="Straight Arrow Connector 1029">
            <a:extLst>
              <a:ext uri="{FF2B5EF4-FFF2-40B4-BE49-F238E27FC236}">
                <a16:creationId xmlns:a16="http://schemas.microsoft.com/office/drawing/2014/main" id="{26009FC6-E850-A55F-E4E1-9F06B8B9FE79}"/>
              </a:ext>
            </a:extLst>
          </p:cNvPr>
          <p:cNvCxnSpPr>
            <a:stCxn id="38" idx="1"/>
            <a:endCxn id="40" idx="3"/>
          </p:cNvCxnSpPr>
          <p:nvPr/>
        </p:nvCxnSpPr>
        <p:spPr>
          <a:xfrm flipH="1">
            <a:off x="1747412" y="4638356"/>
            <a:ext cx="1332332"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5450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300C-A75C-9EEC-919D-067FD2D7BBEB}"/>
              </a:ext>
            </a:extLst>
          </p:cNvPr>
          <p:cNvSpPr>
            <a:spLocks noGrp="1"/>
          </p:cNvSpPr>
          <p:nvPr>
            <p:ph type="title"/>
          </p:nvPr>
        </p:nvSpPr>
        <p:spPr/>
        <p:txBody>
          <a:bodyPr/>
          <a:lstStyle/>
          <a:p>
            <a:r>
              <a:rPr lang="en-IN" dirty="0">
                <a:solidFill>
                  <a:schemeClr val="tx1"/>
                </a:solidFill>
              </a:rPr>
              <a:t>Thread Programming</a:t>
            </a:r>
          </a:p>
        </p:txBody>
      </p:sp>
      <p:sp>
        <p:nvSpPr>
          <p:cNvPr id="3" name="Content Placeholder 2">
            <a:extLst>
              <a:ext uri="{FF2B5EF4-FFF2-40B4-BE49-F238E27FC236}">
                <a16:creationId xmlns:a16="http://schemas.microsoft.com/office/drawing/2014/main" id="{D6B48F70-0B5E-A549-B15F-85AB07FEC3EE}"/>
              </a:ext>
            </a:extLst>
          </p:cNvPr>
          <p:cNvSpPr>
            <a:spLocks noGrp="1"/>
          </p:cNvSpPr>
          <p:nvPr>
            <p:ph idx="1"/>
          </p:nvPr>
        </p:nvSpPr>
        <p:spPr/>
        <p:txBody>
          <a:bodyPr/>
          <a:lstStyle/>
          <a:p>
            <a:pPr algn="just"/>
            <a:r>
              <a:rPr lang="en-GB" dirty="0">
                <a:solidFill>
                  <a:schemeClr val="tx1"/>
                </a:solidFill>
              </a:rPr>
              <a:t>Thread processing or multithreading, is a programming technique that allows multiple threads of execution to run concurrently within a single process. </a:t>
            </a:r>
          </a:p>
          <a:p>
            <a:pPr algn="just"/>
            <a:r>
              <a:rPr lang="en-GB" dirty="0">
                <a:solidFill>
                  <a:schemeClr val="tx1"/>
                </a:solidFill>
              </a:rPr>
              <a:t>A thread is a lightweight unit of processing that shares the same memory space as the parent process and can perform tasks independently of other threads.</a:t>
            </a:r>
          </a:p>
          <a:p>
            <a:pPr algn="just"/>
            <a:endParaRPr lang="en-GB" dirty="0">
              <a:solidFill>
                <a:schemeClr val="tx1"/>
              </a:solidFill>
            </a:endParaRPr>
          </a:p>
          <a:p>
            <a:pPr algn="just"/>
            <a:r>
              <a:rPr lang="en-GB" dirty="0">
                <a:solidFill>
                  <a:schemeClr val="tx1"/>
                </a:solidFill>
              </a:rPr>
              <a:t>In a multithreaded application, different threads can perform different tasks simultaneously, which can improve performance and responsiveness. For example, in a file transfer web application that uses AWS S3, multiple threads can be used to upload or download multiple files concurrently, which can reduce the transfer time and increase efficiency.</a:t>
            </a:r>
            <a:endParaRPr lang="en-IN" dirty="0">
              <a:solidFill>
                <a:schemeClr val="tx1"/>
              </a:solidFill>
            </a:endParaRPr>
          </a:p>
        </p:txBody>
      </p:sp>
    </p:spTree>
    <p:extLst>
      <p:ext uri="{BB962C8B-B14F-4D97-AF65-F5344CB8AC3E}">
        <p14:creationId xmlns:p14="http://schemas.microsoft.com/office/powerpoint/2010/main" val="227515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94FF0-0D03-3C22-CEF2-C5E7E7F14BAF}"/>
              </a:ext>
            </a:extLst>
          </p:cNvPr>
          <p:cNvSpPr>
            <a:spLocks noGrp="1"/>
          </p:cNvSpPr>
          <p:nvPr>
            <p:ph type="title"/>
          </p:nvPr>
        </p:nvSpPr>
        <p:spPr/>
        <p:txBody>
          <a:bodyPr/>
          <a:lstStyle/>
          <a:p>
            <a:r>
              <a:rPr lang="en-IN" dirty="0">
                <a:solidFill>
                  <a:schemeClr val="tx1"/>
                </a:solidFill>
              </a:rPr>
              <a:t>Multi threading in my Application</a:t>
            </a:r>
          </a:p>
        </p:txBody>
      </p:sp>
      <p:sp>
        <p:nvSpPr>
          <p:cNvPr id="3" name="Content Placeholder 2">
            <a:extLst>
              <a:ext uri="{FF2B5EF4-FFF2-40B4-BE49-F238E27FC236}">
                <a16:creationId xmlns:a16="http://schemas.microsoft.com/office/drawing/2014/main" id="{5395849B-7D64-C968-1A59-E72EC74CEB7A}"/>
              </a:ext>
            </a:extLst>
          </p:cNvPr>
          <p:cNvSpPr>
            <a:spLocks noGrp="1"/>
          </p:cNvSpPr>
          <p:nvPr>
            <p:ph idx="1"/>
          </p:nvPr>
        </p:nvSpPr>
        <p:spPr/>
        <p:txBody>
          <a:bodyPr/>
          <a:lstStyle/>
          <a:p>
            <a:pPr algn="just"/>
            <a:r>
              <a:rPr lang="en-GB" dirty="0">
                <a:solidFill>
                  <a:schemeClr val="tx1"/>
                </a:solidFill>
              </a:rPr>
              <a:t>Thread-based file upload: When a user uploads a file, the file transfer web application can use threads to upload the file to AWS S3 in parallel, which can improve the performance of the file upload process.</a:t>
            </a:r>
          </a:p>
          <a:p>
            <a:pPr algn="just"/>
            <a:r>
              <a:rPr lang="en-GB" dirty="0">
                <a:solidFill>
                  <a:schemeClr val="tx1"/>
                </a:solidFill>
              </a:rPr>
              <a:t>Thread-based file download: When a user requests to download a file from AWS S3, the file transfer web application can use threads to download the file in parallel, which can improve the performance of the file download process.</a:t>
            </a:r>
          </a:p>
          <a:p>
            <a:pPr algn="just"/>
            <a:r>
              <a:rPr lang="en-GB" dirty="0">
                <a:solidFill>
                  <a:schemeClr val="tx1"/>
                </a:solidFill>
              </a:rPr>
              <a:t>Thread-based error handling: When errors occur during file transfer, thread programming can be used to handle the errors by restarting the failed thread or retrying the file transfer with a new thread.</a:t>
            </a:r>
            <a:endParaRPr lang="en-IN" dirty="0">
              <a:solidFill>
                <a:schemeClr val="tx1"/>
              </a:solidFill>
            </a:endParaRPr>
          </a:p>
        </p:txBody>
      </p:sp>
    </p:spTree>
    <p:extLst>
      <p:ext uri="{BB962C8B-B14F-4D97-AF65-F5344CB8AC3E}">
        <p14:creationId xmlns:p14="http://schemas.microsoft.com/office/powerpoint/2010/main" val="3522286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146</TotalTime>
  <Words>543</Words>
  <Application>Microsoft Office PowerPoint</Application>
  <PresentationFormat>Widescreen</PresentationFormat>
  <Paragraphs>36</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Calisto MT</vt:lpstr>
      <vt:lpstr>Wingdings 2</vt:lpstr>
      <vt:lpstr>Slate</vt:lpstr>
      <vt:lpstr>Cloud Application Development  Week 3  (Thread Programming)</vt:lpstr>
      <vt:lpstr>About Project</vt:lpstr>
      <vt:lpstr>PowerPoint Presentation</vt:lpstr>
      <vt:lpstr>Task flow</vt:lpstr>
      <vt:lpstr>Thread Programming</vt:lpstr>
      <vt:lpstr>Multi threading in my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Application Development  Week 3  (Thread Programming)</dc:title>
  <dc:creator>Nilesh Verma</dc:creator>
  <cp:lastModifiedBy>Nilesh Verma</cp:lastModifiedBy>
  <cp:revision>4</cp:revision>
  <dcterms:created xsi:type="dcterms:W3CDTF">2023-03-05T14:31:59Z</dcterms:created>
  <dcterms:modified xsi:type="dcterms:W3CDTF">2023-03-05T18:59:30Z</dcterms:modified>
</cp:coreProperties>
</file>