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572"/>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8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A21B08-E3F9-4EBB-A237-BC84197BE89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19030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A21B08-E3F9-4EBB-A237-BC84197BE89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323839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A21B08-E3F9-4EBB-A237-BC84197BE89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285437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1008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A21B08-E3F9-4EBB-A237-BC84197BE89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35396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A21B08-E3F9-4EBB-A237-BC84197BE89D}"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109457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A21B08-E3F9-4EBB-A237-BC84197BE89D}"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93590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A21B08-E3F9-4EBB-A237-BC84197BE89D}"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372913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A21B08-E3F9-4EBB-A237-BC84197BE89D}"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969816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21B08-E3F9-4EBB-A237-BC84197BE89D}" type="datetimeFigureOut">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35126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A21B08-E3F9-4EBB-A237-BC84197BE89D}"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162227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A21B08-E3F9-4EBB-A237-BC84197BE89D}"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135FE-F53C-40C5-8922-FD289DAFF67E}" type="slidenum">
              <a:rPr lang="en-US" smtClean="0"/>
              <a:t>‹#›</a:t>
            </a:fld>
            <a:endParaRPr lang="en-US"/>
          </a:p>
        </p:txBody>
      </p:sp>
    </p:spTree>
    <p:extLst>
      <p:ext uri="{BB962C8B-B14F-4D97-AF65-F5344CB8AC3E}">
        <p14:creationId xmlns:p14="http://schemas.microsoft.com/office/powerpoint/2010/main" val="34995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21B08-E3F9-4EBB-A237-BC84197BE89D}" type="datetimeFigureOut">
              <a:rPr lang="en-US" smtClean="0"/>
              <a:t>6/5/2019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135FE-F53C-40C5-8922-FD289DAFF67E}" type="slidenum">
              <a:rPr lang="en-US" smtClean="0"/>
              <a:t>‹#›</a:t>
            </a:fld>
            <a:endParaRPr lang="en-US"/>
          </a:p>
        </p:txBody>
      </p:sp>
    </p:spTree>
    <p:extLst>
      <p:ext uri="{BB962C8B-B14F-4D97-AF65-F5344CB8AC3E}">
        <p14:creationId xmlns:p14="http://schemas.microsoft.com/office/powerpoint/2010/main" val="267056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1"/>
            <a:ext cx="9144000" cy="896815"/>
          </a:xfrm>
          <a:prstGeom prst="rect">
            <a:avLst/>
          </a:prstGeom>
          <a:solidFill>
            <a:srgbClr val="426572"/>
          </a:solidFill>
          <a:ln>
            <a:noFill/>
          </a:ln>
        </p:spPr>
        <p:style>
          <a:lnRef idx="2">
            <a:schemeClr val="accent1">
              <a:shade val="50000"/>
            </a:schemeClr>
          </a:lnRef>
          <a:fillRef idx="1">
            <a:schemeClr val="accent1"/>
          </a:fillRef>
          <a:effectRef idx="0">
            <a:schemeClr val="accent1"/>
          </a:effectRef>
          <a:fontRef idx="minor">
            <a:schemeClr val="lt1"/>
          </a:fontRef>
        </p:style>
        <p:txBody>
          <a:bodyPr lIns="26664" tIns="13332" rIns="26664" bIns="13332" rtlCol="0" anchor="ctr"/>
          <a:lstStyle>
            <a:defPPr>
              <a:defRPr kern="1200" smtId="4294967295"/>
            </a:defPPr>
          </a:lstStyle>
          <a:p>
            <a:pPr algn="ctr"/>
            <a:endParaRPr lang="en-US">
              <a:cs typeface="Times New Roman" pitchFamily="18" charset="0"/>
            </a:endParaRPr>
          </a:p>
        </p:txBody>
      </p:sp>
      <p:sp>
        <p:nvSpPr>
          <p:cNvPr id="51" name="Title 11">
            <a:extLst>
              <a:ext uri="{FF2B5EF4-FFF2-40B4-BE49-F238E27FC236}">
                <a16:creationId xmlns:a16="http://schemas.microsoft.com/office/drawing/2014/main" xmlns:p15="http://schemas.microsoft.com/office/powerpoint/2012/main" xmlns:p14="http://schemas.microsoft.com/office/powerpoint/2010/main" xmlns="" id="{EE7A5C51-35F0-4B71-992D-43D344D16C04}"/>
              </a:ext>
            </a:extLst>
          </p:cNvPr>
          <p:cNvSpPr txBox="1"/>
          <p:nvPr/>
        </p:nvSpPr>
        <p:spPr>
          <a:xfrm>
            <a:off x="714375" y="134355"/>
            <a:ext cx="7715250" cy="572278"/>
          </a:xfrm>
          <a:prstGeom prst="rect">
            <a:avLst/>
          </a:prstGeom>
        </p:spPr>
        <p:txBody>
          <a:bodyPr lIns="26664" tIns="13332" rIns="26664" bIns="13332"/>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1800" b="1" dirty="0" smtClean="0">
                <a:solidFill>
                  <a:schemeClr val="bg1"/>
                </a:solidFill>
                <a:latin typeface="+mn-lt"/>
                <a:cs typeface="Times New Roman" pitchFamily="18" charset="0"/>
              </a:rPr>
              <a:t>Tibia Bone Segmentation In 3D MRI image Using U-Net </a:t>
            </a:r>
          </a:p>
          <a:p>
            <a:endParaRPr lang="en-US" sz="1800" b="1" dirty="0">
              <a:solidFill>
                <a:schemeClr val="bg1"/>
              </a:solidFill>
              <a:latin typeface="+mn-lt"/>
              <a:cs typeface="Times New Roman" pitchFamily="18" charset="0"/>
            </a:endParaRPr>
          </a:p>
        </p:txBody>
      </p:sp>
      <p:sp>
        <p:nvSpPr>
          <p:cNvPr id="58" name="Text Placeholder 16">
            <a:extLst>
              <a:ext uri="{FF2B5EF4-FFF2-40B4-BE49-F238E27FC236}">
                <a16:creationId xmlns:a16="http://schemas.microsoft.com/office/drawing/2014/main" xmlns:p15="http://schemas.microsoft.com/office/powerpoint/2012/main" xmlns:p14="http://schemas.microsoft.com/office/powerpoint/2010/main" xmlns="" id="{1F3AA395-C058-4F87-B3A3-A8A8BC543EF9}"/>
              </a:ext>
            </a:extLst>
          </p:cNvPr>
          <p:cNvSpPr txBox="1"/>
          <p:nvPr/>
        </p:nvSpPr>
        <p:spPr>
          <a:xfrm>
            <a:off x="281244" y="440103"/>
            <a:ext cx="8572500" cy="513211"/>
          </a:xfrm>
          <a:prstGeom prst="rect">
            <a:avLst/>
          </a:prstGeom>
        </p:spPr>
        <p:txBody>
          <a:bodyPr lIns="26664" tIns="13332" rIns="26664" bIns="13332">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1000" dirty="0" smtClean="0">
                <a:solidFill>
                  <a:schemeClr val="bg1"/>
                </a:solidFill>
                <a:cs typeface="Times New Roman" pitchFamily="18" charset="0"/>
              </a:rPr>
              <a:t>Nilesh  </a:t>
            </a:r>
            <a:r>
              <a:rPr lang="en-US" sz="1000" dirty="0">
                <a:solidFill>
                  <a:schemeClr val="bg1"/>
                </a:solidFill>
                <a:cs typeface="Times New Roman" pitchFamily="18" charset="0"/>
              </a:rPr>
              <a:t>S</a:t>
            </a:r>
            <a:r>
              <a:rPr lang="en-US" sz="1000" dirty="0" smtClean="0">
                <a:solidFill>
                  <a:schemeClr val="bg1"/>
                </a:solidFill>
                <a:cs typeface="Times New Roman" pitchFamily="18" charset="0"/>
              </a:rPr>
              <a:t>isodiya,  Ashish  Kumar   </a:t>
            </a:r>
          </a:p>
          <a:p>
            <a:pPr algn="ctr"/>
            <a:r>
              <a:rPr lang="en-US" sz="1000" dirty="0" smtClean="0">
                <a:solidFill>
                  <a:schemeClr val="bg1"/>
                </a:solidFill>
                <a:cs typeface="Times New Roman" pitchFamily="18" charset="0"/>
              </a:rPr>
              <a:t>Pace University</a:t>
            </a:r>
          </a:p>
          <a:p>
            <a:pPr algn="ctr"/>
            <a:endParaRPr lang="en-US" sz="800" dirty="0">
              <a:solidFill>
                <a:schemeClr val="bg1"/>
              </a:solidFill>
              <a:cs typeface="Times New Roman" pitchFamily="18" charset="0"/>
            </a:endParaRPr>
          </a:p>
        </p:txBody>
      </p:sp>
      <p:sp>
        <p:nvSpPr>
          <p:cNvPr id="71" name="Rectangle: Rounded Corners 70"/>
          <p:cNvSpPr/>
          <p:nvPr/>
        </p:nvSpPr>
        <p:spPr>
          <a:xfrm>
            <a:off x="6135603" y="4738410"/>
            <a:ext cx="2870200" cy="1062382"/>
          </a:xfrm>
          <a:prstGeom prst="roundRect">
            <a:avLst>
              <a:gd name="adj" fmla="val 39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9046" tIns="9523" rIns="19046" bIns="9523" rtlCol="0" anchor="ctr"/>
          <a:lstStyle>
            <a:defPPr>
              <a:defRPr kern="1200" smtId="4294967295"/>
            </a:defPPr>
          </a:lstStyle>
          <a:p>
            <a:pPr marL="342900" indent="-342900" algn="ctr">
              <a:buFont typeface="Arial" panose="020B0604020202020204" pitchFamily="34" charset="0"/>
              <a:buChar char="•"/>
            </a:pPr>
            <a:endParaRPr lang="en-US" sz="2000">
              <a:latin typeface="Times New Roman" pitchFamily="18" charset="0"/>
              <a:cs typeface="Times New Roman" pitchFamily="18" charset="0"/>
            </a:endParaRPr>
          </a:p>
        </p:txBody>
      </p:sp>
      <p:sp>
        <p:nvSpPr>
          <p:cNvPr id="60" name="TextBox 59">
            <a:extLst>
              <a:ext uri="{FF2B5EF4-FFF2-40B4-BE49-F238E27FC236}">
                <a16:creationId xmlns:a16="http://schemas.microsoft.com/office/drawing/2014/main" xmlns:p15="http://schemas.microsoft.com/office/powerpoint/2012/main" xmlns:p14="http://schemas.microsoft.com/office/powerpoint/2010/main" xmlns="" id="{1043F711-D47E-42B5-B443-99A2ED27753E}"/>
              </a:ext>
            </a:extLst>
          </p:cNvPr>
          <p:cNvSpPr txBox="1">
            <a:spLocks noChangeAspect="1"/>
          </p:cNvSpPr>
          <p:nvPr/>
        </p:nvSpPr>
        <p:spPr>
          <a:xfrm>
            <a:off x="6135603" y="4718965"/>
            <a:ext cx="2870200" cy="264358"/>
          </a:xfrm>
          <a:prstGeom prst="rect">
            <a:avLst/>
          </a:prstGeom>
          <a:solidFill>
            <a:srgbClr val="568494"/>
          </a:solidFill>
        </p:spPr>
        <p:txBody>
          <a:bodyPr wrap="square" lIns="19046" tIns="9523" rIns="19046" bIns="9523" rtlCol="0">
            <a:spAutoFit/>
          </a:bodyPr>
          <a:lstStyle>
            <a:defPPr>
              <a:defRPr kern="1200" smtId="4294967295"/>
            </a:defPPr>
          </a:lstStyle>
          <a:p>
            <a:pPr algn="ctr"/>
            <a:r>
              <a:rPr lang="en-US" sz="800" b="1" dirty="0">
                <a:solidFill>
                  <a:schemeClr val="bg1"/>
                </a:solidFill>
                <a:latin typeface="Times New Roman" pitchFamily="18" charset="0"/>
                <a:cs typeface="Times New Roman" pitchFamily="18" charset="0"/>
              </a:rPr>
              <a:t>References</a:t>
            </a:r>
          </a:p>
          <a:p>
            <a:endParaRPr lang="en-US" sz="800" b="1" dirty="0">
              <a:solidFill>
                <a:schemeClr val="bg1"/>
              </a:solidFill>
              <a:latin typeface="Times New Roman" pitchFamily="18" charset="0"/>
              <a:cs typeface="Times New Roman" pitchFamily="18" charset="0"/>
            </a:endParaRPr>
          </a:p>
        </p:txBody>
      </p:sp>
      <p:sp>
        <p:nvSpPr>
          <p:cNvPr id="42" name="Rectangle: Rounded Corners 41"/>
          <p:cNvSpPr/>
          <p:nvPr/>
        </p:nvSpPr>
        <p:spPr>
          <a:xfrm>
            <a:off x="6125442" y="1110628"/>
            <a:ext cx="2870200" cy="2416392"/>
          </a:xfrm>
          <a:prstGeom prst="roundRect">
            <a:avLst>
              <a:gd name="adj" fmla="val 14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9046" tIns="9523" rIns="19046" bIns="9523" rtlCol="0" anchor="ctr"/>
          <a:lstStyle>
            <a:defPPr>
              <a:defRPr kern="1200" smtId="4294967295"/>
            </a:defPPr>
          </a:lstStyle>
          <a:p>
            <a:pPr algn="ctr"/>
            <a:endParaRPr lang="en-US" sz="2000" dirty="0">
              <a:latin typeface="Times New Roman" pitchFamily="18" charset="0"/>
              <a:cs typeface="Times New Roman" pitchFamily="18" charset="0"/>
            </a:endParaRPr>
          </a:p>
        </p:txBody>
      </p:sp>
      <p:sp>
        <p:nvSpPr>
          <p:cNvPr id="45" name="Rectangle: Rounded Corners 44"/>
          <p:cNvSpPr/>
          <p:nvPr/>
        </p:nvSpPr>
        <p:spPr>
          <a:xfrm>
            <a:off x="6125443" y="3630025"/>
            <a:ext cx="2870200" cy="939959"/>
          </a:xfrm>
          <a:prstGeom prst="roundRect">
            <a:avLst>
              <a:gd name="adj" fmla="val 15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9046" tIns="9523" rIns="19046" bIns="9523" rtlCol="0" anchor="ctr"/>
          <a:lstStyle>
            <a:defPPr>
              <a:defRPr kern="1200" smtId="4294967295"/>
            </a:defPPr>
          </a:lstStyle>
          <a:p>
            <a:pPr marL="342900" indent="-342900" algn="ctr">
              <a:buFont typeface="Arial" panose="020B0604020202020204" pitchFamily="34" charset="0"/>
              <a:buChar char="•"/>
            </a:pPr>
            <a:endParaRPr lang="en-US" sz="2000">
              <a:latin typeface="Times New Roman" pitchFamily="18" charset="0"/>
              <a:cs typeface="Times New Roman" pitchFamily="18" charset="0"/>
            </a:endParaRPr>
          </a:p>
        </p:txBody>
      </p:sp>
      <p:sp>
        <p:nvSpPr>
          <p:cNvPr id="85" name="TextBox 84">
            <a:extLst>
              <a:ext uri="{FF2B5EF4-FFF2-40B4-BE49-F238E27FC236}">
                <a16:creationId xmlns:a16="http://schemas.microsoft.com/office/drawing/2014/main" xmlns:p15="http://schemas.microsoft.com/office/powerpoint/2012/main" xmlns:p14="http://schemas.microsoft.com/office/powerpoint/2010/main" xmlns="" id="{2F9F16DD-B1FB-447B-BA78-9201D1B2D897}"/>
              </a:ext>
            </a:extLst>
          </p:cNvPr>
          <p:cNvSpPr txBox="1">
            <a:spLocks noChangeAspect="1"/>
          </p:cNvSpPr>
          <p:nvPr/>
        </p:nvSpPr>
        <p:spPr>
          <a:xfrm>
            <a:off x="6125443" y="3633707"/>
            <a:ext cx="2870200" cy="264358"/>
          </a:xfrm>
          <a:prstGeom prst="rect">
            <a:avLst/>
          </a:prstGeom>
          <a:solidFill>
            <a:srgbClr val="568494"/>
          </a:solidFill>
        </p:spPr>
        <p:txBody>
          <a:bodyPr wrap="square" lIns="19046" tIns="9523" rIns="19046" bIns="9523" rtlCol="0">
            <a:spAutoFit/>
          </a:bodyPr>
          <a:lstStyle>
            <a:defPPr>
              <a:defRPr kern="1200" smtId="4294967295"/>
            </a:defPPr>
          </a:lstStyle>
          <a:p>
            <a:pPr algn="ctr"/>
            <a:r>
              <a:rPr lang="en-US" sz="800" b="1" dirty="0">
                <a:solidFill>
                  <a:schemeClr val="bg1"/>
                </a:solidFill>
                <a:latin typeface="Times New Roman" pitchFamily="18" charset="0"/>
                <a:cs typeface="Times New Roman" pitchFamily="18" charset="0"/>
              </a:rPr>
              <a:t>Conclusion</a:t>
            </a:r>
          </a:p>
          <a:p>
            <a:pPr algn="ctr"/>
            <a:endParaRPr lang="en-US" sz="800" b="1" dirty="0">
              <a:solidFill>
                <a:schemeClr val="bg1"/>
              </a:solidFill>
              <a:latin typeface="Times New Roman" pitchFamily="18" charset="0"/>
              <a:cs typeface="Times New Roman" pitchFamily="18" charset="0"/>
            </a:endParaRPr>
          </a:p>
        </p:txBody>
      </p:sp>
      <p:sp>
        <p:nvSpPr>
          <p:cNvPr id="39" name="Rectangle: Rounded Corners 38"/>
          <p:cNvSpPr/>
          <p:nvPr/>
        </p:nvSpPr>
        <p:spPr>
          <a:xfrm>
            <a:off x="148358" y="1081454"/>
            <a:ext cx="2870200" cy="1679331"/>
          </a:xfrm>
          <a:prstGeom prst="roundRect">
            <a:avLst>
              <a:gd name="adj" fmla="val 171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9046" tIns="9523" rIns="19046" bIns="9523" rtlCol="0" anchor="ctr"/>
          <a:lstStyle>
            <a:defPPr>
              <a:defRPr kern="1200" smtId="4294967295"/>
            </a:defPPr>
          </a:lstStyle>
          <a:p>
            <a:pPr algn="ctr"/>
            <a:endParaRPr lang="en-US" sz="2000">
              <a:latin typeface="Times New Roman" pitchFamily="18" charset="0"/>
              <a:cs typeface="Times New Roman" pitchFamily="18" charset="0"/>
            </a:endParaRPr>
          </a:p>
        </p:txBody>
      </p:sp>
      <p:sp>
        <p:nvSpPr>
          <p:cNvPr id="46" name="TextBox 45"/>
          <p:cNvSpPr txBox="1"/>
          <p:nvPr/>
        </p:nvSpPr>
        <p:spPr>
          <a:xfrm>
            <a:off x="285750" y="1411869"/>
            <a:ext cx="2586404" cy="987633"/>
          </a:xfrm>
          <a:prstGeom prst="rect">
            <a:avLst/>
          </a:prstGeom>
          <a:noFill/>
        </p:spPr>
        <p:txBody>
          <a:bodyPr wrap="square" lIns="19046" tIns="9523" rIns="19046" bIns="9523" rtlCol="0">
            <a:spAutoFit/>
          </a:bodyPr>
          <a:lstStyle>
            <a:defPPr>
              <a:defRPr kern="1200" smtId="4294967295"/>
            </a:defPPr>
          </a:lstStyle>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Many diagnostic applications critically depend on the successful localization of bone structure</a:t>
            </a:r>
          </a:p>
          <a:p>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In this project, we have trained a machine learning model (a convolutional neural network called U-Net) to perform bone segmentation on 3D knee magnetic resonance imaging (MRI). </a:t>
            </a:r>
          </a:p>
          <a:p>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The goal is to develop a method that can automatically detect the bone area(Tibia bone) from a knee MRI image</a:t>
            </a:r>
          </a:p>
        </p:txBody>
      </p:sp>
      <p:sp>
        <p:nvSpPr>
          <p:cNvPr id="47" name="TextBox 46"/>
          <p:cNvSpPr txBox="1">
            <a:spLocks noChangeAspect="1"/>
          </p:cNvSpPr>
          <p:nvPr/>
        </p:nvSpPr>
        <p:spPr>
          <a:xfrm>
            <a:off x="148357" y="1081454"/>
            <a:ext cx="2870200" cy="264358"/>
          </a:xfrm>
          <a:prstGeom prst="rect">
            <a:avLst/>
          </a:prstGeom>
          <a:solidFill>
            <a:srgbClr val="568494"/>
          </a:solidFill>
        </p:spPr>
        <p:txBody>
          <a:bodyPr wrap="square" lIns="19046" tIns="9523" rIns="19046" bIns="9523" rtlCol="0">
            <a:spAutoFit/>
          </a:bodyPr>
          <a:lstStyle>
            <a:defPPr>
              <a:defRPr kern="1200" smtId="4294967295"/>
            </a:defPPr>
          </a:lstStyle>
          <a:p>
            <a:pPr algn="ctr"/>
            <a:r>
              <a:rPr lang="en-US" sz="800" b="1" dirty="0">
                <a:solidFill>
                  <a:schemeClr val="bg1"/>
                </a:solidFill>
                <a:latin typeface="Times New Roman" pitchFamily="18" charset="0"/>
                <a:cs typeface="Times New Roman" pitchFamily="18" charset="0"/>
              </a:rPr>
              <a:t>Introduction</a:t>
            </a:r>
          </a:p>
          <a:p>
            <a:endParaRPr lang="en-US" sz="800" b="1" dirty="0">
              <a:solidFill>
                <a:schemeClr val="bg1"/>
              </a:solidFill>
              <a:latin typeface="Times New Roman" pitchFamily="18" charset="0"/>
              <a:cs typeface="Times New Roman" pitchFamily="18" charset="0"/>
            </a:endParaRPr>
          </a:p>
        </p:txBody>
      </p:sp>
      <p:sp>
        <p:nvSpPr>
          <p:cNvPr id="43" name="Rectangle: Rounded Corners 42"/>
          <p:cNvSpPr/>
          <p:nvPr/>
        </p:nvSpPr>
        <p:spPr>
          <a:xfrm>
            <a:off x="143852" y="2909811"/>
            <a:ext cx="2870200" cy="3781508"/>
          </a:xfrm>
          <a:prstGeom prst="roundRect">
            <a:avLst>
              <a:gd name="adj" fmla="val 200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9046" tIns="9523" rIns="19046" bIns="9523" rtlCol="0" anchor="ctr"/>
          <a:lstStyle>
            <a:defPPr>
              <a:defRPr kern="1200" smtId="4294967295"/>
            </a:defPPr>
          </a:lstStyle>
          <a:p>
            <a:pPr algn="ctr"/>
            <a:endParaRPr lang="en-US" sz="2000">
              <a:latin typeface="Times New Roman" pitchFamily="18" charset="0"/>
              <a:cs typeface="Times New Roman" pitchFamily="18" charset="0"/>
            </a:endParaRPr>
          </a:p>
        </p:txBody>
      </p:sp>
      <p:sp>
        <p:nvSpPr>
          <p:cNvPr id="86" name="TextBox 85">
            <a:extLst>
              <a:ext uri="{FF2B5EF4-FFF2-40B4-BE49-F238E27FC236}">
                <a16:creationId xmlns:a16="http://schemas.microsoft.com/office/drawing/2014/main" xmlns:p15="http://schemas.microsoft.com/office/powerpoint/2012/main" xmlns:p14="http://schemas.microsoft.com/office/powerpoint/2010/main" xmlns="" id="{9B320F11-3F85-4920-92E0-15D89C7AF4D2}"/>
              </a:ext>
            </a:extLst>
          </p:cNvPr>
          <p:cNvSpPr txBox="1"/>
          <p:nvPr/>
        </p:nvSpPr>
        <p:spPr>
          <a:xfrm>
            <a:off x="281244" y="3277110"/>
            <a:ext cx="2586404" cy="1311894"/>
          </a:xfrm>
          <a:prstGeom prst="rect">
            <a:avLst/>
          </a:prstGeom>
          <a:noFill/>
        </p:spPr>
        <p:txBody>
          <a:bodyPr wrap="square" lIns="19046" tIns="9523" rIns="19046" bIns="9523" rtlCol="0">
            <a:spAutoFit/>
          </a:bodyPr>
          <a:lstStyle>
            <a:defPPr>
              <a:defRPr kern="1200" smtId="4294967295"/>
            </a:defPPr>
          </a:lstStyle>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The deep learning used in this project is U-net</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a:t>
            </a:r>
          </a:p>
          <a:p>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The U-Net is a convolutional neural network that was developed for biomedical image </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segmentation.</a:t>
            </a:r>
          </a:p>
          <a:p>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The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network is based on the fully convolutional network [2] and its architecture was modified and extended to work with fewer training images and to yield more precise segmentations. </a:t>
            </a:r>
            <a:endPar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Segmentation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of a 512*512 image takes less than a second on a recent GPU.</a:t>
            </a:r>
          </a:p>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a:t>
            </a:r>
          </a:p>
        </p:txBody>
      </p:sp>
      <p:sp>
        <p:nvSpPr>
          <p:cNvPr id="87" name="TextBox 86">
            <a:extLst>
              <a:ext uri="{FF2B5EF4-FFF2-40B4-BE49-F238E27FC236}">
                <a16:creationId xmlns:a16="http://schemas.microsoft.com/office/drawing/2014/main" xmlns:p15="http://schemas.microsoft.com/office/powerpoint/2012/main" xmlns:p14="http://schemas.microsoft.com/office/powerpoint/2010/main" xmlns="" id="{7DB2E49A-CE7A-4210-AE9F-5037030C938E}"/>
              </a:ext>
            </a:extLst>
          </p:cNvPr>
          <p:cNvSpPr txBox="1">
            <a:spLocks noChangeAspect="1"/>
          </p:cNvSpPr>
          <p:nvPr/>
        </p:nvSpPr>
        <p:spPr>
          <a:xfrm>
            <a:off x="143852" y="2909811"/>
            <a:ext cx="2870200" cy="264358"/>
          </a:xfrm>
          <a:prstGeom prst="rect">
            <a:avLst/>
          </a:prstGeom>
          <a:solidFill>
            <a:srgbClr val="568494"/>
          </a:solidFill>
        </p:spPr>
        <p:txBody>
          <a:bodyPr wrap="square" lIns="19046" tIns="9523" rIns="19046" bIns="9523" rtlCol="0">
            <a:spAutoFit/>
          </a:bodyPr>
          <a:lstStyle>
            <a:defPPr>
              <a:defRPr kern="1200" smtId="4294967295"/>
            </a:defPPr>
          </a:lstStyle>
          <a:p>
            <a:pPr algn="ctr"/>
            <a:r>
              <a:rPr lang="en-US" sz="800" b="1" dirty="0">
                <a:solidFill>
                  <a:schemeClr val="bg1"/>
                </a:solidFill>
                <a:latin typeface="Times New Roman" pitchFamily="18" charset="0"/>
                <a:cs typeface="Times New Roman" pitchFamily="18" charset="0"/>
              </a:rPr>
              <a:t>Method</a:t>
            </a:r>
          </a:p>
          <a:p>
            <a:endParaRPr lang="en-US" sz="800" b="1"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7676" y="1213633"/>
            <a:ext cx="1025635" cy="88410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7676" y="2218096"/>
            <a:ext cx="1025635" cy="88410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0542" y="2218096"/>
            <a:ext cx="1020817" cy="884101"/>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444" y="4536050"/>
            <a:ext cx="1906156" cy="1123208"/>
          </a:xfrm>
          <a:prstGeom prst="rect">
            <a:avLst/>
          </a:prstGeom>
        </p:spPr>
      </p:pic>
      <p:sp>
        <p:nvSpPr>
          <p:cNvPr id="49" name="Rectangle: Rounded Corners 44"/>
          <p:cNvSpPr/>
          <p:nvPr/>
        </p:nvSpPr>
        <p:spPr>
          <a:xfrm>
            <a:off x="3136900" y="1081454"/>
            <a:ext cx="2870200" cy="2206869"/>
          </a:xfrm>
          <a:prstGeom prst="roundRect">
            <a:avLst>
              <a:gd name="adj" fmla="val 15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9046" tIns="9523" rIns="19046" bIns="9523" rtlCol="0" anchor="ctr"/>
          <a:lstStyle>
            <a:defPPr>
              <a:defRPr kern="1200" smtId="4294967295"/>
            </a:defPPr>
          </a:lstStyle>
          <a:p>
            <a:pPr algn="ctr"/>
            <a:endParaRPr lang="en-US" sz="2000">
              <a:latin typeface="Times New Roman" pitchFamily="18" charset="0"/>
              <a:cs typeface="Times New Roman" pitchFamily="18" charset="0"/>
            </a:endParaRPr>
          </a:p>
        </p:txBody>
      </p:sp>
      <p:sp>
        <p:nvSpPr>
          <p:cNvPr id="50" name="TextBox 49">
            <a:extLst>
              <a:ext uri="{FF2B5EF4-FFF2-40B4-BE49-F238E27FC236}">
                <a16:creationId xmlns:a16="http://schemas.microsoft.com/office/drawing/2014/main" xmlns:p15="http://schemas.microsoft.com/office/powerpoint/2012/main" xmlns:p14="http://schemas.microsoft.com/office/powerpoint/2010/main" xmlns="" id="{7ABCCD2C-433F-478B-B18B-A4DAD100C702}"/>
              </a:ext>
            </a:extLst>
          </p:cNvPr>
          <p:cNvSpPr txBox="1"/>
          <p:nvPr/>
        </p:nvSpPr>
        <p:spPr>
          <a:xfrm>
            <a:off x="3287346" y="1426820"/>
            <a:ext cx="2569308" cy="1850503"/>
          </a:xfrm>
          <a:prstGeom prst="rect">
            <a:avLst/>
          </a:prstGeom>
          <a:noFill/>
        </p:spPr>
        <p:txBody>
          <a:bodyPr wrap="square" lIns="19046" tIns="9523" rIns="19046" bIns="9523" rtlCol="0">
            <a:spAutoFit/>
          </a:bodyPr>
          <a:lstStyle>
            <a:defPPr>
              <a:defRPr kern="1200" smtId="4294967295"/>
            </a:defPPr>
          </a:lstStyle>
          <a:p>
            <a:pPr marL="171450" indent="-171450">
              <a:buFont typeface="Arial" panose="020B0604020202020204" pitchFamily="34" charset="0"/>
              <a:buChar char="•"/>
            </a:pPr>
            <a:endPar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Our dataset contains 44 cases of 3D MRI knee</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a:t>
            </a:r>
          </a:p>
          <a:p>
            <a:endPar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Out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of 44 cases we </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allotted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24 cases for training , 10 cases for validation and 10 cases for testing sets.</a:t>
            </a:r>
            <a:endPar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pPr marL="171450" indent="-171450">
              <a:buFont typeface="Arial" panose="020B0604020202020204" pitchFamily="34" charset="0"/>
              <a:buChar char="•"/>
            </a:pPr>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Each cases include 160 2D images  of Tibia bone. Each images contained        segments which border tibia bone. </a:t>
            </a:r>
          </a:p>
          <a:p>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In total we had 7040 DICOM images with 6000 mask generated from 44 cases </a:t>
            </a:r>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     </a:t>
            </a: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Figure 3(a) provides an example of DICOM images . For each image we have labeled the tibia bone area as shown in Figure 3(b).Using Matlab code we have generated binary mask for each labeled image as shown in Figure 3(c).Figure 3(d) is U-net segmented image generated using U-net code.</a:t>
            </a:r>
          </a:p>
        </p:txBody>
      </p:sp>
      <p:sp>
        <p:nvSpPr>
          <p:cNvPr id="52" name="TextBox 51">
            <a:extLst>
              <a:ext uri="{FF2B5EF4-FFF2-40B4-BE49-F238E27FC236}">
                <a16:creationId xmlns:a16="http://schemas.microsoft.com/office/drawing/2014/main" xmlns:p15="http://schemas.microsoft.com/office/powerpoint/2012/main" xmlns:p14="http://schemas.microsoft.com/office/powerpoint/2010/main" xmlns="" id="{2F9F16DD-B1FB-447B-BA78-9201D1B2D897}"/>
              </a:ext>
            </a:extLst>
          </p:cNvPr>
          <p:cNvSpPr txBox="1">
            <a:spLocks noChangeAspect="1"/>
          </p:cNvSpPr>
          <p:nvPr/>
        </p:nvSpPr>
        <p:spPr>
          <a:xfrm>
            <a:off x="3136900" y="1081454"/>
            <a:ext cx="2870200" cy="264358"/>
          </a:xfrm>
          <a:prstGeom prst="rect">
            <a:avLst/>
          </a:prstGeom>
          <a:solidFill>
            <a:srgbClr val="568494"/>
          </a:solidFill>
        </p:spPr>
        <p:txBody>
          <a:bodyPr wrap="square" lIns="19046" tIns="9523" rIns="19046" bIns="9523" rtlCol="0">
            <a:spAutoFit/>
          </a:bodyPr>
          <a:lstStyle>
            <a:defPPr>
              <a:defRPr kern="1200" smtId="4294967295"/>
            </a:defPPr>
          </a:lstStyle>
          <a:p>
            <a:pPr algn="ctr"/>
            <a:r>
              <a:rPr lang="en-US" sz="800" b="1" dirty="0">
                <a:solidFill>
                  <a:schemeClr val="bg1"/>
                </a:solidFill>
                <a:latin typeface="Times New Roman" pitchFamily="18" charset="0"/>
                <a:cs typeface="Times New Roman" pitchFamily="18" charset="0"/>
              </a:rPr>
              <a:t>Dataset</a:t>
            </a:r>
          </a:p>
          <a:p>
            <a:endParaRPr lang="en-US" sz="800" b="1" dirty="0">
              <a:solidFill>
                <a:schemeClr val="bg1"/>
              </a:solidFill>
              <a:latin typeface="Times New Roman" pitchFamily="18" charset="0"/>
              <a:cs typeface="Times New Roman" pitchFamily="18" charset="0"/>
            </a:endParaRPr>
          </a:p>
        </p:txBody>
      </p:sp>
      <p:sp>
        <p:nvSpPr>
          <p:cNvPr id="53" name="Rectangle: Rounded Corners 44"/>
          <p:cNvSpPr/>
          <p:nvPr/>
        </p:nvSpPr>
        <p:spPr>
          <a:xfrm>
            <a:off x="3136900" y="3543537"/>
            <a:ext cx="2870200" cy="3144103"/>
          </a:xfrm>
          <a:prstGeom prst="roundRect">
            <a:avLst>
              <a:gd name="adj" fmla="val 15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9046" tIns="9523" rIns="19046" bIns="9523" rtlCol="0" anchor="ctr"/>
          <a:lstStyle>
            <a:defPPr>
              <a:defRPr kern="1200" smtId="4294967295"/>
            </a:defPPr>
          </a:lstStyle>
          <a:p>
            <a:pPr algn="ctr"/>
            <a:endParaRPr lang="en-US" sz="2000">
              <a:latin typeface="Times New Roman" pitchFamily="18" charset="0"/>
              <a:cs typeface="Times New Roman" pitchFamily="18" charset="0"/>
            </a:endParaRPr>
          </a:p>
        </p:txBody>
      </p:sp>
      <p:sp>
        <p:nvSpPr>
          <p:cNvPr id="54" name="TextBox 53">
            <a:extLst>
              <a:ext uri="{FF2B5EF4-FFF2-40B4-BE49-F238E27FC236}">
                <a16:creationId xmlns:a16="http://schemas.microsoft.com/office/drawing/2014/main" xmlns:p15="http://schemas.microsoft.com/office/powerpoint/2012/main" xmlns:p14="http://schemas.microsoft.com/office/powerpoint/2010/main" xmlns="" id="{7ABCCD2C-433F-478B-B18B-A4DAD100C702}"/>
              </a:ext>
            </a:extLst>
          </p:cNvPr>
          <p:cNvSpPr txBox="1"/>
          <p:nvPr/>
        </p:nvSpPr>
        <p:spPr>
          <a:xfrm>
            <a:off x="3246606" y="3888904"/>
            <a:ext cx="2610048" cy="1096450"/>
          </a:xfrm>
          <a:prstGeom prst="rect">
            <a:avLst/>
          </a:prstGeom>
          <a:noFill/>
        </p:spPr>
        <p:txBody>
          <a:bodyPr wrap="square" lIns="19046" tIns="9523" rIns="19046" bIns="9523" rtlCol="0">
            <a:spAutoFit/>
          </a:bodyPr>
          <a:lstStyle>
            <a:defPPr>
              <a:defRPr kern="1200" smtId="4294967295"/>
            </a:defPPr>
          </a:lstStyle>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The models produces strong dice coefficients </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particular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for 3D-DICOM images , for 29 epochs </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training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set gives around 95 % , validation goes for around 90%.The model took around 2 </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hours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to run all </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datasets.</a:t>
            </a:r>
          </a:p>
          <a:p>
            <a:endPar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Figure 2 plots the graph on training and validation datasets.</a:t>
            </a:r>
          </a:p>
          <a:p>
            <a:endPar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The performance of testing dataset in dice coef is 88%.The model prediction is accurate for most cases.</a:t>
            </a:r>
          </a:p>
          <a:p>
            <a:endPar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Figure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3</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(d) shows the example of predicted image after 29 epochs.</a:t>
            </a:r>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p:txBody>
      </p:sp>
      <p:sp>
        <p:nvSpPr>
          <p:cNvPr id="55" name="TextBox 54">
            <a:extLst>
              <a:ext uri="{FF2B5EF4-FFF2-40B4-BE49-F238E27FC236}">
                <a16:creationId xmlns:a16="http://schemas.microsoft.com/office/drawing/2014/main" xmlns:p15="http://schemas.microsoft.com/office/powerpoint/2012/main" xmlns:p14="http://schemas.microsoft.com/office/powerpoint/2010/main" xmlns="" id="{2F9F16DD-B1FB-447B-BA78-9201D1B2D897}"/>
              </a:ext>
            </a:extLst>
          </p:cNvPr>
          <p:cNvSpPr txBox="1">
            <a:spLocks noChangeAspect="1"/>
          </p:cNvSpPr>
          <p:nvPr/>
        </p:nvSpPr>
        <p:spPr>
          <a:xfrm>
            <a:off x="3136900" y="3543538"/>
            <a:ext cx="2870200" cy="264358"/>
          </a:xfrm>
          <a:prstGeom prst="rect">
            <a:avLst/>
          </a:prstGeom>
          <a:solidFill>
            <a:srgbClr val="568494"/>
          </a:solidFill>
        </p:spPr>
        <p:txBody>
          <a:bodyPr wrap="square" lIns="19046" tIns="9523" rIns="19046" bIns="9523" rtlCol="0">
            <a:spAutoFit/>
          </a:bodyPr>
          <a:lstStyle>
            <a:defPPr>
              <a:defRPr kern="1200" smtId="4294967295"/>
            </a:defPPr>
          </a:lstStyle>
          <a:p>
            <a:pPr algn="ctr"/>
            <a:r>
              <a:rPr lang="en-US" sz="800" b="1" dirty="0">
                <a:solidFill>
                  <a:schemeClr val="bg1"/>
                </a:solidFill>
                <a:latin typeface="Times New Roman" pitchFamily="18" charset="0"/>
                <a:cs typeface="Times New Roman" pitchFamily="18" charset="0"/>
              </a:rPr>
              <a:t>Results</a:t>
            </a:r>
          </a:p>
          <a:p>
            <a:endParaRPr lang="en-US" sz="800" b="1" dirty="0">
              <a:solidFill>
                <a:schemeClr val="bg1"/>
              </a:solidFill>
              <a:latin typeface="Times New Roman" pitchFamily="18" charset="0"/>
              <a:cs typeface="Times New Roman" pitchFamily="18"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7346" y="5132020"/>
            <a:ext cx="2569308" cy="1332839"/>
          </a:xfrm>
          <a:prstGeom prst="rect">
            <a:avLst/>
          </a:prstGeom>
        </p:spPr>
      </p:pic>
      <p:sp>
        <p:nvSpPr>
          <p:cNvPr id="56" name="TextBox 55">
            <a:extLst>
              <a:ext uri="{FF2B5EF4-FFF2-40B4-BE49-F238E27FC236}">
                <a16:creationId xmlns:a16="http://schemas.microsoft.com/office/drawing/2014/main" xmlns:p15="http://schemas.microsoft.com/office/powerpoint/2012/main" xmlns:p14="http://schemas.microsoft.com/office/powerpoint/2010/main" xmlns="" id="{9B320F11-3F85-4920-92E0-15D89C7AF4D2}"/>
              </a:ext>
            </a:extLst>
          </p:cNvPr>
          <p:cNvSpPr txBox="1"/>
          <p:nvPr/>
        </p:nvSpPr>
        <p:spPr>
          <a:xfrm>
            <a:off x="281243" y="5826800"/>
            <a:ext cx="2586405" cy="665563"/>
          </a:xfrm>
          <a:prstGeom prst="rect">
            <a:avLst/>
          </a:prstGeom>
          <a:noFill/>
        </p:spPr>
        <p:txBody>
          <a:bodyPr wrap="square" lIns="19046" tIns="9523" rIns="19046" bIns="9523" rtlCol="0">
            <a:spAutoFit/>
          </a:bodyPr>
          <a:lstStyle>
            <a:defPPr>
              <a:defRPr kern="1200" smtId="4294967295"/>
            </a:defPPr>
          </a:lstStyle>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For preparing </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training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 Validation and testing data , dataset was divided into three different sets </a:t>
            </a:r>
            <a:r>
              <a:rPr lang="en-US" sz="700" dirty="0" err="1">
                <a:solidFill>
                  <a:schemeClr val="tx1">
                    <a:lumMod val="65000"/>
                    <a:lumOff val="35000"/>
                  </a:schemeClr>
                </a:solidFill>
                <a:latin typeface="Times New Roman" pitchFamily="18" charset="0"/>
                <a:ea typeface="Open Sans" panose="020B0606030504020204" pitchFamily="34" charset="0"/>
                <a:cs typeface="Times New Roman" pitchFamily="18" charset="0"/>
              </a:rPr>
              <a:t>i.e</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 60% for Training , 20% for validation and 20 % for testing</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a:t>
            </a:r>
          </a:p>
          <a:p>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Finally we show graphs for training and validation data whereas for testing we showed calculated metrics </a:t>
            </a:r>
            <a:r>
              <a:rPr lang="en-US" sz="700" dirty="0" err="1">
                <a:solidFill>
                  <a:schemeClr val="tx1">
                    <a:lumMod val="65000"/>
                    <a:lumOff val="35000"/>
                  </a:schemeClr>
                </a:solidFill>
                <a:latin typeface="Times New Roman" pitchFamily="18" charset="0"/>
                <a:ea typeface="Open Sans" panose="020B0606030504020204" pitchFamily="34" charset="0"/>
                <a:cs typeface="Times New Roman" pitchFamily="18" charset="0"/>
              </a:rPr>
              <a:t>i.e</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(loss, </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dice coef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and similarity)</a:t>
            </a:r>
          </a:p>
        </p:txBody>
      </p: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8359" y="98548"/>
            <a:ext cx="715433" cy="64389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60543" y="1213633"/>
            <a:ext cx="1020817" cy="884101"/>
          </a:xfrm>
          <a:prstGeom prst="rect">
            <a:avLst/>
          </a:prstGeom>
        </p:spPr>
      </p:pic>
      <p:sp>
        <p:nvSpPr>
          <p:cNvPr id="33" name="TextBox 32">
            <a:extLst>
              <a:ext uri="{FF2B5EF4-FFF2-40B4-BE49-F238E27FC236}">
                <a16:creationId xmlns:a16="http://schemas.microsoft.com/office/drawing/2014/main" xmlns:p15="http://schemas.microsoft.com/office/powerpoint/2012/main" xmlns:p14="http://schemas.microsoft.com/office/powerpoint/2010/main" xmlns="" id="{9B320F11-3F85-4920-92E0-15D89C7AF4D2}"/>
              </a:ext>
            </a:extLst>
          </p:cNvPr>
          <p:cNvSpPr txBox="1"/>
          <p:nvPr/>
        </p:nvSpPr>
        <p:spPr>
          <a:xfrm>
            <a:off x="808015" y="5403612"/>
            <a:ext cx="1371600" cy="126954"/>
          </a:xfrm>
          <a:prstGeom prst="rect">
            <a:avLst/>
          </a:prstGeom>
          <a:noFill/>
        </p:spPr>
        <p:txBody>
          <a:bodyPr wrap="square" lIns="19046" tIns="9523" rIns="19046" bIns="9523" rtlCol="0">
            <a:spAutoFit/>
          </a:bodyPr>
          <a:lstStyle>
            <a:defPPr>
              <a:defRPr kern="1200" smtId="4294967295"/>
            </a:defPPr>
          </a:lstStyle>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Figure 1: U-net Architecture</a:t>
            </a:r>
          </a:p>
        </p:txBody>
      </p:sp>
      <p:sp>
        <p:nvSpPr>
          <p:cNvPr id="34" name="TextBox 33">
            <a:extLst>
              <a:ext uri="{FF2B5EF4-FFF2-40B4-BE49-F238E27FC236}">
                <a16:creationId xmlns:a16="http://schemas.microsoft.com/office/drawing/2014/main" xmlns:p15="http://schemas.microsoft.com/office/powerpoint/2012/main" xmlns:p14="http://schemas.microsoft.com/office/powerpoint/2010/main" xmlns="" id="{9B320F11-3F85-4920-92E0-15D89C7AF4D2}"/>
              </a:ext>
            </a:extLst>
          </p:cNvPr>
          <p:cNvSpPr txBox="1"/>
          <p:nvPr/>
        </p:nvSpPr>
        <p:spPr>
          <a:xfrm>
            <a:off x="3542323" y="6560686"/>
            <a:ext cx="2059354" cy="126954"/>
          </a:xfrm>
          <a:prstGeom prst="rect">
            <a:avLst/>
          </a:prstGeom>
          <a:noFill/>
        </p:spPr>
        <p:txBody>
          <a:bodyPr wrap="square" lIns="19046" tIns="9523" rIns="19046" bIns="9523" rtlCol="0">
            <a:spAutoFit/>
          </a:bodyPr>
          <a:lstStyle>
            <a:defPPr>
              <a:defRPr kern="1200" smtId="4294967295"/>
            </a:defPPr>
          </a:lstStyle>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Figure 2: Learning curve of training and validation</a:t>
            </a:r>
          </a:p>
        </p:txBody>
      </p:sp>
      <p:sp>
        <p:nvSpPr>
          <p:cNvPr id="35" name="TextBox 34">
            <a:extLst>
              <a:ext uri="{FF2B5EF4-FFF2-40B4-BE49-F238E27FC236}">
                <a16:creationId xmlns:a16="http://schemas.microsoft.com/office/drawing/2014/main" xmlns:p15="http://schemas.microsoft.com/office/powerpoint/2012/main" xmlns:p14="http://schemas.microsoft.com/office/powerpoint/2010/main" xmlns="" id="{9B320F11-3F85-4920-92E0-15D89C7AF4D2}"/>
              </a:ext>
            </a:extLst>
          </p:cNvPr>
          <p:cNvSpPr txBox="1"/>
          <p:nvPr/>
        </p:nvSpPr>
        <p:spPr>
          <a:xfrm>
            <a:off x="6417676" y="3180208"/>
            <a:ext cx="2440574" cy="234676"/>
          </a:xfrm>
          <a:prstGeom prst="rect">
            <a:avLst/>
          </a:prstGeom>
          <a:noFill/>
        </p:spPr>
        <p:txBody>
          <a:bodyPr wrap="square" lIns="19046" tIns="9523" rIns="19046" bIns="9523" rtlCol="0">
            <a:spAutoFit/>
          </a:bodyPr>
          <a:lstStyle>
            <a:defPPr>
              <a:defRPr kern="1200" smtId="4294967295"/>
            </a:defPPr>
          </a:lstStyle>
          <a:p>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Figure 3: (a) Raw image (b) Manual segmentation (c)Mask of manual segmentation  (d) U-net segmentation</a:t>
            </a:r>
          </a:p>
        </p:txBody>
      </p:sp>
      <p:sp>
        <p:nvSpPr>
          <p:cNvPr id="36" name="TextBox 35">
            <a:extLst>
              <a:ext uri="{FF2B5EF4-FFF2-40B4-BE49-F238E27FC236}">
                <a16:creationId xmlns:a16="http://schemas.microsoft.com/office/drawing/2014/main" xmlns:p15="http://schemas.microsoft.com/office/powerpoint/2012/main" xmlns:p14="http://schemas.microsoft.com/office/powerpoint/2010/main" xmlns="" id="{7ABCCD2C-433F-478B-B18B-A4DAD100C702}"/>
              </a:ext>
            </a:extLst>
          </p:cNvPr>
          <p:cNvSpPr txBox="1"/>
          <p:nvPr/>
        </p:nvSpPr>
        <p:spPr>
          <a:xfrm>
            <a:off x="6241732" y="3978209"/>
            <a:ext cx="2616518" cy="557841"/>
          </a:xfrm>
          <a:prstGeom prst="rect">
            <a:avLst/>
          </a:prstGeom>
          <a:noFill/>
        </p:spPr>
        <p:txBody>
          <a:bodyPr wrap="square" lIns="19046" tIns="9523" rIns="19046" bIns="9523" rtlCol="0">
            <a:spAutoFit/>
          </a:bodyPr>
          <a:lstStyle>
            <a:defPPr>
              <a:defRPr kern="1200" smtId="4294967295"/>
            </a:defPPr>
          </a:lstStyle>
          <a:p>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Unet </a:t>
            </a:r>
            <a:r>
              <a:rPr lang="en-US" sz="700" dirty="0" smtClean="0">
                <a:solidFill>
                  <a:schemeClr val="tx1">
                    <a:lumMod val="65000"/>
                    <a:lumOff val="35000"/>
                  </a:schemeClr>
                </a:solidFill>
                <a:latin typeface="Times New Roman" pitchFamily="18" charset="0"/>
                <a:ea typeface="Open Sans" panose="020B0606030504020204" pitchFamily="34" charset="0"/>
                <a:cs typeface="Times New Roman" pitchFamily="18" charset="0"/>
              </a:rPr>
              <a:t>demonstrates </a:t>
            </a:r>
            <a:r>
              <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efficacy and precision in quickly generating accurate segmentation that can be used in monitoring and diagnosis of bone.</a:t>
            </a:r>
          </a:p>
          <a:p>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a:p>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p:txBody>
      </p:sp>
      <p:sp>
        <p:nvSpPr>
          <p:cNvPr id="38" name="TextBox 37">
            <a:extLst>
              <a:ext uri="{FF2B5EF4-FFF2-40B4-BE49-F238E27FC236}">
                <a16:creationId xmlns:a16="http://schemas.microsoft.com/office/drawing/2014/main" xmlns:p15="http://schemas.microsoft.com/office/powerpoint/2012/main" xmlns:p14="http://schemas.microsoft.com/office/powerpoint/2010/main" xmlns="" id="{7ABCCD2C-433F-478B-B18B-A4DAD100C702}"/>
              </a:ext>
            </a:extLst>
          </p:cNvPr>
          <p:cNvSpPr txBox="1"/>
          <p:nvPr/>
        </p:nvSpPr>
        <p:spPr>
          <a:xfrm>
            <a:off x="6262445" y="5079453"/>
            <a:ext cx="2616518" cy="450119"/>
          </a:xfrm>
          <a:prstGeom prst="rect">
            <a:avLst/>
          </a:prstGeom>
          <a:noFill/>
        </p:spPr>
        <p:txBody>
          <a:bodyPr wrap="square" lIns="19046" tIns="9523" rIns="19046" bIns="9523" rtlCol="0">
            <a:spAutoFit/>
          </a:bodyPr>
          <a:lstStyle>
            <a:defPPr>
              <a:defRPr kern="1200" smtId="4294967295"/>
            </a:defPPr>
          </a:lstStyle>
          <a:p>
            <a:r>
              <a:rPr lang="nl-NL"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[1] U-net https://en.wikipedia.org/wiki/U-Net.</a:t>
            </a:r>
          </a:p>
          <a:p>
            <a:r>
              <a:rPr lang="nl-NL"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[2] CNN :https://en.wikipedia.org/wiki/Convolutional_neural_network</a:t>
            </a:r>
          </a:p>
          <a:p>
            <a:r>
              <a:rPr lang="nl-NL" sz="700" dirty="0">
                <a:solidFill>
                  <a:schemeClr val="tx1">
                    <a:lumMod val="65000"/>
                    <a:lumOff val="35000"/>
                  </a:schemeClr>
                </a:solidFill>
                <a:latin typeface="Times New Roman" pitchFamily="18" charset="0"/>
                <a:ea typeface="Open Sans" panose="020B0606030504020204" pitchFamily="34" charset="0"/>
                <a:cs typeface="Times New Roman" pitchFamily="18" charset="0"/>
              </a:rPr>
              <a:t>[3] Keras:https://elitedatascience.com/keras-tutorial-deep-learning-in-python</a:t>
            </a:r>
            <a:endParaRPr lang="en-US" sz="700" dirty="0">
              <a:solidFill>
                <a:schemeClr val="tx1">
                  <a:lumMod val="65000"/>
                  <a:lumOff val="35000"/>
                </a:schemeClr>
              </a:solidFill>
              <a:latin typeface="Times New Roman" pitchFamily="18" charset="0"/>
              <a:ea typeface="Open Sans" panose="020B0606030504020204" pitchFamily="34" charset="0"/>
              <a:cs typeface="Times New Roman" pitchFamily="18" charset="0"/>
            </a:endParaRPr>
          </a:p>
        </p:txBody>
      </p:sp>
    </p:spTree>
    <p:extLst>
      <p:ext uri="{BB962C8B-B14F-4D97-AF65-F5344CB8AC3E}">
        <p14:creationId xmlns:p14="http://schemas.microsoft.com/office/powerpoint/2010/main" val="186308861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499</Words>
  <Application>Microsoft Office PowerPoint</Application>
  <PresentationFormat>On-screen Show (4:3)</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nilesh78890@gmail.com</dc:creator>
  <cp:lastModifiedBy>nilesh78890@gmail.com</cp:lastModifiedBy>
  <cp:revision>14</cp:revision>
  <dcterms:created xsi:type="dcterms:W3CDTF">2019-05-11T17:46:37Z</dcterms:created>
  <dcterms:modified xsi:type="dcterms:W3CDTF">2019-06-05T18:16:31Z</dcterms:modified>
</cp:coreProperties>
</file>