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7" r:id="rId2"/>
    <p:sldId id="273" r:id="rId3"/>
    <p:sldId id="271" r:id="rId4"/>
    <p:sldId id="274" r:id="rId5"/>
    <p:sldId id="258" r:id="rId6"/>
    <p:sldId id="259" r:id="rId7"/>
    <p:sldId id="262" r:id="rId8"/>
    <p:sldId id="270" r:id="rId9"/>
    <p:sldId id="266" r:id="rId10"/>
    <p:sldId id="268" r:id="rId11"/>
    <p:sldId id="264" r:id="rId12"/>
    <p:sldId id="275" r:id="rId13"/>
    <p:sldId id="269" r:id="rId14"/>
    <p:sldId id="267" r:id="rId15"/>
    <p:sldId id="276" r:id="rId16"/>
    <p:sldId id="277" r:id="rId17"/>
    <p:sldId id="260" r:id="rId18"/>
    <p:sldId id="272" r:id="rId19"/>
    <p:sldId id="280" r:id="rId20"/>
    <p:sldId id="278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0" autoAdjust="0"/>
  </p:normalViewPr>
  <p:slideViewPr>
    <p:cSldViewPr>
      <p:cViewPr>
        <p:scale>
          <a:sx n="66" d="100"/>
          <a:sy n="66" d="100"/>
        </p:scale>
        <p:origin x="-1930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DDC-B623-422E-AF13-72FCDC1C065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4092-5A6C-4BA8-90B6-91D2F4E77DF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DDC-B623-422E-AF13-72FCDC1C065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4092-5A6C-4BA8-90B6-91D2F4E77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DDC-B623-422E-AF13-72FCDC1C065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4092-5A6C-4BA8-90B6-91D2F4E77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DDC-B623-422E-AF13-72FCDC1C065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4092-5A6C-4BA8-90B6-91D2F4E77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DDC-B623-422E-AF13-72FCDC1C065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4092-5A6C-4BA8-90B6-91D2F4E77DF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DDC-B623-422E-AF13-72FCDC1C065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4092-5A6C-4BA8-90B6-91D2F4E77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DDC-B623-422E-AF13-72FCDC1C065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4092-5A6C-4BA8-90B6-91D2F4E77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DDC-B623-422E-AF13-72FCDC1C065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474092-5A6C-4BA8-90B6-91D2F4E77D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DDC-B623-422E-AF13-72FCDC1C065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4092-5A6C-4BA8-90B6-91D2F4E77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DDC-B623-422E-AF13-72FCDC1C065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3474092-5A6C-4BA8-90B6-91D2F4E77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51A4DDC-B623-422E-AF13-72FCDC1C065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74092-5A6C-4BA8-90B6-91D2F4E77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51A4DDC-B623-422E-AF13-72FCDC1C065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474092-5A6C-4BA8-90B6-91D2F4E77DF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ep_neural_network" TargetMode="External"/><Relationship Id="rId2" Type="http://schemas.openxmlformats.org/officeDocument/2006/relationships/hyperlink" Target="https://en.wikipedia.org/wiki/Deep_learn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Machine Learning Model for Medical Image Segmentation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600" y="4800600"/>
            <a:ext cx="2514600" cy="1477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en-US" sz="2800" dirty="0" smtClean="0"/>
              <a:t>Nilesh</a:t>
            </a:r>
            <a:endParaRPr lang="en-US" sz="2800" dirty="0"/>
          </a:p>
          <a:p>
            <a:pPr marL="36576" indent="0">
              <a:buNone/>
            </a:pPr>
            <a:r>
              <a:rPr lang="en-US" sz="2800" dirty="0" smtClean="0"/>
              <a:t>Ashish kumar</a:t>
            </a:r>
          </a:p>
          <a:p>
            <a:pPr marL="36576" indent="0">
              <a:buFont typeface="Wingdings 2"/>
              <a:buNone/>
            </a:pPr>
            <a:endParaRPr lang="en-US" sz="2800" dirty="0" smtClean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0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label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7924800" cy="2895600"/>
          </a:xfrm>
          <a:ln w="15875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16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219200"/>
            <a:ext cx="6325657" cy="4672667"/>
          </a:xfrm>
          <a:prstGeom prst="rect">
            <a:avLst/>
          </a:prstGeom>
          <a:ln w="13335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86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536" y="1600200"/>
            <a:ext cx="3426460" cy="3619500"/>
          </a:xfrm>
          <a:prstGeom prst="rect">
            <a:avLst/>
          </a:prstGeom>
          <a:ln w="25400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790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09800"/>
            <a:ext cx="7632946" cy="3505200"/>
          </a:xfrm>
        </p:spPr>
      </p:pic>
    </p:spTree>
    <p:extLst>
      <p:ext uri="{BB962C8B-B14F-4D97-AF65-F5344CB8AC3E}">
        <p14:creationId xmlns:p14="http://schemas.microsoft.com/office/powerpoint/2010/main" val="123567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229600" cy="469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8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U-net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3505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U-Net is a convolutional neural network that was developed for biomedical image segmentation at the Computer Science Department of the University of Freiburg, Germany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</a:t>
            </a:r>
            <a:r>
              <a:rPr lang="en-US" dirty="0"/>
              <a:t>network is based on the fully convolutional </a:t>
            </a:r>
            <a:r>
              <a:rPr lang="en-US" dirty="0" smtClean="0"/>
              <a:t>network </a:t>
            </a:r>
            <a:r>
              <a:rPr lang="en-US" dirty="0"/>
              <a:t>and its architecture was modified and extended to work with fewer training images and to yield more precise segmentations. </a:t>
            </a:r>
            <a:endParaRPr lang="en-US" dirty="0" smtClean="0"/>
          </a:p>
          <a:p>
            <a:r>
              <a:rPr lang="en-US" dirty="0" smtClean="0"/>
              <a:t>Segmentation </a:t>
            </a:r>
            <a:r>
              <a:rPr lang="en-US" dirty="0"/>
              <a:t>of a 512*512 image takes less than a second on a recent GPU</a:t>
            </a:r>
            <a:r>
              <a:rPr lang="en-US" dirty="0" smtClean="0"/>
              <a:t>.</a:t>
            </a:r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07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Keras</a:t>
            </a:r>
            <a:r>
              <a:rPr lang="en-US" dirty="0"/>
              <a:t> is an open-source neural-network library written in Python. It is capable of running on top of </a:t>
            </a:r>
            <a:r>
              <a:rPr lang="en-US" dirty="0" err="1"/>
              <a:t>TensorFlow</a:t>
            </a:r>
            <a:r>
              <a:rPr lang="en-US" dirty="0"/>
              <a:t>, Microsoft Cognitive Toolkit, </a:t>
            </a:r>
            <a:r>
              <a:rPr lang="en-US" dirty="0" err="1"/>
              <a:t>Theano</a:t>
            </a:r>
            <a:r>
              <a:rPr lang="en-US" dirty="0"/>
              <a:t>, or </a:t>
            </a:r>
            <a:r>
              <a:rPr lang="en-US" dirty="0" err="1"/>
              <a:t>PlaidML</a:t>
            </a:r>
            <a:r>
              <a:rPr lang="en-US" dirty="0" smtClean="0"/>
              <a:t>. </a:t>
            </a:r>
          </a:p>
          <a:p>
            <a:r>
              <a:rPr lang="en-US" dirty="0" smtClean="0"/>
              <a:t>Designed </a:t>
            </a:r>
            <a:r>
              <a:rPr lang="en-US" dirty="0"/>
              <a:t>to enable fast experimentation with deep neural networks, it focuses on being user-friendly, modular, and extensible.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was developed as part of the research effort of project ONEIROS (Open-ended </a:t>
            </a:r>
            <a:r>
              <a:rPr lang="en-US" dirty="0" err="1"/>
              <a:t>Neuro</a:t>
            </a:r>
            <a:r>
              <a:rPr lang="en-US" dirty="0"/>
              <a:t>-Electronic Intelligent Robot Operating System</a:t>
            </a:r>
            <a:r>
              <a:rPr lang="en-US" dirty="0" smtClean="0"/>
              <a:t>), </a:t>
            </a:r>
            <a:r>
              <a:rPr lang="en-US" dirty="0"/>
              <a:t>and its primary author and maintainer is François </a:t>
            </a:r>
            <a:r>
              <a:rPr lang="en-US" dirty="0" err="1"/>
              <a:t>Chollet</a:t>
            </a:r>
            <a:r>
              <a:rPr lang="en-US" dirty="0"/>
              <a:t>, a Google engineer. </a:t>
            </a:r>
            <a:r>
              <a:rPr lang="en-US" dirty="0" err="1"/>
              <a:t>Chollet</a:t>
            </a:r>
            <a:r>
              <a:rPr lang="en-US" dirty="0"/>
              <a:t> also is the author of the </a:t>
            </a:r>
            <a:r>
              <a:rPr lang="en-US" dirty="0" err="1"/>
              <a:t>XCeption</a:t>
            </a:r>
            <a:r>
              <a:rPr lang="en-US" dirty="0"/>
              <a:t> deep neural network </a:t>
            </a:r>
            <a:r>
              <a:rPr lang="en-US" dirty="0" smtClean="0"/>
              <a:t>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74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for 10 </a:t>
            </a:r>
            <a:r>
              <a:rPr lang="en-US" dirty="0"/>
              <a:t>c</a:t>
            </a:r>
            <a:r>
              <a:rPr lang="en-US" dirty="0" smtClean="0"/>
              <a:t>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47800"/>
            <a:ext cx="5486400" cy="4354286"/>
          </a:xfrm>
        </p:spPr>
      </p:pic>
      <p:sp>
        <p:nvSpPr>
          <p:cNvPr id="3" name="TextBox 2"/>
          <p:cNvSpPr txBox="1"/>
          <p:nvPr/>
        </p:nvSpPr>
        <p:spPr>
          <a:xfrm>
            <a:off x="1066800" y="5943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                    Training : 95%    </a:t>
            </a:r>
          </a:p>
          <a:p>
            <a:r>
              <a:rPr lang="en-IN" dirty="0" smtClean="0"/>
              <a:t>                                 Validation:79%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04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for 44 </a:t>
            </a:r>
            <a:r>
              <a:rPr lang="en-US" dirty="0"/>
              <a:t>c</a:t>
            </a:r>
            <a:r>
              <a:rPr lang="en-US" dirty="0" smtClean="0"/>
              <a:t>ases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70" y="1417638"/>
            <a:ext cx="5661660" cy="4297680"/>
          </a:xfrm>
        </p:spPr>
      </p:pic>
      <p:sp>
        <p:nvSpPr>
          <p:cNvPr id="4" name="TextBox 3"/>
          <p:cNvSpPr txBox="1"/>
          <p:nvPr/>
        </p:nvSpPr>
        <p:spPr>
          <a:xfrm>
            <a:off x="1219200" y="5943600"/>
            <a:ext cx="6259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                    Training </a:t>
            </a:r>
            <a:r>
              <a:rPr lang="en-IN" dirty="0"/>
              <a:t>: 95%    </a:t>
            </a:r>
          </a:p>
          <a:p>
            <a:r>
              <a:rPr lang="en-IN" dirty="0"/>
              <a:t>                                 </a:t>
            </a:r>
            <a:r>
              <a:rPr lang="en-IN" dirty="0" smtClean="0"/>
              <a:t>Validation:90%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518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Testing Result for 44 cases</a:t>
            </a:r>
          </a:p>
          <a:p>
            <a:pPr marL="36576" indent="0">
              <a:buNone/>
            </a:pPr>
            <a:r>
              <a:rPr lang="it-IT" dirty="0" smtClean="0"/>
              <a:t>     loss</a:t>
            </a:r>
            <a:r>
              <a:rPr lang="it-IT" dirty="0"/>
              <a:t>: -</a:t>
            </a:r>
            <a:r>
              <a:rPr lang="it-IT" dirty="0" smtClean="0"/>
              <a:t>0.883741628671</a:t>
            </a:r>
          </a:p>
          <a:p>
            <a:pPr marL="36576" indent="0">
              <a:buNone/>
            </a:pPr>
            <a:r>
              <a:rPr lang="it-IT" dirty="0" smtClean="0"/>
              <a:t>     dice_coef</a:t>
            </a:r>
            <a:r>
              <a:rPr lang="it-IT" dirty="0"/>
              <a:t>: </a:t>
            </a:r>
            <a:r>
              <a:rPr lang="it-IT" dirty="0" smtClean="0"/>
              <a:t>0.88374163</a:t>
            </a:r>
          </a:p>
          <a:p>
            <a:pPr marL="36576" indent="0">
              <a:buNone/>
            </a:pPr>
            <a:r>
              <a:rPr lang="it-IT" dirty="0" smtClean="0"/>
              <a:t>     similarity</a:t>
            </a:r>
            <a:r>
              <a:rPr lang="it-IT" dirty="0"/>
              <a:t>: </a:t>
            </a:r>
            <a:r>
              <a:rPr lang="it-IT" dirty="0" smtClean="0"/>
              <a:t>0.796089350 </a:t>
            </a:r>
          </a:p>
          <a:p>
            <a:r>
              <a:rPr lang="en-IN" dirty="0"/>
              <a:t>Testing Result for </a:t>
            </a:r>
            <a:r>
              <a:rPr lang="en-IN" dirty="0" smtClean="0"/>
              <a:t>10 cases</a:t>
            </a:r>
          </a:p>
          <a:p>
            <a:pPr marL="36576" indent="0">
              <a:buNone/>
            </a:pPr>
            <a:r>
              <a:rPr lang="it-IT" dirty="0" smtClean="0"/>
              <a:t>     loss</a:t>
            </a:r>
            <a:r>
              <a:rPr lang="it-IT" dirty="0"/>
              <a:t>: -</a:t>
            </a:r>
            <a:r>
              <a:rPr lang="it-IT" dirty="0" smtClean="0"/>
              <a:t>0.843198874540</a:t>
            </a:r>
          </a:p>
          <a:p>
            <a:pPr marL="36576" indent="0">
              <a:buNone/>
            </a:pPr>
            <a:r>
              <a:rPr lang="it-IT" dirty="0" smtClean="0"/>
              <a:t>     dice_coef</a:t>
            </a:r>
            <a:r>
              <a:rPr lang="it-IT" dirty="0"/>
              <a:t>: </a:t>
            </a:r>
            <a:r>
              <a:rPr lang="it-IT" dirty="0" smtClean="0"/>
              <a:t>0.84319887</a:t>
            </a:r>
          </a:p>
          <a:p>
            <a:pPr marL="36576" indent="0">
              <a:buNone/>
            </a:pPr>
            <a:r>
              <a:rPr lang="it-IT" dirty="0" smtClean="0"/>
              <a:t>     similarity</a:t>
            </a:r>
            <a:r>
              <a:rPr lang="it-IT" dirty="0"/>
              <a:t>: </a:t>
            </a:r>
            <a:r>
              <a:rPr lang="it-IT" dirty="0" smtClean="0"/>
              <a:t>0.73344115939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851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Introduction</a:t>
            </a:r>
          </a:p>
          <a:p>
            <a:r>
              <a:rPr lang="en-US" sz="2800" dirty="0" smtClean="0"/>
              <a:t>Software used</a:t>
            </a:r>
          </a:p>
          <a:p>
            <a:r>
              <a:rPr lang="en-US" sz="2800" dirty="0" smtClean="0"/>
              <a:t>Result</a:t>
            </a:r>
          </a:p>
          <a:p>
            <a:r>
              <a:rPr lang="en-US" sz="2800" dirty="0" smtClean="0"/>
              <a:t>conclusion</a:t>
            </a:r>
          </a:p>
          <a:p>
            <a:pPr marL="36576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42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590800"/>
            <a:ext cx="2209800" cy="22098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" y="2324100"/>
            <a:ext cx="2667000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590800"/>
            <a:ext cx="2209800" cy="22098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84048" y="4922520"/>
            <a:ext cx="2206752" cy="762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395472" y="4922520"/>
            <a:ext cx="2206752" cy="7620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/>
              <a:t>Manual Segmentation</a:t>
            </a:r>
            <a:endParaRPr lang="en-US" sz="16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477000" y="4922520"/>
            <a:ext cx="2206752" cy="7620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/>
              <a:t>U-net Segmentation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726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comparing result we can conclude that having more cases we can train model more accurately.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2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478280"/>
            <a:ext cx="6629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Many diagnostic applications critically depend on the successful</a:t>
            </a:r>
          </a:p>
          <a:p>
            <a:r>
              <a:rPr lang="en-US" sz="2400" dirty="0"/>
              <a:t>localization of bone </a:t>
            </a:r>
            <a:r>
              <a:rPr lang="en-US" sz="2400" dirty="0" smtClean="0"/>
              <a:t>structure.</a:t>
            </a:r>
          </a:p>
          <a:p>
            <a:endParaRPr lang="en-US" sz="2400" dirty="0"/>
          </a:p>
          <a:p>
            <a:r>
              <a:rPr lang="en-US" sz="2400" dirty="0"/>
              <a:t>In this project, </a:t>
            </a:r>
            <a:r>
              <a:rPr lang="en-US" sz="2400" dirty="0" smtClean="0"/>
              <a:t>we have trained </a:t>
            </a:r>
            <a:r>
              <a:rPr lang="en-US" sz="2400" dirty="0"/>
              <a:t>a machine learning </a:t>
            </a:r>
            <a:r>
              <a:rPr lang="en-US" sz="2400" dirty="0" smtClean="0"/>
              <a:t>model (a </a:t>
            </a:r>
            <a:r>
              <a:rPr lang="en-US" sz="2400" dirty="0"/>
              <a:t>convolutional neural network called U-Net) to perform bone segmentation on </a:t>
            </a:r>
            <a:r>
              <a:rPr lang="en-US" sz="2400" dirty="0" smtClean="0"/>
              <a:t>3D knee </a:t>
            </a:r>
            <a:r>
              <a:rPr lang="en-US" sz="2400" dirty="0"/>
              <a:t>magnetic resonance imaging (MRI).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/>
              <a:t>goal is to develop a method that can</a:t>
            </a:r>
          </a:p>
          <a:p>
            <a:r>
              <a:rPr lang="en-US" sz="2400" dirty="0"/>
              <a:t>automatically detect the bone area from a knee MRI image.</a:t>
            </a:r>
          </a:p>
        </p:txBody>
      </p:sp>
    </p:spTree>
    <p:extLst>
      <p:ext uri="{BB962C8B-B14F-4D97-AF65-F5344CB8AC3E}">
        <p14:creationId xmlns:p14="http://schemas.microsoft.com/office/powerpoint/2010/main" val="90032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00" y="1478280"/>
            <a:ext cx="6629400" cy="15696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/>
              <a:t>In </a:t>
            </a:r>
            <a:r>
              <a:rPr lang="en-US" sz="2400" dirty="0">
                <a:hlinkClick r:id="rId2" tooltip="Deep learning"/>
              </a:rPr>
              <a:t>deep learning</a:t>
            </a:r>
            <a:r>
              <a:rPr lang="en-US" sz="2400" dirty="0"/>
              <a:t>, a </a:t>
            </a:r>
            <a:r>
              <a:rPr lang="en-US" sz="2400" b="1" dirty="0"/>
              <a:t>convolutional neural network</a:t>
            </a:r>
            <a:r>
              <a:rPr lang="en-US" sz="2400" dirty="0"/>
              <a:t> (</a:t>
            </a:r>
            <a:r>
              <a:rPr lang="en-US" sz="2400" b="1" dirty="0"/>
              <a:t>CNN</a:t>
            </a:r>
            <a:r>
              <a:rPr lang="en-US" sz="2400" dirty="0"/>
              <a:t>, or </a:t>
            </a:r>
            <a:r>
              <a:rPr lang="en-US" sz="2400" b="1" dirty="0"/>
              <a:t>ConvNet</a:t>
            </a:r>
            <a:r>
              <a:rPr lang="en-US" sz="2400" dirty="0"/>
              <a:t>) is a class of </a:t>
            </a:r>
            <a:r>
              <a:rPr lang="en-US" sz="2400" dirty="0">
                <a:hlinkClick r:id="rId3" tooltip="Deep neural network"/>
              </a:rPr>
              <a:t>deep neural networks</a:t>
            </a:r>
            <a:r>
              <a:rPr lang="en-US" sz="2400" dirty="0"/>
              <a:t>, most commonly applied to analyzing visual imagery.</a:t>
            </a:r>
          </a:p>
        </p:txBody>
      </p:sp>
    </p:spTree>
    <p:extLst>
      <p:ext uri="{BB962C8B-B14F-4D97-AF65-F5344CB8AC3E}">
        <p14:creationId xmlns:p14="http://schemas.microsoft.com/office/powerpoint/2010/main" val="283619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76400"/>
            <a:ext cx="4056224" cy="29813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971800"/>
            <a:ext cx="3371850" cy="3371850"/>
          </a:xfrm>
          <a:prstGeom prst="rect">
            <a:avLst/>
          </a:prstGeom>
          <a:ln w="2540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120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Matlab </a:t>
            </a:r>
            <a:r>
              <a:rPr lang="en-US" sz="1400" dirty="0" smtClean="0"/>
              <a:t>by </a:t>
            </a:r>
            <a:r>
              <a:rPr lang="en-US" sz="1400" dirty="0"/>
              <a:t>MathWorks</a:t>
            </a:r>
            <a:endParaRPr lang="en-US" dirty="0" smtClean="0"/>
          </a:p>
          <a:p>
            <a:r>
              <a:rPr lang="en-US" dirty="0" smtClean="0"/>
              <a:t>Google Colab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2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81200"/>
            <a:ext cx="3733800" cy="3661614"/>
          </a:xfrm>
          <a:ln w="25400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717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 smtClean="0"/>
              <a:t>45 cases of 3D knee Magnetic resonance images (MRI).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dirty="0" smtClean="0"/>
              <a:t>Each case with 160 images.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34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57318"/>
            <a:ext cx="7467600" cy="3811726"/>
          </a:xfrm>
          <a:ln w="155575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048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600</TotalTime>
  <Words>365</Words>
  <Application>Microsoft Office PowerPoint</Application>
  <PresentationFormat>On-screen Show (4:3)</PresentationFormat>
  <Paragraphs>54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Technic</vt:lpstr>
      <vt:lpstr>PowerPoint Presentation</vt:lpstr>
      <vt:lpstr>Agenda</vt:lpstr>
      <vt:lpstr>Introduction</vt:lpstr>
      <vt:lpstr>PowerPoint Presentation</vt:lpstr>
      <vt:lpstr>PowerPoint Presentation</vt:lpstr>
      <vt:lpstr>Software </vt:lpstr>
      <vt:lpstr>PowerPoint Presentation</vt:lpstr>
      <vt:lpstr>Dataset</vt:lpstr>
      <vt:lpstr>Data </vt:lpstr>
      <vt:lpstr>Data label</vt:lpstr>
      <vt:lpstr>PowerPoint Presentation</vt:lpstr>
      <vt:lpstr>PowerPoint Presentation</vt:lpstr>
      <vt:lpstr>Data preparation</vt:lpstr>
      <vt:lpstr>PowerPoint Presentation</vt:lpstr>
      <vt:lpstr>U-net</vt:lpstr>
      <vt:lpstr>Keras</vt:lpstr>
      <vt:lpstr>Result for 10 cases</vt:lpstr>
      <vt:lpstr>Result for 44 cases</vt:lpstr>
      <vt:lpstr>PowerPoint Presentation</vt:lpstr>
      <vt:lpstr>PowerPoint Presentation</vt:lpstr>
      <vt:lpstr>Conclusion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nilesh78890@gmail.com</dc:creator>
  <cp:lastModifiedBy>nilesh78890@gmail.com</cp:lastModifiedBy>
  <cp:revision>31</cp:revision>
  <dcterms:created xsi:type="dcterms:W3CDTF">2019-05-09T00:48:48Z</dcterms:created>
  <dcterms:modified xsi:type="dcterms:W3CDTF">2019-06-05T18:31:52Z</dcterms:modified>
</cp:coreProperties>
</file>