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7" r:id="rId4"/>
    <p:sldId id="274" r:id="rId5"/>
    <p:sldId id="293" r:id="rId6"/>
    <p:sldId id="291" r:id="rId7"/>
    <p:sldId id="276" r:id="rId8"/>
    <p:sldId id="258" r:id="rId9"/>
    <p:sldId id="259" r:id="rId10"/>
    <p:sldId id="264" r:id="rId11"/>
    <p:sldId id="265" r:id="rId12"/>
    <p:sldId id="294" r:id="rId13"/>
    <p:sldId id="295" r:id="rId14"/>
    <p:sldId id="296" r:id="rId15"/>
    <p:sldId id="260" r:id="rId16"/>
    <p:sldId id="261" r:id="rId17"/>
    <p:sldId id="266" r:id="rId18"/>
    <p:sldId id="275" r:id="rId19"/>
    <p:sldId id="270" r:id="rId20"/>
    <p:sldId id="271" r:id="rId21"/>
    <p:sldId id="272" r:id="rId22"/>
    <p:sldId id="273" r:id="rId23"/>
    <p:sldId id="262" r:id="rId2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1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\Desktop\Data%20Analysis%20%20JobAaj.com\KPMG%20Projects\Module-2%20Task%20%20KPMG%20(Nilesh%20Ambhore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\Desktop\Data%20Analysis%20%20JobAaj.com\KPMG%20Projects\Module-2%20Task%20%20KPMG%20(Nilesh%20Ambhore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\Desktop\Data%20Analysis%20%20JobAaj.com\KPMG%20Projects\Module-2%20Task%20%20KPMG%20(Nilesh%20Ambhor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\Desktop\Data%20Analysis%20%20JobAaj.com\KPMG%20Projects\Module-2%20Task%20%20KPMG%20(Nilesh%20Ambhore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\Desktop\Data%20Analysis%20%20JobAaj.com\KPMG%20Projects\Module-2%20Task%20%20KPMG%20(Nilesh%20Ambhore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\Desktop\Data%20Analysis%20%20JobAaj.com\KPMG%20Projects\Module-2%20Task%20%20KPMG%20(Nilesh%20Ambhore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\Desktop\Data%20Analysis%20%20JobAaj.com\KPMG%20Projects\Module-2%20Task%20%20KPMG%20(Nilesh%20Ambhore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\Desktop\Data%20Analysis%20%20JobAaj.com\KPMG%20Projects\Module-2%20Task%20%20KPMG%20(Nilesh%20Ambhore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\Desktop\Data%20Analysis%20%20JobAaj.com\KPMG%20Projects\Module-2%20Task%20%20KPMG%20(Nilesh%20Ambhore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[Module-2 Task  KPMG (Nilesh Ambhore).xlsx]Transactions Insights!PivotTable1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700" dirty="0"/>
              <a:t>BRANDS</a:t>
            </a:r>
            <a:r>
              <a:rPr lang="en-IN" sz="700" baseline="0" dirty="0"/>
              <a:t> OF THE PRODUCT CLASS WITHIN PRODUCT LINE PROFIT RATIO</a:t>
            </a:r>
            <a:endParaRPr lang="en-IN" sz="7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7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'Transactions Insights'!$C$2:$C$3</c:f>
              <c:strCache>
                <c:ptCount val="1"/>
                <c:pt idx="0">
                  <c:v>Giant Bicycles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multiLvlStrRef>
              <c:f>'Transactions Insights'!$B$4:$B$16</c:f>
              <c:multiLvlStrCache>
                <c:ptCount val="9"/>
                <c:lvl>
                  <c:pt idx="0">
                    <c:v>Road</c:v>
                  </c:pt>
                  <c:pt idx="1">
                    <c:v>Standard</c:v>
                  </c:pt>
                  <c:pt idx="2">
                    <c:v>Mountain</c:v>
                  </c:pt>
                  <c:pt idx="3">
                    <c:v>Road</c:v>
                  </c:pt>
                  <c:pt idx="4">
                    <c:v>Standard</c:v>
                  </c:pt>
                  <c:pt idx="5">
                    <c:v>Touring</c:v>
                  </c:pt>
                  <c:pt idx="6">
                    <c:v>Road</c:v>
                  </c:pt>
                  <c:pt idx="7">
                    <c:v>Standard</c:v>
                  </c:pt>
                  <c:pt idx="8">
                    <c:v>Touring</c:v>
                  </c:pt>
                </c:lvl>
                <c:lvl>
                  <c:pt idx="0">
                    <c:v>high</c:v>
                  </c:pt>
                  <c:pt idx="2">
                    <c:v>low</c:v>
                  </c:pt>
                  <c:pt idx="6">
                    <c:v>medium</c:v>
                  </c:pt>
                </c:lvl>
              </c:multiLvlStrCache>
            </c:multiLvlStrRef>
          </c:cat>
          <c:val>
            <c:numRef>
              <c:f>'Transactions Insights'!$C$4:$C$16</c:f>
              <c:numCache>
                <c:formatCode>0</c:formatCode>
                <c:ptCount val="9"/>
                <c:pt idx="0">
                  <c:v>0</c:v>
                </c:pt>
                <c:pt idx="1">
                  <c:v>785</c:v>
                </c:pt>
                <c:pt idx="2">
                  <c:v>0</c:v>
                </c:pt>
                <c:pt idx="3">
                  <c:v>196</c:v>
                </c:pt>
                <c:pt idx="4">
                  <c:v>0</c:v>
                </c:pt>
                <c:pt idx="5">
                  <c:v>0</c:v>
                </c:pt>
                <c:pt idx="6">
                  <c:v>383</c:v>
                </c:pt>
                <c:pt idx="7">
                  <c:v>1769</c:v>
                </c:pt>
                <c:pt idx="8">
                  <c:v>179</c:v>
                </c:pt>
              </c:numCache>
            </c:numRef>
          </c:val>
        </c:ser>
        <c:ser>
          <c:idx val="1"/>
          <c:order val="1"/>
          <c:tx>
            <c:strRef>
              <c:f>'Transactions Insights'!$D$2:$D$3</c:f>
              <c:strCache>
                <c:ptCount val="1"/>
                <c:pt idx="0">
                  <c:v>Norco Bicycles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multiLvlStrRef>
              <c:f>'Transactions Insights'!$B$4:$B$16</c:f>
              <c:multiLvlStrCache>
                <c:ptCount val="9"/>
                <c:lvl>
                  <c:pt idx="0">
                    <c:v>Road</c:v>
                  </c:pt>
                  <c:pt idx="1">
                    <c:v>Standard</c:v>
                  </c:pt>
                  <c:pt idx="2">
                    <c:v>Mountain</c:v>
                  </c:pt>
                  <c:pt idx="3">
                    <c:v>Road</c:v>
                  </c:pt>
                  <c:pt idx="4">
                    <c:v>Standard</c:v>
                  </c:pt>
                  <c:pt idx="5">
                    <c:v>Touring</c:v>
                  </c:pt>
                  <c:pt idx="6">
                    <c:v>Road</c:v>
                  </c:pt>
                  <c:pt idx="7">
                    <c:v>Standard</c:v>
                  </c:pt>
                  <c:pt idx="8">
                    <c:v>Touring</c:v>
                  </c:pt>
                </c:lvl>
                <c:lvl>
                  <c:pt idx="0">
                    <c:v>high</c:v>
                  </c:pt>
                  <c:pt idx="2">
                    <c:v>low</c:v>
                  </c:pt>
                  <c:pt idx="6">
                    <c:v>medium</c:v>
                  </c:pt>
                </c:lvl>
              </c:multiLvlStrCache>
            </c:multiLvlStrRef>
          </c:cat>
          <c:val>
            <c:numRef>
              <c:f>'Transactions Insights'!$D$4:$D$16</c:f>
              <c:numCache>
                <c:formatCode>0</c:formatCode>
                <c:ptCount val="9"/>
                <c:pt idx="0">
                  <c:v>191</c:v>
                </c:pt>
                <c:pt idx="1">
                  <c:v>375</c:v>
                </c:pt>
                <c:pt idx="2">
                  <c:v>200</c:v>
                </c:pt>
                <c:pt idx="3">
                  <c:v>0</c:v>
                </c:pt>
                <c:pt idx="4">
                  <c:v>432</c:v>
                </c:pt>
                <c:pt idx="5">
                  <c:v>0</c:v>
                </c:pt>
                <c:pt idx="6">
                  <c:v>732</c:v>
                </c:pt>
                <c:pt idx="7">
                  <c:v>980</c:v>
                </c:pt>
                <c:pt idx="8">
                  <c:v>0</c:v>
                </c:pt>
              </c:numCache>
            </c:numRef>
          </c:val>
        </c:ser>
        <c:ser>
          <c:idx val="2"/>
          <c:order val="2"/>
          <c:tx>
            <c:strRef>
              <c:f>'Transactions Insights'!$E$2:$E$3</c:f>
              <c:strCache>
                <c:ptCount val="1"/>
                <c:pt idx="0">
                  <c:v>OHM Cycles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multiLvlStrRef>
              <c:f>'Transactions Insights'!$B$4:$B$16</c:f>
              <c:multiLvlStrCache>
                <c:ptCount val="9"/>
                <c:lvl>
                  <c:pt idx="0">
                    <c:v>Road</c:v>
                  </c:pt>
                  <c:pt idx="1">
                    <c:v>Standard</c:v>
                  </c:pt>
                  <c:pt idx="2">
                    <c:v>Mountain</c:v>
                  </c:pt>
                  <c:pt idx="3">
                    <c:v>Road</c:v>
                  </c:pt>
                  <c:pt idx="4">
                    <c:v>Standard</c:v>
                  </c:pt>
                  <c:pt idx="5">
                    <c:v>Touring</c:v>
                  </c:pt>
                  <c:pt idx="6">
                    <c:v>Road</c:v>
                  </c:pt>
                  <c:pt idx="7">
                    <c:v>Standard</c:v>
                  </c:pt>
                  <c:pt idx="8">
                    <c:v>Touring</c:v>
                  </c:pt>
                </c:lvl>
                <c:lvl>
                  <c:pt idx="0">
                    <c:v>high</c:v>
                  </c:pt>
                  <c:pt idx="2">
                    <c:v>low</c:v>
                  </c:pt>
                  <c:pt idx="6">
                    <c:v>medium</c:v>
                  </c:pt>
                </c:lvl>
              </c:multiLvlStrCache>
            </c:multiLvlStrRef>
          </c:cat>
          <c:val>
            <c:numRef>
              <c:f>'Transactions Insights'!$E$4:$E$16</c:f>
              <c:numCache>
                <c:formatCode>0</c:formatCode>
                <c:ptCount val="9"/>
                <c:pt idx="0">
                  <c:v>195</c:v>
                </c:pt>
                <c:pt idx="1">
                  <c:v>576</c:v>
                </c:pt>
                <c:pt idx="2">
                  <c:v>0</c:v>
                </c:pt>
                <c:pt idx="3">
                  <c:v>0</c:v>
                </c:pt>
                <c:pt idx="4">
                  <c:v>380</c:v>
                </c:pt>
                <c:pt idx="5">
                  <c:v>229</c:v>
                </c:pt>
                <c:pt idx="6">
                  <c:v>584</c:v>
                </c:pt>
                <c:pt idx="7">
                  <c:v>1079</c:v>
                </c:pt>
                <c:pt idx="8">
                  <c:v>0</c:v>
                </c:pt>
              </c:numCache>
            </c:numRef>
          </c:val>
        </c:ser>
        <c:ser>
          <c:idx val="3"/>
          <c:order val="3"/>
          <c:tx>
            <c:strRef>
              <c:f>'Transactions Insights'!$F$2:$F$3</c:f>
              <c:strCache>
                <c:ptCount val="1"/>
                <c:pt idx="0">
                  <c:v>Solex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multiLvlStrRef>
              <c:f>'Transactions Insights'!$B$4:$B$16</c:f>
              <c:multiLvlStrCache>
                <c:ptCount val="9"/>
                <c:lvl>
                  <c:pt idx="0">
                    <c:v>Road</c:v>
                  </c:pt>
                  <c:pt idx="1">
                    <c:v>Standard</c:v>
                  </c:pt>
                  <c:pt idx="2">
                    <c:v>Mountain</c:v>
                  </c:pt>
                  <c:pt idx="3">
                    <c:v>Road</c:v>
                  </c:pt>
                  <c:pt idx="4">
                    <c:v>Standard</c:v>
                  </c:pt>
                  <c:pt idx="5">
                    <c:v>Touring</c:v>
                  </c:pt>
                  <c:pt idx="6">
                    <c:v>Road</c:v>
                  </c:pt>
                  <c:pt idx="7">
                    <c:v>Standard</c:v>
                  </c:pt>
                  <c:pt idx="8">
                    <c:v>Touring</c:v>
                  </c:pt>
                </c:lvl>
                <c:lvl>
                  <c:pt idx="0">
                    <c:v>high</c:v>
                  </c:pt>
                  <c:pt idx="2">
                    <c:v>low</c:v>
                  </c:pt>
                  <c:pt idx="6">
                    <c:v>medium</c:v>
                  </c:pt>
                </c:lvl>
              </c:multiLvlStrCache>
            </c:multiLvlStrRef>
          </c:cat>
          <c:val>
            <c:numRef>
              <c:f>'Transactions Insights'!$F$4:$F$16</c:f>
              <c:numCache>
                <c:formatCode>0</c:formatCode>
                <c:ptCount val="9"/>
                <c:pt idx="0">
                  <c:v>0</c:v>
                </c:pt>
                <c:pt idx="1">
                  <c:v>566</c:v>
                </c:pt>
                <c:pt idx="2">
                  <c:v>0</c:v>
                </c:pt>
                <c:pt idx="3">
                  <c:v>0</c:v>
                </c:pt>
                <c:pt idx="4">
                  <c:v>410</c:v>
                </c:pt>
                <c:pt idx="5">
                  <c:v>0</c:v>
                </c:pt>
                <c:pt idx="6">
                  <c:v>537</c:v>
                </c:pt>
                <c:pt idx="7">
                  <c:v>2532</c:v>
                </c:pt>
                <c:pt idx="8">
                  <c:v>208</c:v>
                </c:pt>
              </c:numCache>
            </c:numRef>
          </c:val>
        </c:ser>
        <c:ser>
          <c:idx val="4"/>
          <c:order val="4"/>
          <c:tx>
            <c:strRef>
              <c:f>'Transactions Insights'!$G$2:$G$3</c:f>
              <c:strCache>
                <c:ptCount val="1"/>
                <c:pt idx="0">
                  <c:v>Trek Bicycles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multiLvlStrRef>
              <c:f>'Transactions Insights'!$B$4:$B$16</c:f>
              <c:multiLvlStrCache>
                <c:ptCount val="9"/>
                <c:lvl>
                  <c:pt idx="0">
                    <c:v>Road</c:v>
                  </c:pt>
                  <c:pt idx="1">
                    <c:v>Standard</c:v>
                  </c:pt>
                  <c:pt idx="2">
                    <c:v>Mountain</c:v>
                  </c:pt>
                  <c:pt idx="3">
                    <c:v>Road</c:v>
                  </c:pt>
                  <c:pt idx="4">
                    <c:v>Standard</c:v>
                  </c:pt>
                  <c:pt idx="5">
                    <c:v>Touring</c:v>
                  </c:pt>
                  <c:pt idx="6">
                    <c:v>Road</c:v>
                  </c:pt>
                  <c:pt idx="7">
                    <c:v>Standard</c:v>
                  </c:pt>
                  <c:pt idx="8">
                    <c:v>Touring</c:v>
                  </c:pt>
                </c:lvl>
                <c:lvl>
                  <c:pt idx="0">
                    <c:v>high</c:v>
                  </c:pt>
                  <c:pt idx="2">
                    <c:v>low</c:v>
                  </c:pt>
                  <c:pt idx="6">
                    <c:v>medium</c:v>
                  </c:pt>
                </c:lvl>
              </c:multiLvlStrCache>
            </c:multiLvlStrRef>
          </c:cat>
          <c:val>
            <c:numRef>
              <c:f>'Transactions Insights'!$G$4:$G$16</c:f>
              <c:numCache>
                <c:formatCode>0</c:formatCode>
                <c:ptCount val="9"/>
                <c:pt idx="0">
                  <c:v>0</c:v>
                </c:pt>
                <c:pt idx="1">
                  <c:v>325</c:v>
                </c:pt>
                <c:pt idx="2">
                  <c:v>223</c:v>
                </c:pt>
                <c:pt idx="3">
                  <c:v>370</c:v>
                </c:pt>
                <c:pt idx="4">
                  <c:v>193</c:v>
                </c:pt>
                <c:pt idx="5">
                  <c:v>0</c:v>
                </c:pt>
                <c:pt idx="6">
                  <c:v>625</c:v>
                </c:pt>
                <c:pt idx="7">
                  <c:v>1254</c:v>
                </c:pt>
                <c:pt idx="8">
                  <c:v>0</c:v>
                </c:pt>
              </c:numCache>
            </c:numRef>
          </c:val>
        </c:ser>
        <c:ser>
          <c:idx val="5"/>
          <c:order val="5"/>
          <c:tx>
            <c:strRef>
              <c:f>'Transactions Insights'!$H$2:$H$3</c:f>
              <c:strCache>
                <c:ptCount val="1"/>
                <c:pt idx="0">
                  <c:v>WeareA2B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multiLvlStrRef>
              <c:f>'Transactions Insights'!$B$4:$B$16</c:f>
              <c:multiLvlStrCache>
                <c:ptCount val="9"/>
                <c:lvl>
                  <c:pt idx="0">
                    <c:v>Road</c:v>
                  </c:pt>
                  <c:pt idx="1">
                    <c:v>Standard</c:v>
                  </c:pt>
                  <c:pt idx="2">
                    <c:v>Mountain</c:v>
                  </c:pt>
                  <c:pt idx="3">
                    <c:v>Road</c:v>
                  </c:pt>
                  <c:pt idx="4">
                    <c:v>Standard</c:v>
                  </c:pt>
                  <c:pt idx="5">
                    <c:v>Touring</c:v>
                  </c:pt>
                  <c:pt idx="6">
                    <c:v>Road</c:v>
                  </c:pt>
                  <c:pt idx="7">
                    <c:v>Standard</c:v>
                  </c:pt>
                  <c:pt idx="8">
                    <c:v>Touring</c:v>
                  </c:pt>
                </c:lvl>
                <c:lvl>
                  <c:pt idx="0">
                    <c:v>high</c:v>
                  </c:pt>
                  <c:pt idx="2">
                    <c:v>low</c:v>
                  </c:pt>
                  <c:pt idx="6">
                    <c:v>medium</c:v>
                  </c:pt>
                </c:lvl>
              </c:multiLvlStrCache>
            </c:multiLvlStrRef>
          </c:cat>
          <c:val>
            <c:numRef>
              <c:f>'Transactions Insights'!$H$4:$H$16</c:f>
              <c:numCache>
                <c:formatCode>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157</c:v>
                </c:pt>
                <c:pt idx="4">
                  <c:v>174</c:v>
                </c:pt>
                <c:pt idx="5">
                  <c:v>0</c:v>
                </c:pt>
                <c:pt idx="6">
                  <c:v>0</c:v>
                </c:pt>
                <c:pt idx="7">
                  <c:v>2346</c:v>
                </c:pt>
                <c:pt idx="8">
                  <c:v>618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3113840"/>
        <c:axId val="363115016"/>
      </c:barChart>
      <c:catAx>
        <c:axId val="363113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7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700" b="1" dirty="0"/>
                  <a:t>Product</a:t>
                </a:r>
                <a:r>
                  <a:rPr lang="en-IN" sz="700" b="1" baseline="0" dirty="0"/>
                  <a:t> Class with Product Lines</a:t>
                </a:r>
                <a:endParaRPr lang="en-IN" sz="7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7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7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363115016"/>
        <c:crosses val="autoZero"/>
        <c:auto val="1"/>
        <c:lblAlgn val="ctr"/>
        <c:lblOffset val="100"/>
        <c:noMultiLvlLbl val="0"/>
      </c:catAx>
      <c:valAx>
        <c:axId val="363115016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36311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700" b="0" i="0" u="none" strike="noStrike" kern="1200" baseline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rnd" cmpd="sng" algn="ctr">
      <a:noFill/>
      <a:round/>
    </a:ln>
    <a:effectLst>
      <a:outerShdw blurRad="63500" sx="102000" sy="102000" algn="ctr" rotWithShape="0">
        <a:prstClr val="black">
          <a:alpha val="40000"/>
        </a:prstClr>
      </a:outerShdw>
      <a:softEdge rad="31750"/>
    </a:effectLst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[Module-2 Task  KPMG (Nilesh Ambhore).xlsx]CustomerDemographic Insights!PivotTable6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(Body)"/>
                <a:ea typeface="+mn-ea"/>
                <a:cs typeface="Calibri" panose="020F0502020204030204" pitchFamily="34" charset="0"/>
              </a:defRPr>
            </a:pPr>
            <a:r>
              <a:rPr lang="en-US" sz="700" dirty="0">
                <a:latin typeface="Helvetica (Body)"/>
                <a:cs typeface="Calibri" panose="020F0502020204030204" pitchFamily="34" charset="0"/>
              </a:rPr>
              <a:t>WEALTH SEGMENT </a:t>
            </a:r>
            <a:r>
              <a:rPr lang="en-US" sz="700" dirty="0" smtClean="0">
                <a:latin typeface="Helvetica (Body)"/>
                <a:cs typeface="Calibri" panose="020F0502020204030204" pitchFamily="34" charset="0"/>
              </a:rPr>
              <a:t>RATIO AS</a:t>
            </a:r>
            <a:r>
              <a:rPr lang="en-US" sz="700" baseline="0" dirty="0" smtClean="0">
                <a:latin typeface="Helvetica (Body)"/>
                <a:cs typeface="Calibri" panose="020F0502020204030204" pitchFamily="34" charset="0"/>
              </a:rPr>
              <a:t> PER SALES</a:t>
            </a:r>
            <a:endParaRPr lang="en-US" sz="700" dirty="0">
              <a:latin typeface="Helvetica (Body)"/>
              <a:cs typeface="Calibri" panose="020F050202020403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7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 (Body)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'CustomerDemographic Insights'!$B$51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1"/>
              <c:layout>
                <c:manualLayout>
                  <c:x val="-0.16184520202020197"/>
                  <c:y val="-0.1930072067141033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j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'CustomerDemographic Insights'!$A$52:$A$55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'CustomerDemographic Insights'!$B$52:$B$55</c:f>
              <c:numCache>
                <c:formatCode>0.00%</c:formatCode>
                <c:ptCount val="3"/>
                <c:pt idx="0">
                  <c:v>0.24475</c:v>
                </c:pt>
                <c:pt idx="1">
                  <c:v>0.25524999999999998</c:v>
                </c:pt>
                <c:pt idx="2">
                  <c:v>0.5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rnd" cmpd="sng" algn="ctr">
      <a:solidFill>
        <a:schemeClr val="tx1">
          <a:lumMod val="15000"/>
          <a:lumOff val="85000"/>
        </a:schemeClr>
      </a:solidFill>
      <a:round/>
    </a:ln>
    <a:effectLst>
      <a:outerShdw blurRad="63500" algn="ctr" rotWithShape="0">
        <a:prstClr val="black">
          <a:alpha val="50000"/>
        </a:prstClr>
      </a:outerShdw>
      <a:softEdge rad="25400"/>
    </a:effectLst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[Module-2 Task  KPMG (Nilesh Ambhore).xlsx]NewCustomerList Insights!PivotTable2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r>
              <a:rPr lang="en-US" sz="800" b="1" baseline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state </a:t>
            </a:r>
            <a:r>
              <a:rPr lang="en-US" sz="800" b="1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wealth segment </a:t>
            </a:r>
            <a:r>
              <a:rPr lang="en-US" sz="800" b="1" baseline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ratio as PER sales</a:t>
            </a:r>
            <a:endParaRPr lang="en-US" sz="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'NewCustomerList Insights'!$B$2:$B$3</c:f>
              <c:strCache>
                <c:ptCount val="1"/>
                <c:pt idx="0">
                  <c:v>Affluent Customer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'NewCustomerList Insights'!$A$4:$A$7</c:f>
              <c:strCache>
                <c:ptCount val="3"/>
                <c:pt idx="0">
                  <c:v>QLD</c:v>
                </c:pt>
                <c:pt idx="1">
                  <c:v>VIC</c:v>
                </c:pt>
                <c:pt idx="2">
                  <c:v>NSW</c:v>
                </c:pt>
              </c:strCache>
            </c:strRef>
          </c:cat>
          <c:val>
            <c:numRef>
              <c:f>'NewCustomerList Insights'!$B$4:$B$7</c:f>
              <c:numCache>
                <c:formatCode>0.0</c:formatCode>
                <c:ptCount val="3"/>
                <c:pt idx="0">
                  <c:v>54</c:v>
                </c:pt>
                <c:pt idx="1">
                  <c:v>70</c:v>
                </c:pt>
                <c:pt idx="2">
                  <c:v>117</c:v>
                </c:pt>
              </c:numCache>
            </c:numRef>
          </c:val>
        </c:ser>
        <c:ser>
          <c:idx val="1"/>
          <c:order val="1"/>
          <c:tx>
            <c:strRef>
              <c:f>'NewCustomerList Insights'!$C$2:$C$3</c:f>
              <c:strCache>
                <c:ptCount val="1"/>
                <c:pt idx="0">
                  <c:v>High Net Worth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'NewCustomerList Insights'!$A$4:$A$7</c:f>
              <c:strCache>
                <c:ptCount val="3"/>
                <c:pt idx="0">
                  <c:v>QLD</c:v>
                </c:pt>
                <c:pt idx="1">
                  <c:v>VIC</c:v>
                </c:pt>
                <c:pt idx="2">
                  <c:v>NSW</c:v>
                </c:pt>
              </c:strCache>
            </c:strRef>
          </c:cat>
          <c:val>
            <c:numRef>
              <c:f>'NewCustomerList Insights'!$C$4:$C$7</c:f>
              <c:numCache>
                <c:formatCode>0.0</c:formatCode>
                <c:ptCount val="3"/>
                <c:pt idx="0">
                  <c:v>52</c:v>
                </c:pt>
                <c:pt idx="1">
                  <c:v>71</c:v>
                </c:pt>
                <c:pt idx="2">
                  <c:v>128</c:v>
                </c:pt>
              </c:numCache>
            </c:numRef>
          </c:val>
        </c:ser>
        <c:ser>
          <c:idx val="2"/>
          <c:order val="2"/>
          <c:tx>
            <c:strRef>
              <c:f>'NewCustomerList Insights'!$D$2:$D$3</c:f>
              <c:strCache>
                <c:ptCount val="1"/>
                <c:pt idx="0">
                  <c:v>Mass Customer</c:v>
                </c:pt>
              </c:strCache>
            </c:strRef>
          </c:tx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'NewCustomerList Insights'!$A$4:$A$7</c:f>
              <c:strCache>
                <c:ptCount val="3"/>
                <c:pt idx="0">
                  <c:v>QLD</c:v>
                </c:pt>
                <c:pt idx="1">
                  <c:v>VIC</c:v>
                </c:pt>
                <c:pt idx="2">
                  <c:v>NSW</c:v>
                </c:pt>
              </c:strCache>
            </c:strRef>
          </c:cat>
          <c:val>
            <c:numRef>
              <c:f>'NewCustomerList Insights'!$D$4:$D$7</c:f>
              <c:numCache>
                <c:formatCode>0.0</c:formatCode>
                <c:ptCount val="3"/>
                <c:pt idx="0">
                  <c:v>122</c:v>
                </c:pt>
                <c:pt idx="1">
                  <c:v>125</c:v>
                </c:pt>
                <c:pt idx="2">
                  <c:v>261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361584464"/>
        <c:axId val="361586032"/>
      </c:barChart>
      <c:catAx>
        <c:axId val="36158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endParaRPr lang="en-US"/>
          </a:p>
        </c:txPr>
        <c:crossAx val="361586032"/>
        <c:crosses val="autoZero"/>
        <c:auto val="1"/>
        <c:lblAlgn val="ctr"/>
        <c:lblOffset val="100"/>
        <c:noMultiLvlLbl val="0"/>
      </c:catAx>
      <c:valAx>
        <c:axId val="361586032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36158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 Light" panose="020F0302020204030204" pitchFamily="34" charset="0"/>
              <a:ea typeface="+mn-ea"/>
              <a:cs typeface="Calibri Light" panose="020F03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rnd" cmpd="sng" algn="ctr">
      <a:solidFill>
        <a:schemeClr val="tx1">
          <a:lumMod val="15000"/>
          <a:lumOff val="85000"/>
        </a:schemeClr>
      </a:solidFill>
      <a:round/>
    </a:ln>
    <a:effectLst>
      <a:outerShdw blurRad="63500" algn="ctr" rotWithShape="0">
        <a:prstClr val="black">
          <a:alpha val="50000"/>
        </a:prstClr>
      </a:outerShdw>
      <a:softEdge rad="31750"/>
    </a:effectLst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[Module-2 Task  KPMG (Nilesh Ambhore).xlsx]CustomerDemographic Insights!PivotTable4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(Body)"/>
                <a:ea typeface="+mn-ea"/>
                <a:cs typeface="Calibri" panose="020F0502020204030204" pitchFamily="34" charset="0"/>
              </a:defRPr>
            </a:pPr>
            <a:r>
              <a:rPr lang="en-IN" altLang="en-IN" sz="700" b="1" i="0" u="none" strike="noStrike" baseline="0" dirty="0">
                <a:effectLst/>
              </a:rPr>
              <a:t>INDUSTRY-WISE </a:t>
            </a:r>
            <a:r>
              <a:rPr lang="en-IN" sz="700" b="1" i="0" u="none" strike="noStrike" baseline="0" dirty="0">
                <a:effectLst/>
              </a:rPr>
              <a:t>WAELTH</a:t>
            </a:r>
            <a:r>
              <a:rPr lang="en-IN" altLang="en-IN" sz="700" b="1" i="0" u="none" strike="noStrike" baseline="0" dirty="0">
                <a:effectLst/>
              </a:rPr>
              <a:t> RATIO</a:t>
            </a:r>
            <a:r>
              <a:rPr lang="en-IN" sz="700" b="1" i="0" dirty="0">
                <a:latin typeface="Helvetica (Body)"/>
                <a:cs typeface="Calibri" panose="020F0502020204030204" pitchFamily="34" charset="0"/>
              </a:rPr>
              <a:t>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7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 (Body)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'CustomerDemographic Insights'!$B$30:$B$31</c:f>
              <c:strCache>
                <c:ptCount val="1"/>
                <c:pt idx="0">
                  <c:v>Affluent Customer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3"/>
            <c:invertIfNegative val="0"/>
            <c:bubble3D val="0"/>
          </c:dPt>
          <c:dPt>
            <c:idx val="5"/>
            <c:invertIfNegative val="0"/>
            <c:bubble3D val="0"/>
          </c:dPt>
          <c:dLbls>
            <c:dLbl>
              <c:idx val="3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800" b="1" i="0" u="none" strike="noStrike" kern="1200" baseline="0">
                      <a:solidFill>
                        <a:schemeClr val="accent1">
                          <a:lumMod val="50000"/>
                        </a:schemeClr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0"/>
                        <a:gd name="adj2" fmla="val 49110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5"/>
              <c:layout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'CustomerDemographic Insights'!$A$32:$A$41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'CustomerDemographic Insights'!$B$32:$B$41</c:f>
              <c:numCache>
                <c:formatCode>0</c:formatCode>
                <c:ptCount val="9"/>
                <c:pt idx="0">
                  <c:v>22</c:v>
                </c:pt>
                <c:pt idx="1">
                  <c:v>32</c:v>
                </c:pt>
                <c:pt idx="2">
                  <c:v>188</c:v>
                </c:pt>
                <c:pt idx="3">
                  <c:v>134</c:v>
                </c:pt>
                <c:pt idx="4">
                  <c:v>53</c:v>
                </c:pt>
                <c:pt idx="5">
                  <c:v>224</c:v>
                </c:pt>
                <c:pt idx="6">
                  <c:v>54</c:v>
                </c:pt>
                <c:pt idx="7">
                  <c:v>88</c:v>
                </c:pt>
                <c:pt idx="8">
                  <c:v>16</c:v>
                </c:pt>
              </c:numCache>
            </c:numRef>
          </c:val>
        </c:ser>
        <c:ser>
          <c:idx val="1"/>
          <c:order val="1"/>
          <c:tx>
            <c:strRef>
              <c:f>'CustomerDemographic Insights'!$C$30:$C$31</c:f>
              <c:strCache>
                <c:ptCount val="1"/>
                <c:pt idx="0">
                  <c:v>High Net Worth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Lbls>
            <c:dLbl>
              <c:idx val="1"/>
              <c:layout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1" i="0" u="none" strike="noStrike" kern="1200" baseline="0">
                    <a:solidFill>
                      <a:schemeClr val="bg2">
                        <a:lumMod val="7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'CustomerDemographic Insights'!$A$32:$A$41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'CustomerDemographic Insights'!$C$32:$C$41</c:f>
              <c:numCache>
                <c:formatCode>0</c:formatCode>
                <c:ptCount val="9"/>
                <c:pt idx="0">
                  <c:v>37</c:v>
                </c:pt>
                <c:pt idx="1">
                  <c:v>33</c:v>
                </c:pt>
                <c:pt idx="2">
                  <c:v>204</c:v>
                </c:pt>
                <c:pt idx="3">
                  <c:v>155</c:v>
                </c:pt>
                <c:pt idx="4">
                  <c:v>61</c:v>
                </c:pt>
                <c:pt idx="5">
                  <c:v>171</c:v>
                </c:pt>
                <c:pt idx="6">
                  <c:v>77</c:v>
                </c:pt>
                <c:pt idx="7">
                  <c:v>92</c:v>
                </c:pt>
                <c:pt idx="8">
                  <c:v>21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44234120"/>
        <c:axId val="544235296"/>
      </c:barChart>
      <c:lineChart>
        <c:grouping val="standard"/>
        <c:varyColors val="0"/>
        <c:ser>
          <c:idx val="2"/>
          <c:order val="2"/>
          <c:tx>
            <c:strRef>
              <c:f>'CustomerDemographic Insights'!$D$30:$D$31</c:f>
              <c:strCache>
                <c:ptCount val="1"/>
                <c:pt idx="0">
                  <c:v>Mass Customer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1" i="0" u="none" strike="noStrike" kern="1200" baseline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'CustomerDemographic Insights'!$A$32:$A$41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'CustomerDemographic Insights'!$D$32:$D$41</c:f>
              <c:numCache>
                <c:formatCode>0</c:formatCode>
                <c:ptCount val="9"/>
                <c:pt idx="0">
                  <c:v>54</c:v>
                </c:pt>
                <c:pt idx="1">
                  <c:v>71</c:v>
                </c:pt>
                <c:pt idx="2">
                  <c:v>382</c:v>
                </c:pt>
                <c:pt idx="3">
                  <c:v>313</c:v>
                </c:pt>
                <c:pt idx="4">
                  <c:v>109</c:v>
                </c:pt>
                <c:pt idx="5">
                  <c:v>404</c:v>
                </c:pt>
                <c:pt idx="6">
                  <c:v>136</c:v>
                </c:pt>
                <c:pt idx="7">
                  <c:v>178</c:v>
                </c:pt>
                <c:pt idx="8">
                  <c:v>35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44234120"/>
        <c:axId val="544235296"/>
      </c:lineChart>
      <c:catAx>
        <c:axId val="544234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74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544235296"/>
        <c:crosses val="autoZero"/>
        <c:auto val="1"/>
        <c:lblAlgn val="ctr"/>
        <c:lblOffset val="100"/>
        <c:noMultiLvlLbl val="0"/>
      </c:catAx>
      <c:valAx>
        <c:axId val="544235296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544234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rnd" cmpd="sng" algn="ctr">
      <a:solidFill>
        <a:schemeClr val="tx1">
          <a:lumMod val="15000"/>
          <a:lumOff val="85000"/>
        </a:schemeClr>
      </a:solidFill>
      <a:round/>
    </a:ln>
    <a:effectLst>
      <a:outerShdw blurRad="63500" algn="ctr" rotWithShape="0">
        <a:prstClr val="black">
          <a:alpha val="40000"/>
        </a:prstClr>
      </a:outerShdw>
      <a:softEdge rad="25400"/>
    </a:effectLst>
  </c:spPr>
  <c:txPr>
    <a:bodyPr/>
    <a:lstStyle/>
    <a:p>
      <a:pPr>
        <a:defRPr lang="en-US" i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[Module-2 Task  KPMG (Nilesh Ambhore).xlsx]CustomerDemographic Insights!PivotTable5</c:name>
    <c:fmtId val="-1"/>
  </c:pivotSource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'CustomerDemographic Insights'!$B$45</c:f>
              <c:strCache>
                <c:ptCount val="1"/>
                <c:pt idx="0">
                  <c:v>Total</c:v>
                </c:pt>
              </c:strCache>
            </c:strRef>
          </c:tx>
          <c:invertIfNegative val="1"/>
          <c:dPt>
            <c:idx val="0"/>
            <c:invertIfNegative val="1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1"/>
            <c:invertIfNegative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'CustomerDemographic Insights'!$A$46:$A$48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'CustomerDemographic Insights'!$B$46:$B$48</c:f>
              <c:numCache>
                <c:formatCode>0.00%</c:formatCode>
                <c:ptCount val="2"/>
                <c:pt idx="0">
                  <c:v>0.47878323108384502</c:v>
                </c:pt>
                <c:pt idx="1">
                  <c:v>0.52121676891615498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439190456"/>
        <c:axId val="439198688"/>
      </c:barChart>
      <c:catAx>
        <c:axId val="439190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198688"/>
        <c:crosses val="autoZero"/>
        <c:auto val="1"/>
        <c:lblAlgn val="ctr"/>
        <c:lblOffset val="100"/>
        <c:noMultiLvlLbl val="0"/>
      </c:catAx>
      <c:valAx>
        <c:axId val="43919868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39190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>
      <a:outerShdw blurRad="635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(Body)"/>
                <a:ea typeface="+mn-ea"/>
                <a:cs typeface="Calibri" panose="020F0502020204030204" pitchFamily="34" charset="0"/>
              </a:defRPr>
            </a:pPr>
            <a:r>
              <a:rPr lang="en-US" sz="700" dirty="0" smtClean="0">
                <a:effectLst/>
                <a:latin typeface="Helvetica (Body)"/>
                <a:cs typeface="Calibri" panose="020F0502020204030204" pitchFamily="34" charset="0"/>
              </a:rPr>
              <a:t>AGE</a:t>
            </a:r>
            <a:r>
              <a:rPr lang="en-US" sz="700" baseline="0" dirty="0" smtClean="0">
                <a:effectLst/>
                <a:latin typeface="Helvetica (Body)"/>
                <a:cs typeface="Calibri" panose="020F0502020204030204" pitchFamily="34" charset="0"/>
              </a:rPr>
              <a:t> DISTRIBUTION </a:t>
            </a:r>
            <a:r>
              <a:rPr lang="en-US" sz="700" baseline="0" dirty="0">
                <a:effectLst/>
                <a:latin typeface="Helvetica (Body)"/>
                <a:cs typeface="Calibri" panose="020F0502020204030204" pitchFamily="34" charset="0"/>
              </a:rPr>
              <a:t>RATIO</a:t>
            </a:r>
            <a:endParaRPr lang="en-US" sz="700" dirty="0">
              <a:effectLst/>
              <a:latin typeface="Helvetica (Body)"/>
              <a:cs typeface="Calibri" panose="020F050202020403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7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Helvetica (Body)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'CustomerDemographic Insights'!$B$17</c:f>
              <c:strCache>
                <c:ptCount val="1"/>
                <c:pt idx="0">
                  <c:v>count cust ratio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5"/>
              <c:layout>
                <c:manualLayout>
                  <c:x val="-1.6801837270341201E-2"/>
                  <c:y val="-2.845217264508600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3.5243657042869601E-2"/>
                  <c:y val="-5.1571157771945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74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'CustomerDemographic Insights'!$A$18:$A$24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81-95</c:v>
                </c:pt>
              </c:strCache>
            </c:strRef>
          </c:cat>
          <c:val>
            <c:numRef>
              <c:f>'CustomerDemographic Insights'!$B$18:$B$24</c:f>
              <c:numCache>
                <c:formatCode>0.0</c:formatCode>
                <c:ptCount val="7"/>
                <c:pt idx="0">
                  <c:v>609</c:v>
                </c:pt>
                <c:pt idx="1">
                  <c:v>673</c:v>
                </c:pt>
                <c:pt idx="2">
                  <c:v>1327</c:v>
                </c:pt>
                <c:pt idx="3">
                  <c:v>698</c:v>
                </c:pt>
                <c:pt idx="4">
                  <c:v>600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8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8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8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8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8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8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lang="en-US" sz="8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</c:legendEntry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8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rnd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  <a:softEdge rad="25400"/>
    </a:effectLst>
  </c:spPr>
  <c:txPr>
    <a:bodyPr/>
    <a:lstStyle/>
    <a:p>
      <a:pPr>
        <a:defRPr lang="en-US">
          <a:effectLst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[Module-2 Task  KPMG (Nilesh Ambhore).xlsx]NewCustomerList Insights!PivotTable3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r>
              <a:rPr lang="en-IN" sz="80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JOB INDUSTRY CATEGORY RATIO</a:t>
            </a:r>
            <a:r>
              <a:rPr lang="en-IN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'NewCustomerList Insights'!$B$19:$B$20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'NewCustomerList Insights'!$A$21:$A$30</c:f>
              <c:strCache>
                <c:ptCount val="9"/>
                <c:pt idx="0">
                  <c:v>Financial Services</c:v>
                </c:pt>
                <c:pt idx="1">
                  <c:v>Manufacturing</c:v>
                </c:pt>
                <c:pt idx="2">
                  <c:v>Health</c:v>
                </c:pt>
                <c:pt idx="3">
                  <c:v>Retail</c:v>
                </c:pt>
                <c:pt idx="4">
                  <c:v>Property</c:v>
                </c:pt>
                <c:pt idx="5">
                  <c:v>IT</c:v>
                </c:pt>
                <c:pt idx="6">
                  <c:v>Entertainment</c:v>
                </c:pt>
                <c:pt idx="7">
                  <c:v>Argiculture</c:v>
                </c:pt>
                <c:pt idx="8">
                  <c:v>Telecommunications</c:v>
                </c:pt>
              </c:strCache>
            </c:strRef>
          </c:cat>
          <c:val>
            <c:numRef>
              <c:f>'NewCustomerList Insights'!$B$21:$B$30</c:f>
              <c:numCache>
                <c:formatCode>0.0</c:formatCode>
                <c:ptCount val="9"/>
                <c:pt idx="0">
                  <c:v>203</c:v>
                </c:pt>
                <c:pt idx="1">
                  <c:v>199</c:v>
                </c:pt>
                <c:pt idx="2">
                  <c:v>152</c:v>
                </c:pt>
                <c:pt idx="3">
                  <c:v>78</c:v>
                </c:pt>
                <c:pt idx="4">
                  <c:v>64</c:v>
                </c:pt>
                <c:pt idx="5">
                  <c:v>51</c:v>
                </c:pt>
                <c:pt idx="6">
                  <c:v>37</c:v>
                </c:pt>
                <c:pt idx="7">
                  <c:v>26</c:v>
                </c:pt>
                <c:pt idx="8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3085568"/>
        <c:axId val="363087920"/>
      </c:barChart>
      <c:catAx>
        <c:axId val="363085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780" b="0" i="0" u="none" strike="noStrike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363087920"/>
        <c:crosses val="autoZero"/>
        <c:auto val="1"/>
        <c:lblAlgn val="ctr"/>
        <c:lblOffset val="100"/>
        <c:noMultiLvlLbl val="0"/>
      </c:catAx>
      <c:valAx>
        <c:axId val="363087920"/>
        <c:scaling>
          <c:orientation val="minMax"/>
        </c:scaling>
        <c:delete val="1"/>
        <c:axPos val="b"/>
        <c:numFmt formatCode="0.0" sourceLinked="1"/>
        <c:majorTickMark val="none"/>
        <c:minorTickMark val="none"/>
        <c:tickLblPos val="nextTo"/>
        <c:crossAx val="363085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rnd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  <a:softEdge rad="31750"/>
    </a:effectLst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[Module-2 Task  KPMG (Nilesh Ambhore).xlsx]NewCustomerList Insights!PivotTable1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IN" altLang="en-IN" sz="800" b="1" dirty="0">
                <a:latin typeface="Calibri" panose="020F0502020204030204" pitchFamily="34" charset="0"/>
                <a:cs typeface="Calibri" panose="020F0502020204030204" pitchFamily="34" charset="0"/>
              </a:rPr>
              <a:t>GENDER-WISE </a:t>
            </a:r>
            <a:r>
              <a:rPr lang="en-IN" altLang="en-IN" sz="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PURCHASES </a:t>
            </a:r>
            <a:r>
              <a:rPr lang="en-IN" altLang="en-IN" sz="800" b="1" dirty="0">
                <a:latin typeface="Calibri" panose="020F0502020204030204" pitchFamily="34" charset="0"/>
                <a:cs typeface="Calibri" panose="020F0502020204030204" pitchFamily="34" charset="0"/>
              </a:rPr>
              <a:t>RATIO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'NewCustomerList Insights'!$B$10:$B$11</c:f>
              <c:strCache>
                <c:ptCount val="1"/>
                <c:pt idx="0">
                  <c:v>Affluent Customer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'NewCustomerList Insights'!$A$12:$A$15</c:f>
              <c:strCache>
                <c:ptCount val="3"/>
                <c:pt idx="0">
                  <c:v>U</c:v>
                </c:pt>
                <c:pt idx="1">
                  <c:v>Male</c:v>
                </c:pt>
                <c:pt idx="2">
                  <c:v>Female</c:v>
                </c:pt>
              </c:strCache>
            </c:strRef>
          </c:cat>
          <c:val>
            <c:numRef>
              <c:f>'NewCustomerList Insights'!$B$12:$B$15</c:f>
              <c:numCache>
                <c:formatCode>0.0%</c:formatCode>
                <c:ptCount val="3"/>
                <c:pt idx="0">
                  <c:v>6.0000000000000001E-3</c:v>
                </c:pt>
                <c:pt idx="1">
                  <c:v>0.122</c:v>
                </c:pt>
                <c:pt idx="2">
                  <c:v>0.113</c:v>
                </c:pt>
              </c:numCache>
            </c:numRef>
          </c:val>
        </c:ser>
        <c:ser>
          <c:idx val="1"/>
          <c:order val="1"/>
          <c:tx>
            <c:strRef>
              <c:f>'NewCustomerList Insights'!$C$10:$C$11</c:f>
              <c:strCache>
                <c:ptCount val="1"/>
                <c:pt idx="0">
                  <c:v>High Net Worth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'NewCustomerList Insights'!$A$12:$A$15</c:f>
              <c:strCache>
                <c:ptCount val="3"/>
                <c:pt idx="0">
                  <c:v>U</c:v>
                </c:pt>
                <c:pt idx="1">
                  <c:v>Male</c:v>
                </c:pt>
                <c:pt idx="2">
                  <c:v>Female</c:v>
                </c:pt>
              </c:strCache>
            </c:strRef>
          </c:cat>
          <c:val>
            <c:numRef>
              <c:f>'NewCustomerList Insights'!$C$12:$C$15</c:f>
              <c:numCache>
                <c:formatCode>0.0%</c:formatCode>
                <c:ptCount val="3"/>
                <c:pt idx="0">
                  <c:v>2E-3</c:v>
                </c:pt>
                <c:pt idx="1">
                  <c:v>0.113</c:v>
                </c:pt>
                <c:pt idx="2">
                  <c:v>0.13600000000000001</c:v>
                </c:pt>
              </c:numCache>
            </c:numRef>
          </c:val>
        </c:ser>
        <c:ser>
          <c:idx val="2"/>
          <c:order val="2"/>
          <c:tx>
            <c:strRef>
              <c:f>'NewCustomerList Insights'!$D$10:$D$11</c:f>
              <c:strCache>
                <c:ptCount val="1"/>
                <c:pt idx="0">
                  <c:v>Mass Customer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8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Calibri Light" panose="020F0302020204030204" pitchFamily="34" charset="0"/>
                      <a:ea typeface="+mn-ea"/>
                      <a:cs typeface="Calibri Light" panose="020F0302020204030204" pitchFamily="34" charset="0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0"/>
                        <a:gd name="adj2" fmla="val 1219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1"/>
              <c:layout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'NewCustomerList Insights'!$A$12:$A$15</c:f>
              <c:strCache>
                <c:ptCount val="3"/>
                <c:pt idx="0">
                  <c:v>U</c:v>
                </c:pt>
                <c:pt idx="1">
                  <c:v>Male</c:v>
                </c:pt>
                <c:pt idx="2">
                  <c:v>Female</c:v>
                </c:pt>
              </c:strCache>
            </c:strRef>
          </c:cat>
          <c:val>
            <c:numRef>
              <c:f>'NewCustomerList Insights'!$D$12:$D$15</c:f>
              <c:numCache>
                <c:formatCode>0.0%</c:formatCode>
                <c:ptCount val="3"/>
                <c:pt idx="0">
                  <c:v>8.9999999999999993E-3</c:v>
                </c:pt>
                <c:pt idx="1">
                  <c:v>0.23499999999999999</c:v>
                </c:pt>
                <c:pt idx="2">
                  <c:v>0.26400000000000001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43182352"/>
        <c:axId val="543182744"/>
      </c:barChart>
      <c:catAx>
        <c:axId val="54318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543182744"/>
        <c:crosses val="autoZero"/>
        <c:auto val="1"/>
        <c:lblAlgn val="ctr"/>
        <c:lblOffset val="100"/>
        <c:noMultiLvlLbl val="0"/>
      </c:catAx>
      <c:valAx>
        <c:axId val="543182744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54318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78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  <a:softEdge rad="31750"/>
    </a:effectLst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[Module-2 Task  KPMG (Nilesh Ambhore).xlsx]CustomerDemographic Insights!PivotTable1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pPr>
            <a:r>
              <a:rPr lang="en-IN" sz="800" b="1" dirty="0">
                <a:latin typeface="+mn-lt"/>
              </a:rPr>
              <a:t>INDUSTRIES CATEGORY RATIO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'CustomerDemographic Insights'!$B$3:$B$4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cap="none" spc="0" baseline="0">
                    <a:ln w="0"/>
                    <a:solidFill>
                      <a:schemeClr val="accent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'CustomerDemographic Insights'!$A$5:$A$14</c:f>
              <c:strCache>
                <c:ptCount val="9"/>
                <c:pt idx="0">
                  <c:v>Telecommunications</c:v>
                </c:pt>
                <c:pt idx="1">
                  <c:v>Argiculture</c:v>
                </c:pt>
                <c:pt idx="2">
                  <c:v>Entertainment</c:v>
                </c:pt>
                <c:pt idx="3">
                  <c:v>IT</c:v>
                </c:pt>
                <c:pt idx="4">
                  <c:v>Property</c:v>
                </c:pt>
                <c:pt idx="5">
                  <c:v>Retail</c:v>
                </c:pt>
                <c:pt idx="6">
                  <c:v>Health</c:v>
                </c:pt>
                <c:pt idx="7">
                  <c:v>Financial Services</c:v>
                </c:pt>
                <c:pt idx="8">
                  <c:v>Manufacturing</c:v>
                </c:pt>
              </c:strCache>
            </c:strRef>
          </c:cat>
          <c:val>
            <c:numRef>
              <c:f>'CustomerDemographic Insights'!$B$5:$B$14</c:f>
              <c:numCache>
                <c:formatCode>0.0</c:formatCode>
                <c:ptCount val="9"/>
                <c:pt idx="0">
                  <c:v>39</c:v>
                </c:pt>
                <c:pt idx="1">
                  <c:v>57</c:v>
                </c:pt>
                <c:pt idx="2">
                  <c:v>67</c:v>
                </c:pt>
                <c:pt idx="3">
                  <c:v>79</c:v>
                </c:pt>
                <c:pt idx="4">
                  <c:v>144</c:v>
                </c:pt>
                <c:pt idx="5">
                  <c:v>184</c:v>
                </c:pt>
                <c:pt idx="6">
                  <c:v>303</c:v>
                </c:pt>
                <c:pt idx="7">
                  <c:v>392</c:v>
                </c:pt>
                <c:pt idx="8">
                  <c:v>425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543180392"/>
        <c:axId val="543183528"/>
      </c:barChart>
      <c:lineChart>
        <c:grouping val="standard"/>
        <c:varyColors val="0"/>
        <c:ser>
          <c:idx val="1"/>
          <c:order val="1"/>
          <c:tx>
            <c:strRef>
              <c:f>'CustomerDemographic Insights'!$C$3:$C$4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cap="none" spc="0" baseline="0">
                    <a:ln w="0"/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'CustomerDemographic Insights'!$A$5:$A$14</c:f>
              <c:strCache>
                <c:ptCount val="9"/>
                <c:pt idx="0">
                  <c:v>Telecommunications</c:v>
                </c:pt>
                <c:pt idx="1">
                  <c:v>Argiculture</c:v>
                </c:pt>
                <c:pt idx="2">
                  <c:v>Entertainment</c:v>
                </c:pt>
                <c:pt idx="3">
                  <c:v>IT</c:v>
                </c:pt>
                <c:pt idx="4">
                  <c:v>Property</c:v>
                </c:pt>
                <c:pt idx="5">
                  <c:v>Retail</c:v>
                </c:pt>
                <c:pt idx="6">
                  <c:v>Health</c:v>
                </c:pt>
                <c:pt idx="7">
                  <c:v>Financial Services</c:v>
                </c:pt>
                <c:pt idx="8">
                  <c:v>Manufacturing</c:v>
                </c:pt>
              </c:strCache>
            </c:strRef>
          </c:cat>
          <c:val>
            <c:numRef>
              <c:f>'CustomerDemographic Insights'!$C$5:$C$14</c:f>
              <c:numCache>
                <c:formatCode>0.0</c:formatCode>
                <c:ptCount val="9"/>
                <c:pt idx="0">
                  <c:v>33</c:v>
                </c:pt>
                <c:pt idx="1">
                  <c:v>56</c:v>
                </c:pt>
                <c:pt idx="2">
                  <c:v>69</c:v>
                </c:pt>
                <c:pt idx="3">
                  <c:v>72</c:v>
                </c:pt>
                <c:pt idx="4">
                  <c:v>123</c:v>
                </c:pt>
                <c:pt idx="5">
                  <c:v>174</c:v>
                </c:pt>
                <c:pt idx="6">
                  <c:v>293</c:v>
                </c:pt>
                <c:pt idx="7">
                  <c:v>375</c:v>
                </c:pt>
                <c:pt idx="8">
                  <c:v>371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'CustomerDemographic Insights'!$D$3:$D$4</c:f>
              <c:strCache>
                <c:ptCount val="1"/>
                <c:pt idx="0">
                  <c:v>U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cap="none" spc="0" baseline="0">
                    <a:ln/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'CustomerDemographic Insights'!$A$5:$A$14</c:f>
              <c:strCache>
                <c:ptCount val="9"/>
                <c:pt idx="0">
                  <c:v>Telecommunications</c:v>
                </c:pt>
                <c:pt idx="1">
                  <c:v>Argiculture</c:v>
                </c:pt>
                <c:pt idx="2">
                  <c:v>Entertainment</c:v>
                </c:pt>
                <c:pt idx="3">
                  <c:v>IT</c:v>
                </c:pt>
                <c:pt idx="4">
                  <c:v>Property</c:v>
                </c:pt>
                <c:pt idx="5">
                  <c:v>Retail</c:v>
                </c:pt>
                <c:pt idx="6">
                  <c:v>Health</c:v>
                </c:pt>
                <c:pt idx="7">
                  <c:v>Financial Services</c:v>
                </c:pt>
                <c:pt idx="8">
                  <c:v>Manufacturing</c:v>
                </c:pt>
              </c:strCache>
            </c:strRef>
          </c:cat>
          <c:val>
            <c:numRef>
              <c:f>'CustomerDemographic Insights'!$D$5:$D$14</c:f>
              <c:numCache>
                <c:formatCode>0.0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72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7</c:v>
                </c:pt>
                <c:pt idx="8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3180392"/>
        <c:axId val="543183528"/>
      </c:lineChart>
      <c:catAx>
        <c:axId val="543180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7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183528"/>
        <c:crosses val="autoZero"/>
        <c:auto val="1"/>
        <c:lblAlgn val="ctr"/>
        <c:lblOffset val="100"/>
        <c:noMultiLvlLbl val="0"/>
      </c:catAx>
      <c:valAx>
        <c:axId val="543183528"/>
        <c:scaling>
          <c:orientation val="minMax"/>
        </c:scaling>
        <c:delete val="1"/>
        <c:axPos val="r"/>
        <c:numFmt formatCode="0.0" sourceLinked="1"/>
        <c:majorTickMark val="none"/>
        <c:minorTickMark val="none"/>
        <c:tickLblPos val="nextTo"/>
        <c:crossAx val="543180392"/>
        <c:crosses val="max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>
      <a:outerShdw blurRad="635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964578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eerlist.io/nileshamhore" TargetMode="External"/><Relationship Id="rId2" Type="http://schemas.openxmlformats.org/officeDocument/2006/relationships/hyperlink" Target="https://www.linkedin.com/in/nilesh-ambhore-697006182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900" y="1865349"/>
            <a:ext cx="3953102" cy="13766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183801"/>
            <a:ext cx="6813876" cy="39687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1400" dirty="0"/>
              <a:t>Discover which of the 1000 customers Sprocket Central Pty Ltd should target. </a:t>
            </a:r>
            <a:endParaRPr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23824"/>
            <a:ext cx="8565600" cy="42752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500" dirty="0"/>
              <a:t>Wealth-Segment Distribution Analysis</a:t>
            </a:r>
            <a:endParaRPr lang="en-US" sz="1500" dirty="0"/>
          </a:p>
        </p:txBody>
      </p:sp>
      <p:grpSp>
        <p:nvGrpSpPr>
          <p:cNvPr id="4" name="Group 3"/>
          <p:cNvGrpSpPr/>
          <p:nvPr/>
        </p:nvGrpSpPr>
        <p:grpSpPr>
          <a:xfrm>
            <a:off x="217921" y="1252430"/>
            <a:ext cx="8724558" cy="3427614"/>
            <a:chOff x="217921" y="1252430"/>
            <a:chExt cx="8724558" cy="3427614"/>
          </a:xfrm>
        </p:grpSpPr>
        <p:sp>
          <p:nvSpPr>
            <p:cNvPr id="133" name="Shape 82"/>
            <p:cNvSpPr/>
            <p:nvPr/>
          </p:nvSpPr>
          <p:spPr>
            <a:xfrm>
              <a:off x="217921" y="1252430"/>
              <a:ext cx="8724558" cy="101563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24" tIns="91424" rIns="91424" bIns="91424">
              <a:spAutoFit/>
            </a:bodyPr>
            <a:lstStyle>
              <a:lvl1pPr>
                <a:lnSpc>
                  <a:spcPct val="115000"/>
                </a:lnSpc>
                <a:defRPr sz="1500"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According to analysis, The 50% </a:t>
              </a: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contribution of the 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Mass customer in bike purchase and it is also highest profit generated </a:t>
              </a:r>
              <a:r>
                <a:rPr lang="en-US" alt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wealth-segment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 per last three year bike purchase ratio. </a:t>
              </a: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Australian state-wise wealth-segment, the top segment is Mass Customer, and after that High Net Worth segment.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86123" y="2487644"/>
              <a:ext cx="7991007" cy="2192400"/>
              <a:chOff x="456818" y="2487644"/>
              <a:chExt cx="7991007" cy="219240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aphicFrame>
            <p:nvGraphicFramePr>
              <p:cNvPr id="7" name="Chart 6"/>
              <p:cNvGraphicFramePr/>
              <p:nvPr>
                <p:extLst>
                  <p:ext uri="{D42A27DB-BD31-4B8C-83A1-F6EECF244321}">
                    <p14:modId xmlns:p14="http://schemas.microsoft.com/office/powerpoint/2010/main" val="4133507904"/>
                  </p:ext>
                </p:extLst>
              </p:nvPr>
            </p:nvGraphicFramePr>
            <p:xfrm>
              <a:off x="4487825" y="2487644"/>
              <a:ext cx="3960000" cy="21924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8" name="Chart 7"/>
              <p:cNvGraphicFramePr/>
              <p:nvPr>
                <p:extLst>
                  <p:ext uri="{D42A27DB-BD31-4B8C-83A1-F6EECF244321}">
                    <p14:modId xmlns:p14="http://schemas.microsoft.com/office/powerpoint/2010/main" val="2101213356"/>
                  </p:ext>
                </p:extLst>
              </p:nvPr>
            </p:nvGraphicFramePr>
            <p:xfrm>
              <a:off x="456818" y="2487644"/>
              <a:ext cx="3960000" cy="21924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33058"/>
            <a:ext cx="8565600" cy="42752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500" dirty="0"/>
              <a:t>Wealth-Segment Distribution Analysis</a:t>
            </a:r>
            <a:endParaRPr lang="en-IN" sz="1500" dirty="0"/>
          </a:p>
        </p:txBody>
      </p:sp>
      <p:grpSp>
        <p:nvGrpSpPr>
          <p:cNvPr id="4" name="Group 3"/>
          <p:cNvGrpSpPr/>
          <p:nvPr/>
        </p:nvGrpSpPr>
        <p:grpSpPr>
          <a:xfrm>
            <a:off x="205025" y="1533580"/>
            <a:ext cx="8610470" cy="2609612"/>
            <a:chOff x="205025" y="1542816"/>
            <a:chExt cx="8610470" cy="2609612"/>
          </a:xfrm>
        </p:grpSpPr>
        <p:sp>
          <p:nvSpPr>
            <p:cNvPr id="133" name="Shape 82"/>
            <p:cNvSpPr/>
            <p:nvPr/>
          </p:nvSpPr>
          <p:spPr>
            <a:xfrm>
              <a:off x="205025" y="1542816"/>
              <a:ext cx="4295789" cy="255207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24" tIns="91424" rIns="91424" bIns="91424">
              <a:spAutoFit/>
            </a:bodyPr>
            <a:lstStyle>
              <a:lvl1pPr>
                <a:lnSpc>
                  <a:spcPct val="115000"/>
                </a:lnSpc>
                <a:defRPr sz="1500"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I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 wealth segment data of the customers, NSW state has the highest bike purchasing ratio. Therefore, offer a new scheme to purchase bikes for customers from various wealth segments and sectors in the NSW state</a:t>
              </a:r>
              <a:r>
                <a:rPr lang="en-IN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just">
                <a:lnSpc>
                  <a:spcPct val="100000"/>
                </a:lnSpc>
              </a:pPr>
              <a:endPara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Compared to male customers in the wealth segment, female customers in the wealth segment have a higher purchasing potential for bikes. However, male customers purchase bikes at a second higher rate than female customers.</a:t>
              </a:r>
              <a:endPara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Chart 7"/>
            <p:cNvGraphicFramePr/>
            <p:nvPr>
              <p:extLst>
                <p:ext uri="{D42A27DB-BD31-4B8C-83A1-F6EECF244321}">
                  <p14:modId xmlns:p14="http://schemas.microsoft.com/office/powerpoint/2010/main" val="2202568437"/>
                </p:ext>
              </p:extLst>
            </p:nvPr>
          </p:nvGraphicFramePr>
          <p:xfrm>
            <a:off x="4580200" y="1610828"/>
            <a:ext cx="4235295" cy="2541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78913" y="833058"/>
            <a:ext cx="8565600" cy="42752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500" dirty="0"/>
              <a:t>Gender Distribution Analysis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1125" y="1533580"/>
            <a:ext cx="7978275" cy="2769957"/>
            <a:chOff x="288149" y="1552052"/>
            <a:chExt cx="7775196" cy="2769957"/>
          </a:xfrm>
        </p:grpSpPr>
        <p:sp>
          <p:nvSpPr>
            <p:cNvPr id="133" name="Shape 82"/>
            <p:cNvSpPr/>
            <p:nvPr/>
          </p:nvSpPr>
          <p:spPr>
            <a:xfrm>
              <a:off x="288149" y="1552052"/>
              <a:ext cx="4295789" cy="276995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24" tIns="91424" rIns="91424" bIns="91424">
              <a:spAutoFit/>
            </a:bodyPr>
            <a:lstStyle>
              <a:lvl1pPr>
                <a:lnSpc>
                  <a:spcPct val="115000"/>
                </a:lnSpc>
                <a:defRPr sz="1500"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 per the chart visualization, it has to provide insight into gender distribution in bike purchase data analysis</a:t>
              </a:r>
              <a:r>
                <a:rPr lang="en-IN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lvl="0" algn="just">
                <a:lnSpc>
                  <a:spcPct val="100000"/>
                </a:lnSpc>
              </a:pPr>
              <a:r>
                <a:rPr lang="en-IN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Female </a:t>
              </a:r>
              <a:r>
                <a:rPr lang="en-I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customers have made the 52.12% highest contribution to purchasing bikes from Sprocket Company in the Australian market.</a:t>
              </a: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 that, male customers purchased 47.88% of bikes in the Australian market.</a:t>
              </a: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just">
                <a:lnSpc>
                  <a:spcPct val="100000"/>
                </a:lnSpc>
              </a:pP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Therefore, focus</a:t>
              </a:r>
              <a:r>
                <a:rPr lang="en-I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on improving product quality and marketing to attract a larger female customer base.</a:t>
              </a:r>
              <a:endPara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" name="Chart 8"/>
            <p:cNvGraphicFramePr/>
            <p:nvPr>
              <p:extLst>
                <p:ext uri="{D42A27DB-BD31-4B8C-83A1-F6EECF244321}">
                  <p14:modId xmlns:p14="http://schemas.microsoft.com/office/powerpoint/2010/main" val="2679332769"/>
                </p:ext>
              </p:extLst>
            </p:nvPr>
          </p:nvGraphicFramePr>
          <p:xfrm>
            <a:off x="4773025" y="1653309"/>
            <a:ext cx="3290320" cy="26502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6766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33058"/>
            <a:ext cx="8565600" cy="43085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500" dirty="0"/>
              <a:t>Age Distribution Analysis</a:t>
            </a:r>
            <a:endParaRPr lang="en-US" sz="1500" dirty="0"/>
          </a:p>
        </p:txBody>
      </p:sp>
      <p:grpSp>
        <p:nvGrpSpPr>
          <p:cNvPr id="2" name="Group 1"/>
          <p:cNvGrpSpPr/>
          <p:nvPr/>
        </p:nvGrpSpPr>
        <p:grpSpPr>
          <a:xfrm>
            <a:off x="440933" y="1662225"/>
            <a:ext cx="8090885" cy="2308292"/>
            <a:chOff x="284411" y="1744605"/>
            <a:chExt cx="8090885" cy="2308292"/>
          </a:xfrm>
        </p:grpSpPr>
        <p:sp>
          <p:nvSpPr>
            <p:cNvPr id="133" name="Shape 82"/>
            <p:cNvSpPr/>
            <p:nvPr/>
          </p:nvSpPr>
          <p:spPr>
            <a:xfrm>
              <a:off x="284411" y="1744605"/>
              <a:ext cx="4295789" cy="2308292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24" tIns="91424" rIns="91424" bIns="91424">
              <a:spAutoFit/>
            </a:bodyPr>
            <a:lstStyle>
              <a:lvl1pPr>
                <a:lnSpc>
                  <a:spcPct val="115000"/>
                </a:lnSpc>
                <a:defRPr sz="1500"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 per </a:t>
              </a:r>
              <a:r>
                <a:rPr lang="en-US" alt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customer data analysis, the output </a:t>
              </a:r>
              <a:r>
                <a:rPr lang="en-IN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visualized</a:t>
              </a:r>
              <a:r>
                <a:rPr lang="en-US" altLang="en-I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 </a:t>
              </a:r>
              <a:r>
                <a:rPr lang="en-I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chart,</a:t>
              </a:r>
              <a:r>
                <a:rPr lang="en-US" alt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the most important rapidly growth on this </a:t>
              </a:r>
              <a:r>
                <a:rPr lang="en-US" altLang="en-I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41-50 </a:t>
              </a:r>
              <a:r>
                <a:rPr lang="en-US" alt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51-60 age group customers. T</a:t>
              </a:r>
              <a:r>
                <a:rPr lang="en-US" altLang="en-I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he high bike purchasing rate in this</a:t>
              </a:r>
              <a:r>
                <a:rPr lang="en-US" alt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age group customers</a:t>
              </a:r>
              <a:r>
                <a:rPr lang="en-US" altLang="en-I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lvl="0" algn="just">
                <a:lnSpc>
                  <a:spcPct val="100000"/>
                </a:lnSpc>
              </a:pPr>
              <a:endPara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Therefore, make the policies for bike sales and marketing, so target this age group. And promote the more quality and cost-effective products.  </a:t>
              </a:r>
            </a:p>
          </p:txBody>
        </p:sp>
        <p:graphicFrame>
          <p:nvGraphicFramePr>
            <p:cNvPr id="9" name="Chart 8"/>
            <p:cNvGraphicFramePr/>
            <p:nvPr>
              <p:extLst>
                <p:ext uri="{D42A27DB-BD31-4B8C-83A1-F6EECF244321}">
                  <p14:modId xmlns:p14="http://schemas.microsoft.com/office/powerpoint/2010/main" val="2176042567"/>
                </p:ext>
              </p:extLst>
            </p:nvPr>
          </p:nvGraphicFramePr>
          <p:xfrm>
            <a:off x="4775296" y="1744605"/>
            <a:ext cx="3600000" cy="23082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1467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33058"/>
            <a:ext cx="8565600" cy="43085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500" dirty="0"/>
              <a:t>Job Industries Category Analysis</a:t>
            </a:r>
            <a:endParaRPr lang="en-US" sz="15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8938" y="1662225"/>
            <a:ext cx="8223185" cy="2258277"/>
            <a:chOff x="486032" y="1662225"/>
            <a:chExt cx="8223185" cy="2258277"/>
          </a:xfrm>
        </p:grpSpPr>
        <p:sp>
          <p:nvSpPr>
            <p:cNvPr id="133" name="Shape 82"/>
            <p:cNvSpPr/>
            <p:nvPr/>
          </p:nvSpPr>
          <p:spPr>
            <a:xfrm>
              <a:off x="486032" y="1662225"/>
              <a:ext cx="4160074" cy="221595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24" tIns="91424" rIns="91424" bIns="91424">
              <a:spAutoFit/>
            </a:bodyPr>
            <a:lstStyle>
              <a:lvl1pPr>
                <a:lnSpc>
                  <a:spcPct val="115000"/>
                </a:lnSpc>
                <a:defRPr sz="1500"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analyzing the job industry wise bike related purchase, get insights into it. </a:t>
              </a:r>
              <a:endParaRPr lang="en-US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just">
                <a:lnSpc>
                  <a:spcPct val="100000"/>
                </a:lnSpc>
              </a:pPr>
              <a:endParaRPr lang="en-US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 performing job industries category are- </a:t>
              </a:r>
              <a:r>
                <a:rPr lang="en-US" alt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Financial Services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Manufacturing, and the Health. </a:t>
              </a:r>
              <a:endParaRPr lang="en-US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just">
                <a:lnSpc>
                  <a:spcPct val="100000"/>
                </a:lnSpc>
              </a:pPr>
              <a:endParaRPr lang="en-US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That’s 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why, focus on </a:t>
              </a: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selling bikes to 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these industries for more profits.</a:t>
              </a:r>
            </a:p>
          </p:txBody>
        </p:sp>
        <p:graphicFrame>
          <p:nvGraphicFramePr>
            <p:cNvPr id="8" name="Char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9679230"/>
                </p:ext>
              </p:extLst>
            </p:nvPr>
          </p:nvGraphicFramePr>
          <p:xfrm>
            <a:off x="4749217" y="1662225"/>
            <a:ext cx="3960000" cy="22582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82130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975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99280" y="832682"/>
            <a:ext cx="8571346" cy="450091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500" dirty="0"/>
              <a:t>Bike 3 Years </a:t>
            </a:r>
            <a:r>
              <a:rPr lang="en-US" sz="1500" dirty="0" smtClean="0"/>
              <a:t>Purchase </a:t>
            </a:r>
            <a:r>
              <a:rPr lang="en-US" sz="1500" dirty="0"/>
              <a:t>Analysis</a:t>
            </a:r>
            <a:endParaRPr sz="15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7755" y="1558693"/>
            <a:ext cx="8314395" cy="2769957"/>
            <a:chOff x="251205" y="1678761"/>
            <a:chExt cx="8314395" cy="2769957"/>
          </a:xfrm>
        </p:grpSpPr>
        <p:sp>
          <p:nvSpPr>
            <p:cNvPr id="142" name="Shape 91"/>
            <p:cNvSpPr/>
            <p:nvPr/>
          </p:nvSpPr>
          <p:spPr>
            <a:xfrm>
              <a:off x="251205" y="1678761"/>
              <a:ext cx="4454658" cy="276995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24" tIns="91424" rIns="91424" bIns="91424">
              <a:spAutoFit/>
            </a:bodyPr>
            <a:lstStyle>
              <a:lvl1pPr>
                <a:lnSpc>
                  <a:spcPct val="115000"/>
                </a:lnSpc>
                <a:defRPr sz="1500"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 analyzing the bike sales data, getting valuable pattern and trends of customers. As per chart data visualization, our new customers mostly females with highest purchase rate in between all wealth-segment compared to the male customers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just">
                <a:lnSpc>
                  <a:spcPct val="100000"/>
                </a:lnSpc>
              </a:pP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Therefore, build better policies and targeting the female customers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just">
                <a:lnSpc>
                  <a:spcPct val="100000"/>
                </a:lnSpc>
              </a:pP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Focus the Mass Customer segment, because our mostly customers of the Mass customer wealth segment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Chart 7"/>
            <p:cNvGraphicFramePr/>
            <p:nvPr>
              <p:extLst>
                <p:ext uri="{D42A27DB-BD31-4B8C-83A1-F6EECF244321}">
                  <p14:modId xmlns:p14="http://schemas.microsoft.com/office/powerpoint/2010/main" val="964382158"/>
                </p:ext>
              </p:extLst>
            </p:nvPr>
          </p:nvGraphicFramePr>
          <p:xfrm>
            <a:off x="4890000" y="1805539"/>
            <a:ext cx="3675600" cy="251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45507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97399" y="805407"/>
            <a:ext cx="8473226" cy="450091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500" dirty="0"/>
              <a:t>Job Industries Category Analysis</a:t>
            </a:r>
            <a:endParaRPr lang="en-US" sz="15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6200" y="1421652"/>
            <a:ext cx="8928000" cy="2996475"/>
            <a:chOff x="116200" y="1421652"/>
            <a:chExt cx="8928000" cy="2996475"/>
          </a:xfrm>
        </p:grpSpPr>
        <p:sp>
          <p:nvSpPr>
            <p:cNvPr id="151" name="Shape 100"/>
            <p:cNvSpPr/>
            <p:nvPr/>
          </p:nvSpPr>
          <p:spPr>
            <a:xfrm>
              <a:off x="297400" y="1421652"/>
              <a:ext cx="8473225" cy="73863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24" tIns="91424" rIns="91424" bIns="91424">
              <a:spAutoFit/>
            </a:bodyPr>
            <a:lstStyle>
              <a:lvl1pPr>
                <a:lnSpc>
                  <a:spcPct val="115000"/>
                </a:lnSpc>
                <a:defRPr sz="1500"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Analyzing the job industries data </a:t>
              </a:r>
              <a:r>
                <a:rPr lang="en-US" sz="1200" dirty="0" smtClean="0"/>
                <a:t>through </a:t>
              </a:r>
              <a:r>
                <a:rPr lang="en-US" sz="1200" dirty="0"/>
                <a:t>it’s data visualization provide the valuable insights. 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These insights has been the top performing industries are Manufacturing, Financial services, Health sector. </a:t>
              </a:r>
              <a:endParaRPr lang="en-US" sz="1200" dirty="0"/>
            </a:p>
          </p:txBody>
        </p:sp>
        <p:graphicFrame>
          <p:nvGraphicFramePr>
            <p:cNvPr id="8" name="Chart 7"/>
            <p:cNvGraphicFramePr/>
            <p:nvPr>
              <p:extLst>
                <p:ext uri="{D42A27DB-BD31-4B8C-83A1-F6EECF244321}">
                  <p14:modId xmlns:p14="http://schemas.microsoft.com/office/powerpoint/2010/main" val="3446175383"/>
                </p:ext>
              </p:extLst>
            </p:nvPr>
          </p:nvGraphicFramePr>
          <p:xfrm>
            <a:off x="116200" y="2326437"/>
            <a:ext cx="8928000" cy="20916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96637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-15501" y="218446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Insight Conclusion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-15502" y="720397"/>
            <a:ext cx="9159501" cy="427521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sz="1500" dirty="0" smtClean="0"/>
              <a:t>Top </a:t>
            </a:r>
            <a:r>
              <a:rPr lang="en-US" sz="1500" dirty="0" smtClean="0"/>
              <a:t>Targeting Customers</a:t>
            </a:r>
            <a:endParaRPr lang="en-IN" sz="1500" dirty="0"/>
          </a:p>
        </p:txBody>
      </p:sp>
      <p:sp>
        <p:nvSpPr>
          <p:cNvPr id="151" name="Shape 100"/>
          <p:cNvSpPr/>
          <p:nvPr/>
        </p:nvSpPr>
        <p:spPr>
          <a:xfrm>
            <a:off x="155448" y="1151973"/>
            <a:ext cx="8814815" cy="3600953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200" b="1" dirty="0"/>
              <a:t>Customers Demographic Insights-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The mass customers are 50%, that’s why focus on it, this segment hold 50% market.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The top performing industries are Manufacturing, </a:t>
            </a:r>
            <a:r>
              <a:rPr lang="en-US" sz="1200" dirty="0" smtClean="0"/>
              <a:t>Financial </a:t>
            </a:r>
            <a:r>
              <a:rPr lang="en-US" sz="1200" dirty="0"/>
              <a:t>services, and Health, focus on these industries customers.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As per the data, the female customer are give more profits in each sectors compared to male customers.</a:t>
            </a:r>
          </a:p>
          <a:p>
            <a:pPr algn="just">
              <a:lnSpc>
                <a:spcPct val="100000"/>
              </a:lnSpc>
            </a:pP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dirty="0"/>
              <a:t>New Customers Insights-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Target the 41-50 age group female customer and male whose age in between 31-40.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Focus on the Mass Customer segment followed by High Net Worth.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chemeClr val="tx1"/>
                </a:solidFill>
                <a:cs typeface="open sans" charset="0"/>
                <a:sym typeface="+mn-ea"/>
              </a:rPr>
              <a:t>Focus on QLD and VIC state more because they don’t own cars so high chance they will purchase bikes.</a:t>
            </a:r>
          </a:p>
          <a:p>
            <a:pPr algn="just">
              <a:lnSpc>
                <a:spcPct val="100000"/>
              </a:lnSpc>
            </a:pPr>
            <a:endParaRPr lang="en-IN" sz="1200" dirty="0">
              <a:solidFill>
                <a:schemeClr val="tx1"/>
              </a:solidFill>
              <a:cs typeface="open sans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IN" sz="1200" b="1" dirty="0">
                <a:solidFill>
                  <a:schemeClr val="tx1"/>
                </a:solidFill>
                <a:cs typeface="open sans" charset="0"/>
              </a:rPr>
              <a:t>Transactions Insights-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chemeClr val="tx1"/>
                </a:solidFill>
                <a:cs typeface="open sans" charset="0"/>
              </a:rPr>
              <a:t>The Standard Line Bicycles are </a:t>
            </a:r>
            <a:r>
              <a:rPr lang="en-IN" sz="1200" dirty="0" smtClean="0">
                <a:solidFill>
                  <a:schemeClr val="tx1"/>
                </a:solidFill>
                <a:cs typeface="open sans" charset="0"/>
              </a:rPr>
              <a:t>give</a:t>
            </a:r>
            <a:r>
              <a:rPr lang="en-US" altLang="en-IN" sz="1200" dirty="0" smtClean="0">
                <a:solidFill>
                  <a:schemeClr val="tx1"/>
                </a:solidFill>
                <a:cs typeface="open sans" charset="0"/>
              </a:rPr>
              <a:t> </a:t>
            </a:r>
            <a:r>
              <a:rPr lang="en-IN" sz="1200" dirty="0">
                <a:solidFill>
                  <a:schemeClr val="tx1"/>
                </a:solidFill>
                <a:cs typeface="open sans" charset="0"/>
              </a:rPr>
              <a:t>highest </a:t>
            </a:r>
            <a:r>
              <a:rPr lang="en-IN" sz="1200" dirty="0" smtClean="0">
                <a:solidFill>
                  <a:schemeClr val="tx1"/>
                </a:solidFill>
                <a:cs typeface="open sans" charset="0"/>
              </a:rPr>
              <a:t>profit </a:t>
            </a:r>
            <a:r>
              <a:rPr lang="en-US" altLang="en-IN" sz="1200" dirty="0">
                <a:solidFill>
                  <a:schemeClr val="tx1"/>
                </a:solidFill>
                <a:cs typeface="open sans" charset="0"/>
              </a:rPr>
              <a:t>within</a:t>
            </a:r>
            <a:r>
              <a:rPr lang="en-IN" sz="1200" dirty="0">
                <a:solidFill>
                  <a:schemeClr val="tx1"/>
                </a:solidFill>
                <a:cs typeface="open sans" charset="0"/>
              </a:rPr>
              <a:t> medium class.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chemeClr val="tx1"/>
                </a:solidFill>
                <a:cs typeface="open sans" charset="0"/>
                <a:sym typeface="+mn-ea"/>
              </a:rPr>
              <a:t>Solex brand has highest sales in medium product class.</a:t>
            </a:r>
            <a:endParaRPr lang="en-IN" sz="1200" dirty="0">
              <a:solidFill>
                <a:schemeClr val="tx1"/>
              </a:solidFill>
              <a:cs typeface="open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-21946"/>
            <a:ext cx="9191402" cy="5206867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0" y="2209190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Problem 3 Solution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-6732"/>
            <a:ext cx="9144000" cy="677843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6" y="110698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Profit Insight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-1" y="706847"/>
            <a:ext cx="2858531" cy="4154951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Brand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WeareA2B brand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us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in bicycles business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100000"/>
              </a:lnSpc>
              <a:buFont typeface="+mj-lt"/>
              <a:buAutoNum type="arabicPeriod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Distribution analysis has getting insights, and discover 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month-wise 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pattern of the identify the top three highest profit achieving months are- August, October, and November also.</a:t>
            </a:r>
          </a:p>
          <a:p>
            <a:pPr marL="228600" indent="-228600" algn="just">
              <a:lnSpc>
                <a:spcPct val="100000"/>
              </a:lnSpc>
              <a:buFont typeface="+mj-lt"/>
              <a:buAutoNum type="arabicPeriod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gender distribution profit analysis, unspecified and Male profit ratio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than 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males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1.Profit Dashboard"/>
          <p:cNvPicPr>
            <a:picLocks noChangeAspect="1"/>
          </p:cNvPicPr>
          <p:nvPr/>
        </p:nvPicPr>
        <p:blipFill>
          <a:blip r:embed="rId2"/>
          <a:srcRect l="1048" t="-22"/>
          <a:stretch>
            <a:fillRect/>
          </a:stretch>
        </p:blipFill>
        <p:spPr>
          <a:xfrm>
            <a:off x="2914854" y="788541"/>
            <a:ext cx="6089102" cy="4073257"/>
          </a:xfrm>
          <a:prstGeom prst="rect">
            <a:avLst/>
          </a:prstGeom>
          <a:ln>
            <a:noFill/>
          </a:ln>
          <a:effectLst>
            <a:outerShdw blurRad="292100" dist="139700" dir="2700000" sx="98000" sy="98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48736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204809" y="1037845"/>
            <a:ext cx="8653822" cy="3508621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/>
          <a:p>
            <a:pPr marL="101600" algn="just">
              <a:lnSpc>
                <a:spcPct val="150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There are problems with datasets provided by Sprocket Central Pty Ltd. These are:</a:t>
            </a:r>
          </a:p>
          <a:p>
            <a:pPr marL="101600" algn="just">
              <a:lnSpc>
                <a:spcPct val="100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 Sprocket </a:t>
            </a: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Central Pty Ltd. has datasets provided to us. The data has four sheets: "Transactions," "Customer Demographics," "New </a:t>
            </a: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 Customer </a:t>
            </a: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List," and "Customer Address." Once we have looked at these datasets, draft an email identifying all data quality issues for the client</a:t>
            </a: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101600" algn="just">
              <a:buClr>
                <a:srgbClr val="000000"/>
              </a:buClr>
              <a:buSzPct val="100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 Create </a:t>
            </a: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a PowerPoint presentation outlining our approach to identifying target customers for Sprocket Central Pty Ltd. among the   1000 customers using the dataset. Explain the three phases: data exploration, model development, and interpretation</a:t>
            </a: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101600" algn="just">
              <a:buClr>
                <a:srgbClr val="000000"/>
              </a:buClr>
              <a:buSzPct val="100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 Develop </a:t>
            </a: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a dashboard for presentation to the client at our next meeting. Display our data summary and analysis findings on a dashboard (see tools and references for assistance). Specially, the presentation should specify who Sprocket Central Pty Ltd' should be targeting out of the new 1000 customer list.</a:t>
            </a:r>
          </a:p>
          <a:p>
            <a:pPr marL="101600" algn="just">
              <a:lnSpc>
                <a:spcPct val="150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975" y="-19475"/>
            <a:ext cx="9146975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89693" y="280450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Purchase Trend Of Customer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789" y="849596"/>
            <a:ext cx="2926482" cy="4214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IN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IN" altLang="en-IN" sz="12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Trend / Patterns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buFont typeface="Arial" panose="020B0604020202020204" pitchFamily="34" charset="0"/>
            </a:pPr>
            <a:endParaRPr lang="en-IN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the industries with the highest purchase ratio, such as Manufacturing, Financial Services, and Health.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purchasing rate of the Mass Customer Segment.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gender analysis, the female purchase rate more than male customers.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Owns car customers has higher purchase rate more than not own car customers.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most top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purchase rate in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40-50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Standard product purchasing rate by medium class customers.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99" y="983675"/>
            <a:ext cx="5987782" cy="3945943"/>
          </a:xfrm>
          <a:prstGeom prst="rect">
            <a:avLst/>
          </a:prstGeom>
          <a:ln>
            <a:noFill/>
          </a:ln>
          <a:effectLst>
            <a:outerShdw blurRad="292100" dist="139700" dir="2700000" sx="98000" sy="98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172073" y="255736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Customer Segment Details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0350" y="848531"/>
            <a:ext cx="2555310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Customer from </a:t>
            </a:r>
            <a:r>
              <a:rPr lang="en-US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Mass Customer Segment, because theirs purchases 476 ratio higher more than</a:t>
            </a:r>
            <a:r>
              <a:rPr lang="en-US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other segment customers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map data, our highest customer traffic </a:t>
            </a:r>
            <a:r>
              <a:rPr lang="en-US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NSW state compared to another states of Australia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per state-wise customer segment analysis, we identify our most of the ‘Mass customer segment’ customer come from  NSW state, because of their purchasing </a:t>
            </a:r>
            <a:r>
              <a:rPr lang="en-US" altLang="en-I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</a:t>
            </a:r>
            <a:r>
              <a:rPr lang="en-US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/>
              <a:cs typeface="Times New Roman" panose="02020603050405020304" pitchFamily="18" charset="0"/>
              <a:sym typeface="Cambria" panose="02040503050406030204"/>
            </a:endParaRPr>
          </a:p>
        </p:txBody>
      </p:sp>
      <p:pic>
        <p:nvPicPr>
          <p:cNvPr id="6" name="Picture 5" descr="3.Customer Segment Dashboard"/>
          <p:cNvPicPr>
            <a:picLocks noChangeAspect="1"/>
          </p:cNvPicPr>
          <p:nvPr/>
        </p:nvPicPr>
        <p:blipFill>
          <a:blip r:embed="rId2"/>
          <a:srcRect t="13725"/>
          <a:stretch>
            <a:fillRect/>
          </a:stretch>
        </p:blipFill>
        <p:spPr>
          <a:xfrm>
            <a:off x="2845562" y="914851"/>
            <a:ext cx="6115558" cy="4096385"/>
          </a:xfrm>
          <a:prstGeom prst="rect">
            <a:avLst/>
          </a:prstGeom>
          <a:ln>
            <a:noFill/>
          </a:ln>
          <a:effectLst>
            <a:outerShdw blurRad="292100" dist="139700" dir="2700000" sx="98000" sy="98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96637"/>
            <a:ext cx="9159501" cy="659907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-15502" y="-6422"/>
            <a:ext cx="8953555" cy="49241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</a:t>
            </a:r>
            <a:r>
              <a:rPr lang="en-US" dirty="0" smtClean="0"/>
              <a:t>ashboard Conclusion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49428" y="543253"/>
            <a:ext cx="9036907" cy="4801282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IN" sz="12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Profit Insight-</a:t>
            </a:r>
            <a:endParaRPr lang="en-IN" sz="12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One of the most h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ighest </a:t>
            </a:r>
            <a:r>
              <a:rPr lang="en-IN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rofit</a:t>
            </a:r>
            <a:r>
              <a:rPr lang="en-IN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has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given by WeareA2B</a:t>
            </a:r>
            <a:r>
              <a:rPr lang="en-IN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brand.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</a:t>
            </a:r>
            <a:r>
              <a:rPr lang="en-IN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August, 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Oct</a:t>
            </a:r>
            <a:r>
              <a:rPr lang="en-IN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ober, and November too,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we got highest </a:t>
            </a:r>
            <a:r>
              <a:rPr lang="en-IN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purchases and 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profit</a:t>
            </a:r>
            <a:r>
              <a:rPr lang="en-IN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ratio as per data visualization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 per gender distribution analysis, unspecified and Male customer profit ratio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more than 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males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customers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sz="1200" dirty="0" smtClean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/>
              <a:cs typeface="Times New Roman" panose="02020603050405020304" pitchFamily="18" charset="0"/>
              <a:sym typeface="Cambria" panose="02040503050406030204"/>
            </a:endParaRPr>
          </a:p>
          <a:p>
            <a:pPr algn="just">
              <a:lnSpc>
                <a:spcPct val="100000"/>
              </a:lnSpc>
            </a:pPr>
            <a:endParaRPr lang="en-IN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12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 trends of customer-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industries with the highest purchase ratio, such as manufacturing, financial services, and health.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the Mass Customer Segment, we observe the highest purchasing rate.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Gender analysis reveals that female customers have a higher purchase rate than male customers.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Customers who own cars have a higher purchase rate than those who do not own cars.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Among female customers, the 40-50 age group has the highest purchase rate.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the medium class, most customers purchase more standard-line products than other customers.</a:t>
            </a:r>
          </a:p>
          <a:p>
            <a:pPr algn="just">
              <a:lnSpc>
                <a:spcPct val="100000"/>
              </a:lnSpc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12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 Details-</a:t>
            </a:r>
          </a:p>
          <a:p>
            <a:pPr marL="285750" lvl="7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customers are from the Mass Customer Segment because their number 476 purchase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than other segment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IN" alt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7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data, our highest customer traffic is in the NSW state compared to other states in Australia.</a:t>
            </a:r>
          </a:p>
          <a:p>
            <a:pPr marL="285750" lvl="7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analysis reveals that the maturity of our 'mass customer segment' customers are from the NSW state in Australia because they make significant purchases.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920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1717491" y="1654696"/>
            <a:ext cx="5153327" cy="2362153"/>
          </a:xfrm>
          <a:prstGeom prst="rect">
            <a:avLst/>
          </a:prstGeom>
          <a:ln w="12700">
            <a:noFill/>
            <a:miter lim="4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algn="ctr"/>
            <a:r>
              <a:rPr lang="en-US" dirty="0"/>
              <a:t>Thank You</a:t>
            </a:r>
            <a:r>
              <a:rPr lang="en-US" dirty="0" smtClean="0"/>
              <a:t>!</a:t>
            </a:r>
          </a:p>
          <a:p>
            <a:pPr algn="ctr"/>
            <a:endParaRPr lang="en-US" sz="1500" dirty="0" smtClean="0"/>
          </a:p>
          <a:p>
            <a:pPr algn="ctr">
              <a:lnSpc>
                <a:spcPct val="150000"/>
              </a:lnSpc>
            </a:pPr>
            <a:r>
              <a:rPr lang="en-US" sz="1300" b="1" dirty="0" smtClean="0">
                <a:ln w="0"/>
                <a:solidFill>
                  <a:schemeClr val="bg1"/>
                </a:solidFill>
                <a:sym typeface="Arial" panose="020B0604020202020204"/>
              </a:rPr>
              <a:t>Mr</a:t>
            </a:r>
            <a:r>
              <a:rPr lang="en-US" sz="1300" b="1" dirty="0">
                <a:ln w="0"/>
                <a:solidFill>
                  <a:schemeClr val="bg1"/>
                </a:solidFill>
                <a:sym typeface="Arial" panose="020B0604020202020204"/>
              </a:rPr>
              <a:t>. Nilesh </a:t>
            </a:r>
            <a:r>
              <a:rPr lang="en-US" sz="1300" b="1" dirty="0" smtClean="0">
                <a:ln w="0"/>
                <a:solidFill>
                  <a:schemeClr val="bg1"/>
                </a:solidFill>
                <a:sym typeface="Arial" panose="020B0604020202020204"/>
              </a:rPr>
              <a:t>Ambhore</a:t>
            </a:r>
          </a:p>
          <a:p>
            <a:pPr algn="ctr">
              <a:lnSpc>
                <a:spcPct val="150000"/>
              </a:lnSpc>
            </a:pPr>
            <a:r>
              <a:rPr lang="en-US" sz="1300" b="1" dirty="0" smtClean="0">
                <a:solidFill>
                  <a:schemeClr val="bg1"/>
                </a:solidFill>
                <a:hlinkClick r:id="rId2"/>
              </a:rPr>
              <a:t>Linkedin</a:t>
            </a:r>
            <a:r>
              <a:rPr lang="en-US" sz="1300" b="1" dirty="0" smtClean="0">
                <a:solidFill>
                  <a:schemeClr val="bg1"/>
                </a:solidFill>
              </a:rPr>
              <a:t>    </a:t>
            </a:r>
            <a:r>
              <a:rPr lang="en-US" sz="1300" b="1" dirty="0" smtClean="0">
                <a:solidFill>
                  <a:schemeClr val="bg1"/>
                </a:solidFill>
                <a:hlinkClick r:id="rId3"/>
              </a:rPr>
              <a:t>Peerlist.io</a:t>
            </a:r>
            <a:r>
              <a:rPr lang="en-US" sz="1300" b="1" dirty="0" smtClean="0">
                <a:solidFill>
                  <a:schemeClr val="bg1"/>
                </a:solidFill>
              </a:rPr>
              <a:t>  </a:t>
            </a:r>
            <a:endParaRPr lang="en-US" sz="1300" b="1" dirty="0" smtClean="0">
              <a:solidFill>
                <a:schemeClr val="tx1"/>
              </a:solidFill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en-US" dirty="0" smtClean="0"/>
              <a:t>       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63366"/>
            <a:ext cx="9191402" cy="714419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Tasks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0" y="615950"/>
            <a:ext cx="9144635" cy="4616616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/>
          <a:p>
            <a:pPr marL="101600" algn="just">
              <a:lnSpc>
                <a:spcPct val="200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Tasks 1: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Quality Issue</a:t>
            </a: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Analyse statistics summary from the 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datasets.</a:t>
            </a: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Found </a:t>
            </a: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outliers, 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reoccurrence of data and empty values in certain 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records.</a:t>
            </a: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Found 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Inconsistent values for the same attribute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1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01600" algn="just">
              <a:lnSpc>
                <a:spcPct val="200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Tasks 2: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Data Exploration, Model Development and Interpretation</a:t>
            </a:r>
            <a:endParaRPr lang="en-US" sz="1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Customer Analysis.</a:t>
            </a: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Customers </a:t>
            </a:r>
            <a:r>
              <a:rPr lang="en-US" altLang="en-IN" sz="12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ge </a:t>
            </a:r>
            <a:r>
              <a:rPr lang="en-US" altLang="en-IN" sz="120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istribution</a:t>
            </a: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Job </a:t>
            </a:r>
            <a:r>
              <a:rPr lang="en-US" altLang="en-IN" sz="1200" dirty="0" smtClean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ndustry </a:t>
            </a:r>
            <a:r>
              <a:rPr lang="en-US" altLang="en-IN" sz="1200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ategory </a:t>
            </a:r>
            <a:r>
              <a:rPr lang="en-US" altLang="en-IN" sz="12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nalysis</a:t>
            </a: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Top </a:t>
            </a:r>
            <a:r>
              <a:rPr lang="en-US" altLang="en-IN" sz="1200" dirty="0" smtClean="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ike </a:t>
            </a:r>
            <a:r>
              <a:rPr lang="en-US" altLang="en-IN" sz="1200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odel </a:t>
            </a:r>
            <a:r>
              <a:rPr lang="en-US" altLang="en-IN" sz="12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nalysis</a:t>
            </a: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Bike P</a:t>
            </a: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urchases A</a:t>
            </a: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nalysis (L</a:t>
            </a:r>
            <a:r>
              <a:rPr lang="en-US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ast 3 years</a:t>
            </a: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)</a:t>
            </a: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Top </a:t>
            </a:r>
            <a:r>
              <a:rPr lang="en-US" altLang="en-IN" sz="1200" dirty="0" smtClean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argeted </a:t>
            </a:r>
            <a:r>
              <a:rPr lang="en-US" altLang="en-IN" sz="1200" dirty="0" smtClean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customers'</a:t>
            </a: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1600" algn="just">
              <a:lnSpc>
                <a:spcPct val="200000"/>
              </a:lnSpc>
              <a:buClr>
                <a:srgbClr val="000000"/>
              </a:buClr>
              <a:buSzPct val="100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Tasks 3: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Build Presentation and Dashboards</a:t>
            </a:r>
            <a:endParaRPr lang="en-US" sz="1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Profit 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Insight</a:t>
            </a: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Purchase </a:t>
            </a:r>
            <a:r>
              <a:rPr lang="en-US" altLang="en-IN" sz="1200" dirty="0" smtClean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rends of </a:t>
            </a:r>
            <a:r>
              <a:rPr lang="en-US" altLang="en-IN" sz="1200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ustomer</a:t>
            </a: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Customer </a:t>
            </a:r>
            <a:r>
              <a:rPr lang="en-US" altLang="en-IN" sz="1200" dirty="0" smtClean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egment</a:t>
            </a:r>
            <a:endParaRPr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-21946"/>
            <a:ext cx="9191402" cy="5206867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0" y="2209190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Problem 1 Solution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48736"/>
            <a:ext cx="9191402" cy="582746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139189" y="0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Quality Issue Solution</a:t>
            </a:r>
            <a:endParaRPr dirty="0"/>
          </a:p>
        </p:txBody>
      </p:sp>
      <p:sp>
        <p:nvSpPr>
          <p:cNvPr id="3" name="Shape 73"/>
          <p:cNvSpPr/>
          <p:nvPr/>
        </p:nvSpPr>
        <p:spPr>
          <a:xfrm>
            <a:off x="49530" y="617220"/>
            <a:ext cx="4234815" cy="44469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no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</a:pPr>
            <a:r>
              <a:rPr lang="en-IN" sz="1200" b="1" dirty="0">
                <a:latin typeface="Times New Roman" panose="02020603050405020304" charset="0"/>
                <a:cs typeface="Times New Roman" panose="02020603050405020304" charset="0"/>
              </a:rPr>
              <a:t>Handling Missing Values:</a:t>
            </a: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Identify columns with missing values, e.g., "Brand" and "Job Title".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Use regular expressions to replace inconsistent values with standardized values or fill missing values with appropriate defaults if possible.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For key datasets, remove records with missing fields (less than 1% of transactions) to maintain data integrity.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</a:pP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</a:pPr>
            <a:r>
              <a:rPr lang="en-IN" sz="1200" b="1" dirty="0">
                <a:latin typeface="Times New Roman" panose="02020603050405020304" charset="0"/>
                <a:cs typeface="Times New Roman" panose="02020603050405020304" charset="0"/>
              </a:rPr>
              <a:t>Addressing Inconsistent Representations:</a:t>
            </a: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In the "Brand" column, standardize values like "V", "Vic", and "Victoria" to a consistent format, e.g., "Victoria".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In the "Gender" column, standardize values like "M" and "F" to "Male" and "Female" respectively.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Use regular expressions or mapping dictionaries to achieve this standardization.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</a:pP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</a:pP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61180" y="1459230"/>
          <a:ext cx="4632960" cy="2446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823720"/>
                <a:gridCol w="1264920"/>
                <a:gridCol w="1544320"/>
              </a:tblGrid>
              <a:tr h="397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Table Name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No. of records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Distinct Customer IDs</a:t>
                      </a:r>
                    </a:p>
                  </a:txBody>
                  <a:tcPr marL="68580" marR="68580" marT="0" marB="0"/>
                </a:tc>
              </a:tr>
              <a:tr h="387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Customer</a:t>
                      </a:r>
                      <a:r>
                        <a:rPr lang="en-US" altLang="en-IN" sz="1000" dirty="0">
                          <a:effectLst/>
                        </a:rPr>
                        <a:t> D</a:t>
                      </a:r>
                      <a:r>
                        <a:rPr lang="en-IN" sz="1000" dirty="0">
                          <a:effectLst/>
                        </a:rPr>
                        <a:t>emographic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3912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3912</a:t>
                      </a:r>
                    </a:p>
                  </a:txBody>
                  <a:tcPr marL="68580" marR="68580" marT="0" marB="0"/>
                </a:tc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Customer Address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3999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3999</a:t>
                      </a:r>
                    </a:p>
                  </a:txBody>
                  <a:tcPr marL="68580" marR="68580" marT="0" marB="0"/>
                </a:tc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Transaction Data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20000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19</a:t>
                      </a:r>
                      <a:r>
                        <a:rPr lang="en-US" altLang="en-IN" sz="1000" dirty="0">
                          <a:effectLst/>
                        </a:rPr>
                        <a:t>783</a:t>
                      </a:r>
                    </a:p>
                  </a:txBody>
                  <a:tcPr marL="68580" marR="68580" marT="0" marB="0"/>
                </a:tc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New Customer </a:t>
                      </a:r>
                      <a:r>
                        <a:rPr lang="en-US" altLang="en-IN" sz="1000" dirty="0">
                          <a:effectLst/>
                        </a:rPr>
                        <a:t>L</a:t>
                      </a:r>
                      <a:r>
                        <a:rPr lang="en-IN" sz="1000" dirty="0">
                          <a:effectLst/>
                        </a:rPr>
                        <a:t>ist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en-IN" sz="1000" dirty="0">
                          <a:effectLst/>
                        </a:rPr>
                        <a:t>988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48736"/>
            <a:ext cx="9191402" cy="582746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139189" y="0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Quality Issue Solution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139065" y="830579"/>
            <a:ext cx="8968105" cy="4087409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no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</a:pPr>
            <a:r>
              <a:rPr lang="en-IN" sz="1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Type Consistency:</a:t>
            </a: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Ensure that data types are consistent for the same attribute.</a:t>
            </a: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Convert date columns to a uniform date format.</a:t>
            </a: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Format currency columns consistently.</a:t>
            </a: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Ensure numeric columns are in the appropriate number format.</a:t>
            </a: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</a:pP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</a:pPr>
            <a:r>
              <a:rPr lang="en-IN" sz="1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Handling Outliers:</a:t>
            </a: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Examine the "Age" column for outliers.</a:t>
            </a:r>
            <a:r>
              <a:rPr lang="en-US" alt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Some customers with ages greater than 123 years may be considered</a:t>
            </a:r>
            <a:r>
              <a:rPr lang="en-US" alt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IN" sz="1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 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outliers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therefore filter out </a:t>
            </a:r>
            <a:r>
              <a:rPr lang="en-US" alt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extreme data</a:t>
            </a:r>
            <a:r>
              <a:rPr lang="en-US" alt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values.</a:t>
            </a: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-21946"/>
            <a:ext cx="9191402" cy="5206867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0" y="2209190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Problem 2 Solution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6336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44704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500" dirty="0" smtClean="0">
                <a:latin typeface="Times New Roman" panose="02020603050405020304" charset="0"/>
                <a:cs typeface="Times New Roman" panose="02020603050405020304" charset="0"/>
              </a:rPr>
              <a:t>Customer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105" y="1791335"/>
            <a:ext cx="3871595" cy="258381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no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Top model 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Wealth segment 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Gender d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istribution 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Age 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distribution 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Job 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ndustry 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category 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Profit 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35550"/>
            <a:ext cx="8565600" cy="45009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500" dirty="0" smtClean="0"/>
              <a:t>Top </a:t>
            </a:r>
            <a:r>
              <a:rPr lang="en-US" sz="1500" dirty="0"/>
              <a:t>Model Analysis</a:t>
            </a:r>
            <a:endParaRPr sz="1500"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158845" y="1254222"/>
            <a:ext cx="8811620" cy="3691138"/>
            <a:chOff x="205025" y="1254222"/>
            <a:chExt cx="8811620" cy="3691138"/>
          </a:xfrm>
        </p:grpSpPr>
        <p:sp>
          <p:nvSpPr>
            <p:cNvPr id="6" name="Rectangle 5"/>
            <p:cNvSpPr/>
            <p:nvPr/>
          </p:nvSpPr>
          <p:spPr>
            <a:xfrm>
              <a:off x="205025" y="1254222"/>
              <a:ext cx="88116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 algn="just" eaLnBrk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 per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our analysis, the ‘Standard product line bicycles’ have consistently generated the highest profit- $9,960/-, within the ‘medium product class</a:t>
              </a:r>
              <a:r>
                <a:rPr lang="en-US" alt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’. That’s 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why, offering new attractive incentives to </a:t>
              </a: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influence 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medium-class customers to purchase bicycles from the Standard product line. </a:t>
              </a:r>
            </a:p>
            <a:p>
              <a:pPr marL="171450" lvl="0" indent="-171450" algn="just" eaLnBrk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‘</a:t>
              </a: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olex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’ brand has the highest sales in ‘mediu</a:t>
              </a: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 class customers’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2" name="Chart 11"/>
            <p:cNvGraphicFramePr/>
            <p:nvPr>
              <p:extLst>
                <p:ext uri="{D42A27DB-BD31-4B8C-83A1-F6EECF244321}">
                  <p14:modId xmlns:p14="http://schemas.microsoft.com/office/powerpoint/2010/main" val="3621033417"/>
                </p:ext>
              </p:extLst>
            </p:nvPr>
          </p:nvGraphicFramePr>
          <p:xfrm>
            <a:off x="4339625" y="2601575"/>
            <a:ext cx="4528820" cy="23437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021" y="2601575"/>
              <a:ext cx="3844925" cy="2343785"/>
            </a:xfrm>
            <a:prstGeom prst="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50000"/>
                </a:prstClr>
              </a:outerShdw>
            </a:effec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1742</Words>
  <Application>Microsoft Office PowerPoint</Application>
  <PresentationFormat>On-screen Show (16:9)</PresentationFormat>
  <Paragraphs>210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Helvetica (Body)</vt:lpstr>
      <vt:lpstr>Open Sans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KHUSHI</dc:creator>
  <cp:lastModifiedBy>Sai</cp:lastModifiedBy>
  <cp:revision>60</cp:revision>
  <dcterms:created xsi:type="dcterms:W3CDTF">2023-10-08T06:21:00Z</dcterms:created>
  <dcterms:modified xsi:type="dcterms:W3CDTF">2023-10-09T15:40:54Z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C7D22888CD3047F78C00E64D8A3F6DC3_12</vt:lpwstr>
  </property>
  <property fmtid="{D5CDD505-2E9C-101B-9397-08002B2CF9AE}" pid="3" name="KSOProductBuildVer">
    <vt:lpwstr>1033-12.2.0.13215</vt:lpwstr>
  </property>
</Properties>
</file>