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9" r:id="rId6"/>
    <p:sldId id="259" r:id="rId7"/>
    <p:sldId id="266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</a:t>
            </a:r>
            <a:r>
              <a:rPr b="0" dirty="0" err="1" smtClean="0"/>
              <a:t>document</a:t>
            </a:r>
            <a:r>
              <a:rPr b="0" dirty="0" smtClean="0"/>
              <a:t> </a:t>
            </a:r>
            <a:r>
              <a:rPr b="0" dirty="0"/>
              <a:t>is to be used for KPMG Virtual Internship purposes only. 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1582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101600" algn="just">
              <a:lnSpc>
                <a:spcPct val="200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Visualization by Dashboards: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342900" algn="just">
              <a:lnSpc>
                <a:spcPct val="150000"/>
              </a:lnSpc>
              <a:buClr>
                <a:srgbClr val="000000"/>
              </a:buClr>
              <a:buSzPct val="100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5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Profit 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Insight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44500" indent="-342900" algn="just">
              <a:lnSpc>
                <a:spcPct val="150000"/>
              </a:lnSpc>
              <a:buClr>
                <a:srgbClr val="000000"/>
              </a:buClr>
              <a:buSzPct val="100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altLang="en-IN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urchase trends of customer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indent="-342900" algn="just">
              <a:lnSpc>
                <a:spcPct val="150000"/>
              </a:lnSpc>
              <a:buClr>
                <a:srgbClr val="000000"/>
              </a:buClr>
              <a:buSzPct val="100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975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Profit Insights</a:t>
            </a:r>
            <a:endParaRPr lang="en-US" dirty="0"/>
          </a:p>
        </p:txBody>
      </p:sp>
      <p:sp>
        <p:nvSpPr>
          <p:cNvPr id="124" name="Shape 73"/>
          <p:cNvSpPr/>
          <p:nvPr/>
        </p:nvSpPr>
        <p:spPr>
          <a:xfrm>
            <a:off x="26035" y="984250"/>
            <a:ext cx="3359150" cy="399034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no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 to the Brand 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profit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the WeareA2B brand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give us 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profit in bicycles business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Month Distribution analysis has getting insights, and discover </a:t>
            </a: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month-wise </a:t>
            </a: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profit pattern of the identify the top three highest profit achieving months are- August, October, and November also.</a:t>
            </a:r>
            <a:endParaRPr lang="en-US" alt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As per gender distribution profit analysis, unspecified and Male profit ratio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more than </a:t>
            </a: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males</a:t>
            </a: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customers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 descr="1.Profit Dashboard"/>
          <p:cNvPicPr>
            <a:picLocks noChangeAspect="1"/>
          </p:cNvPicPr>
          <p:nvPr/>
        </p:nvPicPr>
        <p:blipFill>
          <a:blip r:embed="rId1"/>
          <a:srcRect l="1048" t="-22"/>
          <a:stretch>
            <a:fillRect/>
          </a:stretch>
        </p:blipFill>
        <p:spPr>
          <a:xfrm>
            <a:off x="3492500" y="984250"/>
            <a:ext cx="5554980" cy="3989705"/>
          </a:xfrm>
          <a:prstGeom prst="rect">
            <a:avLst/>
          </a:prstGeom>
          <a:ln>
            <a:noFill/>
          </a:ln>
          <a:effectLst>
            <a:outerShdw blurRad="63500" algn="ctr" rotWithShape="0">
              <a:schemeClr val="bg1">
                <a:lumMod val="65000"/>
                <a:alpha val="50000"/>
              </a:scheme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975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Purchase Trend Of Customer</a:t>
            </a:r>
            <a:endParaRPr lang="en-US" dirty="0"/>
          </a:p>
        </p:txBody>
      </p:sp>
      <p:sp>
        <p:nvSpPr>
          <p:cNvPr id="124" name="Shape 73"/>
          <p:cNvSpPr/>
          <p:nvPr/>
        </p:nvSpPr>
        <p:spPr>
          <a:xfrm>
            <a:off x="26035" y="821055"/>
            <a:ext cx="3402330" cy="42545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no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altLang="en-IN" sz="1200" u="sng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Trend / Patterns</a:t>
            </a: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alt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</a:pPr>
            <a:endParaRPr lang="en-US" alt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Discover the industries with the highest purchase ratio, such as Manufacturing, Financial Services, and Health.</a:t>
            </a:r>
            <a:endParaRPr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highest purchasing rate of the Mass Customer Segment.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 to gender analysis, the female purchase rate more than male customers.</a:t>
            </a:r>
            <a:endParaRPr lang="en-US" alt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Owns car customers has higher purchase rate more than not own car customers.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Female cust. has most top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purchase rate 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40-50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group.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Higher Standard product purchasing rate by medium class customers.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64" y="963808"/>
            <a:ext cx="5608543" cy="394594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algn="ctr" rotWithShape="0">
              <a:schemeClr val="bg1">
                <a:lumMod val="65000"/>
                <a:alpha val="50000"/>
              </a:schemeClr>
            </a:outerShdw>
            <a:softEdge rad="1270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975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Customers Segment</a:t>
            </a:r>
            <a:endParaRPr lang="en-US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6" name="Rectangle 5"/>
          <p:cNvSpPr/>
          <p:nvPr/>
        </p:nvSpPr>
        <p:spPr>
          <a:xfrm>
            <a:off x="166370" y="879475"/>
            <a:ext cx="2874645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Customer from </a:t>
            </a:r>
            <a:r>
              <a:rPr lang="en-US" alt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Mass Customer Segment, because theirs purchases 476 ratio higher more than</a:t>
            </a:r>
            <a:r>
              <a:rPr lang="en-US" alt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other segment customers</a:t>
            </a: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map data, our highest customer traffic i</a:t>
            </a: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NSW state compared to another states of Australia</a:t>
            </a: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per state-wise customer segment analysis, we identify our most of the ‘Mass customer segment’ customer come from  NSW state, because of their purchasing contribution ratio</a:t>
            </a: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ea typeface="Cambria" panose="02040503050406030204"/>
              <a:cs typeface="Arial" panose="020B0604020202020204" pitchFamily="34" charset="0"/>
              <a:sym typeface="Cambria" panose="02040503050406030204"/>
            </a:endParaRPr>
          </a:p>
        </p:txBody>
      </p:sp>
      <p:pic>
        <p:nvPicPr>
          <p:cNvPr id="3" name="Picture 2" descr="3.Customer Segment Dashboard"/>
          <p:cNvPicPr>
            <a:picLocks noChangeAspect="1"/>
          </p:cNvPicPr>
          <p:nvPr/>
        </p:nvPicPr>
        <p:blipFill>
          <a:blip r:embed="rId1"/>
          <a:srcRect t="13725"/>
          <a:stretch>
            <a:fillRect/>
          </a:stretch>
        </p:blipFill>
        <p:spPr>
          <a:xfrm>
            <a:off x="3262630" y="919480"/>
            <a:ext cx="5793740" cy="409638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algn="ctr" rotWithShape="0">
              <a:schemeClr val="bg1">
                <a:lumMod val="65000"/>
                <a:alpha val="50000"/>
              </a:scheme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240" y="-96520"/>
            <a:ext cx="9159240" cy="54800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-15240" y="-72390"/>
            <a:ext cx="8818245" cy="48895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0" y="444500"/>
            <a:ext cx="9070975" cy="45840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no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IN" sz="1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Profit Insight-</a:t>
            </a:r>
            <a:endParaRPr lang="en-IN" sz="12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One of the most h</a:t>
            </a: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ighest </a:t>
            </a:r>
            <a:r>
              <a:rPr lang="en-US" alt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</a:t>
            </a: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rofit</a:t>
            </a:r>
            <a:r>
              <a:rPr lang="en-US" alt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has</a:t>
            </a: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given by WeareA2B</a:t>
            </a:r>
            <a:r>
              <a:rPr lang="en-US" alt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brand</a:t>
            </a: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IN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</a:t>
            </a:r>
            <a:r>
              <a:rPr lang="en-US" alt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August, </a:t>
            </a: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Oct</a:t>
            </a:r>
            <a:r>
              <a:rPr lang="en-US" alt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ober, and November too,</a:t>
            </a: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 got highest </a:t>
            </a:r>
            <a:r>
              <a:rPr lang="en-US" alt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purchases and </a:t>
            </a: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profit</a:t>
            </a:r>
            <a:r>
              <a:rPr lang="en-US" alt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ratio as per data visualization</a:t>
            </a: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per gender distribution analysis, unspecified and Male customer profit ratio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more than </a:t>
            </a: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males</a:t>
            </a: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customers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ea typeface="Cambria" panose="02040503050406030204"/>
              <a:cs typeface="Arial" panose="020B0604020202020204" pitchFamily="34" charset="0"/>
              <a:sym typeface="Cambria" panose="02040503050406030204"/>
            </a:endParaRPr>
          </a:p>
          <a:p>
            <a:pPr algn="just">
              <a:lnSpc>
                <a:spcPct val="100000"/>
              </a:lnSpc>
            </a:pP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Purchase trends of </a:t>
            </a:r>
            <a:r>
              <a:rPr lang="en-IN" sz="1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customer-</a:t>
            </a:r>
            <a:endParaRPr lang="en-IN" sz="12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Identify industries with the highest purchase ratio, such as manufacturing, financial services, and health.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the Mass Customer Segment, we observe the highest purchasing rate.</a:t>
            </a:r>
            <a:endParaRPr lang="en-US" altLang="en-IN" sz="12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Gender analysis reveals that female customers have a higher purchase rate than male customers.</a:t>
            </a:r>
            <a:endParaRPr lang="en-US" altLang="en-IN" sz="12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Customers who own cars have a higher purchase rate than those who do not own cars.</a:t>
            </a:r>
            <a:endParaRPr lang="en-US" altLang="en-IN" sz="12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Among female customers, the 40-50 age group has the highest purchase rate.</a:t>
            </a:r>
            <a:endParaRPr lang="en-US" altLang="en-IN" sz="12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IN" sz="12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the medium class, most customers purchase more standard-line products than other customers.</a:t>
            </a:r>
            <a:endParaRPr lang="en-US" altLang="en-IN" sz="12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lnSpc>
                <a:spcPct val="100000"/>
              </a:lnSpc>
            </a:pP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Customer Segment </a:t>
            </a:r>
            <a:r>
              <a:rPr lang="en-IN" sz="1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Details-</a:t>
            </a:r>
            <a:endParaRPr lang="en-IN" sz="12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7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Most customers are from the Mass Customer Segment because their number 476 purchase</a:t>
            </a:r>
            <a:r>
              <a:rPr lang="en-US" alt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higher than other segment cust</a:t>
            </a:r>
            <a:r>
              <a:rPr lang="en-US" altLang="en-IN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7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As per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en-IN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map data, our highest customer traffic is in the NSW state compared to other states in Australia.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7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Our analysis reveals that the maturity of our 'mass customer segment' customers are from the NSW state in Australia because they make significant purchases. </a:t>
            </a:r>
            <a:endParaRPr lang="en-IN" dirty="0"/>
          </a:p>
          <a:p>
            <a:endParaRPr lang="en-IN" sz="1400" dirty="0" smtClean="0"/>
          </a:p>
          <a:p>
            <a:endParaRPr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mtClean="0"/>
              <a:t>All supporting items in that attachment </a:t>
            </a:r>
            <a:r>
              <a:rPr smtClean="0"/>
              <a:t>.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4158</Words>
  <Application>WPS Presentation</Application>
  <PresentationFormat>On-screen Show (16:9)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Arial</vt:lpstr>
      <vt:lpstr>Open Sans Extrabold</vt:lpstr>
      <vt:lpstr>Segoe Print</vt:lpstr>
      <vt:lpstr>Open Sans Light</vt:lpstr>
      <vt:lpstr>Times New Roman</vt:lpstr>
      <vt:lpstr>Calibri</vt:lpstr>
      <vt:lpstr>Open Sans</vt:lpstr>
      <vt:lpstr>Cambria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</dc:creator>
  <cp:lastModifiedBy>Sai</cp:lastModifiedBy>
  <cp:revision>28</cp:revision>
  <dcterms:created xsi:type="dcterms:W3CDTF">2023-10-06T17:26:00Z</dcterms:created>
  <dcterms:modified xsi:type="dcterms:W3CDTF">2023-10-09T14:49:35Z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91F1C8881A014EDC89C53F57139D736A_12</vt:lpwstr>
  </property>
  <property fmtid="{D5CDD505-2E9C-101B-9397-08002B2CF9AE}" pid="3" name="KSOProductBuildVer">
    <vt:lpwstr>1033-12.2.0.13215</vt:lpwstr>
  </property>
</Properties>
</file>