
<file path=[Content_Types].xml><?xml version="1.0" encoding="utf-8"?>
<Types xmlns="http://schemas.openxmlformats.org/package/2006/content-types">
  <Default Extension="fntdata" ContentType="application/x-fontdata"/>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Lst>
  <p:notesMasterIdLst>
    <p:notesMasterId r:id="rId11"/>
  </p:notesMasterIdLst>
  <p:sldSz cx="14630400" cy="8229600"/>
  <p:notesSz cx="8229600" cy="14630400"/>
  <p:embeddedFontLst>
    <p:embeddedFont>
      <p:font typeface="Crimson Pro"/>
      <p:regular r:id="rId16"/>
    </p:embeddedFont>
    <p:embeddedFont>
      <p:font typeface="Crimson Pro"/>
      <p:regular r:id="rId17"/>
    </p:embeddedFont>
    <p:embeddedFont>
      <p:font typeface="Crimson Pro"/>
      <p:regular r:id="rId18"/>
    </p:embeddedFont>
    <p:embeddedFont>
      <p:font typeface="Crimson Pro"/>
      <p:regular r:id="rId19"/>
    </p:embeddedFont>
    <p:embeddedFont>
      <p:font typeface="Open Sans"/>
      <p:regular r:id="rId20"/>
    </p:embeddedFont>
    <p:embeddedFont>
      <p:font typeface="Open Sans"/>
      <p:regular r:id="rId21"/>
    </p:embeddedFont>
    <p:embeddedFont>
      <p:font typeface="Open Sans"/>
      <p:regular r:id="rId22"/>
    </p:embeddedFont>
    <p:embeddedFont>
      <p:font typeface="Open Sans"/>
      <p:regular r:id="rId23"/>
    </p:embeddedFont>
  </p:embeddedFon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notesMaster" Target="notesMasters/notesMaster1.xml"/><Relationship Id="rId12" Type="http://schemas.openxmlformats.org/officeDocument/2006/relationships/presProps" Target="presProps.xml"/><Relationship Id="rId13" Type="http://schemas.openxmlformats.org/officeDocument/2006/relationships/viewProps" Target="viewProps.xml"/><Relationship Id="rId14" Type="http://schemas.openxmlformats.org/officeDocument/2006/relationships/theme" Target="theme/theme1.xml"/><Relationship Id="rId15" Type="http://schemas.openxmlformats.org/officeDocument/2006/relationships/tableStyles" Target="tableStyles.xml"/><Relationship Id="rId16" Type="http://schemas.openxmlformats.org/officeDocument/2006/relationships/font" Target="fonts/font1.fntdata"/><Relationship Id="rId17" Type="http://schemas.openxmlformats.org/officeDocument/2006/relationships/font" Target="fonts/font2.fntdata"/><Relationship Id="rId18" Type="http://schemas.openxmlformats.org/officeDocument/2006/relationships/font" Target="fonts/font3.fntdata"/><Relationship Id="rId19" Type="http://schemas.openxmlformats.org/officeDocument/2006/relationships/font" Target="fonts/font4.fntdata"/><Relationship Id="rId20" Type="http://schemas.openxmlformats.org/officeDocument/2006/relationships/font" Target="fonts/font5.fntdata"/><Relationship Id="rId21" Type="http://schemas.openxmlformats.org/officeDocument/2006/relationships/font" Target="fonts/font6.fntdata"/><Relationship Id="rId22" Type="http://schemas.openxmlformats.org/officeDocument/2006/relationships/font" Target="fonts/font7.fntdata"/><Relationship Id="rId23" Type="http://schemas.openxmlformats.org/officeDocument/2006/relationships/font" Target="fonts/font8.fntdata"/></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10-1.png"/><Relationship Id="rId3"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2-1.png"/><Relationship Id="rId3"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3-1.png"/><Relationship Id="rId3"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4-1.png"/><Relationship Id="rId3"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5-1.png"/><Relationship Id="rId3"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6-1.png"/><Relationship Id="rId3"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7-1.png"/><Relationship Id="rId3"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8-1.png"/><Relationship Id="rId3"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hyperlink" Target="https://gamma.app/?utm_source=made-with-gamma" TargetMode="External"/><Relationship Id="rId1" Type="http://schemas.openxmlformats.org/officeDocument/2006/relationships/image" Target="../media/image-1009-1.png"/><Relationship Id="rId3"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bg>
      <p:bgPr>
        <a:solidFill>
          <a:srgbClr val="000000"/>
        </a:solidFill>
      </p:bgPr>
    </p:bg>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F7EDE9"/>
          </a:solidFill>
          <a:ln/>
        </p:spPr>
      </p:sp>
      <p:sp>
        <p:nvSpPr>
          <p:cNvPr id="3" name="Shape 1"/>
          <p:cNvSpPr/>
          <p:nvPr/>
        </p:nvSpPr>
        <p:spPr>
          <a:xfrm>
            <a:off x="0" y="0"/>
            <a:ext cx="14630400" cy="8229600"/>
          </a:xfrm>
          <a:prstGeom prst="rect">
            <a:avLst/>
          </a:prstGeom>
          <a:solidFill>
            <a:srgbClr val="FFFCFA"/>
          </a:solidFill>
          <a:ln/>
        </p:spPr>
      </p:sp>
      <p:pic>
        <p:nvPicPr>
          <p:cNvPr id="4" name="Image 0" descr="preencoded.png">
            <a:hlinkClick r:id="rId2" tooltip=""/>
          </p:cNvPr>
          <p:cNvPicPr>
            <a:picLocks noChangeAspect="1"/>
          </p:cNvPicPr>
          <p:nvPr/>
        </p:nvPicPr>
        <p:blipFill>
          <a:blip r:embed="rId1"/>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slideLayout" Target="../slideLayouts/slideLayout3.xml"/><Relationship Id="rId4"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slideLayout" Target="../slideLayouts/slideLayout5.xml"/><Relationship Id="rId6"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slideLayout" Target="../slideLayouts/slideLayout6.xml"/><Relationship Id="rId6"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slideLayout" Target="../slideLayouts/slideLayout7.xml"/><Relationship Id="rId6"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image" Target="../media/image-9-3.png"/><Relationship Id="rId4" Type="http://schemas.openxmlformats.org/officeDocument/2006/relationships/image" Target="../media/image-9-4.png"/><Relationship Id="rId5" Type="http://schemas.openxmlformats.org/officeDocument/2006/relationships/slideLayout" Target="../slideLayouts/slideLayout10.xml"/><Relationship Id="rId6"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Text 0"/>
          <p:cNvSpPr/>
          <p:nvPr/>
        </p:nvSpPr>
        <p:spPr>
          <a:xfrm>
            <a:off x="793790" y="1761768"/>
            <a:ext cx="8455938" cy="708779"/>
          </a:xfrm>
          <a:prstGeom prst="rect">
            <a:avLst/>
          </a:prstGeom>
          <a:noFill/>
          <a:ln/>
        </p:spPr>
        <p:txBody>
          <a:bodyPr wrap="none" lIns="0" tIns="0" rIns="0" bIns="0" rtlCol="0" anchor="t"/>
          <a:lstStyle/>
          <a:p>
            <a:pPr algn="l"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Intelligent Career Guidance System</a:t>
            </a:r>
            <a:endParaRPr lang="en-US" sz="4450" dirty="0"/>
          </a:p>
        </p:txBody>
      </p:sp>
      <p:sp>
        <p:nvSpPr>
          <p:cNvPr id="3" name="Text 1"/>
          <p:cNvSpPr/>
          <p:nvPr/>
        </p:nvSpPr>
        <p:spPr>
          <a:xfrm>
            <a:off x="793790" y="2924175"/>
            <a:ext cx="13042821" cy="362903"/>
          </a:xfrm>
          <a:prstGeom prst="rect">
            <a:avLst/>
          </a:prstGeom>
          <a:noFill/>
          <a:ln/>
        </p:spPr>
        <p:txBody>
          <a:bodyPr wrap="none" lIns="0" tIns="0" rIns="0" bIns="0" rtlCol="0" anchor="t"/>
          <a:lstStyle/>
          <a:p>
            <a:pPr algn="l" indent="0" marL="0">
              <a:lnSpc>
                <a:spcPts val="2850"/>
              </a:lnSpc>
              <a:buNone/>
            </a:pPr>
            <a:r>
              <a:rPr lang="en-US" sz="1750" b="1" dirty="0">
                <a:solidFill>
                  <a:srgbClr val="443728"/>
                </a:solidFill>
                <a:latin typeface="Open Sans" pitchFamily="34" charset="0"/>
                <a:ea typeface="Open Sans" pitchFamily="34" charset="-122"/>
                <a:cs typeface="Open Sans" pitchFamily="34" charset="-120"/>
              </a:rPr>
              <a:t>Submitted By:</a:t>
            </a:r>
            <a:endParaRPr lang="en-US" sz="1750" dirty="0"/>
          </a:p>
        </p:txBody>
      </p:sp>
      <p:sp>
        <p:nvSpPr>
          <p:cNvPr id="4" name="Text 2"/>
          <p:cNvSpPr/>
          <p:nvPr/>
        </p:nvSpPr>
        <p:spPr>
          <a:xfrm>
            <a:off x="793790" y="3542228"/>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Nilesh Chhabra – 2330590</a:t>
            </a:r>
            <a:endParaRPr lang="en-US" sz="1750" dirty="0"/>
          </a:p>
        </p:txBody>
      </p:sp>
      <p:sp>
        <p:nvSpPr>
          <p:cNvPr id="5" name="Text 3"/>
          <p:cNvSpPr/>
          <p:nvPr/>
        </p:nvSpPr>
        <p:spPr>
          <a:xfrm>
            <a:off x="793790" y="3984427"/>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Vanshika Nain – 2230889</a:t>
            </a:r>
            <a:endParaRPr lang="en-US" sz="1750" dirty="0"/>
          </a:p>
        </p:txBody>
      </p:sp>
      <p:sp>
        <p:nvSpPr>
          <p:cNvPr id="6" name="Text 4"/>
          <p:cNvSpPr/>
          <p:nvPr/>
        </p:nvSpPr>
        <p:spPr>
          <a:xfrm>
            <a:off x="793790" y="4426625"/>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Yachana Thakur – 2230898</a:t>
            </a:r>
            <a:endParaRPr lang="en-US" sz="1750" dirty="0"/>
          </a:p>
        </p:txBody>
      </p:sp>
      <p:sp>
        <p:nvSpPr>
          <p:cNvPr id="7" name="Text 5"/>
          <p:cNvSpPr/>
          <p:nvPr/>
        </p:nvSpPr>
        <p:spPr>
          <a:xfrm>
            <a:off x="793790" y="4868823"/>
            <a:ext cx="13042821" cy="362903"/>
          </a:xfrm>
          <a:prstGeom prst="rect">
            <a:avLst/>
          </a:prstGeom>
          <a:noFill/>
          <a:ln/>
        </p:spPr>
        <p:txBody>
          <a:bodyPr wrap="none" lIns="0" tIns="0" rIns="0" bIns="0" rtlCol="0" anchor="t"/>
          <a:lstStyle/>
          <a:p>
            <a:pPr algn="l" marL="342900" indent="-342900">
              <a:lnSpc>
                <a:spcPts val="2850"/>
              </a:lnSpc>
              <a:buSzPct val="100000"/>
              <a:buChar char="•"/>
            </a:pPr>
            <a:r>
              <a:rPr lang="en-US" sz="1750" dirty="0">
                <a:solidFill>
                  <a:srgbClr val="443728"/>
                </a:solidFill>
                <a:latin typeface="Open Sans" pitchFamily="34" charset="0"/>
                <a:ea typeface="Open Sans" pitchFamily="34" charset="-122"/>
                <a:cs typeface="Open Sans" pitchFamily="34" charset="-120"/>
              </a:rPr>
              <a:t>Renuka Rani – 2330593</a:t>
            </a:r>
            <a:endParaRPr lang="en-US" sz="1750" dirty="0"/>
          </a:p>
        </p:txBody>
      </p:sp>
      <p:sp>
        <p:nvSpPr>
          <p:cNvPr id="8" name="Text 6"/>
          <p:cNvSpPr/>
          <p:nvPr/>
        </p:nvSpPr>
        <p:spPr>
          <a:xfrm>
            <a:off x="793790" y="5486876"/>
            <a:ext cx="13042821" cy="362903"/>
          </a:xfrm>
          <a:prstGeom prst="rect">
            <a:avLst/>
          </a:prstGeom>
          <a:noFill/>
          <a:ln/>
        </p:spPr>
        <p:txBody>
          <a:bodyPr wrap="none" lIns="0" tIns="0" rIns="0" bIns="0" rtlCol="0" anchor="t"/>
          <a:lstStyle/>
          <a:p>
            <a:pPr algn="l" indent="0" marL="0">
              <a:lnSpc>
                <a:spcPts val="2850"/>
              </a:lnSpc>
              <a:buNone/>
            </a:pPr>
            <a:r>
              <a:rPr lang="en-US" sz="1750" b="1" dirty="0">
                <a:solidFill>
                  <a:srgbClr val="443728"/>
                </a:solidFill>
                <a:latin typeface="Open Sans" pitchFamily="34" charset="0"/>
                <a:ea typeface="Open Sans" pitchFamily="34" charset="-122"/>
                <a:cs typeface="Open Sans" pitchFamily="34" charset="-120"/>
              </a:rPr>
              <a:t>Date:</a:t>
            </a:r>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 January 2025</a:t>
            </a:r>
            <a:endParaRPr lang="en-US" sz="1750" dirty="0"/>
          </a:p>
        </p:txBody>
      </p:sp>
      <p:sp>
        <p:nvSpPr>
          <p:cNvPr id="9" name="Text 7"/>
          <p:cNvSpPr/>
          <p:nvPr/>
        </p:nvSpPr>
        <p:spPr>
          <a:xfrm>
            <a:off x="793790" y="6104930"/>
            <a:ext cx="13042821" cy="362903"/>
          </a:xfrm>
          <a:prstGeom prst="rect">
            <a:avLst/>
          </a:prstGeom>
          <a:noFill/>
          <a:ln/>
        </p:spPr>
        <p:txBody>
          <a:bodyPr wrap="none" lIns="0" tIns="0" rIns="0" bIns="0" rtlCol="0" anchor="t"/>
          <a:lstStyle/>
          <a:p>
            <a:pPr algn="l" indent="0" marL="0">
              <a:lnSpc>
                <a:spcPts val="2850"/>
              </a:lnSpc>
              <a:buNone/>
            </a:pPr>
            <a:r>
              <a:rPr lang="en-US" sz="1750" b="1" dirty="0">
                <a:solidFill>
                  <a:srgbClr val="443728"/>
                </a:solidFill>
                <a:latin typeface="Open Sans" pitchFamily="34" charset="0"/>
                <a:ea typeface="Open Sans" pitchFamily="34" charset="-122"/>
                <a:cs typeface="Open Sans" pitchFamily="34" charset="-120"/>
              </a:rPr>
              <a:t>Under the Guidance of:</a:t>
            </a:r>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 Dr. Ashima Shahi (Mentor)</a:t>
            </a: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r>
          <p:cNvPicPr>
            <a:picLocks noChangeAspect="1"/>
          </p:cNvPicPr>
          <p:nvPr/>
        </p:nvPicPr>
        <p:blipFill>
          <a:blip r:embed="rId1"/>
          <a:stretch>
            <a:fillRect/>
          </a:stretch>
        </p:blipFill>
        <p:spPr>
          <a:xfrm>
            <a:off x="0" y="0"/>
            <a:ext cx="5486400" cy="8229600"/>
          </a:xfrm>
          <a:prstGeom prst="rect">
            <a:avLst/>
          </a:prstGeom>
        </p:spPr>
      </p:pic>
      <p:sp>
        <p:nvSpPr>
          <p:cNvPr id="3" name="Text 0"/>
          <p:cNvSpPr/>
          <p:nvPr/>
        </p:nvSpPr>
        <p:spPr>
          <a:xfrm>
            <a:off x="6280190" y="1046321"/>
            <a:ext cx="7188160" cy="602456"/>
          </a:xfrm>
          <a:prstGeom prst="rect">
            <a:avLst/>
          </a:prstGeom>
          <a:noFill/>
          <a:ln/>
        </p:spPr>
        <p:txBody>
          <a:bodyPr wrap="none" lIns="0" tIns="0" rIns="0" bIns="0" rtlCol="0" anchor="t"/>
          <a:lstStyle/>
          <a:p>
            <a:pPr algn="l" indent="0" marL="0">
              <a:lnSpc>
                <a:spcPts val="4700"/>
              </a:lnSpc>
              <a:buNone/>
            </a:pPr>
            <a:r>
              <a:rPr lang="en-US" sz="3750" b="1" dirty="0">
                <a:solidFill>
                  <a:srgbClr val="443728"/>
                </a:solidFill>
                <a:latin typeface="Crimson Pro Bold" pitchFamily="34" charset="0"/>
                <a:ea typeface="Crimson Pro Bold" pitchFamily="34" charset="-122"/>
                <a:cs typeface="Crimson Pro Bold" pitchFamily="34" charset="-120"/>
              </a:rPr>
              <a:t>Intelligent Career Guidance System</a:t>
            </a:r>
            <a:endParaRPr lang="en-US" sz="3750" dirty="0"/>
          </a:p>
        </p:txBody>
      </p:sp>
      <p:sp>
        <p:nvSpPr>
          <p:cNvPr id="4" name="Text 1"/>
          <p:cNvSpPr/>
          <p:nvPr/>
        </p:nvSpPr>
        <p:spPr>
          <a:xfrm>
            <a:off x="6280190" y="1937980"/>
            <a:ext cx="7556421" cy="1233487"/>
          </a:xfrm>
          <a:prstGeom prst="rect">
            <a:avLst/>
          </a:prstGeom>
          <a:noFill/>
          <a:ln/>
        </p:spPr>
        <p:txBody>
          <a:bodyPr wrap="square" lIns="0" tIns="0" rIns="0" bIns="0" rtlCol="0" anchor="t"/>
          <a:lstStyle/>
          <a:p>
            <a:pPr algn="l" indent="0" marL="0">
              <a:lnSpc>
                <a:spcPts val="2400"/>
              </a:lnSpc>
              <a:buNone/>
            </a:pPr>
            <a:r>
              <a:rPr lang="en-US" sz="1500" dirty="0">
                <a:solidFill>
                  <a:srgbClr val="443728"/>
                </a:solidFill>
                <a:latin typeface="Open Sans" pitchFamily="34" charset="0"/>
                <a:ea typeface="Open Sans" pitchFamily="34" charset="-122"/>
                <a:cs typeface="Open Sans" pitchFamily="34" charset="-120"/>
              </a:rPr>
              <a:t>Welcome to the future of career discovery. Our AI- powered platform is revolutionizing how individuals navigate their professional journeys through advanced machine learning algorithms that deliver truly personalized recommendations.</a:t>
            </a:r>
            <a:endParaRPr lang="en-US" sz="1500" dirty="0"/>
          </a:p>
        </p:txBody>
      </p:sp>
      <p:sp>
        <p:nvSpPr>
          <p:cNvPr id="5" name="Text 2"/>
          <p:cNvSpPr/>
          <p:nvPr/>
        </p:nvSpPr>
        <p:spPr>
          <a:xfrm>
            <a:off x="6280190" y="3388281"/>
            <a:ext cx="7556421" cy="925116"/>
          </a:xfrm>
          <a:prstGeom prst="rect">
            <a:avLst/>
          </a:prstGeom>
          <a:noFill/>
          <a:ln/>
        </p:spPr>
        <p:txBody>
          <a:bodyPr wrap="square" lIns="0" tIns="0" rIns="0" bIns="0" rtlCol="0" anchor="t"/>
          <a:lstStyle/>
          <a:p>
            <a:pPr algn="l" indent="0" marL="0">
              <a:lnSpc>
                <a:spcPts val="2400"/>
              </a:lnSpc>
              <a:buNone/>
            </a:pPr>
            <a:r>
              <a:rPr lang="en-US" sz="1500" dirty="0">
                <a:solidFill>
                  <a:srgbClr val="443728"/>
                </a:solidFill>
                <a:latin typeface="Open Sans" pitchFamily="34" charset="0"/>
                <a:ea typeface="Open Sans" pitchFamily="34" charset="-122"/>
                <a:cs typeface="Open Sans" pitchFamily="34" charset="-120"/>
              </a:rPr>
              <a:t>The Intelligent Career Guidance System (ICGS) creates a powerful bridge between individual aspirations and actual market opportunities, empowering users to make informed career decisions with confidence and clarity.</a:t>
            </a:r>
            <a:endParaRPr lang="en-US" sz="1500" dirty="0"/>
          </a:p>
        </p:txBody>
      </p:sp>
      <p:pic>
        <p:nvPicPr>
          <p:cNvPr id="6" name="Image 1" descr="preencoded.png">    </p:cNvPr>
          <p:cNvPicPr>
            <a:picLocks noChangeAspect="1"/>
          </p:cNvPicPr>
          <p:nvPr/>
        </p:nvPicPr>
        <p:blipFill>
          <a:blip r:embed="rId2"/>
          <a:stretch>
            <a:fillRect/>
          </a:stretch>
        </p:blipFill>
        <p:spPr>
          <a:xfrm>
            <a:off x="6280190" y="4530209"/>
            <a:ext cx="6205776" cy="2652951"/>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767364"/>
            <a:ext cx="10066139" cy="708779"/>
          </a:xfrm>
          <a:prstGeom prst="rect">
            <a:avLst/>
          </a:prstGeom>
          <a:noFill/>
          <a:ln/>
        </p:spPr>
        <p:txBody>
          <a:bodyPr wrap="none" lIns="0" tIns="0" rIns="0" bIns="0" rtlCol="0" anchor="t"/>
          <a:lstStyle/>
          <a:p>
            <a:pPr algn="l"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The Problem: Career Guidance Challenges</a:t>
            </a:r>
            <a:endParaRPr lang="en-US" sz="4450" dirty="0"/>
          </a:p>
        </p:txBody>
      </p:sp>
      <p:sp>
        <p:nvSpPr>
          <p:cNvPr id="3" name="Shape 1"/>
          <p:cNvSpPr/>
          <p:nvPr/>
        </p:nvSpPr>
        <p:spPr>
          <a:xfrm>
            <a:off x="793790" y="3184922"/>
            <a:ext cx="510302" cy="510302"/>
          </a:xfrm>
          <a:prstGeom prst="roundRect">
            <a:avLst>
              <a:gd name="adj" fmla="val 18669"/>
            </a:avLst>
          </a:prstGeom>
          <a:solidFill>
            <a:srgbClr val="EBE2E0"/>
          </a:solidFill>
          <a:ln w="7620">
            <a:solidFill>
              <a:srgbClr val="D1C8C6"/>
            </a:solidFill>
            <a:prstDash val="solid"/>
          </a:ln>
        </p:spPr>
      </p:sp>
      <p:sp>
        <p:nvSpPr>
          <p:cNvPr id="4" name="Text 2"/>
          <p:cNvSpPr/>
          <p:nvPr/>
        </p:nvSpPr>
        <p:spPr>
          <a:xfrm>
            <a:off x="1530906" y="318492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Outdated Approaches</a:t>
            </a:r>
            <a:endParaRPr lang="en-US" sz="2200" dirty="0"/>
          </a:p>
        </p:txBody>
      </p:sp>
      <p:sp>
        <p:nvSpPr>
          <p:cNvPr id="5" name="Text 3"/>
          <p:cNvSpPr/>
          <p:nvPr/>
        </p:nvSpPr>
        <p:spPr>
          <a:xfrm>
            <a:off x="1530906" y="3675340"/>
            <a:ext cx="3459242"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Traditional career counseling relies on outdated information and generalized assessments.</a:t>
            </a:r>
            <a:endParaRPr lang="en-US" sz="1750" dirty="0"/>
          </a:p>
        </p:txBody>
      </p:sp>
      <p:sp>
        <p:nvSpPr>
          <p:cNvPr id="6" name="Shape 4"/>
          <p:cNvSpPr/>
          <p:nvPr/>
        </p:nvSpPr>
        <p:spPr>
          <a:xfrm>
            <a:off x="5216962" y="3184922"/>
            <a:ext cx="510302" cy="510302"/>
          </a:xfrm>
          <a:prstGeom prst="roundRect">
            <a:avLst>
              <a:gd name="adj" fmla="val 18669"/>
            </a:avLst>
          </a:prstGeom>
          <a:solidFill>
            <a:srgbClr val="EBE2E0"/>
          </a:solidFill>
          <a:ln w="7620">
            <a:solidFill>
              <a:srgbClr val="D1C8C6"/>
            </a:solidFill>
            <a:prstDash val="solid"/>
          </a:ln>
        </p:spPr>
      </p:sp>
      <p:sp>
        <p:nvSpPr>
          <p:cNvPr id="7" name="Text 5"/>
          <p:cNvSpPr/>
          <p:nvPr/>
        </p:nvSpPr>
        <p:spPr>
          <a:xfrm>
            <a:off x="5954078" y="3184922"/>
            <a:ext cx="2845118"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Obsolete Aptitude Tests</a:t>
            </a:r>
            <a:endParaRPr lang="en-US" sz="2200" dirty="0"/>
          </a:p>
        </p:txBody>
      </p:sp>
      <p:sp>
        <p:nvSpPr>
          <p:cNvPr id="8" name="Text 6"/>
          <p:cNvSpPr/>
          <p:nvPr/>
        </p:nvSpPr>
        <p:spPr>
          <a:xfrm>
            <a:off x="5954078" y="3675340"/>
            <a:ext cx="3459242"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Many career aptitude tests focus on roles becoming obsolete due to automation.</a:t>
            </a:r>
            <a:endParaRPr lang="en-US" sz="1750" dirty="0"/>
          </a:p>
        </p:txBody>
      </p:sp>
      <p:sp>
        <p:nvSpPr>
          <p:cNvPr id="9" name="Shape 7"/>
          <p:cNvSpPr/>
          <p:nvPr/>
        </p:nvSpPr>
        <p:spPr>
          <a:xfrm>
            <a:off x="9640133" y="3184922"/>
            <a:ext cx="510302" cy="510302"/>
          </a:xfrm>
          <a:prstGeom prst="roundRect">
            <a:avLst>
              <a:gd name="adj" fmla="val 18669"/>
            </a:avLst>
          </a:prstGeom>
          <a:solidFill>
            <a:srgbClr val="EBE2E0"/>
          </a:solidFill>
          <a:ln w="7620">
            <a:solidFill>
              <a:srgbClr val="D1C8C6"/>
            </a:solidFill>
            <a:prstDash val="solid"/>
          </a:ln>
        </p:spPr>
      </p:sp>
      <p:sp>
        <p:nvSpPr>
          <p:cNvPr id="10" name="Text 8"/>
          <p:cNvSpPr/>
          <p:nvPr/>
        </p:nvSpPr>
        <p:spPr>
          <a:xfrm>
            <a:off x="10377249" y="3184922"/>
            <a:ext cx="3352324"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Lack of Real-Time Guidance</a:t>
            </a:r>
            <a:endParaRPr lang="en-US" sz="2200" dirty="0"/>
          </a:p>
        </p:txBody>
      </p:sp>
      <p:sp>
        <p:nvSpPr>
          <p:cNvPr id="11" name="Text 9"/>
          <p:cNvSpPr/>
          <p:nvPr/>
        </p:nvSpPr>
        <p:spPr>
          <a:xfrm>
            <a:off x="10377249" y="3675340"/>
            <a:ext cx="3459242"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Individuals are ill-equipped to navigate today's dynamic job market.</a:t>
            </a:r>
            <a:endParaRPr lang="en-US" sz="1750" dirty="0"/>
          </a:p>
        </p:txBody>
      </p:sp>
      <p:sp>
        <p:nvSpPr>
          <p:cNvPr id="12" name="Shape 10"/>
          <p:cNvSpPr/>
          <p:nvPr/>
        </p:nvSpPr>
        <p:spPr>
          <a:xfrm>
            <a:off x="793790" y="5246013"/>
            <a:ext cx="510302" cy="510302"/>
          </a:xfrm>
          <a:prstGeom prst="roundRect">
            <a:avLst>
              <a:gd name="adj" fmla="val 18669"/>
            </a:avLst>
          </a:prstGeom>
          <a:solidFill>
            <a:srgbClr val="EBE2E0"/>
          </a:solidFill>
          <a:ln w="7620">
            <a:solidFill>
              <a:srgbClr val="D1C8C6"/>
            </a:solidFill>
            <a:prstDash val="solid"/>
          </a:ln>
        </p:spPr>
      </p:sp>
      <p:sp>
        <p:nvSpPr>
          <p:cNvPr id="13" name="Text 11"/>
          <p:cNvSpPr/>
          <p:nvPr/>
        </p:nvSpPr>
        <p:spPr>
          <a:xfrm>
            <a:off x="1530906" y="524601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Skills Mismatch</a:t>
            </a:r>
            <a:endParaRPr lang="en-US" sz="2200" dirty="0"/>
          </a:p>
        </p:txBody>
      </p:sp>
      <p:sp>
        <p:nvSpPr>
          <p:cNvPr id="14" name="Text 12"/>
          <p:cNvSpPr/>
          <p:nvPr/>
        </p:nvSpPr>
        <p:spPr>
          <a:xfrm>
            <a:off x="1530906" y="5736431"/>
            <a:ext cx="5670947" cy="72580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A significant mismatch exists between skills, aspirations, and available opportunities.</a:t>
            </a:r>
            <a:endParaRPr lang="en-US" sz="1750" dirty="0"/>
          </a:p>
        </p:txBody>
      </p:sp>
      <p:sp>
        <p:nvSpPr>
          <p:cNvPr id="15" name="Shape 13"/>
          <p:cNvSpPr/>
          <p:nvPr/>
        </p:nvSpPr>
        <p:spPr>
          <a:xfrm>
            <a:off x="7428667" y="5246013"/>
            <a:ext cx="510302" cy="510302"/>
          </a:xfrm>
          <a:prstGeom prst="roundRect">
            <a:avLst>
              <a:gd name="adj" fmla="val 18669"/>
            </a:avLst>
          </a:prstGeom>
          <a:solidFill>
            <a:srgbClr val="EBE2E0"/>
          </a:solidFill>
          <a:ln w="7620">
            <a:solidFill>
              <a:srgbClr val="D1C8C6"/>
            </a:solidFill>
            <a:prstDash val="solid"/>
          </a:ln>
        </p:spPr>
      </p:sp>
      <p:sp>
        <p:nvSpPr>
          <p:cNvPr id="16" name="Text 14"/>
          <p:cNvSpPr/>
          <p:nvPr/>
        </p:nvSpPr>
        <p:spPr>
          <a:xfrm>
            <a:off x="8165783" y="5246013"/>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Economic Losses</a:t>
            </a:r>
            <a:endParaRPr lang="en-US" sz="2200" dirty="0"/>
          </a:p>
        </p:txBody>
      </p:sp>
      <p:sp>
        <p:nvSpPr>
          <p:cNvPr id="17" name="Text 15"/>
          <p:cNvSpPr/>
          <p:nvPr/>
        </p:nvSpPr>
        <p:spPr>
          <a:xfrm>
            <a:off x="8165783" y="5736431"/>
            <a:ext cx="5670947" cy="72580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This contributes to personal dissatisfaction and substantial economic losses.</a:t>
            </a:r>
            <a:endParaRPr lang="en-US" sz="17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038582"/>
            <a:ext cx="5670590" cy="708779"/>
          </a:xfrm>
          <a:prstGeom prst="rect">
            <a:avLst/>
          </a:prstGeom>
          <a:noFill/>
          <a:ln/>
        </p:spPr>
        <p:txBody>
          <a:bodyPr wrap="none" lIns="0" tIns="0" rIns="0" bIns="0" rtlCol="0" anchor="t"/>
          <a:lstStyle/>
          <a:p>
            <a:pPr algn="l" indent="0" marL="0">
              <a:lnSpc>
                <a:spcPts val="5550"/>
              </a:lnSpc>
              <a:buNone/>
            </a:pPr>
            <a:r>
              <a:rPr lang="en-US" sz="4450" b="1" dirty="0">
                <a:solidFill>
                  <a:srgbClr val="443728"/>
                </a:solidFill>
                <a:latin typeface="Crimson Pro Bold" pitchFamily="34" charset="0"/>
                <a:ea typeface="Crimson Pro Bold" pitchFamily="34" charset="-122"/>
                <a:cs typeface="Crimson Pro Bold" pitchFamily="34" charset="-120"/>
              </a:rPr>
              <a:t>Methodology</a:t>
            </a:r>
            <a:endParaRPr lang="en-US" sz="4450" dirty="0"/>
          </a:p>
        </p:txBody>
      </p:sp>
      <p:sp>
        <p:nvSpPr>
          <p:cNvPr id="3" name="Shape 1"/>
          <p:cNvSpPr/>
          <p:nvPr/>
        </p:nvSpPr>
        <p:spPr>
          <a:xfrm>
            <a:off x="7299960" y="2200989"/>
            <a:ext cx="30480" cy="4990028"/>
          </a:xfrm>
          <a:prstGeom prst="roundRect">
            <a:avLst>
              <a:gd name="adj" fmla="val 312558"/>
            </a:avLst>
          </a:prstGeom>
          <a:solidFill>
            <a:srgbClr val="D1C8C6"/>
          </a:solidFill>
          <a:ln/>
        </p:spPr>
      </p:sp>
      <p:sp>
        <p:nvSpPr>
          <p:cNvPr id="4" name="Shape 2"/>
          <p:cNvSpPr/>
          <p:nvPr/>
        </p:nvSpPr>
        <p:spPr>
          <a:xfrm>
            <a:off x="6410087" y="2696051"/>
            <a:ext cx="680442" cy="30480"/>
          </a:xfrm>
          <a:prstGeom prst="roundRect">
            <a:avLst>
              <a:gd name="adj" fmla="val 312558"/>
            </a:avLst>
          </a:prstGeom>
          <a:solidFill>
            <a:srgbClr val="D1C8C6"/>
          </a:solidFill>
          <a:ln/>
        </p:spPr>
      </p:sp>
      <p:sp>
        <p:nvSpPr>
          <p:cNvPr id="5" name="Shape 3"/>
          <p:cNvSpPr/>
          <p:nvPr/>
        </p:nvSpPr>
        <p:spPr>
          <a:xfrm>
            <a:off x="7060049" y="2456140"/>
            <a:ext cx="510302" cy="510302"/>
          </a:xfrm>
          <a:prstGeom prst="roundRect">
            <a:avLst>
              <a:gd name="adj" fmla="val 18669"/>
            </a:avLst>
          </a:prstGeom>
          <a:solidFill>
            <a:srgbClr val="EBE2E0"/>
          </a:solidFill>
          <a:ln w="7620">
            <a:solidFill>
              <a:srgbClr val="D1C8C6"/>
            </a:solidFill>
            <a:prstDash val="solid"/>
          </a:ln>
        </p:spPr>
      </p:sp>
      <p:pic>
        <p:nvPicPr>
          <p:cNvPr id="6" name="Image 0" descr="preencoded.png">    </p:cNvPr>
          <p:cNvPicPr>
            <a:picLocks noChangeAspect="1"/>
          </p:cNvPicPr>
          <p:nvPr/>
        </p:nvPicPr>
        <p:blipFill>
          <a:blip r:embed="rId1"/>
          <a:stretch>
            <a:fillRect/>
          </a:stretch>
        </p:blipFill>
        <p:spPr>
          <a:xfrm>
            <a:off x="7145119" y="2498646"/>
            <a:ext cx="340162" cy="425291"/>
          </a:xfrm>
          <a:prstGeom prst="rect">
            <a:avLst/>
          </a:prstGeom>
        </p:spPr>
      </p:pic>
      <p:sp>
        <p:nvSpPr>
          <p:cNvPr id="7" name="Text 4"/>
          <p:cNvSpPr/>
          <p:nvPr/>
        </p:nvSpPr>
        <p:spPr>
          <a:xfrm>
            <a:off x="3345894" y="2427803"/>
            <a:ext cx="2835235" cy="354330"/>
          </a:xfrm>
          <a:prstGeom prst="rect">
            <a:avLst/>
          </a:prstGeom>
          <a:noFill/>
          <a:ln/>
        </p:spPr>
        <p:txBody>
          <a:bodyPr wrap="none" lIns="0" tIns="0" rIns="0" bIns="0" rtlCol="0" anchor="t"/>
          <a:lstStyle/>
          <a:p>
            <a:pPr algn="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Data Collection</a:t>
            </a:r>
            <a:endParaRPr lang="en-US" sz="2200" dirty="0"/>
          </a:p>
        </p:txBody>
      </p:sp>
      <p:sp>
        <p:nvSpPr>
          <p:cNvPr id="8" name="Text 5"/>
          <p:cNvSpPr/>
          <p:nvPr/>
        </p:nvSpPr>
        <p:spPr>
          <a:xfrm>
            <a:off x="793790" y="2918222"/>
            <a:ext cx="5387340" cy="725805"/>
          </a:xfrm>
          <a:prstGeom prst="rect">
            <a:avLst/>
          </a:prstGeom>
          <a:noFill/>
          <a:ln/>
        </p:spPr>
        <p:txBody>
          <a:bodyPr wrap="square" lIns="0" tIns="0" rIns="0" bIns="0" rtlCol="0" anchor="t"/>
          <a:lstStyle/>
          <a:p>
            <a:pPr algn="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We gather user data from various sources. This includes resumes and skills assessments.</a:t>
            </a:r>
            <a:endParaRPr lang="en-US" sz="1750" dirty="0"/>
          </a:p>
        </p:txBody>
      </p:sp>
      <p:sp>
        <p:nvSpPr>
          <p:cNvPr id="9" name="Shape 6"/>
          <p:cNvSpPr/>
          <p:nvPr/>
        </p:nvSpPr>
        <p:spPr>
          <a:xfrm>
            <a:off x="7539871" y="3830122"/>
            <a:ext cx="680442" cy="30480"/>
          </a:xfrm>
          <a:prstGeom prst="roundRect">
            <a:avLst>
              <a:gd name="adj" fmla="val 312558"/>
            </a:avLst>
          </a:prstGeom>
          <a:solidFill>
            <a:srgbClr val="D1C8C6"/>
          </a:solidFill>
          <a:ln/>
        </p:spPr>
      </p:sp>
      <p:sp>
        <p:nvSpPr>
          <p:cNvPr id="10" name="Shape 7"/>
          <p:cNvSpPr/>
          <p:nvPr/>
        </p:nvSpPr>
        <p:spPr>
          <a:xfrm>
            <a:off x="7060049" y="3590211"/>
            <a:ext cx="510302" cy="510302"/>
          </a:xfrm>
          <a:prstGeom prst="roundRect">
            <a:avLst>
              <a:gd name="adj" fmla="val 18669"/>
            </a:avLst>
          </a:prstGeom>
          <a:solidFill>
            <a:srgbClr val="EBE2E0"/>
          </a:solidFill>
          <a:ln w="7620">
            <a:solidFill>
              <a:srgbClr val="D1C8C6"/>
            </a:solidFill>
            <a:prstDash val="solid"/>
          </a:ln>
        </p:spPr>
      </p:sp>
      <p:pic>
        <p:nvPicPr>
          <p:cNvPr id="11" name="Image 1" descr="preencoded.png">    </p:cNvPr>
          <p:cNvPicPr>
            <a:picLocks noChangeAspect="1"/>
          </p:cNvPicPr>
          <p:nvPr/>
        </p:nvPicPr>
        <p:blipFill>
          <a:blip r:embed="rId2"/>
          <a:stretch>
            <a:fillRect/>
          </a:stretch>
        </p:blipFill>
        <p:spPr>
          <a:xfrm>
            <a:off x="7145119" y="3632716"/>
            <a:ext cx="340162" cy="425291"/>
          </a:xfrm>
          <a:prstGeom prst="rect">
            <a:avLst/>
          </a:prstGeom>
        </p:spPr>
      </p:pic>
      <p:sp>
        <p:nvSpPr>
          <p:cNvPr id="12" name="Text 8"/>
          <p:cNvSpPr/>
          <p:nvPr/>
        </p:nvSpPr>
        <p:spPr>
          <a:xfrm>
            <a:off x="8449270" y="3561874"/>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Algorithm Training</a:t>
            </a:r>
            <a:endParaRPr lang="en-US" sz="2200" dirty="0"/>
          </a:p>
        </p:txBody>
      </p:sp>
      <p:sp>
        <p:nvSpPr>
          <p:cNvPr id="13" name="Text 9"/>
          <p:cNvSpPr/>
          <p:nvPr/>
        </p:nvSpPr>
        <p:spPr>
          <a:xfrm>
            <a:off x="8449270" y="4052292"/>
            <a:ext cx="5387340" cy="72580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Data trains machine learning models. These models predict career suitability.</a:t>
            </a:r>
            <a:endParaRPr lang="en-US" sz="1750" dirty="0"/>
          </a:p>
        </p:txBody>
      </p:sp>
      <p:sp>
        <p:nvSpPr>
          <p:cNvPr id="14" name="Shape 10"/>
          <p:cNvSpPr/>
          <p:nvPr/>
        </p:nvSpPr>
        <p:spPr>
          <a:xfrm>
            <a:off x="6410087" y="4850725"/>
            <a:ext cx="680442" cy="30480"/>
          </a:xfrm>
          <a:prstGeom prst="roundRect">
            <a:avLst>
              <a:gd name="adj" fmla="val 312558"/>
            </a:avLst>
          </a:prstGeom>
          <a:solidFill>
            <a:srgbClr val="D1C8C6"/>
          </a:solidFill>
          <a:ln/>
        </p:spPr>
      </p:sp>
      <p:sp>
        <p:nvSpPr>
          <p:cNvPr id="15" name="Shape 11"/>
          <p:cNvSpPr/>
          <p:nvPr/>
        </p:nvSpPr>
        <p:spPr>
          <a:xfrm>
            <a:off x="7060049" y="4610814"/>
            <a:ext cx="510302" cy="510302"/>
          </a:xfrm>
          <a:prstGeom prst="roundRect">
            <a:avLst>
              <a:gd name="adj" fmla="val 18669"/>
            </a:avLst>
          </a:prstGeom>
          <a:solidFill>
            <a:srgbClr val="EBE2E0"/>
          </a:solidFill>
          <a:ln w="7620">
            <a:solidFill>
              <a:srgbClr val="D1C8C6"/>
            </a:solidFill>
            <a:prstDash val="solid"/>
          </a:ln>
        </p:spPr>
      </p:sp>
      <p:pic>
        <p:nvPicPr>
          <p:cNvPr id="16" name="Image 2" descr="preencoded.png">    </p:cNvPr>
          <p:cNvPicPr>
            <a:picLocks noChangeAspect="1"/>
          </p:cNvPicPr>
          <p:nvPr/>
        </p:nvPicPr>
        <p:blipFill>
          <a:blip r:embed="rId3"/>
          <a:stretch>
            <a:fillRect/>
          </a:stretch>
        </p:blipFill>
        <p:spPr>
          <a:xfrm>
            <a:off x="7145119" y="4653320"/>
            <a:ext cx="340162" cy="425291"/>
          </a:xfrm>
          <a:prstGeom prst="rect">
            <a:avLst/>
          </a:prstGeom>
        </p:spPr>
      </p:pic>
      <p:sp>
        <p:nvSpPr>
          <p:cNvPr id="17" name="Text 12"/>
          <p:cNvSpPr/>
          <p:nvPr/>
        </p:nvSpPr>
        <p:spPr>
          <a:xfrm>
            <a:off x="3148132" y="4582478"/>
            <a:ext cx="3032998" cy="354330"/>
          </a:xfrm>
          <a:prstGeom prst="rect">
            <a:avLst/>
          </a:prstGeom>
          <a:noFill/>
          <a:ln/>
        </p:spPr>
        <p:txBody>
          <a:bodyPr wrap="none" lIns="0" tIns="0" rIns="0" bIns="0" rtlCol="0" anchor="t"/>
          <a:lstStyle/>
          <a:p>
            <a:pPr algn="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Recommendation Engine</a:t>
            </a:r>
            <a:endParaRPr lang="en-US" sz="2200" dirty="0"/>
          </a:p>
        </p:txBody>
      </p:sp>
      <p:sp>
        <p:nvSpPr>
          <p:cNvPr id="18" name="Text 13"/>
          <p:cNvSpPr/>
          <p:nvPr/>
        </p:nvSpPr>
        <p:spPr>
          <a:xfrm>
            <a:off x="793790" y="5072896"/>
            <a:ext cx="5387340" cy="725805"/>
          </a:xfrm>
          <a:prstGeom prst="rect">
            <a:avLst/>
          </a:prstGeom>
          <a:noFill/>
          <a:ln/>
        </p:spPr>
        <p:txBody>
          <a:bodyPr wrap="square" lIns="0" tIns="0" rIns="0" bIns="0" rtlCol="0" anchor="t"/>
          <a:lstStyle/>
          <a:p>
            <a:pPr algn="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Our engine suggests personalized career options. It aligns with user profiles.</a:t>
            </a:r>
            <a:endParaRPr lang="en-US" sz="1750" dirty="0"/>
          </a:p>
        </p:txBody>
      </p:sp>
      <p:sp>
        <p:nvSpPr>
          <p:cNvPr id="19" name="Shape 14"/>
          <p:cNvSpPr/>
          <p:nvPr/>
        </p:nvSpPr>
        <p:spPr>
          <a:xfrm>
            <a:off x="7539871" y="5871448"/>
            <a:ext cx="680442" cy="30480"/>
          </a:xfrm>
          <a:prstGeom prst="roundRect">
            <a:avLst>
              <a:gd name="adj" fmla="val 312558"/>
            </a:avLst>
          </a:prstGeom>
          <a:solidFill>
            <a:srgbClr val="D1C8C6"/>
          </a:solidFill>
          <a:ln/>
        </p:spPr>
      </p:sp>
      <p:sp>
        <p:nvSpPr>
          <p:cNvPr id="20" name="Shape 15"/>
          <p:cNvSpPr/>
          <p:nvPr/>
        </p:nvSpPr>
        <p:spPr>
          <a:xfrm>
            <a:off x="7060049" y="5631537"/>
            <a:ext cx="510302" cy="510302"/>
          </a:xfrm>
          <a:prstGeom prst="roundRect">
            <a:avLst>
              <a:gd name="adj" fmla="val 18669"/>
            </a:avLst>
          </a:prstGeom>
          <a:solidFill>
            <a:srgbClr val="EBE2E0"/>
          </a:solidFill>
          <a:ln w="7620">
            <a:solidFill>
              <a:srgbClr val="D1C8C6"/>
            </a:solidFill>
            <a:prstDash val="solid"/>
          </a:ln>
        </p:spPr>
      </p:sp>
      <p:pic>
        <p:nvPicPr>
          <p:cNvPr id="21" name="Image 3" descr="preencoded.png">    </p:cNvPr>
          <p:cNvPicPr>
            <a:picLocks noChangeAspect="1"/>
          </p:cNvPicPr>
          <p:nvPr/>
        </p:nvPicPr>
        <p:blipFill>
          <a:blip r:embed="rId4"/>
          <a:stretch>
            <a:fillRect/>
          </a:stretch>
        </p:blipFill>
        <p:spPr>
          <a:xfrm>
            <a:off x="7145119" y="5674042"/>
            <a:ext cx="340162" cy="425291"/>
          </a:xfrm>
          <a:prstGeom prst="rect">
            <a:avLst/>
          </a:prstGeom>
        </p:spPr>
      </p:pic>
      <p:sp>
        <p:nvSpPr>
          <p:cNvPr id="22" name="Text 16"/>
          <p:cNvSpPr/>
          <p:nvPr/>
        </p:nvSpPr>
        <p:spPr>
          <a:xfrm>
            <a:off x="8449270" y="5603200"/>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Feedback Analysis</a:t>
            </a:r>
            <a:endParaRPr lang="en-US" sz="2200" dirty="0"/>
          </a:p>
        </p:txBody>
      </p:sp>
      <p:sp>
        <p:nvSpPr>
          <p:cNvPr id="23" name="Text 17"/>
          <p:cNvSpPr/>
          <p:nvPr/>
        </p:nvSpPr>
        <p:spPr>
          <a:xfrm>
            <a:off x="8449270" y="6093619"/>
            <a:ext cx="5387340" cy="72580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We refine results through user feedback. The system adapts and improves.</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770692"/>
            <a:ext cx="6509861" cy="481965"/>
          </a:xfrm>
          <a:prstGeom prst="rect">
            <a:avLst/>
          </a:prstGeom>
          <a:noFill/>
          <a:ln/>
        </p:spPr>
        <p:txBody>
          <a:bodyPr wrap="none" lIns="0" tIns="0" rIns="0" bIns="0" rtlCol="0" anchor="t"/>
          <a:lstStyle/>
          <a:p>
            <a:pPr algn="l" indent="0" marL="0">
              <a:lnSpc>
                <a:spcPts val="3750"/>
              </a:lnSpc>
              <a:buNone/>
            </a:pPr>
            <a:r>
              <a:rPr lang="en-US" sz="3000" b="1" dirty="0">
                <a:solidFill>
                  <a:srgbClr val="443728"/>
                </a:solidFill>
                <a:latin typeface="Crimson Pro Bold" pitchFamily="34" charset="0"/>
                <a:ea typeface="Crimson Pro Bold" pitchFamily="34" charset="-122"/>
                <a:cs typeface="Crimson Pro Bold" pitchFamily="34" charset="-120"/>
              </a:rPr>
              <a:t>How ICGS Works: Technology Overview</a:t>
            </a:r>
            <a:endParaRPr lang="en-US" sz="3000" dirty="0"/>
          </a:p>
        </p:txBody>
      </p:sp>
      <p:pic>
        <p:nvPicPr>
          <p:cNvPr id="3" name="Image 0" descr="preencoded.png">    </p:cNvPr>
          <p:cNvPicPr>
            <a:picLocks noChangeAspect="1"/>
          </p:cNvPicPr>
          <p:nvPr/>
        </p:nvPicPr>
        <p:blipFill>
          <a:blip r:embed="rId1"/>
          <a:stretch>
            <a:fillRect/>
          </a:stretch>
        </p:blipFill>
        <p:spPr>
          <a:xfrm>
            <a:off x="3247430" y="1638181"/>
            <a:ext cx="1614011" cy="1419106"/>
          </a:xfrm>
          <a:prstGeom prst="rect">
            <a:avLst/>
          </a:prstGeom>
        </p:spPr>
      </p:pic>
      <p:sp>
        <p:nvSpPr>
          <p:cNvPr id="4" name="Text 1"/>
          <p:cNvSpPr/>
          <p:nvPr/>
        </p:nvSpPr>
        <p:spPr>
          <a:xfrm>
            <a:off x="3918823" y="2362200"/>
            <a:ext cx="271105" cy="338852"/>
          </a:xfrm>
          <a:prstGeom prst="rect">
            <a:avLst/>
          </a:prstGeom>
          <a:noFill/>
          <a:ln/>
        </p:spPr>
        <p:txBody>
          <a:bodyPr wrap="none" lIns="0" tIns="0" rIns="0" bIns="0" rtlCol="0" anchor="t"/>
          <a:lstStyle/>
          <a:p>
            <a:pPr algn="ctr" indent="0" marL="0">
              <a:lnSpc>
                <a:spcPts val="3400"/>
              </a:lnSpc>
              <a:buNone/>
            </a:pPr>
            <a:r>
              <a:rPr lang="en-US" sz="2100" b="1" dirty="0">
                <a:solidFill>
                  <a:srgbClr val="443728"/>
                </a:solidFill>
                <a:latin typeface="Crimson Pro Bold" pitchFamily="34" charset="0"/>
                <a:ea typeface="Crimson Pro Bold" pitchFamily="34" charset="-122"/>
                <a:cs typeface="Crimson Pro Bold" pitchFamily="34" charset="-120"/>
              </a:rPr>
              <a:t>1</a:t>
            </a:r>
            <a:endParaRPr lang="en-US" sz="2100" dirty="0"/>
          </a:p>
        </p:txBody>
      </p:sp>
      <p:sp>
        <p:nvSpPr>
          <p:cNvPr id="5" name="Text 2"/>
          <p:cNvSpPr/>
          <p:nvPr/>
        </p:nvSpPr>
        <p:spPr>
          <a:xfrm>
            <a:off x="5054203" y="1985129"/>
            <a:ext cx="3266480" cy="301228"/>
          </a:xfrm>
          <a:prstGeom prst="rect">
            <a:avLst/>
          </a:prstGeom>
          <a:noFill/>
          <a:ln/>
        </p:spPr>
        <p:txBody>
          <a:bodyPr wrap="none" lIns="0" tIns="0" rIns="0" bIns="0" rtlCol="0" anchor="t"/>
          <a:lstStyle/>
          <a:p>
            <a:pPr algn="l" indent="0" marL="0">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Personalized Recommendations</a:t>
            </a:r>
            <a:endParaRPr lang="en-US" sz="1850" dirty="0"/>
          </a:p>
        </p:txBody>
      </p:sp>
      <p:sp>
        <p:nvSpPr>
          <p:cNvPr id="6" name="Text 3"/>
          <p:cNvSpPr/>
          <p:nvPr/>
        </p:nvSpPr>
        <p:spPr>
          <a:xfrm>
            <a:off x="5054203" y="2401967"/>
            <a:ext cx="4466987" cy="308372"/>
          </a:xfrm>
          <a:prstGeom prst="rect">
            <a:avLst/>
          </a:prstGeom>
          <a:noFill/>
          <a:ln/>
        </p:spPr>
        <p:txBody>
          <a:bodyPr wrap="none" lIns="0" tIns="0" rIns="0" bIns="0" rtlCol="0" anchor="t"/>
          <a:lstStyle/>
          <a:p>
            <a:pPr algn="l" indent="0" marL="0">
              <a:lnSpc>
                <a:spcPts val="2400"/>
              </a:lnSpc>
              <a:buNone/>
            </a:pPr>
            <a:r>
              <a:rPr lang="en-US" sz="1500" dirty="0">
                <a:solidFill>
                  <a:srgbClr val="443728"/>
                </a:solidFill>
                <a:latin typeface="Open Sans" pitchFamily="34" charset="0"/>
                <a:ea typeface="Open Sans" pitchFamily="34" charset="-122"/>
                <a:cs typeface="Open Sans" pitchFamily="34" charset="-120"/>
              </a:rPr>
              <a:t>Tailored career paths based on individual analysis</a:t>
            </a:r>
            <a:endParaRPr lang="en-US" sz="1500" dirty="0"/>
          </a:p>
        </p:txBody>
      </p:sp>
      <p:sp>
        <p:nvSpPr>
          <p:cNvPr id="7" name="Shape 4"/>
          <p:cNvSpPr/>
          <p:nvPr/>
        </p:nvSpPr>
        <p:spPr>
          <a:xfrm>
            <a:off x="4909542" y="3071812"/>
            <a:ext cx="8878967" cy="11430"/>
          </a:xfrm>
          <a:prstGeom prst="roundRect">
            <a:avLst>
              <a:gd name="adj" fmla="val 708465"/>
            </a:avLst>
          </a:prstGeom>
          <a:solidFill>
            <a:srgbClr val="D1C8C6"/>
          </a:solidFill>
          <a:ln/>
        </p:spPr>
      </p:sp>
      <p:pic>
        <p:nvPicPr>
          <p:cNvPr id="8" name="Image 1" descr="preencoded.png">    </p:cNvPr>
          <p:cNvPicPr>
            <a:picLocks noChangeAspect="1"/>
          </p:cNvPicPr>
          <p:nvPr/>
        </p:nvPicPr>
        <p:blipFill>
          <a:blip r:embed="rId2"/>
          <a:stretch>
            <a:fillRect/>
          </a:stretch>
        </p:blipFill>
        <p:spPr>
          <a:xfrm>
            <a:off x="2440424" y="3105388"/>
            <a:ext cx="3228022" cy="1419106"/>
          </a:xfrm>
          <a:prstGeom prst="rect">
            <a:avLst/>
          </a:prstGeom>
        </p:spPr>
      </p:pic>
      <p:sp>
        <p:nvSpPr>
          <p:cNvPr id="9" name="Text 5"/>
          <p:cNvSpPr/>
          <p:nvPr/>
        </p:nvSpPr>
        <p:spPr>
          <a:xfrm>
            <a:off x="3918823" y="3645456"/>
            <a:ext cx="271105" cy="338852"/>
          </a:xfrm>
          <a:prstGeom prst="rect">
            <a:avLst/>
          </a:prstGeom>
          <a:noFill/>
          <a:ln/>
        </p:spPr>
        <p:txBody>
          <a:bodyPr wrap="none" lIns="0" tIns="0" rIns="0" bIns="0" rtlCol="0" anchor="t"/>
          <a:lstStyle/>
          <a:p>
            <a:pPr algn="ctr" indent="0" marL="0">
              <a:lnSpc>
                <a:spcPts val="3400"/>
              </a:lnSpc>
              <a:buNone/>
            </a:pPr>
            <a:r>
              <a:rPr lang="en-US" sz="2100" b="1" dirty="0">
                <a:solidFill>
                  <a:srgbClr val="443728"/>
                </a:solidFill>
                <a:latin typeface="Crimson Pro Bold" pitchFamily="34" charset="0"/>
                <a:ea typeface="Crimson Pro Bold" pitchFamily="34" charset="-122"/>
                <a:cs typeface="Crimson Pro Bold" pitchFamily="34" charset="-120"/>
              </a:rPr>
              <a:t>2</a:t>
            </a:r>
            <a:endParaRPr lang="en-US" sz="2100" dirty="0"/>
          </a:p>
        </p:txBody>
      </p:sp>
      <p:sp>
        <p:nvSpPr>
          <p:cNvPr id="10" name="Text 6"/>
          <p:cNvSpPr/>
          <p:nvPr/>
        </p:nvSpPr>
        <p:spPr>
          <a:xfrm>
            <a:off x="5861209" y="3298150"/>
            <a:ext cx="3661886" cy="301228"/>
          </a:xfrm>
          <a:prstGeom prst="rect">
            <a:avLst/>
          </a:prstGeom>
          <a:noFill/>
          <a:ln/>
        </p:spPr>
        <p:txBody>
          <a:bodyPr wrap="none" lIns="0" tIns="0" rIns="0" bIns="0" rtlCol="0" anchor="t"/>
          <a:lstStyle/>
          <a:p>
            <a:pPr algn="l" indent="0" marL="0">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Psychometric and Skills Assessment</a:t>
            </a:r>
            <a:endParaRPr lang="en-US" sz="1850" dirty="0"/>
          </a:p>
        </p:txBody>
      </p:sp>
      <p:sp>
        <p:nvSpPr>
          <p:cNvPr id="11" name="Text 7"/>
          <p:cNvSpPr/>
          <p:nvPr/>
        </p:nvSpPr>
        <p:spPr>
          <a:xfrm>
            <a:off x="5861209" y="3714988"/>
            <a:ext cx="7782639" cy="616744"/>
          </a:xfrm>
          <a:prstGeom prst="rect">
            <a:avLst/>
          </a:prstGeom>
          <a:noFill/>
          <a:ln/>
        </p:spPr>
        <p:txBody>
          <a:bodyPr wrap="square" lIns="0" tIns="0" rIns="0" bIns="0" rtlCol="0" anchor="t"/>
          <a:lstStyle/>
          <a:p>
            <a:pPr algn="l" indent="0" marL="0">
              <a:lnSpc>
                <a:spcPts val="2400"/>
              </a:lnSpc>
              <a:buNone/>
            </a:pPr>
            <a:r>
              <a:rPr lang="en-US" sz="1500" dirty="0">
                <a:solidFill>
                  <a:srgbClr val="443728"/>
                </a:solidFill>
                <a:latin typeface="Open Sans" pitchFamily="34" charset="0"/>
                <a:ea typeface="Open Sans" pitchFamily="34" charset="-122"/>
                <a:cs typeface="Open Sans" pitchFamily="34" charset="-120"/>
              </a:rPr>
              <a:t>Uses psychometric tests to understand personality traits, cognitive abilities, and work preferences.</a:t>
            </a:r>
            <a:endParaRPr lang="en-US" sz="1500" dirty="0"/>
          </a:p>
        </p:txBody>
      </p:sp>
      <p:sp>
        <p:nvSpPr>
          <p:cNvPr id="12" name="Shape 8"/>
          <p:cNvSpPr/>
          <p:nvPr/>
        </p:nvSpPr>
        <p:spPr>
          <a:xfrm>
            <a:off x="5716548" y="4539020"/>
            <a:ext cx="8071961" cy="11430"/>
          </a:xfrm>
          <a:prstGeom prst="roundRect">
            <a:avLst>
              <a:gd name="adj" fmla="val 708465"/>
            </a:avLst>
          </a:prstGeom>
          <a:solidFill>
            <a:srgbClr val="D1C8C6"/>
          </a:solidFill>
          <a:ln/>
        </p:spPr>
      </p:sp>
      <p:pic>
        <p:nvPicPr>
          <p:cNvPr id="13" name="Image 2" descr="preencoded.png">    </p:cNvPr>
          <p:cNvPicPr>
            <a:picLocks noChangeAspect="1"/>
          </p:cNvPicPr>
          <p:nvPr/>
        </p:nvPicPr>
        <p:blipFill>
          <a:blip r:embed="rId3"/>
          <a:stretch>
            <a:fillRect/>
          </a:stretch>
        </p:blipFill>
        <p:spPr>
          <a:xfrm>
            <a:off x="1633418" y="4572595"/>
            <a:ext cx="4842034" cy="1419106"/>
          </a:xfrm>
          <a:prstGeom prst="rect">
            <a:avLst/>
          </a:prstGeom>
        </p:spPr>
      </p:pic>
      <p:sp>
        <p:nvSpPr>
          <p:cNvPr id="14" name="Text 9"/>
          <p:cNvSpPr/>
          <p:nvPr/>
        </p:nvSpPr>
        <p:spPr>
          <a:xfrm>
            <a:off x="3918823" y="5112663"/>
            <a:ext cx="271105" cy="338852"/>
          </a:xfrm>
          <a:prstGeom prst="rect">
            <a:avLst/>
          </a:prstGeom>
          <a:noFill/>
          <a:ln/>
        </p:spPr>
        <p:txBody>
          <a:bodyPr wrap="none" lIns="0" tIns="0" rIns="0" bIns="0" rtlCol="0" anchor="t"/>
          <a:lstStyle/>
          <a:p>
            <a:pPr algn="ctr" indent="0" marL="0">
              <a:lnSpc>
                <a:spcPts val="3400"/>
              </a:lnSpc>
              <a:buNone/>
            </a:pPr>
            <a:r>
              <a:rPr lang="en-US" sz="2100" b="1" dirty="0">
                <a:solidFill>
                  <a:srgbClr val="443728"/>
                </a:solidFill>
                <a:latin typeface="Crimson Pro Bold" pitchFamily="34" charset="0"/>
                <a:ea typeface="Crimson Pro Bold" pitchFamily="34" charset="-122"/>
                <a:cs typeface="Crimson Pro Bold" pitchFamily="34" charset="-120"/>
              </a:rPr>
              <a:t>3</a:t>
            </a:r>
            <a:endParaRPr lang="en-US" sz="2100" dirty="0"/>
          </a:p>
        </p:txBody>
      </p:sp>
      <p:sp>
        <p:nvSpPr>
          <p:cNvPr id="15" name="Text 10"/>
          <p:cNvSpPr/>
          <p:nvPr/>
        </p:nvSpPr>
        <p:spPr>
          <a:xfrm>
            <a:off x="6668214" y="4919543"/>
            <a:ext cx="3059073" cy="301228"/>
          </a:xfrm>
          <a:prstGeom prst="rect">
            <a:avLst/>
          </a:prstGeom>
          <a:noFill/>
          <a:ln/>
        </p:spPr>
        <p:txBody>
          <a:bodyPr wrap="none" lIns="0" tIns="0" rIns="0" bIns="0" rtlCol="0" anchor="t"/>
          <a:lstStyle/>
          <a:p>
            <a:pPr algn="l" indent="0" marL="0">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User Dashboard and Analytics</a:t>
            </a:r>
            <a:endParaRPr lang="en-US" sz="1850" dirty="0"/>
          </a:p>
        </p:txBody>
      </p:sp>
      <p:sp>
        <p:nvSpPr>
          <p:cNvPr id="16" name="Text 11"/>
          <p:cNvSpPr/>
          <p:nvPr/>
        </p:nvSpPr>
        <p:spPr>
          <a:xfrm>
            <a:off x="6668214" y="5336381"/>
            <a:ext cx="3753922" cy="308372"/>
          </a:xfrm>
          <a:prstGeom prst="rect">
            <a:avLst/>
          </a:prstGeom>
          <a:noFill/>
          <a:ln/>
        </p:spPr>
        <p:txBody>
          <a:bodyPr wrap="none" lIns="0" tIns="0" rIns="0" bIns="0" rtlCol="0" anchor="t"/>
          <a:lstStyle/>
          <a:p>
            <a:pPr algn="l" indent="0" marL="0">
              <a:lnSpc>
                <a:spcPts val="2400"/>
              </a:lnSpc>
              <a:buNone/>
            </a:pPr>
            <a:r>
              <a:rPr lang="en-US" sz="1500" dirty="0">
                <a:solidFill>
                  <a:srgbClr val="443728"/>
                </a:solidFill>
                <a:latin typeface="Open Sans" pitchFamily="34" charset="0"/>
                <a:ea typeface="Open Sans" pitchFamily="34" charset="-122"/>
                <a:cs typeface="Open Sans" pitchFamily="34" charset="-120"/>
              </a:rPr>
              <a:t>Provides users with visual progress charts</a:t>
            </a:r>
            <a:endParaRPr lang="en-US" sz="1500" dirty="0"/>
          </a:p>
        </p:txBody>
      </p:sp>
      <p:sp>
        <p:nvSpPr>
          <p:cNvPr id="17" name="Shape 12"/>
          <p:cNvSpPr/>
          <p:nvPr/>
        </p:nvSpPr>
        <p:spPr>
          <a:xfrm>
            <a:off x="6523553" y="6006227"/>
            <a:ext cx="7264956" cy="11430"/>
          </a:xfrm>
          <a:prstGeom prst="roundRect">
            <a:avLst>
              <a:gd name="adj" fmla="val 708465"/>
            </a:avLst>
          </a:prstGeom>
          <a:solidFill>
            <a:srgbClr val="D1C8C6"/>
          </a:solidFill>
          <a:ln/>
        </p:spPr>
      </p:sp>
      <p:pic>
        <p:nvPicPr>
          <p:cNvPr id="18" name="Image 3" descr="preencoded.png">    </p:cNvPr>
          <p:cNvPicPr>
            <a:picLocks noChangeAspect="1"/>
          </p:cNvPicPr>
          <p:nvPr/>
        </p:nvPicPr>
        <p:blipFill>
          <a:blip r:embed="rId4"/>
          <a:stretch>
            <a:fillRect/>
          </a:stretch>
        </p:blipFill>
        <p:spPr>
          <a:xfrm>
            <a:off x="826294" y="6039803"/>
            <a:ext cx="6456164" cy="1419106"/>
          </a:xfrm>
          <a:prstGeom prst="rect">
            <a:avLst/>
          </a:prstGeom>
        </p:spPr>
      </p:pic>
      <p:sp>
        <p:nvSpPr>
          <p:cNvPr id="19" name="Text 13"/>
          <p:cNvSpPr/>
          <p:nvPr/>
        </p:nvSpPr>
        <p:spPr>
          <a:xfrm>
            <a:off x="3918704" y="6579870"/>
            <a:ext cx="271105" cy="338852"/>
          </a:xfrm>
          <a:prstGeom prst="rect">
            <a:avLst/>
          </a:prstGeom>
          <a:noFill/>
          <a:ln/>
        </p:spPr>
        <p:txBody>
          <a:bodyPr wrap="none" lIns="0" tIns="0" rIns="0" bIns="0" rtlCol="0" anchor="t"/>
          <a:lstStyle/>
          <a:p>
            <a:pPr algn="ctr" indent="0" marL="0">
              <a:lnSpc>
                <a:spcPts val="3400"/>
              </a:lnSpc>
              <a:buNone/>
            </a:pPr>
            <a:r>
              <a:rPr lang="en-US" sz="2100" b="1" dirty="0">
                <a:solidFill>
                  <a:srgbClr val="443728"/>
                </a:solidFill>
                <a:latin typeface="Crimson Pro Bold" pitchFamily="34" charset="0"/>
                <a:ea typeface="Crimson Pro Bold" pitchFamily="34" charset="-122"/>
                <a:cs typeface="Crimson Pro Bold" pitchFamily="34" charset="-120"/>
              </a:rPr>
              <a:t>4</a:t>
            </a:r>
            <a:endParaRPr lang="en-US" sz="2100" dirty="0"/>
          </a:p>
        </p:txBody>
      </p:sp>
      <p:sp>
        <p:nvSpPr>
          <p:cNvPr id="20" name="Text 14"/>
          <p:cNvSpPr/>
          <p:nvPr/>
        </p:nvSpPr>
        <p:spPr>
          <a:xfrm>
            <a:off x="7475220" y="6386751"/>
            <a:ext cx="3060978" cy="301228"/>
          </a:xfrm>
          <a:prstGeom prst="rect">
            <a:avLst/>
          </a:prstGeom>
          <a:noFill/>
          <a:ln/>
        </p:spPr>
        <p:txBody>
          <a:bodyPr wrap="none" lIns="0" tIns="0" rIns="0" bIns="0" rtlCol="0" anchor="t"/>
          <a:lstStyle/>
          <a:p>
            <a:pPr algn="l" indent="0" marL="0">
              <a:lnSpc>
                <a:spcPts val="2350"/>
              </a:lnSpc>
              <a:buNone/>
            </a:pPr>
            <a:r>
              <a:rPr lang="en-US" sz="1850" b="1" dirty="0">
                <a:solidFill>
                  <a:srgbClr val="443728"/>
                </a:solidFill>
                <a:latin typeface="Crimson Pro Bold" pitchFamily="34" charset="0"/>
                <a:ea typeface="Crimson Pro Bold" pitchFamily="34" charset="-122"/>
                <a:cs typeface="Crimson Pro Bold" pitchFamily="34" charset="-120"/>
              </a:rPr>
              <a:t>Machine Learning Algorithms</a:t>
            </a:r>
            <a:endParaRPr lang="en-US" sz="1850" dirty="0"/>
          </a:p>
        </p:txBody>
      </p:sp>
      <p:sp>
        <p:nvSpPr>
          <p:cNvPr id="21" name="Text 15"/>
          <p:cNvSpPr/>
          <p:nvPr/>
        </p:nvSpPr>
        <p:spPr>
          <a:xfrm>
            <a:off x="7475220" y="6803588"/>
            <a:ext cx="4801195" cy="308372"/>
          </a:xfrm>
          <a:prstGeom prst="rect">
            <a:avLst/>
          </a:prstGeom>
          <a:noFill/>
          <a:ln/>
        </p:spPr>
        <p:txBody>
          <a:bodyPr wrap="none" lIns="0" tIns="0" rIns="0" bIns="0" rtlCol="0" anchor="t"/>
          <a:lstStyle/>
          <a:p>
            <a:pPr algn="l" indent="0" marL="0">
              <a:lnSpc>
                <a:spcPts val="2400"/>
              </a:lnSpc>
              <a:buNone/>
            </a:pPr>
            <a:r>
              <a:rPr lang="en-US" sz="1500" dirty="0">
                <a:solidFill>
                  <a:srgbClr val="443728"/>
                </a:solidFill>
                <a:latin typeface="Open Sans" pitchFamily="34" charset="0"/>
                <a:ea typeface="Open Sans" pitchFamily="34" charset="-122"/>
                <a:cs typeface="Open Sans" pitchFamily="34" charset="-120"/>
              </a:rPr>
              <a:t>Comprehensive data analysis and pattern recognition</a:t>
            </a:r>
            <a:endParaRPr lang="en-US" sz="15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93790" y="650081"/>
            <a:ext cx="4536519" cy="566976"/>
          </a:xfrm>
          <a:prstGeom prst="rect">
            <a:avLst/>
          </a:prstGeom>
          <a:noFill/>
          <a:ln/>
        </p:spPr>
        <p:txBody>
          <a:bodyPr wrap="none" lIns="0" tIns="0" rIns="0" bIns="0" rtlCol="0" anchor="t"/>
          <a:lstStyle/>
          <a:p>
            <a:pPr algn="l" indent="0" marL="0">
              <a:lnSpc>
                <a:spcPts val="4450"/>
              </a:lnSpc>
              <a:buNone/>
            </a:pPr>
            <a:r>
              <a:rPr lang="en-US" sz="3550" b="1" dirty="0">
                <a:solidFill>
                  <a:srgbClr val="443728"/>
                </a:solidFill>
                <a:latin typeface="Crimson Pro Bold" pitchFamily="34" charset="0"/>
                <a:ea typeface="Crimson Pro Bold" pitchFamily="34" charset="-122"/>
                <a:cs typeface="Crimson Pro Bold" pitchFamily="34" charset="-120"/>
              </a:rPr>
              <a:t>Personalized Profiling</a:t>
            </a:r>
            <a:endParaRPr lang="en-US" sz="3550" dirty="0"/>
          </a:p>
        </p:txBody>
      </p:sp>
      <p:sp>
        <p:nvSpPr>
          <p:cNvPr id="3" name="Text 1"/>
          <p:cNvSpPr/>
          <p:nvPr/>
        </p:nvSpPr>
        <p:spPr>
          <a:xfrm>
            <a:off x="1857256" y="2118717"/>
            <a:ext cx="2835235" cy="354330"/>
          </a:xfrm>
          <a:prstGeom prst="rect">
            <a:avLst/>
          </a:prstGeom>
          <a:noFill/>
          <a:ln/>
        </p:spPr>
        <p:txBody>
          <a:bodyPr wrap="none" lIns="0" tIns="0" rIns="0" bIns="0" rtlCol="0" anchor="t"/>
          <a:lstStyle/>
          <a:p>
            <a:pPr algn="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Skills Assessment</a:t>
            </a:r>
            <a:endParaRPr lang="en-US" sz="2200" dirty="0"/>
          </a:p>
        </p:txBody>
      </p:sp>
      <p:sp>
        <p:nvSpPr>
          <p:cNvPr id="4" name="Text 2"/>
          <p:cNvSpPr/>
          <p:nvPr/>
        </p:nvSpPr>
        <p:spPr>
          <a:xfrm>
            <a:off x="793790" y="2609136"/>
            <a:ext cx="3898702" cy="725805"/>
          </a:xfrm>
          <a:prstGeom prst="rect">
            <a:avLst/>
          </a:prstGeom>
          <a:noFill/>
          <a:ln/>
        </p:spPr>
        <p:txBody>
          <a:bodyPr wrap="square" lIns="0" tIns="0" rIns="0" bIns="0" rtlCol="0" anchor="t"/>
          <a:lstStyle/>
          <a:p>
            <a:pPr algn="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Comprehensive evaluation across 50+ dimensions</a:t>
            </a:r>
            <a:endParaRPr lang="en-US" sz="1750" dirty="0"/>
          </a:p>
        </p:txBody>
      </p:sp>
      <p:pic>
        <p:nvPicPr>
          <p:cNvPr id="5" name="Image 0" descr="preencoded.png">    </p:cNvPr>
          <p:cNvPicPr>
            <a:picLocks noChangeAspect="1"/>
          </p:cNvPicPr>
          <p:nvPr/>
        </p:nvPicPr>
        <p:blipFill>
          <a:blip r:embed="rId1"/>
          <a:stretch>
            <a:fillRect/>
          </a:stretch>
        </p:blipFill>
        <p:spPr>
          <a:xfrm>
            <a:off x="5032653" y="1670685"/>
            <a:ext cx="4564975" cy="4564975"/>
          </a:xfrm>
          <a:prstGeom prst="rect">
            <a:avLst/>
          </a:prstGeom>
        </p:spPr>
      </p:pic>
      <p:sp>
        <p:nvSpPr>
          <p:cNvPr id="6" name="Text 3"/>
          <p:cNvSpPr/>
          <p:nvPr/>
        </p:nvSpPr>
        <p:spPr>
          <a:xfrm>
            <a:off x="6015633" y="2611160"/>
            <a:ext cx="339328" cy="424220"/>
          </a:xfrm>
          <a:prstGeom prst="rect">
            <a:avLst/>
          </a:prstGeom>
          <a:noFill/>
          <a:ln/>
        </p:spPr>
        <p:txBody>
          <a:bodyPr wrap="none" lIns="0" tIns="0" rIns="0" bIns="0" rtlCol="0" anchor="t"/>
          <a:lstStyle/>
          <a:p>
            <a:pPr algn="l" indent="0" marL="0">
              <a:lnSpc>
                <a:spcPts val="4250"/>
              </a:lnSpc>
              <a:buNone/>
            </a:pPr>
            <a:r>
              <a:rPr lang="en-US" sz="2650" b="1" dirty="0">
                <a:solidFill>
                  <a:srgbClr val="443728"/>
                </a:solidFill>
                <a:latin typeface="Crimson Pro Bold" pitchFamily="34" charset="0"/>
                <a:ea typeface="Crimson Pro Bold" pitchFamily="34" charset="-122"/>
                <a:cs typeface="Crimson Pro Bold" pitchFamily="34" charset="-120"/>
              </a:rPr>
              <a:t>1</a:t>
            </a:r>
            <a:endParaRPr lang="en-US" sz="2650" dirty="0"/>
          </a:p>
        </p:txBody>
      </p:sp>
      <p:sp>
        <p:nvSpPr>
          <p:cNvPr id="7" name="Text 4"/>
          <p:cNvSpPr/>
          <p:nvPr/>
        </p:nvSpPr>
        <p:spPr>
          <a:xfrm>
            <a:off x="9937790" y="2118717"/>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Personality Mapping</a:t>
            </a:r>
            <a:endParaRPr lang="en-US" sz="2200" dirty="0"/>
          </a:p>
        </p:txBody>
      </p:sp>
      <p:sp>
        <p:nvSpPr>
          <p:cNvPr id="8" name="Text 5"/>
          <p:cNvSpPr/>
          <p:nvPr/>
        </p:nvSpPr>
        <p:spPr>
          <a:xfrm>
            <a:off x="9937790" y="2609136"/>
            <a:ext cx="3898821" cy="72580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Validated psychological models analyze traits</a:t>
            </a:r>
            <a:endParaRPr lang="en-US" sz="1750" dirty="0"/>
          </a:p>
        </p:txBody>
      </p:sp>
      <p:pic>
        <p:nvPicPr>
          <p:cNvPr id="9" name="Image 1" descr="preencoded.png">    </p:cNvPr>
          <p:cNvPicPr>
            <a:picLocks noChangeAspect="1"/>
          </p:cNvPicPr>
          <p:nvPr/>
        </p:nvPicPr>
        <p:blipFill>
          <a:blip r:embed="rId2"/>
          <a:stretch>
            <a:fillRect/>
          </a:stretch>
        </p:blipFill>
        <p:spPr>
          <a:xfrm>
            <a:off x="5032653" y="1670685"/>
            <a:ext cx="4564975" cy="4564975"/>
          </a:xfrm>
          <a:prstGeom prst="rect">
            <a:avLst/>
          </a:prstGeom>
        </p:spPr>
      </p:pic>
      <p:sp>
        <p:nvSpPr>
          <p:cNvPr id="10" name="Text 6"/>
          <p:cNvSpPr/>
          <p:nvPr/>
        </p:nvSpPr>
        <p:spPr>
          <a:xfrm>
            <a:off x="8275201" y="2611160"/>
            <a:ext cx="339328" cy="424220"/>
          </a:xfrm>
          <a:prstGeom prst="rect">
            <a:avLst/>
          </a:prstGeom>
          <a:noFill/>
          <a:ln/>
        </p:spPr>
        <p:txBody>
          <a:bodyPr wrap="none" lIns="0" tIns="0" rIns="0" bIns="0" rtlCol="0" anchor="t"/>
          <a:lstStyle/>
          <a:p>
            <a:pPr algn="l" indent="0" marL="0">
              <a:lnSpc>
                <a:spcPts val="4250"/>
              </a:lnSpc>
              <a:buNone/>
            </a:pPr>
            <a:r>
              <a:rPr lang="en-US" sz="2650" b="1" dirty="0">
                <a:solidFill>
                  <a:srgbClr val="443728"/>
                </a:solidFill>
                <a:latin typeface="Crimson Pro Bold" pitchFamily="34" charset="0"/>
                <a:ea typeface="Crimson Pro Bold" pitchFamily="34" charset="-122"/>
                <a:cs typeface="Crimson Pro Bold" pitchFamily="34" charset="-120"/>
              </a:rPr>
              <a:t>2</a:t>
            </a:r>
            <a:endParaRPr lang="en-US" sz="2650" dirty="0"/>
          </a:p>
        </p:txBody>
      </p:sp>
      <p:sp>
        <p:nvSpPr>
          <p:cNvPr id="11" name="Text 7"/>
          <p:cNvSpPr/>
          <p:nvPr/>
        </p:nvSpPr>
        <p:spPr>
          <a:xfrm>
            <a:off x="9937790" y="4571286"/>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Experience Evaluation</a:t>
            </a:r>
            <a:endParaRPr lang="en-US" sz="2200" dirty="0"/>
          </a:p>
        </p:txBody>
      </p:sp>
      <p:sp>
        <p:nvSpPr>
          <p:cNvPr id="12" name="Text 8"/>
          <p:cNvSpPr/>
          <p:nvPr/>
        </p:nvSpPr>
        <p:spPr>
          <a:xfrm>
            <a:off x="9937790" y="5061704"/>
            <a:ext cx="3898821" cy="72580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Work history and professional achievements</a:t>
            </a:r>
            <a:endParaRPr lang="en-US" sz="1750" dirty="0"/>
          </a:p>
        </p:txBody>
      </p:sp>
      <p:pic>
        <p:nvPicPr>
          <p:cNvPr id="13" name="Image 2" descr="preencoded.png">    </p:cNvPr>
          <p:cNvPicPr>
            <a:picLocks noChangeAspect="1"/>
          </p:cNvPicPr>
          <p:nvPr/>
        </p:nvPicPr>
        <p:blipFill>
          <a:blip r:embed="rId3"/>
          <a:stretch>
            <a:fillRect/>
          </a:stretch>
        </p:blipFill>
        <p:spPr>
          <a:xfrm>
            <a:off x="5032653" y="1670685"/>
            <a:ext cx="4564975" cy="4564975"/>
          </a:xfrm>
          <a:prstGeom prst="rect">
            <a:avLst/>
          </a:prstGeom>
        </p:spPr>
      </p:pic>
      <p:sp>
        <p:nvSpPr>
          <p:cNvPr id="14" name="Text 9"/>
          <p:cNvSpPr/>
          <p:nvPr/>
        </p:nvSpPr>
        <p:spPr>
          <a:xfrm>
            <a:off x="8275201" y="4870728"/>
            <a:ext cx="339328" cy="424220"/>
          </a:xfrm>
          <a:prstGeom prst="rect">
            <a:avLst/>
          </a:prstGeom>
          <a:noFill/>
          <a:ln/>
        </p:spPr>
        <p:txBody>
          <a:bodyPr wrap="none" lIns="0" tIns="0" rIns="0" bIns="0" rtlCol="0" anchor="t"/>
          <a:lstStyle/>
          <a:p>
            <a:pPr algn="l" indent="0" marL="0">
              <a:lnSpc>
                <a:spcPts val="4250"/>
              </a:lnSpc>
              <a:buNone/>
            </a:pPr>
            <a:r>
              <a:rPr lang="en-US" sz="2650" b="1" dirty="0">
                <a:solidFill>
                  <a:srgbClr val="443728"/>
                </a:solidFill>
                <a:latin typeface="Crimson Pro Bold" pitchFamily="34" charset="0"/>
                <a:ea typeface="Crimson Pro Bold" pitchFamily="34" charset="-122"/>
                <a:cs typeface="Crimson Pro Bold" pitchFamily="34" charset="-120"/>
              </a:rPr>
              <a:t>3</a:t>
            </a:r>
            <a:endParaRPr lang="en-US" sz="2650" dirty="0"/>
          </a:p>
        </p:txBody>
      </p:sp>
      <p:sp>
        <p:nvSpPr>
          <p:cNvPr id="15" name="Text 10"/>
          <p:cNvSpPr/>
          <p:nvPr/>
        </p:nvSpPr>
        <p:spPr>
          <a:xfrm>
            <a:off x="1857256" y="4571286"/>
            <a:ext cx="2835235" cy="354330"/>
          </a:xfrm>
          <a:prstGeom prst="rect">
            <a:avLst/>
          </a:prstGeom>
          <a:noFill/>
          <a:ln/>
        </p:spPr>
        <p:txBody>
          <a:bodyPr wrap="none" lIns="0" tIns="0" rIns="0" bIns="0" rtlCol="0" anchor="t"/>
          <a:lstStyle/>
          <a:p>
            <a:pPr algn="r"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Education Analysis</a:t>
            </a:r>
            <a:endParaRPr lang="en-US" sz="2200" dirty="0"/>
          </a:p>
        </p:txBody>
      </p:sp>
      <p:sp>
        <p:nvSpPr>
          <p:cNvPr id="16" name="Text 11"/>
          <p:cNvSpPr/>
          <p:nvPr/>
        </p:nvSpPr>
        <p:spPr>
          <a:xfrm>
            <a:off x="793790" y="5061704"/>
            <a:ext cx="3898702" cy="725805"/>
          </a:xfrm>
          <a:prstGeom prst="rect">
            <a:avLst/>
          </a:prstGeom>
          <a:noFill/>
          <a:ln/>
        </p:spPr>
        <p:txBody>
          <a:bodyPr wrap="square" lIns="0" tIns="0" rIns="0" bIns="0" rtlCol="0" anchor="t"/>
          <a:lstStyle/>
          <a:p>
            <a:pPr algn="r" indent="0" marL="0">
              <a:lnSpc>
                <a:spcPts val="2850"/>
              </a:lnSpc>
              <a:buNone/>
            </a:pPr>
            <a:r>
              <a:rPr lang="en-US" sz="1750" dirty="0">
                <a:solidFill>
                  <a:srgbClr val="443728"/>
                </a:solidFill>
                <a:latin typeface="Open Sans" pitchFamily="34" charset="0"/>
                <a:ea typeface="Open Sans" pitchFamily="34" charset="-122"/>
                <a:cs typeface="Open Sans" pitchFamily="34" charset="-120"/>
              </a:rPr>
              <a:t>Academic background and learning preferences</a:t>
            </a:r>
            <a:endParaRPr lang="en-US" sz="1750" dirty="0"/>
          </a:p>
        </p:txBody>
      </p:sp>
      <p:pic>
        <p:nvPicPr>
          <p:cNvPr id="17" name="Image 3" descr="preencoded.png">    </p:cNvPr>
          <p:cNvPicPr>
            <a:picLocks noChangeAspect="1"/>
          </p:cNvPicPr>
          <p:nvPr/>
        </p:nvPicPr>
        <p:blipFill>
          <a:blip r:embed="rId4"/>
          <a:stretch>
            <a:fillRect/>
          </a:stretch>
        </p:blipFill>
        <p:spPr>
          <a:xfrm>
            <a:off x="5032653" y="1670685"/>
            <a:ext cx="4564975" cy="4564975"/>
          </a:xfrm>
          <a:prstGeom prst="rect">
            <a:avLst/>
          </a:prstGeom>
        </p:spPr>
      </p:pic>
      <p:sp>
        <p:nvSpPr>
          <p:cNvPr id="18" name="Text 12"/>
          <p:cNvSpPr/>
          <p:nvPr/>
        </p:nvSpPr>
        <p:spPr>
          <a:xfrm>
            <a:off x="6015633" y="4870728"/>
            <a:ext cx="339328" cy="424220"/>
          </a:xfrm>
          <a:prstGeom prst="rect">
            <a:avLst/>
          </a:prstGeom>
          <a:noFill/>
          <a:ln/>
        </p:spPr>
        <p:txBody>
          <a:bodyPr wrap="none" lIns="0" tIns="0" rIns="0" bIns="0" rtlCol="0" anchor="t"/>
          <a:lstStyle/>
          <a:p>
            <a:pPr algn="l" indent="0" marL="0">
              <a:lnSpc>
                <a:spcPts val="4250"/>
              </a:lnSpc>
              <a:buNone/>
            </a:pPr>
            <a:r>
              <a:rPr lang="en-US" sz="2650" b="1" dirty="0">
                <a:solidFill>
                  <a:srgbClr val="443728"/>
                </a:solidFill>
                <a:latin typeface="Crimson Pro Bold" pitchFamily="34" charset="0"/>
                <a:ea typeface="Crimson Pro Bold" pitchFamily="34" charset="-122"/>
                <a:cs typeface="Crimson Pro Bold" pitchFamily="34" charset="-120"/>
              </a:rPr>
              <a:t>4</a:t>
            </a:r>
            <a:endParaRPr lang="en-US" sz="2650" dirty="0"/>
          </a:p>
        </p:txBody>
      </p:sp>
      <p:sp>
        <p:nvSpPr>
          <p:cNvPr id="19" name="Text 13"/>
          <p:cNvSpPr/>
          <p:nvPr/>
        </p:nvSpPr>
        <p:spPr>
          <a:xfrm>
            <a:off x="793790" y="6490811"/>
            <a:ext cx="13042821"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The iCGS creates a dynamic user profile that continuously refines itself through ongoing interactions. This comprehensive approach ensures that recommendations evolve as users develop new skills or their interests change, providing truly personalized guidance throughout their career journey.</a:t>
            </a:r>
            <a:endParaRPr lang="en-US" sz="17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1112401"/>
            <a:ext cx="4854059" cy="566976"/>
          </a:xfrm>
          <a:prstGeom prst="rect">
            <a:avLst/>
          </a:prstGeom>
          <a:noFill/>
          <a:ln/>
        </p:spPr>
        <p:txBody>
          <a:bodyPr wrap="none" lIns="0" tIns="0" rIns="0" bIns="0" rtlCol="0" anchor="t"/>
          <a:lstStyle/>
          <a:p>
            <a:pPr algn="l" indent="0" marL="0">
              <a:lnSpc>
                <a:spcPts val="4450"/>
              </a:lnSpc>
              <a:buNone/>
            </a:pPr>
            <a:r>
              <a:rPr lang="en-US" sz="3550" b="1" dirty="0">
                <a:solidFill>
                  <a:srgbClr val="443728"/>
                </a:solidFill>
                <a:latin typeface="Crimson Pro Bold" pitchFamily="34" charset="0"/>
                <a:ea typeface="Crimson Pro Bold" pitchFamily="34" charset="-122"/>
                <a:cs typeface="Crimson Pro Bold" pitchFamily="34" charset="-120"/>
              </a:rPr>
              <a:t>Recommendation Engine</a:t>
            </a:r>
            <a:endParaRPr lang="en-US" sz="3550" dirty="0"/>
          </a:p>
        </p:txBody>
      </p:sp>
      <p:sp>
        <p:nvSpPr>
          <p:cNvPr id="3" name="Shape 1"/>
          <p:cNvSpPr/>
          <p:nvPr/>
        </p:nvSpPr>
        <p:spPr>
          <a:xfrm>
            <a:off x="793790" y="2388156"/>
            <a:ext cx="510302" cy="510302"/>
          </a:xfrm>
          <a:prstGeom prst="roundRect">
            <a:avLst>
              <a:gd name="adj" fmla="val 18669"/>
            </a:avLst>
          </a:prstGeom>
          <a:solidFill>
            <a:srgbClr val="EBE2E0"/>
          </a:solidFill>
          <a:ln w="7620">
            <a:solidFill>
              <a:srgbClr val="D1C8C6"/>
            </a:solidFill>
            <a:prstDash val="solid"/>
          </a:ln>
        </p:spPr>
      </p:sp>
      <p:sp>
        <p:nvSpPr>
          <p:cNvPr id="4" name="Text 2"/>
          <p:cNvSpPr/>
          <p:nvPr/>
        </p:nvSpPr>
        <p:spPr>
          <a:xfrm>
            <a:off x="1530906" y="2388156"/>
            <a:ext cx="2900958"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Career Path Suggestions</a:t>
            </a:r>
            <a:endParaRPr lang="en-US" sz="2200" dirty="0"/>
          </a:p>
        </p:txBody>
      </p:sp>
      <p:sp>
        <p:nvSpPr>
          <p:cNvPr id="5" name="Text 3"/>
          <p:cNvSpPr/>
          <p:nvPr/>
        </p:nvSpPr>
        <p:spPr>
          <a:xfrm>
            <a:off x="1530906" y="2878574"/>
            <a:ext cx="5670947" cy="1451610"/>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AI-driven recommendations based on comprehensive profile analysis and alignment with market opportunities. The system suggests both traditional and non-traditional paths that match user attributes.</a:t>
            </a:r>
            <a:endParaRPr lang="en-US" sz="1750" dirty="0"/>
          </a:p>
        </p:txBody>
      </p:sp>
      <p:sp>
        <p:nvSpPr>
          <p:cNvPr id="6" name="Shape 4"/>
          <p:cNvSpPr/>
          <p:nvPr/>
        </p:nvSpPr>
        <p:spPr>
          <a:xfrm>
            <a:off x="7428667" y="2388156"/>
            <a:ext cx="510302" cy="510302"/>
          </a:xfrm>
          <a:prstGeom prst="roundRect">
            <a:avLst>
              <a:gd name="adj" fmla="val 18669"/>
            </a:avLst>
          </a:prstGeom>
          <a:solidFill>
            <a:srgbClr val="EBE2E0"/>
          </a:solidFill>
          <a:ln w="7620">
            <a:solidFill>
              <a:srgbClr val="D1C8C6"/>
            </a:solidFill>
            <a:prstDash val="solid"/>
          </a:ln>
        </p:spPr>
      </p:sp>
      <p:sp>
        <p:nvSpPr>
          <p:cNvPr id="7" name="Text 5"/>
          <p:cNvSpPr/>
          <p:nvPr/>
        </p:nvSpPr>
        <p:spPr>
          <a:xfrm>
            <a:off x="8165783" y="2388156"/>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Skill Gap Identification</a:t>
            </a:r>
            <a:endParaRPr lang="en-US" sz="2200" dirty="0"/>
          </a:p>
        </p:txBody>
      </p:sp>
      <p:sp>
        <p:nvSpPr>
          <p:cNvPr id="8" name="Text 6"/>
          <p:cNvSpPr/>
          <p:nvPr/>
        </p:nvSpPr>
        <p:spPr>
          <a:xfrm>
            <a:off x="8165783" y="2878574"/>
            <a:ext cx="5670947" cy="1814513"/>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Detailed analysis of the skills required for recommended careers compared to the user's current skillset. The system pinpoints specific areas for development and suggests relevant learning resources.</a:t>
            </a:r>
            <a:endParaRPr lang="en-US" sz="1750" dirty="0"/>
          </a:p>
        </p:txBody>
      </p:sp>
      <p:sp>
        <p:nvSpPr>
          <p:cNvPr id="9" name="Shape 7"/>
          <p:cNvSpPr/>
          <p:nvPr/>
        </p:nvSpPr>
        <p:spPr>
          <a:xfrm>
            <a:off x="793790" y="5175052"/>
            <a:ext cx="510302" cy="510302"/>
          </a:xfrm>
          <a:prstGeom prst="roundRect">
            <a:avLst>
              <a:gd name="adj" fmla="val 18669"/>
            </a:avLst>
          </a:prstGeom>
          <a:solidFill>
            <a:srgbClr val="EBE2E0"/>
          </a:solidFill>
          <a:ln w="7620">
            <a:solidFill>
              <a:srgbClr val="D1C8C6"/>
            </a:solidFill>
            <a:prstDash val="solid"/>
          </a:ln>
        </p:spPr>
      </p:sp>
      <p:sp>
        <p:nvSpPr>
          <p:cNvPr id="10" name="Text 8"/>
          <p:cNvSpPr/>
          <p:nvPr/>
        </p:nvSpPr>
        <p:spPr>
          <a:xfrm>
            <a:off x="1530906" y="5175052"/>
            <a:ext cx="3176111"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Job Opportunity Matching</a:t>
            </a:r>
            <a:endParaRPr lang="en-US" sz="2200" dirty="0"/>
          </a:p>
        </p:txBody>
      </p:sp>
      <p:sp>
        <p:nvSpPr>
          <p:cNvPr id="11" name="Text 9"/>
          <p:cNvSpPr/>
          <p:nvPr/>
        </p:nvSpPr>
        <p:spPr>
          <a:xfrm>
            <a:off x="1530906" y="5665470"/>
            <a:ext cx="5670947" cy="1451610"/>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Continuous scanning of job markets to identify specific opportunities that align with the user's profile. The system evaluates not just skill match but also cultural fit and growth potential.</a:t>
            </a:r>
            <a:endParaRPr lang="en-US" sz="1750" dirty="0"/>
          </a:p>
        </p:txBody>
      </p:sp>
      <p:sp>
        <p:nvSpPr>
          <p:cNvPr id="12" name="Shape 10"/>
          <p:cNvSpPr/>
          <p:nvPr/>
        </p:nvSpPr>
        <p:spPr>
          <a:xfrm>
            <a:off x="7428667" y="5175052"/>
            <a:ext cx="510302" cy="510302"/>
          </a:xfrm>
          <a:prstGeom prst="roundRect">
            <a:avLst>
              <a:gd name="adj" fmla="val 18669"/>
            </a:avLst>
          </a:prstGeom>
          <a:solidFill>
            <a:srgbClr val="EBE2E0"/>
          </a:solidFill>
          <a:ln w="7620">
            <a:solidFill>
              <a:srgbClr val="D1C8C6"/>
            </a:solidFill>
            <a:prstDash val="solid"/>
          </a:ln>
        </p:spPr>
      </p:sp>
      <p:sp>
        <p:nvSpPr>
          <p:cNvPr id="13" name="Text 11"/>
          <p:cNvSpPr/>
          <p:nvPr/>
        </p:nvSpPr>
        <p:spPr>
          <a:xfrm>
            <a:off x="8165783" y="5175052"/>
            <a:ext cx="283523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Adaptive Learning</a:t>
            </a:r>
            <a:endParaRPr lang="en-US" sz="2200" dirty="0"/>
          </a:p>
        </p:txBody>
      </p:sp>
      <p:sp>
        <p:nvSpPr>
          <p:cNvPr id="14" name="Text 12"/>
          <p:cNvSpPr/>
          <p:nvPr/>
        </p:nvSpPr>
        <p:spPr>
          <a:xfrm>
            <a:off x="8165783" y="5665470"/>
            <a:ext cx="5670947" cy="1451610"/>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The recommendation engine continuously refines its suggestions based on user feedback and interactions, becoming increasingly accurate and personalized over time.</a:t>
            </a:r>
            <a:endParaRPr lang="en-US" sz="17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93790" y="1261586"/>
            <a:ext cx="4536519" cy="566976"/>
          </a:xfrm>
          <a:prstGeom prst="rect">
            <a:avLst/>
          </a:prstGeom>
          <a:noFill/>
          <a:ln/>
        </p:spPr>
        <p:txBody>
          <a:bodyPr wrap="none" lIns="0" tIns="0" rIns="0" bIns="0" rtlCol="0" anchor="t"/>
          <a:lstStyle/>
          <a:p>
            <a:pPr algn="l" indent="0" marL="0">
              <a:lnSpc>
                <a:spcPts val="4450"/>
              </a:lnSpc>
              <a:buNone/>
            </a:pPr>
            <a:r>
              <a:rPr lang="en-US" sz="3550" b="1" dirty="0">
                <a:solidFill>
                  <a:srgbClr val="443728"/>
                </a:solidFill>
                <a:latin typeface="Crimson Pro Bold" pitchFamily="34" charset="0"/>
                <a:ea typeface="Crimson Pro Bold" pitchFamily="34" charset="-122"/>
                <a:cs typeface="Crimson Pro Bold" pitchFamily="34" charset="-120"/>
              </a:rPr>
              <a:t>User Benefits</a:t>
            </a:r>
            <a:endParaRPr lang="en-US" sz="3550" dirty="0"/>
          </a:p>
        </p:txBody>
      </p:sp>
      <p:sp>
        <p:nvSpPr>
          <p:cNvPr id="3" name="Shape 1"/>
          <p:cNvSpPr/>
          <p:nvPr/>
        </p:nvSpPr>
        <p:spPr>
          <a:xfrm>
            <a:off x="793790" y="2282190"/>
            <a:ext cx="6408063" cy="2410897"/>
          </a:xfrm>
          <a:prstGeom prst="roundRect">
            <a:avLst>
              <a:gd name="adj" fmla="val 3952"/>
            </a:avLst>
          </a:prstGeom>
          <a:solidFill>
            <a:srgbClr val="EBE2E0"/>
          </a:solidFill>
          <a:ln w="7620">
            <a:solidFill>
              <a:srgbClr val="D1C8C6"/>
            </a:solidFill>
            <a:prstDash val="solid"/>
          </a:ln>
        </p:spPr>
      </p:sp>
      <p:sp>
        <p:nvSpPr>
          <p:cNvPr id="4" name="Text 2"/>
          <p:cNvSpPr/>
          <p:nvPr/>
        </p:nvSpPr>
        <p:spPr>
          <a:xfrm>
            <a:off x="1028224" y="2516624"/>
            <a:ext cx="4689158"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Personalized Career Recommendations</a:t>
            </a:r>
            <a:endParaRPr lang="en-US" sz="2200" dirty="0"/>
          </a:p>
        </p:txBody>
      </p:sp>
      <p:sp>
        <p:nvSpPr>
          <p:cNvPr id="5" name="Text 3"/>
          <p:cNvSpPr/>
          <p:nvPr/>
        </p:nvSpPr>
        <p:spPr>
          <a:xfrm>
            <a:off x="1028224" y="3007043"/>
            <a:ext cx="5939195" cy="1451610"/>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Users receive tailored suggestions for career paths that align with their skills, interests, and psychometric profile, making decision-making easier and more informed.</a:t>
            </a:r>
            <a:endParaRPr lang="en-US" sz="1750" dirty="0"/>
          </a:p>
        </p:txBody>
      </p:sp>
      <p:sp>
        <p:nvSpPr>
          <p:cNvPr id="6" name="Shape 4"/>
          <p:cNvSpPr/>
          <p:nvPr/>
        </p:nvSpPr>
        <p:spPr>
          <a:xfrm>
            <a:off x="7428667" y="2282190"/>
            <a:ext cx="6408063" cy="2410897"/>
          </a:xfrm>
          <a:prstGeom prst="roundRect">
            <a:avLst>
              <a:gd name="adj" fmla="val 3952"/>
            </a:avLst>
          </a:prstGeom>
          <a:solidFill>
            <a:srgbClr val="EBE2E0"/>
          </a:solidFill>
          <a:ln w="7620">
            <a:solidFill>
              <a:srgbClr val="D1C8C6"/>
            </a:solidFill>
            <a:prstDash val="solid"/>
          </a:ln>
        </p:spPr>
      </p:sp>
      <p:sp>
        <p:nvSpPr>
          <p:cNvPr id="7" name="Text 5"/>
          <p:cNvSpPr/>
          <p:nvPr/>
        </p:nvSpPr>
        <p:spPr>
          <a:xfrm>
            <a:off x="7663101" y="2516624"/>
            <a:ext cx="4264938"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Skill Gap Analysis &amp; Learning Paths</a:t>
            </a:r>
            <a:endParaRPr lang="en-US" sz="2200" dirty="0"/>
          </a:p>
        </p:txBody>
      </p:sp>
      <p:sp>
        <p:nvSpPr>
          <p:cNvPr id="8" name="Text 6"/>
          <p:cNvSpPr/>
          <p:nvPr/>
        </p:nvSpPr>
        <p:spPr>
          <a:xfrm>
            <a:off x="7663101" y="3007043"/>
            <a:ext cx="5939195"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The system identifies gaps in the user9s current skill set and recommends targeted learning resources and certifications to bridge those gaps.</a:t>
            </a:r>
            <a:endParaRPr lang="en-US" sz="1750" dirty="0"/>
          </a:p>
        </p:txBody>
      </p:sp>
      <p:sp>
        <p:nvSpPr>
          <p:cNvPr id="9" name="Shape 7"/>
          <p:cNvSpPr/>
          <p:nvPr/>
        </p:nvSpPr>
        <p:spPr>
          <a:xfrm>
            <a:off x="793790" y="4919901"/>
            <a:ext cx="6408063" cy="2047994"/>
          </a:xfrm>
          <a:prstGeom prst="roundRect">
            <a:avLst>
              <a:gd name="adj" fmla="val 4652"/>
            </a:avLst>
          </a:prstGeom>
          <a:solidFill>
            <a:srgbClr val="EBE2E0"/>
          </a:solidFill>
          <a:ln w="7620">
            <a:solidFill>
              <a:srgbClr val="D1C8C6"/>
            </a:solidFill>
            <a:prstDash val="solid"/>
          </a:ln>
        </p:spPr>
      </p:sp>
      <p:sp>
        <p:nvSpPr>
          <p:cNvPr id="10" name="Text 8"/>
          <p:cNvSpPr/>
          <p:nvPr/>
        </p:nvSpPr>
        <p:spPr>
          <a:xfrm>
            <a:off x="1028224" y="5154335"/>
            <a:ext cx="3269575"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Informed Decision-Making</a:t>
            </a:r>
            <a:endParaRPr lang="en-US" sz="2200" dirty="0"/>
          </a:p>
        </p:txBody>
      </p:sp>
      <p:sp>
        <p:nvSpPr>
          <p:cNvPr id="11" name="Text 9"/>
          <p:cNvSpPr/>
          <p:nvPr/>
        </p:nvSpPr>
        <p:spPr>
          <a:xfrm>
            <a:off x="1028224" y="5644753"/>
            <a:ext cx="5939195"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Real-time integration with labor market data enables users to understand current industry trends, salary expectations, and demand for various roles.</a:t>
            </a:r>
            <a:endParaRPr lang="en-US" sz="1750" dirty="0"/>
          </a:p>
        </p:txBody>
      </p:sp>
      <p:sp>
        <p:nvSpPr>
          <p:cNvPr id="12" name="Shape 10"/>
          <p:cNvSpPr/>
          <p:nvPr/>
        </p:nvSpPr>
        <p:spPr>
          <a:xfrm>
            <a:off x="7428667" y="4919901"/>
            <a:ext cx="6408063" cy="2047994"/>
          </a:xfrm>
          <a:prstGeom prst="roundRect">
            <a:avLst>
              <a:gd name="adj" fmla="val 4652"/>
            </a:avLst>
          </a:prstGeom>
          <a:solidFill>
            <a:srgbClr val="EBE2E0"/>
          </a:solidFill>
          <a:ln w="7620">
            <a:solidFill>
              <a:srgbClr val="D1C8C6"/>
            </a:solidFill>
            <a:prstDash val="solid"/>
          </a:ln>
        </p:spPr>
      </p:sp>
      <p:sp>
        <p:nvSpPr>
          <p:cNvPr id="13" name="Text 11"/>
          <p:cNvSpPr/>
          <p:nvPr/>
        </p:nvSpPr>
        <p:spPr>
          <a:xfrm>
            <a:off x="7663101" y="5154335"/>
            <a:ext cx="2921794"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Up-to-Date Information</a:t>
            </a:r>
            <a:endParaRPr lang="en-US" sz="2200" dirty="0"/>
          </a:p>
        </p:txBody>
      </p:sp>
      <p:sp>
        <p:nvSpPr>
          <p:cNvPr id="14" name="Text 12"/>
          <p:cNvSpPr/>
          <p:nvPr/>
        </p:nvSpPr>
        <p:spPr>
          <a:xfrm>
            <a:off x="7663101" y="5644753"/>
            <a:ext cx="5939195"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Continuous integration with labor market trends ensures users always have the latest information about in-demand careers and emerging fields.</a:t>
            </a:r>
            <a:endParaRPr lang="en-US" sz="17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93790" y="1042988"/>
            <a:ext cx="5020151" cy="566976"/>
          </a:xfrm>
          <a:prstGeom prst="rect">
            <a:avLst/>
          </a:prstGeom>
          <a:noFill/>
          <a:ln/>
        </p:spPr>
        <p:txBody>
          <a:bodyPr wrap="none" lIns="0" tIns="0" rIns="0" bIns="0" rtlCol="0" anchor="t"/>
          <a:lstStyle/>
          <a:p>
            <a:pPr algn="l" indent="0" marL="0">
              <a:lnSpc>
                <a:spcPts val="4450"/>
              </a:lnSpc>
              <a:buNone/>
            </a:pPr>
            <a:r>
              <a:rPr lang="en-US" sz="3550" b="1" dirty="0">
                <a:solidFill>
                  <a:srgbClr val="443728"/>
                </a:solidFill>
                <a:latin typeface="Crimson Pro Bold" pitchFamily="34" charset="0"/>
                <a:ea typeface="Crimson Pro Bold" pitchFamily="34" charset="-122"/>
                <a:cs typeface="Crimson Pro Bold" pitchFamily="34" charset="-120"/>
              </a:rPr>
              <a:t>Future of Career Guidance</a:t>
            </a:r>
            <a:endParaRPr lang="en-US" sz="3550" dirty="0"/>
          </a:p>
        </p:txBody>
      </p:sp>
      <p:pic>
        <p:nvPicPr>
          <p:cNvPr id="3" name="Image 0" descr="preencoded.png">    </p:cNvPr>
          <p:cNvPicPr>
            <a:picLocks noChangeAspect="1"/>
          </p:cNvPicPr>
          <p:nvPr/>
        </p:nvPicPr>
        <p:blipFill>
          <a:blip r:embed="rId1"/>
          <a:stretch>
            <a:fillRect/>
          </a:stretch>
        </p:blipFill>
        <p:spPr>
          <a:xfrm>
            <a:off x="793790" y="2063591"/>
            <a:ext cx="3260646" cy="907256"/>
          </a:xfrm>
          <a:prstGeom prst="rect">
            <a:avLst/>
          </a:prstGeom>
        </p:spPr>
      </p:pic>
      <p:sp>
        <p:nvSpPr>
          <p:cNvPr id="4" name="Text 1"/>
          <p:cNvSpPr/>
          <p:nvPr/>
        </p:nvSpPr>
        <p:spPr>
          <a:xfrm>
            <a:off x="1020604" y="3311009"/>
            <a:ext cx="2807018" cy="708660"/>
          </a:xfrm>
          <a:prstGeom prst="rect">
            <a:avLst/>
          </a:prstGeom>
          <a:noFill/>
          <a:ln/>
        </p:spPr>
        <p:txBody>
          <a:bodyPr wrap="squar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Global Opportunities Access</a:t>
            </a:r>
            <a:endParaRPr lang="en-US" sz="2200" dirty="0"/>
          </a:p>
        </p:txBody>
      </p:sp>
      <p:sp>
        <p:nvSpPr>
          <p:cNvPr id="5" name="Text 2"/>
          <p:cNvSpPr/>
          <p:nvPr/>
        </p:nvSpPr>
        <p:spPr>
          <a:xfrm>
            <a:off x="1020604" y="4155757"/>
            <a:ext cx="2807018" cy="1814513"/>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Advanced career guidance systems will expand users' horizons by providing insights into global opportunities</a:t>
            </a:r>
            <a:endParaRPr lang="en-US" sz="1750" dirty="0"/>
          </a:p>
        </p:txBody>
      </p:sp>
      <p:pic>
        <p:nvPicPr>
          <p:cNvPr id="6" name="Image 1" descr="preencoded.png">    </p:cNvPr>
          <p:cNvPicPr>
            <a:picLocks noChangeAspect="1"/>
          </p:cNvPicPr>
          <p:nvPr/>
        </p:nvPicPr>
        <p:blipFill>
          <a:blip r:embed="rId2"/>
          <a:stretch>
            <a:fillRect/>
          </a:stretch>
        </p:blipFill>
        <p:spPr>
          <a:xfrm>
            <a:off x="4054435" y="2063591"/>
            <a:ext cx="3260765" cy="907256"/>
          </a:xfrm>
          <a:prstGeom prst="rect">
            <a:avLst/>
          </a:prstGeom>
        </p:spPr>
      </p:pic>
      <p:sp>
        <p:nvSpPr>
          <p:cNvPr id="7" name="Text 3"/>
          <p:cNvSpPr/>
          <p:nvPr/>
        </p:nvSpPr>
        <p:spPr>
          <a:xfrm>
            <a:off x="4281249" y="3311009"/>
            <a:ext cx="2807137" cy="708660"/>
          </a:xfrm>
          <a:prstGeom prst="rect">
            <a:avLst/>
          </a:prstGeom>
          <a:noFill/>
          <a:ln/>
        </p:spPr>
        <p:txBody>
          <a:bodyPr wrap="squar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AI-Driven Dynamic Guidance</a:t>
            </a:r>
            <a:endParaRPr lang="en-US" sz="2200" dirty="0"/>
          </a:p>
        </p:txBody>
      </p:sp>
      <p:sp>
        <p:nvSpPr>
          <p:cNvPr id="8" name="Text 4"/>
          <p:cNvSpPr/>
          <p:nvPr/>
        </p:nvSpPr>
        <p:spPr>
          <a:xfrm>
            <a:off x="4281249" y="4155757"/>
            <a:ext cx="2807137" cy="1451610"/>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Leveraging artificial intelligence to provide deeper understanding of individual potential</a:t>
            </a:r>
            <a:endParaRPr lang="en-US" sz="1750" dirty="0"/>
          </a:p>
        </p:txBody>
      </p:sp>
      <p:pic>
        <p:nvPicPr>
          <p:cNvPr id="9" name="Image 2" descr="preencoded.png">    </p:cNvPr>
          <p:cNvPicPr>
            <a:picLocks noChangeAspect="1"/>
          </p:cNvPicPr>
          <p:nvPr/>
        </p:nvPicPr>
        <p:blipFill>
          <a:blip r:embed="rId3"/>
          <a:stretch>
            <a:fillRect/>
          </a:stretch>
        </p:blipFill>
        <p:spPr>
          <a:xfrm>
            <a:off x="7315200" y="2063591"/>
            <a:ext cx="3260646" cy="907256"/>
          </a:xfrm>
          <a:prstGeom prst="rect">
            <a:avLst/>
          </a:prstGeom>
        </p:spPr>
      </p:pic>
      <p:sp>
        <p:nvSpPr>
          <p:cNvPr id="10" name="Text 5"/>
          <p:cNvSpPr/>
          <p:nvPr/>
        </p:nvSpPr>
        <p:spPr>
          <a:xfrm>
            <a:off x="7542014" y="3311009"/>
            <a:ext cx="2807018" cy="354330"/>
          </a:xfrm>
          <a:prstGeom prst="rect">
            <a:avLst/>
          </a:prstGeom>
          <a:noFill/>
          <a:ln/>
        </p:spPr>
        <p:txBody>
          <a:bodyPr wrap="non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Hyper-Personalization</a:t>
            </a:r>
            <a:endParaRPr lang="en-US" sz="2200" dirty="0"/>
          </a:p>
        </p:txBody>
      </p:sp>
      <p:sp>
        <p:nvSpPr>
          <p:cNvPr id="11" name="Text 6"/>
          <p:cNvSpPr/>
          <p:nvPr/>
        </p:nvSpPr>
        <p:spPr>
          <a:xfrm>
            <a:off x="7542014" y="3801427"/>
            <a:ext cx="2807018" cy="217741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Career guidance will become increasingly personalized, considering micro-level details such as learning pace, personality traits,</a:t>
            </a:r>
            <a:endParaRPr lang="en-US" sz="1750" dirty="0"/>
          </a:p>
        </p:txBody>
      </p:sp>
      <p:pic>
        <p:nvPicPr>
          <p:cNvPr id="12" name="Image 3" descr="preencoded.png">    </p:cNvPr>
          <p:cNvPicPr>
            <a:picLocks noChangeAspect="1"/>
          </p:cNvPicPr>
          <p:nvPr/>
        </p:nvPicPr>
        <p:blipFill>
          <a:blip r:embed="rId4"/>
          <a:stretch>
            <a:fillRect/>
          </a:stretch>
        </p:blipFill>
        <p:spPr>
          <a:xfrm>
            <a:off x="10575846" y="2063591"/>
            <a:ext cx="3260765" cy="907256"/>
          </a:xfrm>
          <a:prstGeom prst="rect">
            <a:avLst/>
          </a:prstGeom>
        </p:spPr>
      </p:pic>
      <p:sp>
        <p:nvSpPr>
          <p:cNvPr id="13" name="Text 7"/>
          <p:cNvSpPr/>
          <p:nvPr/>
        </p:nvSpPr>
        <p:spPr>
          <a:xfrm>
            <a:off x="10802660" y="3311009"/>
            <a:ext cx="2807137" cy="708660"/>
          </a:xfrm>
          <a:prstGeom prst="rect">
            <a:avLst/>
          </a:prstGeom>
          <a:noFill/>
          <a:ln/>
        </p:spPr>
        <p:txBody>
          <a:bodyPr wrap="square" lIns="0" tIns="0" rIns="0" bIns="0" rtlCol="0" anchor="t"/>
          <a:lstStyle/>
          <a:p>
            <a:pPr algn="l" indent="0" marL="0">
              <a:lnSpc>
                <a:spcPts val="2750"/>
              </a:lnSpc>
              <a:buNone/>
            </a:pPr>
            <a:r>
              <a:rPr lang="en-US" sz="2200" b="1" dirty="0">
                <a:solidFill>
                  <a:srgbClr val="443728"/>
                </a:solidFill>
                <a:latin typeface="Crimson Pro Bold" pitchFamily="34" charset="0"/>
                <a:ea typeface="Crimson Pro Bold" pitchFamily="34" charset="-122"/>
                <a:cs typeface="Crimson Pro Bold" pitchFamily="34" charset="-120"/>
              </a:rPr>
              <a:t>Education-Employment Bridge</a:t>
            </a:r>
            <a:endParaRPr lang="en-US" sz="2200" dirty="0"/>
          </a:p>
        </p:txBody>
      </p:sp>
      <p:sp>
        <p:nvSpPr>
          <p:cNvPr id="14" name="Text 8"/>
          <p:cNvSpPr/>
          <p:nvPr/>
        </p:nvSpPr>
        <p:spPr>
          <a:xfrm>
            <a:off x="10802660" y="4155757"/>
            <a:ext cx="2807137" cy="1088708"/>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Closing the gap between learning systems and workplace needs</a:t>
            </a:r>
            <a:endParaRPr lang="en-US" sz="1750" dirty="0"/>
          </a:p>
        </p:txBody>
      </p:sp>
      <p:sp>
        <p:nvSpPr>
          <p:cNvPr id="15" name="Text 9"/>
          <p:cNvSpPr/>
          <p:nvPr/>
        </p:nvSpPr>
        <p:spPr>
          <a:xfrm>
            <a:off x="793790" y="6460807"/>
            <a:ext cx="13042821" cy="725805"/>
          </a:xfrm>
          <a:prstGeom prst="rect">
            <a:avLst/>
          </a:prstGeom>
          <a:noFill/>
          <a:ln/>
        </p:spPr>
        <p:txBody>
          <a:bodyPr wrap="square" lIns="0" tIns="0" rIns="0" bIns="0" rtlCol="0" anchor="t"/>
          <a:lstStyle/>
          <a:p>
            <a:pPr algn="l" indent="0" marL="0">
              <a:lnSpc>
                <a:spcPts val="2850"/>
              </a:lnSpc>
              <a:buNone/>
            </a:pPr>
            <a:r>
              <a:rPr lang="en-US" sz="1750" dirty="0">
                <a:solidFill>
                  <a:srgbClr val="443728"/>
                </a:solidFill>
                <a:latin typeface="Open Sans" pitchFamily="34" charset="0"/>
                <a:ea typeface="Open Sans" pitchFamily="34" charset="-122"/>
                <a:cs typeface="Open Sans" pitchFamily="34" charset="-120"/>
              </a:rPr>
              <a:t>The future of ICGS lies in deeper integration of AI and global data sources to offer hyper-personalized career guidance. It aims to become a lifelong companion for users, adapting to evolving job markets and personal growth.</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9</Slides>
  <Notes>9</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PptxGenJS</cp:lastModifiedBy>
  <cp:revision>1</cp:revision>
  <dcterms:created xsi:type="dcterms:W3CDTF">2025-04-08T13:53:33Z</dcterms:created>
  <dcterms:modified xsi:type="dcterms:W3CDTF">2025-04-08T13:53:33Z</dcterms:modified>
</cp:coreProperties>
</file>