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1"/>
  </p:notesMasterIdLst>
  <p:sldIdLst>
    <p:sldId id="256" r:id="rId5"/>
    <p:sldId id="2146847054" r:id="rId6"/>
    <p:sldId id="262" r:id="rId7"/>
    <p:sldId id="263" r:id="rId8"/>
    <p:sldId id="265" r:id="rId9"/>
    <p:sldId id="2146847056" r:id="rId10"/>
    <p:sldId id="2146847057" r:id="rId11"/>
    <p:sldId id="2146847059" r:id="rId12"/>
    <p:sldId id="2146847058" r:id="rId13"/>
    <p:sldId id="2146847060" r:id="rId14"/>
    <p:sldId id="2146847061" r:id="rId15"/>
    <p:sldId id="2146847062" r:id="rId16"/>
    <p:sldId id="2146847063" r:id="rId17"/>
    <p:sldId id="2146847064" r:id="rId18"/>
    <p:sldId id="2146847065" r:id="rId19"/>
    <p:sldId id="2146847066" r:id="rId20"/>
    <p:sldId id="2146847067" r:id="rId21"/>
    <p:sldId id="2146847068" r:id="rId22"/>
    <p:sldId id="2146847069" r:id="rId23"/>
    <p:sldId id="2146847070" r:id="rId24"/>
    <p:sldId id="2146847071" r:id="rId25"/>
    <p:sldId id="2146847072" r:id="rId26"/>
    <p:sldId id="2146847073" r:id="rId27"/>
    <p:sldId id="2146847074" r:id="rId28"/>
    <p:sldId id="2146847075" r:id="rId29"/>
    <p:sldId id="2146847076" r:id="rId30"/>
    <p:sldId id="2146847077" r:id="rId31"/>
    <p:sldId id="2146847078" r:id="rId32"/>
    <p:sldId id="2146847079" r:id="rId33"/>
    <p:sldId id="2146847080" r:id="rId34"/>
    <p:sldId id="2146847081" r:id="rId35"/>
    <p:sldId id="2146847082" r:id="rId36"/>
    <p:sldId id="2146847083" r:id="rId37"/>
    <p:sldId id="259" r:id="rId38"/>
    <p:sldId id="2146847085" r:id="rId39"/>
    <p:sldId id="214684708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8" d="100"/>
          <a:sy n="68" d="100"/>
        </p:scale>
        <p:origin x="8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NileshChhabra/IBM_Edunet_AI-Cloud_HotelReservationAnalysis"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777337" y="3576910"/>
            <a:ext cx="7980183" cy="2246769"/>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Nilesh Chhabra</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Chandigarh Engineering College, Jhanjeri, Mohali</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581172" y="711838"/>
            <a:ext cx="12461296"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321242"/>
          </a:xfrm>
          <a:prstGeom prst="rect">
            <a:avLst/>
          </a:prstGeom>
        </p:spPr>
        <p:txBody>
          <a:bodyPr vert="horz" wrap="square" lIns="0" tIns="13335" rIns="0" bIns="0" rtlCol="0">
            <a:spAutoFit/>
          </a:bodyPr>
          <a:lstStyle/>
          <a:p>
            <a:pPr marL="5080">
              <a:lnSpc>
                <a:spcPct val="100000"/>
              </a:lnSpc>
              <a:spcBef>
                <a:spcPts val="105"/>
              </a:spcBef>
              <a:buClr>
                <a:srgbClr val="000000"/>
              </a:buClr>
              <a:buSzPct val="92857"/>
              <a:tabLst>
                <a:tab pos="74930" algn="l"/>
              </a:tabLst>
            </a:pPr>
            <a:r>
              <a:rPr sz="2000" b="1" dirty="0">
                <a:solidFill>
                  <a:srgbClr val="202020"/>
                </a:solidFill>
                <a:latin typeface="Times New Roman" panose="02020603050405020304" pitchFamily="18" charset="0"/>
                <a:cs typeface="Times New Roman" panose="02020603050405020304" pitchFamily="18" charset="0"/>
              </a:rPr>
              <a:t>Question</a:t>
            </a:r>
            <a:r>
              <a:rPr sz="2000" b="1" spc="-45"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1:</a:t>
            </a:r>
            <a:r>
              <a:rPr sz="2000" b="1" spc="-20"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Is</a:t>
            </a:r>
            <a:r>
              <a:rPr sz="2000" b="1" spc="-40"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not</a:t>
            </a:r>
            <a:r>
              <a:rPr sz="2000" b="1" spc="-25"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having</a:t>
            </a:r>
            <a:r>
              <a:rPr sz="2000" b="1" spc="-40"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a</a:t>
            </a:r>
            <a:r>
              <a:rPr sz="2000" b="1" spc="-20"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reserved</a:t>
            </a:r>
            <a:r>
              <a:rPr sz="2000" b="1" spc="-65"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room</a:t>
            </a:r>
            <a:r>
              <a:rPr sz="2000" b="1" spc="-10"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assigned</a:t>
            </a:r>
            <a:r>
              <a:rPr sz="2000" b="1" spc="-65"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a</a:t>
            </a:r>
            <a:r>
              <a:rPr sz="2000" b="1" spc="-20"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reason</a:t>
            </a:r>
            <a:r>
              <a:rPr sz="2000" b="1" spc="-35" dirty="0">
                <a:solidFill>
                  <a:srgbClr val="202020"/>
                </a:solidFill>
                <a:latin typeface="Times New Roman" panose="02020603050405020304" pitchFamily="18" charset="0"/>
                <a:cs typeface="Times New Roman" panose="02020603050405020304" pitchFamily="18" charset="0"/>
              </a:rPr>
              <a:t> </a:t>
            </a:r>
            <a:r>
              <a:rPr sz="2000" b="1" spc="-25" dirty="0">
                <a:solidFill>
                  <a:srgbClr val="202020"/>
                </a:solidFill>
                <a:latin typeface="Times New Roman" panose="02020603050405020304" pitchFamily="18" charset="0"/>
                <a:cs typeface="Times New Roman" panose="02020603050405020304" pitchFamily="18" charset="0"/>
              </a:rPr>
              <a:t>for</a:t>
            </a:r>
            <a:r>
              <a:rPr lang="en-US" sz="2000" b="1" spc="-25" dirty="0">
                <a:solidFill>
                  <a:srgbClr val="202020"/>
                </a:solidFill>
                <a:latin typeface="Times New Roman" panose="02020603050405020304" pitchFamily="18" charset="0"/>
                <a:cs typeface="Times New Roman" panose="02020603050405020304" pitchFamily="18" charset="0"/>
              </a:rPr>
              <a:t> </a:t>
            </a:r>
            <a:r>
              <a:rPr sz="2000" b="1" dirty="0">
                <a:solidFill>
                  <a:srgbClr val="202020"/>
                </a:solidFill>
                <a:latin typeface="Times New Roman" panose="02020603050405020304" pitchFamily="18" charset="0"/>
                <a:cs typeface="Times New Roman" panose="02020603050405020304" pitchFamily="18" charset="0"/>
              </a:rPr>
              <a:t>booking</a:t>
            </a:r>
            <a:r>
              <a:rPr sz="2000" b="1" spc="-50" dirty="0">
                <a:solidFill>
                  <a:srgbClr val="202020"/>
                </a:solidFill>
                <a:latin typeface="Times New Roman" panose="02020603050405020304" pitchFamily="18" charset="0"/>
                <a:cs typeface="Times New Roman" panose="02020603050405020304" pitchFamily="18" charset="0"/>
              </a:rPr>
              <a:t> </a:t>
            </a:r>
            <a:r>
              <a:rPr sz="2000" b="1" spc="-10" dirty="0">
                <a:solidFill>
                  <a:srgbClr val="202020"/>
                </a:solidFill>
                <a:latin typeface="Times New Roman" panose="02020603050405020304" pitchFamily="18" charset="0"/>
                <a:cs typeface="Times New Roman" panose="02020603050405020304" pitchFamily="18" charset="0"/>
              </a:rPr>
              <a:t>cancellations?</a:t>
            </a:r>
            <a:endParaRPr sz="200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85478B7F-42E7-CACE-966A-DD092B648AFB}"/>
              </a:ext>
            </a:extLst>
          </p:cNvPr>
          <p:cNvPicPr/>
          <p:nvPr/>
        </p:nvPicPr>
        <p:blipFill>
          <a:blip r:embed="rId2" cstate="print"/>
          <a:stretch>
            <a:fillRect/>
          </a:stretch>
        </p:blipFill>
        <p:spPr>
          <a:xfrm>
            <a:off x="6513410" y="2274429"/>
            <a:ext cx="5286704" cy="4211363"/>
          </a:xfrm>
          <a:prstGeom prst="rect">
            <a:avLst/>
          </a:prstGeom>
        </p:spPr>
      </p:pic>
      <p:sp>
        <p:nvSpPr>
          <p:cNvPr id="5" name="object 5">
            <a:extLst>
              <a:ext uri="{FF2B5EF4-FFF2-40B4-BE49-F238E27FC236}">
                <a16:creationId xmlns:a16="http://schemas.microsoft.com/office/drawing/2014/main" id="{6753A93B-1F05-FD89-669B-6DEB00C6B892}"/>
              </a:ext>
            </a:extLst>
          </p:cNvPr>
          <p:cNvSpPr txBox="1"/>
          <p:nvPr/>
        </p:nvSpPr>
        <p:spPr>
          <a:xfrm>
            <a:off x="1064748" y="2991700"/>
            <a:ext cx="5031251" cy="1410643"/>
          </a:xfrm>
          <a:prstGeom prst="rect">
            <a:avLst/>
          </a:prstGeom>
        </p:spPr>
        <p:txBody>
          <a:bodyPr vert="horz" wrap="square" lIns="0" tIns="12700" rIns="0" bIns="0" rtlCol="0">
            <a:spAutoFit/>
          </a:bodyPr>
          <a:lstStyle/>
          <a:p>
            <a:pPr marL="299085" marR="5080" indent="-287020" algn="just">
              <a:lnSpc>
                <a:spcPct val="100000"/>
              </a:lnSpc>
              <a:spcBef>
                <a:spcPts val="100"/>
              </a:spcBef>
              <a:buFont typeface="Wingdings"/>
              <a:buChar char=""/>
              <a:tabLst>
                <a:tab pos="299085" algn="l"/>
              </a:tabLst>
            </a:pPr>
            <a:r>
              <a:rPr dirty="0">
                <a:latin typeface="Times New Roman" panose="02020603050405020304" pitchFamily="18" charset="0"/>
                <a:cs typeface="Times New Roman" panose="02020603050405020304" pitchFamily="18" charset="0"/>
              </a:rPr>
              <a:t>The</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inability</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assign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reserved</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room</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a </a:t>
            </a:r>
            <a:r>
              <a:rPr dirty="0">
                <a:latin typeface="Times New Roman" panose="02020603050405020304" pitchFamily="18" charset="0"/>
                <a:cs typeface="Times New Roman" panose="02020603050405020304" pitchFamily="18" charset="0"/>
              </a:rPr>
              <a:t>customer</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not</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grounds</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cancellation.</a:t>
            </a:r>
            <a:endParaRPr lang="en-US" spc="-10" dirty="0">
              <a:latin typeface="Times New Roman" panose="02020603050405020304" pitchFamily="18" charset="0"/>
              <a:cs typeface="Times New Roman" panose="02020603050405020304" pitchFamily="18" charset="0"/>
            </a:endParaRPr>
          </a:p>
          <a:p>
            <a:pPr marL="12065" marR="5080" algn="just">
              <a:lnSpc>
                <a:spcPct val="100000"/>
              </a:lnSpc>
              <a:spcBef>
                <a:spcPts val="100"/>
              </a:spcBef>
              <a:tabLst>
                <a:tab pos="299085" algn="l"/>
              </a:tabLst>
            </a:pPr>
            <a:endParaRPr dirty="0">
              <a:latin typeface="Times New Roman" panose="02020603050405020304" pitchFamily="18" charset="0"/>
              <a:cs typeface="Times New Roman" panose="02020603050405020304" pitchFamily="18" charset="0"/>
            </a:endParaRPr>
          </a:p>
          <a:p>
            <a:pPr marL="299085" marR="12065" indent="-287020" algn="just">
              <a:lnSpc>
                <a:spcPct val="100000"/>
              </a:lnSpc>
              <a:spcBef>
                <a:spcPts val="5"/>
              </a:spcBef>
              <a:buFont typeface="Wingdings"/>
              <a:buChar char=""/>
              <a:tabLst>
                <a:tab pos="299085" algn="l"/>
              </a:tabLst>
            </a:pPr>
            <a:r>
              <a:rPr dirty="0">
                <a:latin typeface="Times New Roman" panose="02020603050405020304" pitchFamily="18" charset="0"/>
                <a:cs typeface="Times New Roman" panose="02020603050405020304" pitchFamily="18" charset="0"/>
              </a:rPr>
              <a:t>Less</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than</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people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who</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cancelled</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their </a:t>
            </a:r>
            <a:r>
              <a:rPr dirty="0">
                <a:latin typeface="Times New Roman" panose="02020603050405020304" pitchFamily="18" charset="0"/>
                <a:cs typeface="Times New Roman" panose="02020603050405020304" pitchFamily="18" charset="0"/>
              </a:rPr>
              <a:t>booking</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when</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reserved</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room</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was</a:t>
            </a:r>
            <a:r>
              <a:rPr spc="-25" dirty="0">
                <a:latin typeface="Times New Roman" panose="02020603050405020304" pitchFamily="18" charset="0"/>
                <a:cs typeface="Times New Roman" panose="02020603050405020304" pitchFamily="18" charset="0"/>
              </a:rPr>
              <a:t> not </a:t>
            </a:r>
            <a:r>
              <a:rPr spc="-10" dirty="0">
                <a:latin typeface="Times New Roman" panose="02020603050405020304" pitchFamily="18" charset="0"/>
                <a:cs typeface="Times New Roman" panose="02020603050405020304" pitchFamily="18" charset="0"/>
              </a:rPr>
              <a:t>assigned.</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3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32124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2</a:t>
            </a:r>
            <a:r>
              <a:rPr lang="en-US" sz="2000" b="1" spc="-20" dirty="0">
                <a:solidFill>
                  <a:srgbClr val="202020"/>
                </a:solidFill>
                <a:latin typeface="Verdana"/>
                <a:cs typeface="Verdana"/>
              </a:rPr>
              <a:t> </a:t>
            </a:r>
            <a:r>
              <a:rPr lang="en-US" sz="2000" b="1" dirty="0">
                <a:solidFill>
                  <a:srgbClr val="202020"/>
                </a:solidFill>
                <a:latin typeface="Verdana"/>
                <a:cs typeface="Verdana"/>
              </a:rPr>
              <a:t>:</a:t>
            </a:r>
            <a:r>
              <a:rPr lang="en-US" sz="2000" b="1" spc="-35" dirty="0">
                <a:solidFill>
                  <a:srgbClr val="202020"/>
                </a:solidFill>
                <a:latin typeface="Verdana"/>
                <a:cs typeface="Verdana"/>
              </a:rPr>
              <a:t> </a:t>
            </a:r>
            <a:r>
              <a:rPr lang="en-US" sz="2000" b="1" dirty="0">
                <a:solidFill>
                  <a:srgbClr val="202020"/>
                </a:solidFill>
                <a:latin typeface="Verdana"/>
                <a:cs typeface="Verdana"/>
              </a:rPr>
              <a:t>Is</a:t>
            </a:r>
            <a:r>
              <a:rPr lang="en-US" sz="2000" b="1" spc="-30" dirty="0">
                <a:solidFill>
                  <a:srgbClr val="202020"/>
                </a:solidFill>
                <a:latin typeface="Verdana"/>
                <a:cs typeface="Verdana"/>
              </a:rPr>
              <a:t> </a:t>
            </a:r>
            <a:r>
              <a:rPr lang="en-US" sz="2000" b="1" dirty="0">
                <a:solidFill>
                  <a:srgbClr val="202020"/>
                </a:solidFill>
                <a:latin typeface="Verdana"/>
                <a:cs typeface="Verdana"/>
              </a:rPr>
              <a:t>the</a:t>
            </a:r>
            <a:r>
              <a:rPr lang="en-US" sz="2000" b="1" spc="-35" dirty="0">
                <a:solidFill>
                  <a:srgbClr val="202020"/>
                </a:solidFill>
                <a:latin typeface="Verdana"/>
                <a:cs typeface="Verdana"/>
              </a:rPr>
              <a:t> </a:t>
            </a:r>
            <a:r>
              <a:rPr lang="en-US" sz="2000" b="1" dirty="0">
                <a:solidFill>
                  <a:srgbClr val="202020"/>
                </a:solidFill>
                <a:latin typeface="Verdana"/>
                <a:cs typeface="Verdana"/>
              </a:rPr>
              <a:t>high</a:t>
            </a:r>
            <a:r>
              <a:rPr lang="en-US" sz="2000" b="1" spc="-30" dirty="0">
                <a:solidFill>
                  <a:srgbClr val="202020"/>
                </a:solidFill>
                <a:latin typeface="Verdana"/>
                <a:cs typeface="Verdana"/>
              </a:rPr>
              <a:t> </a:t>
            </a:r>
            <a:r>
              <a:rPr lang="en-US" sz="2000" b="1" dirty="0" err="1">
                <a:solidFill>
                  <a:srgbClr val="202020"/>
                </a:solidFill>
                <a:latin typeface="Verdana"/>
                <a:cs typeface="Verdana"/>
              </a:rPr>
              <a:t>lead_time</a:t>
            </a:r>
            <a:r>
              <a:rPr lang="en-US" sz="2000" b="1" spc="-40" dirty="0">
                <a:solidFill>
                  <a:srgbClr val="202020"/>
                </a:solidFill>
                <a:latin typeface="Verdana"/>
                <a:cs typeface="Verdana"/>
              </a:rPr>
              <a:t> </a:t>
            </a:r>
            <a:r>
              <a:rPr lang="en-US" sz="2000" b="1" dirty="0">
                <a:solidFill>
                  <a:srgbClr val="202020"/>
                </a:solidFill>
                <a:latin typeface="Verdana"/>
                <a:cs typeface="Verdana"/>
              </a:rPr>
              <a:t>a</a:t>
            </a:r>
            <a:r>
              <a:rPr lang="en-US" sz="2000" b="1" spc="-20" dirty="0">
                <a:solidFill>
                  <a:srgbClr val="202020"/>
                </a:solidFill>
                <a:latin typeface="Verdana"/>
                <a:cs typeface="Verdana"/>
              </a:rPr>
              <a:t> </a:t>
            </a:r>
            <a:r>
              <a:rPr lang="en-US" sz="2000" b="1" dirty="0">
                <a:solidFill>
                  <a:srgbClr val="202020"/>
                </a:solidFill>
                <a:latin typeface="Verdana"/>
                <a:cs typeface="Verdana"/>
              </a:rPr>
              <a:t>reason</a:t>
            </a:r>
            <a:r>
              <a:rPr lang="en-US" sz="2000" b="1" spc="-40" dirty="0">
                <a:solidFill>
                  <a:srgbClr val="202020"/>
                </a:solidFill>
                <a:latin typeface="Verdana"/>
                <a:cs typeface="Verdana"/>
              </a:rPr>
              <a:t> </a:t>
            </a:r>
            <a:r>
              <a:rPr lang="en-US" sz="2000" b="1" dirty="0">
                <a:solidFill>
                  <a:srgbClr val="202020"/>
                </a:solidFill>
                <a:latin typeface="Verdana"/>
                <a:cs typeface="Verdana"/>
              </a:rPr>
              <a:t>for</a:t>
            </a:r>
            <a:r>
              <a:rPr lang="en-US" sz="2000" b="1" spc="-20" dirty="0">
                <a:solidFill>
                  <a:srgbClr val="202020"/>
                </a:solidFill>
                <a:latin typeface="Verdana"/>
                <a:cs typeface="Verdana"/>
              </a:rPr>
              <a:t> </a:t>
            </a:r>
            <a:r>
              <a:rPr lang="en-US" sz="2000" b="1" dirty="0">
                <a:solidFill>
                  <a:srgbClr val="202020"/>
                </a:solidFill>
                <a:latin typeface="Verdana"/>
                <a:cs typeface="Verdana"/>
              </a:rPr>
              <a:t>booking</a:t>
            </a:r>
            <a:r>
              <a:rPr lang="en-US" sz="2000" b="1" spc="-45" dirty="0">
                <a:solidFill>
                  <a:srgbClr val="202020"/>
                </a:solidFill>
                <a:latin typeface="Verdana"/>
                <a:cs typeface="Verdana"/>
              </a:rPr>
              <a:t> </a:t>
            </a:r>
            <a:r>
              <a:rPr lang="en-US" sz="2000" b="1" spc="-10" dirty="0">
                <a:solidFill>
                  <a:srgbClr val="202020"/>
                </a:solidFill>
                <a:latin typeface="Verdana"/>
                <a:cs typeface="Verdana"/>
              </a:rPr>
              <a:t>cancellations?</a:t>
            </a:r>
            <a:endParaRPr lang="en-US" sz="2000" dirty="0">
              <a:latin typeface="Verdana"/>
              <a:cs typeface="Verdana"/>
            </a:endParaRPr>
          </a:p>
        </p:txBody>
      </p:sp>
      <p:pic>
        <p:nvPicPr>
          <p:cNvPr id="6" name="object 5">
            <a:extLst>
              <a:ext uri="{FF2B5EF4-FFF2-40B4-BE49-F238E27FC236}">
                <a16:creationId xmlns:a16="http://schemas.microsoft.com/office/drawing/2014/main" id="{3CDDDAB7-01B5-637C-2226-863646EE443B}"/>
              </a:ext>
            </a:extLst>
          </p:cNvPr>
          <p:cNvPicPr/>
          <p:nvPr/>
        </p:nvPicPr>
        <p:blipFill>
          <a:blip r:embed="rId2" cstate="print"/>
          <a:stretch>
            <a:fillRect/>
          </a:stretch>
        </p:blipFill>
        <p:spPr>
          <a:xfrm>
            <a:off x="6768863" y="2274429"/>
            <a:ext cx="5031251" cy="3672113"/>
          </a:xfrm>
          <a:prstGeom prst="rect">
            <a:avLst/>
          </a:prstGeom>
        </p:spPr>
      </p:pic>
      <p:sp>
        <p:nvSpPr>
          <p:cNvPr id="7" name="object 6">
            <a:extLst>
              <a:ext uri="{FF2B5EF4-FFF2-40B4-BE49-F238E27FC236}">
                <a16:creationId xmlns:a16="http://schemas.microsoft.com/office/drawing/2014/main" id="{E7215EB9-1711-7A46-66CF-5DA413BABA6C}"/>
              </a:ext>
            </a:extLst>
          </p:cNvPr>
          <p:cNvSpPr txBox="1"/>
          <p:nvPr/>
        </p:nvSpPr>
        <p:spPr>
          <a:xfrm>
            <a:off x="464458" y="3053588"/>
            <a:ext cx="5457371" cy="1674817"/>
          </a:xfrm>
          <a:prstGeom prst="rect">
            <a:avLst/>
          </a:prstGeom>
        </p:spPr>
        <p:txBody>
          <a:bodyPr vert="horz" wrap="square" lIns="0" tIns="12700" rIns="0" bIns="0" rtlCol="0">
            <a:spAutoFit/>
          </a:bodyPr>
          <a:lstStyle/>
          <a:p>
            <a:pPr marL="299085" marR="5080" indent="-287020" algn="just">
              <a:lnSpc>
                <a:spcPct val="100000"/>
              </a:lnSpc>
              <a:spcBef>
                <a:spcPts val="100"/>
              </a:spcBef>
              <a:buFont typeface="Wingdings"/>
              <a:buChar char=""/>
              <a:tabLst>
                <a:tab pos="299085" algn="l"/>
              </a:tabLst>
            </a:pPr>
            <a:r>
              <a:rPr dirty="0">
                <a:latin typeface="Verdana"/>
                <a:cs typeface="Verdana"/>
              </a:rPr>
              <a:t>Less</a:t>
            </a:r>
            <a:r>
              <a:rPr spc="-35" dirty="0">
                <a:latin typeface="Verdana"/>
                <a:cs typeface="Verdana"/>
              </a:rPr>
              <a:t> </a:t>
            </a:r>
            <a:r>
              <a:rPr dirty="0">
                <a:latin typeface="Verdana"/>
                <a:cs typeface="Verdana"/>
              </a:rPr>
              <a:t>lead</a:t>
            </a:r>
            <a:r>
              <a:rPr spc="-35" dirty="0">
                <a:latin typeface="Verdana"/>
                <a:cs typeface="Verdana"/>
              </a:rPr>
              <a:t> </a:t>
            </a:r>
            <a:r>
              <a:rPr dirty="0">
                <a:latin typeface="Verdana"/>
                <a:cs typeface="Verdana"/>
              </a:rPr>
              <a:t>time</a:t>
            </a:r>
            <a:r>
              <a:rPr spc="-25" dirty="0">
                <a:latin typeface="Verdana"/>
                <a:cs typeface="Verdana"/>
              </a:rPr>
              <a:t> </a:t>
            </a:r>
            <a:r>
              <a:rPr dirty="0">
                <a:latin typeface="Verdana"/>
                <a:cs typeface="Verdana"/>
              </a:rPr>
              <a:t>means</a:t>
            </a:r>
            <a:r>
              <a:rPr spc="-35" dirty="0">
                <a:latin typeface="Verdana"/>
                <a:cs typeface="Verdana"/>
              </a:rPr>
              <a:t> </a:t>
            </a:r>
            <a:r>
              <a:rPr dirty="0">
                <a:latin typeface="Verdana"/>
                <a:cs typeface="Verdana"/>
              </a:rPr>
              <a:t>fewer</a:t>
            </a:r>
            <a:r>
              <a:rPr spc="-15" dirty="0">
                <a:latin typeface="Verdana"/>
                <a:cs typeface="Verdana"/>
              </a:rPr>
              <a:t> </a:t>
            </a:r>
            <a:r>
              <a:rPr spc="-10" dirty="0">
                <a:latin typeface="Verdana"/>
                <a:cs typeface="Verdana"/>
              </a:rPr>
              <a:t>cancellations. </a:t>
            </a:r>
            <a:r>
              <a:rPr dirty="0">
                <a:latin typeface="Verdana"/>
                <a:cs typeface="Verdana"/>
              </a:rPr>
              <a:t>Customers</a:t>
            </a:r>
            <a:r>
              <a:rPr spc="-40" dirty="0">
                <a:latin typeface="Verdana"/>
                <a:cs typeface="Verdana"/>
              </a:rPr>
              <a:t> </a:t>
            </a:r>
            <a:r>
              <a:rPr dirty="0">
                <a:latin typeface="Verdana"/>
                <a:cs typeface="Verdana"/>
              </a:rPr>
              <a:t>who</a:t>
            </a:r>
            <a:r>
              <a:rPr spc="-10" dirty="0">
                <a:latin typeface="Verdana"/>
                <a:cs typeface="Verdana"/>
              </a:rPr>
              <a:t> </a:t>
            </a:r>
            <a:r>
              <a:rPr dirty="0">
                <a:latin typeface="Verdana"/>
                <a:cs typeface="Verdana"/>
              </a:rPr>
              <a:t>book</a:t>
            </a:r>
            <a:r>
              <a:rPr spc="-20" dirty="0">
                <a:latin typeface="Verdana"/>
                <a:cs typeface="Verdana"/>
              </a:rPr>
              <a:t> </a:t>
            </a:r>
            <a:r>
              <a:rPr dirty="0">
                <a:latin typeface="Verdana"/>
                <a:cs typeface="Verdana"/>
              </a:rPr>
              <a:t>hotels</a:t>
            </a:r>
            <a:r>
              <a:rPr spc="-25" dirty="0">
                <a:latin typeface="Verdana"/>
                <a:cs typeface="Verdana"/>
              </a:rPr>
              <a:t> </a:t>
            </a:r>
            <a:r>
              <a:rPr dirty="0">
                <a:latin typeface="Verdana"/>
                <a:cs typeface="Verdana"/>
              </a:rPr>
              <a:t>more</a:t>
            </a:r>
            <a:r>
              <a:rPr spc="-25" dirty="0">
                <a:latin typeface="Verdana"/>
                <a:cs typeface="Verdana"/>
              </a:rPr>
              <a:t> </a:t>
            </a:r>
            <a:r>
              <a:rPr dirty="0">
                <a:latin typeface="Verdana"/>
                <a:cs typeface="Verdana"/>
              </a:rPr>
              <a:t>than </a:t>
            </a:r>
            <a:r>
              <a:rPr spc="-25" dirty="0">
                <a:latin typeface="Verdana"/>
                <a:cs typeface="Verdana"/>
              </a:rPr>
              <a:t>15 </a:t>
            </a:r>
            <a:r>
              <a:rPr dirty="0">
                <a:latin typeface="Verdana"/>
                <a:cs typeface="Verdana"/>
              </a:rPr>
              <a:t>days</a:t>
            </a:r>
            <a:r>
              <a:rPr spc="-30" dirty="0">
                <a:latin typeface="Verdana"/>
                <a:cs typeface="Verdana"/>
              </a:rPr>
              <a:t> </a:t>
            </a:r>
            <a:r>
              <a:rPr dirty="0">
                <a:latin typeface="Verdana"/>
                <a:cs typeface="Verdana"/>
              </a:rPr>
              <a:t>in</a:t>
            </a:r>
            <a:r>
              <a:rPr spc="-20" dirty="0">
                <a:latin typeface="Verdana"/>
                <a:cs typeface="Verdana"/>
              </a:rPr>
              <a:t> </a:t>
            </a:r>
            <a:r>
              <a:rPr dirty="0">
                <a:latin typeface="Verdana"/>
                <a:cs typeface="Verdana"/>
              </a:rPr>
              <a:t>advance</a:t>
            </a:r>
            <a:r>
              <a:rPr spc="-25" dirty="0">
                <a:latin typeface="Verdana"/>
                <a:cs typeface="Verdana"/>
              </a:rPr>
              <a:t> </a:t>
            </a:r>
            <a:r>
              <a:rPr dirty="0">
                <a:latin typeface="Verdana"/>
                <a:cs typeface="Verdana"/>
              </a:rPr>
              <a:t>are</a:t>
            </a:r>
            <a:r>
              <a:rPr spc="-5" dirty="0">
                <a:latin typeface="Verdana"/>
                <a:cs typeface="Verdana"/>
              </a:rPr>
              <a:t> </a:t>
            </a:r>
            <a:r>
              <a:rPr dirty="0">
                <a:latin typeface="Verdana"/>
                <a:cs typeface="Verdana"/>
              </a:rPr>
              <a:t>more</a:t>
            </a:r>
            <a:r>
              <a:rPr spc="-20" dirty="0">
                <a:latin typeface="Verdana"/>
                <a:cs typeface="Verdana"/>
              </a:rPr>
              <a:t> </a:t>
            </a:r>
            <a:r>
              <a:rPr dirty="0">
                <a:latin typeface="Verdana"/>
                <a:cs typeface="Verdana"/>
              </a:rPr>
              <a:t>likely</a:t>
            </a:r>
            <a:r>
              <a:rPr spc="-45" dirty="0">
                <a:latin typeface="Verdana"/>
                <a:cs typeface="Verdana"/>
              </a:rPr>
              <a:t> </a:t>
            </a:r>
            <a:r>
              <a:rPr dirty="0">
                <a:latin typeface="Verdana"/>
                <a:cs typeface="Verdana"/>
              </a:rPr>
              <a:t>to</a:t>
            </a:r>
            <a:r>
              <a:rPr spc="-5" dirty="0">
                <a:latin typeface="Verdana"/>
                <a:cs typeface="Verdana"/>
              </a:rPr>
              <a:t> </a:t>
            </a:r>
            <a:r>
              <a:rPr spc="-10" dirty="0">
                <a:latin typeface="Verdana"/>
                <a:cs typeface="Verdana"/>
              </a:rPr>
              <a:t>cancel </a:t>
            </a:r>
            <a:r>
              <a:rPr dirty="0">
                <a:latin typeface="Verdana"/>
                <a:cs typeface="Verdana"/>
              </a:rPr>
              <a:t>their</a:t>
            </a:r>
            <a:r>
              <a:rPr spc="-40" dirty="0">
                <a:latin typeface="Verdana"/>
                <a:cs typeface="Verdana"/>
              </a:rPr>
              <a:t> </a:t>
            </a:r>
            <a:r>
              <a:rPr spc="-10" dirty="0">
                <a:latin typeface="Verdana"/>
                <a:cs typeface="Verdana"/>
              </a:rPr>
              <a:t>booking.</a:t>
            </a:r>
            <a:endParaRPr dirty="0">
              <a:latin typeface="Verdana"/>
              <a:cs typeface="Verdana"/>
            </a:endParaRPr>
          </a:p>
          <a:p>
            <a:pPr marL="299085" indent="-286385" algn="just">
              <a:lnSpc>
                <a:spcPct val="100000"/>
              </a:lnSpc>
              <a:buFont typeface="Wingdings"/>
              <a:buChar char=""/>
              <a:tabLst>
                <a:tab pos="299085" algn="l"/>
              </a:tabLst>
            </a:pPr>
            <a:r>
              <a:rPr dirty="0">
                <a:latin typeface="Verdana"/>
                <a:cs typeface="Verdana"/>
              </a:rPr>
              <a:t>Booking</a:t>
            </a:r>
            <a:r>
              <a:rPr spc="-45" dirty="0">
                <a:latin typeface="Verdana"/>
                <a:cs typeface="Verdana"/>
              </a:rPr>
              <a:t> </a:t>
            </a:r>
            <a:r>
              <a:rPr dirty="0">
                <a:latin typeface="Verdana"/>
                <a:cs typeface="Verdana"/>
              </a:rPr>
              <a:t>cancellations</a:t>
            </a:r>
            <a:r>
              <a:rPr spc="-60" dirty="0">
                <a:latin typeface="Verdana"/>
                <a:cs typeface="Verdana"/>
              </a:rPr>
              <a:t> </a:t>
            </a:r>
            <a:r>
              <a:rPr dirty="0">
                <a:latin typeface="Verdana"/>
                <a:cs typeface="Verdana"/>
              </a:rPr>
              <a:t>are</a:t>
            </a:r>
            <a:r>
              <a:rPr spc="-30" dirty="0">
                <a:latin typeface="Verdana"/>
                <a:cs typeface="Verdana"/>
              </a:rPr>
              <a:t> </a:t>
            </a:r>
            <a:r>
              <a:rPr dirty="0">
                <a:latin typeface="Verdana"/>
                <a:cs typeface="Verdana"/>
              </a:rPr>
              <a:t>not</a:t>
            </a:r>
            <a:r>
              <a:rPr spc="-20" dirty="0">
                <a:latin typeface="Verdana"/>
                <a:cs typeface="Verdana"/>
              </a:rPr>
              <a:t> </a:t>
            </a:r>
            <a:r>
              <a:rPr dirty="0">
                <a:latin typeface="Verdana"/>
                <a:cs typeface="Verdana"/>
              </a:rPr>
              <a:t>caused</a:t>
            </a:r>
            <a:r>
              <a:rPr spc="-40" dirty="0">
                <a:latin typeface="Verdana"/>
                <a:cs typeface="Verdana"/>
              </a:rPr>
              <a:t> </a:t>
            </a:r>
            <a:r>
              <a:rPr dirty="0">
                <a:latin typeface="Verdana"/>
                <a:cs typeface="Verdana"/>
              </a:rPr>
              <a:t>by</a:t>
            </a:r>
            <a:r>
              <a:rPr spc="-35" dirty="0">
                <a:latin typeface="Verdana"/>
                <a:cs typeface="Verdana"/>
              </a:rPr>
              <a:t> </a:t>
            </a:r>
            <a:r>
              <a:rPr spc="-50" dirty="0">
                <a:latin typeface="Verdana"/>
                <a:cs typeface="Verdana"/>
              </a:rPr>
              <a:t>a</a:t>
            </a:r>
            <a:endParaRPr dirty="0">
              <a:latin typeface="Verdana"/>
              <a:cs typeface="Verdana"/>
            </a:endParaRPr>
          </a:p>
          <a:p>
            <a:pPr marL="299085" algn="just">
              <a:lnSpc>
                <a:spcPct val="100000"/>
              </a:lnSpc>
              <a:spcBef>
                <a:spcPts val="5"/>
              </a:spcBef>
            </a:pPr>
            <a:r>
              <a:rPr dirty="0">
                <a:latin typeface="Verdana"/>
                <a:cs typeface="Verdana"/>
              </a:rPr>
              <a:t>longer</a:t>
            </a:r>
            <a:r>
              <a:rPr spc="-35" dirty="0">
                <a:latin typeface="Verdana"/>
                <a:cs typeface="Verdana"/>
              </a:rPr>
              <a:t> </a:t>
            </a:r>
            <a:r>
              <a:rPr dirty="0">
                <a:latin typeface="Verdana"/>
                <a:cs typeface="Verdana"/>
              </a:rPr>
              <a:t>Lead</a:t>
            </a:r>
            <a:r>
              <a:rPr spc="-20" dirty="0">
                <a:latin typeface="Verdana"/>
                <a:cs typeface="Verdana"/>
              </a:rPr>
              <a:t> </a:t>
            </a:r>
            <a:r>
              <a:rPr spc="-10" dirty="0">
                <a:latin typeface="Verdana"/>
                <a:cs typeface="Verdana"/>
              </a:rPr>
              <a:t>time.</a:t>
            </a:r>
            <a:endParaRPr dirty="0">
              <a:latin typeface="Verdana"/>
              <a:cs typeface="Verdana"/>
            </a:endParaRPr>
          </a:p>
        </p:txBody>
      </p:sp>
    </p:spTree>
    <p:extLst>
      <p:ext uri="{BB962C8B-B14F-4D97-AF65-F5344CB8AC3E}">
        <p14:creationId xmlns:p14="http://schemas.microsoft.com/office/powerpoint/2010/main" val="264870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321242"/>
          </a:xfrm>
          <a:prstGeom prst="rect">
            <a:avLst/>
          </a:prstGeom>
        </p:spPr>
        <p:txBody>
          <a:bodyPr vert="horz" wrap="square" lIns="0" tIns="13335" rIns="0" bIns="0" rtlCol="0">
            <a:spAutoFit/>
          </a:bodyPr>
          <a:lstStyle/>
          <a:p>
            <a:pPr marL="12700">
              <a:lnSpc>
                <a:spcPct val="100000"/>
              </a:lnSpc>
              <a:spcBef>
                <a:spcPts val="105"/>
              </a:spcBef>
            </a:pPr>
            <a:r>
              <a:rPr lang="en-US" sz="2000" b="1" dirty="0">
                <a:latin typeface="Verdana"/>
                <a:cs typeface="Verdana"/>
              </a:rPr>
              <a:t>Question</a:t>
            </a:r>
            <a:r>
              <a:rPr lang="en-US" sz="2000" b="1" spc="-45" dirty="0">
                <a:latin typeface="Verdana"/>
                <a:cs typeface="Verdana"/>
              </a:rPr>
              <a:t> </a:t>
            </a:r>
            <a:r>
              <a:rPr lang="en-US" sz="2000" b="1" dirty="0">
                <a:latin typeface="Verdana"/>
                <a:cs typeface="Verdana"/>
              </a:rPr>
              <a:t>3:</a:t>
            </a:r>
            <a:r>
              <a:rPr lang="en-US" sz="2000" b="1" spc="-25" dirty="0">
                <a:latin typeface="Verdana"/>
                <a:cs typeface="Verdana"/>
              </a:rPr>
              <a:t> </a:t>
            </a:r>
            <a:r>
              <a:rPr lang="en-US" sz="2000" b="1" dirty="0">
                <a:latin typeface="Verdana"/>
                <a:cs typeface="Verdana"/>
              </a:rPr>
              <a:t>How</a:t>
            </a:r>
            <a:r>
              <a:rPr lang="en-US" sz="2000" b="1" spc="-30" dirty="0">
                <a:latin typeface="Verdana"/>
                <a:cs typeface="Verdana"/>
              </a:rPr>
              <a:t> </a:t>
            </a:r>
            <a:r>
              <a:rPr lang="en-US" sz="2000" b="1" dirty="0">
                <a:latin typeface="Verdana"/>
                <a:cs typeface="Verdana"/>
              </a:rPr>
              <a:t>many</a:t>
            </a:r>
            <a:r>
              <a:rPr lang="en-US" sz="2000" b="1" spc="-25" dirty="0">
                <a:latin typeface="Verdana"/>
                <a:cs typeface="Verdana"/>
              </a:rPr>
              <a:t> </a:t>
            </a:r>
            <a:r>
              <a:rPr lang="en-US" sz="2000" b="1" dirty="0">
                <a:latin typeface="Verdana"/>
                <a:cs typeface="Verdana"/>
              </a:rPr>
              <a:t>people</a:t>
            </a:r>
            <a:r>
              <a:rPr lang="en-US" sz="2000" b="1" spc="-70" dirty="0">
                <a:latin typeface="Verdana"/>
                <a:cs typeface="Verdana"/>
              </a:rPr>
              <a:t> </a:t>
            </a:r>
            <a:r>
              <a:rPr lang="en-US" sz="2000" b="1" dirty="0">
                <a:latin typeface="Verdana"/>
                <a:cs typeface="Verdana"/>
              </a:rPr>
              <a:t>are</a:t>
            </a:r>
            <a:r>
              <a:rPr lang="en-US" sz="2000" b="1" spc="-35" dirty="0">
                <a:latin typeface="Verdana"/>
                <a:cs typeface="Verdana"/>
              </a:rPr>
              <a:t> </a:t>
            </a:r>
            <a:r>
              <a:rPr lang="en-US" sz="2000" b="1" dirty="0">
                <a:latin typeface="Verdana"/>
                <a:cs typeface="Verdana"/>
              </a:rPr>
              <a:t>reservations</a:t>
            </a:r>
            <a:r>
              <a:rPr lang="en-US" sz="2000" b="1" spc="-40" dirty="0">
                <a:latin typeface="Verdana"/>
                <a:cs typeface="Verdana"/>
              </a:rPr>
              <a:t> </a:t>
            </a:r>
            <a:r>
              <a:rPr lang="en-US" sz="2000" b="1" dirty="0">
                <a:latin typeface="Verdana"/>
                <a:cs typeface="Verdana"/>
              </a:rPr>
              <a:t>made</a:t>
            </a:r>
            <a:r>
              <a:rPr lang="en-US" sz="2000" b="1" spc="-45" dirty="0">
                <a:latin typeface="Verdana"/>
                <a:cs typeface="Verdana"/>
              </a:rPr>
              <a:t> </a:t>
            </a:r>
            <a:r>
              <a:rPr lang="en-US" sz="2000" b="1" spc="-20" dirty="0">
                <a:latin typeface="Verdana"/>
                <a:cs typeface="Verdana"/>
              </a:rPr>
              <a:t>for?</a:t>
            </a:r>
            <a:endParaRPr lang="en-US" sz="2000" dirty="0">
              <a:latin typeface="Verdana"/>
              <a:cs typeface="Verdana"/>
            </a:endParaRPr>
          </a:p>
        </p:txBody>
      </p:sp>
      <p:pic>
        <p:nvPicPr>
          <p:cNvPr id="4" name="object 4">
            <a:extLst>
              <a:ext uri="{FF2B5EF4-FFF2-40B4-BE49-F238E27FC236}">
                <a16:creationId xmlns:a16="http://schemas.microsoft.com/office/drawing/2014/main" id="{4788C0A6-2B0D-B4F1-D0DE-48F8555599BA}"/>
              </a:ext>
            </a:extLst>
          </p:cNvPr>
          <p:cNvPicPr/>
          <p:nvPr/>
        </p:nvPicPr>
        <p:blipFill>
          <a:blip r:embed="rId2" cstate="print"/>
          <a:stretch>
            <a:fillRect/>
          </a:stretch>
        </p:blipFill>
        <p:spPr>
          <a:xfrm>
            <a:off x="7286171" y="2274429"/>
            <a:ext cx="4441371" cy="3871733"/>
          </a:xfrm>
          <a:prstGeom prst="rect">
            <a:avLst/>
          </a:prstGeom>
        </p:spPr>
      </p:pic>
      <p:sp>
        <p:nvSpPr>
          <p:cNvPr id="5" name="object 5">
            <a:extLst>
              <a:ext uri="{FF2B5EF4-FFF2-40B4-BE49-F238E27FC236}">
                <a16:creationId xmlns:a16="http://schemas.microsoft.com/office/drawing/2014/main" id="{9465C656-461F-DA3A-7DDE-BD6D5D61AFF4}"/>
              </a:ext>
            </a:extLst>
          </p:cNvPr>
          <p:cNvSpPr txBox="1"/>
          <p:nvPr/>
        </p:nvSpPr>
        <p:spPr>
          <a:xfrm>
            <a:off x="529497" y="2954837"/>
            <a:ext cx="6451874" cy="1687641"/>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dirty="0">
                <a:solidFill>
                  <a:srgbClr val="202020"/>
                </a:solidFill>
                <a:latin typeface="Verdana"/>
                <a:cs typeface="Verdana"/>
              </a:rPr>
              <a:t>Most</a:t>
            </a:r>
            <a:r>
              <a:rPr spc="-30" dirty="0">
                <a:solidFill>
                  <a:srgbClr val="202020"/>
                </a:solidFill>
                <a:latin typeface="Verdana"/>
                <a:cs typeface="Verdana"/>
              </a:rPr>
              <a:t> </a:t>
            </a:r>
            <a:r>
              <a:rPr dirty="0">
                <a:solidFill>
                  <a:srgbClr val="202020"/>
                </a:solidFill>
                <a:latin typeface="Verdana"/>
                <a:cs typeface="Verdana"/>
              </a:rPr>
              <a:t>customers</a:t>
            </a:r>
            <a:r>
              <a:rPr spc="-55" dirty="0">
                <a:solidFill>
                  <a:srgbClr val="202020"/>
                </a:solidFill>
                <a:latin typeface="Verdana"/>
                <a:cs typeface="Verdana"/>
              </a:rPr>
              <a:t> </a:t>
            </a:r>
            <a:r>
              <a:rPr dirty="0">
                <a:solidFill>
                  <a:srgbClr val="202020"/>
                </a:solidFill>
                <a:latin typeface="Verdana"/>
                <a:cs typeface="Verdana"/>
              </a:rPr>
              <a:t>book</a:t>
            </a:r>
            <a:r>
              <a:rPr spc="-15" dirty="0">
                <a:solidFill>
                  <a:srgbClr val="202020"/>
                </a:solidFill>
                <a:latin typeface="Verdana"/>
                <a:cs typeface="Verdana"/>
              </a:rPr>
              <a:t> </a:t>
            </a:r>
            <a:r>
              <a:rPr dirty="0">
                <a:solidFill>
                  <a:srgbClr val="202020"/>
                </a:solidFill>
                <a:latin typeface="Verdana"/>
                <a:cs typeface="Verdana"/>
              </a:rPr>
              <a:t>hotels</a:t>
            </a:r>
            <a:r>
              <a:rPr spc="-30" dirty="0">
                <a:solidFill>
                  <a:srgbClr val="202020"/>
                </a:solidFill>
                <a:latin typeface="Verdana"/>
                <a:cs typeface="Verdana"/>
              </a:rPr>
              <a:t> </a:t>
            </a:r>
            <a:r>
              <a:rPr dirty="0">
                <a:solidFill>
                  <a:srgbClr val="202020"/>
                </a:solidFill>
                <a:latin typeface="Verdana"/>
                <a:cs typeface="Verdana"/>
              </a:rPr>
              <a:t>for</a:t>
            </a:r>
            <a:r>
              <a:rPr spc="-20" dirty="0">
                <a:solidFill>
                  <a:srgbClr val="202020"/>
                </a:solidFill>
                <a:latin typeface="Verdana"/>
                <a:cs typeface="Verdana"/>
              </a:rPr>
              <a:t> </a:t>
            </a:r>
            <a:r>
              <a:rPr dirty="0">
                <a:solidFill>
                  <a:srgbClr val="202020"/>
                </a:solidFill>
                <a:latin typeface="Verdana"/>
                <a:cs typeface="Verdana"/>
              </a:rPr>
              <a:t>two</a:t>
            </a:r>
            <a:r>
              <a:rPr spc="-15" dirty="0">
                <a:solidFill>
                  <a:srgbClr val="202020"/>
                </a:solidFill>
                <a:latin typeface="Verdana"/>
                <a:cs typeface="Verdana"/>
              </a:rPr>
              <a:t> </a:t>
            </a:r>
            <a:r>
              <a:rPr spc="-10" dirty="0">
                <a:solidFill>
                  <a:srgbClr val="202020"/>
                </a:solidFill>
                <a:latin typeface="Verdana"/>
                <a:cs typeface="Verdana"/>
              </a:rPr>
              <a:t>people </a:t>
            </a:r>
            <a:r>
              <a:rPr dirty="0">
                <a:solidFill>
                  <a:srgbClr val="202020"/>
                </a:solidFill>
                <a:latin typeface="Verdana"/>
                <a:cs typeface="Verdana"/>
              </a:rPr>
              <a:t>(couples).</a:t>
            </a:r>
            <a:r>
              <a:rPr spc="-45" dirty="0">
                <a:solidFill>
                  <a:srgbClr val="202020"/>
                </a:solidFill>
                <a:latin typeface="Verdana"/>
                <a:cs typeface="Verdana"/>
              </a:rPr>
              <a:t> </a:t>
            </a:r>
            <a:r>
              <a:rPr dirty="0">
                <a:solidFill>
                  <a:srgbClr val="202020"/>
                </a:solidFill>
                <a:latin typeface="Verdana"/>
                <a:cs typeface="Verdana"/>
              </a:rPr>
              <a:t>Customers</a:t>
            </a:r>
            <a:r>
              <a:rPr spc="-50" dirty="0">
                <a:solidFill>
                  <a:srgbClr val="202020"/>
                </a:solidFill>
                <a:latin typeface="Verdana"/>
                <a:cs typeface="Verdana"/>
              </a:rPr>
              <a:t> </a:t>
            </a:r>
            <a:r>
              <a:rPr dirty="0">
                <a:solidFill>
                  <a:srgbClr val="202020"/>
                </a:solidFill>
                <a:latin typeface="Verdana"/>
                <a:cs typeface="Verdana"/>
              </a:rPr>
              <a:t>prefer</a:t>
            </a:r>
            <a:r>
              <a:rPr spc="-20" dirty="0">
                <a:solidFill>
                  <a:srgbClr val="202020"/>
                </a:solidFill>
                <a:latin typeface="Verdana"/>
                <a:cs typeface="Verdana"/>
              </a:rPr>
              <a:t> </a:t>
            </a:r>
            <a:r>
              <a:rPr dirty="0">
                <a:solidFill>
                  <a:srgbClr val="202020"/>
                </a:solidFill>
                <a:latin typeface="Verdana"/>
                <a:cs typeface="Verdana"/>
              </a:rPr>
              <a:t>city</a:t>
            </a:r>
            <a:r>
              <a:rPr spc="-45" dirty="0">
                <a:solidFill>
                  <a:srgbClr val="202020"/>
                </a:solidFill>
                <a:latin typeface="Verdana"/>
                <a:cs typeface="Verdana"/>
              </a:rPr>
              <a:t> </a:t>
            </a:r>
            <a:r>
              <a:rPr dirty="0">
                <a:solidFill>
                  <a:srgbClr val="202020"/>
                </a:solidFill>
                <a:latin typeface="Verdana"/>
                <a:cs typeface="Verdana"/>
              </a:rPr>
              <a:t>hotels</a:t>
            </a:r>
            <a:r>
              <a:rPr spc="-45" dirty="0">
                <a:solidFill>
                  <a:srgbClr val="202020"/>
                </a:solidFill>
                <a:latin typeface="Verdana"/>
                <a:cs typeface="Verdana"/>
              </a:rPr>
              <a:t> </a:t>
            </a:r>
            <a:r>
              <a:rPr spc="-20" dirty="0">
                <a:solidFill>
                  <a:srgbClr val="202020"/>
                </a:solidFill>
                <a:latin typeface="Verdana"/>
                <a:cs typeface="Verdana"/>
              </a:rPr>
              <a:t>over </a:t>
            </a:r>
            <a:r>
              <a:rPr dirty="0">
                <a:solidFill>
                  <a:srgbClr val="202020"/>
                </a:solidFill>
                <a:latin typeface="Verdana"/>
                <a:cs typeface="Verdana"/>
              </a:rPr>
              <a:t>resorts</a:t>
            </a:r>
            <a:r>
              <a:rPr spc="-25" dirty="0">
                <a:solidFill>
                  <a:srgbClr val="202020"/>
                </a:solidFill>
                <a:latin typeface="Verdana"/>
                <a:cs typeface="Verdana"/>
              </a:rPr>
              <a:t> </a:t>
            </a:r>
            <a:r>
              <a:rPr dirty="0">
                <a:solidFill>
                  <a:srgbClr val="202020"/>
                </a:solidFill>
                <a:latin typeface="Verdana"/>
                <a:cs typeface="Verdana"/>
              </a:rPr>
              <a:t>for</a:t>
            </a:r>
            <a:r>
              <a:rPr spc="-15" dirty="0">
                <a:solidFill>
                  <a:srgbClr val="202020"/>
                </a:solidFill>
                <a:latin typeface="Verdana"/>
                <a:cs typeface="Verdana"/>
              </a:rPr>
              <a:t> </a:t>
            </a:r>
            <a:r>
              <a:rPr dirty="0">
                <a:solidFill>
                  <a:srgbClr val="202020"/>
                </a:solidFill>
                <a:latin typeface="Verdana"/>
                <a:cs typeface="Verdana"/>
              </a:rPr>
              <a:t>family</a:t>
            </a:r>
            <a:r>
              <a:rPr spc="-40" dirty="0">
                <a:solidFill>
                  <a:srgbClr val="202020"/>
                </a:solidFill>
                <a:latin typeface="Verdana"/>
                <a:cs typeface="Verdana"/>
              </a:rPr>
              <a:t> </a:t>
            </a:r>
            <a:r>
              <a:rPr spc="-10" dirty="0">
                <a:solidFill>
                  <a:srgbClr val="202020"/>
                </a:solidFill>
                <a:latin typeface="Verdana"/>
                <a:cs typeface="Verdana"/>
              </a:rPr>
              <a:t>bookings.</a:t>
            </a:r>
            <a:endParaRPr lang="en-US" spc="-10" dirty="0">
              <a:solidFill>
                <a:srgbClr val="202020"/>
              </a:solidFill>
              <a:latin typeface="Verdana"/>
              <a:cs typeface="Verdana"/>
            </a:endParaRPr>
          </a:p>
          <a:p>
            <a:pPr marL="12065" marR="5080" algn="just">
              <a:lnSpc>
                <a:spcPct val="100000"/>
              </a:lnSpc>
              <a:spcBef>
                <a:spcPts val="100"/>
              </a:spcBef>
              <a:buClr>
                <a:srgbClr val="000000"/>
              </a:buClr>
              <a:tabLst>
                <a:tab pos="299085" algn="l"/>
              </a:tabLst>
            </a:pPr>
            <a:endParaRPr dirty="0">
              <a:latin typeface="Verdana"/>
              <a:cs typeface="Verdana"/>
            </a:endParaRPr>
          </a:p>
          <a:p>
            <a:pPr marL="299085" marR="69850" indent="-287020" algn="just">
              <a:lnSpc>
                <a:spcPct val="100000"/>
              </a:lnSpc>
              <a:spcBef>
                <a:spcPts val="5"/>
              </a:spcBef>
              <a:buClr>
                <a:srgbClr val="000000"/>
              </a:buClr>
              <a:buFont typeface="Wingdings"/>
              <a:buChar char=""/>
              <a:tabLst>
                <a:tab pos="299085" algn="l"/>
              </a:tabLst>
            </a:pPr>
            <a:r>
              <a:rPr dirty="0">
                <a:solidFill>
                  <a:srgbClr val="202020"/>
                </a:solidFill>
                <a:latin typeface="Verdana"/>
                <a:cs typeface="Verdana"/>
              </a:rPr>
              <a:t>A</a:t>
            </a:r>
            <a:r>
              <a:rPr spc="-15" dirty="0">
                <a:solidFill>
                  <a:srgbClr val="202020"/>
                </a:solidFill>
                <a:latin typeface="Verdana"/>
                <a:cs typeface="Verdana"/>
              </a:rPr>
              <a:t> </a:t>
            </a:r>
            <a:r>
              <a:rPr dirty="0">
                <a:solidFill>
                  <a:srgbClr val="202020"/>
                </a:solidFill>
                <a:latin typeface="Verdana"/>
                <a:cs typeface="Verdana"/>
              </a:rPr>
              <a:t>city</a:t>
            </a:r>
            <a:r>
              <a:rPr spc="-45" dirty="0">
                <a:solidFill>
                  <a:srgbClr val="202020"/>
                </a:solidFill>
                <a:latin typeface="Verdana"/>
                <a:cs typeface="Verdana"/>
              </a:rPr>
              <a:t> </a:t>
            </a:r>
            <a:r>
              <a:rPr dirty="0">
                <a:solidFill>
                  <a:srgbClr val="202020"/>
                </a:solidFill>
                <a:latin typeface="Verdana"/>
                <a:cs typeface="Verdana"/>
              </a:rPr>
              <a:t>hotel</a:t>
            </a:r>
            <a:r>
              <a:rPr spc="-30" dirty="0">
                <a:solidFill>
                  <a:srgbClr val="202020"/>
                </a:solidFill>
                <a:latin typeface="Verdana"/>
                <a:cs typeface="Verdana"/>
              </a:rPr>
              <a:t> </a:t>
            </a:r>
            <a:r>
              <a:rPr dirty="0">
                <a:solidFill>
                  <a:srgbClr val="202020"/>
                </a:solidFill>
                <a:latin typeface="Verdana"/>
                <a:cs typeface="Verdana"/>
              </a:rPr>
              <a:t>is</a:t>
            </a:r>
            <a:r>
              <a:rPr spc="-35" dirty="0">
                <a:solidFill>
                  <a:srgbClr val="202020"/>
                </a:solidFill>
                <a:latin typeface="Verdana"/>
                <a:cs typeface="Verdana"/>
              </a:rPr>
              <a:t> </a:t>
            </a:r>
            <a:r>
              <a:rPr dirty="0">
                <a:solidFill>
                  <a:srgbClr val="202020"/>
                </a:solidFill>
                <a:latin typeface="Verdana"/>
                <a:cs typeface="Verdana"/>
              </a:rPr>
              <a:t>preferred</a:t>
            </a:r>
            <a:r>
              <a:rPr spc="-30" dirty="0">
                <a:solidFill>
                  <a:srgbClr val="202020"/>
                </a:solidFill>
                <a:latin typeface="Verdana"/>
                <a:cs typeface="Verdana"/>
              </a:rPr>
              <a:t> </a:t>
            </a:r>
            <a:r>
              <a:rPr dirty="0">
                <a:solidFill>
                  <a:srgbClr val="202020"/>
                </a:solidFill>
                <a:latin typeface="Verdana"/>
                <a:cs typeface="Verdana"/>
              </a:rPr>
              <a:t>when</a:t>
            </a:r>
            <a:r>
              <a:rPr spc="-30" dirty="0">
                <a:solidFill>
                  <a:srgbClr val="202020"/>
                </a:solidFill>
                <a:latin typeface="Verdana"/>
                <a:cs typeface="Verdana"/>
              </a:rPr>
              <a:t> </a:t>
            </a:r>
            <a:r>
              <a:rPr dirty="0">
                <a:solidFill>
                  <a:srgbClr val="202020"/>
                </a:solidFill>
                <a:latin typeface="Verdana"/>
                <a:cs typeface="Verdana"/>
              </a:rPr>
              <a:t>booking</a:t>
            </a:r>
            <a:r>
              <a:rPr spc="-40" dirty="0">
                <a:solidFill>
                  <a:srgbClr val="202020"/>
                </a:solidFill>
                <a:latin typeface="Verdana"/>
                <a:cs typeface="Verdana"/>
              </a:rPr>
              <a:t> </a:t>
            </a:r>
            <a:r>
              <a:rPr dirty="0">
                <a:solidFill>
                  <a:srgbClr val="202020"/>
                </a:solidFill>
                <a:latin typeface="Verdana"/>
                <a:cs typeface="Verdana"/>
              </a:rPr>
              <a:t>for</a:t>
            </a:r>
            <a:r>
              <a:rPr spc="-25" dirty="0">
                <a:solidFill>
                  <a:srgbClr val="202020"/>
                </a:solidFill>
                <a:latin typeface="Verdana"/>
                <a:cs typeface="Verdana"/>
              </a:rPr>
              <a:t> </a:t>
            </a:r>
            <a:r>
              <a:rPr spc="-50" dirty="0">
                <a:solidFill>
                  <a:srgbClr val="202020"/>
                </a:solidFill>
                <a:latin typeface="Verdana"/>
                <a:cs typeface="Verdana"/>
              </a:rPr>
              <a:t>a </a:t>
            </a:r>
            <a:r>
              <a:rPr dirty="0">
                <a:solidFill>
                  <a:srgbClr val="202020"/>
                </a:solidFill>
                <a:latin typeface="Verdana"/>
                <a:cs typeface="Verdana"/>
              </a:rPr>
              <a:t>single</a:t>
            </a:r>
            <a:r>
              <a:rPr spc="-70" dirty="0">
                <a:solidFill>
                  <a:srgbClr val="202020"/>
                </a:solidFill>
                <a:latin typeface="Verdana"/>
                <a:cs typeface="Verdana"/>
              </a:rPr>
              <a:t> </a:t>
            </a:r>
            <a:r>
              <a:rPr spc="-10" dirty="0">
                <a:solidFill>
                  <a:srgbClr val="202020"/>
                </a:solidFill>
                <a:latin typeface="Verdana"/>
                <a:cs typeface="Verdana"/>
              </a:rPr>
              <a:t>person.</a:t>
            </a:r>
            <a:endParaRPr dirty="0">
              <a:latin typeface="Verdana"/>
              <a:cs typeface="Verdana"/>
            </a:endParaRPr>
          </a:p>
        </p:txBody>
      </p:sp>
    </p:spTree>
    <p:extLst>
      <p:ext uri="{BB962C8B-B14F-4D97-AF65-F5344CB8AC3E}">
        <p14:creationId xmlns:p14="http://schemas.microsoft.com/office/powerpoint/2010/main" val="3910435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32124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4:</a:t>
            </a:r>
            <a:r>
              <a:rPr lang="en-US" sz="2000" b="1" spc="-20" dirty="0">
                <a:solidFill>
                  <a:srgbClr val="202020"/>
                </a:solidFill>
                <a:latin typeface="Verdana"/>
                <a:cs typeface="Verdana"/>
              </a:rPr>
              <a:t> </a:t>
            </a:r>
            <a:r>
              <a:rPr lang="en-US" sz="2000" b="1" dirty="0">
                <a:solidFill>
                  <a:srgbClr val="202020"/>
                </a:solidFill>
                <a:latin typeface="Verdana"/>
                <a:cs typeface="Verdana"/>
              </a:rPr>
              <a:t>Which</a:t>
            </a:r>
            <a:r>
              <a:rPr lang="en-US" sz="2000" b="1" spc="-35" dirty="0">
                <a:solidFill>
                  <a:srgbClr val="202020"/>
                </a:solidFill>
                <a:latin typeface="Verdana"/>
                <a:cs typeface="Verdana"/>
              </a:rPr>
              <a:t> </a:t>
            </a:r>
            <a:r>
              <a:rPr lang="en-US" sz="2000" b="1" dirty="0">
                <a:solidFill>
                  <a:srgbClr val="202020"/>
                </a:solidFill>
                <a:latin typeface="Verdana"/>
                <a:cs typeface="Verdana"/>
              </a:rPr>
              <a:t>hotel</a:t>
            </a:r>
            <a:r>
              <a:rPr lang="en-US" sz="2000" b="1" spc="-30" dirty="0">
                <a:solidFill>
                  <a:srgbClr val="202020"/>
                </a:solidFill>
                <a:latin typeface="Verdana"/>
                <a:cs typeface="Verdana"/>
              </a:rPr>
              <a:t> </a:t>
            </a:r>
            <a:r>
              <a:rPr lang="en-US" sz="2000" b="1" dirty="0">
                <a:solidFill>
                  <a:srgbClr val="202020"/>
                </a:solidFill>
                <a:latin typeface="Verdana"/>
                <a:cs typeface="Verdana"/>
              </a:rPr>
              <a:t>type</a:t>
            </a:r>
            <a:r>
              <a:rPr lang="en-US" sz="2000" b="1" spc="-40" dirty="0">
                <a:solidFill>
                  <a:srgbClr val="202020"/>
                </a:solidFill>
                <a:latin typeface="Verdana"/>
                <a:cs typeface="Verdana"/>
              </a:rPr>
              <a:t> </a:t>
            </a:r>
            <a:r>
              <a:rPr lang="en-US" sz="2000" b="1" dirty="0">
                <a:solidFill>
                  <a:srgbClr val="202020"/>
                </a:solidFill>
                <a:latin typeface="Verdana"/>
                <a:cs typeface="Verdana"/>
              </a:rPr>
              <a:t>has</a:t>
            </a:r>
            <a:r>
              <a:rPr lang="en-US" sz="2000" b="1" spc="-40" dirty="0">
                <a:solidFill>
                  <a:srgbClr val="202020"/>
                </a:solidFill>
                <a:latin typeface="Verdana"/>
                <a:cs typeface="Verdana"/>
              </a:rPr>
              <a:t> </a:t>
            </a:r>
            <a:r>
              <a:rPr lang="en-US" sz="2000" b="1" dirty="0">
                <a:solidFill>
                  <a:srgbClr val="202020"/>
                </a:solidFill>
                <a:latin typeface="Verdana"/>
                <a:cs typeface="Verdana"/>
              </a:rPr>
              <a:t>the</a:t>
            </a:r>
            <a:r>
              <a:rPr lang="en-US" sz="2000" b="1" spc="-20" dirty="0">
                <a:solidFill>
                  <a:srgbClr val="202020"/>
                </a:solidFill>
                <a:latin typeface="Verdana"/>
                <a:cs typeface="Verdana"/>
              </a:rPr>
              <a:t> </a:t>
            </a:r>
            <a:r>
              <a:rPr lang="en-US" sz="2000" b="1" dirty="0">
                <a:solidFill>
                  <a:srgbClr val="202020"/>
                </a:solidFill>
                <a:latin typeface="Verdana"/>
                <a:cs typeface="Verdana"/>
              </a:rPr>
              <a:t>most</a:t>
            </a:r>
            <a:r>
              <a:rPr lang="en-US" sz="2000" b="1" spc="-35" dirty="0">
                <a:solidFill>
                  <a:srgbClr val="202020"/>
                </a:solidFill>
                <a:latin typeface="Verdana"/>
                <a:cs typeface="Verdana"/>
              </a:rPr>
              <a:t> </a:t>
            </a:r>
            <a:r>
              <a:rPr lang="en-US" sz="2000" b="1" dirty="0">
                <a:solidFill>
                  <a:srgbClr val="202020"/>
                </a:solidFill>
                <a:latin typeface="Verdana"/>
                <a:cs typeface="Verdana"/>
              </a:rPr>
              <a:t>advanced</a:t>
            </a:r>
            <a:r>
              <a:rPr lang="en-US" sz="2000" b="1" spc="-35" dirty="0">
                <a:solidFill>
                  <a:srgbClr val="202020"/>
                </a:solidFill>
                <a:latin typeface="Verdana"/>
                <a:cs typeface="Verdana"/>
              </a:rPr>
              <a:t> </a:t>
            </a:r>
            <a:r>
              <a:rPr lang="en-US" sz="2000" b="1" spc="-10" dirty="0">
                <a:solidFill>
                  <a:srgbClr val="202020"/>
                </a:solidFill>
                <a:latin typeface="Verdana"/>
                <a:cs typeface="Verdana"/>
              </a:rPr>
              <a:t>reservations?</a:t>
            </a:r>
            <a:endParaRPr lang="en-US" sz="2000" dirty="0">
              <a:latin typeface="Verdana"/>
              <a:cs typeface="Verdana"/>
            </a:endParaRPr>
          </a:p>
        </p:txBody>
      </p:sp>
      <p:pic>
        <p:nvPicPr>
          <p:cNvPr id="6" name="object 4">
            <a:extLst>
              <a:ext uri="{FF2B5EF4-FFF2-40B4-BE49-F238E27FC236}">
                <a16:creationId xmlns:a16="http://schemas.microsoft.com/office/drawing/2014/main" id="{A125A410-3E38-2B67-E9BE-26A2C6CF0B50}"/>
              </a:ext>
            </a:extLst>
          </p:cNvPr>
          <p:cNvPicPr/>
          <p:nvPr/>
        </p:nvPicPr>
        <p:blipFill>
          <a:blip r:embed="rId2" cstate="print"/>
          <a:stretch>
            <a:fillRect/>
          </a:stretch>
        </p:blipFill>
        <p:spPr>
          <a:xfrm>
            <a:off x="6419961" y="2274429"/>
            <a:ext cx="5242542" cy="3702820"/>
          </a:xfrm>
          <a:prstGeom prst="rect">
            <a:avLst/>
          </a:prstGeom>
        </p:spPr>
      </p:pic>
      <p:sp>
        <p:nvSpPr>
          <p:cNvPr id="7" name="object 5">
            <a:extLst>
              <a:ext uri="{FF2B5EF4-FFF2-40B4-BE49-F238E27FC236}">
                <a16:creationId xmlns:a16="http://schemas.microsoft.com/office/drawing/2014/main" id="{DA44CDB0-BC8B-E279-8DBB-31E7894DF574}"/>
              </a:ext>
            </a:extLst>
          </p:cNvPr>
          <p:cNvSpPr txBox="1"/>
          <p:nvPr/>
        </p:nvSpPr>
        <p:spPr>
          <a:xfrm>
            <a:off x="464458" y="2976245"/>
            <a:ext cx="5428342" cy="566822"/>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dirty="0">
                <a:solidFill>
                  <a:srgbClr val="202020"/>
                </a:solidFill>
                <a:latin typeface="Verdana"/>
                <a:cs typeface="Verdana"/>
              </a:rPr>
              <a:t>In</a:t>
            </a:r>
            <a:r>
              <a:rPr spc="-15" dirty="0">
                <a:solidFill>
                  <a:srgbClr val="202020"/>
                </a:solidFill>
                <a:latin typeface="Verdana"/>
                <a:cs typeface="Verdana"/>
              </a:rPr>
              <a:t> </a:t>
            </a:r>
            <a:r>
              <a:rPr dirty="0">
                <a:solidFill>
                  <a:srgbClr val="202020"/>
                </a:solidFill>
                <a:latin typeface="Verdana"/>
                <a:cs typeface="Verdana"/>
              </a:rPr>
              <a:t>comparison</a:t>
            </a:r>
            <a:r>
              <a:rPr spc="-55" dirty="0">
                <a:solidFill>
                  <a:srgbClr val="202020"/>
                </a:solidFill>
                <a:latin typeface="Verdana"/>
                <a:cs typeface="Verdana"/>
              </a:rPr>
              <a:t> </a:t>
            </a:r>
            <a:r>
              <a:rPr dirty="0">
                <a:solidFill>
                  <a:srgbClr val="202020"/>
                </a:solidFill>
                <a:latin typeface="Verdana"/>
                <a:cs typeface="Verdana"/>
              </a:rPr>
              <a:t>to</a:t>
            </a:r>
            <a:r>
              <a:rPr spc="-20" dirty="0">
                <a:solidFill>
                  <a:srgbClr val="202020"/>
                </a:solidFill>
                <a:latin typeface="Verdana"/>
                <a:cs typeface="Verdana"/>
              </a:rPr>
              <a:t> </a:t>
            </a:r>
            <a:r>
              <a:rPr dirty="0">
                <a:solidFill>
                  <a:srgbClr val="202020"/>
                </a:solidFill>
                <a:latin typeface="Verdana"/>
                <a:cs typeface="Verdana"/>
              </a:rPr>
              <a:t>city</a:t>
            </a:r>
            <a:r>
              <a:rPr spc="-35" dirty="0">
                <a:solidFill>
                  <a:srgbClr val="202020"/>
                </a:solidFill>
                <a:latin typeface="Verdana"/>
                <a:cs typeface="Verdana"/>
              </a:rPr>
              <a:t> </a:t>
            </a:r>
            <a:r>
              <a:rPr dirty="0">
                <a:solidFill>
                  <a:srgbClr val="202020"/>
                </a:solidFill>
                <a:latin typeface="Verdana"/>
                <a:cs typeface="Verdana"/>
              </a:rPr>
              <a:t>hotels,</a:t>
            </a:r>
            <a:r>
              <a:rPr spc="-30" dirty="0">
                <a:solidFill>
                  <a:srgbClr val="202020"/>
                </a:solidFill>
                <a:latin typeface="Verdana"/>
                <a:cs typeface="Verdana"/>
              </a:rPr>
              <a:t> </a:t>
            </a:r>
            <a:r>
              <a:rPr dirty="0">
                <a:solidFill>
                  <a:srgbClr val="202020"/>
                </a:solidFill>
                <a:latin typeface="Verdana"/>
                <a:cs typeface="Verdana"/>
              </a:rPr>
              <a:t>guests</a:t>
            </a:r>
            <a:r>
              <a:rPr spc="-30" dirty="0">
                <a:solidFill>
                  <a:srgbClr val="202020"/>
                </a:solidFill>
                <a:latin typeface="Verdana"/>
                <a:cs typeface="Verdana"/>
              </a:rPr>
              <a:t> </a:t>
            </a:r>
            <a:r>
              <a:rPr spc="-20" dirty="0">
                <a:solidFill>
                  <a:srgbClr val="202020"/>
                </a:solidFill>
                <a:latin typeface="Verdana"/>
                <a:cs typeface="Verdana"/>
              </a:rPr>
              <a:t>book </a:t>
            </a:r>
            <a:r>
              <a:rPr dirty="0">
                <a:solidFill>
                  <a:srgbClr val="202020"/>
                </a:solidFill>
                <a:latin typeface="Verdana"/>
                <a:cs typeface="Verdana"/>
              </a:rPr>
              <a:t>resort</a:t>
            </a:r>
            <a:r>
              <a:rPr spc="-35" dirty="0">
                <a:solidFill>
                  <a:srgbClr val="202020"/>
                </a:solidFill>
                <a:latin typeface="Verdana"/>
                <a:cs typeface="Verdana"/>
              </a:rPr>
              <a:t> </a:t>
            </a:r>
            <a:r>
              <a:rPr dirty="0">
                <a:solidFill>
                  <a:srgbClr val="202020"/>
                </a:solidFill>
                <a:latin typeface="Verdana"/>
                <a:cs typeface="Verdana"/>
              </a:rPr>
              <a:t>hotels</a:t>
            </a:r>
            <a:r>
              <a:rPr spc="-30" dirty="0">
                <a:solidFill>
                  <a:srgbClr val="202020"/>
                </a:solidFill>
                <a:latin typeface="Verdana"/>
                <a:cs typeface="Verdana"/>
              </a:rPr>
              <a:t> </a:t>
            </a:r>
            <a:r>
              <a:rPr dirty="0">
                <a:solidFill>
                  <a:srgbClr val="202020"/>
                </a:solidFill>
                <a:latin typeface="Verdana"/>
                <a:cs typeface="Verdana"/>
              </a:rPr>
              <a:t>a</a:t>
            </a:r>
            <a:r>
              <a:rPr spc="-10" dirty="0">
                <a:solidFill>
                  <a:srgbClr val="202020"/>
                </a:solidFill>
                <a:latin typeface="Verdana"/>
                <a:cs typeface="Verdana"/>
              </a:rPr>
              <a:t> </a:t>
            </a:r>
            <a:r>
              <a:rPr dirty="0">
                <a:solidFill>
                  <a:srgbClr val="202020"/>
                </a:solidFill>
                <a:latin typeface="Verdana"/>
                <a:cs typeface="Verdana"/>
              </a:rPr>
              <a:t>little</a:t>
            </a:r>
            <a:r>
              <a:rPr spc="-45" dirty="0">
                <a:solidFill>
                  <a:srgbClr val="202020"/>
                </a:solidFill>
                <a:latin typeface="Verdana"/>
                <a:cs typeface="Verdana"/>
              </a:rPr>
              <a:t> </a:t>
            </a:r>
            <a:r>
              <a:rPr dirty="0">
                <a:solidFill>
                  <a:srgbClr val="202020"/>
                </a:solidFill>
                <a:latin typeface="Verdana"/>
                <a:cs typeface="Verdana"/>
              </a:rPr>
              <a:t>bit</a:t>
            </a:r>
            <a:r>
              <a:rPr spc="-35" dirty="0">
                <a:solidFill>
                  <a:srgbClr val="202020"/>
                </a:solidFill>
                <a:latin typeface="Verdana"/>
                <a:cs typeface="Verdana"/>
              </a:rPr>
              <a:t> </a:t>
            </a:r>
            <a:r>
              <a:rPr dirty="0">
                <a:solidFill>
                  <a:srgbClr val="202020"/>
                </a:solidFill>
                <a:latin typeface="Verdana"/>
                <a:cs typeface="Verdana"/>
              </a:rPr>
              <a:t>in</a:t>
            </a:r>
            <a:r>
              <a:rPr spc="-20" dirty="0">
                <a:solidFill>
                  <a:srgbClr val="202020"/>
                </a:solidFill>
                <a:latin typeface="Verdana"/>
                <a:cs typeface="Verdana"/>
              </a:rPr>
              <a:t> </a:t>
            </a:r>
            <a:r>
              <a:rPr spc="-10" dirty="0">
                <a:solidFill>
                  <a:srgbClr val="202020"/>
                </a:solidFill>
                <a:latin typeface="Verdana"/>
                <a:cs typeface="Verdana"/>
              </a:rPr>
              <a:t>advance.</a:t>
            </a:r>
            <a:endParaRPr dirty="0">
              <a:latin typeface="Verdana"/>
              <a:cs typeface="Verdana"/>
            </a:endParaRPr>
          </a:p>
        </p:txBody>
      </p:sp>
    </p:spTree>
    <p:extLst>
      <p:ext uri="{BB962C8B-B14F-4D97-AF65-F5344CB8AC3E}">
        <p14:creationId xmlns:p14="http://schemas.microsoft.com/office/powerpoint/2010/main" val="55347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629018"/>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202020"/>
                </a:solidFill>
                <a:latin typeface="Verdana"/>
                <a:cs typeface="Verdana"/>
              </a:rPr>
              <a:t>Question</a:t>
            </a:r>
            <a:r>
              <a:rPr lang="en-US" sz="2000" b="1" spc="-45" dirty="0">
                <a:solidFill>
                  <a:srgbClr val="202020"/>
                </a:solidFill>
                <a:latin typeface="Verdana"/>
                <a:cs typeface="Verdana"/>
              </a:rPr>
              <a:t> </a:t>
            </a:r>
            <a:r>
              <a:rPr lang="en-US" sz="2000" b="1" dirty="0">
                <a:solidFill>
                  <a:srgbClr val="202020"/>
                </a:solidFill>
                <a:latin typeface="Verdana"/>
                <a:cs typeface="Verdana"/>
              </a:rPr>
              <a:t>5:</a:t>
            </a:r>
            <a:r>
              <a:rPr lang="en-US" sz="2000" b="1" spc="-25" dirty="0">
                <a:solidFill>
                  <a:srgbClr val="202020"/>
                </a:solidFill>
                <a:latin typeface="Verdana"/>
                <a:cs typeface="Verdana"/>
              </a:rPr>
              <a:t> </a:t>
            </a:r>
            <a:r>
              <a:rPr lang="en-US" sz="2000" b="1" dirty="0">
                <a:solidFill>
                  <a:srgbClr val="202020"/>
                </a:solidFill>
                <a:latin typeface="Verdana"/>
                <a:cs typeface="Verdana"/>
              </a:rPr>
              <a:t>Which</a:t>
            </a:r>
            <a:r>
              <a:rPr lang="en-US" sz="2000" b="1" spc="-40" dirty="0">
                <a:solidFill>
                  <a:srgbClr val="202020"/>
                </a:solidFill>
                <a:latin typeface="Verdana"/>
                <a:cs typeface="Verdana"/>
              </a:rPr>
              <a:t> </a:t>
            </a:r>
            <a:r>
              <a:rPr lang="en-US" sz="2000" b="1" dirty="0">
                <a:solidFill>
                  <a:srgbClr val="202020"/>
                </a:solidFill>
                <a:latin typeface="Verdana"/>
                <a:cs typeface="Verdana"/>
              </a:rPr>
              <a:t>distribution</a:t>
            </a:r>
            <a:r>
              <a:rPr lang="en-US" sz="2000" b="1" spc="-50" dirty="0">
                <a:solidFill>
                  <a:srgbClr val="202020"/>
                </a:solidFill>
                <a:latin typeface="Verdana"/>
                <a:cs typeface="Verdana"/>
              </a:rPr>
              <a:t> </a:t>
            </a:r>
            <a:r>
              <a:rPr lang="en-US" sz="2000" b="1" dirty="0">
                <a:solidFill>
                  <a:srgbClr val="202020"/>
                </a:solidFill>
                <a:latin typeface="Verdana"/>
                <a:cs typeface="Verdana"/>
              </a:rPr>
              <a:t>channels</a:t>
            </a:r>
            <a:r>
              <a:rPr lang="en-US" sz="2000" b="1" spc="-45" dirty="0">
                <a:solidFill>
                  <a:srgbClr val="202020"/>
                </a:solidFill>
                <a:latin typeface="Verdana"/>
                <a:cs typeface="Verdana"/>
              </a:rPr>
              <a:t> </a:t>
            </a:r>
            <a:r>
              <a:rPr lang="en-US" sz="2000" b="1" dirty="0">
                <a:solidFill>
                  <a:srgbClr val="202020"/>
                </a:solidFill>
                <a:latin typeface="Verdana"/>
                <a:cs typeface="Verdana"/>
              </a:rPr>
              <a:t>have</a:t>
            </a:r>
            <a:r>
              <a:rPr lang="en-US" sz="2000" b="1" spc="-35" dirty="0">
                <a:solidFill>
                  <a:srgbClr val="202020"/>
                </a:solidFill>
                <a:latin typeface="Verdana"/>
                <a:cs typeface="Verdana"/>
              </a:rPr>
              <a:t> </a:t>
            </a:r>
            <a:r>
              <a:rPr lang="en-US" sz="2000" b="1" dirty="0">
                <a:solidFill>
                  <a:srgbClr val="202020"/>
                </a:solidFill>
                <a:latin typeface="Verdana"/>
                <a:cs typeface="Verdana"/>
              </a:rPr>
              <a:t>the</a:t>
            </a:r>
            <a:r>
              <a:rPr lang="en-US" sz="2000" b="1" spc="-35" dirty="0">
                <a:solidFill>
                  <a:srgbClr val="202020"/>
                </a:solidFill>
                <a:latin typeface="Verdana"/>
                <a:cs typeface="Verdana"/>
              </a:rPr>
              <a:t> </a:t>
            </a:r>
            <a:r>
              <a:rPr lang="en-US" sz="2000" b="1" spc="-20" dirty="0">
                <a:solidFill>
                  <a:srgbClr val="202020"/>
                </a:solidFill>
                <a:latin typeface="Verdana"/>
                <a:cs typeface="Verdana"/>
              </a:rPr>
              <a:t>most </a:t>
            </a:r>
            <a:r>
              <a:rPr lang="en-US" sz="2000" b="1" dirty="0">
                <a:solidFill>
                  <a:srgbClr val="202020"/>
                </a:solidFill>
                <a:latin typeface="Verdana"/>
                <a:cs typeface="Verdana"/>
              </a:rPr>
              <a:t>cancellations</a:t>
            </a:r>
            <a:r>
              <a:rPr lang="en-US" sz="2000" b="1" spc="-50" dirty="0">
                <a:solidFill>
                  <a:srgbClr val="202020"/>
                </a:solidFill>
                <a:latin typeface="Verdana"/>
                <a:cs typeface="Verdana"/>
              </a:rPr>
              <a:t> </a:t>
            </a:r>
            <a:r>
              <a:rPr lang="en-US" sz="2000" b="1" dirty="0">
                <a:solidFill>
                  <a:srgbClr val="202020"/>
                </a:solidFill>
                <a:latin typeface="Verdana"/>
                <a:cs typeface="Verdana"/>
              </a:rPr>
              <a:t>of</a:t>
            </a:r>
            <a:r>
              <a:rPr lang="en-US" sz="2000" b="1" spc="-25" dirty="0">
                <a:solidFill>
                  <a:srgbClr val="202020"/>
                </a:solidFill>
                <a:latin typeface="Verdana"/>
                <a:cs typeface="Verdana"/>
              </a:rPr>
              <a:t> </a:t>
            </a:r>
            <a:r>
              <a:rPr lang="en-US" sz="2000" b="1" spc="-10" dirty="0">
                <a:solidFill>
                  <a:srgbClr val="202020"/>
                </a:solidFill>
                <a:latin typeface="Verdana"/>
                <a:cs typeface="Verdana"/>
              </a:rPr>
              <a:t>bookings?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464458" y="2976245"/>
            <a:ext cx="5428342" cy="1674817"/>
          </a:xfrm>
          <a:prstGeom prst="rect">
            <a:avLst/>
          </a:prstGeom>
        </p:spPr>
        <p:txBody>
          <a:bodyPr vert="horz" wrap="square" lIns="0" tIns="12700" rIns="0" bIns="0" rtlCol="0">
            <a:spAutoFit/>
          </a:bodyPr>
          <a:lstStyle/>
          <a:p>
            <a:pPr marL="299085" marR="513080" indent="-287020" algn="just">
              <a:lnSpc>
                <a:spcPct val="100000"/>
              </a:lnSpc>
              <a:spcBef>
                <a:spcPts val="105"/>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20" dirty="0">
                <a:solidFill>
                  <a:srgbClr val="202020"/>
                </a:solidFill>
                <a:latin typeface="Verdana"/>
                <a:cs typeface="Verdana"/>
              </a:rPr>
              <a:t> </a:t>
            </a:r>
            <a:r>
              <a:rPr lang="en-US" sz="1800" dirty="0">
                <a:solidFill>
                  <a:srgbClr val="202020"/>
                </a:solidFill>
                <a:latin typeface="Verdana"/>
                <a:cs typeface="Verdana"/>
              </a:rPr>
              <a:t>majority</a:t>
            </a:r>
            <a:r>
              <a:rPr lang="en-US" sz="1800" spc="-20" dirty="0">
                <a:solidFill>
                  <a:srgbClr val="202020"/>
                </a:solidFill>
                <a:latin typeface="Verdana"/>
                <a:cs typeface="Verdana"/>
              </a:rPr>
              <a:t> </a:t>
            </a:r>
            <a:r>
              <a:rPr lang="en-US" sz="1800" dirty="0">
                <a:solidFill>
                  <a:srgbClr val="202020"/>
                </a:solidFill>
                <a:latin typeface="Verdana"/>
                <a:cs typeface="Verdana"/>
              </a:rPr>
              <a:t>of</a:t>
            </a:r>
            <a:r>
              <a:rPr lang="en-US" sz="1800" spc="-20" dirty="0">
                <a:solidFill>
                  <a:srgbClr val="202020"/>
                </a:solidFill>
                <a:latin typeface="Verdana"/>
                <a:cs typeface="Verdana"/>
              </a:rPr>
              <a:t> </a:t>
            </a:r>
            <a:r>
              <a:rPr lang="en-US" sz="1800" dirty="0">
                <a:solidFill>
                  <a:srgbClr val="202020"/>
                </a:solidFill>
                <a:latin typeface="Verdana"/>
                <a:cs typeface="Verdana"/>
              </a:rPr>
              <a:t>canceled</a:t>
            </a:r>
            <a:r>
              <a:rPr lang="en-US" sz="1800" spc="-40" dirty="0">
                <a:solidFill>
                  <a:srgbClr val="202020"/>
                </a:solidFill>
                <a:latin typeface="Verdana"/>
                <a:cs typeface="Verdana"/>
              </a:rPr>
              <a:t> </a:t>
            </a:r>
            <a:r>
              <a:rPr lang="en-US" sz="1800" dirty="0">
                <a:solidFill>
                  <a:srgbClr val="202020"/>
                </a:solidFill>
                <a:latin typeface="Verdana"/>
                <a:cs typeface="Verdana"/>
              </a:rPr>
              <a:t>bookings</a:t>
            </a:r>
            <a:r>
              <a:rPr lang="en-US" sz="1800" spc="-40" dirty="0">
                <a:solidFill>
                  <a:srgbClr val="202020"/>
                </a:solidFill>
                <a:latin typeface="Verdana"/>
                <a:cs typeface="Verdana"/>
              </a:rPr>
              <a:t> </a:t>
            </a:r>
            <a:r>
              <a:rPr lang="en-US" sz="1800" spc="-20" dirty="0">
                <a:solidFill>
                  <a:srgbClr val="202020"/>
                </a:solidFill>
                <a:latin typeface="Verdana"/>
                <a:cs typeface="Verdana"/>
              </a:rPr>
              <a:t>were </a:t>
            </a:r>
            <a:r>
              <a:rPr lang="en-US" sz="1800" dirty="0">
                <a:solidFill>
                  <a:srgbClr val="202020"/>
                </a:solidFill>
                <a:latin typeface="Verdana"/>
                <a:cs typeface="Verdana"/>
              </a:rPr>
              <a:t>made</a:t>
            </a:r>
            <a:r>
              <a:rPr lang="en-US" sz="1800" spc="-10" dirty="0">
                <a:solidFill>
                  <a:srgbClr val="202020"/>
                </a:solidFill>
                <a:latin typeface="Verdana"/>
                <a:cs typeface="Verdana"/>
              </a:rPr>
              <a:t> </a:t>
            </a:r>
            <a:r>
              <a:rPr lang="en-US" sz="1800" dirty="0">
                <a:solidFill>
                  <a:srgbClr val="202020"/>
                </a:solidFill>
                <a:latin typeface="Verdana"/>
                <a:cs typeface="Verdana"/>
              </a:rPr>
              <a:t>through</a:t>
            </a:r>
            <a:r>
              <a:rPr lang="en-US" sz="1800" spc="-20" dirty="0">
                <a:solidFill>
                  <a:srgbClr val="202020"/>
                </a:solidFill>
                <a:latin typeface="Verdana"/>
                <a:cs typeface="Verdana"/>
              </a:rPr>
              <a:t> </a:t>
            </a:r>
            <a:r>
              <a:rPr lang="en-US" sz="1800" dirty="0">
                <a:solidFill>
                  <a:srgbClr val="202020"/>
                </a:solidFill>
                <a:latin typeface="Verdana"/>
                <a:cs typeface="Verdana"/>
              </a:rPr>
              <a:t>the</a:t>
            </a:r>
            <a:r>
              <a:rPr lang="en-US" sz="1800" spc="-10" dirty="0">
                <a:solidFill>
                  <a:srgbClr val="202020"/>
                </a:solidFill>
                <a:latin typeface="Verdana"/>
                <a:cs typeface="Verdana"/>
              </a:rPr>
              <a:t> </a:t>
            </a:r>
            <a:r>
              <a:rPr lang="en-US" sz="1800" dirty="0">
                <a:solidFill>
                  <a:srgbClr val="202020"/>
                </a:solidFill>
                <a:latin typeface="Verdana"/>
                <a:cs typeface="Verdana"/>
              </a:rPr>
              <a:t>TA/TO</a:t>
            </a:r>
            <a:r>
              <a:rPr lang="en-US" sz="1800" spc="-15" dirty="0">
                <a:solidFill>
                  <a:srgbClr val="202020"/>
                </a:solidFill>
                <a:latin typeface="Verdana"/>
                <a:cs typeface="Verdana"/>
              </a:rPr>
              <a:t> </a:t>
            </a:r>
            <a:r>
              <a:rPr lang="en-US" sz="1800" spc="-10" dirty="0">
                <a:solidFill>
                  <a:srgbClr val="202020"/>
                </a:solidFill>
                <a:latin typeface="Verdana"/>
                <a:cs typeface="Verdana"/>
              </a:rPr>
              <a:t>distribution channel.</a:t>
            </a:r>
            <a:endParaRPr lang="en-US" sz="1800" dirty="0">
              <a:latin typeface="Verdana"/>
              <a:cs typeface="Verdana"/>
            </a:endParaRPr>
          </a:p>
          <a:p>
            <a:pPr marL="299085" marR="5080" indent="-287020" algn="just">
              <a:lnSpc>
                <a:spcPct val="100000"/>
              </a:lnSpc>
              <a:buClr>
                <a:srgbClr val="000000"/>
              </a:buClr>
              <a:buFont typeface="Wingdings"/>
              <a:buChar char=""/>
              <a:tabLst>
                <a:tab pos="299085" algn="l"/>
              </a:tabLst>
            </a:pPr>
            <a:r>
              <a:rPr lang="en-US" sz="1800" dirty="0">
                <a:solidFill>
                  <a:srgbClr val="202020"/>
                </a:solidFill>
                <a:latin typeface="Verdana"/>
                <a:cs typeface="Verdana"/>
              </a:rPr>
              <a:t>Bookings</a:t>
            </a:r>
            <a:r>
              <a:rPr lang="en-US" sz="1800" spc="-30" dirty="0">
                <a:solidFill>
                  <a:srgbClr val="202020"/>
                </a:solidFill>
                <a:latin typeface="Verdana"/>
                <a:cs typeface="Verdana"/>
              </a:rPr>
              <a:t> </a:t>
            </a:r>
            <a:r>
              <a:rPr lang="en-US" sz="1800" dirty="0">
                <a:solidFill>
                  <a:srgbClr val="202020"/>
                </a:solidFill>
                <a:latin typeface="Verdana"/>
                <a:cs typeface="Verdana"/>
              </a:rPr>
              <a:t>made</a:t>
            </a:r>
            <a:r>
              <a:rPr lang="en-US" sz="1800" spc="-25" dirty="0">
                <a:solidFill>
                  <a:srgbClr val="202020"/>
                </a:solidFill>
                <a:latin typeface="Verdana"/>
                <a:cs typeface="Verdana"/>
              </a:rPr>
              <a:t> </a:t>
            </a:r>
            <a:r>
              <a:rPr lang="en-US" sz="1800" dirty="0">
                <a:solidFill>
                  <a:srgbClr val="202020"/>
                </a:solidFill>
                <a:latin typeface="Verdana"/>
                <a:cs typeface="Verdana"/>
              </a:rPr>
              <a:t>through</a:t>
            </a:r>
            <a:r>
              <a:rPr lang="en-US" sz="1800" spc="-5" dirty="0">
                <a:solidFill>
                  <a:srgbClr val="202020"/>
                </a:solidFill>
                <a:latin typeface="Verdana"/>
                <a:cs typeface="Verdana"/>
              </a:rPr>
              <a:t> </a:t>
            </a:r>
            <a:r>
              <a:rPr lang="en-US" sz="1800" dirty="0">
                <a:solidFill>
                  <a:srgbClr val="202020"/>
                </a:solidFill>
                <a:latin typeface="Verdana"/>
                <a:cs typeface="Verdana"/>
              </a:rPr>
              <a:t>the</a:t>
            </a:r>
            <a:r>
              <a:rPr lang="en-US" sz="1800" spc="-10" dirty="0">
                <a:solidFill>
                  <a:srgbClr val="202020"/>
                </a:solidFill>
                <a:latin typeface="Verdana"/>
                <a:cs typeface="Verdana"/>
              </a:rPr>
              <a:t> Direct, </a:t>
            </a:r>
            <a:r>
              <a:rPr lang="en-US" sz="1800" dirty="0">
                <a:solidFill>
                  <a:srgbClr val="202020"/>
                </a:solidFill>
                <a:latin typeface="Verdana"/>
                <a:cs typeface="Verdana"/>
              </a:rPr>
              <a:t>Corporate,</a:t>
            </a:r>
            <a:r>
              <a:rPr lang="en-US" sz="1800" spc="-20" dirty="0">
                <a:solidFill>
                  <a:srgbClr val="202020"/>
                </a:solidFill>
                <a:latin typeface="Verdana"/>
                <a:cs typeface="Verdana"/>
              </a:rPr>
              <a:t> </a:t>
            </a:r>
            <a:r>
              <a:rPr lang="en-US" sz="1800" dirty="0">
                <a:solidFill>
                  <a:srgbClr val="202020"/>
                </a:solidFill>
                <a:latin typeface="Verdana"/>
                <a:cs typeface="Verdana"/>
              </a:rPr>
              <a:t>and</a:t>
            </a:r>
            <a:r>
              <a:rPr lang="en-US" sz="1800" spc="-10" dirty="0">
                <a:solidFill>
                  <a:srgbClr val="202020"/>
                </a:solidFill>
                <a:latin typeface="Verdana"/>
                <a:cs typeface="Verdana"/>
              </a:rPr>
              <a:t> </a:t>
            </a:r>
            <a:r>
              <a:rPr lang="en-US" sz="1800" dirty="0">
                <a:solidFill>
                  <a:srgbClr val="202020"/>
                </a:solidFill>
                <a:latin typeface="Verdana"/>
                <a:cs typeface="Verdana"/>
              </a:rPr>
              <a:t>GDS</a:t>
            </a:r>
            <a:r>
              <a:rPr lang="en-US" sz="1800" spc="-10" dirty="0">
                <a:solidFill>
                  <a:srgbClr val="202020"/>
                </a:solidFill>
                <a:latin typeface="Verdana"/>
                <a:cs typeface="Verdana"/>
              </a:rPr>
              <a:t> </a:t>
            </a:r>
            <a:r>
              <a:rPr lang="en-US" sz="1800" dirty="0">
                <a:solidFill>
                  <a:srgbClr val="202020"/>
                </a:solidFill>
                <a:latin typeface="Verdana"/>
                <a:cs typeface="Verdana"/>
              </a:rPr>
              <a:t>distribution</a:t>
            </a:r>
            <a:r>
              <a:rPr lang="en-US" sz="1800" spc="-45" dirty="0">
                <a:solidFill>
                  <a:srgbClr val="202020"/>
                </a:solidFill>
                <a:latin typeface="Verdana"/>
                <a:cs typeface="Verdana"/>
              </a:rPr>
              <a:t> </a:t>
            </a:r>
            <a:r>
              <a:rPr lang="en-US" sz="1800" dirty="0">
                <a:solidFill>
                  <a:srgbClr val="202020"/>
                </a:solidFill>
                <a:latin typeface="Verdana"/>
                <a:cs typeface="Verdana"/>
              </a:rPr>
              <a:t>channels</a:t>
            </a:r>
            <a:r>
              <a:rPr lang="en-US" sz="1800" spc="-35" dirty="0">
                <a:solidFill>
                  <a:srgbClr val="202020"/>
                </a:solidFill>
                <a:latin typeface="Verdana"/>
                <a:cs typeface="Verdana"/>
              </a:rPr>
              <a:t> </a:t>
            </a:r>
            <a:r>
              <a:rPr lang="en-US" sz="1800" spc="-25" dirty="0">
                <a:solidFill>
                  <a:srgbClr val="202020"/>
                </a:solidFill>
                <a:latin typeface="Verdana"/>
                <a:cs typeface="Verdana"/>
              </a:rPr>
              <a:t>are </a:t>
            </a:r>
            <a:r>
              <a:rPr lang="en-US" sz="1800" dirty="0">
                <a:solidFill>
                  <a:srgbClr val="202020"/>
                </a:solidFill>
                <a:latin typeface="Verdana"/>
                <a:cs typeface="Verdana"/>
              </a:rPr>
              <a:t>extremely</a:t>
            </a:r>
            <a:r>
              <a:rPr lang="en-US" sz="1800" spc="-40" dirty="0">
                <a:solidFill>
                  <a:srgbClr val="202020"/>
                </a:solidFill>
                <a:latin typeface="Verdana"/>
                <a:cs typeface="Verdana"/>
              </a:rPr>
              <a:t> </a:t>
            </a:r>
            <a:r>
              <a:rPr lang="en-US" sz="1800" dirty="0">
                <a:solidFill>
                  <a:srgbClr val="202020"/>
                </a:solidFill>
                <a:latin typeface="Verdana"/>
                <a:cs typeface="Verdana"/>
              </a:rPr>
              <a:t>unlikely</a:t>
            </a:r>
            <a:r>
              <a:rPr lang="en-US" sz="1800" spc="-40" dirty="0">
                <a:solidFill>
                  <a:srgbClr val="202020"/>
                </a:solidFill>
                <a:latin typeface="Verdana"/>
                <a:cs typeface="Verdana"/>
              </a:rPr>
              <a:t> </a:t>
            </a:r>
            <a:r>
              <a:rPr lang="en-US" sz="1800" dirty="0">
                <a:solidFill>
                  <a:srgbClr val="202020"/>
                </a:solidFill>
                <a:latin typeface="Verdana"/>
                <a:cs typeface="Verdana"/>
              </a:rPr>
              <a:t>to</a:t>
            </a:r>
            <a:r>
              <a:rPr lang="en-US" sz="1800" spc="-15" dirty="0">
                <a:solidFill>
                  <a:srgbClr val="202020"/>
                </a:solidFill>
                <a:latin typeface="Verdana"/>
                <a:cs typeface="Verdana"/>
              </a:rPr>
              <a:t> </a:t>
            </a:r>
            <a:r>
              <a:rPr lang="en-US" sz="1800" dirty="0">
                <a:solidFill>
                  <a:srgbClr val="202020"/>
                </a:solidFill>
                <a:latin typeface="Verdana"/>
                <a:cs typeface="Verdana"/>
              </a:rPr>
              <a:t>be</a:t>
            </a:r>
            <a:r>
              <a:rPr lang="en-US" sz="1800" spc="5" dirty="0">
                <a:solidFill>
                  <a:srgbClr val="202020"/>
                </a:solidFill>
                <a:latin typeface="Verdana"/>
                <a:cs typeface="Verdana"/>
              </a:rPr>
              <a:t> </a:t>
            </a:r>
            <a:r>
              <a:rPr lang="en-US" sz="1800" spc="-10" dirty="0">
                <a:solidFill>
                  <a:srgbClr val="202020"/>
                </a:solidFill>
                <a:latin typeface="Verdana"/>
                <a:cs typeface="Verdana"/>
              </a:rPr>
              <a:t>canceled.</a:t>
            </a:r>
            <a:endParaRPr lang="en-US" sz="1800" dirty="0">
              <a:latin typeface="Verdana"/>
              <a:cs typeface="Verdana"/>
            </a:endParaRPr>
          </a:p>
        </p:txBody>
      </p:sp>
      <p:pic>
        <p:nvPicPr>
          <p:cNvPr id="4" name="object 4">
            <a:extLst>
              <a:ext uri="{FF2B5EF4-FFF2-40B4-BE49-F238E27FC236}">
                <a16:creationId xmlns:a16="http://schemas.microsoft.com/office/drawing/2014/main" id="{1C9D0A71-1378-7593-ADDA-04695727A289}"/>
              </a:ext>
            </a:extLst>
          </p:cNvPr>
          <p:cNvPicPr/>
          <p:nvPr/>
        </p:nvPicPr>
        <p:blipFill>
          <a:blip r:embed="rId2" cstate="print"/>
          <a:stretch>
            <a:fillRect/>
          </a:stretch>
        </p:blipFill>
        <p:spPr>
          <a:xfrm>
            <a:off x="6299202" y="2561950"/>
            <a:ext cx="5187605" cy="3584212"/>
          </a:xfrm>
          <a:prstGeom prst="rect">
            <a:avLst/>
          </a:prstGeom>
        </p:spPr>
      </p:pic>
    </p:spTree>
    <p:extLst>
      <p:ext uri="{BB962C8B-B14F-4D97-AF65-F5344CB8AC3E}">
        <p14:creationId xmlns:p14="http://schemas.microsoft.com/office/powerpoint/2010/main" val="208892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629018"/>
          </a:xfrm>
          <a:prstGeom prst="rect">
            <a:avLst/>
          </a:prstGeom>
        </p:spPr>
        <p:txBody>
          <a:bodyPr vert="horz" wrap="square" lIns="0" tIns="13335" rIns="0" bIns="0" rtlCol="0">
            <a:spAutoFit/>
          </a:bodyPr>
          <a:lstStyle/>
          <a:p>
            <a:pPr marL="12700" marR="5080" algn="just">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6</a:t>
            </a:r>
            <a:r>
              <a:rPr lang="en-US" sz="2000" b="1" spc="-15" dirty="0">
                <a:solidFill>
                  <a:srgbClr val="202020"/>
                </a:solidFill>
                <a:latin typeface="Verdana"/>
                <a:cs typeface="Verdana"/>
              </a:rPr>
              <a:t> </a:t>
            </a:r>
            <a:r>
              <a:rPr lang="en-US" sz="2000" b="1" dirty="0">
                <a:solidFill>
                  <a:srgbClr val="202020"/>
                </a:solidFill>
                <a:latin typeface="Verdana"/>
                <a:cs typeface="Verdana"/>
              </a:rPr>
              <a:t>:</a:t>
            </a:r>
            <a:r>
              <a:rPr lang="en-US" sz="2000" b="1" spc="-30" dirty="0">
                <a:solidFill>
                  <a:srgbClr val="202020"/>
                </a:solidFill>
                <a:latin typeface="Verdana"/>
                <a:cs typeface="Verdana"/>
              </a:rPr>
              <a:t> </a:t>
            </a:r>
            <a:r>
              <a:rPr lang="en-US" sz="2000" b="1" dirty="0">
                <a:solidFill>
                  <a:srgbClr val="202020"/>
                </a:solidFill>
                <a:latin typeface="Verdana"/>
                <a:cs typeface="Verdana"/>
              </a:rPr>
              <a:t>Which</a:t>
            </a:r>
            <a:r>
              <a:rPr lang="en-US" sz="2000" b="1" spc="-35" dirty="0">
                <a:solidFill>
                  <a:srgbClr val="202020"/>
                </a:solidFill>
                <a:latin typeface="Verdana"/>
                <a:cs typeface="Verdana"/>
              </a:rPr>
              <a:t> </a:t>
            </a:r>
            <a:r>
              <a:rPr lang="en-US" sz="2000" b="1" dirty="0">
                <a:solidFill>
                  <a:srgbClr val="202020"/>
                </a:solidFill>
                <a:latin typeface="Verdana"/>
                <a:cs typeface="Verdana"/>
              </a:rPr>
              <a:t>market</a:t>
            </a:r>
            <a:r>
              <a:rPr lang="en-US" sz="2000" b="1" spc="-30" dirty="0">
                <a:solidFill>
                  <a:srgbClr val="202020"/>
                </a:solidFill>
                <a:latin typeface="Verdana"/>
                <a:cs typeface="Verdana"/>
              </a:rPr>
              <a:t> </a:t>
            </a:r>
            <a:r>
              <a:rPr lang="en-US" sz="2000" b="1" dirty="0">
                <a:solidFill>
                  <a:srgbClr val="202020"/>
                </a:solidFill>
                <a:latin typeface="Verdana"/>
                <a:cs typeface="Verdana"/>
              </a:rPr>
              <a:t>segment</a:t>
            </a:r>
            <a:r>
              <a:rPr lang="en-US" sz="2000" b="1" spc="-60" dirty="0">
                <a:solidFill>
                  <a:srgbClr val="202020"/>
                </a:solidFill>
                <a:latin typeface="Verdana"/>
                <a:cs typeface="Verdana"/>
              </a:rPr>
              <a:t> </a:t>
            </a:r>
            <a:r>
              <a:rPr lang="en-US" sz="2000" b="1" dirty="0">
                <a:solidFill>
                  <a:srgbClr val="202020"/>
                </a:solidFill>
                <a:latin typeface="Verdana"/>
                <a:cs typeface="Verdana"/>
              </a:rPr>
              <a:t>is</a:t>
            </a:r>
            <a:r>
              <a:rPr lang="en-US" sz="2000" b="1" spc="-35" dirty="0">
                <a:solidFill>
                  <a:srgbClr val="202020"/>
                </a:solidFill>
                <a:latin typeface="Verdana"/>
                <a:cs typeface="Verdana"/>
              </a:rPr>
              <a:t> </a:t>
            </a:r>
            <a:r>
              <a:rPr lang="en-US" sz="2000" b="1" dirty="0">
                <a:solidFill>
                  <a:srgbClr val="202020"/>
                </a:solidFill>
                <a:latin typeface="Verdana"/>
                <a:cs typeface="Verdana"/>
              </a:rPr>
              <a:t>most</a:t>
            </a:r>
            <a:r>
              <a:rPr lang="en-US" sz="2000" b="1" spc="-30" dirty="0">
                <a:solidFill>
                  <a:srgbClr val="202020"/>
                </a:solidFill>
                <a:latin typeface="Verdana"/>
                <a:cs typeface="Verdana"/>
              </a:rPr>
              <a:t> </a:t>
            </a:r>
            <a:r>
              <a:rPr lang="en-US" sz="2000" b="1" dirty="0">
                <a:solidFill>
                  <a:srgbClr val="202020"/>
                </a:solidFill>
                <a:latin typeface="Verdana"/>
                <a:cs typeface="Verdana"/>
              </a:rPr>
              <a:t>used</a:t>
            </a:r>
            <a:r>
              <a:rPr lang="en-US" sz="2000" b="1" spc="-35" dirty="0">
                <a:solidFill>
                  <a:srgbClr val="202020"/>
                </a:solidFill>
                <a:latin typeface="Verdana"/>
                <a:cs typeface="Verdana"/>
              </a:rPr>
              <a:t> </a:t>
            </a:r>
            <a:r>
              <a:rPr lang="en-US" sz="2000" b="1" dirty="0">
                <a:solidFill>
                  <a:srgbClr val="202020"/>
                </a:solidFill>
                <a:latin typeface="Verdana"/>
                <a:cs typeface="Verdana"/>
              </a:rPr>
              <a:t>for</a:t>
            </a:r>
            <a:r>
              <a:rPr lang="en-US" sz="2000" b="1" spc="-20" dirty="0">
                <a:solidFill>
                  <a:srgbClr val="202020"/>
                </a:solidFill>
                <a:latin typeface="Verdana"/>
                <a:cs typeface="Verdana"/>
              </a:rPr>
              <a:t> </a:t>
            </a:r>
            <a:r>
              <a:rPr lang="en-US" sz="2000" b="1" dirty="0">
                <a:solidFill>
                  <a:srgbClr val="202020"/>
                </a:solidFill>
                <a:latin typeface="Verdana"/>
                <a:cs typeface="Verdana"/>
              </a:rPr>
              <a:t>booking</a:t>
            </a:r>
            <a:r>
              <a:rPr lang="en-US" sz="2000" b="1" spc="-40" dirty="0">
                <a:solidFill>
                  <a:srgbClr val="202020"/>
                </a:solidFill>
                <a:latin typeface="Verdana"/>
                <a:cs typeface="Verdana"/>
              </a:rPr>
              <a:t> </a:t>
            </a:r>
            <a:r>
              <a:rPr lang="en-US" sz="2000" b="1" dirty="0">
                <a:solidFill>
                  <a:srgbClr val="202020"/>
                </a:solidFill>
                <a:latin typeface="Verdana"/>
                <a:cs typeface="Verdana"/>
              </a:rPr>
              <a:t>hotels,</a:t>
            </a:r>
            <a:r>
              <a:rPr lang="en-US" sz="2000" b="1" spc="-45" dirty="0">
                <a:solidFill>
                  <a:srgbClr val="202020"/>
                </a:solidFill>
                <a:latin typeface="Verdana"/>
                <a:cs typeface="Verdana"/>
              </a:rPr>
              <a:t> </a:t>
            </a:r>
            <a:r>
              <a:rPr lang="en-US" sz="2000" b="1" dirty="0">
                <a:solidFill>
                  <a:srgbClr val="202020"/>
                </a:solidFill>
                <a:latin typeface="Verdana"/>
                <a:cs typeface="Verdana"/>
              </a:rPr>
              <a:t>and</a:t>
            </a:r>
            <a:r>
              <a:rPr lang="en-US" sz="2000" b="1" spc="-25" dirty="0">
                <a:solidFill>
                  <a:srgbClr val="202020"/>
                </a:solidFill>
                <a:latin typeface="Verdana"/>
                <a:cs typeface="Verdana"/>
              </a:rPr>
              <a:t> </a:t>
            </a:r>
            <a:r>
              <a:rPr lang="en-US" sz="2000" b="1" spc="-10" dirty="0">
                <a:solidFill>
                  <a:srgbClr val="202020"/>
                </a:solidFill>
                <a:latin typeface="Verdana"/>
                <a:cs typeface="Verdana"/>
              </a:rPr>
              <a:t>which </a:t>
            </a:r>
            <a:r>
              <a:rPr lang="en-US" sz="2000" b="1" dirty="0">
                <a:solidFill>
                  <a:srgbClr val="202020"/>
                </a:solidFill>
                <a:latin typeface="Verdana"/>
                <a:cs typeface="Verdana"/>
              </a:rPr>
              <a:t>market</a:t>
            </a:r>
            <a:r>
              <a:rPr lang="en-US" sz="2000" b="1" spc="-40" dirty="0">
                <a:solidFill>
                  <a:srgbClr val="202020"/>
                </a:solidFill>
                <a:latin typeface="Verdana"/>
                <a:cs typeface="Verdana"/>
              </a:rPr>
              <a:t> </a:t>
            </a:r>
            <a:r>
              <a:rPr lang="en-US" sz="2000" b="1" dirty="0">
                <a:solidFill>
                  <a:srgbClr val="202020"/>
                </a:solidFill>
                <a:latin typeface="Verdana"/>
                <a:cs typeface="Verdana"/>
              </a:rPr>
              <a:t>segment</a:t>
            </a:r>
            <a:r>
              <a:rPr lang="en-US" sz="2000" b="1" spc="-45" dirty="0">
                <a:solidFill>
                  <a:srgbClr val="202020"/>
                </a:solidFill>
                <a:latin typeface="Verdana"/>
                <a:cs typeface="Verdana"/>
              </a:rPr>
              <a:t> </a:t>
            </a:r>
            <a:r>
              <a:rPr lang="en-US" sz="2000" b="1" dirty="0">
                <a:solidFill>
                  <a:srgbClr val="202020"/>
                </a:solidFill>
                <a:latin typeface="Verdana"/>
                <a:cs typeface="Verdana"/>
              </a:rPr>
              <a:t>bookings</a:t>
            </a:r>
            <a:r>
              <a:rPr lang="en-US" sz="2000" b="1" spc="-55" dirty="0">
                <a:solidFill>
                  <a:srgbClr val="202020"/>
                </a:solidFill>
                <a:latin typeface="Verdana"/>
                <a:cs typeface="Verdana"/>
              </a:rPr>
              <a:t> </a:t>
            </a:r>
            <a:r>
              <a:rPr lang="en-US" sz="2000" b="1" dirty="0">
                <a:solidFill>
                  <a:srgbClr val="202020"/>
                </a:solidFill>
                <a:latin typeface="Verdana"/>
                <a:cs typeface="Verdana"/>
              </a:rPr>
              <a:t>are</a:t>
            </a:r>
            <a:r>
              <a:rPr lang="en-US" sz="2000" b="1" spc="-30" dirty="0">
                <a:solidFill>
                  <a:srgbClr val="202020"/>
                </a:solidFill>
                <a:latin typeface="Verdana"/>
                <a:cs typeface="Verdana"/>
              </a:rPr>
              <a:t> </a:t>
            </a:r>
            <a:r>
              <a:rPr lang="en-US" sz="2000" b="1" dirty="0">
                <a:solidFill>
                  <a:srgbClr val="202020"/>
                </a:solidFill>
                <a:latin typeface="Verdana"/>
                <a:cs typeface="Verdana"/>
              </a:rPr>
              <a:t>most</a:t>
            </a:r>
            <a:r>
              <a:rPr lang="en-US" sz="2000" b="1" spc="-20" dirty="0">
                <a:solidFill>
                  <a:srgbClr val="202020"/>
                </a:solidFill>
                <a:latin typeface="Verdana"/>
                <a:cs typeface="Verdana"/>
              </a:rPr>
              <a:t> </a:t>
            </a:r>
            <a:r>
              <a:rPr lang="en-US" sz="2000" b="1" spc="-10" dirty="0">
                <a:solidFill>
                  <a:srgbClr val="202020"/>
                </a:solidFill>
                <a:latin typeface="Verdana"/>
                <a:cs typeface="Verdana"/>
              </a:rPr>
              <a:t>canceled?</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464458" y="2976245"/>
            <a:ext cx="5428342" cy="1120820"/>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30" dirty="0">
                <a:solidFill>
                  <a:srgbClr val="202020"/>
                </a:solidFill>
                <a:latin typeface="Verdana"/>
                <a:cs typeface="Verdana"/>
              </a:rPr>
              <a:t> </a:t>
            </a:r>
            <a:r>
              <a:rPr lang="en-US" sz="1800" dirty="0">
                <a:solidFill>
                  <a:srgbClr val="202020"/>
                </a:solidFill>
                <a:latin typeface="Verdana"/>
                <a:cs typeface="Verdana"/>
              </a:rPr>
              <a:t>majority</a:t>
            </a:r>
            <a:r>
              <a:rPr lang="en-US" sz="1800" spc="-35"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spc="-20" dirty="0">
                <a:solidFill>
                  <a:srgbClr val="202020"/>
                </a:solidFill>
                <a:latin typeface="Verdana"/>
                <a:cs typeface="Verdana"/>
              </a:rPr>
              <a:t>hotel </a:t>
            </a:r>
            <a:r>
              <a:rPr lang="en-US" sz="1800" dirty="0">
                <a:solidFill>
                  <a:srgbClr val="202020"/>
                </a:solidFill>
                <a:latin typeface="Verdana"/>
                <a:cs typeface="Verdana"/>
              </a:rPr>
              <a:t>reservations</a:t>
            </a:r>
            <a:r>
              <a:rPr lang="en-US" sz="1800" spc="-65" dirty="0">
                <a:solidFill>
                  <a:srgbClr val="202020"/>
                </a:solidFill>
                <a:latin typeface="Verdana"/>
                <a:cs typeface="Verdana"/>
              </a:rPr>
              <a:t> </a:t>
            </a:r>
            <a:r>
              <a:rPr lang="en-US" sz="1800" dirty="0">
                <a:solidFill>
                  <a:srgbClr val="202020"/>
                </a:solidFill>
                <a:latin typeface="Verdana"/>
                <a:cs typeface="Verdana"/>
              </a:rPr>
              <a:t>are</a:t>
            </a:r>
            <a:r>
              <a:rPr lang="en-US" sz="1800" spc="-10" dirty="0">
                <a:solidFill>
                  <a:srgbClr val="202020"/>
                </a:solidFill>
                <a:latin typeface="Verdana"/>
                <a:cs typeface="Verdana"/>
              </a:rPr>
              <a:t> </a:t>
            </a:r>
            <a:r>
              <a:rPr lang="en-US" sz="1800" spc="-20" dirty="0">
                <a:solidFill>
                  <a:srgbClr val="202020"/>
                </a:solidFill>
                <a:latin typeface="Verdana"/>
                <a:cs typeface="Verdana"/>
              </a:rPr>
              <a:t>made </a:t>
            </a:r>
            <a:r>
              <a:rPr lang="en-US" sz="1800" dirty="0">
                <a:solidFill>
                  <a:srgbClr val="202020"/>
                </a:solidFill>
                <a:latin typeface="Verdana"/>
                <a:cs typeface="Verdana"/>
              </a:rPr>
              <a:t>online,</a:t>
            </a:r>
            <a:r>
              <a:rPr lang="en-US" sz="1800" spc="-40" dirty="0">
                <a:solidFill>
                  <a:srgbClr val="202020"/>
                </a:solidFill>
                <a:latin typeface="Verdana"/>
                <a:cs typeface="Verdana"/>
              </a:rPr>
              <a:t> </a:t>
            </a:r>
            <a:r>
              <a:rPr lang="en-US" sz="1800" dirty="0">
                <a:solidFill>
                  <a:srgbClr val="202020"/>
                </a:solidFill>
                <a:latin typeface="Verdana"/>
                <a:cs typeface="Verdana"/>
              </a:rPr>
              <a:t>as</a:t>
            </a:r>
            <a:r>
              <a:rPr lang="en-US" sz="1800" spc="-20" dirty="0">
                <a:solidFill>
                  <a:srgbClr val="202020"/>
                </a:solidFill>
                <a:latin typeface="Verdana"/>
                <a:cs typeface="Verdana"/>
              </a:rPr>
              <a:t> </a:t>
            </a:r>
            <a:r>
              <a:rPr lang="en-US" sz="1800" dirty="0">
                <a:solidFill>
                  <a:srgbClr val="202020"/>
                </a:solidFill>
                <a:latin typeface="Verdana"/>
                <a:cs typeface="Verdana"/>
              </a:rPr>
              <a:t>are</a:t>
            </a:r>
            <a:r>
              <a:rPr lang="en-US" sz="1800" spc="-20" dirty="0">
                <a:solidFill>
                  <a:srgbClr val="202020"/>
                </a:solidFill>
                <a:latin typeface="Verdana"/>
                <a:cs typeface="Verdana"/>
              </a:rPr>
              <a:t> </a:t>
            </a:r>
            <a:r>
              <a:rPr lang="en-US" sz="1800" dirty="0">
                <a:solidFill>
                  <a:srgbClr val="202020"/>
                </a:solidFill>
                <a:latin typeface="Verdana"/>
                <a:cs typeface="Verdana"/>
              </a:rPr>
              <a:t>the</a:t>
            </a:r>
            <a:r>
              <a:rPr lang="en-US" sz="1800" spc="-10" dirty="0">
                <a:solidFill>
                  <a:srgbClr val="202020"/>
                </a:solidFill>
                <a:latin typeface="Verdana"/>
                <a:cs typeface="Verdana"/>
              </a:rPr>
              <a:t> majority </a:t>
            </a:r>
            <a:r>
              <a:rPr lang="en-US" sz="1800" dirty="0">
                <a:solidFill>
                  <a:srgbClr val="202020"/>
                </a:solidFill>
                <a:latin typeface="Verdana"/>
                <a:cs typeface="Verdana"/>
              </a:rPr>
              <a:t>of</a:t>
            </a:r>
            <a:r>
              <a:rPr lang="en-US" sz="1800" spc="-35" dirty="0">
                <a:solidFill>
                  <a:srgbClr val="202020"/>
                </a:solidFill>
                <a:latin typeface="Verdana"/>
                <a:cs typeface="Verdana"/>
              </a:rPr>
              <a:t> </a:t>
            </a:r>
            <a:r>
              <a:rPr lang="en-US" sz="1800" dirty="0">
                <a:solidFill>
                  <a:srgbClr val="202020"/>
                </a:solidFill>
                <a:latin typeface="Verdana"/>
                <a:cs typeface="Verdana"/>
              </a:rPr>
              <a:t>cancellations</a:t>
            </a:r>
            <a:r>
              <a:rPr lang="en-US" sz="1800" spc="-65" dirty="0">
                <a:solidFill>
                  <a:srgbClr val="202020"/>
                </a:solidFill>
                <a:latin typeface="Verdana"/>
                <a:cs typeface="Verdana"/>
              </a:rPr>
              <a:t> </a:t>
            </a:r>
            <a:r>
              <a:rPr lang="en-US" sz="1800" spc="-25" dirty="0">
                <a:solidFill>
                  <a:srgbClr val="202020"/>
                </a:solidFill>
                <a:latin typeface="Verdana"/>
                <a:cs typeface="Verdana"/>
              </a:rPr>
              <a:t>of </a:t>
            </a:r>
            <a:r>
              <a:rPr lang="en-US" sz="1800" dirty="0">
                <a:solidFill>
                  <a:srgbClr val="202020"/>
                </a:solidFill>
                <a:latin typeface="Verdana"/>
                <a:cs typeface="Verdana"/>
              </a:rPr>
              <a:t>reservations</a:t>
            </a:r>
            <a:r>
              <a:rPr lang="en-US" sz="1800" spc="-65" dirty="0">
                <a:solidFill>
                  <a:srgbClr val="202020"/>
                </a:solidFill>
                <a:latin typeface="Verdana"/>
                <a:cs typeface="Verdana"/>
              </a:rPr>
              <a:t> </a:t>
            </a:r>
            <a:r>
              <a:rPr lang="en-US" sz="1800" dirty="0">
                <a:solidFill>
                  <a:srgbClr val="202020"/>
                </a:solidFill>
                <a:latin typeface="Verdana"/>
                <a:cs typeface="Verdana"/>
              </a:rPr>
              <a:t>made</a:t>
            </a:r>
            <a:r>
              <a:rPr lang="en-US" sz="1800" spc="-20" dirty="0">
                <a:solidFill>
                  <a:srgbClr val="202020"/>
                </a:solidFill>
                <a:latin typeface="Verdana"/>
                <a:cs typeface="Verdana"/>
              </a:rPr>
              <a:t> </a:t>
            </a:r>
            <a:r>
              <a:rPr lang="en-US" sz="1800" spc="-25" dirty="0">
                <a:solidFill>
                  <a:srgbClr val="202020"/>
                </a:solidFill>
                <a:latin typeface="Verdana"/>
                <a:cs typeface="Verdana"/>
              </a:rPr>
              <a:t>by </a:t>
            </a:r>
            <a:r>
              <a:rPr lang="en-US" sz="1800" dirty="0">
                <a:solidFill>
                  <a:srgbClr val="202020"/>
                </a:solidFill>
                <a:latin typeface="Verdana"/>
                <a:cs typeface="Verdana"/>
              </a:rPr>
              <a:t>customers</a:t>
            </a:r>
            <a:r>
              <a:rPr lang="en-US" sz="1800" spc="-40" dirty="0">
                <a:solidFill>
                  <a:srgbClr val="202020"/>
                </a:solidFill>
                <a:latin typeface="Verdana"/>
                <a:cs typeface="Verdana"/>
              </a:rPr>
              <a:t> </a:t>
            </a:r>
            <a:r>
              <a:rPr lang="en-US" sz="1800" dirty="0">
                <a:solidFill>
                  <a:srgbClr val="202020"/>
                </a:solidFill>
                <a:latin typeface="Verdana"/>
                <a:cs typeface="Verdana"/>
              </a:rPr>
              <a:t>who</a:t>
            </a:r>
            <a:r>
              <a:rPr lang="en-US" sz="1800" spc="-10" dirty="0">
                <a:solidFill>
                  <a:srgbClr val="202020"/>
                </a:solidFill>
                <a:latin typeface="Verdana"/>
                <a:cs typeface="Verdana"/>
              </a:rPr>
              <a:t> </a:t>
            </a:r>
            <a:r>
              <a:rPr lang="en-US" sz="1800" dirty="0">
                <a:solidFill>
                  <a:srgbClr val="202020"/>
                </a:solidFill>
                <a:latin typeface="Verdana"/>
                <a:cs typeface="Verdana"/>
              </a:rPr>
              <a:t>made</a:t>
            </a:r>
            <a:r>
              <a:rPr lang="en-US" sz="1800" spc="-10" dirty="0">
                <a:solidFill>
                  <a:srgbClr val="202020"/>
                </a:solidFill>
                <a:latin typeface="Verdana"/>
                <a:cs typeface="Verdana"/>
              </a:rPr>
              <a:t> their </a:t>
            </a:r>
            <a:r>
              <a:rPr lang="en-US" sz="1800" dirty="0">
                <a:solidFill>
                  <a:srgbClr val="202020"/>
                </a:solidFill>
                <a:latin typeface="Verdana"/>
                <a:cs typeface="Verdana"/>
              </a:rPr>
              <a:t>reservations</a:t>
            </a:r>
            <a:r>
              <a:rPr lang="en-US" sz="1800" spc="-75" dirty="0">
                <a:solidFill>
                  <a:srgbClr val="202020"/>
                </a:solidFill>
                <a:latin typeface="Verdana"/>
                <a:cs typeface="Verdana"/>
              </a:rPr>
              <a:t> </a:t>
            </a:r>
            <a:r>
              <a:rPr lang="en-US" sz="1800" spc="-10" dirty="0">
                <a:solidFill>
                  <a:srgbClr val="202020"/>
                </a:solidFill>
                <a:latin typeface="Verdana"/>
                <a:cs typeface="Verdana"/>
              </a:rPr>
              <a:t>online.</a:t>
            </a:r>
            <a:endParaRPr lang="en-US" sz="1800" dirty="0">
              <a:latin typeface="Verdana"/>
              <a:cs typeface="Verdana"/>
            </a:endParaRPr>
          </a:p>
        </p:txBody>
      </p:sp>
      <p:pic>
        <p:nvPicPr>
          <p:cNvPr id="5" name="object 5">
            <a:extLst>
              <a:ext uri="{FF2B5EF4-FFF2-40B4-BE49-F238E27FC236}">
                <a16:creationId xmlns:a16="http://schemas.microsoft.com/office/drawing/2014/main" id="{0D028FC8-D088-3F81-9F92-7375166C2A9B}"/>
              </a:ext>
            </a:extLst>
          </p:cNvPr>
          <p:cNvPicPr/>
          <p:nvPr/>
        </p:nvPicPr>
        <p:blipFill>
          <a:blip r:embed="rId2" cstate="print"/>
          <a:stretch>
            <a:fillRect/>
          </a:stretch>
        </p:blipFill>
        <p:spPr>
          <a:xfrm>
            <a:off x="5892800" y="2741862"/>
            <a:ext cx="6013562" cy="3124684"/>
          </a:xfrm>
          <a:prstGeom prst="rect">
            <a:avLst/>
          </a:prstGeom>
        </p:spPr>
      </p:pic>
    </p:spTree>
    <p:extLst>
      <p:ext uri="{BB962C8B-B14F-4D97-AF65-F5344CB8AC3E}">
        <p14:creationId xmlns:p14="http://schemas.microsoft.com/office/powerpoint/2010/main" val="285433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lgn="just">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321242"/>
          </a:xfrm>
          <a:prstGeom prst="rect">
            <a:avLst/>
          </a:prstGeom>
        </p:spPr>
        <p:txBody>
          <a:bodyPr vert="horz" wrap="square" lIns="0" tIns="13335" rIns="0" bIns="0" rtlCol="0">
            <a:spAutoFit/>
          </a:bodyPr>
          <a:lstStyle/>
          <a:p>
            <a:pPr marL="12700" algn="just">
              <a:lnSpc>
                <a:spcPct val="100000"/>
              </a:lnSpc>
              <a:spcBef>
                <a:spcPts val="105"/>
              </a:spcBef>
            </a:pPr>
            <a:r>
              <a:rPr lang="en-US" sz="2000" b="1" dirty="0">
                <a:solidFill>
                  <a:srgbClr val="202020"/>
                </a:solidFill>
                <a:latin typeface="Verdana"/>
                <a:cs typeface="Verdana"/>
              </a:rPr>
              <a:t>Question</a:t>
            </a:r>
            <a:r>
              <a:rPr lang="en-US" sz="2000" b="1" spc="-35" dirty="0">
                <a:solidFill>
                  <a:srgbClr val="202020"/>
                </a:solidFill>
                <a:latin typeface="Verdana"/>
                <a:cs typeface="Verdana"/>
              </a:rPr>
              <a:t> </a:t>
            </a:r>
            <a:r>
              <a:rPr lang="en-US" sz="2000" b="1" dirty="0">
                <a:solidFill>
                  <a:srgbClr val="202020"/>
                </a:solidFill>
                <a:latin typeface="Verdana"/>
                <a:cs typeface="Verdana"/>
              </a:rPr>
              <a:t>7</a:t>
            </a:r>
            <a:r>
              <a:rPr lang="en-US" sz="2000" b="1" spc="-20" dirty="0">
                <a:solidFill>
                  <a:srgbClr val="202020"/>
                </a:solidFill>
                <a:latin typeface="Verdana"/>
                <a:cs typeface="Verdana"/>
              </a:rPr>
              <a:t> </a:t>
            </a:r>
            <a:r>
              <a:rPr lang="en-US" sz="2000" b="1" dirty="0">
                <a:solidFill>
                  <a:srgbClr val="202020"/>
                </a:solidFill>
                <a:latin typeface="Verdana"/>
                <a:cs typeface="Verdana"/>
              </a:rPr>
              <a:t>:</a:t>
            </a:r>
            <a:r>
              <a:rPr lang="en-US" sz="2000" b="1" spc="-30" dirty="0">
                <a:solidFill>
                  <a:srgbClr val="202020"/>
                </a:solidFill>
                <a:latin typeface="Verdana"/>
                <a:cs typeface="Verdana"/>
              </a:rPr>
              <a:t> </a:t>
            </a:r>
            <a:r>
              <a:rPr lang="en-US" sz="2000" b="1" dirty="0">
                <a:solidFill>
                  <a:srgbClr val="202020"/>
                </a:solidFill>
                <a:latin typeface="Verdana"/>
                <a:cs typeface="Verdana"/>
              </a:rPr>
              <a:t>Which</a:t>
            </a:r>
            <a:r>
              <a:rPr lang="en-US" sz="2000" b="1" spc="-35" dirty="0">
                <a:solidFill>
                  <a:srgbClr val="202020"/>
                </a:solidFill>
                <a:latin typeface="Verdana"/>
                <a:cs typeface="Verdana"/>
              </a:rPr>
              <a:t> </a:t>
            </a:r>
            <a:r>
              <a:rPr lang="en-US" sz="2000" b="1" dirty="0">
                <a:solidFill>
                  <a:srgbClr val="202020"/>
                </a:solidFill>
                <a:latin typeface="Verdana"/>
                <a:cs typeface="Verdana"/>
              </a:rPr>
              <a:t>room</a:t>
            </a:r>
            <a:r>
              <a:rPr lang="en-US" sz="2000" b="1" spc="-15" dirty="0">
                <a:solidFill>
                  <a:srgbClr val="202020"/>
                </a:solidFill>
                <a:latin typeface="Verdana"/>
                <a:cs typeface="Verdana"/>
              </a:rPr>
              <a:t> </a:t>
            </a:r>
            <a:r>
              <a:rPr lang="en-US" sz="2000" b="1" dirty="0">
                <a:solidFill>
                  <a:srgbClr val="202020"/>
                </a:solidFill>
                <a:latin typeface="Verdana"/>
                <a:cs typeface="Verdana"/>
              </a:rPr>
              <a:t>generates</a:t>
            </a:r>
            <a:r>
              <a:rPr lang="en-US" sz="2000" b="1" spc="-55" dirty="0">
                <a:solidFill>
                  <a:srgbClr val="202020"/>
                </a:solidFill>
                <a:latin typeface="Verdana"/>
                <a:cs typeface="Verdana"/>
              </a:rPr>
              <a:t> </a:t>
            </a:r>
            <a:r>
              <a:rPr lang="en-US" sz="2000" b="1" spc="-50" dirty="0">
                <a:solidFill>
                  <a:srgbClr val="202020"/>
                </a:solidFill>
                <a:latin typeface="Verdana"/>
                <a:cs typeface="Verdana"/>
              </a:rPr>
              <a:t>a </a:t>
            </a:r>
            <a:r>
              <a:rPr lang="en-US" sz="2000" b="1" dirty="0">
                <a:solidFill>
                  <a:srgbClr val="202020"/>
                </a:solidFill>
                <a:latin typeface="Verdana"/>
                <a:cs typeface="Verdana"/>
              </a:rPr>
              <a:t>higher</a:t>
            </a:r>
            <a:r>
              <a:rPr lang="en-US" sz="2000" b="1" spc="-60" dirty="0">
                <a:solidFill>
                  <a:srgbClr val="202020"/>
                </a:solidFill>
                <a:latin typeface="Verdana"/>
                <a:cs typeface="Verdana"/>
              </a:rPr>
              <a:t> </a:t>
            </a:r>
            <a:r>
              <a:rPr lang="en-US" sz="2000" b="1" spc="-20" dirty="0">
                <a:solidFill>
                  <a:srgbClr val="202020"/>
                </a:solidFill>
                <a:latin typeface="Verdana"/>
                <a:cs typeface="Verdana"/>
              </a:rPr>
              <a:t>ADR?</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58210" y="5400131"/>
            <a:ext cx="11441904" cy="1120820"/>
          </a:xfrm>
          <a:prstGeom prst="rect">
            <a:avLst/>
          </a:prstGeom>
        </p:spPr>
        <p:txBody>
          <a:bodyPr vert="horz" wrap="square" lIns="0" tIns="12700" rIns="0" bIns="0" rtlCol="0">
            <a:spAutoFit/>
          </a:bodyPr>
          <a:lstStyle/>
          <a:p>
            <a:pPr marL="299085" marR="105410"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Room</a:t>
            </a:r>
            <a:r>
              <a:rPr lang="en-US" sz="1800" spc="-30" dirty="0">
                <a:solidFill>
                  <a:srgbClr val="202020"/>
                </a:solidFill>
                <a:latin typeface="Verdana"/>
                <a:cs typeface="Verdana"/>
              </a:rPr>
              <a:t> </a:t>
            </a:r>
            <a:r>
              <a:rPr lang="en-US" sz="1800" dirty="0">
                <a:solidFill>
                  <a:srgbClr val="202020"/>
                </a:solidFill>
                <a:latin typeface="Verdana"/>
                <a:cs typeface="Verdana"/>
              </a:rPr>
              <a:t>types</a:t>
            </a:r>
            <a:r>
              <a:rPr lang="en-US" sz="1800" spc="-35" dirty="0">
                <a:solidFill>
                  <a:srgbClr val="202020"/>
                </a:solidFill>
                <a:latin typeface="Verdana"/>
                <a:cs typeface="Verdana"/>
              </a:rPr>
              <a:t> </a:t>
            </a:r>
            <a:r>
              <a:rPr lang="en-US" sz="1800" dirty="0">
                <a:solidFill>
                  <a:srgbClr val="202020"/>
                </a:solidFill>
                <a:latin typeface="Verdana"/>
                <a:cs typeface="Verdana"/>
              </a:rPr>
              <a:t>G,</a:t>
            </a:r>
            <a:r>
              <a:rPr lang="en-US" sz="1800" spc="-15" dirty="0">
                <a:solidFill>
                  <a:srgbClr val="202020"/>
                </a:solidFill>
                <a:latin typeface="Verdana"/>
                <a:cs typeface="Verdana"/>
              </a:rPr>
              <a:t> </a:t>
            </a:r>
            <a:r>
              <a:rPr lang="en-US" sz="1800" dirty="0">
                <a:solidFill>
                  <a:srgbClr val="202020"/>
                </a:solidFill>
                <a:latin typeface="Verdana"/>
                <a:cs typeface="Verdana"/>
              </a:rPr>
              <a:t>followed</a:t>
            </a:r>
            <a:r>
              <a:rPr lang="en-US" sz="1800" spc="-45" dirty="0">
                <a:solidFill>
                  <a:srgbClr val="202020"/>
                </a:solidFill>
                <a:latin typeface="Verdana"/>
                <a:cs typeface="Verdana"/>
              </a:rPr>
              <a:t> </a:t>
            </a:r>
            <a:r>
              <a:rPr lang="en-US" sz="1800" dirty="0">
                <a:solidFill>
                  <a:srgbClr val="202020"/>
                </a:solidFill>
                <a:latin typeface="Verdana"/>
                <a:cs typeface="Verdana"/>
              </a:rPr>
              <a:t>by</a:t>
            </a:r>
            <a:r>
              <a:rPr lang="en-US" sz="1800" spc="-10" dirty="0">
                <a:solidFill>
                  <a:srgbClr val="202020"/>
                </a:solidFill>
                <a:latin typeface="Verdana"/>
                <a:cs typeface="Verdana"/>
              </a:rPr>
              <a:t> </a:t>
            </a:r>
            <a:r>
              <a:rPr lang="en-US" sz="1800" dirty="0">
                <a:solidFill>
                  <a:srgbClr val="202020"/>
                </a:solidFill>
                <a:latin typeface="Verdana"/>
                <a:cs typeface="Verdana"/>
              </a:rPr>
              <a:t>H,</a:t>
            </a:r>
            <a:r>
              <a:rPr lang="en-US" sz="1800" spc="-20" dirty="0">
                <a:solidFill>
                  <a:srgbClr val="202020"/>
                </a:solidFill>
                <a:latin typeface="Verdana"/>
                <a:cs typeface="Verdana"/>
              </a:rPr>
              <a:t> </a:t>
            </a:r>
            <a:r>
              <a:rPr lang="en-US" sz="1800" dirty="0">
                <a:solidFill>
                  <a:srgbClr val="202020"/>
                </a:solidFill>
                <a:latin typeface="Verdana"/>
                <a:cs typeface="Verdana"/>
              </a:rPr>
              <a:t>generate</a:t>
            </a:r>
            <a:r>
              <a:rPr lang="en-US" sz="1800" spc="-40" dirty="0">
                <a:solidFill>
                  <a:srgbClr val="202020"/>
                </a:solidFill>
                <a:latin typeface="Verdana"/>
                <a:cs typeface="Verdana"/>
              </a:rPr>
              <a:t> </a:t>
            </a:r>
            <a:r>
              <a:rPr lang="en-US" sz="1800" dirty="0">
                <a:solidFill>
                  <a:srgbClr val="202020"/>
                </a:solidFill>
                <a:latin typeface="Verdana"/>
                <a:cs typeface="Verdana"/>
              </a:rPr>
              <a:t>high</a:t>
            </a:r>
            <a:r>
              <a:rPr lang="en-US" sz="1800" spc="-25" dirty="0">
                <a:solidFill>
                  <a:srgbClr val="202020"/>
                </a:solidFill>
                <a:latin typeface="Verdana"/>
                <a:cs typeface="Verdana"/>
              </a:rPr>
              <a:t> </a:t>
            </a:r>
            <a:r>
              <a:rPr lang="en-US" sz="1800" dirty="0">
                <a:solidFill>
                  <a:srgbClr val="202020"/>
                </a:solidFill>
                <a:latin typeface="Verdana"/>
                <a:cs typeface="Verdana"/>
              </a:rPr>
              <a:t>ADR.</a:t>
            </a:r>
            <a:r>
              <a:rPr lang="en-US" sz="1800" spc="-20" dirty="0">
                <a:solidFill>
                  <a:srgbClr val="202020"/>
                </a:solidFill>
                <a:latin typeface="Verdana"/>
                <a:cs typeface="Verdana"/>
              </a:rPr>
              <a:t> </a:t>
            </a:r>
            <a:r>
              <a:rPr lang="en-US" sz="1800" dirty="0">
                <a:solidFill>
                  <a:srgbClr val="202020"/>
                </a:solidFill>
                <a:latin typeface="Verdana"/>
                <a:cs typeface="Verdana"/>
              </a:rPr>
              <a:t>Room</a:t>
            </a:r>
            <a:r>
              <a:rPr lang="en-US" sz="1800" spc="-25" dirty="0">
                <a:solidFill>
                  <a:srgbClr val="202020"/>
                </a:solidFill>
                <a:latin typeface="Verdana"/>
                <a:cs typeface="Verdana"/>
              </a:rPr>
              <a:t> </a:t>
            </a:r>
            <a:r>
              <a:rPr lang="en-US" sz="1800" dirty="0">
                <a:solidFill>
                  <a:srgbClr val="202020"/>
                </a:solidFill>
                <a:latin typeface="Verdana"/>
                <a:cs typeface="Verdana"/>
              </a:rPr>
              <a:t>I</a:t>
            </a:r>
            <a:r>
              <a:rPr lang="en-US" sz="1800" spc="-15" dirty="0">
                <a:solidFill>
                  <a:srgbClr val="202020"/>
                </a:solidFill>
                <a:latin typeface="Verdana"/>
                <a:cs typeface="Verdana"/>
              </a:rPr>
              <a:t> </a:t>
            </a:r>
            <a:r>
              <a:rPr lang="en-US" sz="1800" dirty="0">
                <a:solidFill>
                  <a:srgbClr val="202020"/>
                </a:solidFill>
                <a:latin typeface="Verdana"/>
                <a:cs typeface="Verdana"/>
              </a:rPr>
              <a:t>has</a:t>
            </a:r>
            <a:r>
              <a:rPr lang="en-US" sz="1800" spc="-25" dirty="0">
                <a:solidFill>
                  <a:srgbClr val="202020"/>
                </a:solidFill>
                <a:latin typeface="Verdana"/>
                <a:cs typeface="Verdana"/>
              </a:rPr>
              <a:t> </a:t>
            </a:r>
            <a:r>
              <a:rPr lang="en-US" sz="1800" dirty="0">
                <a:solidFill>
                  <a:srgbClr val="202020"/>
                </a:solidFill>
                <a:latin typeface="Verdana"/>
                <a:cs typeface="Verdana"/>
              </a:rPr>
              <a:t>a</a:t>
            </a:r>
            <a:r>
              <a:rPr lang="en-US" sz="1800" spc="-35" dirty="0">
                <a:solidFill>
                  <a:srgbClr val="202020"/>
                </a:solidFill>
                <a:latin typeface="Verdana"/>
                <a:cs typeface="Verdana"/>
              </a:rPr>
              <a:t> </a:t>
            </a:r>
            <a:r>
              <a:rPr lang="en-US" sz="1800" dirty="0">
                <a:solidFill>
                  <a:srgbClr val="202020"/>
                </a:solidFill>
                <a:latin typeface="Verdana"/>
                <a:cs typeface="Verdana"/>
              </a:rPr>
              <a:t>very</a:t>
            </a:r>
            <a:r>
              <a:rPr lang="en-US" sz="1800" spc="-25" dirty="0">
                <a:solidFill>
                  <a:srgbClr val="202020"/>
                </a:solidFill>
                <a:latin typeface="Verdana"/>
                <a:cs typeface="Verdana"/>
              </a:rPr>
              <a:t> </a:t>
            </a:r>
            <a:r>
              <a:rPr lang="en-US" sz="1800" dirty="0">
                <a:solidFill>
                  <a:srgbClr val="202020"/>
                </a:solidFill>
                <a:latin typeface="Verdana"/>
                <a:cs typeface="Verdana"/>
              </a:rPr>
              <a:t>low</a:t>
            </a:r>
            <a:r>
              <a:rPr lang="en-US" sz="1800" spc="-20" dirty="0">
                <a:solidFill>
                  <a:srgbClr val="202020"/>
                </a:solidFill>
                <a:latin typeface="Verdana"/>
                <a:cs typeface="Verdana"/>
              </a:rPr>
              <a:t> </a:t>
            </a:r>
            <a:r>
              <a:rPr lang="en-US" sz="1800" dirty="0">
                <a:solidFill>
                  <a:srgbClr val="202020"/>
                </a:solidFill>
                <a:latin typeface="Verdana"/>
                <a:cs typeface="Verdana"/>
              </a:rPr>
              <a:t>ADR.</a:t>
            </a:r>
            <a:r>
              <a:rPr lang="en-US" sz="1800" spc="-20" dirty="0">
                <a:solidFill>
                  <a:srgbClr val="202020"/>
                </a:solidFill>
                <a:latin typeface="Verdana"/>
                <a:cs typeface="Verdana"/>
              </a:rPr>
              <a:t> </a:t>
            </a:r>
            <a:r>
              <a:rPr lang="en-US" sz="1800" spc="-25" dirty="0">
                <a:solidFill>
                  <a:srgbClr val="202020"/>
                </a:solidFill>
                <a:latin typeface="Verdana"/>
                <a:cs typeface="Verdana"/>
              </a:rPr>
              <a:t>The </a:t>
            </a:r>
            <a:r>
              <a:rPr lang="en-US" sz="1800" dirty="0">
                <a:solidFill>
                  <a:srgbClr val="202020"/>
                </a:solidFill>
                <a:latin typeface="Verdana"/>
                <a:cs typeface="Verdana"/>
              </a:rPr>
              <a:t>most</a:t>
            </a:r>
            <a:r>
              <a:rPr lang="en-US" sz="1800" spc="-35" dirty="0">
                <a:solidFill>
                  <a:srgbClr val="202020"/>
                </a:solidFill>
                <a:latin typeface="Verdana"/>
                <a:cs typeface="Verdana"/>
              </a:rPr>
              <a:t> </a:t>
            </a:r>
            <a:r>
              <a:rPr lang="en-US" sz="1800" dirty="0">
                <a:solidFill>
                  <a:srgbClr val="202020"/>
                </a:solidFill>
                <a:latin typeface="Verdana"/>
                <a:cs typeface="Verdana"/>
              </a:rPr>
              <a:t>popular</a:t>
            </a:r>
            <a:r>
              <a:rPr lang="en-US" sz="1800" spc="-20" dirty="0">
                <a:solidFill>
                  <a:srgbClr val="202020"/>
                </a:solidFill>
                <a:latin typeface="Verdana"/>
                <a:cs typeface="Verdana"/>
              </a:rPr>
              <a:t> </a:t>
            </a:r>
            <a:r>
              <a:rPr lang="en-US" sz="1800" dirty="0">
                <a:solidFill>
                  <a:srgbClr val="202020"/>
                </a:solidFill>
                <a:latin typeface="Verdana"/>
                <a:cs typeface="Verdana"/>
              </a:rPr>
              <a:t>room</a:t>
            </a:r>
            <a:r>
              <a:rPr lang="en-US" sz="1800" spc="-35" dirty="0">
                <a:solidFill>
                  <a:srgbClr val="202020"/>
                </a:solidFill>
                <a:latin typeface="Verdana"/>
                <a:cs typeface="Verdana"/>
              </a:rPr>
              <a:t> </a:t>
            </a:r>
            <a:r>
              <a:rPr lang="en-US" sz="1800" dirty="0">
                <a:solidFill>
                  <a:srgbClr val="202020"/>
                </a:solidFill>
                <a:latin typeface="Verdana"/>
                <a:cs typeface="Verdana"/>
              </a:rPr>
              <a:t>is</a:t>
            </a:r>
            <a:r>
              <a:rPr lang="en-US" sz="1800" spc="-20" dirty="0">
                <a:solidFill>
                  <a:srgbClr val="202020"/>
                </a:solidFill>
                <a:latin typeface="Verdana"/>
                <a:cs typeface="Verdana"/>
              </a:rPr>
              <a:t> </a:t>
            </a:r>
            <a:r>
              <a:rPr lang="en-US" sz="1800" dirty="0">
                <a:solidFill>
                  <a:srgbClr val="202020"/>
                </a:solidFill>
                <a:latin typeface="Verdana"/>
                <a:cs typeface="Verdana"/>
              </a:rPr>
              <a:t>A,</a:t>
            </a:r>
            <a:r>
              <a:rPr lang="en-US" sz="1800" spc="-20" dirty="0">
                <a:solidFill>
                  <a:srgbClr val="202020"/>
                </a:solidFill>
                <a:latin typeface="Verdana"/>
                <a:cs typeface="Verdana"/>
              </a:rPr>
              <a:t> </a:t>
            </a:r>
            <a:r>
              <a:rPr lang="en-US" sz="1800" dirty="0">
                <a:solidFill>
                  <a:srgbClr val="202020"/>
                </a:solidFill>
                <a:latin typeface="Verdana"/>
                <a:cs typeface="Verdana"/>
              </a:rPr>
              <a:t>but</a:t>
            </a:r>
            <a:r>
              <a:rPr lang="en-US" sz="1800" spc="-10" dirty="0">
                <a:solidFill>
                  <a:srgbClr val="202020"/>
                </a:solidFill>
                <a:latin typeface="Verdana"/>
                <a:cs typeface="Verdana"/>
              </a:rPr>
              <a:t> </a:t>
            </a:r>
            <a:r>
              <a:rPr lang="en-US" sz="1800" dirty="0">
                <a:solidFill>
                  <a:srgbClr val="202020"/>
                </a:solidFill>
                <a:latin typeface="Verdana"/>
                <a:cs typeface="Verdana"/>
              </a:rPr>
              <a:t>it</a:t>
            </a:r>
            <a:r>
              <a:rPr lang="en-US" sz="1800" spc="-35" dirty="0">
                <a:solidFill>
                  <a:srgbClr val="202020"/>
                </a:solidFill>
                <a:latin typeface="Verdana"/>
                <a:cs typeface="Verdana"/>
              </a:rPr>
              <a:t> </a:t>
            </a:r>
            <a:r>
              <a:rPr lang="en-US" sz="1800" dirty="0">
                <a:solidFill>
                  <a:srgbClr val="202020"/>
                </a:solidFill>
                <a:latin typeface="Verdana"/>
                <a:cs typeface="Verdana"/>
              </a:rPr>
              <a:t>has</a:t>
            </a:r>
            <a:r>
              <a:rPr lang="en-US" sz="1800" spc="-25" dirty="0">
                <a:solidFill>
                  <a:srgbClr val="202020"/>
                </a:solidFill>
                <a:latin typeface="Verdana"/>
                <a:cs typeface="Verdana"/>
              </a:rPr>
              <a:t> </a:t>
            </a:r>
            <a:r>
              <a:rPr lang="en-US" sz="1800" dirty="0">
                <a:solidFill>
                  <a:srgbClr val="202020"/>
                </a:solidFill>
                <a:latin typeface="Verdana"/>
                <a:cs typeface="Verdana"/>
              </a:rPr>
              <a:t>a</a:t>
            </a:r>
            <a:r>
              <a:rPr lang="en-US" sz="1800" spc="-10" dirty="0">
                <a:solidFill>
                  <a:srgbClr val="202020"/>
                </a:solidFill>
                <a:latin typeface="Verdana"/>
                <a:cs typeface="Verdana"/>
              </a:rPr>
              <a:t> </a:t>
            </a:r>
            <a:r>
              <a:rPr lang="en-US" sz="1800" dirty="0">
                <a:solidFill>
                  <a:srgbClr val="202020"/>
                </a:solidFill>
                <a:latin typeface="Verdana"/>
                <a:cs typeface="Verdana"/>
              </a:rPr>
              <a:t>lower</a:t>
            </a:r>
            <a:r>
              <a:rPr lang="en-US" sz="1800" spc="-35" dirty="0">
                <a:solidFill>
                  <a:srgbClr val="202020"/>
                </a:solidFill>
                <a:latin typeface="Verdana"/>
                <a:cs typeface="Verdana"/>
              </a:rPr>
              <a:t> </a:t>
            </a:r>
            <a:r>
              <a:rPr lang="en-US" sz="1800" dirty="0">
                <a:solidFill>
                  <a:srgbClr val="202020"/>
                </a:solidFill>
                <a:latin typeface="Verdana"/>
                <a:cs typeface="Verdana"/>
              </a:rPr>
              <a:t>ADR</a:t>
            </a:r>
            <a:r>
              <a:rPr lang="en-US" sz="1800" spc="-15" dirty="0">
                <a:solidFill>
                  <a:srgbClr val="202020"/>
                </a:solidFill>
                <a:latin typeface="Verdana"/>
                <a:cs typeface="Verdana"/>
              </a:rPr>
              <a:t> </a:t>
            </a:r>
            <a:r>
              <a:rPr lang="en-US" sz="1800" dirty="0">
                <a:solidFill>
                  <a:srgbClr val="202020"/>
                </a:solidFill>
                <a:latin typeface="Verdana"/>
                <a:cs typeface="Verdana"/>
              </a:rPr>
              <a:t>than</a:t>
            </a:r>
            <a:r>
              <a:rPr lang="en-US" sz="1800" spc="-25" dirty="0">
                <a:solidFill>
                  <a:srgbClr val="202020"/>
                </a:solidFill>
                <a:latin typeface="Verdana"/>
                <a:cs typeface="Verdana"/>
              </a:rPr>
              <a:t> </a:t>
            </a:r>
            <a:r>
              <a:rPr lang="en-US" sz="1800" dirty="0">
                <a:solidFill>
                  <a:srgbClr val="202020"/>
                </a:solidFill>
                <a:latin typeface="Verdana"/>
                <a:cs typeface="Verdana"/>
              </a:rPr>
              <a:t>other</a:t>
            </a:r>
            <a:r>
              <a:rPr lang="en-US" sz="1800" spc="-20" dirty="0">
                <a:solidFill>
                  <a:srgbClr val="202020"/>
                </a:solidFill>
                <a:latin typeface="Verdana"/>
                <a:cs typeface="Verdana"/>
              </a:rPr>
              <a:t> </a:t>
            </a:r>
            <a:r>
              <a:rPr lang="en-US" sz="1800" dirty="0">
                <a:solidFill>
                  <a:srgbClr val="202020"/>
                </a:solidFill>
                <a:latin typeface="Verdana"/>
                <a:cs typeface="Verdana"/>
              </a:rPr>
              <a:t>room</a:t>
            </a:r>
            <a:r>
              <a:rPr lang="en-US" sz="1800" spc="-25" dirty="0">
                <a:solidFill>
                  <a:srgbClr val="202020"/>
                </a:solidFill>
                <a:latin typeface="Verdana"/>
                <a:cs typeface="Verdana"/>
              </a:rPr>
              <a:t> </a:t>
            </a:r>
            <a:r>
              <a:rPr lang="en-US" sz="1800" dirty="0">
                <a:solidFill>
                  <a:srgbClr val="202020"/>
                </a:solidFill>
                <a:latin typeface="Verdana"/>
                <a:cs typeface="Verdana"/>
              </a:rPr>
              <a:t>types</a:t>
            </a:r>
            <a:r>
              <a:rPr lang="en-US" sz="1800" spc="-30" dirty="0">
                <a:solidFill>
                  <a:srgbClr val="202020"/>
                </a:solidFill>
                <a:latin typeface="Verdana"/>
                <a:cs typeface="Verdana"/>
              </a:rPr>
              <a:t> </a:t>
            </a:r>
            <a:r>
              <a:rPr lang="en-US" sz="1800" dirty="0">
                <a:solidFill>
                  <a:srgbClr val="202020"/>
                </a:solidFill>
                <a:latin typeface="Verdana"/>
                <a:cs typeface="Verdana"/>
              </a:rPr>
              <a:t>that</a:t>
            </a:r>
            <a:r>
              <a:rPr lang="en-US" sz="1800" spc="-25" dirty="0">
                <a:solidFill>
                  <a:srgbClr val="202020"/>
                </a:solidFill>
                <a:latin typeface="Verdana"/>
                <a:cs typeface="Verdana"/>
              </a:rPr>
              <a:t> </a:t>
            </a:r>
            <a:r>
              <a:rPr lang="en-US" sz="1800" dirty="0">
                <a:solidFill>
                  <a:srgbClr val="202020"/>
                </a:solidFill>
                <a:latin typeface="Verdana"/>
                <a:cs typeface="Verdana"/>
              </a:rPr>
              <a:t>are</a:t>
            </a:r>
            <a:r>
              <a:rPr lang="en-US" sz="1800" spc="-20" dirty="0">
                <a:solidFill>
                  <a:srgbClr val="202020"/>
                </a:solidFill>
                <a:latin typeface="Verdana"/>
                <a:cs typeface="Verdana"/>
              </a:rPr>
              <a:t> less </a:t>
            </a:r>
            <a:r>
              <a:rPr lang="en-US" sz="1800" dirty="0">
                <a:solidFill>
                  <a:srgbClr val="202020"/>
                </a:solidFill>
                <a:latin typeface="Verdana"/>
                <a:cs typeface="Verdana"/>
              </a:rPr>
              <a:t>popular</a:t>
            </a:r>
            <a:r>
              <a:rPr lang="en-US" sz="1800" spc="-35" dirty="0">
                <a:solidFill>
                  <a:srgbClr val="202020"/>
                </a:solidFill>
                <a:latin typeface="Verdana"/>
                <a:cs typeface="Verdana"/>
              </a:rPr>
              <a:t> </a:t>
            </a:r>
            <a:r>
              <a:rPr lang="en-US" sz="1800" dirty="0">
                <a:solidFill>
                  <a:srgbClr val="202020"/>
                </a:solidFill>
                <a:latin typeface="Verdana"/>
                <a:cs typeface="Verdana"/>
              </a:rPr>
              <a:t>with</a:t>
            </a:r>
            <a:r>
              <a:rPr lang="en-US" sz="1800" spc="-25" dirty="0">
                <a:solidFill>
                  <a:srgbClr val="202020"/>
                </a:solidFill>
                <a:latin typeface="Verdana"/>
                <a:cs typeface="Verdana"/>
              </a:rPr>
              <a:t> </a:t>
            </a:r>
            <a:r>
              <a:rPr lang="en-US" sz="1800" dirty="0">
                <a:solidFill>
                  <a:srgbClr val="202020"/>
                </a:solidFill>
                <a:latin typeface="Verdana"/>
                <a:cs typeface="Verdana"/>
              </a:rPr>
              <a:t>customers</a:t>
            </a:r>
            <a:r>
              <a:rPr lang="en-US" sz="1800" spc="-45" dirty="0">
                <a:solidFill>
                  <a:srgbClr val="202020"/>
                </a:solidFill>
                <a:latin typeface="Verdana"/>
                <a:cs typeface="Verdana"/>
              </a:rPr>
              <a:t> </a:t>
            </a:r>
            <a:r>
              <a:rPr lang="en-US" sz="1800" dirty="0">
                <a:solidFill>
                  <a:srgbClr val="202020"/>
                </a:solidFill>
                <a:latin typeface="Verdana"/>
                <a:cs typeface="Verdana"/>
              </a:rPr>
              <a:t>for</a:t>
            </a:r>
            <a:r>
              <a:rPr lang="en-US" sz="1800" spc="-20" dirty="0">
                <a:solidFill>
                  <a:srgbClr val="202020"/>
                </a:solidFill>
                <a:latin typeface="Verdana"/>
                <a:cs typeface="Verdana"/>
              </a:rPr>
              <a:t> </a:t>
            </a:r>
            <a:r>
              <a:rPr lang="en-US" sz="1800" spc="-10" dirty="0">
                <a:solidFill>
                  <a:srgbClr val="202020"/>
                </a:solidFill>
                <a:latin typeface="Verdana"/>
                <a:cs typeface="Verdana"/>
              </a:rPr>
              <a:t>bookings.</a:t>
            </a:r>
            <a:endParaRPr lang="en-US" sz="1800" dirty="0">
              <a:latin typeface="Verdana"/>
              <a:cs typeface="Verdana"/>
            </a:endParaRPr>
          </a:p>
          <a:p>
            <a:pPr marL="299085" indent="-286385" algn="just">
              <a:lnSpc>
                <a:spcPct val="100000"/>
              </a:lnSpc>
              <a:buClr>
                <a:srgbClr val="000000"/>
              </a:buClr>
              <a:buFont typeface="Wingdings"/>
              <a:buChar char=""/>
              <a:tabLst>
                <a:tab pos="299085" algn="l"/>
              </a:tabLst>
            </a:pPr>
            <a:r>
              <a:rPr lang="en-US" sz="1800" dirty="0">
                <a:solidFill>
                  <a:srgbClr val="202020"/>
                </a:solidFill>
                <a:latin typeface="Verdana"/>
                <a:cs typeface="Verdana"/>
              </a:rPr>
              <a:t>To</a:t>
            </a:r>
            <a:r>
              <a:rPr lang="en-US" sz="1800" spc="-25" dirty="0">
                <a:solidFill>
                  <a:srgbClr val="202020"/>
                </a:solidFill>
                <a:latin typeface="Verdana"/>
                <a:cs typeface="Verdana"/>
              </a:rPr>
              <a:t> </a:t>
            </a:r>
            <a:r>
              <a:rPr lang="en-US" sz="1800" dirty="0">
                <a:solidFill>
                  <a:srgbClr val="202020"/>
                </a:solidFill>
                <a:latin typeface="Verdana"/>
                <a:cs typeface="Verdana"/>
              </a:rPr>
              <a:t>maximize</a:t>
            </a:r>
            <a:r>
              <a:rPr lang="en-US" sz="1800" spc="-40" dirty="0">
                <a:solidFill>
                  <a:srgbClr val="202020"/>
                </a:solidFill>
                <a:latin typeface="Verdana"/>
                <a:cs typeface="Verdana"/>
              </a:rPr>
              <a:t> </a:t>
            </a:r>
            <a:r>
              <a:rPr lang="en-US" sz="1800" dirty="0">
                <a:solidFill>
                  <a:srgbClr val="202020"/>
                </a:solidFill>
                <a:latin typeface="Verdana"/>
                <a:cs typeface="Verdana"/>
              </a:rPr>
              <a:t>revenue,</a:t>
            </a:r>
            <a:r>
              <a:rPr lang="en-US" sz="1800" spc="-15" dirty="0">
                <a:solidFill>
                  <a:srgbClr val="202020"/>
                </a:solidFill>
                <a:latin typeface="Verdana"/>
                <a:cs typeface="Verdana"/>
              </a:rPr>
              <a:t> </a:t>
            </a:r>
            <a:r>
              <a:rPr lang="en-US" sz="1800" dirty="0">
                <a:solidFill>
                  <a:srgbClr val="202020"/>
                </a:solidFill>
                <a:latin typeface="Verdana"/>
                <a:cs typeface="Verdana"/>
              </a:rPr>
              <a:t>the</a:t>
            </a:r>
            <a:r>
              <a:rPr lang="en-US" sz="1800" spc="-25" dirty="0">
                <a:solidFill>
                  <a:srgbClr val="202020"/>
                </a:solidFill>
                <a:latin typeface="Verdana"/>
                <a:cs typeface="Verdana"/>
              </a:rPr>
              <a:t> </a:t>
            </a:r>
            <a:r>
              <a:rPr lang="en-US" sz="1800" dirty="0">
                <a:solidFill>
                  <a:srgbClr val="202020"/>
                </a:solidFill>
                <a:latin typeface="Verdana"/>
                <a:cs typeface="Verdana"/>
              </a:rPr>
              <a:t>hotel</a:t>
            </a:r>
            <a:r>
              <a:rPr lang="en-US" sz="1800" spc="-20" dirty="0">
                <a:solidFill>
                  <a:srgbClr val="202020"/>
                </a:solidFill>
                <a:latin typeface="Verdana"/>
                <a:cs typeface="Verdana"/>
              </a:rPr>
              <a:t> </a:t>
            </a:r>
            <a:r>
              <a:rPr lang="en-US" sz="1800" dirty="0">
                <a:solidFill>
                  <a:srgbClr val="202020"/>
                </a:solidFill>
                <a:latin typeface="Verdana"/>
                <a:cs typeface="Verdana"/>
              </a:rPr>
              <a:t>should</a:t>
            </a:r>
            <a:r>
              <a:rPr lang="en-US" sz="1800" spc="-30" dirty="0">
                <a:solidFill>
                  <a:srgbClr val="202020"/>
                </a:solidFill>
                <a:latin typeface="Verdana"/>
                <a:cs typeface="Verdana"/>
              </a:rPr>
              <a:t> </a:t>
            </a:r>
            <a:r>
              <a:rPr lang="en-US" sz="1800" dirty="0">
                <a:solidFill>
                  <a:srgbClr val="202020"/>
                </a:solidFill>
                <a:latin typeface="Verdana"/>
                <a:cs typeface="Verdana"/>
              </a:rPr>
              <a:t>increase</a:t>
            </a:r>
            <a:r>
              <a:rPr lang="en-US" sz="1800" spc="-40" dirty="0">
                <a:solidFill>
                  <a:srgbClr val="202020"/>
                </a:solidFill>
                <a:latin typeface="Verdana"/>
                <a:cs typeface="Verdana"/>
              </a:rPr>
              <a:t> </a:t>
            </a:r>
            <a:r>
              <a:rPr lang="en-US" sz="1800" dirty="0">
                <a:solidFill>
                  <a:srgbClr val="202020"/>
                </a:solidFill>
                <a:latin typeface="Verdana"/>
                <a:cs typeface="Verdana"/>
              </a:rPr>
              <a:t>the</a:t>
            </a:r>
            <a:r>
              <a:rPr lang="en-US" sz="1800" spc="-10" dirty="0">
                <a:solidFill>
                  <a:srgbClr val="202020"/>
                </a:solidFill>
                <a:latin typeface="Verdana"/>
                <a:cs typeface="Verdana"/>
              </a:rPr>
              <a:t> </a:t>
            </a:r>
            <a:r>
              <a:rPr lang="en-US" sz="1800" dirty="0">
                <a:solidFill>
                  <a:srgbClr val="202020"/>
                </a:solidFill>
                <a:latin typeface="Verdana"/>
                <a:cs typeface="Verdana"/>
              </a:rPr>
              <a:t>number</a:t>
            </a:r>
            <a:r>
              <a:rPr lang="en-US" sz="1800" spc="-30" dirty="0">
                <a:solidFill>
                  <a:srgbClr val="202020"/>
                </a:solidFill>
                <a:latin typeface="Verdana"/>
                <a:cs typeface="Verdana"/>
              </a:rPr>
              <a:t> </a:t>
            </a:r>
            <a:r>
              <a:rPr lang="en-US" sz="1800" dirty="0">
                <a:solidFill>
                  <a:srgbClr val="202020"/>
                </a:solidFill>
                <a:latin typeface="Verdana"/>
                <a:cs typeface="Verdana"/>
              </a:rPr>
              <a:t>of</a:t>
            </a:r>
            <a:r>
              <a:rPr lang="en-US" sz="1800" spc="-10" dirty="0">
                <a:solidFill>
                  <a:srgbClr val="202020"/>
                </a:solidFill>
                <a:latin typeface="Verdana"/>
                <a:cs typeface="Verdana"/>
              </a:rPr>
              <a:t> </a:t>
            </a:r>
            <a:r>
              <a:rPr lang="en-US" sz="1800" dirty="0">
                <a:solidFill>
                  <a:srgbClr val="202020"/>
                </a:solidFill>
                <a:latin typeface="Verdana"/>
                <a:cs typeface="Verdana"/>
              </a:rPr>
              <a:t>rooms</a:t>
            </a:r>
            <a:r>
              <a:rPr lang="en-US" sz="1800" spc="-35" dirty="0">
                <a:solidFill>
                  <a:srgbClr val="202020"/>
                </a:solidFill>
                <a:latin typeface="Verdana"/>
                <a:cs typeface="Verdana"/>
              </a:rPr>
              <a:t> </a:t>
            </a:r>
            <a:r>
              <a:rPr lang="en-US" sz="1800" dirty="0">
                <a:solidFill>
                  <a:srgbClr val="202020"/>
                </a:solidFill>
                <a:latin typeface="Verdana"/>
                <a:cs typeface="Verdana"/>
              </a:rPr>
              <a:t>in</a:t>
            </a:r>
            <a:r>
              <a:rPr lang="en-US" sz="1800" spc="-20" dirty="0">
                <a:solidFill>
                  <a:srgbClr val="202020"/>
                </a:solidFill>
                <a:latin typeface="Verdana"/>
                <a:cs typeface="Verdana"/>
              </a:rPr>
              <a:t> </a:t>
            </a:r>
            <a:r>
              <a:rPr lang="en-US" sz="1800" dirty="0">
                <a:solidFill>
                  <a:srgbClr val="202020"/>
                </a:solidFill>
                <a:latin typeface="Verdana"/>
                <a:cs typeface="Verdana"/>
              </a:rPr>
              <a:t>A,</a:t>
            </a:r>
            <a:r>
              <a:rPr lang="en-US" sz="1800" spc="-15" dirty="0">
                <a:solidFill>
                  <a:srgbClr val="202020"/>
                </a:solidFill>
                <a:latin typeface="Verdana"/>
                <a:cs typeface="Verdana"/>
              </a:rPr>
              <a:t> </a:t>
            </a:r>
            <a:r>
              <a:rPr lang="en-US" sz="1800" dirty="0">
                <a:solidFill>
                  <a:srgbClr val="202020"/>
                </a:solidFill>
                <a:latin typeface="Verdana"/>
                <a:cs typeface="Verdana"/>
              </a:rPr>
              <a:t>G</a:t>
            </a:r>
            <a:r>
              <a:rPr lang="en-US" sz="1800" spc="-20" dirty="0">
                <a:solidFill>
                  <a:srgbClr val="202020"/>
                </a:solidFill>
                <a:latin typeface="Verdana"/>
                <a:cs typeface="Verdana"/>
              </a:rPr>
              <a:t> </a:t>
            </a:r>
            <a:r>
              <a:rPr lang="en-US" sz="1800" dirty="0">
                <a:solidFill>
                  <a:srgbClr val="202020"/>
                </a:solidFill>
                <a:latin typeface="Verdana"/>
                <a:cs typeface="Verdana"/>
              </a:rPr>
              <a:t>and</a:t>
            </a:r>
            <a:r>
              <a:rPr lang="en-US" sz="1800" spc="-5" dirty="0">
                <a:solidFill>
                  <a:srgbClr val="202020"/>
                </a:solidFill>
                <a:latin typeface="Verdana"/>
                <a:cs typeface="Verdana"/>
              </a:rPr>
              <a:t> </a:t>
            </a:r>
            <a:r>
              <a:rPr lang="en-US" sz="1800" spc="-25" dirty="0">
                <a:solidFill>
                  <a:srgbClr val="202020"/>
                </a:solidFill>
                <a:latin typeface="Verdana"/>
                <a:cs typeface="Verdana"/>
              </a:rPr>
              <a:t>H.</a:t>
            </a:r>
            <a:endParaRPr lang="en-US" sz="1800" dirty="0">
              <a:latin typeface="Verdana"/>
              <a:cs typeface="Verdana"/>
            </a:endParaRPr>
          </a:p>
        </p:txBody>
      </p:sp>
      <p:pic>
        <p:nvPicPr>
          <p:cNvPr id="4" name="object 4">
            <a:extLst>
              <a:ext uri="{FF2B5EF4-FFF2-40B4-BE49-F238E27FC236}">
                <a16:creationId xmlns:a16="http://schemas.microsoft.com/office/drawing/2014/main" id="{E2FD954C-DDD4-9FB1-C0C3-65E112DABAC8}"/>
              </a:ext>
            </a:extLst>
          </p:cNvPr>
          <p:cNvPicPr/>
          <p:nvPr/>
        </p:nvPicPr>
        <p:blipFill>
          <a:blip r:embed="rId2" cstate="print"/>
          <a:stretch>
            <a:fillRect/>
          </a:stretch>
        </p:blipFill>
        <p:spPr>
          <a:xfrm>
            <a:off x="7257" y="1909491"/>
            <a:ext cx="11923486" cy="3228566"/>
          </a:xfrm>
          <a:prstGeom prst="rect">
            <a:avLst/>
          </a:prstGeom>
        </p:spPr>
      </p:pic>
    </p:spTree>
    <p:extLst>
      <p:ext uri="{BB962C8B-B14F-4D97-AF65-F5344CB8AC3E}">
        <p14:creationId xmlns:p14="http://schemas.microsoft.com/office/powerpoint/2010/main" val="164811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464458" y="1588249"/>
            <a:ext cx="11335656" cy="321242"/>
          </a:xfrm>
          <a:prstGeom prst="rect">
            <a:avLst/>
          </a:prstGeom>
        </p:spPr>
        <p:txBody>
          <a:bodyPr vert="horz" wrap="square" lIns="0" tIns="13335" rIns="0" bIns="0" rtlCol="0">
            <a:spAutoFit/>
          </a:bodyPr>
          <a:lstStyle/>
          <a:p>
            <a:pPr marL="354965" indent="-342265">
              <a:lnSpc>
                <a:spcPct val="100000"/>
              </a:lnSpc>
              <a:spcBef>
                <a:spcPts val="105"/>
              </a:spcBef>
              <a:buClr>
                <a:srgbClr val="F5FCFF"/>
              </a:buClr>
              <a:buSzPct val="128571"/>
              <a:buFont typeface="Microsoft Sans Serif"/>
              <a:buChar char="●"/>
              <a:tabLst>
                <a:tab pos="354965" algn="l"/>
              </a:tabLst>
            </a:pPr>
            <a:r>
              <a:rPr lang="en-US" sz="2000" b="1" dirty="0">
                <a:solidFill>
                  <a:srgbClr val="202020"/>
                </a:solidFill>
                <a:latin typeface="Verdana"/>
                <a:cs typeface="Verdana"/>
              </a:rPr>
              <a:t>Question</a:t>
            </a:r>
            <a:r>
              <a:rPr lang="en-US" sz="2000" b="1" spc="-35" dirty="0">
                <a:solidFill>
                  <a:srgbClr val="202020"/>
                </a:solidFill>
                <a:latin typeface="Verdana"/>
                <a:cs typeface="Verdana"/>
              </a:rPr>
              <a:t> </a:t>
            </a:r>
            <a:r>
              <a:rPr lang="en-US" sz="2000" b="1" dirty="0">
                <a:solidFill>
                  <a:srgbClr val="202020"/>
                </a:solidFill>
                <a:latin typeface="Verdana"/>
                <a:cs typeface="Verdana"/>
              </a:rPr>
              <a:t>8</a:t>
            </a:r>
            <a:r>
              <a:rPr lang="en-US" sz="2000" b="1" spc="-15" dirty="0">
                <a:solidFill>
                  <a:srgbClr val="202020"/>
                </a:solidFill>
                <a:latin typeface="Verdana"/>
                <a:cs typeface="Verdana"/>
              </a:rPr>
              <a:t> </a:t>
            </a:r>
            <a:r>
              <a:rPr lang="en-US" sz="2000" b="1" dirty="0">
                <a:solidFill>
                  <a:srgbClr val="202020"/>
                </a:solidFill>
                <a:latin typeface="Verdana"/>
                <a:cs typeface="Verdana"/>
              </a:rPr>
              <a:t>:</a:t>
            </a:r>
            <a:r>
              <a:rPr lang="en-US" sz="2000" b="1" spc="-30" dirty="0">
                <a:solidFill>
                  <a:srgbClr val="202020"/>
                </a:solidFill>
                <a:latin typeface="Verdana"/>
                <a:cs typeface="Verdana"/>
              </a:rPr>
              <a:t> </a:t>
            </a:r>
            <a:r>
              <a:rPr lang="en-US" sz="2000" b="1" dirty="0">
                <a:solidFill>
                  <a:srgbClr val="202020"/>
                </a:solidFill>
                <a:latin typeface="Verdana"/>
                <a:cs typeface="Verdana"/>
              </a:rPr>
              <a:t>Which</a:t>
            </a:r>
            <a:r>
              <a:rPr lang="en-US" sz="2000" b="1" spc="-35" dirty="0">
                <a:solidFill>
                  <a:srgbClr val="202020"/>
                </a:solidFill>
                <a:latin typeface="Verdana"/>
                <a:cs typeface="Verdana"/>
              </a:rPr>
              <a:t> </a:t>
            </a:r>
            <a:r>
              <a:rPr lang="en-US" sz="2000" b="1" dirty="0">
                <a:solidFill>
                  <a:srgbClr val="202020"/>
                </a:solidFill>
                <a:latin typeface="Verdana"/>
                <a:cs typeface="Verdana"/>
              </a:rPr>
              <a:t>hotel</a:t>
            </a:r>
            <a:r>
              <a:rPr lang="en-US" sz="2000" b="1" spc="-25" dirty="0">
                <a:solidFill>
                  <a:srgbClr val="202020"/>
                </a:solidFill>
                <a:latin typeface="Verdana"/>
                <a:cs typeface="Verdana"/>
              </a:rPr>
              <a:t> </a:t>
            </a:r>
            <a:r>
              <a:rPr lang="en-US" sz="2000" b="1" dirty="0">
                <a:solidFill>
                  <a:srgbClr val="202020"/>
                </a:solidFill>
                <a:latin typeface="Verdana"/>
                <a:cs typeface="Verdana"/>
              </a:rPr>
              <a:t>type</a:t>
            </a:r>
            <a:r>
              <a:rPr lang="en-US" sz="2000" b="1" spc="-35" dirty="0">
                <a:solidFill>
                  <a:srgbClr val="202020"/>
                </a:solidFill>
                <a:latin typeface="Verdana"/>
                <a:cs typeface="Verdana"/>
              </a:rPr>
              <a:t> </a:t>
            </a:r>
            <a:r>
              <a:rPr lang="en-US" sz="2000" b="1" dirty="0">
                <a:solidFill>
                  <a:srgbClr val="202020"/>
                </a:solidFill>
                <a:latin typeface="Verdana"/>
                <a:cs typeface="Verdana"/>
              </a:rPr>
              <a:t>is</a:t>
            </a:r>
            <a:r>
              <a:rPr lang="en-US" sz="2000" b="1" spc="-35" dirty="0">
                <a:solidFill>
                  <a:srgbClr val="202020"/>
                </a:solidFill>
                <a:latin typeface="Verdana"/>
                <a:cs typeface="Verdana"/>
              </a:rPr>
              <a:t> </a:t>
            </a:r>
            <a:r>
              <a:rPr lang="en-US" sz="2000" b="1" dirty="0">
                <a:solidFill>
                  <a:srgbClr val="202020"/>
                </a:solidFill>
                <a:latin typeface="Verdana"/>
                <a:cs typeface="Verdana"/>
              </a:rPr>
              <a:t>the</a:t>
            </a:r>
            <a:r>
              <a:rPr lang="en-US" sz="2000" b="1" spc="-25" dirty="0">
                <a:solidFill>
                  <a:srgbClr val="202020"/>
                </a:solidFill>
                <a:latin typeface="Verdana"/>
                <a:cs typeface="Verdana"/>
              </a:rPr>
              <a:t> </a:t>
            </a:r>
            <a:r>
              <a:rPr lang="en-US" sz="2000" b="1" spc="-10" dirty="0">
                <a:solidFill>
                  <a:srgbClr val="202020"/>
                </a:solidFill>
                <a:latin typeface="Verdana"/>
                <a:cs typeface="Verdana"/>
              </a:rPr>
              <a:t>busiest?</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464458" y="2976245"/>
            <a:ext cx="5428342" cy="289823"/>
          </a:xfrm>
          <a:prstGeom prst="rect">
            <a:avLst/>
          </a:prstGeom>
        </p:spPr>
        <p:txBody>
          <a:bodyPr vert="horz" wrap="square" lIns="0" tIns="12700" rIns="0" bIns="0" rtlCol="0">
            <a:spAutoFit/>
          </a:bodyPr>
          <a:lstStyle/>
          <a:p>
            <a:pPr marL="299085" indent="-286385"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A</a:t>
            </a:r>
            <a:r>
              <a:rPr lang="en-US" sz="1800" spc="-10" dirty="0">
                <a:solidFill>
                  <a:srgbClr val="202020"/>
                </a:solidFill>
                <a:latin typeface="Verdana"/>
                <a:cs typeface="Verdana"/>
              </a:rPr>
              <a:t> </a:t>
            </a:r>
            <a:r>
              <a:rPr lang="en-US" sz="1800" dirty="0">
                <a:solidFill>
                  <a:srgbClr val="202020"/>
                </a:solidFill>
                <a:latin typeface="Verdana"/>
                <a:cs typeface="Verdana"/>
              </a:rPr>
              <a:t>city</a:t>
            </a:r>
            <a:r>
              <a:rPr lang="en-US" sz="1800" spc="-40" dirty="0">
                <a:solidFill>
                  <a:srgbClr val="202020"/>
                </a:solidFill>
                <a:latin typeface="Verdana"/>
                <a:cs typeface="Verdana"/>
              </a:rPr>
              <a:t> </a:t>
            </a:r>
            <a:r>
              <a:rPr lang="en-US" sz="1800" dirty="0">
                <a:solidFill>
                  <a:srgbClr val="202020"/>
                </a:solidFill>
                <a:latin typeface="Verdana"/>
                <a:cs typeface="Verdana"/>
              </a:rPr>
              <a:t>hotel</a:t>
            </a:r>
            <a:r>
              <a:rPr lang="en-US" sz="1800" spc="-20" dirty="0">
                <a:solidFill>
                  <a:srgbClr val="202020"/>
                </a:solidFill>
                <a:latin typeface="Verdana"/>
                <a:cs typeface="Verdana"/>
              </a:rPr>
              <a:t> </a:t>
            </a:r>
            <a:r>
              <a:rPr lang="en-US" sz="1800" dirty="0">
                <a:solidFill>
                  <a:srgbClr val="202020"/>
                </a:solidFill>
                <a:latin typeface="Verdana"/>
                <a:cs typeface="Verdana"/>
              </a:rPr>
              <a:t>is</a:t>
            </a:r>
            <a:r>
              <a:rPr lang="en-US" sz="1800" spc="-35" dirty="0">
                <a:solidFill>
                  <a:srgbClr val="202020"/>
                </a:solidFill>
                <a:latin typeface="Verdana"/>
                <a:cs typeface="Verdana"/>
              </a:rPr>
              <a:t> </a:t>
            </a:r>
            <a:r>
              <a:rPr lang="en-US" sz="1800" dirty="0">
                <a:solidFill>
                  <a:srgbClr val="202020"/>
                </a:solidFill>
                <a:latin typeface="Verdana"/>
                <a:cs typeface="Verdana"/>
              </a:rPr>
              <a:t>busier</a:t>
            </a:r>
            <a:r>
              <a:rPr lang="en-US" sz="1800" spc="-30" dirty="0">
                <a:solidFill>
                  <a:srgbClr val="202020"/>
                </a:solidFill>
                <a:latin typeface="Verdana"/>
                <a:cs typeface="Verdana"/>
              </a:rPr>
              <a:t> </a:t>
            </a:r>
            <a:r>
              <a:rPr lang="en-US" sz="1800" dirty="0">
                <a:solidFill>
                  <a:srgbClr val="202020"/>
                </a:solidFill>
                <a:latin typeface="Verdana"/>
                <a:cs typeface="Verdana"/>
              </a:rPr>
              <a:t>than</a:t>
            </a:r>
            <a:r>
              <a:rPr lang="en-US" sz="1800" spc="-10" dirty="0">
                <a:solidFill>
                  <a:srgbClr val="202020"/>
                </a:solidFill>
                <a:latin typeface="Verdana"/>
                <a:cs typeface="Verdana"/>
              </a:rPr>
              <a:t> </a:t>
            </a:r>
            <a:r>
              <a:rPr lang="en-US" sz="1800" dirty="0">
                <a:solidFill>
                  <a:srgbClr val="202020"/>
                </a:solidFill>
                <a:latin typeface="Verdana"/>
                <a:cs typeface="Verdana"/>
              </a:rPr>
              <a:t>a</a:t>
            </a:r>
            <a:r>
              <a:rPr lang="en-US" sz="1800" spc="-25" dirty="0">
                <a:solidFill>
                  <a:srgbClr val="202020"/>
                </a:solidFill>
                <a:latin typeface="Verdana"/>
                <a:cs typeface="Verdana"/>
              </a:rPr>
              <a:t> </a:t>
            </a:r>
            <a:r>
              <a:rPr lang="en-US" sz="1800" spc="-10" dirty="0">
                <a:solidFill>
                  <a:srgbClr val="202020"/>
                </a:solidFill>
                <a:latin typeface="Verdana"/>
                <a:cs typeface="Verdana"/>
              </a:rPr>
              <a:t>resort.</a:t>
            </a:r>
            <a:endParaRPr lang="en-US" sz="1800" dirty="0">
              <a:latin typeface="Verdana"/>
              <a:cs typeface="Verdana"/>
            </a:endParaRPr>
          </a:p>
        </p:txBody>
      </p:sp>
      <p:pic>
        <p:nvPicPr>
          <p:cNvPr id="4" name="object 4">
            <a:extLst>
              <a:ext uri="{FF2B5EF4-FFF2-40B4-BE49-F238E27FC236}">
                <a16:creationId xmlns:a16="http://schemas.microsoft.com/office/drawing/2014/main" id="{B91F76B9-A953-01DD-C57B-6063125AE5B8}"/>
              </a:ext>
            </a:extLst>
          </p:cNvPr>
          <p:cNvPicPr/>
          <p:nvPr/>
        </p:nvPicPr>
        <p:blipFill>
          <a:blip r:embed="rId2" cstate="print"/>
          <a:stretch>
            <a:fillRect/>
          </a:stretch>
        </p:blipFill>
        <p:spPr>
          <a:xfrm>
            <a:off x="6721347" y="2707265"/>
            <a:ext cx="5078767" cy="3438897"/>
          </a:xfrm>
          <a:prstGeom prst="rect">
            <a:avLst/>
          </a:prstGeom>
        </p:spPr>
      </p:pic>
    </p:spTree>
    <p:extLst>
      <p:ext uri="{BB962C8B-B14F-4D97-AF65-F5344CB8AC3E}">
        <p14:creationId xmlns:p14="http://schemas.microsoft.com/office/powerpoint/2010/main" val="248431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130629" y="1317403"/>
            <a:ext cx="11335656" cy="321242"/>
          </a:xfrm>
          <a:prstGeom prst="rect">
            <a:avLst/>
          </a:prstGeom>
        </p:spPr>
        <p:txBody>
          <a:bodyPr vert="horz" wrap="square" lIns="0" tIns="13335" rIns="0" bIns="0" rtlCol="0">
            <a:spAutoFit/>
          </a:bodyPr>
          <a:lstStyle/>
          <a:p>
            <a:pPr marL="354965" indent="-342265">
              <a:lnSpc>
                <a:spcPct val="100000"/>
              </a:lnSpc>
              <a:spcBef>
                <a:spcPts val="105"/>
              </a:spcBef>
              <a:buClr>
                <a:srgbClr val="F5FCFF"/>
              </a:buClr>
              <a:buSzPct val="128571"/>
              <a:buFont typeface="Microsoft Sans Serif"/>
              <a:buChar char="●"/>
              <a:tabLst>
                <a:tab pos="354965" algn="l"/>
              </a:tabLst>
            </a:pPr>
            <a:r>
              <a:rPr lang="en-US" sz="2000" b="1" dirty="0">
                <a:solidFill>
                  <a:srgbClr val="202020"/>
                </a:solidFill>
                <a:latin typeface="Verdana"/>
                <a:cs typeface="Verdana"/>
              </a:rPr>
              <a:t>Question</a:t>
            </a:r>
            <a:r>
              <a:rPr lang="en-US" sz="2000" b="1" spc="-45" dirty="0">
                <a:solidFill>
                  <a:srgbClr val="202020"/>
                </a:solidFill>
                <a:latin typeface="Verdana"/>
                <a:cs typeface="Verdana"/>
              </a:rPr>
              <a:t> </a:t>
            </a:r>
            <a:r>
              <a:rPr lang="en-US" sz="2000" b="1" dirty="0">
                <a:solidFill>
                  <a:srgbClr val="202020"/>
                </a:solidFill>
                <a:latin typeface="Verdana"/>
                <a:cs typeface="Verdana"/>
              </a:rPr>
              <a:t>9:</a:t>
            </a:r>
            <a:r>
              <a:rPr lang="en-US" sz="2000" b="1" spc="-25" dirty="0">
                <a:solidFill>
                  <a:srgbClr val="202020"/>
                </a:solidFill>
                <a:latin typeface="Verdana"/>
                <a:cs typeface="Verdana"/>
              </a:rPr>
              <a:t> </a:t>
            </a:r>
            <a:r>
              <a:rPr lang="en-US" sz="2000" b="1" dirty="0">
                <a:solidFill>
                  <a:srgbClr val="202020"/>
                </a:solidFill>
                <a:latin typeface="Verdana"/>
                <a:cs typeface="Verdana"/>
              </a:rPr>
              <a:t>Which</a:t>
            </a:r>
            <a:r>
              <a:rPr lang="en-US" sz="2000" b="1" spc="-35" dirty="0">
                <a:solidFill>
                  <a:srgbClr val="202020"/>
                </a:solidFill>
                <a:latin typeface="Verdana"/>
                <a:cs typeface="Verdana"/>
              </a:rPr>
              <a:t> </a:t>
            </a:r>
            <a:r>
              <a:rPr lang="en-US" sz="2000" b="1" dirty="0">
                <a:solidFill>
                  <a:srgbClr val="202020"/>
                </a:solidFill>
                <a:latin typeface="Verdana"/>
                <a:cs typeface="Verdana"/>
              </a:rPr>
              <a:t>month</a:t>
            </a:r>
            <a:r>
              <a:rPr lang="en-US" sz="2000" b="1" spc="-25" dirty="0">
                <a:solidFill>
                  <a:srgbClr val="202020"/>
                </a:solidFill>
                <a:latin typeface="Verdana"/>
                <a:cs typeface="Verdana"/>
              </a:rPr>
              <a:t> </a:t>
            </a:r>
            <a:r>
              <a:rPr lang="en-US" sz="2000" b="1" dirty="0">
                <a:solidFill>
                  <a:srgbClr val="202020"/>
                </a:solidFill>
                <a:latin typeface="Verdana"/>
                <a:cs typeface="Verdana"/>
              </a:rPr>
              <a:t>is</a:t>
            </a:r>
            <a:r>
              <a:rPr lang="en-US" sz="2000" b="1" spc="-45" dirty="0">
                <a:solidFill>
                  <a:srgbClr val="202020"/>
                </a:solidFill>
                <a:latin typeface="Verdana"/>
                <a:cs typeface="Verdana"/>
              </a:rPr>
              <a:t> </a:t>
            </a:r>
            <a:r>
              <a:rPr lang="en-US" sz="2000" b="1" dirty="0">
                <a:solidFill>
                  <a:srgbClr val="202020"/>
                </a:solidFill>
                <a:latin typeface="Verdana"/>
                <a:cs typeface="Verdana"/>
              </a:rPr>
              <a:t>the</a:t>
            </a:r>
            <a:r>
              <a:rPr lang="en-US" sz="2000" b="1" spc="-35" dirty="0">
                <a:solidFill>
                  <a:srgbClr val="202020"/>
                </a:solidFill>
                <a:latin typeface="Verdana"/>
                <a:cs typeface="Verdana"/>
              </a:rPr>
              <a:t> </a:t>
            </a:r>
            <a:r>
              <a:rPr lang="en-US" sz="2000" b="1" dirty="0">
                <a:solidFill>
                  <a:srgbClr val="202020"/>
                </a:solidFill>
                <a:latin typeface="Verdana"/>
                <a:cs typeface="Verdana"/>
              </a:rPr>
              <a:t>busiest</a:t>
            </a:r>
            <a:r>
              <a:rPr lang="en-US" sz="2000" b="1" spc="-55" dirty="0">
                <a:solidFill>
                  <a:srgbClr val="202020"/>
                </a:solidFill>
                <a:latin typeface="Verdana"/>
                <a:cs typeface="Verdana"/>
              </a:rPr>
              <a:t> </a:t>
            </a:r>
            <a:r>
              <a:rPr lang="en-US" sz="2000" b="1" dirty="0">
                <a:solidFill>
                  <a:srgbClr val="202020"/>
                </a:solidFill>
                <a:latin typeface="Verdana"/>
                <a:cs typeface="Verdana"/>
              </a:rPr>
              <a:t>for</a:t>
            </a:r>
            <a:r>
              <a:rPr lang="en-US" sz="2000" b="1" spc="-30" dirty="0">
                <a:solidFill>
                  <a:srgbClr val="202020"/>
                </a:solidFill>
                <a:latin typeface="Verdana"/>
                <a:cs typeface="Verdana"/>
              </a:rPr>
              <a:t> </a:t>
            </a:r>
            <a:r>
              <a:rPr lang="en-US" sz="2000" b="1" spc="-10" dirty="0">
                <a:solidFill>
                  <a:srgbClr val="202020"/>
                </a:solidFill>
                <a:latin typeface="Verdana"/>
                <a:cs typeface="Verdana"/>
              </a:rPr>
              <a:t>hotels?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482600" y="4638555"/>
            <a:ext cx="11226799" cy="1674817"/>
          </a:xfrm>
          <a:prstGeom prst="rect">
            <a:avLst/>
          </a:prstGeom>
        </p:spPr>
        <p:txBody>
          <a:bodyPr vert="horz" wrap="square" lIns="0" tIns="12700" rIns="0" bIns="0" rtlCol="0">
            <a:spAutoFit/>
          </a:bodyPr>
          <a:lstStyle/>
          <a:p>
            <a:pPr marL="299085" marR="59690"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Customers</a:t>
            </a:r>
            <a:r>
              <a:rPr lang="en-US" sz="1800" spc="-45" dirty="0">
                <a:solidFill>
                  <a:srgbClr val="202020"/>
                </a:solidFill>
                <a:latin typeface="Verdana"/>
                <a:cs typeface="Verdana"/>
              </a:rPr>
              <a:t> </a:t>
            </a:r>
            <a:r>
              <a:rPr lang="en-US" sz="1800" dirty="0">
                <a:solidFill>
                  <a:srgbClr val="202020"/>
                </a:solidFill>
                <a:latin typeface="Verdana"/>
                <a:cs typeface="Verdana"/>
              </a:rPr>
              <a:t>prefer</a:t>
            </a:r>
            <a:r>
              <a:rPr lang="en-US" sz="1800" spc="-30" dirty="0">
                <a:solidFill>
                  <a:srgbClr val="202020"/>
                </a:solidFill>
                <a:latin typeface="Verdana"/>
                <a:cs typeface="Verdana"/>
              </a:rPr>
              <a:t> </a:t>
            </a:r>
            <a:r>
              <a:rPr lang="en-US" sz="1800" dirty="0">
                <a:solidFill>
                  <a:srgbClr val="202020"/>
                </a:solidFill>
                <a:latin typeface="Verdana"/>
                <a:cs typeface="Verdana"/>
              </a:rPr>
              <a:t>city</a:t>
            </a:r>
            <a:r>
              <a:rPr lang="en-US" sz="1800" spc="-35" dirty="0">
                <a:solidFill>
                  <a:srgbClr val="202020"/>
                </a:solidFill>
                <a:latin typeface="Verdana"/>
                <a:cs typeface="Verdana"/>
              </a:rPr>
              <a:t> </a:t>
            </a:r>
            <a:r>
              <a:rPr lang="en-US" sz="1800" dirty="0">
                <a:solidFill>
                  <a:srgbClr val="202020"/>
                </a:solidFill>
                <a:latin typeface="Verdana"/>
                <a:cs typeface="Verdana"/>
              </a:rPr>
              <a:t>hotels</a:t>
            </a:r>
            <a:r>
              <a:rPr lang="en-US" sz="1800" spc="-35" dirty="0">
                <a:solidFill>
                  <a:srgbClr val="202020"/>
                </a:solidFill>
                <a:latin typeface="Verdana"/>
                <a:cs typeface="Verdana"/>
              </a:rPr>
              <a:t> </a:t>
            </a:r>
            <a:r>
              <a:rPr lang="en-US" sz="1800" dirty="0">
                <a:solidFill>
                  <a:srgbClr val="202020"/>
                </a:solidFill>
                <a:latin typeface="Verdana"/>
                <a:cs typeface="Verdana"/>
              </a:rPr>
              <a:t>over</a:t>
            </a:r>
            <a:r>
              <a:rPr lang="en-US" sz="1800" spc="-20" dirty="0">
                <a:solidFill>
                  <a:srgbClr val="202020"/>
                </a:solidFill>
                <a:latin typeface="Verdana"/>
                <a:cs typeface="Verdana"/>
              </a:rPr>
              <a:t> </a:t>
            </a:r>
            <a:r>
              <a:rPr lang="en-US" sz="1800" dirty="0">
                <a:solidFill>
                  <a:srgbClr val="202020"/>
                </a:solidFill>
                <a:latin typeface="Verdana"/>
                <a:cs typeface="Verdana"/>
              </a:rPr>
              <a:t>resort</a:t>
            </a:r>
            <a:r>
              <a:rPr lang="en-US" sz="1800" spc="-20" dirty="0">
                <a:solidFill>
                  <a:srgbClr val="202020"/>
                </a:solidFill>
                <a:latin typeface="Verdana"/>
                <a:cs typeface="Verdana"/>
              </a:rPr>
              <a:t> </a:t>
            </a:r>
            <a:r>
              <a:rPr lang="en-US" sz="1800" dirty="0">
                <a:solidFill>
                  <a:srgbClr val="202020"/>
                </a:solidFill>
                <a:latin typeface="Verdana"/>
                <a:cs typeface="Verdana"/>
              </a:rPr>
              <a:t>hotels</a:t>
            </a:r>
            <a:r>
              <a:rPr lang="en-US" sz="1800" spc="-45" dirty="0">
                <a:solidFill>
                  <a:srgbClr val="202020"/>
                </a:solidFill>
                <a:latin typeface="Verdana"/>
                <a:cs typeface="Verdana"/>
              </a:rPr>
              <a:t> </a:t>
            </a:r>
            <a:r>
              <a:rPr lang="en-US" sz="1800" dirty="0">
                <a:solidFill>
                  <a:srgbClr val="202020"/>
                </a:solidFill>
                <a:latin typeface="Verdana"/>
                <a:cs typeface="Verdana"/>
              </a:rPr>
              <a:t>for</a:t>
            </a:r>
            <a:r>
              <a:rPr lang="en-US" sz="1800" spc="-25" dirty="0">
                <a:solidFill>
                  <a:srgbClr val="202020"/>
                </a:solidFill>
                <a:latin typeface="Verdana"/>
                <a:cs typeface="Verdana"/>
              </a:rPr>
              <a:t> </a:t>
            </a:r>
            <a:r>
              <a:rPr lang="en-US" sz="1800" dirty="0">
                <a:solidFill>
                  <a:srgbClr val="202020"/>
                </a:solidFill>
                <a:latin typeface="Verdana"/>
                <a:cs typeface="Verdana"/>
              </a:rPr>
              <a:t>the</a:t>
            </a:r>
            <a:r>
              <a:rPr lang="en-US" sz="1800" spc="-5" dirty="0">
                <a:solidFill>
                  <a:srgbClr val="202020"/>
                </a:solidFill>
                <a:latin typeface="Verdana"/>
                <a:cs typeface="Verdana"/>
              </a:rPr>
              <a:t> </a:t>
            </a:r>
            <a:r>
              <a:rPr lang="en-US" sz="1800" dirty="0">
                <a:solidFill>
                  <a:srgbClr val="202020"/>
                </a:solidFill>
                <a:latin typeface="Verdana"/>
                <a:cs typeface="Verdana"/>
              </a:rPr>
              <a:t>New</a:t>
            </a:r>
            <a:r>
              <a:rPr lang="en-US" sz="1800" spc="-25" dirty="0">
                <a:solidFill>
                  <a:srgbClr val="202020"/>
                </a:solidFill>
                <a:latin typeface="Verdana"/>
                <a:cs typeface="Verdana"/>
              </a:rPr>
              <a:t> </a:t>
            </a:r>
            <a:r>
              <a:rPr lang="en-US" sz="1800" dirty="0">
                <a:solidFill>
                  <a:srgbClr val="202020"/>
                </a:solidFill>
                <a:latin typeface="Verdana"/>
                <a:cs typeface="Verdana"/>
              </a:rPr>
              <a:t>Year.</a:t>
            </a:r>
            <a:r>
              <a:rPr lang="en-US" sz="1800" spc="-20" dirty="0">
                <a:solidFill>
                  <a:srgbClr val="202020"/>
                </a:solidFill>
                <a:latin typeface="Verdana"/>
                <a:cs typeface="Verdana"/>
              </a:rPr>
              <a:t> </a:t>
            </a:r>
            <a:r>
              <a:rPr lang="en-US" sz="1800" dirty="0">
                <a:solidFill>
                  <a:srgbClr val="202020"/>
                </a:solidFill>
                <a:latin typeface="Verdana"/>
                <a:cs typeface="Verdana"/>
              </a:rPr>
              <a:t>The</a:t>
            </a:r>
            <a:r>
              <a:rPr lang="en-US" sz="1800" spc="-20" dirty="0">
                <a:solidFill>
                  <a:srgbClr val="202020"/>
                </a:solidFill>
                <a:latin typeface="Verdana"/>
                <a:cs typeface="Verdana"/>
              </a:rPr>
              <a:t> </a:t>
            </a:r>
            <a:r>
              <a:rPr lang="en-US" sz="1800" dirty="0">
                <a:solidFill>
                  <a:srgbClr val="202020"/>
                </a:solidFill>
                <a:latin typeface="Verdana"/>
                <a:cs typeface="Verdana"/>
              </a:rPr>
              <a:t>city</a:t>
            </a:r>
            <a:r>
              <a:rPr lang="en-US" sz="1800" spc="-35" dirty="0">
                <a:solidFill>
                  <a:srgbClr val="202020"/>
                </a:solidFill>
                <a:latin typeface="Verdana"/>
                <a:cs typeface="Verdana"/>
              </a:rPr>
              <a:t> </a:t>
            </a:r>
            <a:r>
              <a:rPr lang="en-US" sz="1800" dirty="0">
                <a:solidFill>
                  <a:srgbClr val="202020"/>
                </a:solidFill>
                <a:latin typeface="Verdana"/>
                <a:cs typeface="Verdana"/>
              </a:rPr>
              <a:t>hotel</a:t>
            </a:r>
            <a:r>
              <a:rPr lang="en-US" sz="1800" spc="-15" dirty="0">
                <a:solidFill>
                  <a:srgbClr val="202020"/>
                </a:solidFill>
                <a:latin typeface="Verdana"/>
                <a:cs typeface="Verdana"/>
              </a:rPr>
              <a:t> </a:t>
            </a:r>
            <a:r>
              <a:rPr lang="en-US" sz="1800" dirty="0">
                <a:solidFill>
                  <a:srgbClr val="202020"/>
                </a:solidFill>
                <a:latin typeface="Verdana"/>
                <a:cs typeface="Verdana"/>
              </a:rPr>
              <a:t>is</a:t>
            </a:r>
            <a:r>
              <a:rPr lang="en-US" sz="1800" spc="-30" dirty="0">
                <a:solidFill>
                  <a:srgbClr val="202020"/>
                </a:solidFill>
                <a:latin typeface="Verdana"/>
                <a:cs typeface="Verdana"/>
              </a:rPr>
              <a:t> </a:t>
            </a:r>
            <a:r>
              <a:rPr lang="en-US" sz="1800" spc="-10" dirty="0">
                <a:solidFill>
                  <a:srgbClr val="202020"/>
                </a:solidFill>
                <a:latin typeface="Verdana"/>
                <a:cs typeface="Verdana"/>
              </a:rPr>
              <a:t>busiest </a:t>
            </a:r>
            <a:r>
              <a:rPr lang="en-US" sz="1800" dirty="0">
                <a:solidFill>
                  <a:srgbClr val="202020"/>
                </a:solidFill>
                <a:latin typeface="Verdana"/>
                <a:cs typeface="Verdana"/>
              </a:rPr>
              <a:t>in</a:t>
            </a:r>
            <a:r>
              <a:rPr lang="en-US" sz="1800" spc="-25" dirty="0">
                <a:solidFill>
                  <a:srgbClr val="202020"/>
                </a:solidFill>
                <a:latin typeface="Verdana"/>
                <a:cs typeface="Verdana"/>
              </a:rPr>
              <a:t> </a:t>
            </a:r>
            <a:r>
              <a:rPr lang="en-US" sz="1800" dirty="0">
                <a:solidFill>
                  <a:srgbClr val="202020"/>
                </a:solidFill>
                <a:latin typeface="Verdana"/>
                <a:cs typeface="Verdana"/>
              </a:rPr>
              <a:t>October</a:t>
            </a:r>
            <a:r>
              <a:rPr lang="en-US" sz="1800" spc="-35" dirty="0">
                <a:solidFill>
                  <a:srgbClr val="202020"/>
                </a:solidFill>
                <a:latin typeface="Verdana"/>
                <a:cs typeface="Verdana"/>
              </a:rPr>
              <a:t> </a:t>
            </a:r>
            <a:r>
              <a:rPr lang="en-US" sz="1800" dirty="0">
                <a:solidFill>
                  <a:srgbClr val="202020"/>
                </a:solidFill>
                <a:latin typeface="Verdana"/>
                <a:cs typeface="Verdana"/>
              </a:rPr>
              <a:t>and</a:t>
            </a:r>
            <a:r>
              <a:rPr lang="en-US" sz="1800" spc="-25" dirty="0">
                <a:solidFill>
                  <a:srgbClr val="202020"/>
                </a:solidFill>
                <a:latin typeface="Verdana"/>
                <a:cs typeface="Verdana"/>
              </a:rPr>
              <a:t> </a:t>
            </a:r>
            <a:r>
              <a:rPr lang="en-US" sz="1800" dirty="0">
                <a:solidFill>
                  <a:srgbClr val="202020"/>
                </a:solidFill>
                <a:latin typeface="Verdana"/>
                <a:cs typeface="Verdana"/>
              </a:rPr>
              <a:t>September</a:t>
            </a:r>
            <a:r>
              <a:rPr lang="en-US" sz="1800" spc="-25" dirty="0">
                <a:solidFill>
                  <a:srgbClr val="202020"/>
                </a:solidFill>
                <a:latin typeface="Verdana"/>
                <a:cs typeface="Verdana"/>
              </a:rPr>
              <a:t> </a:t>
            </a:r>
            <a:r>
              <a:rPr lang="en-US" sz="1800" dirty="0">
                <a:solidFill>
                  <a:srgbClr val="202020"/>
                </a:solidFill>
                <a:latin typeface="Verdana"/>
                <a:cs typeface="Verdana"/>
              </a:rPr>
              <a:t>,</a:t>
            </a:r>
            <a:r>
              <a:rPr lang="en-US" sz="1800" spc="-20" dirty="0">
                <a:solidFill>
                  <a:srgbClr val="202020"/>
                </a:solidFill>
                <a:latin typeface="Verdana"/>
                <a:cs typeface="Verdana"/>
              </a:rPr>
              <a:t> </a:t>
            </a:r>
            <a:r>
              <a:rPr lang="en-US" sz="1800" dirty="0">
                <a:solidFill>
                  <a:srgbClr val="202020"/>
                </a:solidFill>
                <a:latin typeface="Verdana"/>
                <a:cs typeface="Verdana"/>
              </a:rPr>
              <a:t>which</a:t>
            </a:r>
            <a:r>
              <a:rPr lang="en-US" sz="1800" spc="-30" dirty="0">
                <a:solidFill>
                  <a:srgbClr val="202020"/>
                </a:solidFill>
                <a:latin typeface="Verdana"/>
                <a:cs typeface="Verdana"/>
              </a:rPr>
              <a:t> </a:t>
            </a:r>
            <a:r>
              <a:rPr lang="en-US" sz="1800" dirty="0">
                <a:solidFill>
                  <a:srgbClr val="202020"/>
                </a:solidFill>
                <a:latin typeface="Verdana"/>
                <a:cs typeface="Verdana"/>
              </a:rPr>
              <a:t>means</a:t>
            </a:r>
            <a:r>
              <a:rPr lang="en-US" sz="1800" spc="-35" dirty="0">
                <a:solidFill>
                  <a:srgbClr val="202020"/>
                </a:solidFill>
                <a:latin typeface="Verdana"/>
                <a:cs typeface="Verdana"/>
              </a:rPr>
              <a:t> </a:t>
            </a:r>
            <a:r>
              <a:rPr lang="en-US" sz="1800" dirty="0">
                <a:solidFill>
                  <a:srgbClr val="202020"/>
                </a:solidFill>
                <a:latin typeface="Verdana"/>
                <a:cs typeface="Verdana"/>
              </a:rPr>
              <a:t>that</a:t>
            </a:r>
            <a:r>
              <a:rPr lang="en-US" sz="1800" spc="-25" dirty="0">
                <a:solidFill>
                  <a:srgbClr val="202020"/>
                </a:solidFill>
                <a:latin typeface="Verdana"/>
                <a:cs typeface="Verdana"/>
              </a:rPr>
              <a:t> </a:t>
            </a:r>
            <a:r>
              <a:rPr lang="en-US" sz="1800" dirty="0">
                <a:solidFill>
                  <a:srgbClr val="202020"/>
                </a:solidFill>
                <a:latin typeface="Verdana"/>
                <a:cs typeface="Verdana"/>
              </a:rPr>
              <a:t>this</a:t>
            </a:r>
            <a:r>
              <a:rPr lang="en-US" sz="1800" spc="-35" dirty="0">
                <a:solidFill>
                  <a:srgbClr val="202020"/>
                </a:solidFill>
                <a:latin typeface="Verdana"/>
                <a:cs typeface="Verdana"/>
              </a:rPr>
              <a:t> </a:t>
            </a:r>
            <a:r>
              <a:rPr lang="en-US" sz="1800" dirty="0">
                <a:solidFill>
                  <a:srgbClr val="202020"/>
                </a:solidFill>
                <a:latin typeface="Verdana"/>
                <a:cs typeface="Verdana"/>
              </a:rPr>
              <a:t>month</a:t>
            </a:r>
            <a:r>
              <a:rPr lang="en-US" sz="1800" spc="-25" dirty="0">
                <a:solidFill>
                  <a:srgbClr val="202020"/>
                </a:solidFill>
                <a:latin typeface="Verdana"/>
                <a:cs typeface="Verdana"/>
              </a:rPr>
              <a:t> </a:t>
            </a:r>
            <a:r>
              <a:rPr lang="en-US" sz="1800" dirty="0">
                <a:solidFill>
                  <a:srgbClr val="202020"/>
                </a:solidFill>
                <a:latin typeface="Verdana"/>
                <a:cs typeface="Verdana"/>
              </a:rPr>
              <a:t>has</a:t>
            </a:r>
            <a:r>
              <a:rPr lang="en-US" sz="1800" spc="-25" dirty="0">
                <a:solidFill>
                  <a:srgbClr val="202020"/>
                </a:solidFill>
                <a:latin typeface="Verdana"/>
                <a:cs typeface="Verdana"/>
              </a:rPr>
              <a:t> </a:t>
            </a:r>
            <a:r>
              <a:rPr lang="en-US" sz="1800" dirty="0">
                <a:solidFill>
                  <a:srgbClr val="202020"/>
                </a:solidFill>
                <a:latin typeface="Verdana"/>
                <a:cs typeface="Verdana"/>
              </a:rPr>
              <a:t>the</a:t>
            </a:r>
            <a:r>
              <a:rPr lang="en-US" sz="1800" spc="-20" dirty="0">
                <a:solidFill>
                  <a:srgbClr val="202020"/>
                </a:solidFill>
                <a:latin typeface="Verdana"/>
                <a:cs typeface="Verdana"/>
              </a:rPr>
              <a:t> </a:t>
            </a:r>
            <a:r>
              <a:rPr lang="en-US" sz="1800" dirty="0">
                <a:solidFill>
                  <a:srgbClr val="202020"/>
                </a:solidFill>
                <a:latin typeface="Verdana"/>
                <a:cs typeface="Verdana"/>
              </a:rPr>
              <a:t>most</a:t>
            </a:r>
            <a:r>
              <a:rPr lang="en-US" sz="1800" spc="-35" dirty="0">
                <a:solidFill>
                  <a:srgbClr val="202020"/>
                </a:solidFill>
                <a:latin typeface="Verdana"/>
                <a:cs typeface="Verdana"/>
              </a:rPr>
              <a:t> </a:t>
            </a:r>
            <a:r>
              <a:rPr lang="en-US" sz="1800" spc="-10" dirty="0">
                <a:solidFill>
                  <a:srgbClr val="202020"/>
                </a:solidFill>
                <a:latin typeface="Verdana"/>
                <a:cs typeface="Verdana"/>
              </a:rPr>
              <a:t>bookings.</a:t>
            </a:r>
            <a:endParaRPr lang="en-US" sz="1800" dirty="0">
              <a:latin typeface="Verdana"/>
              <a:cs typeface="Verdana"/>
            </a:endParaRPr>
          </a:p>
          <a:p>
            <a:pPr marL="299085" marR="5080" indent="-287020" algn="just">
              <a:lnSpc>
                <a:spcPct val="100000"/>
              </a:lnSpc>
              <a:buClr>
                <a:srgbClr val="000000"/>
              </a:buClr>
              <a:buFont typeface="Wingdings"/>
              <a:buChar char=""/>
              <a:tabLst>
                <a:tab pos="299085" algn="l"/>
              </a:tabLst>
            </a:pPr>
            <a:r>
              <a:rPr lang="en-US" sz="1800" dirty="0">
                <a:solidFill>
                  <a:srgbClr val="202020"/>
                </a:solidFill>
                <a:latin typeface="Verdana"/>
                <a:cs typeface="Verdana"/>
              </a:rPr>
              <a:t>In</a:t>
            </a:r>
            <a:r>
              <a:rPr lang="en-US" sz="1800" spc="-10" dirty="0">
                <a:solidFill>
                  <a:srgbClr val="202020"/>
                </a:solidFill>
                <a:latin typeface="Verdana"/>
                <a:cs typeface="Verdana"/>
              </a:rPr>
              <a:t> </a:t>
            </a:r>
            <a:r>
              <a:rPr lang="en-US" sz="1800" dirty="0">
                <a:solidFill>
                  <a:srgbClr val="202020"/>
                </a:solidFill>
                <a:latin typeface="Verdana"/>
                <a:cs typeface="Verdana"/>
              </a:rPr>
              <a:t>the</a:t>
            </a:r>
            <a:r>
              <a:rPr lang="en-US" sz="1800" spc="-20" dirty="0">
                <a:solidFill>
                  <a:srgbClr val="202020"/>
                </a:solidFill>
                <a:latin typeface="Verdana"/>
                <a:cs typeface="Verdana"/>
              </a:rPr>
              <a:t> </a:t>
            </a:r>
            <a:r>
              <a:rPr lang="en-US" sz="1800" dirty="0">
                <a:solidFill>
                  <a:srgbClr val="202020"/>
                </a:solidFill>
                <a:latin typeface="Verdana"/>
                <a:cs typeface="Verdana"/>
              </a:rPr>
              <a:t>fourth</a:t>
            </a:r>
            <a:r>
              <a:rPr lang="en-US" sz="1800" spc="-20" dirty="0">
                <a:solidFill>
                  <a:srgbClr val="202020"/>
                </a:solidFill>
                <a:latin typeface="Verdana"/>
                <a:cs typeface="Verdana"/>
              </a:rPr>
              <a:t> </a:t>
            </a:r>
            <a:r>
              <a:rPr lang="en-US" sz="1800" dirty="0">
                <a:solidFill>
                  <a:srgbClr val="202020"/>
                </a:solidFill>
                <a:latin typeface="Verdana"/>
                <a:cs typeface="Verdana"/>
              </a:rPr>
              <a:t>quarter</a:t>
            </a:r>
            <a:r>
              <a:rPr lang="en-US" sz="1800" spc="-20" dirty="0">
                <a:solidFill>
                  <a:srgbClr val="202020"/>
                </a:solidFill>
                <a:latin typeface="Verdana"/>
                <a:cs typeface="Verdana"/>
              </a:rPr>
              <a:t> </a:t>
            </a:r>
            <a:r>
              <a:rPr lang="en-US" sz="1800" dirty="0">
                <a:solidFill>
                  <a:srgbClr val="202020"/>
                </a:solidFill>
                <a:latin typeface="Verdana"/>
                <a:cs typeface="Verdana"/>
              </a:rPr>
              <a:t>of</a:t>
            </a:r>
            <a:r>
              <a:rPr lang="en-US" sz="1800" spc="-15" dirty="0">
                <a:solidFill>
                  <a:srgbClr val="202020"/>
                </a:solidFill>
                <a:latin typeface="Verdana"/>
                <a:cs typeface="Verdana"/>
              </a:rPr>
              <a:t> </a:t>
            </a:r>
            <a:r>
              <a:rPr lang="en-US" sz="1800" dirty="0">
                <a:solidFill>
                  <a:srgbClr val="202020"/>
                </a:solidFill>
                <a:latin typeface="Verdana"/>
                <a:cs typeface="Verdana"/>
              </a:rPr>
              <a:t>the</a:t>
            </a:r>
            <a:r>
              <a:rPr lang="en-US" sz="1800" spc="-20" dirty="0">
                <a:solidFill>
                  <a:srgbClr val="202020"/>
                </a:solidFill>
                <a:latin typeface="Verdana"/>
                <a:cs typeface="Verdana"/>
              </a:rPr>
              <a:t> </a:t>
            </a:r>
            <a:r>
              <a:rPr lang="en-US" sz="1800" dirty="0">
                <a:solidFill>
                  <a:srgbClr val="202020"/>
                </a:solidFill>
                <a:latin typeface="Verdana"/>
                <a:cs typeface="Verdana"/>
              </a:rPr>
              <a:t>year,</a:t>
            </a:r>
            <a:r>
              <a:rPr lang="en-US" sz="1800" spc="-30" dirty="0">
                <a:solidFill>
                  <a:srgbClr val="202020"/>
                </a:solidFill>
                <a:latin typeface="Verdana"/>
                <a:cs typeface="Verdana"/>
              </a:rPr>
              <a:t> </a:t>
            </a:r>
            <a:r>
              <a:rPr lang="en-US" sz="1800" dirty="0">
                <a:solidFill>
                  <a:srgbClr val="202020"/>
                </a:solidFill>
                <a:latin typeface="Verdana"/>
                <a:cs typeface="Verdana"/>
              </a:rPr>
              <a:t>in</a:t>
            </a:r>
            <a:r>
              <a:rPr lang="en-US" sz="1800" spc="-15" dirty="0">
                <a:solidFill>
                  <a:srgbClr val="202020"/>
                </a:solidFill>
                <a:latin typeface="Verdana"/>
                <a:cs typeface="Verdana"/>
              </a:rPr>
              <a:t> </a:t>
            </a:r>
            <a:r>
              <a:rPr lang="en-US" sz="1800" dirty="0">
                <a:solidFill>
                  <a:srgbClr val="202020"/>
                </a:solidFill>
                <a:latin typeface="Verdana"/>
                <a:cs typeface="Verdana"/>
              </a:rPr>
              <a:t>December,</a:t>
            </a:r>
            <a:r>
              <a:rPr lang="en-US" sz="1800" spc="-30" dirty="0">
                <a:solidFill>
                  <a:srgbClr val="202020"/>
                </a:solidFill>
                <a:latin typeface="Verdana"/>
                <a:cs typeface="Verdana"/>
              </a:rPr>
              <a:t> </a:t>
            </a:r>
            <a:r>
              <a:rPr lang="en-US" sz="1800" dirty="0">
                <a:solidFill>
                  <a:srgbClr val="202020"/>
                </a:solidFill>
                <a:latin typeface="Verdana"/>
                <a:cs typeface="Verdana"/>
              </a:rPr>
              <a:t>resorts</a:t>
            </a:r>
            <a:r>
              <a:rPr lang="en-US" sz="1800" spc="-40" dirty="0">
                <a:solidFill>
                  <a:srgbClr val="202020"/>
                </a:solidFill>
                <a:latin typeface="Verdana"/>
                <a:cs typeface="Verdana"/>
              </a:rPr>
              <a:t> </a:t>
            </a:r>
            <a:r>
              <a:rPr lang="en-US" sz="1800" dirty="0">
                <a:solidFill>
                  <a:srgbClr val="202020"/>
                </a:solidFill>
                <a:latin typeface="Verdana"/>
                <a:cs typeface="Verdana"/>
              </a:rPr>
              <a:t>are</a:t>
            </a:r>
            <a:r>
              <a:rPr lang="en-US" sz="1800" spc="-5" dirty="0">
                <a:solidFill>
                  <a:srgbClr val="202020"/>
                </a:solidFill>
                <a:latin typeface="Verdana"/>
                <a:cs typeface="Verdana"/>
              </a:rPr>
              <a:t> </a:t>
            </a:r>
            <a:r>
              <a:rPr lang="en-US" sz="1800" dirty="0">
                <a:solidFill>
                  <a:srgbClr val="202020"/>
                </a:solidFill>
                <a:latin typeface="Verdana"/>
                <a:cs typeface="Verdana"/>
              </a:rPr>
              <a:t>busier</a:t>
            </a:r>
            <a:r>
              <a:rPr lang="en-US" sz="1800" spc="-30" dirty="0">
                <a:solidFill>
                  <a:srgbClr val="202020"/>
                </a:solidFill>
                <a:latin typeface="Verdana"/>
                <a:cs typeface="Verdana"/>
              </a:rPr>
              <a:t> </a:t>
            </a:r>
            <a:r>
              <a:rPr lang="en-US" sz="1800" dirty="0">
                <a:solidFill>
                  <a:srgbClr val="202020"/>
                </a:solidFill>
                <a:latin typeface="Verdana"/>
                <a:cs typeface="Verdana"/>
              </a:rPr>
              <a:t>than</a:t>
            </a:r>
            <a:r>
              <a:rPr lang="en-US" sz="1800" spc="-15" dirty="0">
                <a:solidFill>
                  <a:srgbClr val="202020"/>
                </a:solidFill>
                <a:latin typeface="Verdana"/>
                <a:cs typeface="Verdana"/>
              </a:rPr>
              <a:t> </a:t>
            </a:r>
            <a:r>
              <a:rPr lang="en-US" sz="1800" dirty="0">
                <a:solidFill>
                  <a:srgbClr val="202020"/>
                </a:solidFill>
                <a:latin typeface="Verdana"/>
                <a:cs typeface="Verdana"/>
              </a:rPr>
              <a:t>city</a:t>
            </a:r>
            <a:r>
              <a:rPr lang="en-US" sz="1800" spc="-35" dirty="0">
                <a:solidFill>
                  <a:srgbClr val="202020"/>
                </a:solidFill>
                <a:latin typeface="Verdana"/>
                <a:cs typeface="Verdana"/>
              </a:rPr>
              <a:t> </a:t>
            </a:r>
            <a:r>
              <a:rPr lang="en-US" sz="1800" dirty="0">
                <a:solidFill>
                  <a:srgbClr val="202020"/>
                </a:solidFill>
                <a:latin typeface="Verdana"/>
                <a:cs typeface="Verdana"/>
              </a:rPr>
              <a:t>hotels.</a:t>
            </a:r>
            <a:r>
              <a:rPr lang="en-US" sz="1800" spc="-35" dirty="0">
                <a:solidFill>
                  <a:srgbClr val="202020"/>
                </a:solidFill>
                <a:latin typeface="Verdana"/>
                <a:cs typeface="Verdana"/>
              </a:rPr>
              <a:t> </a:t>
            </a:r>
            <a:r>
              <a:rPr lang="en-US" sz="1800" spc="-10" dirty="0">
                <a:solidFill>
                  <a:srgbClr val="202020"/>
                </a:solidFill>
                <a:latin typeface="Verdana"/>
                <a:cs typeface="Verdana"/>
              </a:rPr>
              <a:t>Resort </a:t>
            </a:r>
            <a:r>
              <a:rPr lang="en-US" sz="1800" dirty="0">
                <a:solidFill>
                  <a:srgbClr val="202020"/>
                </a:solidFill>
                <a:latin typeface="Verdana"/>
                <a:cs typeface="Verdana"/>
              </a:rPr>
              <a:t>hotels</a:t>
            </a:r>
            <a:r>
              <a:rPr lang="en-US" sz="1800" spc="-40" dirty="0">
                <a:solidFill>
                  <a:srgbClr val="202020"/>
                </a:solidFill>
                <a:latin typeface="Verdana"/>
                <a:cs typeface="Verdana"/>
              </a:rPr>
              <a:t> </a:t>
            </a:r>
            <a:r>
              <a:rPr lang="en-US" sz="1800" dirty="0">
                <a:solidFill>
                  <a:srgbClr val="202020"/>
                </a:solidFill>
                <a:latin typeface="Verdana"/>
                <a:cs typeface="Verdana"/>
              </a:rPr>
              <a:t>are</a:t>
            </a:r>
            <a:r>
              <a:rPr lang="en-US" sz="1800" spc="-20" dirty="0">
                <a:solidFill>
                  <a:srgbClr val="202020"/>
                </a:solidFill>
                <a:latin typeface="Verdana"/>
                <a:cs typeface="Verdana"/>
              </a:rPr>
              <a:t> </a:t>
            </a:r>
            <a:r>
              <a:rPr lang="en-US" sz="1800" dirty="0">
                <a:solidFill>
                  <a:srgbClr val="202020"/>
                </a:solidFill>
                <a:latin typeface="Verdana"/>
                <a:cs typeface="Verdana"/>
              </a:rPr>
              <a:t>significantly</a:t>
            </a:r>
            <a:r>
              <a:rPr lang="en-US" sz="1800" spc="-65" dirty="0">
                <a:solidFill>
                  <a:srgbClr val="202020"/>
                </a:solidFill>
                <a:latin typeface="Verdana"/>
                <a:cs typeface="Verdana"/>
              </a:rPr>
              <a:t> </a:t>
            </a:r>
            <a:r>
              <a:rPr lang="en-US" sz="1800" dirty="0">
                <a:solidFill>
                  <a:srgbClr val="202020"/>
                </a:solidFill>
                <a:latin typeface="Verdana"/>
                <a:cs typeface="Verdana"/>
              </a:rPr>
              <a:t>less</a:t>
            </a:r>
            <a:r>
              <a:rPr lang="en-US" sz="1800" spc="-30" dirty="0">
                <a:solidFill>
                  <a:srgbClr val="202020"/>
                </a:solidFill>
                <a:latin typeface="Verdana"/>
                <a:cs typeface="Verdana"/>
              </a:rPr>
              <a:t> </a:t>
            </a:r>
            <a:r>
              <a:rPr lang="en-US" sz="1800" dirty="0">
                <a:solidFill>
                  <a:srgbClr val="202020"/>
                </a:solidFill>
                <a:latin typeface="Verdana"/>
                <a:cs typeface="Verdana"/>
              </a:rPr>
              <a:t>busy</a:t>
            </a:r>
            <a:r>
              <a:rPr lang="en-US" sz="1800" spc="-35" dirty="0">
                <a:solidFill>
                  <a:srgbClr val="202020"/>
                </a:solidFill>
                <a:latin typeface="Verdana"/>
                <a:cs typeface="Verdana"/>
              </a:rPr>
              <a:t> </a:t>
            </a:r>
            <a:r>
              <a:rPr lang="en-US" sz="1800" dirty="0">
                <a:solidFill>
                  <a:srgbClr val="202020"/>
                </a:solidFill>
                <a:latin typeface="Verdana"/>
                <a:cs typeface="Verdana"/>
              </a:rPr>
              <a:t>in</a:t>
            </a:r>
            <a:r>
              <a:rPr lang="en-US" sz="1800" spc="-20" dirty="0">
                <a:solidFill>
                  <a:srgbClr val="202020"/>
                </a:solidFill>
                <a:latin typeface="Verdana"/>
                <a:cs typeface="Verdana"/>
              </a:rPr>
              <a:t> </a:t>
            </a:r>
            <a:r>
              <a:rPr lang="en-US" sz="1800" dirty="0">
                <a:solidFill>
                  <a:srgbClr val="202020"/>
                </a:solidFill>
                <a:latin typeface="Verdana"/>
                <a:cs typeface="Verdana"/>
              </a:rPr>
              <a:t>the</a:t>
            </a:r>
            <a:r>
              <a:rPr lang="en-US" sz="1800" spc="-20" dirty="0">
                <a:solidFill>
                  <a:srgbClr val="202020"/>
                </a:solidFill>
                <a:latin typeface="Verdana"/>
                <a:cs typeface="Verdana"/>
              </a:rPr>
              <a:t> </a:t>
            </a:r>
            <a:r>
              <a:rPr lang="en-US" sz="1800" dirty="0">
                <a:solidFill>
                  <a:srgbClr val="202020"/>
                </a:solidFill>
                <a:latin typeface="Verdana"/>
                <a:cs typeface="Verdana"/>
              </a:rPr>
              <a:t>third</a:t>
            </a:r>
            <a:r>
              <a:rPr lang="en-US" sz="1800" spc="-35" dirty="0">
                <a:solidFill>
                  <a:srgbClr val="202020"/>
                </a:solidFill>
                <a:latin typeface="Verdana"/>
                <a:cs typeface="Verdana"/>
              </a:rPr>
              <a:t> </a:t>
            </a:r>
            <a:r>
              <a:rPr lang="en-US" sz="1800" dirty="0">
                <a:solidFill>
                  <a:srgbClr val="202020"/>
                </a:solidFill>
                <a:latin typeface="Verdana"/>
                <a:cs typeface="Verdana"/>
              </a:rPr>
              <a:t>quarter</a:t>
            </a:r>
            <a:r>
              <a:rPr lang="en-US" sz="1800" spc="-25"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dirty="0">
                <a:solidFill>
                  <a:srgbClr val="202020"/>
                </a:solidFill>
                <a:latin typeface="Verdana"/>
                <a:cs typeface="Verdana"/>
              </a:rPr>
              <a:t>the</a:t>
            </a:r>
            <a:r>
              <a:rPr lang="en-US" sz="1800" spc="-5" dirty="0">
                <a:solidFill>
                  <a:srgbClr val="202020"/>
                </a:solidFill>
                <a:latin typeface="Verdana"/>
                <a:cs typeface="Verdana"/>
              </a:rPr>
              <a:t> </a:t>
            </a:r>
            <a:r>
              <a:rPr lang="en-US" sz="1800" dirty="0">
                <a:solidFill>
                  <a:srgbClr val="202020"/>
                </a:solidFill>
                <a:latin typeface="Verdana"/>
                <a:cs typeface="Verdana"/>
              </a:rPr>
              <a:t>year</a:t>
            </a:r>
            <a:r>
              <a:rPr lang="en-US" sz="1800" spc="-30" dirty="0">
                <a:solidFill>
                  <a:srgbClr val="202020"/>
                </a:solidFill>
                <a:latin typeface="Verdana"/>
                <a:cs typeface="Verdana"/>
              </a:rPr>
              <a:t> </a:t>
            </a:r>
            <a:r>
              <a:rPr lang="en-US" sz="1800" dirty="0">
                <a:solidFill>
                  <a:srgbClr val="202020"/>
                </a:solidFill>
                <a:latin typeface="Verdana"/>
                <a:cs typeface="Verdana"/>
              </a:rPr>
              <a:t>than</a:t>
            </a:r>
            <a:r>
              <a:rPr lang="en-US" sz="1800" spc="-20" dirty="0">
                <a:solidFill>
                  <a:srgbClr val="202020"/>
                </a:solidFill>
                <a:latin typeface="Verdana"/>
                <a:cs typeface="Verdana"/>
              </a:rPr>
              <a:t> </a:t>
            </a:r>
            <a:r>
              <a:rPr lang="en-US" sz="1800" dirty="0">
                <a:solidFill>
                  <a:srgbClr val="202020"/>
                </a:solidFill>
                <a:latin typeface="Verdana"/>
                <a:cs typeface="Verdana"/>
              </a:rPr>
              <a:t>they</a:t>
            </a:r>
            <a:r>
              <a:rPr lang="en-US" sz="1800" spc="-30" dirty="0">
                <a:solidFill>
                  <a:srgbClr val="202020"/>
                </a:solidFill>
                <a:latin typeface="Verdana"/>
                <a:cs typeface="Verdana"/>
              </a:rPr>
              <a:t> </a:t>
            </a:r>
            <a:r>
              <a:rPr lang="en-US" sz="1800" dirty="0">
                <a:solidFill>
                  <a:srgbClr val="202020"/>
                </a:solidFill>
                <a:latin typeface="Verdana"/>
                <a:cs typeface="Verdana"/>
              </a:rPr>
              <a:t>are</a:t>
            </a:r>
            <a:r>
              <a:rPr lang="en-US" sz="1800" spc="-20" dirty="0">
                <a:solidFill>
                  <a:srgbClr val="202020"/>
                </a:solidFill>
                <a:latin typeface="Verdana"/>
                <a:cs typeface="Verdana"/>
              </a:rPr>
              <a:t> </a:t>
            </a:r>
            <a:r>
              <a:rPr lang="en-US" sz="1800" spc="-10" dirty="0">
                <a:solidFill>
                  <a:srgbClr val="202020"/>
                </a:solidFill>
                <a:latin typeface="Verdana"/>
                <a:cs typeface="Verdana"/>
              </a:rPr>
              <a:t>throughout </a:t>
            </a:r>
            <a:r>
              <a:rPr lang="en-US" sz="1800" dirty="0">
                <a:solidFill>
                  <a:srgbClr val="202020"/>
                </a:solidFill>
                <a:latin typeface="Verdana"/>
                <a:cs typeface="Verdana"/>
              </a:rPr>
              <a:t>the</a:t>
            </a:r>
            <a:r>
              <a:rPr lang="en-US" sz="1800" spc="-15" dirty="0">
                <a:solidFill>
                  <a:srgbClr val="202020"/>
                </a:solidFill>
                <a:latin typeface="Verdana"/>
                <a:cs typeface="Verdana"/>
              </a:rPr>
              <a:t> </a:t>
            </a:r>
            <a:r>
              <a:rPr lang="en-US" sz="1800" spc="-10" dirty="0">
                <a:solidFill>
                  <a:srgbClr val="202020"/>
                </a:solidFill>
                <a:latin typeface="Verdana"/>
                <a:cs typeface="Verdana"/>
              </a:rPr>
              <a:t>year.</a:t>
            </a:r>
            <a:endParaRPr lang="en-US" sz="1800" dirty="0">
              <a:latin typeface="Verdana"/>
              <a:cs typeface="Verdana"/>
            </a:endParaRPr>
          </a:p>
          <a:p>
            <a:pPr marL="361950" indent="-349250" algn="just">
              <a:lnSpc>
                <a:spcPct val="100000"/>
              </a:lnSpc>
              <a:spcBef>
                <a:spcPts val="5"/>
              </a:spcBef>
              <a:buClr>
                <a:srgbClr val="000000"/>
              </a:buClr>
              <a:buFont typeface="Wingdings"/>
              <a:buChar char=""/>
              <a:tabLst>
                <a:tab pos="361950" algn="l"/>
              </a:tabLst>
            </a:pPr>
            <a:r>
              <a:rPr lang="en-US" sz="1800" dirty="0">
                <a:solidFill>
                  <a:srgbClr val="202020"/>
                </a:solidFill>
                <a:latin typeface="Verdana"/>
                <a:cs typeface="Verdana"/>
              </a:rPr>
              <a:t>In</a:t>
            </a:r>
            <a:r>
              <a:rPr lang="en-US" sz="1800" spc="-30" dirty="0">
                <a:solidFill>
                  <a:srgbClr val="202020"/>
                </a:solidFill>
                <a:latin typeface="Verdana"/>
                <a:cs typeface="Verdana"/>
              </a:rPr>
              <a:t> </a:t>
            </a:r>
            <a:r>
              <a:rPr lang="en-US" sz="1800" dirty="0">
                <a:solidFill>
                  <a:srgbClr val="202020"/>
                </a:solidFill>
                <a:latin typeface="Verdana"/>
                <a:cs typeface="Verdana"/>
              </a:rPr>
              <a:t>July</a:t>
            </a:r>
            <a:r>
              <a:rPr lang="en-US" sz="1800" spc="-20" dirty="0">
                <a:solidFill>
                  <a:srgbClr val="202020"/>
                </a:solidFill>
                <a:latin typeface="Verdana"/>
                <a:cs typeface="Verdana"/>
              </a:rPr>
              <a:t> </a:t>
            </a:r>
            <a:r>
              <a:rPr lang="en-US" sz="1800" dirty="0">
                <a:solidFill>
                  <a:srgbClr val="202020"/>
                </a:solidFill>
                <a:latin typeface="Verdana"/>
                <a:cs typeface="Verdana"/>
              </a:rPr>
              <a:t>there</a:t>
            </a:r>
            <a:r>
              <a:rPr lang="en-US" sz="1800" spc="-20" dirty="0">
                <a:solidFill>
                  <a:srgbClr val="202020"/>
                </a:solidFill>
                <a:latin typeface="Verdana"/>
                <a:cs typeface="Verdana"/>
              </a:rPr>
              <a:t> </a:t>
            </a:r>
            <a:r>
              <a:rPr lang="en-US" sz="1800" dirty="0">
                <a:solidFill>
                  <a:srgbClr val="202020"/>
                </a:solidFill>
                <a:latin typeface="Verdana"/>
                <a:cs typeface="Verdana"/>
              </a:rPr>
              <a:t>is</a:t>
            </a:r>
            <a:r>
              <a:rPr lang="en-US" sz="1800" spc="-30" dirty="0">
                <a:solidFill>
                  <a:srgbClr val="202020"/>
                </a:solidFill>
                <a:latin typeface="Verdana"/>
                <a:cs typeface="Verdana"/>
              </a:rPr>
              <a:t> </a:t>
            </a:r>
            <a:r>
              <a:rPr lang="en-US" sz="1800" dirty="0">
                <a:solidFill>
                  <a:srgbClr val="202020"/>
                </a:solidFill>
                <a:latin typeface="Verdana"/>
                <a:cs typeface="Verdana"/>
              </a:rPr>
              <a:t>no</a:t>
            </a:r>
            <a:r>
              <a:rPr lang="en-US" sz="1800" spc="-10" dirty="0">
                <a:solidFill>
                  <a:srgbClr val="202020"/>
                </a:solidFill>
                <a:latin typeface="Verdana"/>
                <a:cs typeface="Verdana"/>
              </a:rPr>
              <a:t> </a:t>
            </a:r>
            <a:r>
              <a:rPr lang="en-US" sz="1800" dirty="0">
                <a:solidFill>
                  <a:srgbClr val="202020"/>
                </a:solidFill>
                <a:latin typeface="Verdana"/>
                <a:cs typeface="Verdana"/>
              </a:rPr>
              <a:t>longer</a:t>
            </a:r>
            <a:r>
              <a:rPr lang="en-US" sz="1800" spc="-30" dirty="0">
                <a:solidFill>
                  <a:srgbClr val="202020"/>
                </a:solidFill>
                <a:latin typeface="Verdana"/>
                <a:cs typeface="Verdana"/>
              </a:rPr>
              <a:t> </a:t>
            </a:r>
            <a:r>
              <a:rPr lang="en-US" sz="1800" dirty="0">
                <a:solidFill>
                  <a:srgbClr val="202020"/>
                </a:solidFill>
                <a:latin typeface="Verdana"/>
                <a:cs typeface="Verdana"/>
              </a:rPr>
              <a:t>waiting</a:t>
            </a:r>
            <a:r>
              <a:rPr lang="en-US" sz="1800" spc="-30" dirty="0">
                <a:solidFill>
                  <a:srgbClr val="202020"/>
                </a:solidFill>
                <a:latin typeface="Verdana"/>
                <a:cs typeface="Verdana"/>
              </a:rPr>
              <a:t> </a:t>
            </a:r>
            <a:r>
              <a:rPr lang="en-US" sz="1800" dirty="0">
                <a:solidFill>
                  <a:srgbClr val="202020"/>
                </a:solidFill>
                <a:latin typeface="Verdana"/>
                <a:cs typeface="Verdana"/>
              </a:rPr>
              <a:t>period</a:t>
            </a:r>
            <a:r>
              <a:rPr lang="en-US" sz="1800" spc="-35" dirty="0">
                <a:solidFill>
                  <a:srgbClr val="202020"/>
                </a:solidFill>
                <a:latin typeface="Verdana"/>
                <a:cs typeface="Verdana"/>
              </a:rPr>
              <a:t> </a:t>
            </a:r>
            <a:r>
              <a:rPr lang="en-US" sz="1800" dirty="0">
                <a:solidFill>
                  <a:srgbClr val="202020"/>
                </a:solidFill>
                <a:latin typeface="Verdana"/>
                <a:cs typeface="Verdana"/>
              </a:rPr>
              <a:t>for</a:t>
            </a:r>
            <a:r>
              <a:rPr lang="en-US" sz="1800" spc="-20" dirty="0">
                <a:solidFill>
                  <a:srgbClr val="202020"/>
                </a:solidFill>
                <a:latin typeface="Verdana"/>
                <a:cs typeface="Verdana"/>
              </a:rPr>
              <a:t> </a:t>
            </a:r>
            <a:r>
              <a:rPr lang="en-US" sz="1800" spc="-10" dirty="0">
                <a:solidFill>
                  <a:srgbClr val="202020"/>
                </a:solidFill>
                <a:latin typeface="Verdana"/>
                <a:cs typeface="Verdana"/>
              </a:rPr>
              <a:t>bookings.</a:t>
            </a:r>
            <a:endParaRPr lang="en-US" sz="1800" dirty="0">
              <a:latin typeface="Verdana"/>
              <a:cs typeface="Verdana"/>
            </a:endParaRPr>
          </a:p>
        </p:txBody>
      </p:sp>
      <p:pic>
        <p:nvPicPr>
          <p:cNvPr id="5" name="object 4">
            <a:extLst>
              <a:ext uri="{FF2B5EF4-FFF2-40B4-BE49-F238E27FC236}">
                <a16:creationId xmlns:a16="http://schemas.microsoft.com/office/drawing/2014/main" id="{44B01D1A-13C5-85E9-87A0-134248F98C93}"/>
              </a:ext>
            </a:extLst>
          </p:cNvPr>
          <p:cNvPicPr/>
          <p:nvPr/>
        </p:nvPicPr>
        <p:blipFill>
          <a:blip r:embed="rId2" cstate="print"/>
          <a:stretch>
            <a:fillRect/>
          </a:stretch>
        </p:blipFill>
        <p:spPr>
          <a:xfrm>
            <a:off x="1787480" y="1690686"/>
            <a:ext cx="9098234" cy="2895828"/>
          </a:xfrm>
          <a:prstGeom prst="rect">
            <a:avLst/>
          </a:prstGeom>
        </p:spPr>
      </p:pic>
    </p:spTree>
    <p:extLst>
      <p:ext uri="{BB962C8B-B14F-4D97-AF65-F5344CB8AC3E}">
        <p14:creationId xmlns:p14="http://schemas.microsoft.com/office/powerpoint/2010/main" val="320123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629018"/>
          </a:xfrm>
          <a:prstGeom prst="rect">
            <a:avLst/>
          </a:prstGeom>
        </p:spPr>
        <p:txBody>
          <a:bodyPr vert="horz" wrap="square" lIns="0" tIns="13335" rIns="0" bIns="0" rtlCol="0">
            <a:spAutoFit/>
          </a:bodyPr>
          <a:lstStyle/>
          <a:p>
            <a:pPr marL="12700" marR="5080">
              <a:lnSpc>
                <a:spcPct val="100000"/>
              </a:lnSpc>
              <a:spcBef>
                <a:spcPts val="105"/>
              </a:spcBef>
            </a:pPr>
            <a:r>
              <a:rPr lang="en-US" sz="2000" b="1" dirty="0">
                <a:solidFill>
                  <a:srgbClr val="202020"/>
                </a:solidFill>
                <a:latin typeface="Verdana"/>
                <a:cs typeface="Verdana"/>
              </a:rPr>
              <a:t>Question</a:t>
            </a:r>
            <a:r>
              <a:rPr lang="en-US" sz="2000" b="1" spc="-35" dirty="0">
                <a:solidFill>
                  <a:srgbClr val="202020"/>
                </a:solidFill>
                <a:latin typeface="Verdana"/>
                <a:cs typeface="Verdana"/>
              </a:rPr>
              <a:t> </a:t>
            </a:r>
            <a:r>
              <a:rPr lang="en-US" sz="2000" b="1" dirty="0">
                <a:solidFill>
                  <a:srgbClr val="202020"/>
                </a:solidFill>
                <a:latin typeface="Verdana"/>
                <a:cs typeface="Verdana"/>
              </a:rPr>
              <a:t>10</a:t>
            </a:r>
            <a:r>
              <a:rPr lang="en-US" sz="2000" b="1" spc="-15" dirty="0">
                <a:solidFill>
                  <a:srgbClr val="202020"/>
                </a:solidFill>
                <a:latin typeface="Verdana"/>
                <a:cs typeface="Verdana"/>
              </a:rPr>
              <a:t> </a:t>
            </a:r>
            <a:r>
              <a:rPr lang="en-US" sz="2000" b="1" dirty="0">
                <a:solidFill>
                  <a:srgbClr val="202020"/>
                </a:solidFill>
                <a:latin typeface="Verdana"/>
                <a:cs typeface="Verdana"/>
              </a:rPr>
              <a:t>:</a:t>
            </a:r>
            <a:r>
              <a:rPr lang="en-US" sz="2000" b="1" spc="-20" dirty="0">
                <a:solidFill>
                  <a:srgbClr val="202020"/>
                </a:solidFill>
                <a:latin typeface="Verdana"/>
                <a:cs typeface="Verdana"/>
              </a:rPr>
              <a:t> </a:t>
            </a:r>
            <a:r>
              <a:rPr lang="en-US" sz="2000" b="1" dirty="0">
                <a:solidFill>
                  <a:srgbClr val="202020"/>
                </a:solidFill>
                <a:latin typeface="Verdana"/>
                <a:cs typeface="Verdana"/>
              </a:rPr>
              <a:t>Which</a:t>
            </a:r>
            <a:r>
              <a:rPr lang="en-US" sz="2000" b="1" spc="-25" dirty="0">
                <a:solidFill>
                  <a:srgbClr val="202020"/>
                </a:solidFill>
                <a:latin typeface="Verdana"/>
                <a:cs typeface="Verdana"/>
              </a:rPr>
              <a:t> </a:t>
            </a:r>
            <a:r>
              <a:rPr lang="en-US" sz="2000" b="1" dirty="0">
                <a:solidFill>
                  <a:srgbClr val="202020"/>
                </a:solidFill>
                <a:latin typeface="Verdana"/>
                <a:cs typeface="Verdana"/>
              </a:rPr>
              <a:t>customer</a:t>
            </a:r>
            <a:r>
              <a:rPr lang="en-US" sz="2000" b="1" spc="-30" dirty="0">
                <a:solidFill>
                  <a:srgbClr val="202020"/>
                </a:solidFill>
                <a:latin typeface="Verdana"/>
                <a:cs typeface="Verdana"/>
              </a:rPr>
              <a:t> </a:t>
            </a:r>
            <a:r>
              <a:rPr lang="en-US" sz="2000" b="1" dirty="0">
                <a:solidFill>
                  <a:srgbClr val="202020"/>
                </a:solidFill>
                <a:latin typeface="Verdana"/>
                <a:cs typeface="Verdana"/>
              </a:rPr>
              <a:t>type</a:t>
            </a:r>
            <a:r>
              <a:rPr lang="en-US" sz="2000" b="1" spc="-30" dirty="0">
                <a:solidFill>
                  <a:srgbClr val="202020"/>
                </a:solidFill>
                <a:latin typeface="Verdana"/>
                <a:cs typeface="Verdana"/>
              </a:rPr>
              <a:t> </a:t>
            </a:r>
            <a:r>
              <a:rPr lang="en-US" sz="2000" b="1" dirty="0">
                <a:solidFill>
                  <a:srgbClr val="202020"/>
                </a:solidFill>
                <a:latin typeface="Verdana"/>
                <a:cs typeface="Verdana"/>
              </a:rPr>
              <a:t>generates</a:t>
            </a:r>
            <a:r>
              <a:rPr lang="en-US" sz="2000" b="1" spc="-65" dirty="0">
                <a:solidFill>
                  <a:srgbClr val="202020"/>
                </a:solidFill>
                <a:latin typeface="Verdana"/>
                <a:cs typeface="Verdana"/>
              </a:rPr>
              <a:t> </a:t>
            </a:r>
            <a:r>
              <a:rPr lang="en-US" sz="2000" b="1" dirty="0">
                <a:solidFill>
                  <a:srgbClr val="202020"/>
                </a:solidFill>
                <a:latin typeface="Verdana"/>
                <a:cs typeface="Verdana"/>
              </a:rPr>
              <a:t>more</a:t>
            </a:r>
            <a:r>
              <a:rPr lang="en-US" sz="2000" b="1" spc="-15" dirty="0">
                <a:solidFill>
                  <a:srgbClr val="202020"/>
                </a:solidFill>
                <a:latin typeface="Verdana"/>
                <a:cs typeface="Verdana"/>
              </a:rPr>
              <a:t> </a:t>
            </a:r>
            <a:r>
              <a:rPr lang="en-US" sz="2000" b="1" dirty="0">
                <a:solidFill>
                  <a:srgbClr val="202020"/>
                </a:solidFill>
                <a:latin typeface="Verdana"/>
                <a:cs typeface="Verdana"/>
              </a:rPr>
              <a:t>revenue</a:t>
            </a:r>
            <a:r>
              <a:rPr lang="en-US" sz="2000" b="1" spc="-35" dirty="0">
                <a:solidFill>
                  <a:srgbClr val="202020"/>
                </a:solidFill>
                <a:latin typeface="Verdana"/>
                <a:cs typeface="Verdana"/>
              </a:rPr>
              <a:t> </a:t>
            </a:r>
            <a:r>
              <a:rPr lang="en-US" sz="2000" b="1" dirty="0">
                <a:solidFill>
                  <a:srgbClr val="202020"/>
                </a:solidFill>
                <a:latin typeface="Verdana"/>
                <a:cs typeface="Verdana"/>
              </a:rPr>
              <a:t>in</a:t>
            </a:r>
            <a:r>
              <a:rPr lang="en-US" sz="2000" b="1" spc="-30" dirty="0">
                <a:solidFill>
                  <a:srgbClr val="202020"/>
                </a:solidFill>
                <a:latin typeface="Verdana"/>
                <a:cs typeface="Verdana"/>
              </a:rPr>
              <a:t> </a:t>
            </a:r>
            <a:r>
              <a:rPr lang="en-US" sz="2000" b="1" dirty="0">
                <a:solidFill>
                  <a:srgbClr val="202020"/>
                </a:solidFill>
                <a:latin typeface="Verdana"/>
                <a:cs typeface="Verdana"/>
              </a:rPr>
              <a:t>terms</a:t>
            </a:r>
            <a:r>
              <a:rPr lang="en-US" sz="2000" b="1" spc="-35" dirty="0">
                <a:solidFill>
                  <a:srgbClr val="202020"/>
                </a:solidFill>
                <a:latin typeface="Verdana"/>
                <a:cs typeface="Verdana"/>
              </a:rPr>
              <a:t> </a:t>
            </a:r>
            <a:r>
              <a:rPr lang="en-US" sz="2000" b="1" dirty="0">
                <a:solidFill>
                  <a:srgbClr val="202020"/>
                </a:solidFill>
                <a:latin typeface="Verdana"/>
                <a:cs typeface="Verdana"/>
              </a:rPr>
              <a:t>of</a:t>
            </a:r>
            <a:r>
              <a:rPr lang="en-US" sz="2000" b="1" spc="-15" dirty="0">
                <a:solidFill>
                  <a:srgbClr val="202020"/>
                </a:solidFill>
                <a:latin typeface="Verdana"/>
                <a:cs typeface="Verdana"/>
              </a:rPr>
              <a:t> </a:t>
            </a:r>
            <a:r>
              <a:rPr lang="en-US" sz="2000" b="1" spc="-10" dirty="0">
                <a:solidFill>
                  <a:srgbClr val="202020"/>
                </a:solidFill>
                <a:latin typeface="Verdana"/>
                <a:cs typeface="Verdana"/>
              </a:rPr>
              <a:t>hotel </a:t>
            </a:r>
            <a:r>
              <a:rPr lang="en-US" sz="2000" b="1" dirty="0">
                <a:solidFill>
                  <a:srgbClr val="202020"/>
                </a:solidFill>
                <a:latin typeface="Verdana"/>
                <a:cs typeface="Verdana"/>
              </a:rPr>
              <a:t>types</a:t>
            </a:r>
            <a:r>
              <a:rPr lang="en-US" sz="2000" b="1" spc="-50" dirty="0">
                <a:solidFill>
                  <a:srgbClr val="202020"/>
                </a:solidFill>
                <a:latin typeface="Verdana"/>
                <a:cs typeface="Verdana"/>
              </a:rPr>
              <a:t> </a:t>
            </a:r>
            <a:r>
              <a:rPr lang="en-US" sz="2000" b="1" dirty="0">
                <a:solidFill>
                  <a:srgbClr val="202020"/>
                </a:solidFill>
                <a:latin typeface="Verdana"/>
                <a:cs typeface="Verdana"/>
              </a:rPr>
              <a:t>and</a:t>
            </a:r>
            <a:r>
              <a:rPr lang="en-US" sz="2000" b="1" spc="-35" dirty="0">
                <a:solidFill>
                  <a:srgbClr val="202020"/>
                </a:solidFill>
                <a:latin typeface="Verdana"/>
                <a:cs typeface="Verdana"/>
              </a:rPr>
              <a:t> </a:t>
            </a:r>
            <a:r>
              <a:rPr lang="en-US" sz="2000" b="1" dirty="0">
                <a:solidFill>
                  <a:srgbClr val="202020"/>
                </a:solidFill>
                <a:latin typeface="Verdana"/>
                <a:cs typeface="Verdana"/>
              </a:rPr>
              <a:t>customer</a:t>
            </a:r>
            <a:r>
              <a:rPr lang="en-US" sz="2000" b="1" spc="-30" dirty="0">
                <a:solidFill>
                  <a:srgbClr val="202020"/>
                </a:solidFill>
                <a:latin typeface="Verdana"/>
                <a:cs typeface="Verdana"/>
              </a:rPr>
              <a:t> </a:t>
            </a:r>
            <a:r>
              <a:rPr lang="en-US" sz="2000" b="1" spc="-10" dirty="0">
                <a:solidFill>
                  <a:srgbClr val="202020"/>
                </a:solidFill>
                <a:latin typeface="Verdana"/>
                <a:cs typeface="Verdana"/>
              </a:rPr>
              <a:t>types?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81002" y="2480785"/>
            <a:ext cx="5714998" cy="1615827"/>
          </a:xfrm>
          <a:prstGeom prst="rect">
            <a:avLst/>
          </a:prstGeom>
        </p:spPr>
        <p:txBody>
          <a:bodyPr vert="horz" wrap="square" lIns="0" tIns="12700" rIns="0" bIns="0" rtlCol="0">
            <a:spAutoFit/>
          </a:bodyPr>
          <a:lstStyle/>
          <a:p>
            <a:pPr marL="299085" marR="161925"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City</a:t>
            </a:r>
            <a:r>
              <a:rPr lang="en-US" sz="1800" spc="-40" dirty="0">
                <a:solidFill>
                  <a:srgbClr val="202020"/>
                </a:solidFill>
                <a:latin typeface="Verdana"/>
                <a:cs typeface="Verdana"/>
              </a:rPr>
              <a:t> </a:t>
            </a:r>
            <a:r>
              <a:rPr lang="en-US" sz="1800" dirty="0">
                <a:solidFill>
                  <a:srgbClr val="202020"/>
                </a:solidFill>
                <a:latin typeface="Verdana"/>
                <a:cs typeface="Verdana"/>
              </a:rPr>
              <a:t>hotels</a:t>
            </a:r>
            <a:r>
              <a:rPr lang="en-US" sz="1800" spc="-45" dirty="0">
                <a:solidFill>
                  <a:srgbClr val="202020"/>
                </a:solidFill>
                <a:latin typeface="Verdana"/>
                <a:cs typeface="Verdana"/>
              </a:rPr>
              <a:t> </a:t>
            </a:r>
            <a:r>
              <a:rPr lang="en-US" sz="1800" dirty="0">
                <a:solidFill>
                  <a:srgbClr val="202020"/>
                </a:solidFill>
                <a:latin typeface="Verdana"/>
                <a:cs typeface="Verdana"/>
              </a:rPr>
              <a:t>generate</a:t>
            </a:r>
            <a:r>
              <a:rPr lang="en-US" sz="1800" spc="-25" dirty="0">
                <a:solidFill>
                  <a:srgbClr val="202020"/>
                </a:solidFill>
                <a:latin typeface="Verdana"/>
                <a:cs typeface="Verdana"/>
              </a:rPr>
              <a:t> </a:t>
            </a:r>
            <a:r>
              <a:rPr lang="en-US" sz="1800" spc="-20" dirty="0">
                <a:solidFill>
                  <a:srgbClr val="202020"/>
                </a:solidFill>
                <a:latin typeface="Verdana"/>
                <a:cs typeface="Verdana"/>
              </a:rPr>
              <a:t>more </a:t>
            </a:r>
            <a:r>
              <a:rPr lang="en-US" sz="1800" dirty="0">
                <a:solidFill>
                  <a:srgbClr val="202020"/>
                </a:solidFill>
                <a:latin typeface="Verdana"/>
                <a:cs typeface="Verdana"/>
              </a:rPr>
              <a:t>revenue</a:t>
            </a:r>
            <a:r>
              <a:rPr lang="en-US" sz="1800" spc="-30" dirty="0">
                <a:solidFill>
                  <a:srgbClr val="202020"/>
                </a:solidFill>
                <a:latin typeface="Verdana"/>
                <a:cs typeface="Verdana"/>
              </a:rPr>
              <a:t> </a:t>
            </a:r>
            <a:r>
              <a:rPr lang="en-US" sz="1800" dirty="0">
                <a:solidFill>
                  <a:srgbClr val="202020"/>
                </a:solidFill>
                <a:latin typeface="Verdana"/>
                <a:cs typeface="Verdana"/>
              </a:rPr>
              <a:t>(54.86%)</a:t>
            </a:r>
            <a:r>
              <a:rPr lang="en-US" sz="1800" spc="-40" dirty="0">
                <a:solidFill>
                  <a:srgbClr val="202020"/>
                </a:solidFill>
                <a:latin typeface="Verdana"/>
                <a:cs typeface="Verdana"/>
              </a:rPr>
              <a:t> </a:t>
            </a:r>
            <a:r>
              <a:rPr lang="en-US" sz="1800" dirty="0">
                <a:solidFill>
                  <a:srgbClr val="202020"/>
                </a:solidFill>
                <a:latin typeface="Verdana"/>
                <a:cs typeface="Verdana"/>
              </a:rPr>
              <a:t>than</a:t>
            </a:r>
            <a:r>
              <a:rPr lang="en-US" sz="1800" spc="-30" dirty="0">
                <a:solidFill>
                  <a:srgbClr val="202020"/>
                </a:solidFill>
                <a:latin typeface="Verdana"/>
                <a:cs typeface="Verdana"/>
              </a:rPr>
              <a:t> </a:t>
            </a:r>
            <a:r>
              <a:rPr lang="en-US" sz="1800" spc="-10" dirty="0">
                <a:solidFill>
                  <a:srgbClr val="202020"/>
                </a:solidFill>
                <a:latin typeface="Verdana"/>
                <a:cs typeface="Verdana"/>
              </a:rPr>
              <a:t>resort </a:t>
            </a:r>
            <a:r>
              <a:rPr lang="en-US" sz="1800" dirty="0">
                <a:solidFill>
                  <a:srgbClr val="202020"/>
                </a:solidFill>
                <a:latin typeface="Verdana"/>
                <a:cs typeface="Verdana"/>
              </a:rPr>
              <a:t>hotels</a:t>
            </a:r>
            <a:r>
              <a:rPr lang="en-US" sz="1800" spc="-35" dirty="0">
                <a:solidFill>
                  <a:srgbClr val="202020"/>
                </a:solidFill>
                <a:latin typeface="Verdana"/>
                <a:cs typeface="Verdana"/>
              </a:rPr>
              <a:t> </a:t>
            </a:r>
            <a:r>
              <a:rPr lang="en-US" sz="1800" spc="-10" dirty="0">
                <a:solidFill>
                  <a:srgbClr val="202020"/>
                </a:solidFill>
                <a:latin typeface="Verdana"/>
                <a:cs typeface="Verdana"/>
              </a:rPr>
              <a:t>(45.14%).</a:t>
            </a:r>
            <a:endParaRPr lang="en-US" sz="1800" dirty="0">
              <a:latin typeface="Verdana"/>
              <a:cs typeface="Verdana"/>
            </a:endParaRPr>
          </a:p>
          <a:p>
            <a:pPr marL="299085" marR="5080" indent="-287020" algn="just">
              <a:lnSpc>
                <a:spcPct val="100000"/>
              </a:lnSpc>
              <a:spcBef>
                <a:spcPts val="1685"/>
              </a:spcBef>
              <a:buClr>
                <a:srgbClr val="000000"/>
              </a:buClr>
              <a:buFont typeface="Wingdings"/>
              <a:buChar char=""/>
              <a:tabLst>
                <a:tab pos="299085" algn="l"/>
              </a:tabLst>
            </a:pPr>
            <a:r>
              <a:rPr lang="en-US" sz="1800" dirty="0">
                <a:solidFill>
                  <a:srgbClr val="202020"/>
                </a:solidFill>
                <a:latin typeface="Verdana"/>
                <a:cs typeface="Verdana"/>
              </a:rPr>
              <a:t>Transient</a:t>
            </a:r>
            <a:r>
              <a:rPr lang="en-US" sz="1800" spc="-30" dirty="0">
                <a:solidFill>
                  <a:srgbClr val="202020"/>
                </a:solidFill>
                <a:latin typeface="Verdana"/>
                <a:cs typeface="Verdana"/>
              </a:rPr>
              <a:t> </a:t>
            </a:r>
            <a:r>
              <a:rPr lang="en-US" sz="1800" dirty="0">
                <a:solidFill>
                  <a:srgbClr val="202020"/>
                </a:solidFill>
                <a:latin typeface="Verdana"/>
                <a:cs typeface="Verdana"/>
              </a:rPr>
              <a:t>customers</a:t>
            </a:r>
            <a:r>
              <a:rPr lang="en-US" sz="1800" spc="-55" dirty="0">
                <a:solidFill>
                  <a:srgbClr val="202020"/>
                </a:solidFill>
                <a:latin typeface="Verdana"/>
                <a:cs typeface="Verdana"/>
              </a:rPr>
              <a:t> </a:t>
            </a:r>
            <a:r>
              <a:rPr lang="en-US" sz="1800" dirty="0">
                <a:solidFill>
                  <a:srgbClr val="202020"/>
                </a:solidFill>
                <a:latin typeface="Verdana"/>
                <a:cs typeface="Verdana"/>
              </a:rPr>
              <a:t>who</a:t>
            </a:r>
            <a:r>
              <a:rPr lang="en-US" sz="1800" spc="-5" dirty="0">
                <a:solidFill>
                  <a:srgbClr val="202020"/>
                </a:solidFill>
                <a:latin typeface="Verdana"/>
                <a:cs typeface="Verdana"/>
              </a:rPr>
              <a:t> </a:t>
            </a:r>
            <a:r>
              <a:rPr lang="en-US" sz="1800" spc="-20" dirty="0">
                <a:solidFill>
                  <a:srgbClr val="202020"/>
                </a:solidFill>
                <a:latin typeface="Verdana"/>
                <a:cs typeface="Verdana"/>
              </a:rPr>
              <a:t>book </a:t>
            </a:r>
            <a:r>
              <a:rPr lang="en-US" sz="1800" dirty="0">
                <a:solidFill>
                  <a:srgbClr val="202020"/>
                </a:solidFill>
                <a:latin typeface="Verdana"/>
                <a:cs typeface="Verdana"/>
              </a:rPr>
              <a:t>rooms</a:t>
            </a:r>
            <a:r>
              <a:rPr lang="en-US" sz="1800" spc="-35" dirty="0">
                <a:solidFill>
                  <a:srgbClr val="202020"/>
                </a:solidFill>
                <a:latin typeface="Verdana"/>
                <a:cs typeface="Verdana"/>
              </a:rPr>
              <a:t> </a:t>
            </a:r>
            <a:r>
              <a:rPr lang="en-US" sz="1800" dirty="0">
                <a:solidFill>
                  <a:srgbClr val="202020"/>
                </a:solidFill>
                <a:latin typeface="Verdana"/>
                <a:cs typeface="Verdana"/>
              </a:rPr>
              <a:t>for</a:t>
            </a:r>
            <a:r>
              <a:rPr lang="en-US" sz="1800" spc="-25" dirty="0">
                <a:solidFill>
                  <a:srgbClr val="202020"/>
                </a:solidFill>
                <a:latin typeface="Verdana"/>
                <a:cs typeface="Verdana"/>
              </a:rPr>
              <a:t> </a:t>
            </a:r>
            <a:r>
              <a:rPr lang="en-US" sz="1800" dirty="0">
                <a:solidFill>
                  <a:srgbClr val="202020"/>
                </a:solidFill>
                <a:latin typeface="Verdana"/>
                <a:cs typeface="Verdana"/>
              </a:rPr>
              <a:t>a</a:t>
            </a:r>
            <a:r>
              <a:rPr lang="en-US" sz="1800" spc="-15" dirty="0">
                <a:solidFill>
                  <a:srgbClr val="202020"/>
                </a:solidFill>
                <a:latin typeface="Verdana"/>
                <a:cs typeface="Verdana"/>
              </a:rPr>
              <a:t> </a:t>
            </a:r>
            <a:r>
              <a:rPr lang="en-US" sz="1800" dirty="0">
                <a:solidFill>
                  <a:srgbClr val="202020"/>
                </a:solidFill>
                <a:latin typeface="Verdana"/>
                <a:cs typeface="Verdana"/>
              </a:rPr>
              <a:t>short</a:t>
            </a:r>
            <a:r>
              <a:rPr lang="en-US" sz="1800" spc="-30" dirty="0">
                <a:solidFill>
                  <a:srgbClr val="202020"/>
                </a:solidFill>
                <a:latin typeface="Verdana"/>
                <a:cs typeface="Verdana"/>
              </a:rPr>
              <a:t> </a:t>
            </a:r>
            <a:r>
              <a:rPr lang="en-US" sz="1800" dirty="0">
                <a:solidFill>
                  <a:srgbClr val="202020"/>
                </a:solidFill>
                <a:latin typeface="Verdana"/>
                <a:cs typeface="Verdana"/>
              </a:rPr>
              <a:t>period</a:t>
            </a:r>
            <a:r>
              <a:rPr lang="en-US" sz="1800" spc="-25"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spc="-20" dirty="0">
                <a:solidFill>
                  <a:srgbClr val="202020"/>
                </a:solidFill>
                <a:latin typeface="Verdana"/>
                <a:cs typeface="Verdana"/>
              </a:rPr>
              <a:t>time </a:t>
            </a:r>
            <a:r>
              <a:rPr lang="en-US" sz="1800" dirty="0">
                <a:solidFill>
                  <a:srgbClr val="202020"/>
                </a:solidFill>
                <a:latin typeface="Verdana"/>
                <a:cs typeface="Verdana"/>
              </a:rPr>
              <a:t>generate</a:t>
            </a:r>
            <a:r>
              <a:rPr lang="en-US" sz="1800" spc="-30" dirty="0">
                <a:solidFill>
                  <a:srgbClr val="202020"/>
                </a:solidFill>
                <a:latin typeface="Verdana"/>
                <a:cs typeface="Verdana"/>
              </a:rPr>
              <a:t> </a:t>
            </a:r>
            <a:r>
              <a:rPr lang="en-US" sz="1800" dirty="0">
                <a:solidFill>
                  <a:srgbClr val="202020"/>
                </a:solidFill>
                <a:latin typeface="Verdana"/>
                <a:cs typeface="Verdana"/>
              </a:rPr>
              <a:t>more</a:t>
            </a:r>
            <a:r>
              <a:rPr lang="en-US" sz="1800" spc="-20" dirty="0">
                <a:solidFill>
                  <a:srgbClr val="202020"/>
                </a:solidFill>
                <a:latin typeface="Verdana"/>
                <a:cs typeface="Verdana"/>
              </a:rPr>
              <a:t> </a:t>
            </a:r>
            <a:r>
              <a:rPr lang="en-US" sz="1800" dirty="0">
                <a:solidFill>
                  <a:srgbClr val="202020"/>
                </a:solidFill>
                <a:latin typeface="Verdana"/>
                <a:cs typeface="Verdana"/>
              </a:rPr>
              <a:t>revenue</a:t>
            </a:r>
            <a:r>
              <a:rPr lang="en-US" sz="1800" spc="-15" dirty="0">
                <a:solidFill>
                  <a:srgbClr val="202020"/>
                </a:solidFill>
                <a:latin typeface="Verdana"/>
                <a:cs typeface="Verdana"/>
              </a:rPr>
              <a:t> </a:t>
            </a:r>
            <a:r>
              <a:rPr lang="en-US" sz="1800" spc="-20" dirty="0">
                <a:solidFill>
                  <a:srgbClr val="202020"/>
                </a:solidFill>
                <a:latin typeface="Verdana"/>
                <a:cs typeface="Verdana"/>
              </a:rPr>
              <a:t>than </a:t>
            </a:r>
            <a:r>
              <a:rPr lang="en-US" sz="1800" dirty="0">
                <a:solidFill>
                  <a:srgbClr val="202020"/>
                </a:solidFill>
                <a:latin typeface="Verdana"/>
                <a:cs typeface="Verdana"/>
              </a:rPr>
              <a:t>other</a:t>
            </a:r>
            <a:r>
              <a:rPr lang="en-US" sz="1800" spc="-25" dirty="0">
                <a:solidFill>
                  <a:srgbClr val="202020"/>
                </a:solidFill>
                <a:latin typeface="Verdana"/>
                <a:cs typeface="Verdana"/>
              </a:rPr>
              <a:t> </a:t>
            </a:r>
            <a:r>
              <a:rPr lang="en-US" sz="1800" dirty="0">
                <a:solidFill>
                  <a:srgbClr val="202020"/>
                </a:solidFill>
                <a:latin typeface="Verdana"/>
                <a:cs typeface="Verdana"/>
              </a:rPr>
              <a:t>types</a:t>
            </a:r>
            <a:r>
              <a:rPr lang="en-US" sz="1800" spc="-30"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spc="-10" dirty="0">
                <a:solidFill>
                  <a:srgbClr val="202020"/>
                </a:solidFill>
                <a:latin typeface="Verdana"/>
                <a:cs typeface="Verdana"/>
              </a:rPr>
              <a:t>customers.</a:t>
            </a:r>
            <a:endParaRPr lang="en-US" sz="1800" dirty="0">
              <a:latin typeface="Verdana"/>
              <a:cs typeface="Verdana"/>
            </a:endParaRPr>
          </a:p>
        </p:txBody>
      </p:sp>
      <p:pic>
        <p:nvPicPr>
          <p:cNvPr id="4" name="object 4">
            <a:extLst>
              <a:ext uri="{FF2B5EF4-FFF2-40B4-BE49-F238E27FC236}">
                <a16:creationId xmlns:a16="http://schemas.microsoft.com/office/drawing/2014/main" id="{1617319B-6BF7-6EE1-FDFD-A74076FB1B48}"/>
              </a:ext>
            </a:extLst>
          </p:cNvPr>
          <p:cNvPicPr/>
          <p:nvPr/>
        </p:nvPicPr>
        <p:blipFill>
          <a:blip r:embed="rId2" cstate="print"/>
          <a:stretch>
            <a:fillRect/>
          </a:stretch>
        </p:blipFill>
        <p:spPr>
          <a:xfrm>
            <a:off x="6865257" y="2584707"/>
            <a:ext cx="4601028" cy="3728665"/>
          </a:xfrm>
          <a:prstGeom prst="rect">
            <a:avLst/>
          </a:prstGeom>
        </p:spPr>
      </p:pic>
    </p:spTree>
    <p:extLst>
      <p:ext uri="{BB962C8B-B14F-4D97-AF65-F5344CB8AC3E}">
        <p14:creationId xmlns:p14="http://schemas.microsoft.com/office/powerpoint/2010/main" val="290814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55678" y="600672"/>
            <a:ext cx="10515600" cy="609150"/>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55678" y="1365720"/>
            <a:ext cx="11019020" cy="5239062"/>
          </a:xfrm>
        </p:spPr>
        <p:txBody>
          <a:bodyPr vert="horz" lIns="91440" tIns="45720" rIns="91440" bIns="45720" rtlCol="0" anchor="t">
            <a:noAutofit/>
          </a:bodyPr>
          <a:lstStyle/>
          <a:p>
            <a:r>
              <a:rPr lang="en-US" sz="2000" b="1" dirty="0">
                <a:solidFill>
                  <a:schemeClr val="tx1"/>
                </a:solidFill>
                <a:latin typeface="Arial"/>
                <a:ea typeface="+mn-lt"/>
                <a:cs typeface="Arial"/>
              </a:rPr>
              <a:t>Problem Statement</a:t>
            </a:r>
            <a:endParaRPr lang="en-US" dirty="0">
              <a:solidFill>
                <a:schemeClr val="tx1"/>
              </a:solidFill>
              <a:latin typeface="Arial"/>
              <a:cs typeface="Arial"/>
            </a:endParaRPr>
          </a:p>
          <a:p>
            <a:r>
              <a:rPr lang="en-US" sz="2000" b="1" dirty="0">
                <a:solidFill>
                  <a:schemeClr val="tx1"/>
                </a:solidFill>
                <a:latin typeface="Arial"/>
                <a:ea typeface="+mn-lt"/>
                <a:cs typeface="Arial"/>
              </a:rPr>
              <a:t>Proposed Solution</a:t>
            </a:r>
            <a:endParaRPr lang="en-US" dirty="0">
              <a:solidFill>
                <a:schemeClr val="tx1"/>
              </a:solidFill>
              <a:latin typeface="Arial"/>
              <a:cs typeface="Arial"/>
            </a:endParaRPr>
          </a:p>
          <a:p>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p>
          <a:p>
            <a:r>
              <a:rPr lang="en-US" sz="2000" b="1" dirty="0">
                <a:solidFill>
                  <a:schemeClr val="tx1"/>
                </a:solidFill>
                <a:latin typeface="Arial"/>
                <a:ea typeface="+mn-lt"/>
                <a:cs typeface="+mn-lt"/>
              </a:rPr>
              <a:t>Data Description</a:t>
            </a:r>
            <a:endParaRPr lang="en-US" dirty="0">
              <a:solidFill>
                <a:schemeClr val="tx1"/>
              </a:solidFill>
              <a:latin typeface="Arial"/>
              <a:ea typeface="+mn-lt"/>
              <a:cs typeface="+mn-lt"/>
            </a:endParaRPr>
          </a:p>
          <a:p>
            <a:r>
              <a:rPr lang="en-US" sz="2000" b="1" dirty="0">
                <a:solidFill>
                  <a:schemeClr val="tx1"/>
                </a:solidFill>
                <a:latin typeface="Arial"/>
                <a:ea typeface="+mn-lt"/>
                <a:cs typeface="Arial"/>
              </a:rPr>
              <a:t>Univariate Analysis</a:t>
            </a:r>
          </a:p>
          <a:p>
            <a:r>
              <a:rPr lang="en-US" sz="2000" b="1" dirty="0">
                <a:solidFill>
                  <a:schemeClr val="tx1"/>
                </a:solidFill>
                <a:latin typeface="Arial"/>
                <a:ea typeface="+mn-lt"/>
                <a:cs typeface="Arial"/>
              </a:rPr>
              <a:t>Observations</a:t>
            </a:r>
          </a:p>
          <a:p>
            <a:r>
              <a:rPr lang="en-US" sz="2000" b="1" dirty="0">
                <a:solidFill>
                  <a:schemeClr val="tx1"/>
                </a:solidFill>
                <a:latin typeface="Arial"/>
                <a:ea typeface="+mn-lt"/>
                <a:cs typeface="Arial"/>
              </a:rPr>
              <a:t>Bivariate Analysis</a:t>
            </a:r>
          </a:p>
          <a:p>
            <a:r>
              <a:rPr lang="en-US" sz="2000" b="1" dirty="0">
                <a:solidFill>
                  <a:schemeClr val="tx1"/>
                </a:solidFill>
                <a:latin typeface="Arial"/>
                <a:ea typeface="+mn-lt"/>
                <a:cs typeface="Arial"/>
              </a:rPr>
              <a:t>Multivariate Analysis</a:t>
            </a:r>
          </a:p>
          <a:p>
            <a:r>
              <a:rPr lang="en-US" sz="2000" b="1" dirty="0">
                <a:solidFill>
                  <a:schemeClr val="tx1"/>
                </a:solidFill>
                <a:latin typeface="Arial"/>
                <a:ea typeface="+mn-lt"/>
                <a:cs typeface="Arial"/>
              </a:rPr>
              <a:t>Conclusion</a:t>
            </a:r>
          </a:p>
          <a:p>
            <a:r>
              <a:rPr lang="en-US" sz="2000" b="1" dirty="0">
                <a:solidFill>
                  <a:schemeClr val="tx1"/>
                </a:solidFill>
                <a:latin typeface="Arial"/>
                <a:ea typeface="+mn-lt"/>
                <a:cs typeface="Arial"/>
              </a:rPr>
              <a:t>Challenges</a:t>
            </a:r>
            <a:endParaRPr lang="en-US" dirty="0">
              <a:solidFill>
                <a:schemeClr val="tx1"/>
              </a:solidFill>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629018"/>
          </a:xfrm>
          <a:prstGeom prst="rect">
            <a:avLst/>
          </a:prstGeom>
        </p:spPr>
        <p:txBody>
          <a:bodyPr vert="horz" wrap="square" lIns="0" tIns="13335" rIns="0" bIns="0" rtlCol="0">
            <a:spAutoFit/>
          </a:bodyPr>
          <a:lstStyle/>
          <a:p>
            <a:pPr marL="12700" algn="just">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11</a:t>
            </a:r>
            <a:r>
              <a:rPr lang="en-US" sz="2000" b="1" spc="-25" dirty="0">
                <a:solidFill>
                  <a:srgbClr val="202020"/>
                </a:solidFill>
                <a:latin typeface="Verdana"/>
                <a:cs typeface="Verdana"/>
              </a:rPr>
              <a:t> </a:t>
            </a:r>
            <a:r>
              <a:rPr lang="en-US" sz="2000" b="1" dirty="0">
                <a:solidFill>
                  <a:srgbClr val="202020"/>
                </a:solidFill>
                <a:latin typeface="Verdana"/>
                <a:cs typeface="Verdana"/>
              </a:rPr>
              <a:t>:</a:t>
            </a:r>
            <a:r>
              <a:rPr lang="en-US" sz="2000" b="1" spc="-15" dirty="0">
                <a:solidFill>
                  <a:srgbClr val="202020"/>
                </a:solidFill>
                <a:latin typeface="Verdana"/>
                <a:cs typeface="Verdana"/>
              </a:rPr>
              <a:t> </a:t>
            </a:r>
            <a:r>
              <a:rPr lang="en-US" sz="2000" b="1" dirty="0">
                <a:solidFill>
                  <a:srgbClr val="202020"/>
                </a:solidFill>
                <a:latin typeface="Verdana"/>
                <a:cs typeface="Verdana"/>
              </a:rPr>
              <a:t>In</a:t>
            </a:r>
            <a:r>
              <a:rPr lang="en-US" sz="2000" b="1" spc="-35" dirty="0">
                <a:solidFill>
                  <a:srgbClr val="202020"/>
                </a:solidFill>
                <a:latin typeface="Verdana"/>
                <a:cs typeface="Verdana"/>
              </a:rPr>
              <a:t> </a:t>
            </a:r>
            <a:r>
              <a:rPr lang="en-US" sz="2000" b="1" dirty="0">
                <a:solidFill>
                  <a:srgbClr val="202020"/>
                </a:solidFill>
                <a:latin typeface="Verdana"/>
                <a:cs typeface="Verdana"/>
              </a:rPr>
              <a:t>terms</a:t>
            </a:r>
            <a:r>
              <a:rPr lang="en-US" sz="2000" b="1" spc="-35" dirty="0">
                <a:solidFill>
                  <a:srgbClr val="202020"/>
                </a:solidFill>
                <a:latin typeface="Verdana"/>
                <a:cs typeface="Verdana"/>
              </a:rPr>
              <a:t> </a:t>
            </a:r>
            <a:r>
              <a:rPr lang="en-US" sz="2000" b="1" dirty="0">
                <a:solidFill>
                  <a:srgbClr val="202020"/>
                </a:solidFill>
                <a:latin typeface="Verdana"/>
                <a:cs typeface="Verdana"/>
              </a:rPr>
              <a:t>of</a:t>
            </a:r>
            <a:r>
              <a:rPr lang="en-US" sz="2000" b="1" spc="-25" dirty="0">
                <a:solidFill>
                  <a:srgbClr val="202020"/>
                </a:solidFill>
                <a:latin typeface="Verdana"/>
                <a:cs typeface="Verdana"/>
              </a:rPr>
              <a:t> </a:t>
            </a:r>
            <a:r>
              <a:rPr lang="en-US" sz="2000" b="1" dirty="0">
                <a:solidFill>
                  <a:srgbClr val="202020"/>
                </a:solidFill>
                <a:latin typeface="Verdana"/>
                <a:cs typeface="Verdana"/>
              </a:rPr>
              <a:t>hotel</a:t>
            </a:r>
            <a:r>
              <a:rPr lang="en-US" sz="2000" b="1" spc="-25" dirty="0">
                <a:solidFill>
                  <a:srgbClr val="202020"/>
                </a:solidFill>
                <a:latin typeface="Verdana"/>
                <a:cs typeface="Verdana"/>
              </a:rPr>
              <a:t> </a:t>
            </a:r>
            <a:r>
              <a:rPr lang="en-US" sz="2000" b="1" dirty="0">
                <a:solidFill>
                  <a:srgbClr val="202020"/>
                </a:solidFill>
                <a:latin typeface="Verdana"/>
                <a:cs typeface="Verdana"/>
              </a:rPr>
              <a:t>types,</a:t>
            </a:r>
            <a:r>
              <a:rPr lang="en-US" sz="2000" b="1" spc="-55" dirty="0">
                <a:solidFill>
                  <a:srgbClr val="202020"/>
                </a:solidFill>
                <a:latin typeface="Verdana"/>
                <a:cs typeface="Verdana"/>
              </a:rPr>
              <a:t> </a:t>
            </a:r>
            <a:r>
              <a:rPr lang="en-US" sz="2000" b="1" dirty="0">
                <a:solidFill>
                  <a:srgbClr val="202020"/>
                </a:solidFill>
                <a:latin typeface="Verdana"/>
                <a:cs typeface="Verdana"/>
              </a:rPr>
              <a:t>how</a:t>
            </a:r>
            <a:r>
              <a:rPr lang="en-US" sz="2000" b="1" spc="-15" dirty="0">
                <a:solidFill>
                  <a:srgbClr val="202020"/>
                </a:solidFill>
                <a:latin typeface="Verdana"/>
                <a:cs typeface="Verdana"/>
              </a:rPr>
              <a:t> </a:t>
            </a:r>
            <a:r>
              <a:rPr lang="en-US" sz="2000" b="1" dirty="0">
                <a:solidFill>
                  <a:srgbClr val="202020"/>
                </a:solidFill>
                <a:latin typeface="Verdana"/>
                <a:cs typeface="Verdana"/>
              </a:rPr>
              <a:t>many</a:t>
            </a:r>
            <a:r>
              <a:rPr lang="en-US" sz="2000" b="1" spc="-25" dirty="0">
                <a:solidFill>
                  <a:srgbClr val="202020"/>
                </a:solidFill>
                <a:latin typeface="Verdana"/>
                <a:cs typeface="Verdana"/>
              </a:rPr>
              <a:t> </a:t>
            </a:r>
            <a:r>
              <a:rPr lang="en-US" sz="2000" b="1" dirty="0">
                <a:solidFill>
                  <a:srgbClr val="202020"/>
                </a:solidFill>
                <a:latin typeface="Verdana"/>
                <a:cs typeface="Verdana"/>
              </a:rPr>
              <a:t>parking</a:t>
            </a:r>
            <a:r>
              <a:rPr lang="en-US" sz="2000" b="1" spc="-50" dirty="0">
                <a:solidFill>
                  <a:srgbClr val="202020"/>
                </a:solidFill>
                <a:latin typeface="Verdana"/>
                <a:cs typeface="Verdana"/>
              </a:rPr>
              <a:t> </a:t>
            </a:r>
            <a:r>
              <a:rPr lang="en-US" sz="2000" b="1" dirty="0">
                <a:solidFill>
                  <a:srgbClr val="202020"/>
                </a:solidFill>
                <a:latin typeface="Verdana"/>
                <a:cs typeface="Verdana"/>
              </a:rPr>
              <a:t>spaces</a:t>
            </a:r>
            <a:r>
              <a:rPr lang="en-US" sz="2000" b="1" spc="-45" dirty="0">
                <a:solidFill>
                  <a:srgbClr val="202020"/>
                </a:solidFill>
                <a:latin typeface="Verdana"/>
                <a:cs typeface="Verdana"/>
              </a:rPr>
              <a:t> </a:t>
            </a:r>
            <a:r>
              <a:rPr lang="en-US" sz="2000" b="1" dirty="0">
                <a:solidFill>
                  <a:srgbClr val="202020"/>
                </a:solidFill>
                <a:latin typeface="Verdana"/>
                <a:cs typeface="Verdana"/>
              </a:rPr>
              <a:t>are</a:t>
            </a:r>
            <a:r>
              <a:rPr lang="en-US" sz="2000" b="1" spc="-25" dirty="0">
                <a:solidFill>
                  <a:srgbClr val="202020"/>
                </a:solidFill>
                <a:latin typeface="Verdana"/>
                <a:cs typeface="Verdana"/>
              </a:rPr>
              <a:t> </a:t>
            </a:r>
            <a:r>
              <a:rPr lang="en-US" sz="2000" b="1" dirty="0">
                <a:solidFill>
                  <a:srgbClr val="202020"/>
                </a:solidFill>
                <a:latin typeface="Verdana"/>
                <a:cs typeface="Verdana"/>
              </a:rPr>
              <a:t>most</a:t>
            </a:r>
            <a:r>
              <a:rPr lang="en-US" sz="2000" b="1" spc="-20" dirty="0">
                <a:solidFill>
                  <a:srgbClr val="202020"/>
                </a:solidFill>
                <a:latin typeface="Verdana"/>
                <a:cs typeface="Verdana"/>
              </a:rPr>
              <a:t> </a:t>
            </a:r>
            <a:r>
              <a:rPr lang="en-US" sz="2000" b="1" spc="-10" dirty="0">
                <a:solidFill>
                  <a:srgbClr val="202020"/>
                </a:solidFill>
                <a:latin typeface="Verdana"/>
                <a:cs typeface="Verdana"/>
              </a:rPr>
              <a:t>frequently </a:t>
            </a:r>
            <a:r>
              <a:rPr lang="en-US" sz="2000" b="1" dirty="0">
                <a:solidFill>
                  <a:srgbClr val="202020"/>
                </a:solidFill>
                <a:latin typeface="Verdana"/>
                <a:cs typeface="Verdana"/>
              </a:rPr>
              <a:t>requested</a:t>
            </a:r>
            <a:r>
              <a:rPr lang="en-US" sz="2000" b="1" spc="-65" dirty="0">
                <a:solidFill>
                  <a:srgbClr val="202020"/>
                </a:solidFill>
                <a:latin typeface="Verdana"/>
                <a:cs typeface="Verdana"/>
              </a:rPr>
              <a:t> </a:t>
            </a:r>
            <a:r>
              <a:rPr lang="en-US" sz="2000" b="1" dirty="0">
                <a:solidFill>
                  <a:srgbClr val="202020"/>
                </a:solidFill>
                <a:latin typeface="Verdana"/>
                <a:cs typeface="Verdana"/>
              </a:rPr>
              <a:t>by</a:t>
            </a:r>
            <a:r>
              <a:rPr lang="en-US" sz="2000" b="1" spc="-25" dirty="0">
                <a:solidFill>
                  <a:srgbClr val="202020"/>
                </a:solidFill>
                <a:latin typeface="Verdana"/>
                <a:cs typeface="Verdana"/>
              </a:rPr>
              <a:t> </a:t>
            </a:r>
            <a:r>
              <a:rPr lang="en-US" sz="2000" b="1" spc="-10" dirty="0">
                <a:solidFill>
                  <a:srgbClr val="202020"/>
                </a:solidFill>
                <a:latin typeface="Verdana"/>
                <a:cs typeface="Verdana"/>
              </a:rPr>
              <a:t>customers?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81002" y="2480785"/>
            <a:ext cx="5714998" cy="2941831"/>
          </a:xfrm>
          <a:prstGeom prst="rect">
            <a:avLst/>
          </a:prstGeom>
        </p:spPr>
        <p:txBody>
          <a:bodyPr vert="horz" wrap="square" lIns="0" tIns="12700" rIns="0" bIns="0" rtlCol="0">
            <a:spAutoFit/>
          </a:bodyPr>
          <a:lstStyle/>
          <a:p>
            <a:pPr marL="299085" marR="5080" indent="-287020" algn="just">
              <a:lnSpc>
                <a:spcPct val="100000"/>
              </a:lnSpc>
              <a:spcBef>
                <a:spcPts val="105"/>
              </a:spcBef>
              <a:buClr>
                <a:srgbClr val="000000"/>
              </a:buClr>
              <a:buFont typeface="Wingdings"/>
              <a:buChar char=""/>
              <a:tabLst>
                <a:tab pos="299085" algn="l"/>
              </a:tabLst>
            </a:pPr>
            <a:r>
              <a:rPr lang="en-US" sz="1800" dirty="0">
                <a:solidFill>
                  <a:srgbClr val="202020"/>
                </a:solidFill>
                <a:latin typeface="Verdana"/>
                <a:cs typeface="Verdana"/>
              </a:rPr>
              <a:t>Most</a:t>
            </a:r>
            <a:r>
              <a:rPr lang="en-US" sz="1800" spc="-50" dirty="0">
                <a:solidFill>
                  <a:srgbClr val="202020"/>
                </a:solidFill>
                <a:latin typeface="Verdana"/>
                <a:cs typeface="Verdana"/>
              </a:rPr>
              <a:t> </a:t>
            </a:r>
            <a:r>
              <a:rPr lang="en-US" sz="1800" dirty="0">
                <a:solidFill>
                  <a:srgbClr val="202020"/>
                </a:solidFill>
                <a:latin typeface="Verdana"/>
                <a:cs typeface="Verdana"/>
              </a:rPr>
              <a:t>of</a:t>
            </a:r>
            <a:r>
              <a:rPr lang="en-US" sz="1800" spc="-35" dirty="0">
                <a:solidFill>
                  <a:srgbClr val="202020"/>
                </a:solidFill>
                <a:latin typeface="Verdana"/>
                <a:cs typeface="Verdana"/>
              </a:rPr>
              <a:t> </a:t>
            </a:r>
            <a:r>
              <a:rPr lang="en-US" sz="1800" dirty="0">
                <a:solidFill>
                  <a:srgbClr val="202020"/>
                </a:solidFill>
                <a:latin typeface="Verdana"/>
                <a:cs typeface="Verdana"/>
              </a:rPr>
              <a:t>the</a:t>
            </a:r>
            <a:r>
              <a:rPr lang="en-US" sz="1800" spc="-25" dirty="0">
                <a:solidFill>
                  <a:srgbClr val="202020"/>
                </a:solidFill>
                <a:latin typeface="Verdana"/>
                <a:cs typeface="Verdana"/>
              </a:rPr>
              <a:t> </a:t>
            </a:r>
            <a:r>
              <a:rPr lang="en-US" sz="1800" dirty="0">
                <a:solidFill>
                  <a:srgbClr val="202020"/>
                </a:solidFill>
                <a:latin typeface="Verdana"/>
                <a:cs typeface="Verdana"/>
              </a:rPr>
              <a:t>customers</a:t>
            </a:r>
            <a:r>
              <a:rPr lang="en-US" sz="1800" spc="-55" dirty="0">
                <a:solidFill>
                  <a:srgbClr val="202020"/>
                </a:solidFill>
                <a:latin typeface="Verdana"/>
                <a:cs typeface="Verdana"/>
              </a:rPr>
              <a:t> </a:t>
            </a:r>
            <a:r>
              <a:rPr lang="en-US" sz="1800" dirty="0">
                <a:solidFill>
                  <a:srgbClr val="202020"/>
                </a:solidFill>
                <a:latin typeface="Verdana"/>
                <a:cs typeface="Verdana"/>
              </a:rPr>
              <a:t>(91.63%)</a:t>
            </a:r>
            <a:r>
              <a:rPr lang="en-US" sz="1800" spc="-35" dirty="0">
                <a:solidFill>
                  <a:srgbClr val="202020"/>
                </a:solidFill>
                <a:latin typeface="Verdana"/>
                <a:cs typeface="Verdana"/>
              </a:rPr>
              <a:t> </a:t>
            </a:r>
            <a:r>
              <a:rPr lang="en-US" sz="1800" dirty="0">
                <a:solidFill>
                  <a:srgbClr val="202020"/>
                </a:solidFill>
                <a:latin typeface="Verdana"/>
                <a:cs typeface="Verdana"/>
              </a:rPr>
              <a:t>did</a:t>
            </a:r>
            <a:r>
              <a:rPr lang="en-US" sz="1800" spc="-30" dirty="0">
                <a:solidFill>
                  <a:srgbClr val="202020"/>
                </a:solidFill>
                <a:latin typeface="Verdana"/>
                <a:cs typeface="Verdana"/>
              </a:rPr>
              <a:t> </a:t>
            </a:r>
            <a:r>
              <a:rPr lang="en-US" sz="1800" spc="-25" dirty="0">
                <a:solidFill>
                  <a:srgbClr val="202020"/>
                </a:solidFill>
                <a:latin typeface="Verdana"/>
                <a:cs typeface="Verdana"/>
              </a:rPr>
              <a:t>not </a:t>
            </a:r>
            <a:r>
              <a:rPr lang="en-US" sz="1800" dirty="0">
                <a:solidFill>
                  <a:srgbClr val="202020"/>
                </a:solidFill>
                <a:latin typeface="Verdana"/>
                <a:cs typeface="Verdana"/>
              </a:rPr>
              <a:t>request</a:t>
            </a:r>
            <a:r>
              <a:rPr lang="en-US" sz="1800" spc="-40" dirty="0">
                <a:solidFill>
                  <a:srgbClr val="202020"/>
                </a:solidFill>
                <a:latin typeface="Verdana"/>
                <a:cs typeface="Verdana"/>
              </a:rPr>
              <a:t> </a:t>
            </a:r>
            <a:r>
              <a:rPr lang="en-US" sz="1800" dirty="0">
                <a:solidFill>
                  <a:srgbClr val="202020"/>
                </a:solidFill>
                <a:latin typeface="Verdana"/>
                <a:cs typeface="Verdana"/>
              </a:rPr>
              <a:t>any</a:t>
            </a:r>
            <a:r>
              <a:rPr lang="en-US" sz="1800" spc="-25" dirty="0">
                <a:solidFill>
                  <a:srgbClr val="202020"/>
                </a:solidFill>
                <a:latin typeface="Verdana"/>
                <a:cs typeface="Verdana"/>
              </a:rPr>
              <a:t> </a:t>
            </a:r>
            <a:r>
              <a:rPr lang="en-US" sz="1800" dirty="0">
                <a:solidFill>
                  <a:srgbClr val="202020"/>
                </a:solidFill>
                <a:latin typeface="Verdana"/>
                <a:cs typeface="Verdana"/>
              </a:rPr>
              <a:t>parking</a:t>
            </a:r>
            <a:r>
              <a:rPr lang="en-US" sz="1800" spc="-30" dirty="0">
                <a:solidFill>
                  <a:srgbClr val="202020"/>
                </a:solidFill>
                <a:latin typeface="Verdana"/>
                <a:cs typeface="Verdana"/>
              </a:rPr>
              <a:t> </a:t>
            </a:r>
            <a:r>
              <a:rPr lang="en-US" sz="1800" dirty="0">
                <a:solidFill>
                  <a:srgbClr val="202020"/>
                </a:solidFill>
                <a:latin typeface="Verdana"/>
                <a:cs typeface="Verdana"/>
              </a:rPr>
              <a:t>spaces.</a:t>
            </a:r>
            <a:r>
              <a:rPr lang="en-US" sz="1800" spc="-40" dirty="0">
                <a:solidFill>
                  <a:srgbClr val="202020"/>
                </a:solidFill>
                <a:latin typeface="Verdana"/>
                <a:cs typeface="Verdana"/>
              </a:rPr>
              <a:t> </a:t>
            </a:r>
            <a:r>
              <a:rPr lang="en-US" sz="1800" dirty="0">
                <a:solidFill>
                  <a:srgbClr val="202020"/>
                </a:solidFill>
                <a:latin typeface="Verdana"/>
                <a:cs typeface="Verdana"/>
              </a:rPr>
              <a:t>Only</a:t>
            </a:r>
            <a:r>
              <a:rPr lang="en-US" sz="1800" spc="-40" dirty="0">
                <a:solidFill>
                  <a:srgbClr val="202020"/>
                </a:solidFill>
                <a:latin typeface="Verdana"/>
                <a:cs typeface="Verdana"/>
              </a:rPr>
              <a:t> </a:t>
            </a:r>
            <a:r>
              <a:rPr lang="en-US" sz="1800" dirty="0">
                <a:solidFill>
                  <a:srgbClr val="202020"/>
                </a:solidFill>
                <a:latin typeface="Verdana"/>
                <a:cs typeface="Verdana"/>
              </a:rPr>
              <a:t>a</a:t>
            </a:r>
            <a:r>
              <a:rPr lang="en-US" sz="1800" spc="-20" dirty="0">
                <a:solidFill>
                  <a:srgbClr val="202020"/>
                </a:solidFill>
                <a:latin typeface="Verdana"/>
                <a:cs typeface="Verdana"/>
              </a:rPr>
              <a:t> </a:t>
            </a:r>
            <a:r>
              <a:rPr lang="en-US" sz="1800" spc="-25" dirty="0">
                <a:solidFill>
                  <a:srgbClr val="202020"/>
                </a:solidFill>
                <a:latin typeface="Verdana"/>
                <a:cs typeface="Verdana"/>
              </a:rPr>
              <a:t>few </a:t>
            </a:r>
            <a:r>
              <a:rPr lang="en-US" sz="1800" dirty="0">
                <a:solidFill>
                  <a:srgbClr val="202020"/>
                </a:solidFill>
                <a:latin typeface="Verdana"/>
                <a:cs typeface="Verdana"/>
              </a:rPr>
              <a:t>customers</a:t>
            </a:r>
            <a:r>
              <a:rPr lang="en-US" sz="1800" spc="-75" dirty="0">
                <a:solidFill>
                  <a:srgbClr val="202020"/>
                </a:solidFill>
                <a:latin typeface="Verdana"/>
                <a:cs typeface="Verdana"/>
              </a:rPr>
              <a:t> </a:t>
            </a:r>
            <a:r>
              <a:rPr lang="en-US" sz="1800" dirty="0">
                <a:solidFill>
                  <a:srgbClr val="202020"/>
                </a:solidFill>
                <a:latin typeface="Verdana"/>
                <a:cs typeface="Verdana"/>
              </a:rPr>
              <a:t>(8.31%)</a:t>
            </a:r>
            <a:r>
              <a:rPr lang="en-US" sz="1800" spc="-50" dirty="0">
                <a:solidFill>
                  <a:srgbClr val="202020"/>
                </a:solidFill>
                <a:latin typeface="Verdana"/>
                <a:cs typeface="Verdana"/>
              </a:rPr>
              <a:t> </a:t>
            </a:r>
            <a:r>
              <a:rPr lang="en-US" sz="1800" dirty="0">
                <a:solidFill>
                  <a:srgbClr val="202020"/>
                </a:solidFill>
                <a:latin typeface="Verdana"/>
                <a:cs typeface="Verdana"/>
              </a:rPr>
              <a:t>requested</a:t>
            </a:r>
            <a:r>
              <a:rPr lang="en-US" sz="1800" spc="-60" dirty="0">
                <a:solidFill>
                  <a:srgbClr val="202020"/>
                </a:solidFill>
                <a:latin typeface="Verdana"/>
                <a:cs typeface="Verdana"/>
              </a:rPr>
              <a:t> </a:t>
            </a:r>
            <a:r>
              <a:rPr lang="en-US" sz="1800" spc="-10" dirty="0">
                <a:solidFill>
                  <a:srgbClr val="202020"/>
                </a:solidFill>
                <a:latin typeface="Verdana"/>
                <a:cs typeface="Verdana"/>
              </a:rPr>
              <a:t>parking.</a:t>
            </a:r>
            <a:endParaRPr lang="en-US" sz="18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800" dirty="0">
                <a:solidFill>
                  <a:srgbClr val="202020"/>
                </a:solidFill>
                <a:latin typeface="Verdana"/>
                <a:cs typeface="Verdana"/>
              </a:rPr>
              <a:t>One</a:t>
            </a:r>
            <a:r>
              <a:rPr lang="en-US" sz="1800" spc="-30" dirty="0">
                <a:solidFill>
                  <a:srgbClr val="202020"/>
                </a:solidFill>
                <a:latin typeface="Verdana"/>
                <a:cs typeface="Verdana"/>
              </a:rPr>
              <a:t> </a:t>
            </a:r>
            <a:r>
              <a:rPr lang="en-US" sz="1800" dirty="0">
                <a:solidFill>
                  <a:srgbClr val="202020"/>
                </a:solidFill>
                <a:latin typeface="Verdana"/>
                <a:cs typeface="Verdana"/>
              </a:rPr>
              <a:t>parking</a:t>
            </a:r>
            <a:r>
              <a:rPr lang="en-US" sz="1800" spc="-35" dirty="0">
                <a:solidFill>
                  <a:srgbClr val="202020"/>
                </a:solidFill>
                <a:latin typeface="Verdana"/>
                <a:cs typeface="Verdana"/>
              </a:rPr>
              <a:t> </a:t>
            </a:r>
            <a:r>
              <a:rPr lang="en-US" sz="1800" dirty="0">
                <a:solidFill>
                  <a:srgbClr val="202020"/>
                </a:solidFill>
                <a:latin typeface="Verdana"/>
                <a:cs typeface="Verdana"/>
              </a:rPr>
              <a:t>space</a:t>
            </a:r>
            <a:r>
              <a:rPr lang="en-US" sz="1800" spc="-35" dirty="0">
                <a:solidFill>
                  <a:srgbClr val="202020"/>
                </a:solidFill>
                <a:latin typeface="Verdana"/>
                <a:cs typeface="Verdana"/>
              </a:rPr>
              <a:t> </a:t>
            </a:r>
            <a:r>
              <a:rPr lang="en-US" sz="1800" dirty="0">
                <a:solidFill>
                  <a:srgbClr val="202020"/>
                </a:solidFill>
                <a:latin typeface="Verdana"/>
                <a:cs typeface="Verdana"/>
              </a:rPr>
              <a:t>is</a:t>
            </a:r>
            <a:r>
              <a:rPr lang="en-US" sz="1800" spc="-25" dirty="0">
                <a:solidFill>
                  <a:srgbClr val="202020"/>
                </a:solidFill>
                <a:latin typeface="Verdana"/>
                <a:cs typeface="Verdana"/>
              </a:rPr>
              <a:t> </a:t>
            </a:r>
            <a:r>
              <a:rPr lang="en-US" sz="1800" dirty="0">
                <a:solidFill>
                  <a:srgbClr val="202020"/>
                </a:solidFill>
                <a:latin typeface="Verdana"/>
                <a:cs typeface="Verdana"/>
              </a:rPr>
              <a:t>most</a:t>
            </a:r>
            <a:r>
              <a:rPr lang="en-US" sz="1800" spc="-35" dirty="0">
                <a:solidFill>
                  <a:srgbClr val="202020"/>
                </a:solidFill>
                <a:latin typeface="Verdana"/>
                <a:cs typeface="Verdana"/>
              </a:rPr>
              <a:t> </a:t>
            </a:r>
            <a:r>
              <a:rPr lang="en-US" sz="1800" dirty="0">
                <a:solidFill>
                  <a:srgbClr val="202020"/>
                </a:solidFill>
                <a:latin typeface="Verdana"/>
                <a:cs typeface="Verdana"/>
              </a:rPr>
              <a:t>desirable</a:t>
            </a:r>
            <a:r>
              <a:rPr lang="en-US" sz="1800" spc="-45" dirty="0">
                <a:solidFill>
                  <a:srgbClr val="202020"/>
                </a:solidFill>
                <a:latin typeface="Verdana"/>
                <a:cs typeface="Verdana"/>
              </a:rPr>
              <a:t> </a:t>
            </a:r>
            <a:r>
              <a:rPr lang="en-US" sz="1800" spc="-25" dirty="0">
                <a:solidFill>
                  <a:srgbClr val="202020"/>
                </a:solidFill>
                <a:latin typeface="Verdana"/>
                <a:cs typeface="Verdana"/>
              </a:rPr>
              <a:t>to</a:t>
            </a:r>
            <a:endParaRPr lang="en-US" sz="1800" dirty="0">
              <a:latin typeface="Verdana"/>
              <a:cs typeface="Verdana"/>
            </a:endParaRPr>
          </a:p>
          <a:p>
            <a:pPr marL="299085" algn="just">
              <a:lnSpc>
                <a:spcPct val="100000"/>
              </a:lnSpc>
            </a:pPr>
            <a:r>
              <a:rPr lang="en-US" sz="1800" spc="-10" dirty="0">
                <a:solidFill>
                  <a:srgbClr val="202020"/>
                </a:solidFill>
                <a:latin typeface="Verdana"/>
                <a:cs typeface="Verdana"/>
              </a:rPr>
              <a:t>customers.</a:t>
            </a:r>
            <a:endParaRPr lang="en-US" sz="1800" dirty="0">
              <a:latin typeface="Verdana"/>
              <a:cs typeface="Verdana"/>
            </a:endParaRPr>
          </a:p>
          <a:p>
            <a:pPr marL="299085" marR="120014" indent="-287020" algn="just">
              <a:lnSpc>
                <a:spcPct val="100000"/>
              </a:lnSpc>
              <a:spcBef>
                <a:spcPts val="1685"/>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25" dirty="0">
                <a:solidFill>
                  <a:srgbClr val="202020"/>
                </a:solidFill>
                <a:latin typeface="Verdana"/>
                <a:cs typeface="Verdana"/>
              </a:rPr>
              <a:t> </a:t>
            </a:r>
            <a:r>
              <a:rPr lang="en-US" sz="1800" dirty="0">
                <a:solidFill>
                  <a:srgbClr val="202020"/>
                </a:solidFill>
                <a:latin typeface="Verdana"/>
                <a:cs typeface="Verdana"/>
              </a:rPr>
              <a:t>hotel</a:t>
            </a:r>
            <a:r>
              <a:rPr lang="en-US" sz="1800" spc="-15" dirty="0">
                <a:solidFill>
                  <a:srgbClr val="202020"/>
                </a:solidFill>
                <a:latin typeface="Verdana"/>
                <a:cs typeface="Verdana"/>
              </a:rPr>
              <a:t> </a:t>
            </a:r>
            <a:r>
              <a:rPr lang="en-US" sz="1800" dirty="0">
                <a:solidFill>
                  <a:srgbClr val="202020"/>
                </a:solidFill>
                <a:latin typeface="Verdana"/>
                <a:cs typeface="Verdana"/>
              </a:rPr>
              <a:t>can</a:t>
            </a:r>
            <a:r>
              <a:rPr lang="en-US" sz="1800" spc="-35" dirty="0">
                <a:solidFill>
                  <a:srgbClr val="202020"/>
                </a:solidFill>
                <a:latin typeface="Verdana"/>
                <a:cs typeface="Verdana"/>
              </a:rPr>
              <a:t> </a:t>
            </a:r>
            <a:r>
              <a:rPr lang="en-US" sz="1800" dirty="0">
                <a:solidFill>
                  <a:srgbClr val="202020"/>
                </a:solidFill>
                <a:latin typeface="Verdana"/>
                <a:cs typeface="Verdana"/>
              </a:rPr>
              <a:t>eliminate</a:t>
            </a:r>
            <a:r>
              <a:rPr lang="en-US" sz="1800" spc="-45" dirty="0">
                <a:solidFill>
                  <a:srgbClr val="202020"/>
                </a:solidFill>
                <a:latin typeface="Verdana"/>
                <a:cs typeface="Verdana"/>
              </a:rPr>
              <a:t> </a:t>
            </a:r>
            <a:r>
              <a:rPr lang="en-US" sz="1800" dirty="0">
                <a:solidFill>
                  <a:srgbClr val="202020"/>
                </a:solidFill>
                <a:latin typeface="Verdana"/>
                <a:cs typeface="Verdana"/>
              </a:rPr>
              <a:t>parking</a:t>
            </a:r>
            <a:r>
              <a:rPr lang="en-US" sz="1800" spc="-30" dirty="0">
                <a:solidFill>
                  <a:srgbClr val="202020"/>
                </a:solidFill>
                <a:latin typeface="Verdana"/>
                <a:cs typeface="Verdana"/>
              </a:rPr>
              <a:t> </a:t>
            </a:r>
            <a:r>
              <a:rPr lang="en-US" sz="1800" spc="-10" dirty="0">
                <a:solidFill>
                  <a:srgbClr val="202020"/>
                </a:solidFill>
                <a:latin typeface="Verdana"/>
                <a:cs typeface="Verdana"/>
              </a:rPr>
              <a:t>spaces </a:t>
            </a:r>
            <a:r>
              <a:rPr lang="en-US" sz="1800" dirty="0">
                <a:solidFill>
                  <a:srgbClr val="202020"/>
                </a:solidFill>
                <a:latin typeface="Verdana"/>
                <a:cs typeface="Verdana"/>
              </a:rPr>
              <a:t>3</a:t>
            </a:r>
            <a:r>
              <a:rPr lang="en-US" sz="1800" spc="-10" dirty="0">
                <a:solidFill>
                  <a:srgbClr val="202020"/>
                </a:solidFill>
                <a:latin typeface="Verdana"/>
                <a:cs typeface="Verdana"/>
              </a:rPr>
              <a:t> </a:t>
            </a:r>
            <a:r>
              <a:rPr lang="en-US" sz="1800" dirty="0">
                <a:solidFill>
                  <a:srgbClr val="202020"/>
                </a:solidFill>
                <a:latin typeface="Verdana"/>
                <a:cs typeface="Verdana"/>
              </a:rPr>
              <a:t>and</a:t>
            </a:r>
            <a:r>
              <a:rPr lang="en-US" sz="1800" spc="-20" dirty="0">
                <a:solidFill>
                  <a:srgbClr val="202020"/>
                </a:solidFill>
                <a:latin typeface="Verdana"/>
                <a:cs typeface="Verdana"/>
              </a:rPr>
              <a:t> </a:t>
            </a:r>
            <a:r>
              <a:rPr lang="en-US" sz="1800" dirty="0">
                <a:solidFill>
                  <a:srgbClr val="202020"/>
                </a:solidFill>
                <a:latin typeface="Verdana"/>
                <a:cs typeface="Verdana"/>
              </a:rPr>
              <a:t>8</a:t>
            </a:r>
            <a:r>
              <a:rPr lang="en-US" sz="1800" spc="-25" dirty="0">
                <a:solidFill>
                  <a:srgbClr val="202020"/>
                </a:solidFill>
                <a:latin typeface="Verdana"/>
                <a:cs typeface="Verdana"/>
              </a:rPr>
              <a:t> </a:t>
            </a:r>
            <a:r>
              <a:rPr lang="en-US" sz="1800" dirty="0">
                <a:solidFill>
                  <a:srgbClr val="202020"/>
                </a:solidFill>
                <a:latin typeface="Verdana"/>
                <a:cs typeface="Verdana"/>
              </a:rPr>
              <a:t>and</a:t>
            </a:r>
            <a:r>
              <a:rPr lang="en-US" sz="1800" spc="-5" dirty="0">
                <a:solidFill>
                  <a:srgbClr val="202020"/>
                </a:solidFill>
                <a:latin typeface="Verdana"/>
                <a:cs typeface="Verdana"/>
              </a:rPr>
              <a:t> </a:t>
            </a:r>
            <a:r>
              <a:rPr lang="en-US" sz="1800" dirty="0">
                <a:solidFill>
                  <a:srgbClr val="202020"/>
                </a:solidFill>
                <a:latin typeface="Verdana"/>
                <a:cs typeface="Verdana"/>
              </a:rPr>
              <a:t>concentrate</a:t>
            </a:r>
            <a:r>
              <a:rPr lang="en-US" sz="1800" spc="-40" dirty="0">
                <a:solidFill>
                  <a:srgbClr val="202020"/>
                </a:solidFill>
                <a:latin typeface="Verdana"/>
                <a:cs typeface="Verdana"/>
              </a:rPr>
              <a:t> </a:t>
            </a:r>
            <a:r>
              <a:rPr lang="en-US" sz="1800" dirty="0">
                <a:solidFill>
                  <a:srgbClr val="202020"/>
                </a:solidFill>
                <a:latin typeface="Verdana"/>
                <a:cs typeface="Verdana"/>
              </a:rPr>
              <a:t>on</a:t>
            </a:r>
            <a:r>
              <a:rPr lang="en-US" sz="1800" spc="-20" dirty="0">
                <a:solidFill>
                  <a:srgbClr val="202020"/>
                </a:solidFill>
                <a:latin typeface="Verdana"/>
                <a:cs typeface="Verdana"/>
              </a:rPr>
              <a:t> </a:t>
            </a:r>
            <a:r>
              <a:rPr lang="en-US" sz="1800" spc="-10" dirty="0">
                <a:solidFill>
                  <a:srgbClr val="202020"/>
                </a:solidFill>
                <a:latin typeface="Verdana"/>
                <a:cs typeface="Verdana"/>
              </a:rPr>
              <a:t>parking </a:t>
            </a:r>
            <a:r>
              <a:rPr lang="en-US" sz="1800" dirty="0">
                <a:solidFill>
                  <a:srgbClr val="202020"/>
                </a:solidFill>
                <a:latin typeface="Verdana"/>
                <a:cs typeface="Verdana"/>
              </a:rPr>
              <a:t>spaces</a:t>
            </a:r>
            <a:r>
              <a:rPr lang="en-US" sz="1800" spc="-50" dirty="0">
                <a:solidFill>
                  <a:srgbClr val="202020"/>
                </a:solidFill>
                <a:latin typeface="Verdana"/>
                <a:cs typeface="Verdana"/>
              </a:rPr>
              <a:t> </a:t>
            </a:r>
            <a:r>
              <a:rPr lang="en-US" sz="1800" dirty="0">
                <a:solidFill>
                  <a:srgbClr val="202020"/>
                </a:solidFill>
                <a:latin typeface="Verdana"/>
                <a:cs typeface="Verdana"/>
              </a:rPr>
              <a:t>1</a:t>
            </a:r>
            <a:r>
              <a:rPr lang="en-US" sz="1800" spc="-20" dirty="0">
                <a:solidFill>
                  <a:srgbClr val="202020"/>
                </a:solidFill>
                <a:latin typeface="Verdana"/>
                <a:cs typeface="Verdana"/>
              </a:rPr>
              <a:t> </a:t>
            </a:r>
            <a:r>
              <a:rPr lang="en-US" sz="1800" dirty="0">
                <a:solidFill>
                  <a:srgbClr val="202020"/>
                </a:solidFill>
                <a:latin typeface="Verdana"/>
                <a:cs typeface="Verdana"/>
              </a:rPr>
              <a:t>and</a:t>
            </a:r>
            <a:r>
              <a:rPr lang="en-US" sz="1800" spc="-30" dirty="0">
                <a:solidFill>
                  <a:srgbClr val="202020"/>
                </a:solidFill>
                <a:latin typeface="Verdana"/>
                <a:cs typeface="Verdana"/>
              </a:rPr>
              <a:t> </a:t>
            </a:r>
            <a:r>
              <a:rPr lang="en-US" sz="1800" dirty="0">
                <a:solidFill>
                  <a:srgbClr val="202020"/>
                </a:solidFill>
                <a:latin typeface="Verdana"/>
                <a:cs typeface="Verdana"/>
              </a:rPr>
              <a:t>2,</a:t>
            </a:r>
            <a:r>
              <a:rPr lang="en-US" sz="1800" spc="-10" dirty="0">
                <a:solidFill>
                  <a:srgbClr val="202020"/>
                </a:solidFill>
                <a:latin typeface="Verdana"/>
                <a:cs typeface="Verdana"/>
              </a:rPr>
              <a:t> </a:t>
            </a:r>
            <a:r>
              <a:rPr lang="en-US" sz="1800" dirty="0">
                <a:solidFill>
                  <a:srgbClr val="202020"/>
                </a:solidFill>
                <a:latin typeface="Verdana"/>
                <a:cs typeface="Verdana"/>
              </a:rPr>
              <a:t>which</a:t>
            </a:r>
            <a:r>
              <a:rPr lang="en-US" sz="1800" spc="-40" dirty="0">
                <a:solidFill>
                  <a:srgbClr val="202020"/>
                </a:solidFill>
                <a:latin typeface="Verdana"/>
                <a:cs typeface="Verdana"/>
              </a:rPr>
              <a:t> </a:t>
            </a:r>
            <a:r>
              <a:rPr lang="en-US" sz="1800" dirty="0">
                <a:solidFill>
                  <a:srgbClr val="202020"/>
                </a:solidFill>
                <a:latin typeface="Verdana"/>
                <a:cs typeface="Verdana"/>
              </a:rPr>
              <a:t>will</a:t>
            </a:r>
            <a:r>
              <a:rPr lang="en-US" sz="1800" spc="-45" dirty="0">
                <a:solidFill>
                  <a:srgbClr val="202020"/>
                </a:solidFill>
                <a:latin typeface="Verdana"/>
                <a:cs typeface="Verdana"/>
              </a:rPr>
              <a:t> </a:t>
            </a:r>
            <a:r>
              <a:rPr lang="en-US" sz="1800" dirty="0">
                <a:solidFill>
                  <a:srgbClr val="202020"/>
                </a:solidFill>
                <a:latin typeface="Verdana"/>
                <a:cs typeface="Verdana"/>
              </a:rPr>
              <a:t>reduce</a:t>
            </a:r>
            <a:r>
              <a:rPr lang="en-US" sz="1800" spc="-40" dirty="0">
                <a:solidFill>
                  <a:srgbClr val="202020"/>
                </a:solidFill>
                <a:latin typeface="Verdana"/>
                <a:cs typeface="Verdana"/>
              </a:rPr>
              <a:t> </a:t>
            </a:r>
            <a:r>
              <a:rPr lang="en-US" sz="1800" spc="-25" dirty="0">
                <a:solidFill>
                  <a:srgbClr val="202020"/>
                </a:solidFill>
                <a:latin typeface="Verdana"/>
                <a:cs typeface="Verdana"/>
              </a:rPr>
              <a:t>the </a:t>
            </a:r>
            <a:r>
              <a:rPr lang="en-US" sz="1800" dirty="0">
                <a:solidFill>
                  <a:srgbClr val="202020"/>
                </a:solidFill>
                <a:latin typeface="Verdana"/>
                <a:cs typeface="Verdana"/>
              </a:rPr>
              <a:t>cost</a:t>
            </a:r>
            <a:r>
              <a:rPr lang="en-US" sz="1800" spc="-45" dirty="0">
                <a:solidFill>
                  <a:srgbClr val="202020"/>
                </a:solidFill>
                <a:latin typeface="Verdana"/>
                <a:cs typeface="Verdana"/>
              </a:rPr>
              <a:t> </a:t>
            </a:r>
            <a:r>
              <a:rPr lang="en-US" sz="1800" dirty="0">
                <a:solidFill>
                  <a:srgbClr val="202020"/>
                </a:solidFill>
                <a:latin typeface="Verdana"/>
                <a:cs typeface="Verdana"/>
              </a:rPr>
              <a:t>of</a:t>
            </a:r>
            <a:r>
              <a:rPr lang="en-US" sz="1800" spc="-40" dirty="0">
                <a:solidFill>
                  <a:srgbClr val="202020"/>
                </a:solidFill>
                <a:latin typeface="Verdana"/>
                <a:cs typeface="Verdana"/>
              </a:rPr>
              <a:t> </a:t>
            </a:r>
            <a:r>
              <a:rPr lang="en-US" sz="1800" dirty="0">
                <a:solidFill>
                  <a:srgbClr val="202020"/>
                </a:solidFill>
                <a:latin typeface="Verdana"/>
                <a:cs typeface="Verdana"/>
              </a:rPr>
              <a:t>providing</a:t>
            </a:r>
            <a:r>
              <a:rPr lang="en-US" sz="1800" spc="-45" dirty="0">
                <a:solidFill>
                  <a:srgbClr val="202020"/>
                </a:solidFill>
                <a:latin typeface="Verdana"/>
                <a:cs typeface="Verdana"/>
              </a:rPr>
              <a:t> </a:t>
            </a:r>
            <a:r>
              <a:rPr lang="en-US" sz="1800" dirty="0">
                <a:solidFill>
                  <a:srgbClr val="202020"/>
                </a:solidFill>
                <a:latin typeface="Verdana"/>
                <a:cs typeface="Verdana"/>
              </a:rPr>
              <a:t>parking</a:t>
            </a:r>
            <a:r>
              <a:rPr lang="en-US" sz="1800" spc="-45" dirty="0">
                <a:solidFill>
                  <a:srgbClr val="202020"/>
                </a:solidFill>
                <a:latin typeface="Verdana"/>
                <a:cs typeface="Verdana"/>
              </a:rPr>
              <a:t> </a:t>
            </a:r>
            <a:r>
              <a:rPr lang="en-US" sz="1800" spc="-10" dirty="0">
                <a:solidFill>
                  <a:srgbClr val="202020"/>
                </a:solidFill>
                <a:latin typeface="Verdana"/>
                <a:cs typeface="Verdana"/>
              </a:rPr>
              <a:t>spaces.</a:t>
            </a:r>
            <a:endParaRPr lang="en-US" sz="1800" dirty="0">
              <a:latin typeface="Verdana"/>
              <a:cs typeface="Verdana"/>
            </a:endParaRPr>
          </a:p>
        </p:txBody>
      </p:sp>
      <p:pic>
        <p:nvPicPr>
          <p:cNvPr id="5" name="object 5">
            <a:extLst>
              <a:ext uri="{FF2B5EF4-FFF2-40B4-BE49-F238E27FC236}">
                <a16:creationId xmlns:a16="http://schemas.microsoft.com/office/drawing/2014/main" id="{B9C7D062-E71C-F01E-5E4C-82D8E4C4509A}"/>
              </a:ext>
            </a:extLst>
          </p:cNvPr>
          <p:cNvPicPr/>
          <p:nvPr/>
        </p:nvPicPr>
        <p:blipFill>
          <a:blip r:embed="rId2" cstate="print"/>
          <a:stretch>
            <a:fillRect/>
          </a:stretch>
        </p:blipFill>
        <p:spPr>
          <a:xfrm>
            <a:off x="6953595" y="2284951"/>
            <a:ext cx="4846519" cy="3861211"/>
          </a:xfrm>
          <a:prstGeom prst="rect">
            <a:avLst/>
          </a:prstGeom>
        </p:spPr>
      </p:pic>
    </p:spTree>
    <p:extLst>
      <p:ext uri="{BB962C8B-B14F-4D97-AF65-F5344CB8AC3E}">
        <p14:creationId xmlns:p14="http://schemas.microsoft.com/office/powerpoint/2010/main" val="175897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629018"/>
          </a:xfrm>
          <a:prstGeom prst="rect">
            <a:avLst/>
          </a:prstGeom>
        </p:spPr>
        <p:txBody>
          <a:bodyPr vert="horz" wrap="square" lIns="0" tIns="13335" rIns="0" bIns="0" rtlCol="0">
            <a:spAutoFit/>
          </a:bodyPr>
          <a:lstStyle/>
          <a:p>
            <a:pPr marL="12700" marR="5080">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12</a:t>
            </a:r>
            <a:r>
              <a:rPr lang="en-US" sz="2000" b="1" spc="-30" dirty="0">
                <a:solidFill>
                  <a:srgbClr val="202020"/>
                </a:solidFill>
                <a:latin typeface="Verdana"/>
                <a:cs typeface="Verdana"/>
              </a:rPr>
              <a:t> </a:t>
            </a:r>
            <a:r>
              <a:rPr lang="en-US" sz="2000" b="1" dirty="0">
                <a:solidFill>
                  <a:srgbClr val="202020"/>
                </a:solidFill>
                <a:latin typeface="Verdana"/>
                <a:cs typeface="Verdana"/>
              </a:rPr>
              <a:t>:</a:t>
            </a:r>
            <a:r>
              <a:rPr lang="en-US" sz="2000" b="1" spc="-20" dirty="0">
                <a:solidFill>
                  <a:srgbClr val="202020"/>
                </a:solidFill>
                <a:latin typeface="Verdana"/>
                <a:cs typeface="Verdana"/>
              </a:rPr>
              <a:t> </a:t>
            </a:r>
            <a:r>
              <a:rPr lang="en-US" sz="2000" b="1" dirty="0">
                <a:solidFill>
                  <a:srgbClr val="202020"/>
                </a:solidFill>
                <a:latin typeface="Verdana"/>
                <a:cs typeface="Verdana"/>
              </a:rPr>
              <a:t>What</a:t>
            </a:r>
            <a:r>
              <a:rPr lang="en-US" sz="2000" b="1" spc="-35" dirty="0">
                <a:solidFill>
                  <a:srgbClr val="202020"/>
                </a:solidFill>
                <a:latin typeface="Verdana"/>
                <a:cs typeface="Verdana"/>
              </a:rPr>
              <a:t> </a:t>
            </a:r>
            <a:r>
              <a:rPr lang="en-US" sz="2000" b="1" dirty="0">
                <a:solidFill>
                  <a:srgbClr val="202020"/>
                </a:solidFill>
                <a:latin typeface="Verdana"/>
                <a:cs typeface="Verdana"/>
              </a:rPr>
              <a:t>is</a:t>
            </a:r>
            <a:r>
              <a:rPr lang="en-US" sz="2000" b="1" spc="-40" dirty="0">
                <a:solidFill>
                  <a:srgbClr val="202020"/>
                </a:solidFill>
                <a:latin typeface="Verdana"/>
                <a:cs typeface="Verdana"/>
              </a:rPr>
              <a:t> </a:t>
            </a:r>
            <a:r>
              <a:rPr lang="en-US" sz="2000" b="1" dirty="0">
                <a:solidFill>
                  <a:srgbClr val="202020"/>
                </a:solidFill>
                <a:latin typeface="Verdana"/>
                <a:cs typeface="Verdana"/>
              </a:rPr>
              <a:t>the</a:t>
            </a:r>
            <a:r>
              <a:rPr lang="en-US" sz="2000" b="1" spc="-35" dirty="0">
                <a:solidFill>
                  <a:srgbClr val="202020"/>
                </a:solidFill>
                <a:latin typeface="Verdana"/>
                <a:cs typeface="Verdana"/>
              </a:rPr>
              <a:t> </a:t>
            </a:r>
            <a:r>
              <a:rPr lang="en-US" sz="2000" b="1" dirty="0">
                <a:solidFill>
                  <a:srgbClr val="202020"/>
                </a:solidFill>
                <a:latin typeface="Verdana"/>
                <a:cs typeface="Verdana"/>
              </a:rPr>
              <a:t>most</a:t>
            </a:r>
            <a:r>
              <a:rPr lang="en-US" sz="2000" b="1" spc="-25" dirty="0">
                <a:solidFill>
                  <a:srgbClr val="202020"/>
                </a:solidFill>
                <a:latin typeface="Verdana"/>
                <a:cs typeface="Verdana"/>
              </a:rPr>
              <a:t> </a:t>
            </a:r>
            <a:r>
              <a:rPr lang="en-US" sz="2000" b="1" dirty="0">
                <a:solidFill>
                  <a:srgbClr val="202020"/>
                </a:solidFill>
                <a:latin typeface="Verdana"/>
                <a:cs typeface="Verdana"/>
              </a:rPr>
              <a:t>common</a:t>
            </a:r>
            <a:r>
              <a:rPr lang="en-US" sz="2000" b="1" spc="-30" dirty="0">
                <a:solidFill>
                  <a:srgbClr val="202020"/>
                </a:solidFill>
                <a:latin typeface="Verdana"/>
                <a:cs typeface="Verdana"/>
              </a:rPr>
              <a:t> </a:t>
            </a:r>
            <a:r>
              <a:rPr lang="en-US" sz="2000" b="1" dirty="0">
                <a:solidFill>
                  <a:srgbClr val="202020"/>
                </a:solidFill>
                <a:latin typeface="Verdana"/>
                <a:cs typeface="Verdana"/>
              </a:rPr>
              <a:t>number</a:t>
            </a:r>
            <a:r>
              <a:rPr lang="en-US" sz="2000" b="1" spc="-30" dirty="0">
                <a:solidFill>
                  <a:srgbClr val="202020"/>
                </a:solidFill>
                <a:latin typeface="Verdana"/>
                <a:cs typeface="Verdana"/>
              </a:rPr>
              <a:t> </a:t>
            </a:r>
            <a:r>
              <a:rPr lang="en-US" sz="2000" b="1" dirty="0">
                <a:solidFill>
                  <a:srgbClr val="202020"/>
                </a:solidFill>
                <a:latin typeface="Verdana"/>
                <a:cs typeface="Verdana"/>
              </a:rPr>
              <a:t>of</a:t>
            </a:r>
            <a:r>
              <a:rPr lang="en-US" sz="2000" b="1" spc="-40" dirty="0">
                <a:solidFill>
                  <a:srgbClr val="202020"/>
                </a:solidFill>
                <a:latin typeface="Verdana"/>
                <a:cs typeface="Verdana"/>
              </a:rPr>
              <a:t> </a:t>
            </a:r>
            <a:r>
              <a:rPr lang="en-US" sz="2000" b="1" spc="-10" dirty="0">
                <a:solidFill>
                  <a:srgbClr val="202020"/>
                </a:solidFill>
                <a:latin typeface="Verdana"/>
                <a:cs typeface="Verdana"/>
              </a:rPr>
              <a:t>nights </a:t>
            </a:r>
            <a:r>
              <a:rPr lang="en-US" sz="2000" b="1" dirty="0">
                <a:solidFill>
                  <a:srgbClr val="202020"/>
                </a:solidFill>
                <a:latin typeface="Verdana"/>
                <a:cs typeface="Verdana"/>
              </a:rPr>
              <a:t>booked</a:t>
            </a:r>
            <a:r>
              <a:rPr lang="en-US" sz="2000" b="1" spc="-45" dirty="0">
                <a:solidFill>
                  <a:srgbClr val="202020"/>
                </a:solidFill>
                <a:latin typeface="Verdana"/>
                <a:cs typeface="Verdana"/>
              </a:rPr>
              <a:t> </a:t>
            </a:r>
            <a:r>
              <a:rPr lang="en-US" sz="2000" b="1" dirty="0">
                <a:solidFill>
                  <a:srgbClr val="202020"/>
                </a:solidFill>
                <a:latin typeface="Verdana"/>
                <a:cs typeface="Verdana"/>
              </a:rPr>
              <a:t>by</a:t>
            </a:r>
            <a:r>
              <a:rPr lang="en-US" sz="2000" b="1" spc="-20" dirty="0">
                <a:solidFill>
                  <a:srgbClr val="202020"/>
                </a:solidFill>
                <a:latin typeface="Verdana"/>
                <a:cs typeface="Verdana"/>
              </a:rPr>
              <a:t> </a:t>
            </a:r>
            <a:r>
              <a:rPr lang="en-US" sz="2000" b="1" spc="-10" dirty="0">
                <a:solidFill>
                  <a:srgbClr val="202020"/>
                </a:solidFill>
                <a:latin typeface="Verdana"/>
                <a:cs typeface="Verdana"/>
              </a:rPr>
              <a:t>customers?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81002" y="5369421"/>
            <a:ext cx="11335656" cy="1120820"/>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15" dirty="0">
                <a:solidFill>
                  <a:srgbClr val="202020"/>
                </a:solidFill>
                <a:latin typeface="Verdana"/>
                <a:cs typeface="Verdana"/>
              </a:rPr>
              <a:t> </a:t>
            </a:r>
            <a:r>
              <a:rPr lang="en-US" sz="1800" dirty="0">
                <a:solidFill>
                  <a:srgbClr val="202020"/>
                </a:solidFill>
                <a:latin typeface="Verdana"/>
                <a:cs typeface="Verdana"/>
              </a:rPr>
              <a:t>majority</a:t>
            </a:r>
            <a:r>
              <a:rPr lang="en-US" sz="1800" spc="-20" dirty="0">
                <a:solidFill>
                  <a:srgbClr val="202020"/>
                </a:solidFill>
                <a:latin typeface="Verdana"/>
                <a:cs typeface="Verdana"/>
              </a:rPr>
              <a:t> </a:t>
            </a:r>
            <a:r>
              <a:rPr lang="en-US" sz="1800" dirty="0">
                <a:solidFill>
                  <a:srgbClr val="202020"/>
                </a:solidFill>
                <a:latin typeface="Verdana"/>
                <a:cs typeface="Verdana"/>
              </a:rPr>
              <a:t>of</a:t>
            </a:r>
            <a:r>
              <a:rPr lang="en-US" sz="1800" spc="-20" dirty="0">
                <a:solidFill>
                  <a:srgbClr val="202020"/>
                </a:solidFill>
                <a:latin typeface="Verdana"/>
                <a:cs typeface="Verdana"/>
              </a:rPr>
              <a:t> </a:t>
            </a:r>
            <a:r>
              <a:rPr lang="en-US" sz="1800" dirty="0">
                <a:solidFill>
                  <a:srgbClr val="202020"/>
                </a:solidFill>
                <a:latin typeface="Verdana"/>
                <a:cs typeface="Verdana"/>
              </a:rPr>
              <a:t>the</a:t>
            </a:r>
            <a:r>
              <a:rPr lang="en-US" sz="1800" spc="-15" dirty="0">
                <a:solidFill>
                  <a:srgbClr val="202020"/>
                </a:solidFill>
                <a:latin typeface="Verdana"/>
                <a:cs typeface="Verdana"/>
              </a:rPr>
              <a:t> </a:t>
            </a:r>
            <a:r>
              <a:rPr lang="en-US" sz="1800" dirty="0">
                <a:solidFill>
                  <a:srgbClr val="202020"/>
                </a:solidFill>
                <a:latin typeface="Verdana"/>
                <a:cs typeface="Verdana"/>
              </a:rPr>
              <a:t>guests</a:t>
            </a:r>
            <a:r>
              <a:rPr lang="en-US" sz="1800" spc="-25" dirty="0">
                <a:solidFill>
                  <a:srgbClr val="202020"/>
                </a:solidFill>
                <a:latin typeface="Verdana"/>
                <a:cs typeface="Verdana"/>
              </a:rPr>
              <a:t> </a:t>
            </a:r>
            <a:r>
              <a:rPr lang="en-US" sz="1800" dirty="0">
                <a:solidFill>
                  <a:srgbClr val="202020"/>
                </a:solidFill>
                <a:latin typeface="Verdana"/>
                <a:cs typeface="Verdana"/>
              </a:rPr>
              <a:t>are</a:t>
            </a:r>
            <a:r>
              <a:rPr lang="en-US" sz="1800" spc="-15" dirty="0">
                <a:solidFill>
                  <a:srgbClr val="202020"/>
                </a:solidFill>
                <a:latin typeface="Verdana"/>
                <a:cs typeface="Verdana"/>
              </a:rPr>
              <a:t> </a:t>
            </a:r>
            <a:r>
              <a:rPr lang="en-US" sz="1800" dirty="0">
                <a:solidFill>
                  <a:srgbClr val="202020"/>
                </a:solidFill>
                <a:latin typeface="Verdana"/>
                <a:cs typeface="Verdana"/>
              </a:rPr>
              <a:t>staying</a:t>
            </a:r>
            <a:r>
              <a:rPr lang="en-US" sz="1800" spc="-30" dirty="0">
                <a:solidFill>
                  <a:srgbClr val="202020"/>
                </a:solidFill>
                <a:latin typeface="Verdana"/>
                <a:cs typeface="Verdana"/>
              </a:rPr>
              <a:t> </a:t>
            </a:r>
            <a:r>
              <a:rPr lang="en-US" sz="1800" dirty="0">
                <a:solidFill>
                  <a:srgbClr val="202020"/>
                </a:solidFill>
                <a:latin typeface="Verdana"/>
                <a:cs typeface="Verdana"/>
              </a:rPr>
              <a:t>at</a:t>
            </a:r>
            <a:r>
              <a:rPr lang="en-US" sz="1800" spc="-25" dirty="0">
                <a:solidFill>
                  <a:srgbClr val="202020"/>
                </a:solidFill>
                <a:latin typeface="Verdana"/>
                <a:cs typeface="Verdana"/>
              </a:rPr>
              <a:t> </a:t>
            </a:r>
            <a:r>
              <a:rPr lang="en-US" sz="1800" dirty="0">
                <a:solidFill>
                  <a:srgbClr val="202020"/>
                </a:solidFill>
                <a:latin typeface="Verdana"/>
                <a:cs typeface="Verdana"/>
              </a:rPr>
              <a:t>the</a:t>
            </a:r>
            <a:r>
              <a:rPr lang="en-US" sz="1800" spc="-10" dirty="0">
                <a:solidFill>
                  <a:srgbClr val="202020"/>
                </a:solidFill>
                <a:latin typeface="Verdana"/>
                <a:cs typeface="Verdana"/>
              </a:rPr>
              <a:t> </a:t>
            </a:r>
            <a:r>
              <a:rPr lang="en-US" sz="1800" dirty="0">
                <a:solidFill>
                  <a:srgbClr val="202020"/>
                </a:solidFill>
                <a:latin typeface="Verdana"/>
                <a:cs typeface="Verdana"/>
              </a:rPr>
              <a:t>hotel</a:t>
            </a:r>
            <a:r>
              <a:rPr lang="en-US" sz="1800" spc="-25" dirty="0">
                <a:solidFill>
                  <a:srgbClr val="202020"/>
                </a:solidFill>
                <a:latin typeface="Verdana"/>
                <a:cs typeface="Verdana"/>
              </a:rPr>
              <a:t> </a:t>
            </a:r>
            <a:r>
              <a:rPr lang="en-US" sz="1800" dirty="0">
                <a:solidFill>
                  <a:srgbClr val="202020"/>
                </a:solidFill>
                <a:latin typeface="Verdana"/>
                <a:cs typeface="Verdana"/>
              </a:rPr>
              <a:t>for</a:t>
            </a:r>
            <a:r>
              <a:rPr lang="en-US" sz="1800" spc="-15" dirty="0">
                <a:solidFill>
                  <a:srgbClr val="202020"/>
                </a:solidFill>
                <a:latin typeface="Verdana"/>
                <a:cs typeface="Verdana"/>
              </a:rPr>
              <a:t> </a:t>
            </a:r>
            <a:r>
              <a:rPr lang="en-US" sz="1800" dirty="0">
                <a:solidFill>
                  <a:srgbClr val="202020"/>
                </a:solidFill>
                <a:latin typeface="Verdana"/>
                <a:cs typeface="Verdana"/>
              </a:rPr>
              <a:t>three</a:t>
            </a:r>
            <a:r>
              <a:rPr lang="en-US" sz="1800" spc="-20" dirty="0">
                <a:solidFill>
                  <a:srgbClr val="202020"/>
                </a:solidFill>
                <a:latin typeface="Verdana"/>
                <a:cs typeface="Verdana"/>
              </a:rPr>
              <a:t> </a:t>
            </a:r>
            <a:r>
              <a:rPr lang="en-US" sz="1800" dirty="0">
                <a:solidFill>
                  <a:srgbClr val="202020"/>
                </a:solidFill>
                <a:latin typeface="Verdana"/>
                <a:cs typeface="Verdana"/>
              </a:rPr>
              <a:t>nights.</a:t>
            </a:r>
            <a:r>
              <a:rPr lang="en-US" sz="1800" spc="-20" dirty="0">
                <a:solidFill>
                  <a:srgbClr val="202020"/>
                </a:solidFill>
                <a:latin typeface="Verdana"/>
                <a:cs typeface="Verdana"/>
              </a:rPr>
              <a:t> </a:t>
            </a:r>
            <a:r>
              <a:rPr lang="en-US" sz="1800" dirty="0">
                <a:solidFill>
                  <a:srgbClr val="202020"/>
                </a:solidFill>
                <a:latin typeface="Verdana"/>
                <a:cs typeface="Verdana"/>
              </a:rPr>
              <a:t>Customers</a:t>
            </a:r>
            <a:r>
              <a:rPr lang="en-US" sz="1800" spc="-40" dirty="0">
                <a:solidFill>
                  <a:srgbClr val="202020"/>
                </a:solidFill>
                <a:latin typeface="Verdana"/>
                <a:cs typeface="Verdana"/>
              </a:rPr>
              <a:t> </a:t>
            </a:r>
            <a:r>
              <a:rPr lang="en-US" sz="1800" dirty="0">
                <a:solidFill>
                  <a:srgbClr val="202020"/>
                </a:solidFill>
                <a:latin typeface="Verdana"/>
                <a:cs typeface="Verdana"/>
              </a:rPr>
              <a:t>who</a:t>
            </a:r>
            <a:r>
              <a:rPr lang="en-US" sz="1800" spc="-15" dirty="0">
                <a:solidFill>
                  <a:srgbClr val="202020"/>
                </a:solidFill>
                <a:latin typeface="Verdana"/>
                <a:cs typeface="Verdana"/>
              </a:rPr>
              <a:t> </a:t>
            </a:r>
            <a:r>
              <a:rPr lang="en-US" sz="1800" spc="-20" dirty="0">
                <a:solidFill>
                  <a:srgbClr val="202020"/>
                </a:solidFill>
                <a:latin typeface="Verdana"/>
                <a:cs typeface="Verdana"/>
              </a:rPr>
              <a:t>book </a:t>
            </a:r>
            <a:r>
              <a:rPr lang="en-US" sz="1800" dirty="0">
                <a:solidFill>
                  <a:srgbClr val="202020"/>
                </a:solidFill>
                <a:latin typeface="Verdana"/>
                <a:cs typeface="Verdana"/>
              </a:rPr>
              <a:t>hotels</a:t>
            </a:r>
            <a:r>
              <a:rPr lang="en-US" sz="1800" spc="-35" dirty="0">
                <a:solidFill>
                  <a:srgbClr val="202020"/>
                </a:solidFill>
                <a:latin typeface="Verdana"/>
                <a:cs typeface="Verdana"/>
              </a:rPr>
              <a:t> </a:t>
            </a:r>
            <a:r>
              <a:rPr lang="en-US" sz="1800" dirty="0">
                <a:solidFill>
                  <a:srgbClr val="202020"/>
                </a:solidFill>
                <a:latin typeface="Verdana"/>
                <a:cs typeface="Verdana"/>
              </a:rPr>
              <a:t>for</a:t>
            </a:r>
            <a:r>
              <a:rPr lang="en-US" sz="1800" spc="-15" dirty="0">
                <a:solidFill>
                  <a:srgbClr val="202020"/>
                </a:solidFill>
                <a:latin typeface="Verdana"/>
                <a:cs typeface="Verdana"/>
              </a:rPr>
              <a:t> </a:t>
            </a:r>
            <a:r>
              <a:rPr lang="en-US" sz="1800" dirty="0">
                <a:solidFill>
                  <a:srgbClr val="202020"/>
                </a:solidFill>
                <a:latin typeface="Verdana"/>
                <a:cs typeface="Verdana"/>
              </a:rPr>
              <a:t>more</a:t>
            </a:r>
            <a:r>
              <a:rPr lang="en-US" sz="1800" spc="-15" dirty="0">
                <a:solidFill>
                  <a:srgbClr val="202020"/>
                </a:solidFill>
                <a:latin typeface="Verdana"/>
                <a:cs typeface="Verdana"/>
              </a:rPr>
              <a:t> </a:t>
            </a:r>
            <a:r>
              <a:rPr lang="en-US" sz="1800" dirty="0">
                <a:solidFill>
                  <a:srgbClr val="202020"/>
                </a:solidFill>
                <a:latin typeface="Verdana"/>
                <a:cs typeface="Verdana"/>
              </a:rPr>
              <a:t>than</a:t>
            </a:r>
            <a:r>
              <a:rPr lang="en-US" sz="1800" spc="-15" dirty="0">
                <a:solidFill>
                  <a:srgbClr val="202020"/>
                </a:solidFill>
                <a:latin typeface="Verdana"/>
                <a:cs typeface="Verdana"/>
              </a:rPr>
              <a:t> </a:t>
            </a:r>
            <a:r>
              <a:rPr lang="en-US" sz="1800" dirty="0">
                <a:solidFill>
                  <a:srgbClr val="202020"/>
                </a:solidFill>
                <a:latin typeface="Verdana"/>
                <a:cs typeface="Verdana"/>
              </a:rPr>
              <a:t>one</a:t>
            </a:r>
            <a:r>
              <a:rPr lang="en-US" sz="1800" spc="-10" dirty="0">
                <a:solidFill>
                  <a:srgbClr val="202020"/>
                </a:solidFill>
                <a:latin typeface="Verdana"/>
                <a:cs typeface="Verdana"/>
              </a:rPr>
              <a:t> </a:t>
            </a:r>
            <a:r>
              <a:rPr lang="en-US" sz="1800" dirty="0">
                <a:solidFill>
                  <a:srgbClr val="202020"/>
                </a:solidFill>
                <a:latin typeface="Verdana"/>
                <a:cs typeface="Verdana"/>
              </a:rPr>
              <a:t>week</a:t>
            </a:r>
            <a:r>
              <a:rPr lang="en-US" sz="1800" spc="-20" dirty="0">
                <a:solidFill>
                  <a:srgbClr val="202020"/>
                </a:solidFill>
                <a:latin typeface="Verdana"/>
                <a:cs typeface="Verdana"/>
              </a:rPr>
              <a:t> </a:t>
            </a:r>
            <a:r>
              <a:rPr lang="en-US" sz="1800" dirty="0">
                <a:solidFill>
                  <a:srgbClr val="202020"/>
                </a:solidFill>
                <a:latin typeface="Verdana"/>
                <a:cs typeface="Verdana"/>
              </a:rPr>
              <a:t>are</a:t>
            </a:r>
            <a:r>
              <a:rPr lang="en-US" sz="1800" spc="-20" dirty="0">
                <a:solidFill>
                  <a:srgbClr val="202020"/>
                </a:solidFill>
                <a:latin typeface="Verdana"/>
                <a:cs typeface="Verdana"/>
              </a:rPr>
              <a:t> </a:t>
            </a:r>
            <a:r>
              <a:rPr lang="en-US" sz="1800" dirty="0">
                <a:solidFill>
                  <a:srgbClr val="202020"/>
                </a:solidFill>
                <a:latin typeface="Verdana"/>
                <a:cs typeface="Verdana"/>
              </a:rPr>
              <a:t>very</a:t>
            </a:r>
            <a:r>
              <a:rPr lang="en-US" sz="1800" spc="-20" dirty="0">
                <a:solidFill>
                  <a:srgbClr val="202020"/>
                </a:solidFill>
                <a:latin typeface="Verdana"/>
                <a:cs typeface="Verdana"/>
              </a:rPr>
              <a:t> </a:t>
            </a:r>
            <a:r>
              <a:rPr lang="en-US" sz="1800" dirty="0">
                <a:solidFill>
                  <a:srgbClr val="202020"/>
                </a:solidFill>
                <a:latin typeface="Verdana"/>
                <a:cs typeface="Verdana"/>
              </a:rPr>
              <a:t>rare.</a:t>
            </a:r>
            <a:r>
              <a:rPr lang="en-US" sz="1800" spc="-15" dirty="0">
                <a:solidFill>
                  <a:srgbClr val="202020"/>
                </a:solidFill>
                <a:latin typeface="Verdana"/>
                <a:cs typeface="Verdana"/>
              </a:rPr>
              <a:t> </a:t>
            </a:r>
            <a:r>
              <a:rPr lang="en-US" sz="1800" dirty="0">
                <a:solidFill>
                  <a:srgbClr val="202020"/>
                </a:solidFill>
                <a:latin typeface="Verdana"/>
                <a:cs typeface="Verdana"/>
              </a:rPr>
              <a:t>Most</a:t>
            </a:r>
            <a:r>
              <a:rPr lang="en-US" sz="1800" spc="-40" dirty="0">
                <a:solidFill>
                  <a:srgbClr val="202020"/>
                </a:solidFill>
                <a:latin typeface="Verdana"/>
                <a:cs typeface="Verdana"/>
              </a:rPr>
              <a:t> </a:t>
            </a:r>
            <a:r>
              <a:rPr lang="en-US" sz="1800" dirty="0">
                <a:solidFill>
                  <a:srgbClr val="202020"/>
                </a:solidFill>
                <a:latin typeface="Verdana"/>
                <a:cs typeface="Verdana"/>
              </a:rPr>
              <a:t>hotel</a:t>
            </a:r>
            <a:r>
              <a:rPr lang="en-US" sz="1800" spc="-10" dirty="0">
                <a:solidFill>
                  <a:srgbClr val="202020"/>
                </a:solidFill>
                <a:latin typeface="Verdana"/>
                <a:cs typeface="Verdana"/>
              </a:rPr>
              <a:t> </a:t>
            </a:r>
            <a:r>
              <a:rPr lang="en-US" sz="1800" dirty="0">
                <a:solidFill>
                  <a:srgbClr val="202020"/>
                </a:solidFill>
                <a:latin typeface="Verdana"/>
                <a:cs typeface="Verdana"/>
              </a:rPr>
              <a:t>bookings</a:t>
            </a:r>
            <a:r>
              <a:rPr lang="en-US" sz="1800" spc="-40" dirty="0">
                <a:solidFill>
                  <a:srgbClr val="202020"/>
                </a:solidFill>
                <a:latin typeface="Verdana"/>
                <a:cs typeface="Verdana"/>
              </a:rPr>
              <a:t> </a:t>
            </a:r>
            <a:r>
              <a:rPr lang="en-US" sz="1800" dirty="0">
                <a:solidFill>
                  <a:srgbClr val="202020"/>
                </a:solidFill>
                <a:latin typeface="Verdana"/>
                <a:cs typeface="Verdana"/>
              </a:rPr>
              <a:t>are for</a:t>
            </a:r>
            <a:r>
              <a:rPr lang="en-US" sz="1800" spc="-15" dirty="0">
                <a:solidFill>
                  <a:srgbClr val="202020"/>
                </a:solidFill>
                <a:latin typeface="Verdana"/>
                <a:cs typeface="Verdana"/>
              </a:rPr>
              <a:t> </a:t>
            </a:r>
            <a:r>
              <a:rPr lang="en-US" sz="1800" dirty="0">
                <a:solidFill>
                  <a:srgbClr val="202020"/>
                </a:solidFill>
                <a:latin typeface="Verdana"/>
                <a:cs typeface="Verdana"/>
              </a:rPr>
              <a:t>less</a:t>
            </a:r>
            <a:r>
              <a:rPr lang="en-US" sz="1800" spc="-45" dirty="0">
                <a:solidFill>
                  <a:srgbClr val="202020"/>
                </a:solidFill>
                <a:latin typeface="Verdana"/>
                <a:cs typeface="Verdana"/>
              </a:rPr>
              <a:t> </a:t>
            </a:r>
            <a:r>
              <a:rPr lang="en-US" sz="1800" dirty="0">
                <a:solidFill>
                  <a:srgbClr val="202020"/>
                </a:solidFill>
                <a:latin typeface="Verdana"/>
                <a:cs typeface="Verdana"/>
              </a:rPr>
              <a:t>than</a:t>
            </a:r>
            <a:r>
              <a:rPr lang="en-US" sz="1800" spc="-15" dirty="0">
                <a:solidFill>
                  <a:srgbClr val="202020"/>
                </a:solidFill>
                <a:latin typeface="Verdana"/>
                <a:cs typeface="Verdana"/>
              </a:rPr>
              <a:t> </a:t>
            </a:r>
            <a:r>
              <a:rPr lang="en-US" sz="1800" dirty="0">
                <a:solidFill>
                  <a:srgbClr val="202020"/>
                </a:solidFill>
                <a:latin typeface="Verdana"/>
                <a:cs typeface="Verdana"/>
              </a:rPr>
              <a:t>7</a:t>
            </a:r>
            <a:r>
              <a:rPr lang="en-US" sz="1800" spc="-10" dirty="0">
                <a:solidFill>
                  <a:srgbClr val="202020"/>
                </a:solidFill>
                <a:latin typeface="Verdana"/>
                <a:cs typeface="Verdana"/>
              </a:rPr>
              <a:t> nights.</a:t>
            </a:r>
            <a:endParaRPr lang="en-US" sz="1800" dirty="0">
              <a:latin typeface="Verdana"/>
              <a:cs typeface="Verdana"/>
            </a:endParaRPr>
          </a:p>
          <a:p>
            <a:pPr marL="299085" marR="42545" indent="-287020" algn="just">
              <a:lnSpc>
                <a:spcPct val="100000"/>
              </a:lnSpc>
              <a:spcBef>
                <a:spcPts val="5"/>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15" dirty="0">
                <a:solidFill>
                  <a:srgbClr val="202020"/>
                </a:solidFill>
                <a:latin typeface="Verdana"/>
                <a:cs typeface="Verdana"/>
              </a:rPr>
              <a:t> </a:t>
            </a:r>
            <a:r>
              <a:rPr lang="en-US" sz="1800" dirty="0">
                <a:solidFill>
                  <a:srgbClr val="202020"/>
                </a:solidFill>
                <a:latin typeface="Verdana"/>
                <a:cs typeface="Verdana"/>
              </a:rPr>
              <a:t>hotel</a:t>
            </a:r>
            <a:r>
              <a:rPr lang="en-US" sz="1800" spc="-10" dirty="0">
                <a:solidFill>
                  <a:srgbClr val="202020"/>
                </a:solidFill>
                <a:latin typeface="Verdana"/>
                <a:cs typeface="Verdana"/>
              </a:rPr>
              <a:t> </a:t>
            </a:r>
            <a:r>
              <a:rPr lang="en-US" sz="1800" dirty="0">
                <a:solidFill>
                  <a:srgbClr val="202020"/>
                </a:solidFill>
                <a:latin typeface="Verdana"/>
                <a:cs typeface="Verdana"/>
              </a:rPr>
              <a:t>should</a:t>
            </a:r>
            <a:r>
              <a:rPr lang="en-US" sz="1800" spc="-35" dirty="0">
                <a:solidFill>
                  <a:srgbClr val="202020"/>
                </a:solidFill>
                <a:latin typeface="Verdana"/>
                <a:cs typeface="Verdana"/>
              </a:rPr>
              <a:t> </a:t>
            </a:r>
            <a:r>
              <a:rPr lang="en-US" sz="1800" dirty="0">
                <a:solidFill>
                  <a:srgbClr val="202020"/>
                </a:solidFill>
                <a:latin typeface="Verdana"/>
                <a:cs typeface="Verdana"/>
              </a:rPr>
              <a:t>pay</a:t>
            </a:r>
            <a:r>
              <a:rPr lang="en-US" sz="1800" spc="-20" dirty="0">
                <a:solidFill>
                  <a:srgbClr val="202020"/>
                </a:solidFill>
                <a:latin typeface="Verdana"/>
                <a:cs typeface="Verdana"/>
              </a:rPr>
              <a:t> </a:t>
            </a:r>
            <a:r>
              <a:rPr lang="en-US" sz="1800" dirty="0">
                <a:solidFill>
                  <a:srgbClr val="202020"/>
                </a:solidFill>
                <a:latin typeface="Verdana"/>
                <a:cs typeface="Verdana"/>
              </a:rPr>
              <a:t>more</a:t>
            </a:r>
            <a:r>
              <a:rPr lang="en-US" sz="1800" spc="-25" dirty="0">
                <a:solidFill>
                  <a:srgbClr val="202020"/>
                </a:solidFill>
                <a:latin typeface="Verdana"/>
                <a:cs typeface="Verdana"/>
              </a:rPr>
              <a:t> </a:t>
            </a:r>
            <a:r>
              <a:rPr lang="en-US" sz="1800" dirty="0">
                <a:solidFill>
                  <a:srgbClr val="202020"/>
                </a:solidFill>
                <a:latin typeface="Verdana"/>
                <a:cs typeface="Verdana"/>
              </a:rPr>
              <a:t>attention</a:t>
            </a:r>
            <a:r>
              <a:rPr lang="en-US" sz="1800" spc="-35" dirty="0">
                <a:solidFill>
                  <a:srgbClr val="202020"/>
                </a:solidFill>
                <a:latin typeface="Verdana"/>
                <a:cs typeface="Verdana"/>
              </a:rPr>
              <a:t> </a:t>
            </a:r>
            <a:r>
              <a:rPr lang="en-US" sz="1800" dirty="0">
                <a:solidFill>
                  <a:srgbClr val="202020"/>
                </a:solidFill>
                <a:latin typeface="Verdana"/>
                <a:cs typeface="Verdana"/>
              </a:rPr>
              <a:t>to</a:t>
            </a:r>
            <a:r>
              <a:rPr lang="en-US" sz="1800" spc="-5" dirty="0">
                <a:solidFill>
                  <a:srgbClr val="202020"/>
                </a:solidFill>
                <a:latin typeface="Verdana"/>
                <a:cs typeface="Verdana"/>
              </a:rPr>
              <a:t> </a:t>
            </a:r>
            <a:r>
              <a:rPr lang="en-US" sz="1800" dirty="0">
                <a:solidFill>
                  <a:srgbClr val="202020"/>
                </a:solidFill>
                <a:latin typeface="Verdana"/>
                <a:cs typeface="Verdana"/>
              </a:rPr>
              <a:t>keeping</a:t>
            </a:r>
            <a:r>
              <a:rPr lang="en-US" sz="1800" spc="-30" dirty="0">
                <a:solidFill>
                  <a:srgbClr val="202020"/>
                </a:solidFill>
                <a:latin typeface="Verdana"/>
                <a:cs typeface="Verdana"/>
              </a:rPr>
              <a:t> </a:t>
            </a:r>
            <a:r>
              <a:rPr lang="en-US" sz="1800" dirty="0">
                <a:solidFill>
                  <a:srgbClr val="202020"/>
                </a:solidFill>
                <a:latin typeface="Verdana"/>
                <a:cs typeface="Verdana"/>
              </a:rPr>
              <a:t>reservations</a:t>
            </a:r>
            <a:r>
              <a:rPr lang="en-US" sz="1800" spc="-55" dirty="0">
                <a:solidFill>
                  <a:srgbClr val="202020"/>
                </a:solidFill>
                <a:latin typeface="Verdana"/>
                <a:cs typeface="Verdana"/>
              </a:rPr>
              <a:t> </a:t>
            </a:r>
            <a:r>
              <a:rPr lang="en-US" sz="1800" dirty="0">
                <a:solidFill>
                  <a:srgbClr val="202020"/>
                </a:solidFill>
                <a:latin typeface="Verdana"/>
                <a:cs typeface="Verdana"/>
              </a:rPr>
              <a:t>available</a:t>
            </a:r>
            <a:r>
              <a:rPr lang="en-US" sz="1800" spc="-50" dirty="0">
                <a:solidFill>
                  <a:srgbClr val="202020"/>
                </a:solidFill>
                <a:latin typeface="Verdana"/>
                <a:cs typeface="Verdana"/>
              </a:rPr>
              <a:t> </a:t>
            </a:r>
            <a:r>
              <a:rPr lang="en-US" sz="1800" dirty="0">
                <a:solidFill>
                  <a:srgbClr val="202020"/>
                </a:solidFill>
                <a:latin typeface="Verdana"/>
                <a:cs typeface="Verdana"/>
              </a:rPr>
              <a:t>for</a:t>
            </a:r>
            <a:r>
              <a:rPr lang="en-US" sz="1800" spc="-15" dirty="0">
                <a:solidFill>
                  <a:srgbClr val="202020"/>
                </a:solidFill>
                <a:latin typeface="Verdana"/>
                <a:cs typeface="Verdana"/>
              </a:rPr>
              <a:t> </a:t>
            </a:r>
            <a:r>
              <a:rPr lang="en-US" sz="1800" dirty="0">
                <a:solidFill>
                  <a:srgbClr val="202020"/>
                </a:solidFill>
                <a:latin typeface="Verdana"/>
                <a:cs typeface="Verdana"/>
              </a:rPr>
              <a:t>less</a:t>
            </a:r>
            <a:r>
              <a:rPr lang="en-US" sz="1800" spc="-35" dirty="0">
                <a:solidFill>
                  <a:srgbClr val="202020"/>
                </a:solidFill>
                <a:latin typeface="Verdana"/>
                <a:cs typeface="Verdana"/>
              </a:rPr>
              <a:t> </a:t>
            </a:r>
            <a:r>
              <a:rPr lang="en-US" sz="1800" dirty="0">
                <a:solidFill>
                  <a:srgbClr val="202020"/>
                </a:solidFill>
                <a:latin typeface="Verdana"/>
                <a:cs typeface="Verdana"/>
              </a:rPr>
              <a:t>than</a:t>
            </a:r>
            <a:r>
              <a:rPr lang="en-US" sz="1800" spc="-15" dirty="0">
                <a:solidFill>
                  <a:srgbClr val="202020"/>
                </a:solidFill>
                <a:latin typeface="Verdana"/>
                <a:cs typeface="Verdana"/>
              </a:rPr>
              <a:t> </a:t>
            </a:r>
            <a:r>
              <a:rPr lang="en-US" sz="1800" dirty="0">
                <a:solidFill>
                  <a:srgbClr val="202020"/>
                </a:solidFill>
                <a:latin typeface="Verdana"/>
                <a:cs typeface="Verdana"/>
              </a:rPr>
              <a:t>7</a:t>
            </a:r>
            <a:r>
              <a:rPr lang="en-US" sz="1800" spc="-10" dirty="0">
                <a:solidFill>
                  <a:srgbClr val="202020"/>
                </a:solidFill>
                <a:latin typeface="Verdana"/>
                <a:cs typeface="Verdana"/>
              </a:rPr>
              <a:t> nights </a:t>
            </a:r>
            <a:r>
              <a:rPr lang="en-US" sz="1800" dirty="0">
                <a:solidFill>
                  <a:srgbClr val="202020"/>
                </a:solidFill>
                <a:latin typeface="Verdana"/>
                <a:cs typeface="Verdana"/>
              </a:rPr>
              <a:t>to</a:t>
            </a:r>
            <a:r>
              <a:rPr lang="en-US" sz="1800" spc="-20" dirty="0">
                <a:solidFill>
                  <a:srgbClr val="202020"/>
                </a:solidFill>
                <a:latin typeface="Verdana"/>
                <a:cs typeface="Verdana"/>
              </a:rPr>
              <a:t> </a:t>
            </a:r>
            <a:r>
              <a:rPr lang="en-US" sz="1800" dirty="0">
                <a:solidFill>
                  <a:srgbClr val="202020"/>
                </a:solidFill>
                <a:latin typeface="Verdana"/>
                <a:cs typeface="Verdana"/>
              </a:rPr>
              <a:t>not</a:t>
            </a:r>
            <a:r>
              <a:rPr lang="en-US" sz="1800" spc="-5" dirty="0">
                <a:solidFill>
                  <a:srgbClr val="202020"/>
                </a:solidFill>
                <a:latin typeface="Verdana"/>
                <a:cs typeface="Verdana"/>
              </a:rPr>
              <a:t> </a:t>
            </a:r>
            <a:r>
              <a:rPr lang="en-US" sz="1800" dirty="0">
                <a:solidFill>
                  <a:srgbClr val="202020"/>
                </a:solidFill>
                <a:latin typeface="Verdana"/>
                <a:cs typeface="Verdana"/>
              </a:rPr>
              <a:t>lose</a:t>
            </a:r>
            <a:r>
              <a:rPr lang="en-US" sz="1800" spc="-45" dirty="0">
                <a:solidFill>
                  <a:srgbClr val="202020"/>
                </a:solidFill>
                <a:latin typeface="Verdana"/>
                <a:cs typeface="Verdana"/>
              </a:rPr>
              <a:t> </a:t>
            </a:r>
            <a:r>
              <a:rPr lang="en-US" sz="1800" dirty="0">
                <a:solidFill>
                  <a:srgbClr val="202020"/>
                </a:solidFill>
                <a:latin typeface="Verdana"/>
                <a:cs typeface="Verdana"/>
              </a:rPr>
              <a:t>customers</a:t>
            </a:r>
            <a:r>
              <a:rPr lang="en-US" sz="1800" spc="-40" dirty="0">
                <a:solidFill>
                  <a:srgbClr val="202020"/>
                </a:solidFill>
                <a:latin typeface="Verdana"/>
                <a:cs typeface="Verdana"/>
              </a:rPr>
              <a:t> </a:t>
            </a:r>
            <a:r>
              <a:rPr lang="en-US" sz="1800" dirty="0">
                <a:solidFill>
                  <a:srgbClr val="202020"/>
                </a:solidFill>
                <a:latin typeface="Verdana"/>
                <a:cs typeface="Verdana"/>
              </a:rPr>
              <a:t>and</a:t>
            </a:r>
            <a:r>
              <a:rPr lang="en-US" sz="1800" spc="-10" dirty="0">
                <a:solidFill>
                  <a:srgbClr val="202020"/>
                </a:solidFill>
                <a:latin typeface="Verdana"/>
                <a:cs typeface="Verdana"/>
              </a:rPr>
              <a:t> </a:t>
            </a:r>
            <a:r>
              <a:rPr lang="en-US" sz="1800" dirty="0">
                <a:solidFill>
                  <a:srgbClr val="202020"/>
                </a:solidFill>
                <a:latin typeface="Verdana"/>
                <a:cs typeface="Verdana"/>
              </a:rPr>
              <a:t>to</a:t>
            </a:r>
            <a:r>
              <a:rPr lang="en-US" sz="1800" spc="-20" dirty="0">
                <a:solidFill>
                  <a:srgbClr val="202020"/>
                </a:solidFill>
                <a:latin typeface="Verdana"/>
                <a:cs typeface="Verdana"/>
              </a:rPr>
              <a:t> </a:t>
            </a:r>
            <a:r>
              <a:rPr lang="en-US" sz="1800" dirty="0">
                <a:solidFill>
                  <a:srgbClr val="202020"/>
                </a:solidFill>
                <a:latin typeface="Verdana"/>
                <a:cs typeface="Verdana"/>
              </a:rPr>
              <a:t>generate</a:t>
            </a:r>
            <a:r>
              <a:rPr lang="en-US" sz="1800" spc="-25" dirty="0">
                <a:solidFill>
                  <a:srgbClr val="202020"/>
                </a:solidFill>
                <a:latin typeface="Verdana"/>
                <a:cs typeface="Verdana"/>
              </a:rPr>
              <a:t> </a:t>
            </a:r>
            <a:r>
              <a:rPr lang="en-US" sz="1800" dirty="0">
                <a:solidFill>
                  <a:srgbClr val="202020"/>
                </a:solidFill>
                <a:latin typeface="Verdana"/>
                <a:cs typeface="Verdana"/>
              </a:rPr>
              <a:t>more</a:t>
            </a:r>
            <a:r>
              <a:rPr lang="en-US" sz="1800" spc="-20" dirty="0">
                <a:solidFill>
                  <a:srgbClr val="202020"/>
                </a:solidFill>
                <a:latin typeface="Verdana"/>
                <a:cs typeface="Verdana"/>
              </a:rPr>
              <a:t> </a:t>
            </a:r>
            <a:r>
              <a:rPr lang="en-US" sz="1800" spc="-10" dirty="0">
                <a:solidFill>
                  <a:srgbClr val="202020"/>
                </a:solidFill>
                <a:latin typeface="Verdana"/>
                <a:cs typeface="Verdana"/>
              </a:rPr>
              <a:t>revenue.</a:t>
            </a:r>
            <a:endParaRPr lang="en-US" sz="1800" dirty="0">
              <a:latin typeface="Verdana"/>
              <a:cs typeface="Verdana"/>
            </a:endParaRPr>
          </a:p>
        </p:txBody>
      </p:sp>
      <p:pic>
        <p:nvPicPr>
          <p:cNvPr id="4" name="object 4">
            <a:extLst>
              <a:ext uri="{FF2B5EF4-FFF2-40B4-BE49-F238E27FC236}">
                <a16:creationId xmlns:a16="http://schemas.microsoft.com/office/drawing/2014/main" id="{FB8638BC-C42C-0BF8-0541-B15FE0F46FBA}"/>
              </a:ext>
            </a:extLst>
          </p:cNvPr>
          <p:cNvPicPr/>
          <p:nvPr/>
        </p:nvPicPr>
        <p:blipFill>
          <a:blip r:embed="rId2" cstate="print"/>
          <a:stretch>
            <a:fillRect/>
          </a:stretch>
        </p:blipFill>
        <p:spPr>
          <a:xfrm>
            <a:off x="791026" y="2009237"/>
            <a:ext cx="9608459" cy="3254955"/>
          </a:xfrm>
          <a:prstGeom prst="rect">
            <a:avLst/>
          </a:prstGeom>
        </p:spPr>
      </p:pic>
    </p:spTree>
    <p:extLst>
      <p:ext uri="{BB962C8B-B14F-4D97-AF65-F5344CB8AC3E}">
        <p14:creationId xmlns:p14="http://schemas.microsoft.com/office/powerpoint/2010/main" val="6805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629018"/>
          </a:xfrm>
          <a:prstGeom prst="rect">
            <a:avLst/>
          </a:prstGeom>
        </p:spPr>
        <p:txBody>
          <a:bodyPr vert="horz" wrap="square" lIns="0" tIns="13335" rIns="0" bIns="0" rtlCol="0">
            <a:spAutoFit/>
          </a:bodyPr>
          <a:lstStyle/>
          <a:p>
            <a:pPr marL="12700" marR="5080" algn="just">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13</a:t>
            </a:r>
            <a:r>
              <a:rPr lang="en-US" sz="2000" b="1" spc="-25" dirty="0">
                <a:solidFill>
                  <a:srgbClr val="202020"/>
                </a:solidFill>
                <a:latin typeface="Verdana"/>
                <a:cs typeface="Verdana"/>
              </a:rPr>
              <a:t> </a:t>
            </a:r>
            <a:r>
              <a:rPr lang="en-US" sz="2000" b="1" dirty="0">
                <a:solidFill>
                  <a:srgbClr val="202020"/>
                </a:solidFill>
                <a:latin typeface="Verdana"/>
                <a:cs typeface="Verdana"/>
              </a:rPr>
              <a:t>:</a:t>
            </a:r>
            <a:r>
              <a:rPr lang="en-US" sz="2000" b="1" spc="-15" dirty="0">
                <a:solidFill>
                  <a:srgbClr val="202020"/>
                </a:solidFill>
                <a:latin typeface="Verdana"/>
                <a:cs typeface="Verdana"/>
              </a:rPr>
              <a:t> </a:t>
            </a:r>
            <a:r>
              <a:rPr lang="en-US" sz="2000" b="1" dirty="0">
                <a:solidFill>
                  <a:srgbClr val="202020"/>
                </a:solidFill>
                <a:latin typeface="Verdana"/>
                <a:cs typeface="Verdana"/>
              </a:rPr>
              <a:t>What</a:t>
            </a:r>
            <a:r>
              <a:rPr lang="en-US" sz="2000" b="1" spc="-35" dirty="0">
                <a:solidFill>
                  <a:srgbClr val="202020"/>
                </a:solidFill>
                <a:latin typeface="Verdana"/>
                <a:cs typeface="Verdana"/>
              </a:rPr>
              <a:t> </a:t>
            </a:r>
            <a:r>
              <a:rPr lang="en-US" sz="2000" b="1" dirty="0">
                <a:solidFill>
                  <a:srgbClr val="202020"/>
                </a:solidFill>
                <a:latin typeface="Verdana"/>
                <a:cs typeface="Verdana"/>
              </a:rPr>
              <a:t>is</a:t>
            </a:r>
            <a:r>
              <a:rPr lang="en-US" sz="2000" b="1" spc="-40" dirty="0">
                <a:solidFill>
                  <a:srgbClr val="202020"/>
                </a:solidFill>
                <a:latin typeface="Verdana"/>
                <a:cs typeface="Verdana"/>
              </a:rPr>
              <a:t> </a:t>
            </a:r>
            <a:r>
              <a:rPr lang="en-US" sz="2000" b="1" dirty="0">
                <a:solidFill>
                  <a:srgbClr val="202020"/>
                </a:solidFill>
                <a:latin typeface="Verdana"/>
                <a:cs typeface="Verdana"/>
              </a:rPr>
              <a:t>the</a:t>
            </a:r>
            <a:r>
              <a:rPr lang="en-US" sz="2000" b="1" spc="-30" dirty="0">
                <a:solidFill>
                  <a:srgbClr val="202020"/>
                </a:solidFill>
                <a:latin typeface="Verdana"/>
                <a:cs typeface="Verdana"/>
              </a:rPr>
              <a:t> </a:t>
            </a:r>
            <a:r>
              <a:rPr lang="en-US" sz="2000" b="1" dirty="0">
                <a:solidFill>
                  <a:srgbClr val="202020"/>
                </a:solidFill>
                <a:latin typeface="Verdana"/>
                <a:cs typeface="Verdana"/>
              </a:rPr>
              <a:t>most</a:t>
            </a:r>
            <a:r>
              <a:rPr lang="en-US" sz="2000" b="1" spc="-25" dirty="0">
                <a:solidFill>
                  <a:srgbClr val="202020"/>
                </a:solidFill>
                <a:latin typeface="Verdana"/>
                <a:cs typeface="Verdana"/>
              </a:rPr>
              <a:t> </a:t>
            </a:r>
            <a:r>
              <a:rPr lang="en-US" sz="2000" b="1" dirty="0">
                <a:solidFill>
                  <a:srgbClr val="202020"/>
                </a:solidFill>
                <a:latin typeface="Verdana"/>
                <a:cs typeface="Verdana"/>
              </a:rPr>
              <a:t>common</a:t>
            </a:r>
            <a:r>
              <a:rPr lang="en-US" sz="2000" b="1" spc="-30" dirty="0">
                <a:solidFill>
                  <a:srgbClr val="202020"/>
                </a:solidFill>
                <a:latin typeface="Verdana"/>
                <a:cs typeface="Verdana"/>
              </a:rPr>
              <a:t> </a:t>
            </a:r>
            <a:r>
              <a:rPr lang="en-US" sz="2000" b="1" dirty="0">
                <a:solidFill>
                  <a:srgbClr val="202020"/>
                </a:solidFill>
                <a:latin typeface="Verdana"/>
                <a:cs typeface="Verdana"/>
              </a:rPr>
              <a:t>number</a:t>
            </a:r>
            <a:r>
              <a:rPr lang="en-US" sz="2000" b="1" spc="-25" dirty="0">
                <a:solidFill>
                  <a:srgbClr val="202020"/>
                </a:solidFill>
                <a:latin typeface="Verdana"/>
                <a:cs typeface="Verdana"/>
              </a:rPr>
              <a:t> </a:t>
            </a:r>
            <a:r>
              <a:rPr lang="en-US" sz="2000" b="1" dirty="0">
                <a:solidFill>
                  <a:srgbClr val="202020"/>
                </a:solidFill>
                <a:latin typeface="Verdana"/>
                <a:cs typeface="Verdana"/>
              </a:rPr>
              <a:t>of</a:t>
            </a:r>
            <a:r>
              <a:rPr lang="en-US" sz="2000" b="1" spc="-40" dirty="0">
                <a:solidFill>
                  <a:srgbClr val="202020"/>
                </a:solidFill>
                <a:latin typeface="Verdana"/>
                <a:cs typeface="Verdana"/>
              </a:rPr>
              <a:t> </a:t>
            </a:r>
            <a:r>
              <a:rPr lang="en-US" sz="2000" b="1" dirty="0">
                <a:solidFill>
                  <a:srgbClr val="202020"/>
                </a:solidFill>
                <a:latin typeface="Verdana"/>
                <a:cs typeface="Verdana"/>
              </a:rPr>
              <a:t>special</a:t>
            </a:r>
            <a:r>
              <a:rPr lang="en-US" sz="2000" b="1" spc="-50" dirty="0">
                <a:solidFill>
                  <a:srgbClr val="202020"/>
                </a:solidFill>
                <a:latin typeface="Verdana"/>
                <a:cs typeface="Verdana"/>
              </a:rPr>
              <a:t> </a:t>
            </a:r>
            <a:r>
              <a:rPr lang="en-US" sz="2000" b="1" dirty="0">
                <a:solidFill>
                  <a:srgbClr val="202020"/>
                </a:solidFill>
                <a:latin typeface="Verdana"/>
                <a:cs typeface="Verdana"/>
              </a:rPr>
              <a:t>requests</a:t>
            </a:r>
            <a:r>
              <a:rPr lang="en-US" sz="2000" b="1" spc="-60" dirty="0">
                <a:solidFill>
                  <a:srgbClr val="202020"/>
                </a:solidFill>
                <a:latin typeface="Verdana"/>
                <a:cs typeface="Verdana"/>
              </a:rPr>
              <a:t> </a:t>
            </a:r>
            <a:r>
              <a:rPr lang="en-US" sz="2000" b="1" dirty="0">
                <a:solidFill>
                  <a:srgbClr val="202020"/>
                </a:solidFill>
                <a:latin typeface="Verdana"/>
                <a:cs typeface="Verdana"/>
              </a:rPr>
              <a:t>made</a:t>
            </a:r>
            <a:r>
              <a:rPr lang="en-US" sz="2000" b="1" spc="-35" dirty="0">
                <a:solidFill>
                  <a:srgbClr val="202020"/>
                </a:solidFill>
                <a:latin typeface="Verdana"/>
                <a:cs typeface="Verdana"/>
              </a:rPr>
              <a:t> </a:t>
            </a:r>
            <a:r>
              <a:rPr lang="en-US" sz="2000" b="1" dirty="0">
                <a:solidFill>
                  <a:srgbClr val="202020"/>
                </a:solidFill>
                <a:latin typeface="Verdana"/>
                <a:cs typeface="Verdana"/>
              </a:rPr>
              <a:t>by</a:t>
            </a:r>
            <a:r>
              <a:rPr lang="en-US" sz="2000" b="1" spc="-30" dirty="0">
                <a:solidFill>
                  <a:srgbClr val="202020"/>
                </a:solidFill>
                <a:latin typeface="Verdana"/>
                <a:cs typeface="Verdana"/>
              </a:rPr>
              <a:t> </a:t>
            </a:r>
            <a:r>
              <a:rPr lang="en-US" sz="2000" b="1" spc="-10" dirty="0">
                <a:solidFill>
                  <a:srgbClr val="202020"/>
                </a:solidFill>
                <a:latin typeface="Verdana"/>
                <a:cs typeface="Verdana"/>
              </a:rPr>
              <a:t>customers, </a:t>
            </a:r>
            <a:r>
              <a:rPr lang="en-US" sz="2000" b="1" dirty="0">
                <a:solidFill>
                  <a:srgbClr val="202020"/>
                </a:solidFill>
                <a:latin typeface="Verdana"/>
                <a:cs typeface="Verdana"/>
              </a:rPr>
              <a:t>and</a:t>
            </a:r>
            <a:r>
              <a:rPr lang="en-US" sz="2000" b="1" spc="-25" dirty="0">
                <a:solidFill>
                  <a:srgbClr val="202020"/>
                </a:solidFill>
                <a:latin typeface="Verdana"/>
                <a:cs typeface="Verdana"/>
              </a:rPr>
              <a:t> </a:t>
            </a:r>
            <a:r>
              <a:rPr lang="en-US" sz="2000" b="1" dirty="0">
                <a:solidFill>
                  <a:srgbClr val="202020"/>
                </a:solidFill>
                <a:latin typeface="Verdana"/>
                <a:cs typeface="Verdana"/>
              </a:rPr>
              <a:t>what</a:t>
            </a:r>
            <a:r>
              <a:rPr lang="en-US" sz="2000" b="1" spc="-20" dirty="0">
                <a:solidFill>
                  <a:srgbClr val="202020"/>
                </a:solidFill>
                <a:latin typeface="Verdana"/>
                <a:cs typeface="Verdana"/>
              </a:rPr>
              <a:t> </a:t>
            </a:r>
            <a:r>
              <a:rPr lang="en-US" sz="2000" b="1" dirty="0">
                <a:solidFill>
                  <a:srgbClr val="202020"/>
                </a:solidFill>
                <a:latin typeface="Verdana"/>
                <a:cs typeface="Verdana"/>
              </a:rPr>
              <a:t>kind</a:t>
            </a:r>
            <a:r>
              <a:rPr lang="en-US" sz="2000" b="1" spc="-35" dirty="0">
                <a:solidFill>
                  <a:srgbClr val="202020"/>
                </a:solidFill>
                <a:latin typeface="Verdana"/>
                <a:cs typeface="Verdana"/>
              </a:rPr>
              <a:t> </a:t>
            </a:r>
            <a:r>
              <a:rPr lang="en-US" sz="2000" b="1" dirty="0">
                <a:solidFill>
                  <a:srgbClr val="202020"/>
                </a:solidFill>
                <a:latin typeface="Verdana"/>
                <a:cs typeface="Verdana"/>
              </a:rPr>
              <a:t>of</a:t>
            </a:r>
            <a:r>
              <a:rPr lang="en-US" sz="2000" b="1" spc="-25" dirty="0">
                <a:solidFill>
                  <a:srgbClr val="202020"/>
                </a:solidFill>
                <a:latin typeface="Verdana"/>
                <a:cs typeface="Verdana"/>
              </a:rPr>
              <a:t> </a:t>
            </a:r>
            <a:r>
              <a:rPr lang="en-US" sz="2000" b="1" dirty="0">
                <a:solidFill>
                  <a:srgbClr val="202020"/>
                </a:solidFill>
                <a:latin typeface="Verdana"/>
                <a:cs typeface="Verdana"/>
              </a:rPr>
              <a:t>customer</a:t>
            </a:r>
            <a:r>
              <a:rPr lang="en-US" sz="2000" b="1" spc="-25" dirty="0">
                <a:solidFill>
                  <a:srgbClr val="202020"/>
                </a:solidFill>
                <a:latin typeface="Verdana"/>
                <a:cs typeface="Verdana"/>
              </a:rPr>
              <a:t> </a:t>
            </a:r>
            <a:r>
              <a:rPr lang="en-US" sz="2000" b="1" dirty="0">
                <a:solidFill>
                  <a:srgbClr val="202020"/>
                </a:solidFill>
                <a:latin typeface="Verdana"/>
                <a:cs typeface="Verdana"/>
              </a:rPr>
              <a:t>are</a:t>
            </a:r>
            <a:r>
              <a:rPr lang="en-US" sz="2000" b="1" spc="-25" dirty="0">
                <a:solidFill>
                  <a:srgbClr val="202020"/>
                </a:solidFill>
                <a:latin typeface="Verdana"/>
                <a:cs typeface="Verdana"/>
              </a:rPr>
              <a:t> </a:t>
            </a:r>
            <a:r>
              <a:rPr lang="en-US" sz="2000" b="1" spc="-20" dirty="0">
                <a:solidFill>
                  <a:srgbClr val="202020"/>
                </a:solidFill>
                <a:latin typeface="Verdana"/>
                <a:cs typeface="Verdana"/>
              </a:rPr>
              <a:t>they?</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81002" y="2344509"/>
            <a:ext cx="6085115" cy="2941831"/>
          </a:xfrm>
          <a:prstGeom prst="rect">
            <a:avLst/>
          </a:prstGeom>
        </p:spPr>
        <p:txBody>
          <a:bodyPr vert="horz" wrap="square" lIns="0" tIns="12700" rIns="0" bIns="0" rtlCol="0">
            <a:spAutoFit/>
          </a:bodyPr>
          <a:lstStyle/>
          <a:p>
            <a:pPr marL="299085" marR="279400" indent="-287020" algn="just">
              <a:lnSpc>
                <a:spcPct val="100000"/>
              </a:lnSpc>
              <a:spcBef>
                <a:spcPts val="105"/>
              </a:spcBef>
              <a:buClr>
                <a:srgbClr val="000000"/>
              </a:buClr>
              <a:buFont typeface="Wingdings"/>
              <a:buChar char=""/>
              <a:tabLst>
                <a:tab pos="299085" algn="l"/>
              </a:tabLst>
            </a:pPr>
            <a:r>
              <a:rPr lang="en-US" sz="1800" dirty="0">
                <a:solidFill>
                  <a:srgbClr val="202020"/>
                </a:solidFill>
                <a:latin typeface="Verdana"/>
                <a:cs typeface="Verdana"/>
              </a:rPr>
              <a:t>Approximately</a:t>
            </a:r>
            <a:r>
              <a:rPr lang="en-US" sz="1800" spc="-55" dirty="0">
                <a:solidFill>
                  <a:srgbClr val="202020"/>
                </a:solidFill>
                <a:latin typeface="Verdana"/>
                <a:cs typeface="Verdana"/>
              </a:rPr>
              <a:t> </a:t>
            </a:r>
            <a:r>
              <a:rPr lang="en-US" sz="1800" dirty="0">
                <a:solidFill>
                  <a:srgbClr val="202020"/>
                </a:solidFill>
                <a:latin typeface="Verdana"/>
                <a:cs typeface="Verdana"/>
              </a:rPr>
              <a:t>half</a:t>
            </a:r>
            <a:r>
              <a:rPr lang="en-US" sz="1800" spc="-45"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all </a:t>
            </a:r>
            <a:r>
              <a:rPr lang="en-US" sz="1800" dirty="0">
                <a:solidFill>
                  <a:srgbClr val="202020"/>
                </a:solidFill>
                <a:latin typeface="Verdana"/>
                <a:cs typeface="Verdana"/>
              </a:rPr>
              <a:t>customers</a:t>
            </a:r>
            <a:r>
              <a:rPr lang="en-US" sz="1800" spc="-50" dirty="0">
                <a:solidFill>
                  <a:srgbClr val="202020"/>
                </a:solidFill>
                <a:latin typeface="Verdana"/>
                <a:cs typeface="Verdana"/>
              </a:rPr>
              <a:t> </a:t>
            </a:r>
            <a:r>
              <a:rPr lang="en-US" sz="1800" dirty="0">
                <a:solidFill>
                  <a:srgbClr val="202020"/>
                </a:solidFill>
                <a:latin typeface="Verdana"/>
                <a:cs typeface="Verdana"/>
              </a:rPr>
              <a:t>do</a:t>
            </a:r>
            <a:r>
              <a:rPr lang="en-US" sz="1800" spc="-20" dirty="0">
                <a:solidFill>
                  <a:srgbClr val="202020"/>
                </a:solidFill>
                <a:latin typeface="Verdana"/>
                <a:cs typeface="Verdana"/>
              </a:rPr>
              <a:t> </a:t>
            </a:r>
            <a:r>
              <a:rPr lang="en-US" sz="1800" dirty="0">
                <a:solidFill>
                  <a:srgbClr val="202020"/>
                </a:solidFill>
                <a:latin typeface="Verdana"/>
                <a:cs typeface="Verdana"/>
              </a:rPr>
              <a:t>not</a:t>
            </a:r>
            <a:r>
              <a:rPr lang="en-US" sz="1800" spc="-25" dirty="0">
                <a:solidFill>
                  <a:srgbClr val="202020"/>
                </a:solidFill>
                <a:latin typeface="Verdana"/>
                <a:cs typeface="Verdana"/>
              </a:rPr>
              <a:t> </a:t>
            </a:r>
            <a:r>
              <a:rPr lang="en-US" sz="1800" dirty="0">
                <a:solidFill>
                  <a:srgbClr val="202020"/>
                </a:solidFill>
                <a:latin typeface="Verdana"/>
                <a:cs typeface="Verdana"/>
              </a:rPr>
              <a:t>make</a:t>
            </a:r>
            <a:r>
              <a:rPr lang="en-US" sz="1800" spc="-15" dirty="0">
                <a:solidFill>
                  <a:srgbClr val="202020"/>
                </a:solidFill>
                <a:latin typeface="Verdana"/>
                <a:cs typeface="Verdana"/>
              </a:rPr>
              <a:t> </a:t>
            </a:r>
            <a:r>
              <a:rPr lang="en-US" sz="1800" spc="-10" dirty="0">
                <a:solidFill>
                  <a:srgbClr val="202020"/>
                </a:solidFill>
                <a:latin typeface="Verdana"/>
                <a:cs typeface="Verdana"/>
              </a:rPr>
              <a:t>special </a:t>
            </a:r>
            <a:r>
              <a:rPr lang="en-US" sz="1800" dirty="0">
                <a:solidFill>
                  <a:srgbClr val="202020"/>
                </a:solidFill>
                <a:latin typeface="Verdana"/>
                <a:cs typeface="Verdana"/>
              </a:rPr>
              <a:t>requests.</a:t>
            </a:r>
            <a:r>
              <a:rPr lang="en-US" sz="1800" spc="-50" dirty="0">
                <a:solidFill>
                  <a:srgbClr val="202020"/>
                </a:solidFill>
                <a:latin typeface="Verdana"/>
                <a:cs typeface="Verdana"/>
              </a:rPr>
              <a:t> </a:t>
            </a:r>
            <a:r>
              <a:rPr lang="en-US" sz="1800" dirty="0">
                <a:solidFill>
                  <a:srgbClr val="202020"/>
                </a:solidFill>
                <a:latin typeface="Verdana"/>
                <a:cs typeface="Verdana"/>
              </a:rPr>
              <a:t>Customers</a:t>
            </a:r>
            <a:r>
              <a:rPr lang="en-US" sz="1800" spc="-50" dirty="0">
                <a:solidFill>
                  <a:srgbClr val="202020"/>
                </a:solidFill>
                <a:latin typeface="Verdana"/>
                <a:cs typeface="Verdana"/>
              </a:rPr>
              <a:t> </a:t>
            </a:r>
            <a:r>
              <a:rPr lang="en-US" sz="1800" spc="-10" dirty="0">
                <a:solidFill>
                  <a:srgbClr val="202020"/>
                </a:solidFill>
                <a:latin typeface="Verdana"/>
                <a:cs typeface="Verdana"/>
              </a:rPr>
              <a:t>frequently </a:t>
            </a:r>
            <a:r>
              <a:rPr lang="en-US" sz="1800" dirty="0">
                <a:solidFill>
                  <a:srgbClr val="202020"/>
                </a:solidFill>
                <a:latin typeface="Verdana"/>
                <a:cs typeface="Verdana"/>
              </a:rPr>
              <a:t>make</a:t>
            </a:r>
            <a:r>
              <a:rPr lang="en-US" sz="1800" spc="-30" dirty="0">
                <a:solidFill>
                  <a:srgbClr val="202020"/>
                </a:solidFill>
                <a:latin typeface="Verdana"/>
                <a:cs typeface="Verdana"/>
              </a:rPr>
              <a:t> </a:t>
            </a:r>
            <a:r>
              <a:rPr lang="en-US" sz="1800" dirty="0">
                <a:solidFill>
                  <a:srgbClr val="202020"/>
                </a:solidFill>
                <a:latin typeface="Verdana"/>
                <a:cs typeface="Verdana"/>
              </a:rPr>
              <a:t>one</a:t>
            </a:r>
            <a:r>
              <a:rPr lang="en-US" sz="1800" spc="-10" dirty="0">
                <a:solidFill>
                  <a:srgbClr val="202020"/>
                </a:solidFill>
                <a:latin typeface="Verdana"/>
                <a:cs typeface="Verdana"/>
              </a:rPr>
              <a:t> </a:t>
            </a:r>
            <a:r>
              <a:rPr lang="en-US" sz="1800" dirty="0">
                <a:solidFill>
                  <a:srgbClr val="202020"/>
                </a:solidFill>
                <a:latin typeface="Verdana"/>
                <a:cs typeface="Verdana"/>
              </a:rPr>
              <a:t>special</a:t>
            </a:r>
            <a:r>
              <a:rPr lang="en-US" sz="1800" spc="-50" dirty="0">
                <a:solidFill>
                  <a:srgbClr val="202020"/>
                </a:solidFill>
                <a:latin typeface="Verdana"/>
                <a:cs typeface="Verdana"/>
              </a:rPr>
              <a:t> </a:t>
            </a:r>
            <a:r>
              <a:rPr lang="en-US" sz="1800" spc="-10" dirty="0">
                <a:solidFill>
                  <a:srgbClr val="202020"/>
                </a:solidFill>
                <a:latin typeface="Verdana"/>
                <a:cs typeface="Verdana"/>
              </a:rPr>
              <a:t>request.</a:t>
            </a:r>
            <a:endParaRPr lang="en-US" sz="1800" dirty="0">
              <a:latin typeface="Verdana"/>
              <a:cs typeface="Verdana"/>
            </a:endParaRPr>
          </a:p>
          <a:p>
            <a:pPr marL="299085" marR="454025" indent="-287020" algn="just">
              <a:lnSpc>
                <a:spcPct val="100000"/>
              </a:lnSpc>
              <a:spcBef>
                <a:spcPts val="1680"/>
              </a:spcBef>
              <a:buClr>
                <a:srgbClr val="000000"/>
              </a:buClr>
              <a:buFont typeface="Wingdings"/>
              <a:buChar char=""/>
              <a:tabLst>
                <a:tab pos="299085" algn="l"/>
              </a:tabLst>
            </a:pPr>
            <a:r>
              <a:rPr lang="en-US" sz="1800" dirty="0">
                <a:solidFill>
                  <a:srgbClr val="202020"/>
                </a:solidFill>
                <a:latin typeface="Verdana"/>
                <a:cs typeface="Verdana"/>
              </a:rPr>
              <a:t>Couples</a:t>
            </a:r>
            <a:r>
              <a:rPr lang="en-US" sz="1800" spc="-55" dirty="0">
                <a:solidFill>
                  <a:srgbClr val="202020"/>
                </a:solidFill>
                <a:latin typeface="Verdana"/>
                <a:cs typeface="Verdana"/>
              </a:rPr>
              <a:t> </a:t>
            </a:r>
            <a:r>
              <a:rPr lang="en-US" sz="1800" dirty="0">
                <a:solidFill>
                  <a:srgbClr val="202020"/>
                </a:solidFill>
                <a:latin typeface="Verdana"/>
                <a:cs typeface="Verdana"/>
              </a:rPr>
              <a:t>make</a:t>
            </a:r>
            <a:r>
              <a:rPr lang="en-US" sz="1800" spc="-30" dirty="0">
                <a:solidFill>
                  <a:srgbClr val="202020"/>
                </a:solidFill>
                <a:latin typeface="Verdana"/>
                <a:cs typeface="Verdana"/>
              </a:rPr>
              <a:t> </a:t>
            </a:r>
            <a:r>
              <a:rPr lang="en-US" sz="1800" dirty="0">
                <a:solidFill>
                  <a:srgbClr val="202020"/>
                </a:solidFill>
                <a:latin typeface="Verdana"/>
                <a:cs typeface="Verdana"/>
              </a:rPr>
              <a:t>the</a:t>
            </a:r>
            <a:r>
              <a:rPr lang="en-US" sz="1800" spc="-30" dirty="0">
                <a:solidFill>
                  <a:srgbClr val="202020"/>
                </a:solidFill>
                <a:latin typeface="Verdana"/>
                <a:cs typeface="Verdana"/>
              </a:rPr>
              <a:t> </a:t>
            </a:r>
            <a:r>
              <a:rPr lang="en-US" sz="1800" dirty="0">
                <a:solidFill>
                  <a:srgbClr val="202020"/>
                </a:solidFill>
                <a:latin typeface="Verdana"/>
                <a:cs typeface="Verdana"/>
              </a:rPr>
              <a:t>majority</a:t>
            </a:r>
            <a:r>
              <a:rPr lang="en-US" sz="1800" spc="-50" dirty="0">
                <a:solidFill>
                  <a:srgbClr val="202020"/>
                </a:solidFill>
                <a:latin typeface="Verdana"/>
                <a:cs typeface="Verdana"/>
              </a:rPr>
              <a:t> </a:t>
            </a:r>
            <a:r>
              <a:rPr lang="en-US" sz="1800" spc="-25" dirty="0">
                <a:solidFill>
                  <a:srgbClr val="202020"/>
                </a:solidFill>
                <a:latin typeface="Verdana"/>
                <a:cs typeface="Verdana"/>
              </a:rPr>
              <a:t>of </a:t>
            </a:r>
            <a:r>
              <a:rPr lang="en-US" sz="1800" dirty="0">
                <a:solidFill>
                  <a:srgbClr val="202020"/>
                </a:solidFill>
                <a:latin typeface="Verdana"/>
                <a:cs typeface="Verdana"/>
              </a:rPr>
              <a:t>special</a:t>
            </a:r>
            <a:r>
              <a:rPr lang="en-US" sz="1800" spc="-40" dirty="0">
                <a:solidFill>
                  <a:srgbClr val="202020"/>
                </a:solidFill>
                <a:latin typeface="Verdana"/>
                <a:cs typeface="Verdana"/>
              </a:rPr>
              <a:t> </a:t>
            </a:r>
            <a:r>
              <a:rPr lang="en-US" sz="1800" spc="-10" dirty="0">
                <a:solidFill>
                  <a:srgbClr val="202020"/>
                </a:solidFill>
                <a:latin typeface="Verdana"/>
                <a:cs typeface="Verdana"/>
              </a:rPr>
              <a:t>requests.</a:t>
            </a:r>
            <a:endParaRPr lang="en-US" sz="1800" dirty="0">
              <a:latin typeface="Verdana"/>
              <a:cs typeface="Verdana"/>
            </a:endParaRPr>
          </a:p>
          <a:p>
            <a:pPr marL="299085" marR="5080" indent="-287020" algn="just">
              <a:lnSpc>
                <a:spcPct val="100000"/>
              </a:lnSpc>
              <a:spcBef>
                <a:spcPts val="1680"/>
              </a:spcBef>
              <a:buClr>
                <a:srgbClr val="000000"/>
              </a:buClr>
              <a:buFont typeface="Wingdings"/>
              <a:buChar char=""/>
              <a:tabLst>
                <a:tab pos="299085" algn="l"/>
              </a:tabLst>
            </a:pPr>
            <a:r>
              <a:rPr lang="en-US" sz="1800" dirty="0">
                <a:solidFill>
                  <a:srgbClr val="202020"/>
                </a:solidFill>
                <a:latin typeface="Verdana"/>
                <a:cs typeface="Verdana"/>
              </a:rPr>
              <a:t>Bookings</a:t>
            </a:r>
            <a:r>
              <a:rPr lang="en-US" sz="1800" spc="-40" dirty="0">
                <a:solidFill>
                  <a:srgbClr val="202020"/>
                </a:solidFill>
                <a:latin typeface="Verdana"/>
                <a:cs typeface="Verdana"/>
              </a:rPr>
              <a:t> </a:t>
            </a:r>
            <a:r>
              <a:rPr lang="en-US" sz="1800" dirty="0">
                <a:solidFill>
                  <a:srgbClr val="202020"/>
                </a:solidFill>
                <a:latin typeface="Verdana"/>
                <a:cs typeface="Verdana"/>
              </a:rPr>
              <a:t>made</a:t>
            </a:r>
            <a:r>
              <a:rPr lang="en-US" sz="1800" spc="-35" dirty="0">
                <a:solidFill>
                  <a:srgbClr val="202020"/>
                </a:solidFill>
                <a:latin typeface="Verdana"/>
                <a:cs typeface="Verdana"/>
              </a:rPr>
              <a:t> </a:t>
            </a:r>
            <a:r>
              <a:rPr lang="en-US" sz="1800" dirty="0">
                <a:solidFill>
                  <a:srgbClr val="202020"/>
                </a:solidFill>
                <a:latin typeface="Verdana"/>
                <a:cs typeface="Verdana"/>
              </a:rPr>
              <a:t>for</a:t>
            </a:r>
            <a:r>
              <a:rPr lang="en-US" sz="1800" spc="-10" dirty="0">
                <a:solidFill>
                  <a:srgbClr val="202020"/>
                </a:solidFill>
                <a:latin typeface="Verdana"/>
                <a:cs typeface="Verdana"/>
              </a:rPr>
              <a:t> </a:t>
            </a:r>
            <a:r>
              <a:rPr lang="en-US" sz="1800" dirty="0">
                <a:solidFill>
                  <a:srgbClr val="202020"/>
                </a:solidFill>
                <a:latin typeface="Verdana"/>
                <a:cs typeface="Verdana"/>
              </a:rPr>
              <a:t>single</a:t>
            </a:r>
            <a:r>
              <a:rPr lang="en-US" sz="1800" spc="-45" dirty="0">
                <a:solidFill>
                  <a:srgbClr val="202020"/>
                </a:solidFill>
                <a:latin typeface="Verdana"/>
                <a:cs typeface="Verdana"/>
              </a:rPr>
              <a:t> </a:t>
            </a:r>
            <a:r>
              <a:rPr lang="en-US" sz="1800" spc="-10" dirty="0">
                <a:solidFill>
                  <a:srgbClr val="202020"/>
                </a:solidFill>
                <a:latin typeface="Verdana"/>
                <a:cs typeface="Verdana"/>
              </a:rPr>
              <a:t>people </a:t>
            </a:r>
            <a:r>
              <a:rPr lang="en-US" sz="1800" dirty="0">
                <a:solidFill>
                  <a:srgbClr val="202020"/>
                </a:solidFill>
                <a:latin typeface="Verdana"/>
                <a:cs typeface="Verdana"/>
              </a:rPr>
              <a:t>are</a:t>
            </a:r>
            <a:r>
              <a:rPr lang="en-US" sz="1800" spc="-40" dirty="0">
                <a:solidFill>
                  <a:srgbClr val="202020"/>
                </a:solidFill>
                <a:latin typeface="Verdana"/>
                <a:cs typeface="Verdana"/>
              </a:rPr>
              <a:t> </a:t>
            </a:r>
            <a:r>
              <a:rPr lang="en-US" sz="1800" dirty="0">
                <a:solidFill>
                  <a:srgbClr val="202020"/>
                </a:solidFill>
                <a:latin typeface="Verdana"/>
                <a:cs typeface="Verdana"/>
              </a:rPr>
              <a:t>not</a:t>
            </a:r>
            <a:r>
              <a:rPr lang="en-US" sz="1800" spc="-30" dirty="0">
                <a:solidFill>
                  <a:srgbClr val="202020"/>
                </a:solidFill>
                <a:latin typeface="Verdana"/>
                <a:cs typeface="Verdana"/>
              </a:rPr>
              <a:t> </a:t>
            </a:r>
            <a:r>
              <a:rPr lang="en-US" sz="1800" dirty="0">
                <a:solidFill>
                  <a:srgbClr val="202020"/>
                </a:solidFill>
                <a:latin typeface="Verdana"/>
                <a:cs typeface="Verdana"/>
              </a:rPr>
              <a:t>more</a:t>
            </a:r>
            <a:r>
              <a:rPr lang="en-US" sz="1800" spc="-30" dirty="0">
                <a:solidFill>
                  <a:srgbClr val="202020"/>
                </a:solidFill>
                <a:latin typeface="Verdana"/>
                <a:cs typeface="Verdana"/>
              </a:rPr>
              <a:t> </a:t>
            </a:r>
            <a:r>
              <a:rPr lang="en-US" sz="1800" dirty="0">
                <a:solidFill>
                  <a:srgbClr val="202020"/>
                </a:solidFill>
                <a:latin typeface="Verdana"/>
                <a:cs typeface="Verdana"/>
              </a:rPr>
              <a:t>requested</a:t>
            </a:r>
            <a:r>
              <a:rPr lang="en-US" sz="1800" spc="-40" dirty="0">
                <a:solidFill>
                  <a:srgbClr val="202020"/>
                </a:solidFill>
                <a:latin typeface="Verdana"/>
                <a:cs typeface="Verdana"/>
              </a:rPr>
              <a:t> </a:t>
            </a:r>
            <a:r>
              <a:rPr lang="en-US" sz="1800" dirty="0">
                <a:solidFill>
                  <a:srgbClr val="202020"/>
                </a:solidFill>
                <a:latin typeface="Verdana"/>
                <a:cs typeface="Verdana"/>
              </a:rPr>
              <a:t>for</a:t>
            </a:r>
            <a:r>
              <a:rPr lang="en-US" sz="1800" spc="-25" dirty="0">
                <a:solidFill>
                  <a:srgbClr val="202020"/>
                </a:solidFill>
                <a:latin typeface="Verdana"/>
                <a:cs typeface="Verdana"/>
              </a:rPr>
              <a:t> </a:t>
            </a:r>
            <a:r>
              <a:rPr lang="en-US" sz="1800" spc="-10" dirty="0">
                <a:solidFill>
                  <a:srgbClr val="202020"/>
                </a:solidFill>
                <a:latin typeface="Verdana"/>
                <a:cs typeface="Verdana"/>
              </a:rPr>
              <a:t>special </a:t>
            </a:r>
            <a:r>
              <a:rPr lang="en-US" sz="1800" dirty="0">
                <a:solidFill>
                  <a:srgbClr val="202020"/>
                </a:solidFill>
                <a:latin typeface="Verdana"/>
                <a:cs typeface="Verdana"/>
              </a:rPr>
              <a:t>requests</a:t>
            </a:r>
            <a:r>
              <a:rPr lang="en-US" sz="1800" spc="-35" dirty="0">
                <a:solidFill>
                  <a:srgbClr val="202020"/>
                </a:solidFill>
                <a:latin typeface="Verdana"/>
                <a:cs typeface="Verdana"/>
              </a:rPr>
              <a:t> </a:t>
            </a:r>
            <a:r>
              <a:rPr lang="en-US" sz="1800" dirty="0">
                <a:solidFill>
                  <a:srgbClr val="202020"/>
                </a:solidFill>
                <a:latin typeface="Verdana"/>
                <a:cs typeface="Verdana"/>
              </a:rPr>
              <a:t>than</a:t>
            </a:r>
            <a:r>
              <a:rPr lang="en-US" sz="1800" spc="-25" dirty="0">
                <a:solidFill>
                  <a:srgbClr val="202020"/>
                </a:solidFill>
                <a:latin typeface="Verdana"/>
                <a:cs typeface="Verdana"/>
              </a:rPr>
              <a:t> </a:t>
            </a:r>
            <a:r>
              <a:rPr lang="en-US" sz="1800" dirty="0">
                <a:solidFill>
                  <a:srgbClr val="202020"/>
                </a:solidFill>
                <a:latin typeface="Verdana"/>
                <a:cs typeface="Verdana"/>
              </a:rPr>
              <a:t>those</a:t>
            </a:r>
            <a:r>
              <a:rPr lang="en-US" sz="1800" spc="-35" dirty="0">
                <a:solidFill>
                  <a:srgbClr val="202020"/>
                </a:solidFill>
                <a:latin typeface="Verdana"/>
                <a:cs typeface="Verdana"/>
              </a:rPr>
              <a:t> </a:t>
            </a:r>
            <a:r>
              <a:rPr lang="en-US" sz="1800" dirty="0">
                <a:solidFill>
                  <a:srgbClr val="202020"/>
                </a:solidFill>
                <a:latin typeface="Verdana"/>
                <a:cs typeface="Verdana"/>
              </a:rPr>
              <a:t>made</a:t>
            </a:r>
            <a:r>
              <a:rPr lang="en-US" sz="1800" spc="-20" dirty="0">
                <a:solidFill>
                  <a:srgbClr val="202020"/>
                </a:solidFill>
                <a:latin typeface="Verdana"/>
                <a:cs typeface="Verdana"/>
              </a:rPr>
              <a:t> </a:t>
            </a:r>
            <a:r>
              <a:rPr lang="en-US" sz="1800" spc="-25" dirty="0">
                <a:solidFill>
                  <a:srgbClr val="202020"/>
                </a:solidFill>
                <a:latin typeface="Verdana"/>
                <a:cs typeface="Verdana"/>
              </a:rPr>
              <a:t>for </a:t>
            </a:r>
            <a:r>
              <a:rPr lang="en-US" sz="1800" dirty="0">
                <a:solidFill>
                  <a:srgbClr val="202020"/>
                </a:solidFill>
                <a:latin typeface="Verdana"/>
                <a:cs typeface="Verdana"/>
              </a:rPr>
              <a:t>couples,</a:t>
            </a:r>
            <a:r>
              <a:rPr lang="en-US" sz="1800" spc="-45" dirty="0">
                <a:solidFill>
                  <a:srgbClr val="202020"/>
                </a:solidFill>
                <a:latin typeface="Verdana"/>
                <a:cs typeface="Verdana"/>
              </a:rPr>
              <a:t> </a:t>
            </a:r>
            <a:r>
              <a:rPr lang="en-US" sz="1800" dirty="0">
                <a:solidFill>
                  <a:srgbClr val="202020"/>
                </a:solidFill>
                <a:latin typeface="Verdana"/>
                <a:cs typeface="Verdana"/>
              </a:rPr>
              <a:t>followed</a:t>
            </a:r>
            <a:r>
              <a:rPr lang="en-US" sz="1800" spc="-45" dirty="0">
                <a:solidFill>
                  <a:srgbClr val="202020"/>
                </a:solidFill>
                <a:latin typeface="Verdana"/>
                <a:cs typeface="Verdana"/>
              </a:rPr>
              <a:t> </a:t>
            </a:r>
            <a:r>
              <a:rPr lang="en-US" sz="1800" dirty="0">
                <a:solidFill>
                  <a:srgbClr val="202020"/>
                </a:solidFill>
                <a:latin typeface="Verdana"/>
                <a:cs typeface="Verdana"/>
              </a:rPr>
              <a:t>by</a:t>
            </a:r>
            <a:r>
              <a:rPr lang="en-US" sz="1800" spc="-25" dirty="0">
                <a:solidFill>
                  <a:srgbClr val="202020"/>
                </a:solidFill>
                <a:latin typeface="Verdana"/>
                <a:cs typeface="Verdana"/>
              </a:rPr>
              <a:t> </a:t>
            </a:r>
            <a:r>
              <a:rPr lang="en-US" sz="1800" dirty="0">
                <a:solidFill>
                  <a:srgbClr val="202020"/>
                </a:solidFill>
                <a:latin typeface="Verdana"/>
                <a:cs typeface="Verdana"/>
              </a:rPr>
              <a:t>family</a:t>
            </a:r>
            <a:r>
              <a:rPr lang="en-US" sz="1800" spc="-50" dirty="0">
                <a:solidFill>
                  <a:srgbClr val="202020"/>
                </a:solidFill>
                <a:latin typeface="Verdana"/>
                <a:cs typeface="Verdana"/>
              </a:rPr>
              <a:t> </a:t>
            </a:r>
            <a:r>
              <a:rPr lang="en-US" sz="1800" spc="-25" dirty="0">
                <a:solidFill>
                  <a:srgbClr val="202020"/>
                </a:solidFill>
                <a:latin typeface="Verdana"/>
                <a:cs typeface="Verdana"/>
              </a:rPr>
              <a:t>and </a:t>
            </a:r>
            <a:r>
              <a:rPr lang="en-US" sz="1800" dirty="0">
                <a:solidFill>
                  <a:srgbClr val="202020"/>
                </a:solidFill>
                <a:latin typeface="Verdana"/>
                <a:cs typeface="Verdana"/>
              </a:rPr>
              <a:t>business</a:t>
            </a:r>
            <a:r>
              <a:rPr lang="en-US" sz="1800" spc="-40" dirty="0">
                <a:solidFill>
                  <a:srgbClr val="202020"/>
                </a:solidFill>
                <a:latin typeface="Verdana"/>
                <a:cs typeface="Verdana"/>
              </a:rPr>
              <a:t> </a:t>
            </a:r>
            <a:r>
              <a:rPr lang="en-US" sz="1800" spc="-10" dirty="0">
                <a:solidFill>
                  <a:srgbClr val="202020"/>
                </a:solidFill>
                <a:latin typeface="Verdana"/>
                <a:cs typeface="Verdana"/>
              </a:rPr>
              <a:t>events.</a:t>
            </a:r>
            <a:endParaRPr lang="en-US" sz="1800" dirty="0">
              <a:latin typeface="Verdana"/>
              <a:cs typeface="Verdana"/>
            </a:endParaRPr>
          </a:p>
        </p:txBody>
      </p:sp>
      <p:pic>
        <p:nvPicPr>
          <p:cNvPr id="5" name="object 4">
            <a:extLst>
              <a:ext uri="{FF2B5EF4-FFF2-40B4-BE49-F238E27FC236}">
                <a16:creationId xmlns:a16="http://schemas.microsoft.com/office/drawing/2014/main" id="{1D8F2A8E-EB10-A3D5-6ABE-3243BD2332B1}"/>
              </a:ext>
            </a:extLst>
          </p:cNvPr>
          <p:cNvPicPr/>
          <p:nvPr/>
        </p:nvPicPr>
        <p:blipFill>
          <a:blip r:embed="rId2" cstate="print"/>
          <a:stretch>
            <a:fillRect/>
          </a:stretch>
        </p:blipFill>
        <p:spPr>
          <a:xfrm>
            <a:off x="6560458" y="2344509"/>
            <a:ext cx="4976327" cy="3801653"/>
          </a:xfrm>
          <a:prstGeom prst="rect">
            <a:avLst/>
          </a:prstGeom>
        </p:spPr>
      </p:pic>
    </p:spTree>
    <p:extLst>
      <p:ext uri="{BB962C8B-B14F-4D97-AF65-F5344CB8AC3E}">
        <p14:creationId xmlns:p14="http://schemas.microsoft.com/office/powerpoint/2010/main" val="224774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321242"/>
          </a:xfrm>
          <a:prstGeom prst="rect">
            <a:avLst/>
          </a:prstGeom>
        </p:spPr>
        <p:txBody>
          <a:bodyPr vert="horz" wrap="square" lIns="0" tIns="13335" rIns="0" bIns="0" rtlCol="0">
            <a:spAutoFit/>
          </a:bodyPr>
          <a:lstStyle/>
          <a:p>
            <a:pPr marL="12700" marR="5080" algn="just">
              <a:lnSpc>
                <a:spcPct val="100000"/>
              </a:lnSpc>
              <a:spcBef>
                <a:spcPts val="105"/>
              </a:spcBef>
            </a:pPr>
            <a:r>
              <a:rPr lang="en-US" sz="2000" b="1" dirty="0">
                <a:solidFill>
                  <a:srgbClr val="202020"/>
                </a:solidFill>
                <a:latin typeface="Verdana"/>
                <a:cs typeface="Verdana"/>
              </a:rPr>
              <a:t>Question</a:t>
            </a:r>
            <a:r>
              <a:rPr lang="en-US" sz="2000" b="1" spc="-45" dirty="0">
                <a:solidFill>
                  <a:srgbClr val="202020"/>
                </a:solidFill>
                <a:latin typeface="Verdana"/>
                <a:cs typeface="Verdana"/>
              </a:rPr>
              <a:t> </a:t>
            </a:r>
            <a:r>
              <a:rPr lang="en-US" sz="2000" b="1" dirty="0">
                <a:solidFill>
                  <a:srgbClr val="202020"/>
                </a:solidFill>
                <a:latin typeface="Verdana"/>
                <a:cs typeface="Verdana"/>
              </a:rPr>
              <a:t>14</a:t>
            </a:r>
            <a:r>
              <a:rPr lang="en-US" sz="2000" b="1" spc="-25" dirty="0">
                <a:solidFill>
                  <a:srgbClr val="202020"/>
                </a:solidFill>
                <a:latin typeface="Verdana"/>
                <a:cs typeface="Verdana"/>
              </a:rPr>
              <a:t> </a:t>
            </a:r>
            <a:r>
              <a:rPr lang="en-US" sz="2000" b="1" dirty="0">
                <a:solidFill>
                  <a:srgbClr val="202020"/>
                </a:solidFill>
                <a:latin typeface="Verdana"/>
                <a:cs typeface="Verdana"/>
              </a:rPr>
              <a:t>:</a:t>
            </a:r>
            <a:r>
              <a:rPr lang="en-US" sz="2000" b="1" spc="-15" dirty="0">
                <a:solidFill>
                  <a:srgbClr val="202020"/>
                </a:solidFill>
                <a:latin typeface="Verdana"/>
                <a:cs typeface="Verdana"/>
              </a:rPr>
              <a:t> </a:t>
            </a:r>
            <a:r>
              <a:rPr lang="en-US" sz="2000" b="1" dirty="0">
                <a:solidFill>
                  <a:srgbClr val="202020"/>
                </a:solidFill>
                <a:latin typeface="Verdana"/>
                <a:cs typeface="Verdana"/>
              </a:rPr>
              <a:t>Is</a:t>
            </a:r>
            <a:r>
              <a:rPr lang="en-US" sz="2000" b="1" spc="-30" dirty="0">
                <a:solidFill>
                  <a:srgbClr val="202020"/>
                </a:solidFill>
                <a:latin typeface="Verdana"/>
                <a:cs typeface="Verdana"/>
              </a:rPr>
              <a:t> </a:t>
            </a:r>
            <a:r>
              <a:rPr lang="en-US" sz="2000" b="1" dirty="0">
                <a:solidFill>
                  <a:srgbClr val="202020"/>
                </a:solidFill>
                <a:latin typeface="Verdana"/>
                <a:cs typeface="Verdana"/>
              </a:rPr>
              <a:t>the</a:t>
            </a:r>
            <a:r>
              <a:rPr lang="en-US" sz="2000" b="1" spc="-30" dirty="0">
                <a:solidFill>
                  <a:srgbClr val="202020"/>
                </a:solidFill>
                <a:latin typeface="Verdana"/>
                <a:cs typeface="Verdana"/>
              </a:rPr>
              <a:t> </a:t>
            </a:r>
            <a:r>
              <a:rPr lang="en-US" sz="2000" b="1" dirty="0">
                <a:solidFill>
                  <a:srgbClr val="202020"/>
                </a:solidFill>
                <a:latin typeface="Verdana"/>
                <a:cs typeface="Verdana"/>
              </a:rPr>
              <a:t>ADR</a:t>
            </a:r>
            <a:r>
              <a:rPr lang="en-US" sz="2000" b="1" spc="-35" dirty="0">
                <a:solidFill>
                  <a:srgbClr val="202020"/>
                </a:solidFill>
                <a:latin typeface="Verdana"/>
                <a:cs typeface="Verdana"/>
              </a:rPr>
              <a:t> </a:t>
            </a:r>
            <a:r>
              <a:rPr lang="en-US" sz="2000" b="1" dirty="0">
                <a:solidFill>
                  <a:srgbClr val="202020"/>
                </a:solidFill>
                <a:latin typeface="Verdana"/>
                <a:cs typeface="Verdana"/>
              </a:rPr>
              <a:t>affected</a:t>
            </a:r>
            <a:r>
              <a:rPr lang="en-US" sz="2000" b="1" spc="-40" dirty="0">
                <a:solidFill>
                  <a:srgbClr val="202020"/>
                </a:solidFill>
                <a:latin typeface="Verdana"/>
                <a:cs typeface="Verdana"/>
              </a:rPr>
              <a:t> </a:t>
            </a:r>
            <a:r>
              <a:rPr lang="en-US" sz="2000" b="1" dirty="0">
                <a:solidFill>
                  <a:srgbClr val="202020"/>
                </a:solidFill>
                <a:latin typeface="Verdana"/>
                <a:cs typeface="Verdana"/>
              </a:rPr>
              <a:t>by</a:t>
            </a:r>
            <a:r>
              <a:rPr lang="en-US" sz="2000" b="1" spc="-25" dirty="0">
                <a:solidFill>
                  <a:srgbClr val="202020"/>
                </a:solidFill>
                <a:latin typeface="Verdana"/>
                <a:cs typeface="Verdana"/>
              </a:rPr>
              <a:t> </a:t>
            </a:r>
            <a:r>
              <a:rPr lang="en-US" sz="2000" b="1" dirty="0">
                <a:solidFill>
                  <a:srgbClr val="202020"/>
                </a:solidFill>
                <a:latin typeface="Verdana"/>
                <a:cs typeface="Verdana"/>
              </a:rPr>
              <a:t>the</a:t>
            </a:r>
            <a:r>
              <a:rPr lang="en-US" sz="2000" b="1" spc="-30" dirty="0">
                <a:solidFill>
                  <a:srgbClr val="202020"/>
                </a:solidFill>
                <a:latin typeface="Verdana"/>
                <a:cs typeface="Verdana"/>
              </a:rPr>
              <a:t> </a:t>
            </a:r>
            <a:r>
              <a:rPr lang="en-US" sz="2000" b="1" dirty="0">
                <a:solidFill>
                  <a:srgbClr val="202020"/>
                </a:solidFill>
                <a:latin typeface="Verdana"/>
                <a:cs typeface="Verdana"/>
              </a:rPr>
              <a:t>hotel</a:t>
            </a:r>
            <a:r>
              <a:rPr lang="en-US" sz="2000" b="1" spc="-30" dirty="0">
                <a:solidFill>
                  <a:srgbClr val="202020"/>
                </a:solidFill>
                <a:latin typeface="Verdana"/>
                <a:cs typeface="Verdana"/>
              </a:rPr>
              <a:t> </a:t>
            </a:r>
            <a:r>
              <a:rPr lang="en-US" sz="2000" b="1" dirty="0">
                <a:solidFill>
                  <a:srgbClr val="202020"/>
                </a:solidFill>
                <a:latin typeface="Verdana"/>
                <a:cs typeface="Verdana"/>
              </a:rPr>
              <a:t>not</a:t>
            </a:r>
            <a:r>
              <a:rPr lang="en-US" sz="2000" b="1" spc="-10" dirty="0">
                <a:solidFill>
                  <a:srgbClr val="202020"/>
                </a:solidFill>
                <a:latin typeface="Verdana"/>
                <a:cs typeface="Verdana"/>
              </a:rPr>
              <a:t> </a:t>
            </a:r>
            <a:r>
              <a:rPr lang="en-US" sz="2000" b="1" dirty="0">
                <a:solidFill>
                  <a:srgbClr val="202020"/>
                </a:solidFill>
                <a:latin typeface="Verdana"/>
                <a:cs typeface="Verdana"/>
              </a:rPr>
              <a:t>giving</a:t>
            </a:r>
            <a:r>
              <a:rPr lang="en-US" sz="2000" b="1" spc="-45" dirty="0">
                <a:solidFill>
                  <a:srgbClr val="202020"/>
                </a:solidFill>
                <a:latin typeface="Verdana"/>
                <a:cs typeface="Verdana"/>
              </a:rPr>
              <a:t> </a:t>
            </a:r>
            <a:r>
              <a:rPr lang="en-US" sz="2000" b="1" spc="-50" dirty="0">
                <a:solidFill>
                  <a:srgbClr val="202020"/>
                </a:solidFill>
                <a:latin typeface="Verdana"/>
                <a:cs typeface="Verdana"/>
              </a:rPr>
              <a:t>a </a:t>
            </a:r>
            <a:r>
              <a:rPr lang="en-US" sz="2000" b="1" dirty="0">
                <a:solidFill>
                  <a:srgbClr val="202020"/>
                </a:solidFill>
                <a:latin typeface="Verdana"/>
                <a:cs typeface="Verdana"/>
              </a:rPr>
              <a:t>reserved</a:t>
            </a:r>
            <a:r>
              <a:rPr lang="en-US" sz="2000" b="1" spc="-65" dirty="0">
                <a:solidFill>
                  <a:srgbClr val="202020"/>
                </a:solidFill>
                <a:latin typeface="Verdana"/>
                <a:cs typeface="Verdana"/>
              </a:rPr>
              <a:t> </a:t>
            </a:r>
            <a:r>
              <a:rPr lang="en-US" sz="2000" b="1" spc="-20" dirty="0">
                <a:solidFill>
                  <a:srgbClr val="202020"/>
                </a:solidFill>
                <a:latin typeface="Verdana"/>
                <a:cs typeface="Verdana"/>
              </a:rPr>
              <a:t>room?</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81002" y="2344509"/>
            <a:ext cx="6085115" cy="1615827"/>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There</a:t>
            </a:r>
            <a:r>
              <a:rPr lang="en-US" sz="1800" spc="-25" dirty="0">
                <a:solidFill>
                  <a:srgbClr val="202020"/>
                </a:solidFill>
                <a:latin typeface="Verdana"/>
                <a:cs typeface="Verdana"/>
              </a:rPr>
              <a:t> </a:t>
            </a:r>
            <a:r>
              <a:rPr lang="en-US" sz="1800" dirty="0">
                <a:solidFill>
                  <a:srgbClr val="202020"/>
                </a:solidFill>
                <a:latin typeface="Verdana"/>
                <a:cs typeface="Verdana"/>
              </a:rPr>
              <a:t>is</a:t>
            </a:r>
            <a:r>
              <a:rPr lang="en-US" sz="1800" spc="-35" dirty="0">
                <a:solidFill>
                  <a:srgbClr val="202020"/>
                </a:solidFill>
                <a:latin typeface="Verdana"/>
                <a:cs typeface="Verdana"/>
              </a:rPr>
              <a:t> </a:t>
            </a:r>
            <a:r>
              <a:rPr lang="en-US" sz="1800" dirty="0">
                <a:solidFill>
                  <a:srgbClr val="202020"/>
                </a:solidFill>
                <a:latin typeface="Verdana"/>
                <a:cs typeface="Verdana"/>
              </a:rPr>
              <a:t>no</a:t>
            </a:r>
            <a:r>
              <a:rPr lang="en-US" sz="1800" spc="-10" dirty="0">
                <a:solidFill>
                  <a:srgbClr val="202020"/>
                </a:solidFill>
                <a:latin typeface="Verdana"/>
                <a:cs typeface="Verdana"/>
              </a:rPr>
              <a:t> </a:t>
            </a:r>
            <a:r>
              <a:rPr lang="en-US" sz="1800" dirty="0">
                <a:solidFill>
                  <a:srgbClr val="202020"/>
                </a:solidFill>
                <a:latin typeface="Verdana"/>
                <a:cs typeface="Verdana"/>
              </a:rPr>
              <a:t>significant</a:t>
            </a:r>
            <a:r>
              <a:rPr lang="en-US" sz="1800" spc="-65" dirty="0">
                <a:solidFill>
                  <a:srgbClr val="202020"/>
                </a:solidFill>
                <a:latin typeface="Verdana"/>
                <a:cs typeface="Verdana"/>
              </a:rPr>
              <a:t> </a:t>
            </a:r>
            <a:r>
              <a:rPr lang="en-US" sz="1800" spc="-10" dirty="0">
                <a:solidFill>
                  <a:srgbClr val="202020"/>
                </a:solidFill>
                <a:latin typeface="Verdana"/>
                <a:cs typeface="Verdana"/>
              </a:rPr>
              <a:t>difference </a:t>
            </a:r>
            <a:r>
              <a:rPr lang="en-US" sz="1800" dirty="0">
                <a:solidFill>
                  <a:srgbClr val="202020"/>
                </a:solidFill>
                <a:latin typeface="Verdana"/>
                <a:cs typeface="Verdana"/>
              </a:rPr>
              <a:t>in</a:t>
            </a:r>
            <a:r>
              <a:rPr lang="en-US" sz="1800" spc="-30" dirty="0">
                <a:solidFill>
                  <a:srgbClr val="202020"/>
                </a:solidFill>
                <a:latin typeface="Verdana"/>
                <a:cs typeface="Verdana"/>
              </a:rPr>
              <a:t> </a:t>
            </a:r>
            <a:r>
              <a:rPr lang="en-US" sz="1800" dirty="0">
                <a:solidFill>
                  <a:srgbClr val="202020"/>
                </a:solidFill>
                <a:latin typeface="Verdana"/>
                <a:cs typeface="Verdana"/>
              </a:rPr>
              <a:t>ADR</a:t>
            </a:r>
            <a:r>
              <a:rPr lang="en-US" sz="1800" spc="-25" dirty="0">
                <a:solidFill>
                  <a:srgbClr val="202020"/>
                </a:solidFill>
                <a:latin typeface="Verdana"/>
                <a:cs typeface="Verdana"/>
              </a:rPr>
              <a:t> </a:t>
            </a:r>
            <a:r>
              <a:rPr lang="en-US" sz="1800" dirty="0">
                <a:solidFill>
                  <a:srgbClr val="202020"/>
                </a:solidFill>
                <a:latin typeface="Verdana"/>
                <a:cs typeface="Verdana"/>
              </a:rPr>
              <a:t>between</a:t>
            </a:r>
            <a:r>
              <a:rPr lang="en-US" sz="1800" spc="-40" dirty="0">
                <a:solidFill>
                  <a:srgbClr val="202020"/>
                </a:solidFill>
                <a:latin typeface="Verdana"/>
                <a:cs typeface="Verdana"/>
              </a:rPr>
              <a:t> </a:t>
            </a:r>
            <a:r>
              <a:rPr lang="en-US" sz="1800" dirty="0">
                <a:solidFill>
                  <a:srgbClr val="202020"/>
                </a:solidFill>
                <a:latin typeface="Verdana"/>
                <a:cs typeface="Verdana"/>
              </a:rPr>
              <a:t>reserved</a:t>
            </a:r>
            <a:r>
              <a:rPr lang="en-US" sz="1800" spc="-40" dirty="0">
                <a:solidFill>
                  <a:srgbClr val="202020"/>
                </a:solidFill>
                <a:latin typeface="Verdana"/>
                <a:cs typeface="Verdana"/>
              </a:rPr>
              <a:t> </a:t>
            </a:r>
            <a:r>
              <a:rPr lang="en-US" sz="1800" spc="-10" dirty="0">
                <a:solidFill>
                  <a:srgbClr val="202020"/>
                </a:solidFill>
                <a:latin typeface="Verdana"/>
                <a:cs typeface="Verdana"/>
              </a:rPr>
              <a:t>rooms </a:t>
            </a:r>
            <a:r>
              <a:rPr lang="en-US" sz="1800" dirty="0">
                <a:solidFill>
                  <a:srgbClr val="202020"/>
                </a:solidFill>
                <a:latin typeface="Verdana"/>
                <a:cs typeface="Verdana"/>
              </a:rPr>
              <a:t>assigned</a:t>
            </a:r>
            <a:r>
              <a:rPr lang="en-US" sz="1800" spc="-60" dirty="0">
                <a:solidFill>
                  <a:srgbClr val="202020"/>
                </a:solidFill>
                <a:latin typeface="Verdana"/>
                <a:cs typeface="Verdana"/>
              </a:rPr>
              <a:t> </a:t>
            </a:r>
            <a:r>
              <a:rPr lang="en-US" sz="1800" dirty="0">
                <a:solidFill>
                  <a:srgbClr val="202020"/>
                </a:solidFill>
                <a:latin typeface="Verdana"/>
                <a:cs typeface="Verdana"/>
              </a:rPr>
              <a:t>and</a:t>
            </a:r>
            <a:r>
              <a:rPr lang="en-US" sz="1800" spc="-45" dirty="0">
                <a:solidFill>
                  <a:srgbClr val="202020"/>
                </a:solidFill>
                <a:latin typeface="Verdana"/>
                <a:cs typeface="Verdana"/>
              </a:rPr>
              <a:t> </a:t>
            </a:r>
            <a:r>
              <a:rPr lang="en-US" sz="1800" dirty="0">
                <a:solidFill>
                  <a:srgbClr val="202020"/>
                </a:solidFill>
                <a:latin typeface="Verdana"/>
                <a:cs typeface="Verdana"/>
              </a:rPr>
              <a:t>not</a:t>
            </a:r>
            <a:r>
              <a:rPr lang="en-US" sz="1800" spc="-30" dirty="0">
                <a:solidFill>
                  <a:srgbClr val="202020"/>
                </a:solidFill>
                <a:latin typeface="Verdana"/>
                <a:cs typeface="Verdana"/>
              </a:rPr>
              <a:t> </a:t>
            </a:r>
            <a:r>
              <a:rPr lang="en-US" sz="1800" dirty="0">
                <a:solidFill>
                  <a:srgbClr val="202020"/>
                </a:solidFill>
                <a:latin typeface="Verdana"/>
                <a:cs typeface="Verdana"/>
              </a:rPr>
              <a:t>reserved</a:t>
            </a:r>
            <a:r>
              <a:rPr lang="en-US" sz="1800" spc="-50" dirty="0">
                <a:solidFill>
                  <a:srgbClr val="202020"/>
                </a:solidFill>
                <a:latin typeface="Verdana"/>
                <a:cs typeface="Verdana"/>
              </a:rPr>
              <a:t> </a:t>
            </a:r>
            <a:r>
              <a:rPr lang="en-US" sz="1800" spc="-10" dirty="0">
                <a:solidFill>
                  <a:srgbClr val="202020"/>
                </a:solidFill>
                <a:latin typeface="Verdana"/>
                <a:cs typeface="Verdana"/>
              </a:rPr>
              <a:t>rooms assigned.</a:t>
            </a:r>
            <a:endParaRPr lang="en-US" sz="1800" dirty="0">
              <a:latin typeface="Verdana"/>
              <a:cs typeface="Verdana"/>
            </a:endParaRPr>
          </a:p>
          <a:p>
            <a:pPr marL="299085" marR="246379" indent="-287020" algn="just">
              <a:lnSpc>
                <a:spcPct val="100000"/>
              </a:lnSpc>
              <a:spcBef>
                <a:spcPts val="1685"/>
              </a:spcBef>
              <a:buClr>
                <a:srgbClr val="000000"/>
              </a:buClr>
              <a:buFont typeface="Wingdings"/>
              <a:buChar char=""/>
              <a:tabLst>
                <a:tab pos="299085" algn="l"/>
              </a:tabLst>
            </a:pPr>
            <a:r>
              <a:rPr lang="en-US" sz="1800" dirty="0">
                <a:solidFill>
                  <a:srgbClr val="202020"/>
                </a:solidFill>
                <a:latin typeface="Verdana"/>
                <a:cs typeface="Verdana"/>
              </a:rPr>
              <a:t>Not</a:t>
            </a:r>
            <a:r>
              <a:rPr lang="en-US" sz="1800" spc="-35" dirty="0">
                <a:solidFill>
                  <a:srgbClr val="202020"/>
                </a:solidFill>
                <a:latin typeface="Verdana"/>
                <a:cs typeface="Verdana"/>
              </a:rPr>
              <a:t> </a:t>
            </a:r>
            <a:r>
              <a:rPr lang="en-US" sz="1800" dirty="0">
                <a:solidFill>
                  <a:srgbClr val="202020"/>
                </a:solidFill>
                <a:latin typeface="Verdana"/>
                <a:cs typeface="Verdana"/>
              </a:rPr>
              <a:t>assigning</a:t>
            </a:r>
            <a:r>
              <a:rPr lang="en-US" sz="1800" spc="-65" dirty="0">
                <a:solidFill>
                  <a:srgbClr val="202020"/>
                </a:solidFill>
                <a:latin typeface="Verdana"/>
                <a:cs typeface="Verdana"/>
              </a:rPr>
              <a:t> </a:t>
            </a:r>
            <a:r>
              <a:rPr lang="en-US" sz="1800" dirty="0">
                <a:solidFill>
                  <a:srgbClr val="202020"/>
                </a:solidFill>
                <a:latin typeface="Verdana"/>
                <a:cs typeface="Verdana"/>
              </a:rPr>
              <a:t>a</a:t>
            </a:r>
            <a:r>
              <a:rPr lang="en-US" sz="1800" spc="-20" dirty="0">
                <a:solidFill>
                  <a:srgbClr val="202020"/>
                </a:solidFill>
                <a:latin typeface="Verdana"/>
                <a:cs typeface="Verdana"/>
              </a:rPr>
              <a:t> </a:t>
            </a:r>
            <a:r>
              <a:rPr lang="en-US" sz="1800" dirty="0">
                <a:solidFill>
                  <a:srgbClr val="202020"/>
                </a:solidFill>
                <a:latin typeface="Verdana"/>
                <a:cs typeface="Verdana"/>
              </a:rPr>
              <a:t>reserved</a:t>
            </a:r>
            <a:r>
              <a:rPr lang="en-US" sz="1800" spc="-45" dirty="0">
                <a:solidFill>
                  <a:srgbClr val="202020"/>
                </a:solidFill>
                <a:latin typeface="Verdana"/>
                <a:cs typeface="Verdana"/>
              </a:rPr>
              <a:t> </a:t>
            </a:r>
            <a:r>
              <a:rPr lang="en-US" sz="1800" spc="-20" dirty="0">
                <a:solidFill>
                  <a:srgbClr val="202020"/>
                </a:solidFill>
                <a:latin typeface="Verdana"/>
                <a:cs typeface="Verdana"/>
              </a:rPr>
              <a:t>room </a:t>
            </a:r>
            <a:r>
              <a:rPr lang="en-US" sz="1800" dirty="0">
                <a:solidFill>
                  <a:srgbClr val="202020"/>
                </a:solidFill>
                <a:latin typeface="Verdana"/>
                <a:cs typeface="Verdana"/>
              </a:rPr>
              <a:t>does</a:t>
            </a:r>
            <a:r>
              <a:rPr lang="en-US" sz="1800" spc="-30" dirty="0">
                <a:solidFill>
                  <a:srgbClr val="202020"/>
                </a:solidFill>
                <a:latin typeface="Verdana"/>
                <a:cs typeface="Verdana"/>
              </a:rPr>
              <a:t> </a:t>
            </a:r>
            <a:r>
              <a:rPr lang="en-US" sz="1800" dirty="0">
                <a:solidFill>
                  <a:srgbClr val="202020"/>
                </a:solidFill>
                <a:latin typeface="Verdana"/>
                <a:cs typeface="Verdana"/>
              </a:rPr>
              <a:t>not</a:t>
            </a:r>
            <a:r>
              <a:rPr lang="en-US" sz="1800" spc="-25" dirty="0">
                <a:solidFill>
                  <a:srgbClr val="202020"/>
                </a:solidFill>
                <a:latin typeface="Verdana"/>
                <a:cs typeface="Verdana"/>
              </a:rPr>
              <a:t> </a:t>
            </a:r>
            <a:r>
              <a:rPr lang="en-US" sz="1800" dirty="0">
                <a:solidFill>
                  <a:srgbClr val="202020"/>
                </a:solidFill>
                <a:latin typeface="Verdana"/>
                <a:cs typeface="Verdana"/>
              </a:rPr>
              <a:t>affect</a:t>
            </a:r>
            <a:r>
              <a:rPr lang="en-US" sz="1800" spc="-30" dirty="0">
                <a:solidFill>
                  <a:srgbClr val="202020"/>
                </a:solidFill>
                <a:latin typeface="Verdana"/>
                <a:cs typeface="Verdana"/>
              </a:rPr>
              <a:t> </a:t>
            </a:r>
            <a:r>
              <a:rPr lang="en-US" sz="1800" spc="-20" dirty="0">
                <a:solidFill>
                  <a:srgbClr val="202020"/>
                </a:solidFill>
                <a:latin typeface="Verdana"/>
                <a:cs typeface="Verdana"/>
              </a:rPr>
              <a:t>ADR.</a:t>
            </a:r>
            <a:endParaRPr lang="en-US" sz="1800" dirty="0">
              <a:latin typeface="Verdana"/>
              <a:cs typeface="Verdana"/>
            </a:endParaRPr>
          </a:p>
        </p:txBody>
      </p:sp>
      <p:pic>
        <p:nvPicPr>
          <p:cNvPr id="4" name="object 4">
            <a:extLst>
              <a:ext uri="{FF2B5EF4-FFF2-40B4-BE49-F238E27FC236}">
                <a16:creationId xmlns:a16="http://schemas.microsoft.com/office/drawing/2014/main" id="{73087B68-D086-9073-1521-39BC9042CC0E}"/>
              </a:ext>
            </a:extLst>
          </p:cNvPr>
          <p:cNvPicPr/>
          <p:nvPr/>
        </p:nvPicPr>
        <p:blipFill>
          <a:blip r:embed="rId2" cstate="print"/>
          <a:stretch>
            <a:fillRect/>
          </a:stretch>
        </p:blipFill>
        <p:spPr>
          <a:xfrm>
            <a:off x="6499987" y="2222405"/>
            <a:ext cx="5300127" cy="3898357"/>
          </a:xfrm>
          <a:prstGeom prst="rect">
            <a:avLst/>
          </a:prstGeom>
        </p:spPr>
      </p:pic>
    </p:spTree>
    <p:extLst>
      <p:ext uri="{BB962C8B-B14F-4D97-AF65-F5344CB8AC3E}">
        <p14:creationId xmlns:p14="http://schemas.microsoft.com/office/powerpoint/2010/main" val="47983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629018"/>
          </a:xfrm>
          <a:prstGeom prst="rect">
            <a:avLst/>
          </a:prstGeom>
        </p:spPr>
        <p:txBody>
          <a:bodyPr vert="horz" wrap="square" lIns="0" tIns="13335" rIns="0" bIns="0" rtlCol="0">
            <a:spAutoFit/>
          </a:bodyPr>
          <a:lstStyle/>
          <a:p>
            <a:pPr marL="12700" marR="5080" algn="just">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15:</a:t>
            </a:r>
            <a:r>
              <a:rPr lang="en-US" sz="2000" b="1" spc="-20" dirty="0">
                <a:solidFill>
                  <a:srgbClr val="202020"/>
                </a:solidFill>
                <a:latin typeface="Verdana"/>
                <a:cs typeface="Verdana"/>
              </a:rPr>
              <a:t> </a:t>
            </a:r>
            <a:r>
              <a:rPr lang="en-US" sz="2000" b="1" dirty="0">
                <a:solidFill>
                  <a:srgbClr val="202020"/>
                </a:solidFill>
                <a:latin typeface="Verdana"/>
                <a:cs typeface="Verdana"/>
              </a:rPr>
              <a:t>The</a:t>
            </a:r>
            <a:r>
              <a:rPr lang="en-US" sz="2000" b="1" spc="-45" dirty="0">
                <a:solidFill>
                  <a:srgbClr val="202020"/>
                </a:solidFill>
                <a:latin typeface="Verdana"/>
                <a:cs typeface="Verdana"/>
              </a:rPr>
              <a:t> </a:t>
            </a:r>
            <a:r>
              <a:rPr lang="en-US" sz="2000" b="1" dirty="0">
                <a:solidFill>
                  <a:srgbClr val="202020"/>
                </a:solidFill>
                <a:latin typeface="Verdana"/>
                <a:cs typeface="Verdana"/>
              </a:rPr>
              <a:t>majority</a:t>
            </a:r>
            <a:r>
              <a:rPr lang="en-US" sz="2000" b="1" spc="-20" dirty="0">
                <a:solidFill>
                  <a:srgbClr val="202020"/>
                </a:solidFill>
                <a:latin typeface="Verdana"/>
                <a:cs typeface="Verdana"/>
              </a:rPr>
              <a:t> </a:t>
            </a:r>
            <a:r>
              <a:rPr lang="en-US" sz="2000" b="1" dirty="0">
                <a:solidFill>
                  <a:srgbClr val="202020"/>
                </a:solidFill>
                <a:latin typeface="Verdana"/>
                <a:cs typeface="Verdana"/>
              </a:rPr>
              <a:t>of</a:t>
            </a:r>
            <a:r>
              <a:rPr lang="en-US" sz="2000" b="1" spc="-20" dirty="0">
                <a:solidFill>
                  <a:srgbClr val="202020"/>
                </a:solidFill>
                <a:latin typeface="Verdana"/>
                <a:cs typeface="Verdana"/>
              </a:rPr>
              <a:t> </a:t>
            </a:r>
            <a:r>
              <a:rPr lang="en-US" sz="2000" b="1" dirty="0">
                <a:solidFill>
                  <a:srgbClr val="202020"/>
                </a:solidFill>
                <a:latin typeface="Verdana"/>
                <a:cs typeface="Verdana"/>
              </a:rPr>
              <a:t>bookings</a:t>
            </a:r>
            <a:r>
              <a:rPr lang="en-US" sz="2000" b="1" spc="-60" dirty="0">
                <a:solidFill>
                  <a:srgbClr val="202020"/>
                </a:solidFill>
                <a:latin typeface="Verdana"/>
                <a:cs typeface="Verdana"/>
              </a:rPr>
              <a:t> </a:t>
            </a:r>
            <a:r>
              <a:rPr lang="en-US" sz="2000" b="1" dirty="0">
                <a:solidFill>
                  <a:srgbClr val="202020"/>
                </a:solidFill>
                <a:latin typeface="Verdana"/>
                <a:cs typeface="Verdana"/>
              </a:rPr>
              <a:t>were</a:t>
            </a:r>
            <a:r>
              <a:rPr lang="en-US" sz="2000" b="1" spc="-45" dirty="0">
                <a:solidFill>
                  <a:srgbClr val="202020"/>
                </a:solidFill>
                <a:latin typeface="Verdana"/>
                <a:cs typeface="Verdana"/>
              </a:rPr>
              <a:t> </a:t>
            </a:r>
            <a:r>
              <a:rPr lang="en-US" sz="2000" b="1" dirty="0">
                <a:solidFill>
                  <a:srgbClr val="202020"/>
                </a:solidFill>
                <a:latin typeface="Verdana"/>
                <a:cs typeface="Verdana"/>
              </a:rPr>
              <a:t>made</a:t>
            </a:r>
            <a:r>
              <a:rPr lang="en-US" sz="2000" b="1" spc="-35" dirty="0">
                <a:solidFill>
                  <a:srgbClr val="202020"/>
                </a:solidFill>
                <a:latin typeface="Verdana"/>
                <a:cs typeface="Verdana"/>
              </a:rPr>
              <a:t> </a:t>
            </a:r>
            <a:r>
              <a:rPr lang="en-US" sz="2000" b="1" dirty="0">
                <a:solidFill>
                  <a:srgbClr val="202020"/>
                </a:solidFill>
                <a:latin typeface="Verdana"/>
                <a:cs typeface="Verdana"/>
              </a:rPr>
              <a:t>for</a:t>
            </a:r>
            <a:r>
              <a:rPr lang="en-US" sz="2000" b="1" spc="-25" dirty="0">
                <a:solidFill>
                  <a:srgbClr val="202020"/>
                </a:solidFill>
                <a:latin typeface="Verdana"/>
                <a:cs typeface="Verdana"/>
              </a:rPr>
              <a:t> </a:t>
            </a:r>
            <a:r>
              <a:rPr lang="en-US" sz="2000" b="1" dirty="0">
                <a:solidFill>
                  <a:srgbClr val="202020"/>
                </a:solidFill>
                <a:latin typeface="Verdana"/>
                <a:cs typeface="Verdana"/>
              </a:rPr>
              <a:t>how</a:t>
            </a:r>
            <a:r>
              <a:rPr lang="en-US" sz="2000" b="1" spc="-20" dirty="0">
                <a:solidFill>
                  <a:srgbClr val="202020"/>
                </a:solidFill>
                <a:latin typeface="Verdana"/>
                <a:cs typeface="Verdana"/>
              </a:rPr>
              <a:t> </a:t>
            </a:r>
            <a:r>
              <a:rPr lang="en-US" sz="2000" b="1" dirty="0">
                <a:solidFill>
                  <a:srgbClr val="202020"/>
                </a:solidFill>
                <a:latin typeface="Verdana"/>
                <a:cs typeface="Verdana"/>
              </a:rPr>
              <a:t>many</a:t>
            </a:r>
            <a:r>
              <a:rPr lang="en-US" sz="2000" b="1" spc="-20" dirty="0">
                <a:solidFill>
                  <a:srgbClr val="202020"/>
                </a:solidFill>
                <a:latin typeface="Verdana"/>
                <a:cs typeface="Verdana"/>
              </a:rPr>
              <a:t> </a:t>
            </a:r>
            <a:r>
              <a:rPr lang="en-US" sz="2000" b="1" dirty="0">
                <a:solidFill>
                  <a:srgbClr val="202020"/>
                </a:solidFill>
                <a:latin typeface="Verdana"/>
                <a:cs typeface="Verdana"/>
              </a:rPr>
              <a:t>people,</a:t>
            </a:r>
            <a:r>
              <a:rPr lang="en-US" sz="2000" b="1" spc="-65" dirty="0">
                <a:solidFill>
                  <a:srgbClr val="202020"/>
                </a:solidFill>
                <a:latin typeface="Verdana"/>
                <a:cs typeface="Verdana"/>
              </a:rPr>
              <a:t> </a:t>
            </a:r>
            <a:r>
              <a:rPr lang="en-US" sz="2000" b="1" dirty="0">
                <a:solidFill>
                  <a:srgbClr val="202020"/>
                </a:solidFill>
                <a:latin typeface="Verdana"/>
                <a:cs typeface="Verdana"/>
              </a:rPr>
              <a:t>and</a:t>
            </a:r>
            <a:r>
              <a:rPr lang="en-US" sz="2000" b="1" spc="-20" dirty="0">
                <a:solidFill>
                  <a:srgbClr val="202020"/>
                </a:solidFill>
                <a:latin typeface="Verdana"/>
                <a:cs typeface="Verdana"/>
              </a:rPr>
              <a:t> </a:t>
            </a:r>
            <a:r>
              <a:rPr lang="en-US" sz="2000" b="1" dirty="0">
                <a:solidFill>
                  <a:srgbClr val="202020"/>
                </a:solidFill>
                <a:latin typeface="Verdana"/>
                <a:cs typeface="Verdana"/>
              </a:rPr>
              <a:t>the</a:t>
            </a:r>
            <a:r>
              <a:rPr lang="en-US" sz="2000" b="1" spc="-30" dirty="0">
                <a:solidFill>
                  <a:srgbClr val="202020"/>
                </a:solidFill>
                <a:latin typeface="Verdana"/>
                <a:cs typeface="Verdana"/>
              </a:rPr>
              <a:t> </a:t>
            </a:r>
            <a:r>
              <a:rPr lang="en-US" sz="2000" b="1" spc="-10" dirty="0">
                <a:solidFill>
                  <a:srgbClr val="202020"/>
                </a:solidFill>
                <a:latin typeface="Verdana"/>
                <a:cs typeface="Verdana"/>
              </a:rPr>
              <a:t>majority </a:t>
            </a:r>
            <a:r>
              <a:rPr lang="en-US" sz="2000" b="1" dirty="0">
                <a:solidFill>
                  <a:srgbClr val="202020"/>
                </a:solidFill>
                <a:latin typeface="Verdana"/>
                <a:cs typeface="Verdana"/>
              </a:rPr>
              <a:t>of</a:t>
            </a:r>
            <a:r>
              <a:rPr lang="en-US" sz="2000" b="1" spc="-30" dirty="0">
                <a:solidFill>
                  <a:srgbClr val="202020"/>
                </a:solidFill>
                <a:latin typeface="Verdana"/>
                <a:cs typeface="Verdana"/>
              </a:rPr>
              <a:t> </a:t>
            </a:r>
            <a:r>
              <a:rPr lang="en-US" sz="2000" b="1" dirty="0">
                <a:solidFill>
                  <a:srgbClr val="202020"/>
                </a:solidFill>
                <a:latin typeface="Verdana"/>
                <a:cs typeface="Verdana"/>
              </a:rPr>
              <a:t>cancellations</a:t>
            </a:r>
            <a:r>
              <a:rPr lang="en-US" sz="2000" b="1" spc="-50" dirty="0">
                <a:solidFill>
                  <a:srgbClr val="202020"/>
                </a:solidFill>
                <a:latin typeface="Verdana"/>
                <a:cs typeface="Verdana"/>
              </a:rPr>
              <a:t> </a:t>
            </a:r>
            <a:r>
              <a:rPr lang="en-US" sz="2000" b="1" dirty="0">
                <a:solidFill>
                  <a:srgbClr val="202020"/>
                </a:solidFill>
                <a:latin typeface="Verdana"/>
                <a:cs typeface="Verdana"/>
              </a:rPr>
              <a:t>of</a:t>
            </a:r>
            <a:r>
              <a:rPr lang="en-US" sz="2000" b="1" spc="-35" dirty="0">
                <a:solidFill>
                  <a:srgbClr val="202020"/>
                </a:solidFill>
                <a:latin typeface="Verdana"/>
                <a:cs typeface="Verdana"/>
              </a:rPr>
              <a:t> </a:t>
            </a:r>
            <a:r>
              <a:rPr lang="en-US" sz="2000" b="1" dirty="0">
                <a:solidFill>
                  <a:srgbClr val="202020"/>
                </a:solidFill>
                <a:latin typeface="Verdana"/>
                <a:cs typeface="Verdana"/>
              </a:rPr>
              <a:t>bookings</a:t>
            </a:r>
            <a:r>
              <a:rPr lang="en-US" sz="2000" b="1" spc="-45" dirty="0">
                <a:solidFill>
                  <a:srgbClr val="202020"/>
                </a:solidFill>
                <a:latin typeface="Verdana"/>
                <a:cs typeface="Verdana"/>
              </a:rPr>
              <a:t> </a:t>
            </a:r>
            <a:r>
              <a:rPr lang="en-US" sz="2000" b="1" dirty="0">
                <a:solidFill>
                  <a:srgbClr val="202020"/>
                </a:solidFill>
                <a:latin typeface="Verdana"/>
                <a:cs typeface="Verdana"/>
              </a:rPr>
              <a:t>were</a:t>
            </a:r>
            <a:r>
              <a:rPr lang="en-US" sz="2000" b="1" spc="-50" dirty="0">
                <a:solidFill>
                  <a:srgbClr val="202020"/>
                </a:solidFill>
                <a:latin typeface="Verdana"/>
                <a:cs typeface="Verdana"/>
              </a:rPr>
              <a:t> </a:t>
            </a:r>
            <a:r>
              <a:rPr lang="en-US" sz="2000" b="1" dirty="0">
                <a:solidFill>
                  <a:srgbClr val="202020"/>
                </a:solidFill>
                <a:latin typeface="Verdana"/>
                <a:cs typeface="Verdana"/>
              </a:rPr>
              <a:t>made</a:t>
            </a:r>
            <a:r>
              <a:rPr lang="en-US" sz="2000" b="1" spc="-35" dirty="0">
                <a:solidFill>
                  <a:srgbClr val="202020"/>
                </a:solidFill>
                <a:latin typeface="Verdana"/>
                <a:cs typeface="Verdana"/>
              </a:rPr>
              <a:t> </a:t>
            </a:r>
            <a:r>
              <a:rPr lang="en-US" sz="2000" b="1" dirty="0">
                <a:solidFill>
                  <a:srgbClr val="202020"/>
                </a:solidFill>
                <a:latin typeface="Verdana"/>
                <a:cs typeface="Verdana"/>
              </a:rPr>
              <a:t>for</a:t>
            </a:r>
            <a:r>
              <a:rPr lang="en-US" sz="2000" b="1" spc="-20" dirty="0">
                <a:solidFill>
                  <a:srgbClr val="202020"/>
                </a:solidFill>
                <a:latin typeface="Verdana"/>
                <a:cs typeface="Verdana"/>
              </a:rPr>
              <a:t> </a:t>
            </a:r>
            <a:r>
              <a:rPr lang="en-US" sz="2000" b="1" dirty="0">
                <a:solidFill>
                  <a:srgbClr val="202020"/>
                </a:solidFill>
                <a:latin typeface="Verdana"/>
                <a:cs typeface="Verdana"/>
              </a:rPr>
              <a:t>how</a:t>
            </a:r>
            <a:r>
              <a:rPr lang="en-US" sz="2000" b="1" spc="-20" dirty="0">
                <a:solidFill>
                  <a:srgbClr val="202020"/>
                </a:solidFill>
                <a:latin typeface="Verdana"/>
                <a:cs typeface="Verdana"/>
              </a:rPr>
              <a:t> </a:t>
            </a:r>
            <a:r>
              <a:rPr lang="en-US" sz="2000" b="1" dirty="0">
                <a:solidFill>
                  <a:srgbClr val="202020"/>
                </a:solidFill>
                <a:latin typeface="Verdana"/>
                <a:cs typeface="Verdana"/>
              </a:rPr>
              <a:t>many</a:t>
            </a:r>
            <a:r>
              <a:rPr lang="en-US" sz="2000" b="1" spc="-15" dirty="0">
                <a:solidFill>
                  <a:srgbClr val="202020"/>
                </a:solidFill>
                <a:latin typeface="Verdana"/>
                <a:cs typeface="Verdana"/>
              </a:rPr>
              <a:t> </a:t>
            </a:r>
            <a:r>
              <a:rPr lang="en-US" sz="2000" b="1" spc="-10" dirty="0">
                <a:solidFill>
                  <a:srgbClr val="202020"/>
                </a:solidFill>
                <a:latin typeface="Verdana"/>
                <a:cs typeface="Verdana"/>
              </a:rPr>
              <a:t>people?</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148774" y="2446109"/>
            <a:ext cx="3145969" cy="3000821"/>
          </a:xfrm>
          <a:prstGeom prst="rect">
            <a:avLst/>
          </a:prstGeom>
        </p:spPr>
        <p:txBody>
          <a:bodyPr vert="horz" wrap="square" lIns="0" tIns="12700" rIns="0" bIns="0" rtlCol="0">
            <a:spAutoFit/>
          </a:bodyPr>
          <a:lstStyle/>
          <a:p>
            <a:pPr marL="299085" marR="5080" indent="-287020" algn="just">
              <a:lnSpc>
                <a:spcPct val="100000"/>
              </a:lnSpc>
              <a:spcBef>
                <a:spcPts val="105"/>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30" dirty="0">
                <a:solidFill>
                  <a:srgbClr val="202020"/>
                </a:solidFill>
                <a:latin typeface="Verdana"/>
                <a:cs typeface="Verdana"/>
              </a:rPr>
              <a:t> </a:t>
            </a:r>
            <a:r>
              <a:rPr lang="en-US" sz="1800" dirty="0">
                <a:solidFill>
                  <a:srgbClr val="202020"/>
                </a:solidFill>
                <a:latin typeface="Verdana"/>
                <a:cs typeface="Verdana"/>
              </a:rPr>
              <a:t>majority</a:t>
            </a:r>
            <a:r>
              <a:rPr lang="en-US" sz="1800" spc="-35"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spc="-20" dirty="0">
                <a:solidFill>
                  <a:srgbClr val="202020"/>
                </a:solidFill>
                <a:latin typeface="Verdana"/>
                <a:cs typeface="Verdana"/>
              </a:rPr>
              <a:t>hotel </a:t>
            </a:r>
            <a:r>
              <a:rPr lang="en-US" sz="1800" dirty="0">
                <a:solidFill>
                  <a:srgbClr val="202020"/>
                </a:solidFill>
                <a:latin typeface="Verdana"/>
                <a:cs typeface="Verdana"/>
              </a:rPr>
              <a:t>reservations</a:t>
            </a:r>
            <a:r>
              <a:rPr lang="en-US" sz="1800" spc="-65" dirty="0">
                <a:solidFill>
                  <a:srgbClr val="202020"/>
                </a:solidFill>
                <a:latin typeface="Verdana"/>
                <a:cs typeface="Verdana"/>
              </a:rPr>
              <a:t> </a:t>
            </a:r>
            <a:r>
              <a:rPr lang="en-US" sz="1800" dirty="0">
                <a:solidFill>
                  <a:srgbClr val="202020"/>
                </a:solidFill>
                <a:latin typeface="Verdana"/>
                <a:cs typeface="Verdana"/>
              </a:rPr>
              <a:t>are</a:t>
            </a:r>
            <a:r>
              <a:rPr lang="en-US" sz="1800" spc="-10" dirty="0">
                <a:solidFill>
                  <a:srgbClr val="202020"/>
                </a:solidFill>
                <a:latin typeface="Verdana"/>
                <a:cs typeface="Verdana"/>
              </a:rPr>
              <a:t> </a:t>
            </a:r>
            <a:r>
              <a:rPr lang="en-US" sz="1800" spc="-20" dirty="0">
                <a:solidFill>
                  <a:srgbClr val="202020"/>
                </a:solidFill>
                <a:latin typeface="Verdana"/>
                <a:cs typeface="Verdana"/>
              </a:rPr>
              <a:t>made </a:t>
            </a:r>
            <a:r>
              <a:rPr lang="en-US" sz="1800" dirty="0">
                <a:solidFill>
                  <a:srgbClr val="202020"/>
                </a:solidFill>
                <a:latin typeface="Verdana"/>
                <a:cs typeface="Verdana"/>
              </a:rPr>
              <a:t>for</a:t>
            </a:r>
            <a:r>
              <a:rPr lang="en-US" sz="1800" spc="-25" dirty="0">
                <a:solidFill>
                  <a:srgbClr val="202020"/>
                </a:solidFill>
                <a:latin typeface="Verdana"/>
                <a:cs typeface="Verdana"/>
              </a:rPr>
              <a:t> </a:t>
            </a:r>
            <a:r>
              <a:rPr lang="en-US" sz="1800" dirty="0">
                <a:solidFill>
                  <a:srgbClr val="202020"/>
                </a:solidFill>
                <a:latin typeface="Verdana"/>
                <a:cs typeface="Verdana"/>
              </a:rPr>
              <a:t>couples.</a:t>
            </a:r>
            <a:r>
              <a:rPr lang="en-US" sz="1800" spc="-30" dirty="0">
                <a:solidFill>
                  <a:srgbClr val="202020"/>
                </a:solidFill>
                <a:latin typeface="Verdana"/>
                <a:cs typeface="Verdana"/>
              </a:rPr>
              <a:t> </a:t>
            </a:r>
            <a:r>
              <a:rPr lang="en-US" sz="1800" spc="-10" dirty="0">
                <a:solidFill>
                  <a:srgbClr val="202020"/>
                </a:solidFill>
                <a:latin typeface="Verdana"/>
                <a:cs typeface="Verdana"/>
              </a:rPr>
              <a:t>Couples' </a:t>
            </a:r>
            <a:r>
              <a:rPr lang="en-US" sz="1800" dirty="0">
                <a:solidFill>
                  <a:srgbClr val="202020"/>
                </a:solidFill>
                <a:latin typeface="Verdana"/>
                <a:cs typeface="Verdana"/>
              </a:rPr>
              <a:t>reservations</a:t>
            </a:r>
            <a:r>
              <a:rPr lang="en-US" sz="1800" spc="-65" dirty="0">
                <a:solidFill>
                  <a:srgbClr val="202020"/>
                </a:solidFill>
                <a:latin typeface="Verdana"/>
                <a:cs typeface="Verdana"/>
              </a:rPr>
              <a:t> </a:t>
            </a:r>
            <a:r>
              <a:rPr lang="en-US" sz="1800" dirty="0">
                <a:solidFill>
                  <a:srgbClr val="202020"/>
                </a:solidFill>
                <a:latin typeface="Verdana"/>
                <a:cs typeface="Verdana"/>
              </a:rPr>
              <a:t>are</a:t>
            </a:r>
            <a:r>
              <a:rPr lang="en-US" sz="1800" spc="-5" dirty="0">
                <a:solidFill>
                  <a:srgbClr val="202020"/>
                </a:solidFill>
                <a:latin typeface="Verdana"/>
                <a:cs typeface="Verdana"/>
              </a:rPr>
              <a:t> </a:t>
            </a:r>
            <a:r>
              <a:rPr lang="en-US" sz="1800" spc="-20" dirty="0">
                <a:solidFill>
                  <a:srgbClr val="202020"/>
                </a:solidFill>
                <a:latin typeface="Verdana"/>
                <a:cs typeface="Verdana"/>
              </a:rPr>
              <a:t>more </a:t>
            </a:r>
            <a:r>
              <a:rPr lang="en-US" sz="1800" dirty="0">
                <a:solidFill>
                  <a:srgbClr val="202020"/>
                </a:solidFill>
                <a:latin typeface="Verdana"/>
                <a:cs typeface="Verdana"/>
              </a:rPr>
              <a:t>likely</a:t>
            </a:r>
            <a:r>
              <a:rPr lang="en-US" sz="1800" spc="-50" dirty="0">
                <a:solidFill>
                  <a:srgbClr val="202020"/>
                </a:solidFill>
                <a:latin typeface="Verdana"/>
                <a:cs typeface="Verdana"/>
              </a:rPr>
              <a:t> </a:t>
            </a:r>
            <a:r>
              <a:rPr lang="en-US" sz="1800" dirty="0">
                <a:solidFill>
                  <a:srgbClr val="202020"/>
                </a:solidFill>
                <a:latin typeface="Verdana"/>
                <a:cs typeface="Verdana"/>
              </a:rPr>
              <a:t>to</a:t>
            </a:r>
            <a:r>
              <a:rPr lang="en-US" sz="1800" spc="-20" dirty="0">
                <a:solidFill>
                  <a:srgbClr val="202020"/>
                </a:solidFill>
                <a:latin typeface="Verdana"/>
                <a:cs typeface="Verdana"/>
              </a:rPr>
              <a:t> </a:t>
            </a:r>
            <a:r>
              <a:rPr lang="en-US" sz="1800" dirty="0">
                <a:solidFill>
                  <a:srgbClr val="202020"/>
                </a:solidFill>
                <a:latin typeface="Verdana"/>
                <a:cs typeface="Verdana"/>
              </a:rPr>
              <a:t>be</a:t>
            </a:r>
            <a:r>
              <a:rPr lang="en-US" sz="1800" spc="-15" dirty="0">
                <a:solidFill>
                  <a:srgbClr val="202020"/>
                </a:solidFill>
                <a:latin typeface="Verdana"/>
                <a:cs typeface="Verdana"/>
              </a:rPr>
              <a:t> </a:t>
            </a:r>
            <a:r>
              <a:rPr lang="en-US" sz="1800" spc="-10" dirty="0">
                <a:solidFill>
                  <a:srgbClr val="202020"/>
                </a:solidFill>
                <a:latin typeface="Verdana"/>
                <a:cs typeface="Verdana"/>
              </a:rPr>
              <a:t>canceled </a:t>
            </a:r>
            <a:r>
              <a:rPr lang="en-US" sz="1800" dirty="0">
                <a:solidFill>
                  <a:srgbClr val="202020"/>
                </a:solidFill>
                <a:latin typeface="Verdana"/>
                <a:cs typeface="Verdana"/>
              </a:rPr>
              <a:t>than</a:t>
            </a:r>
            <a:r>
              <a:rPr lang="en-US" sz="1800" spc="-30" dirty="0">
                <a:solidFill>
                  <a:srgbClr val="202020"/>
                </a:solidFill>
                <a:latin typeface="Verdana"/>
                <a:cs typeface="Verdana"/>
              </a:rPr>
              <a:t> </a:t>
            </a:r>
            <a:r>
              <a:rPr lang="en-US" sz="1800" dirty="0">
                <a:solidFill>
                  <a:srgbClr val="202020"/>
                </a:solidFill>
                <a:latin typeface="Verdana"/>
                <a:cs typeface="Verdana"/>
              </a:rPr>
              <a:t>singles'</a:t>
            </a:r>
            <a:r>
              <a:rPr lang="en-US" sz="1800" spc="-50" dirty="0">
                <a:solidFill>
                  <a:srgbClr val="202020"/>
                </a:solidFill>
                <a:latin typeface="Verdana"/>
                <a:cs typeface="Verdana"/>
              </a:rPr>
              <a:t> </a:t>
            </a:r>
            <a:r>
              <a:rPr lang="en-US" sz="1800" dirty="0">
                <a:solidFill>
                  <a:srgbClr val="202020"/>
                </a:solidFill>
                <a:latin typeface="Verdana"/>
                <a:cs typeface="Verdana"/>
              </a:rPr>
              <a:t>or</a:t>
            </a:r>
            <a:r>
              <a:rPr lang="en-US" sz="1800" spc="-10" dirty="0">
                <a:solidFill>
                  <a:srgbClr val="202020"/>
                </a:solidFill>
                <a:latin typeface="Verdana"/>
                <a:cs typeface="Verdana"/>
              </a:rPr>
              <a:t> families' reservations.</a:t>
            </a:r>
            <a:endParaRPr lang="en-US" sz="1800" dirty="0">
              <a:latin typeface="Verdana"/>
              <a:cs typeface="Verdana"/>
            </a:endParaRPr>
          </a:p>
          <a:p>
            <a:pPr marL="299085" marR="474345" indent="-287020" algn="just">
              <a:lnSpc>
                <a:spcPct val="100000"/>
              </a:lnSpc>
              <a:spcBef>
                <a:spcPts val="1680"/>
              </a:spcBef>
              <a:buClr>
                <a:srgbClr val="000000"/>
              </a:buClr>
              <a:buFont typeface="Wingdings"/>
              <a:buChar char=""/>
              <a:tabLst>
                <a:tab pos="299085" algn="l"/>
              </a:tabLst>
            </a:pPr>
            <a:r>
              <a:rPr lang="en-US" sz="1800" dirty="0">
                <a:solidFill>
                  <a:srgbClr val="202020"/>
                </a:solidFill>
                <a:latin typeface="Verdana"/>
                <a:cs typeface="Verdana"/>
              </a:rPr>
              <a:t>Bookings</a:t>
            </a:r>
            <a:r>
              <a:rPr lang="en-US" sz="1800" spc="-40" dirty="0">
                <a:solidFill>
                  <a:srgbClr val="202020"/>
                </a:solidFill>
                <a:latin typeface="Verdana"/>
                <a:cs typeface="Verdana"/>
              </a:rPr>
              <a:t> </a:t>
            </a:r>
            <a:r>
              <a:rPr lang="en-US" sz="1800" dirty="0">
                <a:solidFill>
                  <a:srgbClr val="202020"/>
                </a:solidFill>
                <a:latin typeface="Verdana"/>
                <a:cs typeface="Verdana"/>
              </a:rPr>
              <a:t>for</a:t>
            </a:r>
            <a:r>
              <a:rPr lang="en-US" sz="1800" spc="-25" dirty="0">
                <a:solidFill>
                  <a:srgbClr val="202020"/>
                </a:solidFill>
                <a:latin typeface="Verdana"/>
                <a:cs typeface="Verdana"/>
              </a:rPr>
              <a:t> </a:t>
            </a:r>
            <a:r>
              <a:rPr lang="en-US" sz="1800" spc="-10" dirty="0">
                <a:solidFill>
                  <a:srgbClr val="202020"/>
                </a:solidFill>
                <a:latin typeface="Verdana"/>
                <a:cs typeface="Verdana"/>
              </a:rPr>
              <a:t>single </a:t>
            </a:r>
            <a:r>
              <a:rPr lang="en-US" sz="1800" dirty="0">
                <a:solidFill>
                  <a:srgbClr val="202020"/>
                </a:solidFill>
                <a:latin typeface="Verdana"/>
                <a:cs typeface="Verdana"/>
              </a:rPr>
              <a:t>people</a:t>
            </a:r>
            <a:r>
              <a:rPr lang="en-US" sz="1800" spc="-45" dirty="0">
                <a:solidFill>
                  <a:srgbClr val="202020"/>
                </a:solidFill>
                <a:latin typeface="Verdana"/>
                <a:cs typeface="Verdana"/>
              </a:rPr>
              <a:t> </a:t>
            </a:r>
            <a:r>
              <a:rPr lang="en-US" sz="1800" dirty="0">
                <a:solidFill>
                  <a:srgbClr val="202020"/>
                </a:solidFill>
                <a:latin typeface="Verdana"/>
                <a:cs typeface="Verdana"/>
              </a:rPr>
              <a:t>are</a:t>
            </a:r>
            <a:r>
              <a:rPr lang="en-US" sz="1800" spc="-40" dirty="0">
                <a:solidFill>
                  <a:srgbClr val="202020"/>
                </a:solidFill>
                <a:latin typeface="Verdana"/>
                <a:cs typeface="Verdana"/>
              </a:rPr>
              <a:t> </a:t>
            </a:r>
            <a:r>
              <a:rPr lang="en-US" sz="1800" spc="-10" dirty="0">
                <a:solidFill>
                  <a:srgbClr val="202020"/>
                </a:solidFill>
                <a:latin typeface="Verdana"/>
                <a:cs typeface="Verdana"/>
              </a:rPr>
              <a:t>rarely canceled</a:t>
            </a:r>
            <a:endParaRPr lang="en-US" sz="1800" dirty="0">
              <a:latin typeface="Verdana"/>
              <a:cs typeface="Verdana"/>
            </a:endParaRPr>
          </a:p>
        </p:txBody>
      </p:sp>
      <p:grpSp>
        <p:nvGrpSpPr>
          <p:cNvPr id="5" name="object 4">
            <a:extLst>
              <a:ext uri="{FF2B5EF4-FFF2-40B4-BE49-F238E27FC236}">
                <a16:creationId xmlns:a16="http://schemas.microsoft.com/office/drawing/2014/main" id="{974DAE0F-69BF-8711-1ACF-B23315D9BFCD}"/>
              </a:ext>
            </a:extLst>
          </p:cNvPr>
          <p:cNvGrpSpPr/>
          <p:nvPr/>
        </p:nvGrpSpPr>
        <p:grpSpPr>
          <a:xfrm>
            <a:off x="3742499" y="1991588"/>
            <a:ext cx="3705514" cy="4205600"/>
            <a:chOff x="66690" y="979932"/>
            <a:chExt cx="3307715" cy="3901440"/>
          </a:xfrm>
        </p:grpSpPr>
        <p:pic>
          <p:nvPicPr>
            <p:cNvPr id="6" name="object 5">
              <a:extLst>
                <a:ext uri="{FF2B5EF4-FFF2-40B4-BE49-F238E27FC236}">
                  <a16:creationId xmlns:a16="http://schemas.microsoft.com/office/drawing/2014/main" id="{9F636E16-B95F-70EF-AAA1-BF67C89E83BC}"/>
                </a:ext>
              </a:extLst>
            </p:cNvPr>
            <p:cNvPicPr/>
            <p:nvPr/>
          </p:nvPicPr>
          <p:blipFill>
            <a:blip r:embed="rId2" cstate="print"/>
            <a:stretch>
              <a:fillRect/>
            </a:stretch>
          </p:blipFill>
          <p:spPr>
            <a:xfrm>
              <a:off x="66690" y="1259967"/>
              <a:ext cx="3277332" cy="3228975"/>
            </a:xfrm>
            <a:prstGeom prst="rect">
              <a:avLst/>
            </a:prstGeom>
          </p:spPr>
        </p:pic>
        <p:sp>
          <p:nvSpPr>
            <p:cNvPr id="8" name="object 6">
              <a:extLst>
                <a:ext uri="{FF2B5EF4-FFF2-40B4-BE49-F238E27FC236}">
                  <a16:creationId xmlns:a16="http://schemas.microsoft.com/office/drawing/2014/main" id="{C45AA9CF-DD88-0B24-C0E5-9F63B1A149F3}"/>
                </a:ext>
              </a:extLst>
            </p:cNvPr>
            <p:cNvSpPr/>
            <p:nvPr/>
          </p:nvSpPr>
          <p:spPr>
            <a:xfrm>
              <a:off x="3369564" y="979932"/>
              <a:ext cx="0" cy="3901440"/>
            </a:xfrm>
            <a:custGeom>
              <a:avLst/>
              <a:gdLst/>
              <a:ahLst/>
              <a:cxnLst/>
              <a:rect l="l" t="t" r="r" b="b"/>
              <a:pathLst>
                <a:path h="3901440">
                  <a:moveTo>
                    <a:pt x="0" y="0"/>
                  </a:moveTo>
                  <a:lnTo>
                    <a:pt x="0" y="3900944"/>
                  </a:lnTo>
                </a:path>
              </a:pathLst>
            </a:custGeom>
            <a:ln w="9525">
              <a:solidFill>
                <a:srgbClr val="1F1F1F"/>
              </a:solidFill>
            </a:ln>
          </p:spPr>
          <p:txBody>
            <a:bodyPr wrap="square" lIns="0" tIns="0" rIns="0" bIns="0" rtlCol="0"/>
            <a:lstStyle/>
            <a:p>
              <a:endParaRPr/>
            </a:p>
          </p:txBody>
        </p:sp>
      </p:grpSp>
      <p:pic>
        <p:nvPicPr>
          <p:cNvPr id="9" name="object 7">
            <a:extLst>
              <a:ext uri="{FF2B5EF4-FFF2-40B4-BE49-F238E27FC236}">
                <a16:creationId xmlns:a16="http://schemas.microsoft.com/office/drawing/2014/main" id="{31EB162F-80DE-8C48-68AF-3612A1A4BDFE}"/>
              </a:ext>
            </a:extLst>
          </p:cNvPr>
          <p:cNvPicPr/>
          <p:nvPr/>
        </p:nvPicPr>
        <p:blipFill>
          <a:blip r:embed="rId3" cstate="print"/>
          <a:stretch>
            <a:fillRect/>
          </a:stretch>
        </p:blipFill>
        <p:spPr>
          <a:xfrm>
            <a:off x="7645382" y="2354033"/>
            <a:ext cx="3777361" cy="3480709"/>
          </a:xfrm>
          <a:prstGeom prst="rect">
            <a:avLst/>
          </a:prstGeom>
        </p:spPr>
      </p:pic>
    </p:spTree>
    <p:extLst>
      <p:ext uri="{BB962C8B-B14F-4D97-AF65-F5344CB8AC3E}">
        <p14:creationId xmlns:p14="http://schemas.microsoft.com/office/powerpoint/2010/main" val="55939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629018"/>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16</a:t>
            </a:r>
            <a:r>
              <a:rPr lang="en-US" sz="2000" b="1" spc="-30" dirty="0">
                <a:solidFill>
                  <a:srgbClr val="202020"/>
                </a:solidFill>
                <a:latin typeface="Verdana"/>
                <a:cs typeface="Verdana"/>
              </a:rPr>
              <a:t> </a:t>
            </a:r>
            <a:r>
              <a:rPr lang="en-US" sz="2000" b="1" dirty="0">
                <a:solidFill>
                  <a:srgbClr val="202020"/>
                </a:solidFill>
                <a:latin typeface="Verdana"/>
                <a:cs typeface="Verdana"/>
              </a:rPr>
              <a:t>:</a:t>
            </a:r>
            <a:r>
              <a:rPr lang="en-US" sz="2000" b="1" spc="-20" dirty="0">
                <a:solidFill>
                  <a:srgbClr val="202020"/>
                </a:solidFill>
                <a:latin typeface="Verdana"/>
                <a:cs typeface="Verdana"/>
              </a:rPr>
              <a:t> </a:t>
            </a:r>
            <a:r>
              <a:rPr lang="en-US" sz="2000" b="1" dirty="0">
                <a:solidFill>
                  <a:srgbClr val="202020"/>
                </a:solidFill>
                <a:latin typeface="Verdana"/>
                <a:cs typeface="Verdana"/>
              </a:rPr>
              <a:t>Which</a:t>
            </a:r>
            <a:r>
              <a:rPr lang="en-US" sz="2000" b="1" spc="-40" dirty="0">
                <a:solidFill>
                  <a:srgbClr val="202020"/>
                </a:solidFill>
                <a:latin typeface="Verdana"/>
                <a:cs typeface="Verdana"/>
              </a:rPr>
              <a:t> </a:t>
            </a:r>
            <a:r>
              <a:rPr lang="en-US" sz="2000" b="1" dirty="0">
                <a:solidFill>
                  <a:srgbClr val="202020"/>
                </a:solidFill>
                <a:latin typeface="Verdana"/>
                <a:cs typeface="Verdana"/>
              </a:rPr>
              <a:t>country</a:t>
            </a:r>
            <a:r>
              <a:rPr lang="en-US" sz="2000" b="1" spc="-25" dirty="0">
                <a:solidFill>
                  <a:srgbClr val="202020"/>
                </a:solidFill>
                <a:latin typeface="Verdana"/>
                <a:cs typeface="Verdana"/>
              </a:rPr>
              <a:t> </a:t>
            </a:r>
            <a:r>
              <a:rPr lang="en-US" sz="2000" b="1" dirty="0">
                <a:solidFill>
                  <a:srgbClr val="202020"/>
                </a:solidFill>
                <a:latin typeface="Verdana"/>
                <a:cs typeface="Verdana"/>
              </a:rPr>
              <a:t>makes</a:t>
            </a:r>
            <a:r>
              <a:rPr lang="en-US" sz="2000" b="1" spc="-50" dirty="0">
                <a:solidFill>
                  <a:srgbClr val="202020"/>
                </a:solidFill>
                <a:latin typeface="Verdana"/>
                <a:cs typeface="Verdana"/>
              </a:rPr>
              <a:t> </a:t>
            </a:r>
            <a:r>
              <a:rPr lang="en-US" sz="2000" b="1" dirty="0">
                <a:solidFill>
                  <a:srgbClr val="202020"/>
                </a:solidFill>
                <a:latin typeface="Verdana"/>
                <a:cs typeface="Verdana"/>
              </a:rPr>
              <a:t>the</a:t>
            </a:r>
            <a:r>
              <a:rPr lang="en-US" sz="2000" b="1" spc="-30" dirty="0">
                <a:solidFill>
                  <a:srgbClr val="202020"/>
                </a:solidFill>
                <a:latin typeface="Verdana"/>
                <a:cs typeface="Verdana"/>
              </a:rPr>
              <a:t> </a:t>
            </a:r>
            <a:r>
              <a:rPr lang="en-US" sz="2000" b="1" dirty="0">
                <a:solidFill>
                  <a:srgbClr val="202020"/>
                </a:solidFill>
                <a:latin typeface="Verdana"/>
                <a:cs typeface="Verdana"/>
              </a:rPr>
              <a:t>most</a:t>
            </a:r>
            <a:r>
              <a:rPr lang="en-US" sz="2000" b="1" spc="-20" dirty="0">
                <a:solidFill>
                  <a:srgbClr val="202020"/>
                </a:solidFill>
                <a:latin typeface="Verdana"/>
                <a:cs typeface="Verdana"/>
              </a:rPr>
              <a:t> </a:t>
            </a:r>
            <a:r>
              <a:rPr lang="en-US" sz="2000" b="1" dirty="0">
                <a:solidFill>
                  <a:srgbClr val="202020"/>
                </a:solidFill>
                <a:latin typeface="Verdana"/>
                <a:cs typeface="Verdana"/>
              </a:rPr>
              <a:t>reservations,</a:t>
            </a:r>
            <a:r>
              <a:rPr lang="en-US" sz="2000" b="1" spc="-50" dirty="0">
                <a:solidFill>
                  <a:srgbClr val="202020"/>
                </a:solidFill>
                <a:latin typeface="Verdana"/>
                <a:cs typeface="Verdana"/>
              </a:rPr>
              <a:t> </a:t>
            </a:r>
            <a:r>
              <a:rPr lang="en-US" sz="2000" b="1" dirty="0">
                <a:solidFill>
                  <a:srgbClr val="202020"/>
                </a:solidFill>
                <a:latin typeface="Verdana"/>
                <a:cs typeface="Verdana"/>
              </a:rPr>
              <a:t>and</a:t>
            </a:r>
            <a:r>
              <a:rPr lang="en-US" sz="2000" b="1" spc="-35" dirty="0">
                <a:solidFill>
                  <a:srgbClr val="202020"/>
                </a:solidFill>
                <a:latin typeface="Verdana"/>
                <a:cs typeface="Verdana"/>
              </a:rPr>
              <a:t> </a:t>
            </a:r>
            <a:r>
              <a:rPr lang="en-US" sz="2000" b="1" dirty="0">
                <a:solidFill>
                  <a:srgbClr val="202020"/>
                </a:solidFill>
                <a:latin typeface="Verdana"/>
                <a:cs typeface="Verdana"/>
              </a:rPr>
              <a:t>which</a:t>
            </a:r>
            <a:r>
              <a:rPr lang="en-US" sz="2000" b="1" spc="-35" dirty="0">
                <a:solidFill>
                  <a:srgbClr val="202020"/>
                </a:solidFill>
                <a:latin typeface="Verdana"/>
                <a:cs typeface="Verdana"/>
              </a:rPr>
              <a:t> </a:t>
            </a:r>
            <a:r>
              <a:rPr lang="en-US" sz="2000" b="1" dirty="0">
                <a:solidFill>
                  <a:srgbClr val="202020"/>
                </a:solidFill>
                <a:latin typeface="Verdana"/>
                <a:cs typeface="Verdana"/>
              </a:rPr>
              <a:t>agent</a:t>
            </a:r>
            <a:r>
              <a:rPr lang="en-US" sz="2000" b="1" spc="-40" dirty="0">
                <a:solidFill>
                  <a:srgbClr val="202020"/>
                </a:solidFill>
                <a:latin typeface="Verdana"/>
                <a:cs typeface="Verdana"/>
              </a:rPr>
              <a:t> </a:t>
            </a:r>
            <a:r>
              <a:rPr lang="en-US" sz="2000" b="1" spc="-10" dirty="0">
                <a:solidFill>
                  <a:srgbClr val="202020"/>
                </a:solidFill>
                <a:latin typeface="Verdana"/>
                <a:cs typeface="Verdana"/>
              </a:rPr>
              <a:t>makes </a:t>
            </a:r>
            <a:r>
              <a:rPr lang="en-US" sz="2000" b="1" dirty="0">
                <a:solidFill>
                  <a:srgbClr val="202020"/>
                </a:solidFill>
                <a:latin typeface="Verdana"/>
                <a:cs typeface="Verdana"/>
              </a:rPr>
              <a:t>the</a:t>
            </a:r>
            <a:r>
              <a:rPr lang="en-US" sz="2000" b="1" spc="-30" dirty="0">
                <a:solidFill>
                  <a:srgbClr val="202020"/>
                </a:solidFill>
                <a:latin typeface="Verdana"/>
                <a:cs typeface="Verdana"/>
              </a:rPr>
              <a:t> </a:t>
            </a:r>
            <a:r>
              <a:rPr lang="en-US" sz="2000" b="1" dirty="0">
                <a:solidFill>
                  <a:srgbClr val="202020"/>
                </a:solidFill>
                <a:latin typeface="Verdana"/>
                <a:cs typeface="Verdana"/>
              </a:rPr>
              <a:t>most</a:t>
            </a:r>
            <a:r>
              <a:rPr lang="en-US" sz="2000" b="1" spc="-20" dirty="0">
                <a:solidFill>
                  <a:srgbClr val="202020"/>
                </a:solidFill>
                <a:latin typeface="Verdana"/>
                <a:cs typeface="Verdana"/>
              </a:rPr>
              <a:t> </a:t>
            </a:r>
            <a:r>
              <a:rPr lang="en-US" sz="2000" b="1" spc="-10" dirty="0">
                <a:solidFill>
                  <a:srgbClr val="202020"/>
                </a:solidFill>
                <a:latin typeface="Verdana"/>
                <a:cs typeface="Verdana"/>
              </a:rPr>
              <a:t>bookings?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297546" y="5465842"/>
            <a:ext cx="11419112" cy="1120820"/>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lang="en-US" sz="1800" dirty="0">
                <a:solidFill>
                  <a:srgbClr val="202020"/>
                </a:solidFill>
                <a:latin typeface="Verdana"/>
                <a:cs typeface="Verdana"/>
              </a:rPr>
              <a:t>The</a:t>
            </a:r>
            <a:r>
              <a:rPr lang="en-US" sz="1800" spc="-25" dirty="0">
                <a:solidFill>
                  <a:srgbClr val="202020"/>
                </a:solidFill>
                <a:latin typeface="Verdana"/>
                <a:cs typeface="Verdana"/>
              </a:rPr>
              <a:t> </a:t>
            </a:r>
            <a:r>
              <a:rPr lang="en-US" sz="1800" dirty="0">
                <a:solidFill>
                  <a:srgbClr val="202020"/>
                </a:solidFill>
                <a:latin typeface="Verdana"/>
                <a:cs typeface="Verdana"/>
              </a:rPr>
              <a:t>majority</a:t>
            </a:r>
            <a:r>
              <a:rPr lang="en-US" sz="1800" spc="-30"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dirty="0">
                <a:solidFill>
                  <a:srgbClr val="202020"/>
                </a:solidFill>
                <a:latin typeface="Verdana"/>
                <a:cs typeface="Verdana"/>
              </a:rPr>
              <a:t>reservations</a:t>
            </a:r>
            <a:r>
              <a:rPr lang="en-US" sz="1800" spc="-60" dirty="0">
                <a:solidFill>
                  <a:srgbClr val="202020"/>
                </a:solidFill>
                <a:latin typeface="Verdana"/>
                <a:cs typeface="Verdana"/>
              </a:rPr>
              <a:t> </a:t>
            </a:r>
            <a:r>
              <a:rPr lang="en-US" sz="1800" dirty="0">
                <a:solidFill>
                  <a:srgbClr val="202020"/>
                </a:solidFill>
                <a:latin typeface="Verdana"/>
                <a:cs typeface="Verdana"/>
              </a:rPr>
              <a:t>are</a:t>
            </a:r>
            <a:r>
              <a:rPr lang="en-US" sz="1800" spc="-25" dirty="0">
                <a:solidFill>
                  <a:srgbClr val="202020"/>
                </a:solidFill>
                <a:latin typeface="Verdana"/>
                <a:cs typeface="Verdana"/>
              </a:rPr>
              <a:t> </a:t>
            </a:r>
            <a:r>
              <a:rPr lang="en-US" sz="1800" dirty="0">
                <a:solidFill>
                  <a:srgbClr val="202020"/>
                </a:solidFill>
                <a:latin typeface="Verdana"/>
                <a:cs typeface="Verdana"/>
              </a:rPr>
              <a:t>made</a:t>
            </a:r>
            <a:r>
              <a:rPr lang="en-US" sz="1800" spc="-20" dirty="0">
                <a:solidFill>
                  <a:srgbClr val="202020"/>
                </a:solidFill>
                <a:latin typeface="Verdana"/>
                <a:cs typeface="Verdana"/>
              </a:rPr>
              <a:t> </a:t>
            </a:r>
            <a:r>
              <a:rPr lang="en-US" sz="1800" dirty="0">
                <a:solidFill>
                  <a:srgbClr val="202020"/>
                </a:solidFill>
                <a:latin typeface="Verdana"/>
                <a:cs typeface="Verdana"/>
              </a:rPr>
              <a:t>through</a:t>
            </a:r>
            <a:r>
              <a:rPr lang="en-US" sz="1800" spc="-25" dirty="0">
                <a:solidFill>
                  <a:srgbClr val="202020"/>
                </a:solidFill>
                <a:latin typeface="Verdana"/>
                <a:cs typeface="Verdana"/>
              </a:rPr>
              <a:t> </a:t>
            </a:r>
            <a:r>
              <a:rPr lang="en-US" sz="1800" dirty="0">
                <a:solidFill>
                  <a:srgbClr val="202020"/>
                </a:solidFill>
                <a:latin typeface="Verdana"/>
                <a:cs typeface="Verdana"/>
              </a:rPr>
              <a:t>country</a:t>
            </a:r>
            <a:r>
              <a:rPr lang="en-US" sz="1800" spc="-40" dirty="0">
                <a:solidFill>
                  <a:srgbClr val="202020"/>
                </a:solidFill>
                <a:latin typeface="Verdana"/>
                <a:cs typeface="Verdana"/>
              </a:rPr>
              <a:t> </a:t>
            </a:r>
            <a:r>
              <a:rPr lang="en-US" sz="1800" dirty="0">
                <a:solidFill>
                  <a:srgbClr val="202020"/>
                </a:solidFill>
                <a:latin typeface="Verdana"/>
                <a:cs typeface="Verdana"/>
              </a:rPr>
              <a:t>PRT.</a:t>
            </a:r>
            <a:r>
              <a:rPr lang="en-US" sz="1800" spc="-5" dirty="0">
                <a:solidFill>
                  <a:srgbClr val="202020"/>
                </a:solidFill>
                <a:latin typeface="Verdana"/>
                <a:cs typeface="Verdana"/>
              </a:rPr>
              <a:t> </a:t>
            </a:r>
            <a:r>
              <a:rPr lang="en-US" sz="1800" dirty="0">
                <a:solidFill>
                  <a:srgbClr val="202020"/>
                </a:solidFill>
                <a:latin typeface="Verdana"/>
                <a:cs typeface="Verdana"/>
              </a:rPr>
              <a:t>Customers</a:t>
            </a:r>
            <a:r>
              <a:rPr lang="en-US" sz="1800" spc="-55" dirty="0">
                <a:solidFill>
                  <a:srgbClr val="202020"/>
                </a:solidFill>
                <a:latin typeface="Verdana"/>
                <a:cs typeface="Verdana"/>
              </a:rPr>
              <a:t> </a:t>
            </a:r>
            <a:r>
              <a:rPr lang="en-US" sz="1800" dirty="0">
                <a:solidFill>
                  <a:srgbClr val="202020"/>
                </a:solidFill>
                <a:latin typeface="Verdana"/>
                <a:cs typeface="Verdana"/>
              </a:rPr>
              <a:t>make</a:t>
            </a:r>
            <a:r>
              <a:rPr lang="en-US" sz="1800" spc="-20" dirty="0">
                <a:solidFill>
                  <a:srgbClr val="202020"/>
                </a:solidFill>
                <a:latin typeface="Verdana"/>
                <a:cs typeface="Verdana"/>
              </a:rPr>
              <a:t> </a:t>
            </a:r>
            <a:r>
              <a:rPr lang="en-US" sz="1800" spc="-25" dirty="0">
                <a:solidFill>
                  <a:srgbClr val="202020"/>
                </a:solidFill>
                <a:latin typeface="Verdana"/>
                <a:cs typeface="Verdana"/>
              </a:rPr>
              <a:t>the </a:t>
            </a:r>
            <a:r>
              <a:rPr lang="en-US" sz="1800" dirty="0">
                <a:solidFill>
                  <a:srgbClr val="202020"/>
                </a:solidFill>
                <a:latin typeface="Verdana"/>
                <a:cs typeface="Verdana"/>
              </a:rPr>
              <a:t>most</a:t>
            </a:r>
            <a:r>
              <a:rPr lang="en-US" sz="1800" spc="-45" dirty="0">
                <a:solidFill>
                  <a:srgbClr val="202020"/>
                </a:solidFill>
                <a:latin typeface="Verdana"/>
                <a:cs typeface="Verdana"/>
              </a:rPr>
              <a:t> </a:t>
            </a:r>
            <a:r>
              <a:rPr lang="en-US" sz="1800" dirty="0">
                <a:solidFill>
                  <a:srgbClr val="202020"/>
                </a:solidFill>
                <a:latin typeface="Verdana"/>
                <a:cs typeface="Verdana"/>
              </a:rPr>
              <a:t>bookings</a:t>
            </a:r>
            <a:r>
              <a:rPr lang="en-US" sz="1800" spc="-40" dirty="0">
                <a:solidFill>
                  <a:srgbClr val="202020"/>
                </a:solidFill>
                <a:latin typeface="Verdana"/>
                <a:cs typeface="Verdana"/>
              </a:rPr>
              <a:t> </a:t>
            </a:r>
            <a:r>
              <a:rPr lang="en-US" sz="1800" dirty="0">
                <a:solidFill>
                  <a:srgbClr val="202020"/>
                </a:solidFill>
                <a:latin typeface="Verdana"/>
                <a:cs typeface="Verdana"/>
              </a:rPr>
              <a:t>in</a:t>
            </a:r>
            <a:r>
              <a:rPr lang="en-US" sz="1800" spc="-35" dirty="0">
                <a:solidFill>
                  <a:srgbClr val="202020"/>
                </a:solidFill>
                <a:latin typeface="Verdana"/>
                <a:cs typeface="Verdana"/>
              </a:rPr>
              <a:t> </a:t>
            </a:r>
            <a:r>
              <a:rPr lang="en-US" sz="1800" dirty="0">
                <a:solidFill>
                  <a:srgbClr val="202020"/>
                </a:solidFill>
                <a:latin typeface="Verdana"/>
                <a:cs typeface="Verdana"/>
              </a:rPr>
              <a:t>the</a:t>
            </a:r>
            <a:r>
              <a:rPr lang="en-US" sz="1800" spc="-35" dirty="0">
                <a:solidFill>
                  <a:srgbClr val="202020"/>
                </a:solidFill>
                <a:latin typeface="Verdana"/>
                <a:cs typeface="Verdana"/>
              </a:rPr>
              <a:t> </a:t>
            </a:r>
            <a:r>
              <a:rPr lang="en-US" sz="1800" dirty="0">
                <a:solidFill>
                  <a:srgbClr val="202020"/>
                </a:solidFill>
                <a:latin typeface="Verdana"/>
                <a:cs typeface="Verdana"/>
              </a:rPr>
              <a:t>following</a:t>
            </a:r>
            <a:r>
              <a:rPr lang="en-US" sz="1800" spc="-65" dirty="0">
                <a:solidFill>
                  <a:srgbClr val="202020"/>
                </a:solidFill>
                <a:latin typeface="Verdana"/>
                <a:cs typeface="Verdana"/>
              </a:rPr>
              <a:t> </a:t>
            </a:r>
            <a:r>
              <a:rPr lang="en-US" sz="1800" dirty="0">
                <a:solidFill>
                  <a:srgbClr val="202020"/>
                </a:solidFill>
                <a:latin typeface="Verdana"/>
                <a:cs typeface="Verdana"/>
              </a:rPr>
              <a:t>top</a:t>
            </a:r>
            <a:r>
              <a:rPr lang="en-US" sz="1800" spc="-20" dirty="0">
                <a:solidFill>
                  <a:srgbClr val="202020"/>
                </a:solidFill>
                <a:latin typeface="Verdana"/>
                <a:cs typeface="Verdana"/>
              </a:rPr>
              <a:t> </a:t>
            </a:r>
            <a:r>
              <a:rPr lang="en-US" sz="1800" dirty="0">
                <a:solidFill>
                  <a:srgbClr val="202020"/>
                </a:solidFill>
                <a:latin typeface="Verdana"/>
                <a:cs typeface="Verdana"/>
              </a:rPr>
              <a:t>5</a:t>
            </a:r>
            <a:r>
              <a:rPr lang="en-US" sz="1800" spc="-35" dirty="0">
                <a:solidFill>
                  <a:srgbClr val="202020"/>
                </a:solidFill>
                <a:latin typeface="Verdana"/>
                <a:cs typeface="Verdana"/>
              </a:rPr>
              <a:t> </a:t>
            </a:r>
            <a:r>
              <a:rPr lang="en-US" sz="1800" dirty="0">
                <a:solidFill>
                  <a:srgbClr val="202020"/>
                </a:solidFill>
                <a:latin typeface="Verdana"/>
                <a:cs typeface="Verdana"/>
              </a:rPr>
              <a:t>countries:</a:t>
            </a:r>
            <a:r>
              <a:rPr lang="en-US" sz="1800" spc="-50" dirty="0">
                <a:solidFill>
                  <a:srgbClr val="202020"/>
                </a:solidFill>
                <a:latin typeface="Verdana"/>
                <a:cs typeface="Verdana"/>
              </a:rPr>
              <a:t> </a:t>
            </a:r>
            <a:r>
              <a:rPr lang="en-US" sz="1800" dirty="0">
                <a:solidFill>
                  <a:srgbClr val="202020"/>
                </a:solidFill>
                <a:latin typeface="Verdana"/>
                <a:cs typeface="Verdana"/>
              </a:rPr>
              <a:t>PRT,</a:t>
            </a:r>
            <a:r>
              <a:rPr lang="en-US" sz="1800" spc="-15" dirty="0">
                <a:solidFill>
                  <a:srgbClr val="202020"/>
                </a:solidFill>
                <a:latin typeface="Verdana"/>
                <a:cs typeface="Verdana"/>
              </a:rPr>
              <a:t> </a:t>
            </a:r>
            <a:r>
              <a:rPr lang="en-US" sz="1800" dirty="0">
                <a:solidFill>
                  <a:srgbClr val="202020"/>
                </a:solidFill>
                <a:latin typeface="Verdana"/>
                <a:cs typeface="Verdana"/>
              </a:rPr>
              <a:t>GBR,</a:t>
            </a:r>
            <a:r>
              <a:rPr lang="en-US" sz="1800" spc="-30" dirty="0">
                <a:solidFill>
                  <a:srgbClr val="202020"/>
                </a:solidFill>
                <a:latin typeface="Verdana"/>
                <a:cs typeface="Verdana"/>
              </a:rPr>
              <a:t> </a:t>
            </a:r>
            <a:r>
              <a:rPr lang="en-US" sz="1800" dirty="0">
                <a:solidFill>
                  <a:srgbClr val="202020"/>
                </a:solidFill>
                <a:latin typeface="Verdana"/>
                <a:cs typeface="Verdana"/>
              </a:rPr>
              <a:t>FRA,</a:t>
            </a:r>
            <a:r>
              <a:rPr lang="en-US" sz="1800" spc="-10" dirty="0">
                <a:solidFill>
                  <a:srgbClr val="202020"/>
                </a:solidFill>
                <a:latin typeface="Verdana"/>
                <a:cs typeface="Verdana"/>
              </a:rPr>
              <a:t> </a:t>
            </a:r>
            <a:r>
              <a:rPr lang="en-US" sz="1800" dirty="0">
                <a:solidFill>
                  <a:srgbClr val="202020"/>
                </a:solidFill>
                <a:latin typeface="Verdana"/>
                <a:cs typeface="Verdana"/>
              </a:rPr>
              <a:t>ESP,</a:t>
            </a:r>
            <a:r>
              <a:rPr lang="en-US" sz="1800" spc="-25" dirty="0">
                <a:solidFill>
                  <a:srgbClr val="202020"/>
                </a:solidFill>
                <a:latin typeface="Verdana"/>
                <a:cs typeface="Verdana"/>
              </a:rPr>
              <a:t> </a:t>
            </a:r>
            <a:r>
              <a:rPr lang="en-US" sz="1800" dirty="0">
                <a:solidFill>
                  <a:srgbClr val="202020"/>
                </a:solidFill>
                <a:latin typeface="Verdana"/>
                <a:cs typeface="Verdana"/>
              </a:rPr>
              <a:t>and</a:t>
            </a:r>
            <a:r>
              <a:rPr lang="en-US" sz="1800" spc="-35" dirty="0">
                <a:solidFill>
                  <a:srgbClr val="202020"/>
                </a:solidFill>
                <a:latin typeface="Verdana"/>
                <a:cs typeface="Verdana"/>
              </a:rPr>
              <a:t> </a:t>
            </a:r>
            <a:r>
              <a:rPr lang="en-US" sz="1800" spc="-20" dirty="0">
                <a:solidFill>
                  <a:srgbClr val="202020"/>
                </a:solidFill>
                <a:latin typeface="Verdana"/>
                <a:cs typeface="Verdana"/>
              </a:rPr>
              <a:t>DEU.</a:t>
            </a:r>
            <a:endParaRPr lang="en-US" sz="1800" dirty="0">
              <a:latin typeface="Verdana"/>
              <a:cs typeface="Verdana"/>
            </a:endParaRPr>
          </a:p>
          <a:p>
            <a:pPr marL="299085" indent="-286385" algn="just">
              <a:lnSpc>
                <a:spcPct val="100000"/>
              </a:lnSpc>
              <a:spcBef>
                <a:spcPts val="5"/>
              </a:spcBef>
              <a:buClr>
                <a:srgbClr val="000000"/>
              </a:buClr>
              <a:buFont typeface="Wingdings"/>
              <a:buChar char=""/>
              <a:tabLst>
                <a:tab pos="299085" algn="l"/>
              </a:tabLst>
            </a:pPr>
            <a:r>
              <a:rPr lang="en-US" sz="1800" dirty="0">
                <a:solidFill>
                  <a:srgbClr val="202020"/>
                </a:solidFill>
                <a:latin typeface="Verdana"/>
                <a:cs typeface="Verdana"/>
              </a:rPr>
              <a:t>Agent</a:t>
            </a:r>
            <a:r>
              <a:rPr lang="en-US" sz="1800" spc="-25" dirty="0">
                <a:solidFill>
                  <a:srgbClr val="202020"/>
                </a:solidFill>
                <a:latin typeface="Verdana"/>
                <a:cs typeface="Verdana"/>
              </a:rPr>
              <a:t> </a:t>
            </a:r>
            <a:r>
              <a:rPr lang="en-US" sz="1800" dirty="0">
                <a:solidFill>
                  <a:srgbClr val="202020"/>
                </a:solidFill>
                <a:latin typeface="Verdana"/>
                <a:cs typeface="Verdana"/>
              </a:rPr>
              <a:t>number</a:t>
            </a:r>
            <a:r>
              <a:rPr lang="en-US" sz="1800" spc="-20" dirty="0">
                <a:solidFill>
                  <a:srgbClr val="202020"/>
                </a:solidFill>
                <a:latin typeface="Verdana"/>
                <a:cs typeface="Verdana"/>
              </a:rPr>
              <a:t> </a:t>
            </a:r>
            <a:r>
              <a:rPr lang="en-US" sz="1800" dirty="0">
                <a:solidFill>
                  <a:srgbClr val="202020"/>
                </a:solidFill>
                <a:latin typeface="Verdana"/>
                <a:cs typeface="Verdana"/>
              </a:rPr>
              <a:t>9</a:t>
            </a:r>
            <a:r>
              <a:rPr lang="en-US" sz="1800" spc="-30" dirty="0">
                <a:solidFill>
                  <a:srgbClr val="202020"/>
                </a:solidFill>
                <a:latin typeface="Verdana"/>
                <a:cs typeface="Verdana"/>
              </a:rPr>
              <a:t> </a:t>
            </a:r>
            <a:r>
              <a:rPr lang="en-US" sz="1800" dirty="0">
                <a:solidFill>
                  <a:srgbClr val="202020"/>
                </a:solidFill>
                <a:latin typeface="Verdana"/>
                <a:cs typeface="Verdana"/>
              </a:rPr>
              <a:t>made</a:t>
            </a:r>
            <a:r>
              <a:rPr lang="en-US" sz="1800" spc="-20" dirty="0">
                <a:solidFill>
                  <a:srgbClr val="202020"/>
                </a:solidFill>
                <a:latin typeface="Verdana"/>
                <a:cs typeface="Verdana"/>
              </a:rPr>
              <a:t> </a:t>
            </a:r>
            <a:r>
              <a:rPr lang="en-US" sz="1800" dirty="0">
                <a:solidFill>
                  <a:srgbClr val="202020"/>
                </a:solidFill>
                <a:latin typeface="Verdana"/>
                <a:cs typeface="Verdana"/>
              </a:rPr>
              <a:t>most</a:t>
            </a:r>
            <a:r>
              <a:rPr lang="en-US" sz="1800" spc="-35" dirty="0">
                <a:solidFill>
                  <a:srgbClr val="202020"/>
                </a:solidFill>
                <a:latin typeface="Verdana"/>
                <a:cs typeface="Verdana"/>
              </a:rPr>
              <a:t> </a:t>
            </a:r>
            <a:r>
              <a:rPr lang="en-US" sz="1800" dirty="0">
                <a:solidFill>
                  <a:srgbClr val="202020"/>
                </a:solidFill>
                <a:latin typeface="Verdana"/>
                <a:cs typeface="Verdana"/>
              </a:rPr>
              <a:t>number</a:t>
            </a:r>
            <a:r>
              <a:rPr lang="en-US" sz="1800" spc="-25" dirty="0">
                <a:solidFill>
                  <a:srgbClr val="202020"/>
                </a:solidFill>
                <a:latin typeface="Verdana"/>
                <a:cs typeface="Verdana"/>
              </a:rPr>
              <a:t> </a:t>
            </a:r>
            <a:r>
              <a:rPr lang="en-US" sz="1800" dirty="0">
                <a:solidFill>
                  <a:srgbClr val="202020"/>
                </a:solidFill>
                <a:latin typeface="Verdana"/>
                <a:cs typeface="Verdana"/>
              </a:rPr>
              <a:t>of</a:t>
            </a:r>
            <a:r>
              <a:rPr lang="en-US" sz="1800" spc="-30" dirty="0">
                <a:solidFill>
                  <a:srgbClr val="202020"/>
                </a:solidFill>
                <a:latin typeface="Verdana"/>
                <a:cs typeface="Verdana"/>
              </a:rPr>
              <a:t> </a:t>
            </a:r>
            <a:r>
              <a:rPr lang="en-US" sz="1800" dirty="0">
                <a:solidFill>
                  <a:srgbClr val="202020"/>
                </a:solidFill>
                <a:latin typeface="Verdana"/>
                <a:cs typeface="Verdana"/>
              </a:rPr>
              <a:t>bookings.</a:t>
            </a:r>
            <a:r>
              <a:rPr lang="en-US" sz="1800" spc="-45" dirty="0">
                <a:solidFill>
                  <a:srgbClr val="202020"/>
                </a:solidFill>
                <a:latin typeface="Verdana"/>
                <a:cs typeface="Verdana"/>
              </a:rPr>
              <a:t> </a:t>
            </a:r>
            <a:r>
              <a:rPr lang="en-US" sz="1800" dirty="0">
                <a:solidFill>
                  <a:srgbClr val="202020"/>
                </a:solidFill>
                <a:latin typeface="Verdana"/>
                <a:cs typeface="Verdana"/>
              </a:rPr>
              <a:t>9,</a:t>
            </a:r>
            <a:r>
              <a:rPr lang="en-US" sz="1800" spc="-5" dirty="0">
                <a:solidFill>
                  <a:srgbClr val="202020"/>
                </a:solidFill>
                <a:latin typeface="Verdana"/>
                <a:cs typeface="Verdana"/>
              </a:rPr>
              <a:t> </a:t>
            </a:r>
            <a:r>
              <a:rPr lang="en-US" sz="1800" dirty="0">
                <a:solidFill>
                  <a:srgbClr val="202020"/>
                </a:solidFill>
                <a:latin typeface="Verdana"/>
                <a:cs typeface="Verdana"/>
              </a:rPr>
              <a:t>240,</a:t>
            </a:r>
            <a:r>
              <a:rPr lang="en-US" sz="1800" spc="-20" dirty="0">
                <a:solidFill>
                  <a:srgbClr val="202020"/>
                </a:solidFill>
                <a:latin typeface="Verdana"/>
                <a:cs typeface="Verdana"/>
              </a:rPr>
              <a:t> </a:t>
            </a:r>
            <a:r>
              <a:rPr lang="en-US" sz="1800" dirty="0">
                <a:solidFill>
                  <a:srgbClr val="202020"/>
                </a:solidFill>
                <a:latin typeface="Verdana"/>
                <a:cs typeface="Verdana"/>
              </a:rPr>
              <a:t>7,</a:t>
            </a:r>
            <a:r>
              <a:rPr lang="en-US" sz="1800" spc="-20" dirty="0">
                <a:solidFill>
                  <a:srgbClr val="202020"/>
                </a:solidFill>
                <a:latin typeface="Verdana"/>
                <a:cs typeface="Verdana"/>
              </a:rPr>
              <a:t> </a:t>
            </a:r>
            <a:r>
              <a:rPr lang="en-US" sz="1800" dirty="0">
                <a:solidFill>
                  <a:srgbClr val="202020"/>
                </a:solidFill>
                <a:latin typeface="Verdana"/>
                <a:cs typeface="Verdana"/>
              </a:rPr>
              <a:t>14</a:t>
            </a:r>
            <a:r>
              <a:rPr lang="en-US" sz="1800" spc="-15" dirty="0">
                <a:solidFill>
                  <a:srgbClr val="202020"/>
                </a:solidFill>
                <a:latin typeface="Verdana"/>
                <a:cs typeface="Verdana"/>
              </a:rPr>
              <a:t> </a:t>
            </a:r>
            <a:r>
              <a:rPr lang="en-US" sz="1800" dirty="0">
                <a:solidFill>
                  <a:srgbClr val="202020"/>
                </a:solidFill>
                <a:latin typeface="Verdana"/>
                <a:cs typeface="Verdana"/>
              </a:rPr>
              <a:t>and</a:t>
            </a:r>
            <a:r>
              <a:rPr lang="en-US" sz="1800" spc="-30" dirty="0">
                <a:solidFill>
                  <a:srgbClr val="202020"/>
                </a:solidFill>
                <a:latin typeface="Verdana"/>
                <a:cs typeface="Verdana"/>
              </a:rPr>
              <a:t> </a:t>
            </a:r>
            <a:r>
              <a:rPr lang="en-US" sz="1800" dirty="0">
                <a:solidFill>
                  <a:srgbClr val="202020"/>
                </a:solidFill>
                <a:latin typeface="Verdana"/>
                <a:cs typeface="Verdana"/>
              </a:rPr>
              <a:t>250</a:t>
            </a:r>
            <a:r>
              <a:rPr lang="en-US" sz="1800" spc="-30" dirty="0">
                <a:solidFill>
                  <a:srgbClr val="202020"/>
                </a:solidFill>
                <a:latin typeface="Verdana"/>
                <a:cs typeface="Verdana"/>
              </a:rPr>
              <a:t> </a:t>
            </a:r>
            <a:r>
              <a:rPr lang="en-US" sz="1800" dirty="0">
                <a:solidFill>
                  <a:srgbClr val="202020"/>
                </a:solidFill>
                <a:latin typeface="Verdana"/>
                <a:cs typeface="Verdana"/>
              </a:rPr>
              <a:t>are</a:t>
            </a:r>
            <a:r>
              <a:rPr lang="en-US" sz="1800" spc="-10" dirty="0">
                <a:solidFill>
                  <a:srgbClr val="202020"/>
                </a:solidFill>
                <a:latin typeface="Verdana"/>
                <a:cs typeface="Verdana"/>
              </a:rPr>
              <a:t> </a:t>
            </a:r>
            <a:r>
              <a:rPr lang="en-US" sz="1800" spc="-25" dirty="0">
                <a:solidFill>
                  <a:srgbClr val="202020"/>
                </a:solidFill>
                <a:latin typeface="Verdana"/>
                <a:cs typeface="Verdana"/>
              </a:rPr>
              <a:t>the</a:t>
            </a:r>
            <a:endParaRPr lang="en-US" sz="1800" dirty="0">
              <a:latin typeface="Verdana"/>
              <a:cs typeface="Verdana"/>
            </a:endParaRPr>
          </a:p>
          <a:p>
            <a:pPr marL="299085" algn="just">
              <a:lnSpc>
                <a:spcPct val="100000"/>
              </a:lnSpc>
            </a:pPr>
            <a:r>
              <a:rPr lang="en-US" sz="1800" dirty="0">
                <a:solidFill>
                  <a:srgbClr val="202020"/>
                </a:solidFill>
                <a:latin typeface="Verdana"/>
                <a:cs typeface="Verdana"/>
              </a:rPr>
              <a:t>top</a:t>
            </a:r>
            <a:r>
              <a:rPr lang="en-US" sz="1800" spc="-25" dirty="0">
                <a:solidFill>
                  <a:srgbClr val="202020"/>
                </a:solidFill>
                <a:latin typeface="Verdana"/>
                <a:cs typeface="Verdana"/>
              </a:rPr>
              <a:t> </a:t>
            </a:r>
            <a:r>
              <a:rPr lang="en-US" sz="1800" dirty="0">
                <a:solidFill>
                  <a:srgbClr val="202020"/>
                </a:solidFill>
                <a:latin typeface="Verdana"/>
                <a:cs typeface="Verdana"/>
              </a:rPr>
              <a:t>5</a:t>
            </a:r>
            <a:r>
              <a:rPr lang="en-US" sz="1800" spc="-10" dirty="0">
                <a:solidFill>
                  <a:srgbClr val="202020"/>
                </a:solidFill>
                <a:latin typeface="Verdana"/>
                <a:cs typeface="Verdana"/>
              </a:rPr>
              <a:t> </a:t>
            </a:r>
            <a:r>
              <a:rPr lang="en-US" sz="1800" dirty="0">
                <a:solidFill>
                  <a:srgbClr val="202020"/>
                </a:solidFill>
                <a:latin typeface="Verdana"/>
                <a:cs typeface="Verdana"/>
              </a:rPr>
              <a:t>agents</a:t>
            </a:r>
            <a:r>
              <a:rPr lang="en-US" sz="1800" spc="-35" dirty="0">
                <a:solidFill>
                  <a:srgbClr val="202020"/>
                </a:solidFill>
                <a:latin typeface="Verdana"/>
                <a:cs typeface="Verdana"/>
              </a:rPr>
              <a:t> </a:t>
            </a:r>
            <a:r>
              <a:rPr lang="en-US" sz="1800" dirty="0">
                <a:solidFill>
                  <a:srgbClr val="202020"/>
                </a:solidFill>
                <a:latin typeface="Verdana"/>
                <a:cs typeface="Verdana"/>
              </a:rPr>
              <a:t>by</a:t>
            </a:r>
            <a:r>
              <a:rPr lang="en-US" sz="1800" spc="-25" dirty="0">
                <a:solidFill>
                  <a:srgbClr val="202020"/>
                </a:solidFill>
                <a:latin typeface="Verdana"/>
                <a:cs typeface="Verdana"/>
              </a:rPr>
              <a:t> </a:t>
            </a:r>
            <a:r>
              <a:rPr lang="en-US" sz="1800" dirty="0">
                <a:solidFill>
                  <a:srgbClr val="202020"/>
                </a:solidFill>
                <a:latin typeface="Verdana"/>
                <a:cs typeface="Verdana"/>
              </a:rPr>
              <a:t>number</a:t>
            </a:r>
            <a:r>
              <a:rPr lang="en-US" sz="1800" spc="-20" dirty="0">
                <a:solidFill>
                  <a:srgbClr val="202020"/>
                </a:solidFill>
                <a:latin typeface="Verdana"/>
                <a:cs typeface="Verdana"/>
              </a:rPr>
              <a:t> </a:t>
            </a:r>
            <a:r>
              <a:rPr lang="en-US" sz="1800" dirty="0">
                <a:solidFill>
                  <a:srgbClr val="202020"/>
                </a:solidFill>
                <a:latin typeface="Verdana"/>
                <a:cs typeface="Verdana"/>
              </a:rPr>
              <a:t>of</a:t>
            </a:r>
            <a:r>
              <a:rPr lang="en-US" sz="1800" spc="-25" dirty="0">
                <a:solidFill>
                  <a:srgbClr val="202020"/>
                </a:solidFill>
                <a:latin typeface="Verdana"/>
                <a:cs typeface="Verdana"/>
              </a:rPr>
              <a:t> </a:t>
            </a:r>
            <a:r>
              <a:rPr lang="en-US" sz="1800" dirty="0">
                <a:solidFill>
                  <a:srgbClr val="202020"/>
                </a:solidFill>
                <a:latin typeface="Verdana"/>
                <a:cs typeface="Verdana"/>
              </a:rPr>
              <a:t>bookings</a:t>
            </a:r>
            <a:r>
              <a:rPr lang="en-US" sz="1800" spc="-35" dirty="0">
                <a:solidFill>
                  <a:srgbClr val="202020"/>
                </a:solidFill>
                <a:latin typeface="Verdana"/>
                <a:cs typeface="Verdana"/>
              </a:rPr>
              <a:t> </a:t>
            </a:r>
            <a:r>
              <a:rPr lang="en-US" sz="1800" spc="-10" dirty="0">
                <a:solidFill>
                  <a:srgbClr val="202020"/>
                </a:solidFill>
                <a:latin typeface="Verdana"/>
                <a:cs typeface="Verdana"/>
              </a:rPr>
              <a:t>made.</a:t>
            </a:r>
            <a:endParaRPr lang="en-US" sz="1800" dirty="0">
              <a:latin typeface="Verdana"/>
              <a:cs typeface="Verdana"/>
            </a:endParaRPr>
          </a:p>
        </p:txBody>
      </p:sp>
      <p:pic>
        <p:nvPicPr>
          <p:cNvPr id="4" name="object 4">
            <a:extLst>
              <a:ext uri="{FF2B5EF4-FFF2-40B4-BE49-F238E27FC236}">
                <a16:creationId xmlns:a16="http://schemas.microsoft.com/office/drawing/2014/main" id="{3BB78922-F75F-3F0C-CDDE-019A506CB3F5}"/>
              </a:ext>
            </a:extLst>
          </p:cNvPr>
          <p:cNvPicPr/>
          <p:nvPr/>
        </p:nvPicPr>
        <p:blipFill>
          <a:blip r:embed="rId2" cstate="print"/>
          <a:stretch>
            <a:fillRect/>
          </a:stretch>
        </p:blipFill>
        <p:spPr>
          <a:xfrm>
            <a:off x="1102673" y="1955689"/>
            <a:ext cx="4568732" cy="3335709"/>
          </a:xfrm>
          <a:prstGeom prst="rect">
            <a:avLst/>
          </a:prstGeom>
        </p:spPr>
      </p:pic>
      <p:pic>
        <p:nvPicPr>
          <p:cNvPr id="6" name="object 5">
            <a:extLst>
              <a:ext uri="{FF2B5EF4-FFF2-40B4-BE49-F238E27FC236}">
                <a16:creationId xmlns:a16="http://schemas.microsoft.com/office/drawing/2014/main" id="{106596FD-56D4-CE55-04FE-B84BB4943FBD}"/>
              </a:ext>
            </a:extLst>
          </p:cNvPr>
          <p:cNvPicPr/>
          <p:nvPr/>
        </p:nvPicPr>
        <p:blipFill>
          <a:blip r:embed="rId3" cstate="print"/>
          <a:stretch>
            <a:fillRect/>
          </a:stretch>
        </p:blipFill>
        <p:spPr>
          <a:xfrm>
            <a:off x="6309580" y="2001606"/>
            <a:ext cx="4568732" cy="3366639"/>
          </a:xfrm>
          <a:prstGeom prst="rect">
            <a:avLst/>
          </a:prstGeom>
        </p:spPr>
      </p:pic>
    </p:spTree>
    <p:extLst>
      <p:ext uri="{BB962C8B-B14F-4D97-AF65-F5344CB8AC3E}">
        <p14:creationId xmlns:p14="http://schemas.microsoft.com/office/powerpoint/2010/main" val="3998681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048385">
              <a:spcBef>
                <a:spcPts val="100"/>
              </a:spcBef>
            </a:pPr>
            <a:r>
              <a:rPr lang="en-IN" b="1" dirty="0">
                <a:solidFill>
                  <a:schemeClr val="accent1"/>
                </a:solidFill>
                <a:latin typeface="Times New Roman" panose="02020603050405020304" pitchFamily="18" charset="0"/>
                <a:cs typeface="Times New Roman" panose="02020603050405020304" pitchFamily="18" charset="0"/>
              </a:rPr>
              <a:t>Bivariate</a:t>
            </a:r>
            <a:r>
              <a:rPr lang="en-IN" b="1" spc="-95" dirty="0">
                <a:solidFill>
                  <a:schemeClr val="accent1"/>
                </a:solidFill>
                <a:latin typeface="Times New Roman" panose="02020603050405020304" pitchFamily="18" charset="0"/>
                <a:cs typeface="Times New Roman" panose="02020603050405020304" pitchFamily="18" charset="0"/>
              </a:rPr>
              <a:t> </a:t>
            </a:r>
            <a:r>
              <a:rPr lang="en-IN" b="1" spc="-10" dirty="0">
                <a:solidFill>
                  <a:schemeClr val="accent1"/>
                </a:solidFill>
                <a:latin typeface="Times New Roman" panose="02020603050405020304" pitchFamily="18" charset="0"/>
                <a:cs typeface="Times New Roman" panose="02020603050405020304" pitchFamily="18" charset="0"/>
              </a:rPr>
              <a:t>Analysis (contd..)</a:t>
            </a:r>
          </a:p>
        </p:txBody>
      </p:sp>
      <p:sp>
        <p:nvSpPr>
          <p:cNvPr id="3" name="object 3">
            <a:extLst>
              <a:ext uri="{FF2B5EF4-FFF2-40B4-BE49-F238E27FC236}">
                <a16:creationId xmlns:a16="http://schemas.microsoft.com/office/drawing/2014/main" id="{46DF05BB-0923-999D-B712-2AD85E288FA3}"/>
              </a:ext>
            </a:extLst>
          </p:cNvPr>
          <p:cNvSpPr txBox="1"/>
          <p:nvPr/>
        </p:nvSpPr>
        <p:spPr>
          <a:xfrm>
            <a:off x="381002" y="1274991"/>
            <a:ext cx="11335656" cy="321242"/>
          </a:xfrm>
          <a:prstGeom prst="rect">
            <a:avLst/>
          </a:prstGeom>
        </p:spPr>
        <p:txBody>
          <a:bodyPr vert="horz" wrap="square" lIns="0" tIns="13335" rIns="0" bIns="0" rtlCol="0">
            <a:spAutoFit/>
          </a:bodyPr>
          <a:lstStyle/>
          <a:p>
            <a:pPr marL="12700" marR="5080" algn="just">
              <a:lnSpc>
                <a:spcPct val="100000"/>
              </a:lnSpc>
              <a:spcBef>
                <a:spcPts val="105"/>
              </a:spcBef>
            </a:pPr>
            <a:r>
              <a:rPr lang="en-US" sz="2000" b="1" dirty="0">
                <a:solidFill>
                  <a:srgbClr val="202020"/>
                </a:solidFill>
                <a:latin typeface="Verdana"/>
                <a:cs typeface="Verdana"/>
              </a:rPr>
              <a:t>Question</a:t>
            </a:r>
            <a:r>
              <a:rPr lang="en-US" sz="2000" b="1" spc="-40" dirty="0">
                <a:solidFill>
                  <a:srgbClr val="202020"/>
                </a:solidFill>
                <a:latin typeface="Verdana"/>
                <a:cs typeface="Verdana"/>
              </a:rPr>
              <a:t> </a:t>
            </a:r>
            <a:r>
              <a:rPr lang="en-US" sz="2000" b="1" dirty="0">
                <a:solidFill>
                  <a:srgbClr val="202020"/>
                </a:solidFill>
                <a:latin typeface="Verdana"/>
                <a:cs typeface="Verdana"/>
              </a:rPr>
              <a:t>17</a:t>
            </a:r>
            <a:r>
              <a:rPr lang="en-US" sz="2000" b="1" spc="-20" dirty="0">
                <a:solidFill>
                  <a:srgbClr val="202020"/>
                </a:solidFill>
                <a:latin typeface="Verdana"/>
                <a:cs typeface="Verdana"/>
              </a:rPr>
              <a:t> </a:t>
            </a:r>
            <a:r>
              <a:rPr lang="en-US" sz="2000" b="1" dirty="0">
                <a:solidFill>
                  <a:srgbClr val="202020"/>
                </a:solidFill>
                <a:latin typeface="Verdana"/>
                <a:cs typeface="Verdana"/>
              </a:rPr>
              <a:t>:</a:t>
            </a:r>
            <a:r>
              <a:rPr lang="en-US" sz="2000" b="1" spc="-20" dirty="0">
                <a:solidFill>
                  <a:srgbClr val="202020"/>
                </a:solidFill>
                <a:latin typeface="Verdana"/>
                <a:cs typeface="Verdana"/>
              </a:rPr>
              <a:t> </a:t>
            </a:r>
            <a:r>
              <a:rPr lang="en-US" sz="2000" b="1" dirty="0">
                <a:solidFill>
                  <a:srgbClr val="202020"/>
                </a:solidFill>
                <a:latin typeface="Verdana"/>
                <a:cs typeface="Verdana"/>
              </a:rPr>
              <a:t>Does</a:t>
            </a:r>
            <a:r>
              <a:rPr lang="en-US" sz="2000" b="1" spc="-40" dirty="0">
                <a:solidFill>
                  <a:srgbClr val="202020"/>
                </a:solidFill>
                <a:latin typeface="Verdana"/>
                <a:cs typeface="Verdana"/>
              </a:rPr>
              <a:t> </a:t>
            </a:r>
            <a:r>
              <a:rPr lang="en-US" sz="2000" b="1" dirty="0">
                <a:solidFill>
                  <a:srgbClr val="202020"/>
                </a:solidFill>
                <a:latin typeface="Verdana"/>
                <a:cs typeface="Verdana"/>
              </a:rPr>
              <a:t>a</a:t>
            </a:r>
            <a:r>
              <a:rPr lang="en-US" sz="2000" b="1" spc="-20" dirty="0">
                <a:solidFill>
                  <a:srgbClr val="202020"/>
                </a:solidFill>
                <a:latin typeface="Verdana"/>
                <a:cs typeface="Verdana"/>
              </a:rPr>
              <a:t> </a:t>
            </a:r>
            <a:r>
              <a:rPr lang="en-US" sz="2000" b="1" dirty="0">
                <a:solidFill>
                  <a:srgbClr val="202020"/>
                </a:solidFill>
                <a:latin typeface="Verdana"/>
                <a:cs typeface="Verdana"/>
              </a:rPr>
              <a:t>longer</a:t>
            </a:r>
            <a:r>
              <a:rPr lang="en-US" sz="2000" b="1" spc="-40" dirty="0">
                <a:solidFill>
                  <a:srgbClr val="202020"/>
                </a:solidFill>
                <a:latin typeface="Verdana"/>
                <a:cs typeface="Verdana"/>
              </a:rPr>
              <a:t> </a:t>
            </a:r>
            <a:r>
              <a:rPr lang="en-US" sz="2000" b="1" dirty="0">
                <a:solidFill>
                  <a:srgbClr val="202020"/>
                </a:solidFill>
                <a:latin typeface="Verdana"/>
                <a:cs typeface="Verdana"/>
              </a:rPr>
              <a:t>waiting</a:t>
            </a:r>
            <a:r>
              <a:rPr lang="en-US" sz="2000" b="1" spc="-40" dirty="0">
                <a:solidFill>
                  <a:srgbClr val="202020"/>
                </a:solidFill>
                <a:latin typeface="Verdana"/>
                <a:cs typeface="Verdana"/>
              </a:rPr>
              <a:t> </a:t>
            </a:r>
            <a:r>
              <a:rPr lang="en-US" sz="2000" b="1" dirty="0">
                <a:solidFill>
                  <a:srgbClr val="202020"/>
                </a:solidFill>
                <a:latin typeface="Verdana"/>
                <a:cs typeface="Verdana"/>
              </a:rPr>
              <a:t>period</a:t>
            </a:r>
            <a:r>
              <a:rPr lang="en-US" sz="2000" b="1" spc="-35" dirty="0">
                <a:solidFill>
                  <a:srgbClr val="202020"/>
                </a:solidFill>
                <a:latin typeface="Verdana"/>
                <a:cs typeface="Verdana"/>
              </a:rPr>
              <a:t> </a:t>
            </a:r>
            <a:r>
              <a:rPr lang="en-US" sz="2000" b="1" dirty="0">
                <a:solidFill>
                  <a:srgbClr val="202020"/>
                </a:solidFill>
                <a:latin typeface="Verdana"/>
                <a:cs typeface="Verdana"/>
              </a:rPr>
              <a:t>cause</a:t>
            </a:r>
            <a:r>
              <a:rPr lang="en-US" sz="2000" b="1" spc="-35" dirty="0">
                <a:solidFill>
                  <a:srgbClr val="202020"/>
                </a:solidFill>
                <a:latin typeface="Verdana"/>
                <a:cs typeface="Verdana"/>
              </a:rPr>
              <a:t> </a:t>
            </a:r>
            <a:r>
              <a:rPr lang="en-US" sz="2000" b="1" spc="-25" dirty="0">
                <a:solidFill>
                  <a:srgbClr val="202020"/>
                </a:solidFill>
                <a:latin typeface="Verdana"/>
                <a:cs typeface="Verdana"/>
              </a:rPr>
              <a:t>the </a:t>
            </a:r>
            <a:r>
              <a:rPr lang="en-US" sz="2000" b="1" dirty="0">
                <a:solidFill>
                  <a:srgbClr val="202020"/>
                </a:solidFill>
                <a:latin typeface="Verdana"/>
                <a:cs typeface="Verdana"/>
              </a:rPr>
              <a:t>cancellation</a:t>
            </a:r>
            <a:r>
              <a:rPr lang="en-US" sz="2000" b="1" spc="-40" dirty="0">
                <a:solidFill>
                  <a:srgbClr val="202020"/>
                </a:solidFill>
                <a:latin typeface="Verdana"/>
                <a:cs typeface="Verdana"/>
              </a:rPr>
              <a:t> </a:t>
            </a:r>
            <a:r>
              <a:rPr lang="en-US" sz="2000" b="1" dirty="0">
                <a:solidFill>
                  <a:srgbClr val="202020"/>
                </a:solidFill>
                <a:latin typeface="Verdana"/>
                <a:cs typeface="Verdana"/>
              </a:rPr>
              <a:t>of</a:t>
            </a:r>
            <a:r>
              <a:rPr lang="en-US" sz="2000" b="1" spc="-15" dirty="0">
                <a:solidFill>
                  <a:srgbClr val="202020"/>
                </a:solidFill>
                <a:latin typeface="Verdana"/>
                <a:cs typeface="Verdana"/>
              </a:rPr>
              <a:t> </a:t>
            </a:r>
            <a:r>
              <a:rPr lang="en-US" sz="2000" b="1" spc="-10" dirty="0">
                <a:solidFill>
                  <a:srgbClr val="202020"/>
                </a:solidFill>
                <a:latin typeface="Verdana"/>
                <a:cs typeface="Verdana"/>
              </a:rPr>
              <a:t>bookings?</a:t>
            </a:r>
            <a:endParaRPr lang="en-US" sz="2000" dirty="0">
              <a:latin typeface="Verdana"/>
              <a:cs typeface="Verdana"/>
            </a:endParaRPr>
          </a:p>
        </p:txBody>
      </p:sp>
      <p:sp>
        <p:nvSpPr>
          <p:cNvPr id="7" name="object 5">
            <a:extLst>
              <a:ext uri="{FF2B5EF4-FFF2-40B4-BE49-F238E27FC236}">
                <a16:creationId xmlns:a16="http://schemas.microsoft.com/office/drawing/2014/main" id="{DA44CDB0-BC8B-E279-8DBB-31E7894DF574}"/>
              </a:ext>
            </a:extLst>
          </p:cNvPr>
          <p:cNvSpPr txBox="1"/>
          <p:nvPr/>
        </p:nvSpPr>
        <p:spPr>
          <a:xfrm>
            <a:off x="381002" y="2159934"/>
            <a:ext cx="6089186" cy="2169825"/>
          </a:xfrm>
          <a:prstGeom prst="rect">
            <a:avLst/>
          </a:prstGeom>
        </p:spPr>
        <p:txBody>
          <a:bodyPr vert="horz" wrap="square" lIns="0" tIns="12700" rIns="0" bIns="0" rtlCol="0">
            <a:spAutoFit/>
          </a:bodyPr>
          <a:lstStyle/>
          <a:p>
            <a:pPr marL="299085" marR="20320" indent="-287020" algn="just">
              <a:lnSpc>
                <a:spcPct val="100000"/>
              </a:lnSpc>
              <a:spcBef>
                <a:spcPts val="100"/>
              </a:spcBef>
              <a:buClr>
                <a:srgbClr val="000000"/>
              </a:buClr>
              <a:buFont typeface="Wingdings"/>
              <a:buChar char=""/>
              <a:tabLst>
                <a:tab pos="299085" algn="l"/>
              </a:tabLst>
            </a:pPr>
            <a:r>
              <a:rPr lang="en-US" dirty="0"/>
              <a:t>The</a:t>
            </a:r>
            <a:r>
              <a:rPr lang="en-US" spc="-35" dirty="0"/>
              <a:t> </a:t>
            </a:r>
            <a:r>
              <a:rPr lang="en-US" dirty="0"/>
              <a:t>majority</a:t>
            </a:r>
            <a:r>
              <a:rPr lang="en-US" spc="-35" dirty="0"/>
              <a:t> </a:t>
            </a:r>
            <a:r>
              <a:rPr lang="en-US" dirty="0"/>
              <a:t>of</a:t>
            </a:r>
            <a:r>
              <a:rPr lang="en-US" spc="-35" dirty="0"/>
              <a:t> </a:t>
            </a:r>
            <a:r>
              <a:rPr lang="en-US" dirty="0"/>
              <a:t>canceled</a:t>
            </a:r>
            <a:r>
              <a:rPr lang="en-US" spc="-50" dirty="0"/>
              <a:t> </a:t>
            </a:r>
            <a:r>
              <a:rPr lang="en-US" dirty="0"/>
              <a:t>bookings</a:t>
            </a:r>
            <a:r>
              <a:rPr lang="en-US" spc="-50" dirty="0"/>
              <a:t> </a:t>
            </a:r>
            <a:r>
              <a:rPr lang="en-US" dirty="0"/>
              <a:t>have</a:t>
            </a:r>
            <a:r>
              <a:rPr lang="en-US" spc="-35" dirty="0"/>
              <a:t> </a:t>
            </a:r>
            <a:r>
              <a:rPr lang="en-US" spc="-50" dirty="0"/>
              <a:t>a </a:t>
            </a:r>
            <a:r>
              <a:rPr lang="en-US" dirty="0"/>
              <a:t>waiting</a:t>
            </a:r>
            <a:r>
              <a:rPr lang="en-US" spc="-40" dirty="0"/>
              <a:t> </a:t>
            </a:r>
            <a:r>
              <a:rPr lang="en-US" dirty="0"/>
              <a:t>period</a:t>
            </a:r>
            <a:r>
              <a:rPr lang="en-US" spc="-35" dirty="0"/>
              <a:t> </a:t>
            </a:r>
            <a:r>
              <a:rPr lang="en-US" dirty="0"/>
              <a:t>of</a:t>
            </a:r>
            <a:r>
              <a:rPr lang="en-US" spc="-25" dirty="0"/>
              <a:t> </a:t>
            </a:r>
            <a:r>
              <a:rPr lang="en-US" dirty="0"/>
              <a:t>less</a:t>
            </a:r>
            <a:r>
              <a:rPr lang="en-US" spc="-35" dirty="0"/>
              <a:t> </a:t>
            </a:r>
            <a:r>
              <a:rPr lang="en-US" dirty="0"/>
              <a:t>than</a:t>
            </a:r>
            <a:r>
              <a:rPr lang="en-US" spc="-25" dirty="0"/>
              <a:t> </a:t>
            </a:r>
            <a:r>
              <a:rPr lang="en-US" dirty="0"/>
              <a:t>150</a:t>
            </a:r>
            <a:r>
              <a:rPr lang="en-US" spc="-35" dirty="0"/>
              <a:t> </a:t>
            </a:r>
            <a:r>
              <a:rPr lang="en-US" dirty="0"/>
              <a:t>days,</a:t>
            </a:r>
            <a:r>
              <a:rPr lang="en-US" spc="-35" dirty="0"/>
              <a:t> </a:t>
            </a:r>
            <a:r>
              <a:rPr lang="en-US" spc="-25" dirty="0"/>
              <a:t>but </a:t>
            </a:r>
            <a:r>
              <a:rPr lang="en-US" dirty="0"/>
              <a:t>those</a:t>
            </a:r>
            <a:r>
              <a:rPr lang="en-US" spc="-35" dirty="0"/>
              <a:t> </a:t>
            </a:r>
            <a:r>
              <a:rPr lang="en-US" dirty="0"/>
              <a:t>that</a:t>
            </a:r>
            <a:r>
              <a:rPr lang="en-US" spc="-25" dirty="0"/>
              <a:t> </a:t>
            </a:r>
            <a:r>
              <a:rPr lang="en-US" dirty="0"/>
              <a:t>are</a:t>
            </a:r>
            <a:r>
              <a:rPr lang="en-US" spc="-10" dirty="0"/>
              <a:t> </a:t>
            </a:r>
            <a:r>
              <a:rPr lang="en-US" dirty="0"/>
              <a:t>not</a:t>
            </a:r>
            <a:r>
              <a:rPr lang="en-US" spc="-25" dirty="0"/>
              <a:t> </a:t>
            </a:r>
            <a:r>
              <a:rPr lang="en-US" dirty="0"/>
              <a:t>canceled</a:t>
            </a:r>
            <a:r>
              <a:rPr lang="en-US" spc="-50" dirty="0"/>
              <a:t> </a:t>
            </a:r>
            <a:r>
              <a:rPr lang="en-US" dirty="0"/>
              <a:t>bookings</a:t>
            </a:r>
            <a:r>
              <a:rPr lang="en-US" spc="-40" dirty="0"/>
              <a:t> </a:t>
            </a:r>
            <a:r>
              <a:rPr lang="en-US" spc="-25" dirty="0"/>
              <a:t>by </a:t>
            </a:r>
            <a:r>
              <a:rPr lang="en-US" dirty="0"/>
              <a:t>customers</a:t>
            </a:r>
            <a:r>
              <a:rPr lang="en-US" spc="-50" dirty="0"/>
              <a:t> </a:t>
            </a:r>
            <a:r>
              <a:rPr lang="en-US" dirty="0"/>
              <a:t>have</a:t>
            </a:r>
            <a:r>
              <a:rPr lang="en-US" spc="-25" dirty="0"/>
              <a:t> </a:t>
            </a:r>
            <a:r>
              <a:rPr lang="en-US" dirty="0"/>
              <a:t>a</a:t>
            </a:r>
            <a:r>
              <a:rPr lang="en-US" spc="-25" dirty="0"/>
              <a:t> </a:t>
            </a:r>
            <a:r>
              <a:rPr lang="en-US" dirty="0"/>
              <a:t>waiting</a:t>
            </a:r>
            <a:r>
              <a:rPr lang="en-US" spc="-35" dirty="0"/>
              <a:t> </a:t>
            </a:r>
            <a:r>
              <a:rPr lang="en-US" dirty="0"/>
              <a:t>period</a:t>
            </a:r>
            <a:r>
              <a:rPr lang="en-US" spc="-30" dirty="0"/>
              <a:t> </a:t>
            </a:r>
            <a:r>
              <a:rPr lang="en-US" dirty="0"/>
              <a:t>of</a:t>
            </a:r>
            <a:r>
              <a:rPr lang="en-US" spc="-25" dirty="0"/>
              <a:t> </a:t>
            </a:r>
            <a:r>
              <a:rPr lang="en-US" spc="-20" dirty="0"/>
              <a:t>less </a:t>
            </a:r>
            <a:r>
              <a:rPr lang="en-US" dirty="0"/>
              <a:t>than</a:t>
            </a:r>
            <a:r>
              <a:rPr lang="en-US" spc="-25" dirty="0"/>
              <a:t> </a:t>
            </a:r>
            <a:r>
              <a:rPr lang="en-US" dirty="0"/>
              <a:t>150</a:t>
            </a:r>
            <a:r>
              <a:rPr lang="en-US" spc="-20" dirty="0"/>
              <a:t> </a:t>
            </a:r>
            <a:r>
              <a:rPr lang="en-US" dirty="0"/>
              <a:t>days,</a:t>
            </a:r>
            <a:r>
              <a:rPr lang="en-US" spc="-30" dirty="0"/>
              <a:t> </a:t>
            </a:r>
            <a:r>
              <a:rPr lang="en-US" dirty="0"/>
              <a:t>which</a:t>
            </a:r>
            <a:r>
              <a:rPr lang="en-US" spc="-35" dirty="0"/>
              <a:t> </a:t>
            </a:r>
            <a:r>
              <a:rPr lang="en-US" dirty="0"/>
              <a:t>has</a:t>
            </a:r>
            <a:r>
              <a:rPr lang="en-US" spc="-25" dirty="0"/>
              <a:t> </a:t>
            </a:r>
            <a:r>
              <a:rPr lang="en-US" dirty="0"/>
              <a:t>a</a:t>
            </a:r>
            <a:r>
              <a:rPr lang="en-US" spc="-30" dirty="0"/>
              <a:t> </a:t>
            </a:r>
            <a:r>
              <a:rPr lang="en-US" spc="-10" dirty="0"/>
              <a:t>higher </a:t>
            </a:r>
            <a:r>
              <a:rPr lang="en-US" dirty="0"/>
              <a:t>density</a:t>
            </a:r>
            <a:r>
              <a:rPr lang="en-US" spc="-50" dirty="0"/>
              <a:t> </a:t>
            </a:r>
            <a:r>
              <a:rPr lang="en-US" dirty="0"/>
              <a:t>than</a:t>
            </a:r>
            <a:r>
              <a:rPr lang="en-US" spc="-30" dirty="0"/>
              <a:t> </a:t>
            </a:r>
            <a:r>
              <a:rPr lang="en-US" dirty="0"/>
              <a:t>the</a:t>
            </a:r>
            <a:r>
              <a:rPr lang="en-US" spc="-35" dirty="0"/>
              <a:t> </a:t>
            </a:r>
            <a:r>
              <a:rPr lang="en-US" dirty="0"/>
              <a:t>canceled</a:t>
            </a:r>
            <a:r>
              <a:rPr lang="en-US" spc="-50" dirty="0"/>
              <a:t> </a:t>
            </a:r>
            <a:r>
              <a:rPr lang="en-US" spc="-10" dirty="0"/>
              <a:t>bookings.</a:t>
            </a:r>
          </a:p>
          <a:p>
            <a:pPr marL="299085" indent="-286385" algn="just">
              <a:lnSpc>
                <a:spcPct val="100000"/>
              </a:lnSpc>
              <a:spcBef>
                <a:spcPts val="1685"/>
              </a:spcBef>
              <a:buClr>
                <a:srgbClr val="000000"/>
              </a:buClr>
              <a:buFont typeface="Wingdings"/>
              <a:buChar char=""/>
              <a:tabLst>
                <a:tab pos="299085" algn="l"/>
              </a:tabLst>
            </a:pPr>
            <a:r>
              <a:rPr lang="en-US" dirty="0"/>
              <a:t>So</a:t>
            </a:r>
            <a:r>
              <a:rPr lang="en-US" spc="-10" dirty="0"/>
              <a:t> </a:t>
            </a:r>
            <a:r>
              <a:rPr lang="en-US" dirty="0"/>
              <a:t>a</a:t>
            </a:r>
            <a:r>
              <a:rPr lang="en-US" spc="-25" dirty="0"/>
              <a:t> </a:t>
            </a:r>
            <a:r>
              <a:rPr lang="en-US" dirty="0"/>
              <a:t>longer</a:t>
            </a:r>
            <a:r>
              <a:rPr lang="en-US" spc="-30" dirty="0"/>
              <a:t> </a:t>
            </a:r>
            <a:r>
              <a:rPr lang="en-US" dirty="0"/>
              <a:t>waiting</a:t>
            </a:r>
            <a:r>
              <a:rPr lang="en-US" spc="-35" dirty="0"/>
              <a:t> </a:t>
            </a:r>
            <a:r>
              <a:rPr lang="en-US" dirty="0"/>
              <a:t>period</a:t>
            </a:r>
            <a:r>
              <a:rPr lang="en-US" spc="-35" dirty="0"/>
              <a:t> </a:t>
            </a:r>
            <a:r>
              <a:rPr lang="en-US" dirty="0"/>
              <a:t>is</a:t>
            </a:r>
            <a:r>
              <a:rPr lang="en-US" spc="-15" dirty="0"/>
              <a:t> </a:t>
            </a:r>
            <a:r>
              <a:rPr lang="en-US" dirty="0"/>
              <a:t>not</a:t>
            </a:r>
            <a:r>
              <a:rPr lang="en-US" spc="-25" dirty="0"/>
              <a:t> </a:t>
            </a:r>
            <a:r>
              <a:rPr lang="en-US" dirty="0"/>
              <a:t>a</a:t>
            </a:r>
            <a:r>
              <a:rPr lang="en-US" spc="-25" dirty="0"/>
              <a:t> </a:t>
            </a:r>
            <a:r>
              <a:rPr lang="en-US" spc="-10" dirty="0"/>
              <a:t>reason</a:t>
            </a:r>
          </a:p>
          <a:p>
            <a:pPr marL="299085" algn="just">
              <a:lnSpc>
                <a:spcPct val="100000"/>
              </a:lnSpc>
              <a:spcBef>
                <a:spcPts val="5"/>
              </a:spcBef>
            </a:pPr>
            <a:r>
              <a:rPr lang="en-US" dirty="0"/>
              <a:t>for</a:t>
            </a:r>
            <a:r>
              <a:rPr lang="en-US" spc="-30" dirty="0"/>
              <a:t> </a:t>
            </a:r>
            <a:r>
              <a:rPr lang="en-US" dirty="0"/>
              <a:t>booking</a:t>
            </a:r>
            <a:r>
              <a:rPr lang="en-US" spc="-30" dirty="0"/>
              <a:t> </a:t>
            </a:r>
            <a:r>
              <a:rPr lang="en-US" spc="-10" dirty="0"/>
              <a:t>cancellation.</a:t>
            </a:r>
          </a:p>
        </p:txBody>
      </p:sp>
      <p:pic>
        <p:nvPicPr>
          <p:cNvPr id="5" name="object 4">
            <a:extLst>
              <a:ext uri="{FF2B5EF4-FFF2-40B4-BE49-F238E27FC236}">
                <a16:creationId xmlns:a16="http://schemas.microsoft.com/office/drawing/2014/main" id="{9E6F9AE8-8A23-3F13-F32E-1B6E00922FCC}"/>
              </a:ext>
            </a:extLst>
          </p:cNvPr>
          <p:cNvPicPr/>
          <p:nvPr/>
        </p:nvPicPr>
        <p:blipFill>
          <a:blip r:embed="rId2" cstate="print"/>
          <a:stretch>
            <a:fillRect/>
          </a:stretch>
        </p:blipFill>
        <p:spPr>
          <a:xfrm>
            <a:off x="6822832" y="2149589"/>
            <a:ext cx="4652732" cy="3433420"/>
          </a:xfrm>
          <a:prstGeom prst="rect">
            <a:avLst/>
          </a:prstGeom>
        </p:spPr>
      </p:pic>
    </p:spTree>
    <p:extLst>
      <p:ext uri="{BB962C8B-B14F-4D97-AF65-F5344CB8AC3E}">
        <p14:creationId xmlns:p14="http://schemas.microsoft.com/office/powerpoint/2010/main" val="29204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880804"/>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3189" algn="ctr">
              <a:lnSpc>
                <a:spcPct val="100000"/>
              </a:lnSpc>
              <a:spcBef>
                <a:spcPts val="95"/>
              </a:spcBef>
            </a:pPr>
            <a:r>
              <a:rPr lang="en-IN" sz="2800" b="1" dirty="0">
                <a:solidFill>
                  <a:schemeClr val="accent1"/>
                </a:solidFill>
                <a:latin typeface="Verdana"/>
                <a:cs typeface="Verdana"/>
              </a:rPr>
              <a:t>Multivariate</a:t>
            </a:r>
            <a:r>
              <a:rPr lang="en-IN" sz="2800" b="1" spc="-75" dirty="0">
                <a:solidFill>
                  <a:schemeClr val="accent1"/>
                </a:solidFill>
                <a:latin typeface="Verdana"/>
                <a:cs typeface="Verdana"/>
              </a:rPr>
              <a:t> </a:t>
            </a:r>
            <a:r>
              <a:rPr lang="en-IN" sz="2800" b="1" spc="-10" dirty="0">
                <a:solidFill>
                  <a:schemeClr val="accent1"/>
                </a:solidFill>
                <a:latin typeface="Verdana"/>
                <a:cs typeface="Verdana"/>
              </a:rPr>
              <a:t>Analysis</a:t>
            </a:r>
            <a:endParaRPr lang="en-IN" sz="2800" b="1" dirty="0">
              <a:solidFill>
                <a:schemeClr val="accent1"/>
              </a:solidFill>
              <a:latin typeface="Verdana"/>
              <a:cs typeface="Verdana"/>
            </a:endParaRPr>
          </a:p>
          <a:p>
            <a:pPr marL="12700" algn="ctr">
              <a:lnSpc>
                <a:spcPct val="100000"/>
              </a:lnSpc>
            </a:pPr>
            <a:r>
              <a:rPr lang="en-IN" sz="2400" b="1" dirty="0">
                <a:solidFill>
                  <a:schemeClr val="accent1"/>
                </a:solidFill>
                <a:latin typeface="Verdana"/>
                <a:cs typeface="Verdana"/>
              </a:rPr>
              <a:t>1]</a:t>
            </a:r>
            <a:r>
              <a:rPr lang="en-IN" sz="2400" b="1" spc="-40" dirty="0">
                <a:solidFill>
                  <a:schemeClr val="accent1"/>
                </a:solidFill>
                <a:latin typeface="Verdana"/>
                <a:cs typeface="Verdana"/>
              </a:rPr>
              <a:t> </a:t>
            </a:r>
            <a:r>
              <a:rPr lang="en-IN" sz="2400" b="1" dirty="0">
                <a:solidFill>
                  <a:schemeClr val="accent1"/>
                </a:solidFill>
                <a:latin typeface="Verdana"/>
                <a:cs typeface="Verdana"/>
              </a:rPr>
              <a:t>Correlation</a:t>
            </a:r>
            <a:r>
              <a:rPr lang="en-IN" sz="2400" b="1" spc="-40" dirty="0">
                <a:solidFill>
                  <a:schemeClr val="accent1"/>
                </a:solidFill>
                <a:latin typeface="Verdana"/>
                <a:cs typeface="Verdana"/>
              </a:rPr>
              <a:t> </a:t>
            </a:r>
            <a:r>
              <a:rPr lang="en-IN" sz="2400" b="1" spc="-10" dirty="0">
                <a:solidFill>
                  <a:schemeClr val="accent1"/>
                </a:solidFill>
                <a:latin typeface="Verdana"/>
                <a:cs typeface="Verdana"/>
              </a:rPr>
              <a:t>Heatmap</a:t>
            </a:r>
            <a:endParaRPr lang="en-IN" sz="2400" b="1" dirty="0">
              <a:solidFill>
                <a:schemeClr val="accent1"/>
              </a:solidFill>
              <a:latin typeface="Verdana"/>
              <a:cs typeface="Verdana"/>
            </a:endParaRPr>
          </a:p>
        </p:txBody>
      </p:sp>
      <p:pic>
        <p:nvPicPr>
          <p:cNvPr id="4" name="object 3">
            <a:extLst>
              <a:ext uri="{FF2B5EF4-FFF2-40B4-BE49-F238E27FC236}">
                <a16:creationId xmlns:a16="http://schemas.microsoft.com/office/drawing/2014/main" id="{472E8A9B-91BE-34D7-4600-1A80DF4AF127}"/>
              </a:ext>
            </a:extLst>
          </p:cNvPr>
          <p:cNvPicPr/>
          <p:nvPr/>
        </p:nvPicPr>
        <p:blipFill>
          <a:blip r:embed="rId2" cstate="print"/>
          <a:stretch>
            <a:fillRect/>
          </a:stretch>
        </p:blipFill>
        <p:spPr>
          <a:xfrm>
            <a:off x="671220" y="1772418"/>
            <a:ext cx="9848071" cy="5067997"/>
          </a:xfrm>
          <a:prstGeom prst="rect">
            <a:avLst/>
          </a:prstGeom>
        </p:spPr>
      </p:pic>
    </p:spTree>
    <p:extLst>
      <p:ext uri="{BB962C8B-B14F-4D97-AF65-F5344CB8AC3E}">
        <p14:creationId xmlns:p14="http://schemas.microsoft.com/office/powerpoint/2010/main" val="131018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880804"/>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3189" algn="ctr">
              <a:lnSpc>
                <a:spcPct val="100000"/>
              </a:lnSpc>
              <a:spcBef>
                <a:spcPts val="95"/>
              </a:spcBef>
            </a:pPr>
            <a:r>
              <a:rPr lang="en-IN" sz="2800" b="1" dirty="0">
                <a:solidFill>
                  <a:schemeClr val="accent1"/>
                </a:solidFill>
                <a:latin typeface="Verdana"/>
                <a:cs typeface="Verdana"/>
              </a:rPr>
              <a:t>Multivariate</a:t>
            </a:r>
            <a:r>
              <a:rPr lang="en-IN" sz="2800" b="1" spc="-75" dirty="0">
                <a:solidFill>
                  <a:schemeClr val="accent1"/>
                </a:solidFill>
                <a:latin typeface="Verdana"/>
                <a:cs typeface="Verdana"/>
              </a:rPr>
              <a:t> </a:t>
            </a:r>
            <a:r>
              <a:rPr lang="en-IN" sz="2800" b="1" spc="-10" dirty="0">
                <a:solidFill>
                  <a:schemeClr val="accent1"/>
                </a:solidFill>
                <a:latin typeface="Verdana"/>
                <a:cs typeface="Verdana"/>
              </a:rPr>
              <a:t>Analysis contd..</a:t>
            </a:r>
            <a:endParaRPr lang="en-IN" sz="2800" dirty="0">
              <a:solidFill>
                <a:schemeClr val="accent1"/>
              </a:solidFill>
              <a:latin typeface="Verdana"/>
              <a:cs typeface="Verdana"/>
            </a:endParaRPr>
          </a:p>
          <a:p>
            <a:pPr marL="12700" algn="ctr">
              <a:lnSpc>
                <a:spcPct val="100000"/>
              </a:lnSpc>
            </a:pPr>
            <a:r>
              <a:rPr lang="en-IN" sz="2400" b="1" i="1" dirty="0">
                <a:solidFill>
                  <a:schemeClr val="accent1"/>
                </a:solidFill>
                <a:latin typeface="Verdana"/>
                <a:cs typeface="Verdana"/>
              </a:rPr>
              <a:t>1]</a:t>
            </a:r>
            <a:r>
              <a:rPr lang="en-IN" sz="2400" b="1" i="1" spc="-40" dirty="0">
                <a:solidFill>
                  <a:schemeClr val="accent1"/>
                </a:solidFill>
                <a:latin typeface="Verdana"/>
                <a:cs typeface="Verdana"/>
              </a:rPr>
              <a:t> </a:t>
            </a:r>
            <a:r>
              <a:rPr lang="en-IN" sz="2400" b="1" i="1" dirty="0">
                <a:solidFill>
                  <a:schemeClr val="accent1"/>
                </a:solidFill>
                <a:latin typeface="Verdana"/>
                <a:cs typeface="Verdana"/>
              </a:rPr>
              <a:t>Correlation</a:t>
            </a:r>
            <a:r>
              <a:rPr lang="en-IN" sz="2400" b="1" i="1" spc="-40" dirty="0">
                <a:solidFill>
                  <a:schemeClr val="accent1"/>
                </a:solidFill>
                <a:latin typeface="Verdana"/>
                <a:cs typeface="Verdana"/>
              </a:rPr>
              <a:t> </a:t>
            </a:r>
            <a:r>
              <a:rPr lang="en-IN" sz="2400" b="1" i="1" spc="-10" dirty="0">
                <a:solidFill>
                  <a:schemeClr val="accent1"/>
                </a:solidFill>
                <a:latin typeface="Verdana"/>
                <a:cs typeface="Verdana"/>
              </a:rPr>
              <a:t>Heatmap contd..</a:t>
            </a:r>
            <a:endParaRPr lang="en-IN" sz="2400" dirty="0">
              <a:solidFill>
                <a:schemeClr val="accent1"/>
              </a:solidFill>
              <a:latin typeface="Verdana"/>
              <a:cs typeface="Verdana"/>
            </a:endParaRPr>
          </a:p>
        </p:txBody>
      </p:sp>
      <p:sp>
        <p:nvSpPr>
          <p:cNvPr id="3" name="object 3">
            <a:extLst>
              <a:ext uri="{FF2B5EF4-FFF2-40B4-BE49-F238E27FC236}">
                <a16:creationId xmlns:a16="http://schemas.microsoft.com/office/drawing/2014/main" id="{37CDB56E-FB3E-8F25-6022-C6D1AFD2A12D}"/>
              </a:ext>
            </a:extLst>
          </p:cNvPr>
          <p:cNvSpPr txBox="1"/>
          <p:nvPr/>
        </p:nvSpPr>
        <p:spPr>
          <a:xfrm>
            <a:off x="1026418" y="2882696"/>
            <a:ext cx="10139164" cy="1092607"/>
          </a:xfrm>
          <a:prstGeom prst="rect">
            <a:avLst/>
          </a:prstGeom>
        </p:spPr>
        <p:txBody>
          <a:bodyPr vert="horz" wrap="square" lIns="0" tIns="12700" rIns="0" bIns="0" rtlCol="0">
            <a:spAutoFit/>
          </a:bodyPr>
          <a:lstStyle/>
          <a:p>
            <a:pPr marL="299085" marR="5080" indent="-287020" algn="just">
              <a:lnSpc>
                <a:spcPct val="100000"/>
              </a:lnSpc>
              <a:spcBef>
                <a:spcPts val="100"/>
              </a:spcBef>
              <a:buClr>
                <a:srgbClr val="000000"/>
              </a:buClr>
              <a:buFont typeface="Wingdings"/>
              <a:buChar char=""/>
              <a:tabLst>
                <a:tab pos="299085" algn="l"/>
              </a:tabLst>
            </a:pPr>
            <a:r>
              <a:rPr sz="1400" dirty="0">
                <a:solidFill>
                  <a:srgbClr val="202020"/>
                </a:solidFill>
                <a:latin typeface="Verdana"/>
                <a:cs typeface="Verdana"/>
              </a:rPr>
              <a:t>In</a:t>
            </a:r>
            <a:r>
              <a:rPr sz="1400" spc="-20" dirty="0">
                <a:solidFill>
                  <a:srgbClr val="202020"/>
                </a:solidFill>
                <a:latin typeface="Verdana"/>
                <a:cs typeface="Verdana"/>
              </a:rPr>
              <a:t> </a:t>
            </a:r>
            <a:r>
              <a:rPr sz="1400" dirty="0">
                <a:solidFill>
                  <a:srgbClr val="202020"/>
                </a:solidFill>
                <a:latin typeface="Verdana"/>
                <a:cs typeface="Verdana"/>
              </a:rPr>
              <a:t>the</a:t>
            </a:r>
            <a:r>
              <a:rPr sz="1400" spc="-25" dirty="0">
                <a:solidFill>
                  <a:srgbClr val="202020"/>
                </a:solidFill>
                <a:latin typeface="Verdana"/>
                <a:cs typeface="Verdana"/>
              </a:rPr>
              <a:t> </a:t>
            </a:r>
            <a:r>
              <a:rPr sz="1400" dirty="0">
                <a:solidFill>
                  <a:srgbClr val="202020"/>
                </a:solidFill>
                <a:latin typeface="Verdana"/>
                <a:cs typeface="Verdana"/>
              </a:rPr>
              <a:t>heatmap,</a:t>
            </a:r>
            <a:r>
              <a:rPr sz="1400" spc="-35" dirty="0">
                <a:solidFill>
                  <a:srgbClr val="202020"/>
                </a:solidFill>
                <a:latin typeface="Verdana"/>
                <a:cs typeface="Verdana"/>
              </a:rPr>
              <a:t> </a:t>
            </a:r>
            <a:r>
              <a:rPr sz="1400" dirty="0">
                <a:solidFill>
                  <a:srgbClr val="202020"/>
                </a:solidFill>
                <a:latin typeface="Verdana"/>
                <a:cs typeface="Verdana"/>
              </a:rPr>
              <a:t>we</a:t>
            </a:r>
            <a:r>
              <a:rPr sz="1400" spc="-20" dirty="0">
                <a:solidFill>
                  <a:srgbClr val="202020"/>
                </a:solidFill>
                <a:latin typeface="Verdana"/>
                <a:cs typeface="Verdana"/>
              </a:rPr>
              <a:t> </a:t>
            </a:r>
            <a:r>
              <a:rPr sz="1400" dirty="0">
                <a:solidFill>
                  <a:srgbClr val="202020"/>
                </a:solidFill>
                <a:latin typeface="Verdana"/>
                <a:cs typeface="Verdana"/>
              </a:rPr>
              <a:t>see</a:t>
            </a:r>
            <a:r>
              <a:rPr sz="1400" spc="-25" dirty="0">
                <a:solidFill>
                  <a:srgbClr val="202020"/>
                </a:solidFill>
                <a:latin typeface="Verdana"/>
                <a:cs typeface="Verdana"/>
              </a:rPr>
              <a:t> </a:t>
            </a:r>
            <a:r>
              <a:rPr sz="1400" dirty="0">
                <a:solidFill>
                  <a:srgbClr val="202020"/>
                </a:solidFill>
                <a:latin typeface="Verdana"/>
                <a:cs typeface="Verdana"/>
              </a:rPr>
              <a:t>some</a:t>
            </a:r>
            <a:r>
              <a:rPr sz="1400" spc="-30" dirty="0">
                <a:solidFill>
                  <a:srgbClr val="202020"/>
                </a:solidFill>
                <a:latin typeface="Verdana"/>
                <a:cs typeface="Verdana"/>
              </a:rPr>
              <a:t> </a:t>
            </a:r>
            <a:r>
              <a:rPr sz="1400" dirty="0">
                <a:solidFill>
                  <a:srgbClr val="202020"/>
                </a:solidFill>
                <a:latin typeface="Verdana"/>
                <a:cs typeface="Verdana"/>
              </a:rPr>
              <a:t>high</a:t>
            </a:r>
            <a:r>
              <a:rPr sz="1400" spc="-25" dirty="0">
                <a:solidFill>
                  <a:srgbClr val="202020"/>
                </a:solidFill>
                <a:latin typeface="Verdana"/>
                <a:cs typeface="Verdana"/>
              </a:rPr>
              <a:t> </a:t>
            </a:r>
            <a:r>
              <a:rPr sz="1400" dirty="0">
                <a:solidFill>
                  <a:srgbClr val="202020"/>
                </a:solidFill>
                <a:latin typeface="Verdana"/>
                <a:cs typeface="Verdana"/>
              </a:rPr>
              <a:t>correlation</a:t>
            </a:r>
            <a:r>
              <a:rPr sz="1400" spc="-60" dirty="0">
                <a:solidFill>
                  <a:srgbClr val="202020"/>
                </a:solidFill>
                <a:latin typeface="Verdana"/>
                <a:cs typeface="Verdana"/>
              </a:rPr>
              <a:t> </a:t>
            </a:r>
            <a:r>
              <a:rPr sz="1400" dirty="0">
                <a:solidFill>
                  <a:srgbClr val="202020"/>
                </a:solidFill>
                <a:latin typeface="Verdana"/>
                <a:cs typeface="Verdana"/>
              </a:rPr>
              <a:t>between</a:t>
            </a:r>
            <a:r>
              <a:rPr sz="1400" spc="-25" dirty="0">
                <a:solidFill>
                  <a:srgbClr val="202020"/>
                </a:solidFill>
                <a:latin typeface="Verdana"/>
                <a:cs typeface="Verdana"/>
              </a:rPr>
              <a:t> </a:t>
            </a:r>
            <a:r>
              <a:rPr sz="1400" dirty="0">
                <a:solidFill>
                  <a:srgbClr val="202020"/>
                </a:solidFill>
                <a:latin typeface="Verdana"/>
                <a:cs typeface="Verdana"/>
              </a:rPr>
              <a:t>a</a:t>
            </a:r>
            <a:r>
              <a:rPr sz="1400" spc="-30" dirty="0">
                <a:solidFill>
                  <a:srgbClr val="202020"/>
                </a:solidFill>
                <a:latin typeface="Verdana"/>
                <a:cs typeface="Verdana"/>
              </a:rPr>
              <a:t> </a:t>
            </a:r>
            <a:r>
              <a:rPr sz="1400" dirty="0">
                <a:solidFill>
                  <a:srgbClr val="202020"/>
                </a:solidFill>
                <a:latin typeface="Verdana"/>
                <a:cs typeface="Verdana"/>
              </a:rPr>
              <a:t>few</a:t>
            </a:r>
            <a:r>
              <a:rPr sz="1400" spc="-20" dirty="0">
                <a:solidFill>
                  <a:srgbClr val="202020"/>
                </a:solidFill>
                <a:latin typeface="Verdana"/>
                <a:cs typeface="Verdana"/>
              </a:rPr>
              <a:t> </a:t>
            </a:r>
            <a:r>
              <a:rPr sz="1400" dirty="0">
                <a:solidFill>
                  <a:srgbClr val="202020"/>
                </a:solidFill>
                <a:latin typeface="Verdana"/>
                <a:cs typeface="Verdana"/>
              </a:rPr>
              <a:t>variables</a:t>
            </a:r>
            <a:r>
              <a:rPr sz="1400" spc="-45" dirty="0">
                <a:solidFill>
                  <a:srgbClr val="202020"/>
                </a:solidFill>
                <a:latin typeface="Verdana"/>
                <a:cs typeface="Verdana"/>
              </a:rPr>
              <a:t> </a:t>
            </a:r>
            <a:r>
              <a:rPr sz="1400" spc="-10" dirty="0">
                <a:solidFill>
                  <a:srgbClr val="202020"/>
                </a:solidFill>
                <a:latin typeface="Verdana"/>
                <a:cs typeface="Verdana"/>
              </a:rPr>
              <a:t>because </a:t>
            </a:r>
            <a:r>
              <a:rPr sz="1400" dirty="0">
                <a:solidFill>
                  <a:srgbClr val="202020"/>
                </a:solidFill>
                <a:latin typeface="Verdana"/>
                <a:cs typeface="Verdana"/>
              </a:rPr>
              <a:t>we</a:t>
            </a:r>
            <a:r>
              <a:rPr sz="1400" spc="-50" dirty="0">
                <a:solidFill>
                  <a:srgbClr val="202020"/>
                </a:solidFill>
                <a:latin typeface="Verdana"/>
                <a:cs typeface="Verdana"/>
              </a:rPr>
              <a:t> </a:t>
            </a:r>
            <a:r>
              <a:rPr sz="1400" dirty="0">
                <a:solidFill>
                  <a:srgbClr val="202020"/>
                </a:solidFill>
                <a:latin typeface="Verdana"/>
                <a:cs typeface="Verdana"/>
              </a:rPr>
              <a:t>created</a:t>
            </a:r>
            <a:r>
              <a:rPr sz="1400" spc="-55" dirty="0">
                <a:solidFill>
                  <a:srgbClr val="202020"/>
                </a:solidFill>
                <a:latin typeface="Verdana"/>
                <a:cs typeface="Verdana"/>
              </a:rPr>
              <a:t> </a:t>
            </a:r>
            <a:r>
              <a:rPr sz="1400" dirty="0">
                <a:solidFill>
                  <a:srgbClr val="202020"/>
                </a:solidFill>
                <a:latin typeface="Verdana"/>
                <a:cs typeface="Verdana"/>
              </a:rPr>
              <a:t>new</a:t>
            </a:r>
            <a:r>
              <a:rPr sz="1400" spc="-35" dirty="0">
                <a:solidFill>
                  <a:srgbClr val="202020"/>
                </a:solidFill>
                <a:latin typeface="Verdana"/>
                <a:cs typeface="Verdana"/>
              </a:rPr>
              <a:t> </a:t>
            </a:r>
            <a:r>
              <a:rPr sz="1400" dirty="0">
                <a:solidFill>
                  <a:srgbClr val="202020"/>
                </a:solidFill>
                <a:latin typeface="Verdana"/>
                <a:cs typeface="Verdana"/>
              </a:rPr>
              <a:t>variables</a:t>
            </a:r>
            <a:r>
              <a:rPr sz="1400" spc="-55" dirty="0">
                <a:solidFill>
                  <a:srgbClr val="202020"/>
                </a:solidFill>
                <a:latin typeface="Verdana"/>
                <a:cs typeface="Verdana"/>
              </a:rPr>
              <a:t> </a:t>
            </a:r>
            <a:r>
              <a:rPr sz="1400" dirty="0">
                <a:solidFill>
                  <a:srgbClr val="202020"/>
                </a:solidFill>
                <a:latin typeface="Verdana"/>
                <a:cs typeface="Verdana"/>
              </a:rPr>
              <a:t>total_stays,</a:t>
            </a:r>
            <a:r>
              <a:rPr sz="1400" spc="-75" dirty="0">
                <a:solidFill>
                  <a:srgbClr val="202020"/>
                </a:solidFill>
                <a:latin typeface="Verdana"/>
                <a:cs typeface="Verdana"/>
              </a:rPr>
              <a:t> </a:t>
            </a:r>
            <a:r>
              <a:rPr sz="1400" dirty="0">
                <a:solidFill>
                  <a:srgbClr val="202020"/>
                </a:solidFill>
                <a:latin typeface="Verdana"/>
                <a:cs typeface="Verdana"/>
              </a:rPr>
              <a:t>total_people,</a:t>
            </a:r>
            <a:r>
              <a:rPr sz="1400" spc="-65" dirty="0">
                <a:solidFill>
                  <a:srgbClr val="202020"/>
                </a:solidFill>
                <a:latin typeface="Verdana"/>
                <a:cs typeface="Verdana"/>
              </a:rPr>
              <a:t> </a:t>
            </a:r>
            <a:r>
              <a:rPr sz="1400" dirty="0">
                <a:solidFill>
                  <a:srgbClr val="202020"/>
                </a:solidFill>
                <a:latin typeface="Verdana"/>
                <a:cs typeface="Verdana"/>
              </a:rPr>
              <a:t>and</a:t>
            </a:r>
            <a:r>
              <a:rPr sz="1400" spc="-50" dirty="0">
                <a:solidFill>
                  <a:srgbClr val="202020"/>
                </a:solidFill>
                <a:latin typeface="Verdana"/>
                <a:cs typeface="Verdana"/>
              </a:rPr>
              <a:t> </a:t>
            </a:r>
            <a:r>
              <a:rPr sz="1400" dirty="0">
                <a:solidFill>
                  <a:srgbClr val="202020"/>
                </a:solidFill>
                <a:latin typeface="Verdana"/>
                <a:cs typeface="Verdana"/>
              </a:rPr>
              <a:t>total_children</a:t>
            </a:r>
            <a:r>
              <a:rPr sz="1400" spc="-65" dirty="0">
                <a:solidFill>
                  <a:srgbClr val="202020"/>
                </a:solidFill>
                <a:latin typeface="Verdana"/>
                <a:cs typeface="Verdana"/>
              </a:rPr>
              <a:t> </a:t>
            </a:r>
            <a:r>
              <a:rPr sz="1400" spc="-20" dirty="0">
                <a:solidFill>
                  <a:srgbClr val="202020"/>
                </a:solidFill>
                <a:latin typeface="Verdana"/>
                <a:cs typeface="Verdana"/>
              </a:rPr>
              <a:t>from </a:t>
            </a:r>
            <a:r>
              <a:rPr sz="1400" dirty="0">
                <a:solidFill>
                  <a:srgbClr val="202020"/>
                </a:solidFill>
                <a:latin typeface="Verdana"/>
                <a:cs typeface="Verdana"/>
              </a:rPr>
              <a:t>existing</a:t>
            </a:r>
            <a:r>
              <a:rPr sz="1400" spc="-55" dirty="0">
                <a:solidFill>
                  <a:srgbClr val="202020"/>
                </a:solidFill>
                <a:latin typeface="Verdana"/>
                <a:cs typeface="Verdana"/>
              </a:rPr>
              <a:t> </a:t>
            </a:r>
            <a:r>
              <a:rPr sz="1400" dirty="0">
                <a:solidFill>
                  <a:srgbClr val="202020"/>
                </a:solidFill>
                <a:latin typeface="Verdana"/>
                <a:cs typeface="Verdana"/>
              </a:rPr>
              <a:t>variables</a:t>
            </a:r>
            <a:r>
              <a:rPr sz="1400" spc="-50" dirty="0">
                <a:solidFill>
                  <a:srgbClr val="202020"/>
                </a:solidFill>
                <a:latin typeface="Verdana"/>
                <a:cs typeface="Verdana"/>
              </a:rPr>
              <a:t> </a:t>
            </a:r>
            <a:r>
              <a:rPr sz="1400" dirty="0">
                <a:solidFill>
                  <a:srgbClr val="202020"/>
                </a:solidFill>
                <a:latin typeface="Verdana"/>
                <a:cs typeface="Verdana"/>
              </a:rPr>
              <a:t>and</a:t>
            </a:r>
            <a:r>
              <a:rPr sz="1400" spc="-30" dirty="0">
                <a:solidFill>
                  <a:srgbClr val="202020"/>
                </a:solidFill>
                <a:latin typeface="Verdana"/>
                <a:cs typeface="Verdana"/>
              </a:rPr>
              <a:t> </a:t>
            </a:r>
            <a:r>
              <a:rPr sz="1400" dirty="0">
                <a:solidFill>
                  <a:srgbClr val="202020"/>
                </a:solidFill>
                <a:latin typeface="Verdana"/>
                <a:cs typeface="Verdana"/>
              </a:rPr>
              <a:t>did</a:t>
            </a:r>
            <a:r>
              <a:rPr sz="1400" spc="-30" dirty="0">
                <a:solidFill>
                  <a:srgbClr val="202020"/>
                </a:solidFill>
                <a:latin typeface="Verdana"/>
                <a:cs typeface="Verdana"/>
              </a:rPr>
              <a:t> </a:t>
            </a:r>
            <a:r>
              <a:rPr sz="1400" dirty="0">
                <a:solidFill>
                  <a:srgbClr val="202020"/>
                </a:solidFill>
                <a:latin typeface="Verdana"/>
                <a:cs typeface="Verdana"/>
              </a:rPr>
              <a:t>not</a:t>
            </a:r>
            <a:r>
              <a:rPr sz="1400" spc="-30" dirty="0">
                <a:solidFill>
                  <a:srgbClr val="202020"/>
                </a:solidFill>
                <a:latin typeface="Verdana"/>
                <a:cs typeface="Verdana"/>
              </a:rPr>
              <a:t> </a:t>
            </a:r>
            <a:r>
              <a:rPr sz="1400" dirty="0">
                <a:solidFill>
                  <a:srgbClr val="202020"/>
                </a:solidFill>
                <a:latin typeface="Verdana"/>
                <a:cs typeface="Verdana"/>
              </a:rPr>
              <a:t>drop</a:t>
            </a:r>
            <a:r>
              <a:rPr sz="1400" spc="-25" dirty="0">
                <a:solidFill>
                  <a:srgbClr val="202020"/>
                </a:solidFill>
                <a:latin typeface="Verdana"/>
                <a:cs typeface="Verdana"/>
              </a:rPr>
              <a:t> </a:t>
            </a:r>
            <a:r>
              <a:rPr sz="1400" dirty="0">
                <a:solidFill>
                  <a:srgbClr val="202020"/>
                </a:solidFill>
                <a:latin typeface="Verdana"/>
                <a:cs typeface="Verdana"/>
              </a:rPr>
              <a:t>old</a:t>
            </a:r>
            <a:r>
              <a:rPr sz="1400" spc="-30" dirty="0">
                <a:solidFill>
                  <a:srgbClr val="202020"/>
                </a:solidFill>
                <a:latin typeface="Verdana"/>
                <a:cs typeface="Verdana"/>
              </a:rPr>
              <a:t> </a:t>
            </a:r>
            <a:r>
              <a:rPr sz="1400" spc="-10" dirty="0">
                <a:solidFill>
                  <a:srgbClr val="202020"/>
                </a:solidFill>
                <a:latin typeface="Verdana"/>
                <a:cs typeface="Verdana"/>
              </a:rPr>
              <a:t>variables.</a:t>
            </a:r>
            <a:endParaRPr sz="1400" dirty="0">
              <a:latin typeface="Verdana"/>
              <a:cs typeface="Verdana"/>
            </a:endParaRPr>
          </a:p>
          <a:p>
            <a:pPr marL="299085" marR="361950" indent="-287020" algn="just">
              <a:lnSpc>
                <a:spcPct val="100000"/>
              </a:lnSpc>
              <a:spcBef>
                <a:spcPts val="1685"/>
              </a:spcBef>
              <a:buClr>
                <a:srgbClr val="000000"/>
              </a:buClr>
              <a:buFont typeface="Wingdings"/>
              <a:buChar char=""/>
              <a:tabLst>
                <a:tab pos="299085" algn="l"/>
              </a:tabLst>
            </a:pPr>
            <a:r>
              <a:rPr sz="1400" dirty="0">
                <a:solidFill>
                  <a:srgbClr val="202020"/>
                </a:solidFill>
                <a:latin typeface="Verdana"/>
                <a:cs typeface="Verdana"/>
              </a:rPr>
              <a:t>The</a:t>
            </a:r>
            <a:r>
              <a:rPr sz="1400" spc="-35" dirty="0">
                <a:solidFill>
                  <a:srgbClr val="202020"/>
                </a:solidFill>
                <a:latin typeface="Verdana"/>
                <a:cs typeface="Verdana"/>
              </a:rPr>
              <a:t> </a:t>
            </a:r>
            <a:r>
              <a:rPr sz="1400" dirty="0">
                <a:solidFill>
                  <a:srgbClr val="202020"/>
                </a:solidFill>
                <a:latin typeface="Verdana"/>
                <a:cs typeface="Verdana"/>
              </a:rPr>
              <a:t>variables</a:t>
            </a:r>
            <a:r>
              <a:rPr sz="1400" spc="-35" dirty="0">
                <a:solidFill>
                  <a:srgbClr val="202020"/>
                </a:solidFill>
                <a:latin typeface="Verdana"/>
                <a:cs typeface="Verdana"/>
              </a:rPr>
              <a:t> </a:t>
            </a:r>
            <a:r>
              <a:rPr sz="1400" dirty="0">
                <a:solidFill>
                  <a:srgbClr val="202020"/>
                </a:solidFill>
                <a:latin typeface="Verdana"/>
                <a:cs typeface="Verdana"/>
              </a:rPr>
              <a:t>lead_time</a:t>
            </a:r>
            <a:r>
              <a:rPr sz="1400" spc="-40" dirty="0">
                <a:solidFill>
                  <a:srgbClr val="202020"/>
                </a:solidFill>
                <a:latin typeface="Verdana"/>
                <a:cs typeface="Verdana"/>
              </a:rPr>
              <a:t> </a:t>
            </a:r>
            <a:r>
              <a:rPr sz="1400" dirty="0">
                <a:solidFill>
                  <a:srgbClr val="202020"/>
                </a:solidFill>
                <a:latin typeface="Verdana"/>
                <a:cs typeface="Verdana"/>
              </a:rPr>
              <a:t>and</a:t>
            </a:r>
            <a:r>
              <a:rPr sz="1400" spc="-30" dirty="0">
                <a:solidFill>
                  <a:srgbClr val="202020"/>
                </a:solidFill>
                <a:latin typeface="Verdana"/>
                <a:cs typeface="Verdana"/>
              </a:rPr>
              <a:t> </a:t>
            </a:r>
            <a:r>
              <a:rPr sz="1400" dirty="0">
                <a:solidFill>
                  <a:srgbClr val="202020"/>
                </a:solidFill>
                <a:latin typeface="Verdana"/>
                <a:cs typeface="Verdana"/>
              </a:rPr>
              <a:t>is_canceled</a:t>
            </a:r>
            <a:r>
              <a:rPr sz="1400" spc="-70" dirty="0">
                <a:solidFill>
                  <a:srgbClr val="202020"/>
                </a:solidFill>
                <a:latin typeface="Verdana"/>
                <a:cs typeface="Verdana"/>
              </a:rPr>
              <a:t> </a:t>
            </a:r>
            <a:r>
              <a:rPr sz="1400" dirty="0">
                <a:solidFill>
                  <a:srgbClr val="202020"/>
                </a:solidFill>
                <a:latin typeface="Verdana"/>
                <a:cs typeface="Verdana"/>
              </a:rPr>
              <a:t>have</a:t>
            </a:r>
            <a:r>
              <a:rPr sz="1400" spc="-35" dirty="0">
                <a:solidFill>
                  <a:srgbClr val="202020"/>
                </a:solidFill>
                <a:latin typeface="Verdana"/>
                <a:cs typeface="Verdana"/>
              </a:rPr>
              <a:t> </a:t>
            </a:r>
            <a:r>
              <a:rPr sz="1400" dirty="0">
                <a:solidFill>
                  <a:srgbClr val="202020"/>
                </a:solidFill>
                <a:latin typeface="Verdana"/>
                <a:cs typeface="Verdana"/>
              </a:rPr>
              <a:t>weak</a:t>
            </a:r>
            <a:r>
              <a:rPr sz="1400" spc="-50" dirty="0">
                <a:solidFill>
                  <a:srgbClr val="202020"/>
                </a:solidFill>
                <a:latin typeface="Verdana"/>
                <a:cs typeface="Verdana"/>
              </a:rPr>
              <a:t> </a:t>
            </a:r>
            <a:r>
              <a:rPr sz="1400" dirty="0">
                <a:solidFill>
                  <a:srgbClr val="202020"/>
                </a:solidFill>
                <a:latin typeface="Verdana"/>
                <a:cs typeface="Verdana"/>
              </a:rPr>
              <a:t>relationships.</a:t>
            </a:r>
            <a:r>
              <a:rPr sz="1400" spc="-50" dirty="0">
                <a:solidFill>
                  <a:srgbClr val="202020"/>
                </a:solidFill>
                <a:latin typeface="Verdana"/>
                <a:cs typeface="Verdana"/>
              </a:rPr>
              <a:t> </a:t>
            </a:r>
            <a:r>
              <a:rPr sz="1400" dirty="0">
                <a:solidFill>
                  <a:srgbClr val="202020"/>
                </a:solidFill>
                <a:latin typeface="Verdana"/>
                <a:cs typeface="Verdana"/>
              </a:rPr>
              <a:t>The</a:t>
            </a:r>
            <a:r>
              <a:rPr sz="1400" spc="-30" dirty="0">
                <a:solidFill>
                  <a:srgbClr val="202020"/>
                </a:solidFill>
                <a:latin typeface="Verdana"/>
                <a:cs typeface="Verdana"/>
              </a:rPr>
              <a:t> </a:t>
            </a:r>
            <a:r>
              <a:rPr sz="1400" spc="-20" dirty="0">
                <a:solidFill>
                  <a:srgbClr val="202020"/>
                </a:solidFill>
                <a:latin typeface="Verdana"/>
                <a:cs typeface="Verdana"/>
              </a:rPr>
              <a:t>most </a:t>
            </a:r>
            <a:r>
              <a:rPr sz="1400" dirty="0">
                <a:solidFill>
                  <a:srgbClr val="202020"/>
                </a:solidFill>
                <a:latin typeface="Verdana"/>
                <a:cs typeface="Verdana"/>
              </a:rPr>
              <a:t>likely</a:t>
            </a:r>
            <a:r>
              <a:rPr sz="1400" spc="-50" dirty="0">
                <a:solidFill>
                  <a:srgbClr val="202020"/>
                </a:solidFill>
                <a:latin typeface="Verdana"/>
                <a:cs typeface="Verdana"/>
              </a:rPr>
              <a:t> </a:t>
            </a:r>
            <a:r>
              <a:rPr sz="1400" dirty="0">
                <a:solidFill>
                  <a:srgbClr val="202020"/>
                </a:solidFill>
                <a:latin typeface="Verdana"/>
                <a:cs typeface="Verdana"/>
              </a:rPr>
              <a:t>reason</a:t>
            </a:r>
            <a:r>
              <a:rPr sz="1400" spc="-30" dirty="0">
                <a:solidFill>
                  <a:srgbClr val="202020"/>
                </a:solidFill>
                <a:latin typeface="Verdana"/>
                <a:cs typeface="Verdana"/>
              </a:rPr>
              <a:t> </a:t>
            </a:r>
            <a:r>
              <a:rPr sz="1400" dirty="0">
                <a:solidFill>
                  <a:srgbClr val="202020"/>
                </a:solidFill>
                <a:latin typeface="Verdana"/>
                <a:cs typeface="Verdana"/>
              </a:rPr>
              <a:t>for</a:t>
            </a:r>
            <a:r>
              <a:rPr sz="1400" spc="-20" dirty="0">
                <a:solidFill>
                  <a:srgbClr val="202020"/>
                </a:solidFill>
                <a:latin typeface="Verdana"/>
                <a:cs typeface="Verdana"/>
              </a:rPr>
              <a:t> </a:t>
            </a:r>
            <a:r>
              <a:rPr sz="1400" dirty="0">
                <a:solidFill>
                  <a:srgbClr val="202020"/>
                </a:solidFill>
                <a:latin typeface="Verdana"/>
                <a:cs typeface="Verdana"/>
              </a:rPr>
              <a:t>cancellation</a:t>
            </a:r>
            <a:r>
              <a:rPr sz="1400" spc="-40" dirty="0">
                <a:solidFill>
                  <a:srgbClr val="202020"/>
                </a:solidFill>
                <a:latin typeface="Verdana"/>
                <a:cs typeface="Verdana"/>
              </a:rPr>
              <a:t> </a:t>
            </a:r>
            <a:r>
              <a:rPr sz="1400" dirty="0">
                <a:solidFill>
                  <a:srgbClr val="202020"/>
                </a:solidFill>
                <a:latin typeface="Verdana"/>
                <a:cs typeface="Verdana"/>
              </a:rPr>
              <a:t>is</a:t>
            </a:r>
            <a:r>
              <a:rPr sz="1400" spc="-30" dirty="0">
                <a:solidFill>
                  <a:srgbClr val="202020"/>
                </a:solidFill>
                <a:latin typeface="Verdana"/>
                <a:cs typeface="Verdana"/>
              </a:rPr>
              <a:t> </a:t>
            </a:r>
            <a:r>
              <a:rPr sz="1400" dirty="0">
                <a:solidFill>
                  <a:srgbClr val="202020"/>
                </a:solidFill>
                <a:latin typeface="Verdana"/>
                <a:cs typeface="Verdana"/>
              </a:rPr>
              <a:t>a</a:t>
            </a:r>
            <a:r>
              <a:rPr sz="1400" spc="-25" dirty="0">
                <a:solidFill>
                  <a:srgbClr val="202020"/>
                </a:solidFill>
                <a:latin typeface="Verdana"/>
                <a:cs typeface="Verdana"/>
              </a:rPr>
              <a:t> </a:t>
            </a:r>
            <a:r>
              <a:rPr sz="1400" dirty="0">
                <a:solidFill>
                  <a:srgbClr val="202020"/>
                </a:solidFill>
                <a:latin typeface="Verdana"/>
                <a:cs typeface="Verdana"/>
              </a:rPr>
              <a:t>longer</a:t>
            </a:r>
            <a:r>
              <a:rPr sz="1400" spc="-15" dirty="0">
                <a:solidFill>
                  <a:srgbClr val="202020"/>
                </a:solidFill>
                <a:latin typeface="Verdana"/>
                <a:cs typeface="Verdana"/>
              </a:rPr>
              <a:t> </a:t>
            </a:r>
            <a:r>
              <a:rPr sz="1400" dirty="0">
                <a:solidFill>
                  <a:srgbClr val="202020"/>
                </a:solidFill>
                <a:latin typeface="Verdana"/>
                <a:cs typeface="Verdana"/>
              </a:rPr>
              <a:t>lead</a:t>
            </a:r>
            <a:r>
              <a:rPr sz="1400" spc="-30" dirty="0">
                <a:solidFill>
                  <a:srgbClr val="202020"/>
                </a:solidFill>
                <a:latin typeface="Verdana"/>
                <a:cs typeface="Verdana"/>
              </a:rPr>
              <a:t> </a:t>
            </a:r>
            <a:r>
              <a:rPr sz="1400" spc="-10" dirty="0">
                <a:solidFill>
                  <a:srgbClr val="202020"/>
                </a:solidFill>
                <a:latin typeface="Verdana"/>
                <a:cs typeface="Verdana"/>
              </a:rPr>
              <a:t>time.</a:t>
            </a:r>
            <a:endParaRPr sz="1400" dirty="0">
              <a:latin typeface="Verdana"/>
              <a:cs typeface="Verdana"/>
            </a:endParaRPr>
          </a:p>
        </p:txBody>
      </p:sp>
    </p:spTree>
    <p:extLst>
      <p:ext uri="{BB962C8B-B14F-4D97-AF65-F5344CB8AC3E}">
        <p14:creationId xmlns:p14="http://schemas.microsoft.com/office/powerpoint/2010/main" val="290261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944925"/>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spcBef>
                <a:spcPts val="650"/>
              </a:spcBef>
            </a:pPr>
            <a:r>
              <a:rPr lang="en-IN" sz="2800" b="1" dirty="0">
                <a:solidFill>
                  <a:schemeClr val="accent1"/>
                </a:solidFill>
                <a:latin typeface="Verdana"/>
                <a:cs typeface="Verdana"/>
              </a:rPr>
              <a:t>Multivariate</a:t>
            </a:r>
            <a:r>
              <a:rPr lang="en-IN" sz="2800" b="1" spc="-75" dirty="0">
                <a:solidFill>
                  <a:schemeClr val="accent1"/>
                </a:solidFill>
                <a:latin typeface="Verdana"/>
                <a:cs typeface="Verdana"/>
              </a:rPr>
              <a:t> </a:t>
            </a:r>
            <a:r>
              <a:rPr lang="en-IN" sz="2800" b="1" dirty="0">
                <a:solidFill>
                  <a:schemeClr val="accent1"/>
                </a:solidFill>
                <a:latin typeface="Verdana"/>
                <a:cs typeface="Verdana"/>
              </a:rPr>
              <a:t>Analysis</a:t>
            </a:r>
            <a:r>
              <a:rPr lang="en-IN" sz="2800" b="1" spc="-85" dirty="0">
                <a:solidFill>
                  <a:schemeClr val="accent1"/>
                </a:solidFill>
                <a:latin typeface="Verdana"/>
                <a:cs typeface="Verdana"/>
              </a:rPr>
              <a:t> </a:t>
            </a:r>
            <a:r>
              <a:rPr lang="en-IN" sz="2800" b="1" spc="-10" dirty="0">
                <a:solidFill>
                  <a:schemeClr val="accent1"/>
                </a:solidFill>
                <a:latin typeface="Verdana"/>
                <a:cs typeface="Verdana"/>
              </a:rPr>
              <a:t>(contd..)</a:t>
            </a:r>
            <a:endParaRPr lang="en-IN" sz="2800" dirty="0">
              <a:solidFill>
                <a:schemeClr val="accent1"/>
              </a:solidFill>
              <a:latin typeface="Verdana"/>
              <a:cs typeface="Verdana"/>
            </a:endParaRPr>
          </a:p>
          <a:p>
            <a:pPr marL="234950" algn="ctr">
              <a:lnSpc>
                <a:spcPct val="100000"/>
              </a:lnSpc>
              <a:spcBef>
                <a:spcPts val="495"/>
              </a:spcBef>
            </a:pPr>
            <a:r>
              <a:rPr lang="en-IN" sz="2400" b="1" i="1" dirty="0">
                <a:solidFill>
                  <a:schemeClr val="accent1"/>
                </a:solidFill>
                <a:latin typeface="Verdana"/>
                <a:cs typeface="Verdana"/>
              </a:rPr>
              <a:t>2]</a:t>
            </a:r>
            <a:r>
              <a:rPr lang="en-IN" sz="2400" b="1" i="1" spc="-30" dirty="0">
                <a:solidFill>
                  <a:schemeClr val="accent1"/>
                </a:solidFill>
                <a:latin typeface="Verdana"/>
                <a:cs typeface="Verdana"/>
              </a:rPr>
              <a:t> </a:t>
            </a:r>
            <a:r>
              <a:rPr lang="en-IN" sz="2400" b="1" i="1" dirty="0">
                <a:solidFill>
                  <a:schemeClr val="accent1"/>
                </a:solidFill>
                <a:latin typeface="Verdana"/>
                <a:cs typeface="Verdana"/>
              </a:rPr>
              <a:t>Pair</a:t>
            </a:r>
            <a:r>
              <a:rPr lang="en-IN" sz="2400" b="1" i="1" spc="-35" dirty="0">
                <a:solidFill>
                  <a:schemeClr val="accent1"/>
                </a:solidFill>
                <a:latin typeface="Verdana"/>
                <a:cs typeface="Verdana"/>
              </a:rPr>
              <a:t> </a:t>
            </a:r>
            <a:r>
              <a:rPr lang="en-IN" sz="2400" b="1" i="1" spc="-20" dirty="0">
                <a:solidFill>
                  <a:schemeClr val="accent1"/>
                </a:solidFill>
                <a:latin typeface="Verdana"/>
                <a:cs typeface="Verdana"/>
              </a:rPr>
              <a:t>Plot</a:t>
            </a:r>
            <a:endParaRPr lang="en-IN" sz="2400" dirty="0">
              <a:solidFill>
                <a:schemeClr val="accent1"/>
              </a:solidFill>
              <a:latin typeface="Verdana"/>
              <a:cs typeface="Verdana"/>
            </a:endParaRPr>
          </a:p>
        </p:txBody>
      </p:sp>
      <p:pic>
        <p:nvPicPr>
          <p:cNvPr id="4" name="object 3">
            <a:extLst>
              <a:ext uri="{FF2B5EF4-FFF2-40B4-BE49-F238E27FC236}">
                <a16:creationId xmlns:a16="http://schemas.microsoft.com/office/drawing/2014/main" id="{2BBFAA9E-7CA3-D511-4925-BDE418AD641E}"/>
              </a:ext>
            </a:extLst>
          </p:cNvPr>
          <p:cNvPicPr/>
          <p:nvPr/>
        </p:nvPicPr>
        <p:blipFill>
          <a:blip r:embed="rId2" cstate="print"/>
          <a:stretch>
            <a:fillRect/>
          </a:stretch>
        </p:blipFill>
        <p:spPr>
          <a:xfrm>
            <a:off x="391886" y="1656763"/>
            <a:ext cx="11408228" cy="4884242"/>
          </a:xfrm>
          <a:prstGeom prst="rect">
            <a:avLst/>
          </a:prstGeom>
        </p:spPr>
      </p:pic>
    </p:spTree>
    <p:extLst>
      <p:ext uri="{BB962C8B-B14F-4D97-AF65-F5344CB8AC3E}">
        <p14:creationId xmlns:p14="http://schemas.microsoft.com/office/powerpoint/2010/main" val="559500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4" y="643596"/>
            <a:ext cx="11029616" cy="618654"/>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62250"/>
            <a:ext cx="9577862" cy="2481956"/>
          </a:xfrm>
        </p:spPr>
        <p:txBody>
          <a:bodyPr>
            <a:normAutofit/>
          </a:bodyPr>
          <a:lstStyle/>
          <a:p>
            <a:pPr marL="0" indent="0" algn="just">
              <a:buNone/>
            </a:pPr>
            <a:r>
              <a:rPr lang="en-US" sz="2000" b="0" i="0" u="none" strike="noStrike" baseline="0" dirty="0">
                <a:solidFill>
                  <a:schemeClr val="tx1"/>
                </a:solidFill>
                <a:latin typeface="Times New Roman" panose="02020603050405020304" pitchFamily="18" charset="0"/>
                <a:cs typeface="Times New Roman" panose="02020603050405020304" pitchFamily="18" charset="0"/>
              </a:rPr>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 The analysis of hotel booking cancellations as well as other factors that have no bearing on their business and yearly revenue generation are the main topics of this </a:t>
            </a:r>
            <a:r>
              <a:rPr lang="en-IN" sz="2000" b="0" i="0" u="none" strike="noStrike" baseline="0" dirty="0">
                <a:solidFill>
                  <a:schemeClr val="tx1"/>
                </a:solidFill>
                <a:latin typeface="Times New Roman" panose="02020603050405020304" pitchFamily="18" charset="0"/>
                <a:cs typeface="Times New Roman" panose="02020603050405020304" pitchFamily="18" charset="0"/>
              </a:rPr>
              <a:t>report.</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944925"/>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spcBef>
                <a:spcPts val="650"/>
              </a:spcBef>
            </a:pPr>
            <a:r>
              <a:rPr lang="en-IN" sz="2800" b="1" dirty="0">
                <a:solidFill>
                  <a:schemeClr val="accent1"/>
                </a:solidFill>
                <a:latin typeface="Verdana"/>
                <a:cs typeface="Verdana"/>
              </a:rPr>
              <a:t>Multivariate</a:t>
            </a:r>
            <a:r>
              <a:rPr lang="en-IN" sz="2800" b="1" spc="-75" dirty="0">
                <a:solidFill>
                  <a:schemeClr val="accent1"/>
                </a:solidFill>
                <a:latin typeface="Verdana"/>
                <a:cs typeface="Verdana"/>
              </a:rPr>
              <a:t> </a:t>
            </a:r>
            <a:r>
              <a:rPr lang="en-IN" sz="2800" b="1" dirty="0">
                <a:solidFill>
                  <a:schemeClr val="accent1"/>
                </a:solidFill>
                <a:latin typeface="Verdana"/>
                <a:cs typeface="Verdana"/>
              </a:rPr>
              <a:t>Analysis</a:t>
            </a:r>
            <a:r>
              <a:rPr lang="en-IN" sz="2800" b="1" spc="-85" dirty="0">
                <a:solidFill>
                  <a:schemeClr val="accent1"/>
                </a:solidFill>
                <a:latin typeface="Verdana"/>
                <a:cs typeface="Verdana"/>
              </a:rPr>
              <a:t> </a:t>
            </a:r>
            <a:r>
              <a:rPr lang="en-IN" sz="2800" b="1" spc="-10" dirty="0">
                <a:solidFill>
                  <a:schemeClr val="accent1"/>
                </a:solidFill>
                <a:latin typeface="Verdana"/>
                <a:cs typeface="Verdana"/>
              </a:rPr>
              <a:t>(contd..)</a:t>
            </a:r>
            <a:endParaRPr lang="en-IN" sz="2800" dirty="0">
              <a:solidFill>
                <a:schemeClr val="accent1"/>
              </a:solidFill>
              <a:latin typeface="Verdana"/>
              <a:cs typeface="Verdana"/>
            </a:endParaRPr>
          </a:p>
          <a:p>
            <a:pPr marL="234950" algn="ctr">
              <a:lnSpc>
                <a:spcPct val="100000"/>
              </a:lnSpc>
              <a:spcBef>
                <a:spcPts val="495"/>
              </a:spcBef>
            </a:pPr>
            <a:r>
              <a:rPr lang="en-IN" sz="2400" b="1" i="1" dirty="0">
                <a:solidFill>
                  <a:schemeClr val="accent1"/>
                </a:solidFill>
                <a:latin typeface="Verdana"/>
                <a:cs typeface="Verdana"/>
              </a:rPr>
              <a:t>2]</a:t>
            </a:r>
            <a:r>
              <a:rPr lang="en-IN" sz="2400" b="1" i="1" spc="-30" dirty="0">
                <a:solidFill>
                  <a:schemeClr val="accent1"/>
                </a:solidFill>
                <a:latin typeface="Verdana"/>
                <a:cs typeface="Verdana"/>
              </a:rPr>
              <a:t> </a:t>
            </a:r>
            <a:r>
              <a:rPr lang="en-IN" sz="2400" b="1" i="1" dirty="0">
                <a:solidFill>
                  <a:schemeClr val="accent1"/>
                </a:solidFill>
                <a:latin typeface="Verdana"/>
                <a:cs typeface="Verdana"/>
              </a:rPr>
              <a:t>Pair</a:t>
            </a:r>
            <a:r>
              <a:rPr lang="en-IN" sz="2400" b="1" i="1" spc="-35" dirty="0">
                <a:solidFill>
                  <a:schemeClr val="accent1"/>
                </a:solidFill>
                <a:latin typeface="Verdana"/>
                <a:cs typeface="Verdana"/>
              </a:rPr>
              <a:t> </a:t>
            </a:r>
            <a:r>
              <a:rPr lang="en-IN" sz="2400" b="1" i="1" spc="-20" dirty="0">
                <a:solidFill>
                  <a:schemeClr val="accent1"/>
                </a:solidFill>
                <a:latin typeface="Verdana"/>
                <a:cs typeface="Verdana"/>
              </a:rPr>
              <a:t>Plot (contd..)</a:t>
            </a:r>
            <a:endParaRPr lang="en-IN" sz="2400" dirty="0">
              <a:solidFill>
                <a:schemeClr val="accent1"/>
              </a:solidFill>
              <a:latin typeface="Verdana"/>
              <a:cs typeface="Verdana"/>
            </a:endParaRPr>
          </a:p>
        </p:txBody>
      </p:sp>
      <p:sp>
        <p:nvSpPr>
          <p:cNvPr id="3" name="object 3">
            <a:extLst>
              <a:ext uri="{FF2B5EF4-FFF2-40B4-BE49-F238E27FC236}">
                <a16:creationId xmlns:a16="http://schemas.microsoft.com/office/drawing/2014/main" id="{37CDB56E-FB3E-8F25-6022-C6D1AFD2A12D}"/>
              </a:ext>
            </a:extLst>
          </p:cNvPr>
          <p:cNvSpPr txBox="1"/>
          <p:nvPr/>
        </p:nvSpPr>
        <p:spPr>
          <a:xfrm>
            <a:off x="1026418" y="2291853"/>
            <a:ext cx="10139164" cy="3931846"/>
          </a:xfrm>
          <a:prstGeom prst="rect">
            <a:avLst/>
          </a:prstGeom>
        </p:spPr>
        <p:txBody>
          <a:bodyPr vert="horz" wrap="square" lIns="0" tIns="12700" rIns="0" bIns="0" rtlCol="0">
            <a:spAutoFit/>
          </a:bodyPr>
          <a:lstStyle/>
          <a:p>
            <a:pPr marL="299085" marR="5080" indent="-287020" algn="just">
              <a:lnSpc>
                <a:spcPct val="100000"/>
              </a:lnSpc>
              <a:spcBef>
                <a:spcPts val="5"/>
              </a:spcBef>
              <a:buClr>
                <a:srgbClr val="000000"/>
              </a:buClr>
              <a:buFont typeface="Wingdings"/>
              <a:buChar char=""/>
              <a:tabLst>
                <a:tab pos="299085" algn="l"/>
              </a:tabLst>
            </a:pPr>
            <a:r>
              <a:rPr lang="en-US" dirty="0">
                <a:solidFill>
                  <a:srgbClr val="202020"/>
                </a:solidFill>
                <a:latin typeface="Verdana"/>
                <a:cs typeface="Verdana"/>
              </a:rPr>
              <a:t>We</a:t>
            </a:r>
            <a:r>
              <a:rPr lang="en-US" spc="-30" dirty="0">
                <a:solidFill>
                  <a:srgbClr val="202020"/>
                </a:solidFill>
                <a:latin typeface="Verdana"/>
                <a:cs typeface="Verdana"/>
              </a:rPr>
              <a:t> </a:t>
            </a:r>
            <a:r>
              <a:rPr lang="en-US" dirty="0">
                <a:solidFill>
                  <a:srgbClr val="202020"/>
                </a:solidFill>
                <a:latin typeface="Verdana"/>
                <a:cs typeface="Verdana"/>
              </a:rPr>
              <a:t>can</a:t>
            </a:r>
            <a:r>
              <a:rPr lang="en-US" spc="-35" dirty="0">
                <a:solidFill>
                  <a:srgbClr val="202020"/>
                </a:solidFill>
                <a:latin typeface="Verdana"/>
                <a:cs typeface="Verdana"/>
              </a:rPr>
              <a:t> </a:t>
            </a:r>
            <a:r>
              <a:rPr lang="en-US" dirty="0">
                <a:solidFill>
                  <a:srgbClr val="202020"/>
                </a:solidFill>
                <a:latin typeface="Verdana"/>
                <a:cs typeface="Verdana"/>
              </a:rPr>
              <a:t>conclude</a:t>
            </a:r>
            <a:r>
              <a:rPr lang="en-US" spc="-50" dirty="0">
                <a:solidFill>
                  <a:srgbClr val="202020"/>
                </a:solidFill>
                <a:latin typeface="Verdana"/>
                <a:cs typeface="Verdana"/>
              </a:rPr>
              <a:t> </a:t>
            </a:r>
            <a:r>
              <a:rPr lang="en-US" dirty="0">
                <a:solidFill>
                  <a:srgbClr val="202020"/>
                </a:solidFill>
                <a:latin typeface="Verdana"/>
                <a:cs typeface="Verdana"/>
              </a:rPr>
              <a:t>from</a:t>
            </a:r>
            <a:r>
              <a:rPr lang="en-US" spc="-30" dirty="0">
                <a:solidFill>
                  <a:srgbClr val="202020"/>
                </a:solidFill>
                <a:latin typeface="Verdana"/>
                <a:cs typeface="Verdana"/>
              </a:rPr>
              <a:t> </a:t>
            </a:r>
            <a:r>
              <a:rPr lang="en-US" dirty="0">
                <a:solidFill>
                  <a:srgbClr val="202020"/>
                </a:solidFill>
                <a:latin typeface="Verdana"/>
                <a:cs typeface="Verdana"/>
              </a:rPr>
              <a:t>the</a:t>
            </a:r>
            <a:r>
              <a:rPr lang="en-US" spc="-30" dirty="0">
                <a:solidFill>
                  <a:srgbClr val="202020"/>
                </a:solidFill>
                <a:latin typeface="Verdana"/>
                <a:cs typeface="Verdana"/>
              </a:rPr>
              <a:t> </a:t>
            </a:r>
            <a:r>
              <a:rPr lang="en-US" dirty="0">
                <a:solidFill>
                  <a:srgbClr val="202020"/>
                </a:solidFill>
                <a:latin typeface="Verdana"/>
                <a:cs typeface="Verdana"/>
              </a:rPr>
              <a:t>relationship</a:t>
            </a:r>
            <a:r>
              <a:rPr lang="en-US" spc="-50" dirty="0">
                <a:solidFill>
                  <a:srgbClr val="202020"/>
                </a:solidFill>
                <a:latin typeface="Verdana"/>
                <a:cs typeface="Verdana"/>
              </a:rPr>
              <a:t> </a:t>
            </a:r>
            <a:r>
              <a:rPr lang="en-US" dirty="0">
                <a:solidFill>
                  <a:srgbClr val="202020"/>
                </a:solidFill>
                <a:latin typeface="Verdana"/>
                <a:cs typeface="Verdana"/>
              </a:rPr>
              <a:t>between</a:t>
            </a:r>
            <a:r>
              <a:rPr lang="en-US" spc="-15" dirty="0">
                <a:solidFill>
                  <a:srgbClr val="202020"/>
                </a:solidFill>
                <a:latin typeface="Verdana"/>
                <a:cs typeface="Verdana"/>
              </a:rPr>
              <a:t> </a:t>
            </a:r>
            <a:r>
              <a:rPr lang="en-US" dirty="0" err="1">
                <a:solidFill>
                  <a:srgbClr val="202020"/>
                </a:solidFill>
                <a:latin typeface="Verdana"/>
                <a:cs typeface="Verdana"/>
              </a:rPr>
              <a:t>lead_time</a:t>
            </a:r>
            <a:r>
              <a:rPr lang="en-US" spc="-40" dirty="0">
                <a:solidFill>
                  <a:srgbClr val="202020"/>
                </a:solidFill>
                <a:latin typeface="Verdana"/>
                <a:cs typeface="Verdana"/>
              </a:rPr>
              <a:t> </a:t>
            </a:r>
            <a:r>
              <a:rPr lang="en-US" dirty="0">
                <a:solidFill>
                  <a:srgbClr val="202020"/>
                </a:solidFill>
                <a:latin typeface="Verdana"/>
                <a:cs typeface="Verdana"/>
              </a:rPr>
              <a:t>and</a:t>
            </a:r>
            <a:r>
              <a:rPr lang="en-US" spc="-15" dirty="0">
                <a:solidFill>
                  <a:srgbClr val="202020"/>
                </a:solidFill>
                <a:latin typeface="Verdana"/>
                <a:cs typeface="Verdana"/>
              </a:rPr>
              <a:t> </a:t>
            </a:r>
            <a:r>
              <a:rPr lang="en-US" dirty="0" err="1">
                <a:solidFill>
                  <a:srgbClr val="202020"/>
                </a:solidFill>
                <a:latin typeface="Verdana"/>
                <a:cs typeface="Verdana"/>
              </a:rPr>
              <a:t>is_canceled</a:t>
            </a:r>
            <a:r>
              <a:rPr lang="en-US" spc="-65" dirty="0">
                <a:solidFill>
                  <a:srgbClr val="202020"/>
                </a:solidFill>
                <a:latin typeface="Verdana"/>
                <a:cs typeface="Verdana"/>
              </a:rPr>
              <a:t> </a:t>
            </a:r>
            <a:r>
              <a:rPr lang="en-US" dirty="0">
                <a:solidFill>
                  <a:srgbClr val="202020"/>
                </a:solidFill>
                <a:latin typeface="Verdana"/>
                <a:cs typeface="Verdana"/>
              </a:rPr>
              <a:t>that</a:t>
            </a:r>
            <a:r>
              <a:rPr lang="en-US" spc="-30" dirty="0">
                <a:solidFill>
                  <a:srgbClr val="202020"/>
                </a:solidFill>
                <a:latin typeface="Verdana"/>
                <a:cs typeface="Verdana"/>
              </a:rPr>
              <a:t> </a:t>
            </a:r>
            <a:r>
              <a:rPr lang="en-US" dirty="0">
                <a:solidFill>
                  <a:srgbClr val="202020"/>
                </a:solidFill>
                <a:latin typeface="Verdana"/>
                <a:cs typeface="Verdana"/>
              </a:rPr>
              <a:t>a</a:t>
            </a:r>
            <a:r>
              <a:rPr lang="en-US" spc="-20" dirty="0">
                <a:solidFill>
                  <a:srgbClr val="202020"/>
                </a:solidFill>
                <a:latin typeface="Verdana"/>
                <a:cs typeface="Verdana"/>
              </a:rPr>
              <a:t> </a:t>
            </a:r>
            <a:r>
              <a:rPr lang="en-US" spc="-10" dirty="0">
                <a:solidFill>
                  <a:srgbClr val="202020"/>
                </a:solidFill>
                <a:latin typeface="Verdana"/>
                <a:cs typeface="Verdana"/>
              </a:rPr>
              <a:t>longer </a:t>
            </a:r>
            <a:r>
              <a:rPr lang="en-US" dirty="0">
                <a:solidFill>
                  <a:srgbClr val="202020"/>
                </a:solidFill>
                <a:latin typeface="Verdana"/>
                <a:cs typeface="Verdana"/>
              </a:rPr>
              <a:t>lead</a:t>
            </a:r>
            <a:r>
              <a:rPr lang="en-US" spc="-30" dirty="0">
                <a:solidFill>
                  <a:srgbClr val="202020"/>
                </a:solidFill>
                <a:latin typeface="Verdana"/>
                <a:cs typeface="Verdana"/>
              </a:rPr>
              <a:t> </a:t>
            </a:r>
            <a:r>
              <a:rPr lang="en-US" dirty="0">
                <a:solidFill>
                  <a:srgbClr val="202020"/>
                </a:solidFill>
                <a:latin typeface="Verdana"/>
                <a:cs typeface="Verdana"/>
              </a:rPr>
              <a:t>time</a:t>
            </a:r>
            <a:r>
              <a:rPr lang="en-US" spc="-30" dirty="0">
                <a:solidFill>
                  <a:srgbClr val="202020"/>
                </a:solidFill>
                <a:latin typeface="Verdana"/>
                <a:cs typeface="Verdana"/>
              </a:rPr>
              <a:t> </a:t>
            </a:r>
            <a:r>
              <a:rPr lang="en-US" dirty="0">
                <a:solidFill>
                  <a:srgbClr val="202020"/>
                </a:solidFill>
                <a:latin typeface="Verdana"/>
                <a:cs typeface="Verdana"/>
              </a:rPr>
              <a:t>does</a:t>
            </a:r>
            <a:r>
              <a:rPr lang="en-US" spc="-20" dirty="0">
                <a:solidFill>
                  <a:srgbClr val="202020"/>
                </a:solidFill>
                <a:latin typeface="Verdana"/>
                <a:cs typeface="Verdana"/>
              </a:rPr>
              <a:t> </a:t>
            </a:r>
            <a:r>
              <a:rPr lang="en-US" dirty="0">
                <a:solidFill>
                  <a:srgbClr val="202020"/>
                </a:solidFill>
                <a:latin typeface="Verdana"/>
                <a:cs typeface="Verdana"/>
              </a:rPr>
              <a:t>not</a:t>
            </a:r>
            <a:r>
              <a:rPr lang="en-US" spc="-20" dirty="0">
                <a:solidFill>
                  <a:srgbClr val="202020"/>
                </a:solidFill>
                <a:latin typeface="Verdana"/>
                <a:cs typeface="Verdana"/>
              </a:rPr>
              <a:t> </a:t>
            </a:r>
            <a:r>
              <a:rPr lang="en-US" dirty="0">
                <a:solidFill>
                  <a:srgbClr val="202020"/>
                </a:solidFill>
                <a:latin typeface="Verdana"/>
                <a:cs typeface="Verdana"/>
              </a:rPr>
              <a:t>result</a:t>
            </a:r>
            <a:r>
              <a:rPr lang="en-US" spc="-35" dirty="0">
                <a:solidFill>
                  <a:srgbClr val="202020"/>
                </a:solidFill>
                <a:latin typeface="Verdana"/>
                <a:cs typeface="Verdana"/>
              </a:rPr>
              <a:t> </a:t>
            </a:r>
            <a:r>
              <a:rPr lang="en-US" dirty="0">
                <a:solidFill>
                  <a:srgbClr val="202020"/>
                </a:solidFill>
                <a:latin typeface="Verdana"/>
                <a:cs typeface="Verdana"/>
              </a:rPr>
              <a:t>in</a:t>
            </a:r>
            <a:r>
              <a:rPr lang="en-US" spc="-20" dirty="0">
                <a:solidFill>
                  <a:srgbClr val="202020"/>
                </a:solidFill>
                <a:latin typeface="Verdana"/>
                <a:cs typeface="Verdana"/>
              </a:rPr>
              <a:t> </a:t>
            </a:r>
            <a:r>
              <a:rPr lang="en-US" spc="-10" dirty="0">
                <a:solidFill>
                  <a:srgbClr val="202020"/>
                </a:solidFill>
                <a:latin typeface="Verdana"/>
                <a:cs typeface="Verdana"/>
              </a:rPr>
              <a:t>cancellations.</a:t>
            </a:r>
            <a:endParaRPr lang="en-US" dirty="0">
              <a:latin typeface="Verdana"/>
              <a:cs typeface="Verdana"/>
            </a:endParaRPr>
          </a:p>
          <a:p>
            <a:pPr marL="299085" marR="353695" indent="-287020" algn="just">
              <a:lnSpc>
                <a:spcPct val="100000"/>
              </a:lnSpc>
              <a:spcBef>
                <a:spcPts val="1680"/>
              </a:spcBef>
              <a:buClr>
                <a:srgbClr val="000000"/>
              </a:buClr>
              <a:buFont typeface="Wingdings"/>
              <a:buChar char=""/>
              <a:tabLst>
                <a:tab pos="299085" algn="l"/>
              </a:tabLst>
            </a:pPr>
            <a:r>
              <a:rPr lang="en-US" dirty="0">
                <a:solidFill>
                  <a:srgbClr val="202020"/>
                </a:solidFill>
                <a:latin typeface="Verdana"/>
                <a:cs typeface="Verdana"/>
              </a:rPr>
              <a:t>We</a:t>
            </a:r>
            <a:r>
              <a:rPr lang="en-US" spc="-30" dirty="0">
                <a:solidFill>
                  <a:srgbClr val="202020"/>
                </a:solidFill>
                <a:latin typeface="Verdana"/>
                <a:cs typeface="Verdana"/>
              </a:rPr>
              <a:t> </a:t>
            </a:r>
            <a:r>
              <a:rPr lang="en-US" dirty="0">
                <a:solidFill>
                  <a:srgbClr val="202020"/>
                </a:solidFill>
                <a:latin typeface="Verdana"/>
                <a:cs typeface="Verdana"/>
              </a:rPr>
              <a:t>can</a:t>
            </a:r>
            <a:r>
              <a:rPr lang="en-US" spc="-35" dirty="0">
                <a:solidFill>
                  <a:srgbClr val="202020"/>
                </a:solidFill>
                <a:latin typeface="Verdana"/>
                <a:cs typeface="Verdana"/>
              </a:rPr>
              <a:t> </a:t>
            </a:r>
            <a:r>
              <a:rPr lang="en-US" dirty="0">
                <a:solidFill>
                  <a:srgbClr val="202020"/>
                </a:solidFill>
                <a:latin typeface="Verdana"/>
                <a:cs typeface="Verdana"/>
              </a:rPr>
              <a:t>conclude</a:t>
            </a:r>
            <a:r>
              <a:rPr lang="en-US" spc="-50" dirty="0">
                <a:solidFill>
                  <a:srgbClr val="202020"/>
                </a:solidFill>
                <a:latin typeface="Verdana"/>
                <a:cs typeface="Verdana"/>
              </a:rPr>
              <a:t> </a:t>
            </a:r>
            <a:r>
              <a:rPr lang="en-US" dirty="0">
                <a:solidFill>
                  <a:srgbClr val="202020"/>
                </a:solidFill>
                <a:latin typeface="Verdana"/>
                <a:cs typeface="Verdana"/>
              </a:rPr>
              <a:t>from</a:t>
            </a:r>
            <a:r>
              <a:rPr lang="en-US" spc="-30" dirty="0">
                <a:solidFill>
                  <a:srgbClr val="202020"/>
                </a:solidFill>
                <a:latin typeface="Verdana"/>
                <a:cs typeface="Verdana"/>
              </a:rPr>
              <a:t> </a:t>
            </a:r>
            <a:r>
              <a:rPr lang="en-US" dirty="0">
                <a:solidFill>
                  <a:srgbClr val="202020"/>
                </a:solidFill>
                <a:latin typeface="Verdana"/>
                <a:cs typeface="Verdana"/>
              </a:rPr>
              <a:t>the</a:t>
            </a:r>
            <a:r>
              <a:rPr lang="en-US" spc="-10" dirty="0">
                <a:solidFill>
                  <a:srgbClr val="202020"/>
                </a:solidFill>
                <a:latin typeface="Verdana"/>
                <a:cs typeface="Verdana"/>
              </a:rPr>
              <a:t> </a:t>
            </a:r>
            <a:r>
              <a:rPr lang="en-US" dirty="0" err="1">
                <a:solidFill>
                  <a:srgbClr val="202020"/>
                </a:solidFill>
                <a:latin typeface="Verdana"/>
                <a:cs typeface="Verdana"/>
              </a:rPr>
              <a:t>lead_time</a:t>
            </a:r>
            <a:r>
              <a:rPr lang="en-US" spc="-40" dirty="0">
                <a:solidFill>
                  <a:srgbClr val="202020"/>
                </a:solidFill>
                <a:latin typeface="Verdana"/>
                <a:cs typeface="Verdana"/>
              </a:rPr>
              <a:t> </a:t>
            </a:r>
            <a:r>
              <a:rPr lang="en-US" dirty="0">
                <a:solidFill>
                  <a:srgbClr val="202020"/>
                </a:solidFill>
                <a:latin typeface="Verdana"/>
                <a:cs typeface="Verdana"/>
              </a:rPr>
              <a:t>and</a:t>
            </a:r>
            <a:r>
              <a:rPr lang="en-US" spc="-30" dirty="0">
                <a:solidFill>
                  <a:srgbClr val="202020"/>
                </a:solidFill>
                <a:latin typeface="Verdana"/>
                <a:cs typeface="Verdana"/>
              </a:rPr>
              <a:t> </a:t>
            </a:r>
            <a:r>
              <a:rPr lang="en-US" dirty="0" err="1">
                <a:solidFill>
                  <a:srgbClr val="202020"/>
                </a:solidFill>
                <a:latin typeface="Verdana"/>
                <a:cs typeface="Verdana"/>
              </a:rPr>
              <a:t>arrival_date_year</a:t>
            </a:r>
            <a:r>
              <a:rPr lang="en-US" spc="-50" dirty="0">
                <a:solidFill>
                  <a:srgbClr val="202020"/>
                </a:solidFill>
                <a:latin typeface="Verdana"/>
                <a:cs typeface="Verdana"/>
              </a:rPr>
              <a:t> </a:t>
            </a:r>
            <a:r>
              <a:rPr lang="en-US" dirty="0">
                <a:solidFill>
                  <a:srgbClr val="202020"/>
                </a:solidFill>
                <a:latin typeface="Verdana"/>
                <a:cs typeface="Verdana"/>
              </a:rPr>
              <a:t>graphs</a:t>
            </a:r>
            <a:r>
              <a:rPr lang="en-US" spc="-35" dirty="0">
                <a:solidFill>
                  <a:srgbClr val="202020"/>
                </a:solidFill>
                <a:latin typeface="Verdana"/>
                <a:cs typeface="Verdana"/>
              </a:rPr>
              <a:t> </a:t>
            </a:r>
            <a:r>
              <a:rPr lang="en-US" dirty="0">
                <a:solidFill>
                  <a:srgbClr val="202020"/>
                </a:solidFill>
                <a:latin typeface="Verdana"/>
                <a:cs typeface="Verdana"/>
              </a:rPr>
              <a:t>that</a:t>
            </a:r>
            <a:r>
              <a:rPr lang="en-US" spc="-30" dirty="0">
                <a:solidFill>
                  <a:srgbClr val="202020"/>
                </a:solidFill>
                <a:latin typeface="Verdana"/>
                <a:cs typeface="Verdana"/>
              </a:rPr>
              <a:t> </a:t>
            </a:r>
            <a:r>
              <a:rPr lang="en-US" dirty="0">
                <a:solidFill>
                  <a:srgbClr val="202020"/>
                </a:solidFill>
                <a:latin typeface="Verdana"/>
                <a:cs typeface="Verdana"/>
              </a:rPr>
              <a:t>people</a:t>
            </a:r>
            <a:r>
              <a:rPr lang="en-US" spc="-35" dirty="0">
                <a:solidFill>
                  <a:srgbClr val="202020"/>
                </a:solidFill>
                <a:latin typeface="Verdana"/>
                <a:cs typeface="Verdana"/>
              </a:rPr>
              <a:t> </a:t>
            </a:r>
            <a:r>
              <a:rPr lang="en-US" spc="-20" dirty="0">
                <a:solidFill>
                  <a:srgbClr val="202020"/>
                </a:solidFill>
                <a:latin typeface="Verdana"/>
                <a:cs typeface="Verdana"/>
              </a:rPr>
              <a:t>were </a:t>
            </a:r>
            <a:r>
              <a:rPr lang="en-US" dirty="0">
                <a:solidFill>
                  <a:srgbClr val="202020"/>
                </a:solidFill>
                <a:latin typeface="Verdana"/>
                <a:cs typeface="Verdana"/>
              </a:rPr>
              <a:t>consistently</a:t>
            </a:r>
            <a:r>
              <a:rPr lang="en-US" spc="-65" dirty="0">
                <a:solidFill>
                  <a:srgbClr val="202020"/>
                </a:solidFill>
                <a:latin typeface="Verdana"/>
                <a:cs typeface="Verdana"/>
              </a:rPr>
              <a:t> </a:t>
            </a:r>
            <a:r>
              <a:rPr lang="en-US" dirty="0">
                <a:solidFill>
                  <a:srgbClr val="202020"/>
                </a:solidFill>
                <a:latin typeface="Verdana"/>
                <a:cs typeface="Verdana"/>
              </a:rPr>
              <a:t>interested</a:t>
            </a:r>
            <a:r>
              <a:rPr lang="en-US" spc="-40" dirty="0">
                <a:solidFill>
                  <a:srgbClr val="202020"/>
                </a:solidFill>
                <a:latin typeface="Verdana"/>
                <a:cs typeface="Verdana"/>
              </a:rPr>
              <a:t> </a:t>
            </a:r>
            <a:r>
              <a:rPr lang="en-US" dirty="0">
                <a:solidFill>
                  <a:srgbClr val="202020"/>
                </a:solidFill>
                <a:latin typeface="Verdana"/>
                <a:cs typeface="Verdana"/>
              </a:rPr>
              <a:t>in</a:t>
            </a:r>
            <a:r>
              <a:rPr lang="en-US" spc="-30" dirty="0">
                <a:solidFill>
                  <a:srgbClr val="202020"/>
                </a:solidFill>
                <a:latin typeface="Verdana"/>
                <a:cs typeface="Verdana"/>
              </a:rPr>
              <a:t> </a:t>
            </a:r>
            <a:r>
              <a:rPr lang="en-US" dirty="0">
                <a:solidFill>
                  <a:srgbClr val="202020"/>
                </a:solidFill>
                <a:latin typeface="Verdana"/>
                <a:cs typeface="Verdana"/>
              </a:rPr>
              <a:t>booking</a:t>
            </a:r>
            <a:r>
              <a:rPr lang="en-US" spc="-40" dirty="0">
                <a:solidFill>
                  <a:srgbClr val="202020"/>
                </a:solidFill>
                <a:latin typeface="Verdana"/>
                <a:cs typeface="Verdana"/>
              </a:rPr>
              <a:t> </a:t>
            </a:r>
            <a:r>
              <a:rPr lang="en-US" dirty="0">
                <a:solidFill>
                  <a:srgbClr val="202020"/>
                </a:solidFill>
                <a:latin typeface="Verdana"/>
                <a:cs typeface="Verdana"/>
              </a:rPr>
              <a:t>rooms</a:t>
            </a:r>
            <a:r>
              <a:rPr lang="en-US" spc="-40" dirty="0">
                <a:solidFill>
                  <a:srgbClr val="202020"/>
                </a:solidFill>
                <a:latin typeface="Verdana"/>
                <a:cs typeface="Verdana"/>
              </a:rPr>
              <a:t> </a:t>
            </a:r>
            <a:r>
              <a:rPr lang="en-US" dirty="0">
                <a:solidFill>
                  <a:srgbClr val="202020"/>
                </a:solidFill>
                <a:latin typeface="Verdana"/>
                <a:cs typeface="Verdana"/>
              </a:rPr>
              <a:t>in</a:t>
            </a:r>
            <a:r>
              <a:rPr lang="en-US" spc="-30" dirty="0">
                <a:solidFill>
                  <a:srgbClr val="202020"/>
                </a:solidFill>
                <a:latin typeface="Verdana"/>
                <a:cs typeface="Verdana"/>
              </a:rPr>
              <a:t> </a:t>
            </a:r>
            <a:r>
              <a:rPr lang="en-US" dirty="0">
                <a:solidFill>
                  <a:srgbClr val="202020"/>
                </a:solidFill>
                <a:latin typeface="Verdana"/>
                <a:cs typeface="Verdana"/>
              </a:rPr>
              <a:t>advance</a:t>
            </a:r>
            <a:r>
              <a:rPr lang="en-US" spc="-35" dirty="0">
                <a:solidFill>
                  <a:srgbClr val="202020"/>
                </a:solidFill>
                <a:latin typeface="Verdana"/>
                <a:cs typeface="Verdana"/>
              </a:rPr>
              <a:t> </a:t>
            </a:r>
            <a:r>
              <a:rPr lang="en-US" dirty="0">
                <a:solidFill>
                  <a:srgbClr val="202020"/>
                </a:solidFill>
                <a:latin typeface="Verdana"/>
                <a:cs typeface="Verdana"/>
              </a:rPr>
              <a:t>in</a:t>
            </a:r>
            <a:r>
              <a:rPr lang="en-US" spc="-30" dirty="0">
                <a:solidFill>
                  <a:srgbClr val="202020"/>
                </a:solidFill>
                <a:latin typeface="Verdana"/>
                <a:cs typeface="Verdana"/>
              </a:rPr>
              <a:t> </a:t>
            </a:r>
            <a:r>
              <a:rPr lang="en-US" dirty="0">
                <a:solidFill>
                  <a:srgbClr val="202020"/>
                </a:solidFill>
                <a:latin typeface="Verdana"/>
                <a:cs typeface="Verdana"/>
              </a:rPr>
              <a:t>2015,</a:t>
            </a:r>
            <a:r>
              <a:rPr lang="en-US" spc="-25" dirty="0">
                <a:solidFill>
                  <a:srgbClr val="202020"/>
                </a:solidFill>
                <a:latin typeface="Verdana"/>
                <a:cs typeface="Verdana"/>
              </a:rPr>
              <a:t> </a:t>
            </a:r>
            <a:r>
              <a:rPr lang="en-US" dirty="0">
                <a:solidFill>
                  <a:srgbClr val="202020"/>
                </a:solidFill>
                <a:latin typeface="Verdana"/>
                <a:cs typeface="Verdana"/>
              </a:rPr>
              <a:t>2016,</a:t>
            </a:r>
            <a:r>
              <a:rPr lang="en-US" spc="-25" dirty="0">
                <a:solidFill>
                  <a:srgbClr val="202020"/>
                </a:solidFill>
                <a:latin typeface="Verdana"/>
                <a:cs typeface="Verdana"/>
              </a:rPr>
              <a:t> </a:t>
            </a:r>
            <a:r>
              <a:rPr lang="en-US" dirty="0">
                <a:solidFill>
                  <a:srgbClr val="202020"/>
                </a:solidFill>
                <a:latin typeface="Verdana"/>
                <a:cs typeface="Verdana"/>
              </a:rPr>
              <a:t>and</a:t>
            </a:r>
            <a:r>
              <a:rPr lang="en-US" spc="-30" dirty="0">
                <a:solidFill>
                  <a:srgbClr val="202020"/>
                </a:solidFill>
                <a:latin typeface="Verdana"/>
                <a:cs typeface="Verdana"/>
              </a:rPr>
              <a:t> </a:t>
            </a:r>
            <a:r>
              <a:rPr lang="en-US" spc="-10" dirty="0">
                <a:solidFill>
                  <a:srgbClr val="202020"/>
                </a:solidFill>
                <a:latin typeface="Verdana"/>
                <a:cs typeface="Verdana"/>
              </a:rPr>
              <a:t>2017.</a:t>
            </a:r>
            <a:endParaRPr lang="en-US"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dirty="0">
                <a:solidFill>
                  <a:srgbClr val="202020"/>
                </a:solidFill>
                <a:latin typeface="Verdana"/>
                <a:cs typeface="Verdana"/>
              </a:rPr>
              <a:t>According</a:t>
            </a:r>
            <a:r>
              <a:rPr lang="en-US" spc="-45" dirty="0">
                <a:solidFill>
                  <a:srgbClr val="202020"/>
                </a:solidFill>
                <a:latin typeface="Verdana"/>
                <a:cs typeface="Verdana"/>
              </a:rPr>
              <a:t> </a:t>
            </a:r>
            <a:r>
              <a:rPr lang="en-US" dirty="0">
                <a:solidFill>
                  <a:srgbClr val="202020"/>
                </a:solidFill>
                <a:latin typeface="Verdana"/>
                <a:cs typeface="Verdana"/>
              </a:rPr>
              <a:t>to</a:t>
            </a:r>
            <a:r>
              <a:rPr lang="en-US" spc="-35" dirty="0">
                <a:solidFill>
                  <a:srgbClr val="202020"/>
                </a:solidFill>
                <a:latin typeface="Verdana"/>
                <a:cs typeface="Verdana"/>
              </a:rPr>
              <a:t> </a:t>
            </a:r>
            <a:r>
              <a:rPr lang="en-US" dirty="0">
                <a:solidFill>
                  <a:srgbClr val="202020"/>
                </a:solidFill>
                <a:latin typeface="Verdana"/>
                <a:cs typeface="Verdana"/>
              </a:rPr>
              <a:t>the</a:t>
            </a:r>
            <a:r>
              <a:rPr lang="en-US" spc="-35" dirty="0">
                <a:solidFill>
                  <a:srgbClr val="202020"/>
                </a:solidFill>
                <a:latin typeface="Verdana"/>
                <a:cs typeface="Verdana"/>
              </a:rPr>
              <a:t> </a:t>
            </a:r>
            <a:r>
              <a:rPr lang="en-US" dirty="0">
                <a:solidFill>
                  <a:srgbClr val="202020"/>
                </a:solidFill>
                <a:latin typeface="Verdana"/>
                <a:cs typeface="Verdana"/>
              </a:rPr>
              <a:t>graph</a:t>
            </a:r>
            <a:r>
              <a:rPr lang="en-US" spc="-35" dirty="0">
                <a:solidFill>
                  <a:srgbClr val="202020"/>
                </a:solidFill>
                <a:latin typeface="Verdana"/>
                <a:cs typeface="Verdana"/>
              </a:rPr>
              <a:t> </a:t>
            </a:r>
            <a:r>
              <a:rPr lang="en-US" dirty="0">
                <a:solidFill>
                  <a:srgbClr val="202020"/>
                </a:solidFill>
                <a:latin typeface="Verdana"/>
                <a:cs typeface="Verdana"/>
              </a:rPr>
              <a:t>of</a:t>
            </a:r>
            <a:r>
              <a:rPr lang="en-US" spc="-15" dirty="0">
                <a:solidFill>
                  <a:srgbClr val="202020"/>
                </a:solidFill>
                <a:latin typeface="Verdana"/>
                <a:cs typeface="Verdana"/>
              </a:rPr>
              <a:t> </a:t>
            </a:r>
            <a:r>
              <a:rPr lang="en-US" dirty="0" err="1">
                <a:solidFill>
                  <a:srgbClr val="202020"/>
                </a:solidFill>
                <a:latin typeface="Verdana"/>
                <a:cs typeface="Verdana"/>
              </a:rPr>
              <a:t>arrival_date_year</a:t>
            </a:r>
            <a:r>
              <a:rPr lang="en-US" spc="-45" dirty="0">
                <a:solidFill>
                  <a:srgbClr val="202020"/>
                </a:solidFill>
                <a:latin typeface="Verdana"/>
                <a:cs typeface="Verdana"/>
              </a:rPr>
              <a:t> </a:t>
            </a:r>
            <a:r>
              <a:rPr lang="en-US" dirty="0">
                <a:solidFill>
                  <a:srgbClr val="202020"/>
                </a:solidFill>
                <a:latin typeface="Verdana"/>
                <a:cs typeface="Verdana"/>
              </a:rPr>
              <a:t>and</a:t>
            </a:r>
            <a:r>
              <a:rPr lang="en-US" spc="-35" dirty="0">
                <a:solidFill>
                  <a:srgbClr val="202020"/>
                </a:solidFill>
                <a:latin typeface="Verdana"/>
                <a:cs typeface="Verdana"/>
              </a:rPr>
              <a:t> </a:t>
            </a:r>
            <a:r>
              <a:rPr lang="en-US" dirty="0" err="1">
                <a:solidFill>
                  <a:srgbClr val="202020"/>
                </a:solidFill>
                <a:latin typeface="Verdana"/>
                <a:cs typeface="Verdana"/>
              </a:rPr>
              <a:t>days_in_waiting_list</a:t>
            </a:r>
            <a:r>
              <a:rPr lang="en-US" dirty="0">
                <a:solidFill>
                  <a:srgbClr val="202020"/>
                </a:solidFill>
                <a:latin typeface="Verdana"/>
                <a:cs typeface="Verdana"/>
              </a:rPr>
              <a:t>,</a:t>
            </a:r>
            <a:r>
              <a:rPr lang="en-US" spc="-65" dirty="0">
                <a:solidFill>
                  <a:srgbClr val="202020"/>
                </a:solidFill>
                <a:latin typeface="Verdana"/>
                <a:cs typeface="Verdana"/>
              </a:rPr>
              <a:t> </a:t>
            </a:r>
            <a:r>
              <a:rPr lang="en-US" dirty="0">
                <a:solidFill>
                  <a:srgbClr val="202020"/>
                </a:solidFill>
                <a:latin typeface="Verdana"/>
                <a:cs typeface="Verdana"/>
              </a:rPr>
              <a:t>2016</a:t>
            </a:r>
            <a:r>
              <a:rPr lang="en-US" spc="-40" dirty="0">
                <a:solidFill>
                  <a:srgbClr val="202020"/>
                </a:solidFill>
                <a:latin typeface="Verdana"/>
                <a:cs typeface="Verdana"/>
              </a:rPr>
              <a:t> </a:t>
            </a:r>
            <a:r>
              <a:rPr lang="en-US" dirty="0">
                <a:solidFill>
                  <a:srgbClr val="202020"/>
                </a:solidFill>
                <a:latin typeface="Verdana"/>
                <a:cs typeface="Verdana"/>
              </a:rPr>
              <a:t>had</a:t>
            </a:r>
            <a:r>
              <a:rPr lang="en-US" spc="-20" dirty="0">
                <a:solidFill>
                  <a:srgbClr val="202020"/>
                </a:solidFill>
                <a:latin typeface="Verdana"/>
                <a:cs typeface="Verdana"/>
              </a:rPr>
              <a:t> </a:t>
            </a:r>
            <a:r>
              <a:rPr lang="en-US" spc="-25" dirty="0">
                <a:solidFill>
                  <a:srgbClr val="202020"/>
                </a:solidFill>
                <a:latin typeface="Verdana"/>
                <a:cs typeface="Verdana"/>
              </a:rPr>
              <a:t>the</a:t>
            </a:r>
            <a:endParaRPr lang="en-US" dirty="0">
              <a:latin typeface="Verdana"/>
              <a:cs typeface="Verdana"/>
            </a:endParaRPr>
          </a:p>
          <a:p>
            <a:pPr marL="299085" algn="just">
              <a:lnSpc>
                <a:spcPct val="100000"/>
              </a:lnSpc>
            </a:pPr>
            <a:r>
              <a:rPr lang="en-US" dirty="0">
                <a:solidFill>
                  <a:srgbClr val="202020"/>
                </a:solidFill>
                <a:latin typeface="Verdana"/>
                <a:cs typeface="Verdana"/>
              </a:rPr>
              <a:t>longest</a:t>
            </a:r>
            <a:r>
              <a:rPr lang="en-US" spc="-45" dirty="0">
                <a:solidFill>
                  <a:srgbClr val="202020"/>
                </a:solidFill>
                <a:latin typeface="Verdana"/>
                <a:cs typeface="Verdana"/>
              </a:rPr>
              <a:t> </a:t>
            </a:r>
            <a:r>
              <a:rPr lang="en-US" dirty="0">
                <a:solidFill>
                  <a:srgbClr val="202020"/>
                </a:solidFill>
                <a:latin typeface="Verdana"/>
                <a:cs typeface="Verdana"/>
              </a:rPr>
              <a:t>waiting</a:t>
            </a:r>
            <a:r>
              <a:rPr lang="en-US" spc="-50" dirty="0">
                <a:solidFill>
                  <a:srgbClr val="202020"/>
                </a:solidFill>
                <a:latin typeface="Verdana"/>
                <a:cs typeface="Verdana"/>
              </a:rPr>
              <a:t> </a:t>
            </a:r>
            <a:r>
              <a:rPr lang="en-US" dirty="0">
                <a:solidFill>
                  <a:srgbClr val="202020"/>
                </a:solidFill>
                <a:latin typeface="Verdana"/>
                <a:cs typeface="Verdana"/>
              </a:rPr>
              <a:t>period</a:t>
            </a:r>
            <a:r>
              <a:rPr lang="en-US" spc="-25" dirty="0">
                <a:solidFill>
                  <a:srgbClr val="202020"/>
                </a:solidFill>
                <a:latin typeface="Verdana"/>
                <a:cs typeface="Verdana"/>
              </a:rPr>
              <a:t> </a:t>
            </a:r>
            <a:r>
              <a:rPr lang="en-US" dirty="0">
                <a:solidFill>
                  <a:srgbClr val="202020"/>
                </a:solidFill>
                <a:latin typeface="Verdana"/>
                <a:cs typeface="Verdana"/>
              </a:rPr>
              <a:t>for</a:t>
            </a:r>
            <a:r>
              <a:rPr lang="en-US" spc="-25" dirty="0">
                <a:solidFill>
                  <a:srgbClr val="202020"/>
                </a:solidFill>
                <a:latin typeface="Verdana"/>
                <a:cs typeface="Verdana"/>
              </a:rPr>
              <a:t> </a:t>
            </a:r>
            <a:r>
              <a:rPr lang="en-US" dirty="0">
                <a:solidFill>
                  <a:srgbClr val="202020"/>
                </a:solidFill>
                <a:latin typeface="Verdana"/>
                <a:cs typeface="Verdana"/>
              </a:rPr>
              <a:t>room</a:t>
            </a:r>
            <a:r>
              <a:rPr lang="en-US" spc="-30" dirty="0">
                <a:solidFill>
                  <a:srgbClr val="202020"/>
                </a:solidFill>
                <a:latin typeface="Verdana"/>
                <a:cs typeface="Verdana"/>
              </a:rPr>
              <a:t> </a:t>
            </a:r>
            <a:r>
              <a:rPr lang="en-US" spc="-10" dirty="0">
                <a:solidFill>
                  <a:srgbClr val="202020"/>
                </a:solidFill>
                <a:latin typeface="Verdana"/>
                <a:cs typeface="Verdana"/>
              </a:rPr>
              <a:t>bookings.</a:t>
            </a:r>
            <a:endParaRPr lang="en-US" dirty="0">
              <a:latin typeface="Verdana"/>
              <a:cs typeface="Verdana"/>
            </a:endParaRPr>
          </a:p>
          <a:p>
            <a:pPr marL="299085" marR="30480" indent="-287020" algn="just">
              <a:lnSpc>
                <a:spcPct val="100000"/>
              </a:lnSpc>
              <a:spcBef>
                <a:spcPts val="1685"/>
              </a:spcBef>
              <a:buClr>
                <a:srgbClr val="000000"/>
              </a:buClr>
              <a:buFont typeface="Wingdings"/>
              <a:buChar char=""/>
              <a:tabLst>
                <a:tab pos="299085" algn="l"/>
              </a:tabLst>
            </a:pPr>
            <a:r>
              <a:rPr lang="en-US" dirty="0">
                <a:solidFill>
                  <a:srgbClr val="202020"/>
                </a:solidFill>
                <a:latin typeface="Verdana"/>
                <a:cs typeface="Verdana"/>
              </a:rPr>
              <a:t>We</a:t>
            </a:r>
            <a:r>
              <a:rPr lang="en-US" spc="-25" dirty="0">
                <a:solidFill>
                  <a:srgbClr val="202020"/>
                </a:solidFill>
                <a:latin typeface="Verdana"/>
                <a:cs typeface="Verdana"/>
              </a:rPr>
              <a:t> </a:t>
            </a:r>
            <a:r>
              <a:rPr lang="en-US" dirty="0">
                <a:solidFill>
                  <a:srgbClr val="202020"/>
                </a:solidFill>
                <a:latin typeface="Verdana"/>
                <a:cs typeface="Verdana"/>
              </a:rPr>
              <a:t>can</a:t>
            </a:r>
            <a:r>
              <a:rPr lang="en-US" spc="-35" dirty="0">
                <a:solidFill>
                  <a:srgbClr val="202020"/>
                </a:solidFill>
                <a:latin typeface="Verdana"/>
                <a:cs typeface="Verdana"/>
              </a:rPr>
              <a:t> </a:t>
            </a:r>
            <a:r>
              <a:rPr lang="en-US" dirty="0">
                <a:solidFill>
                  <a:srgbClr val="202020"/>
                </a:solidFill>
                <a:latin typeface="Verdana"/>
                <a:cs typeface="Verdana"/>
              </a:rPr>
              <a:t>conclude</a:t>
            </a:r>
            <a:r>
              <a:rPr lang="en-US" spc="-50" dirty="0">
                <a:solidFill>
                  <a:srgbClr val="202020"/>
                </a:solidFill>
                <a:latin typeface="Verdana"/>
                <a:cs typeface="Verdana"/>
              </a:rPr>
              <a:t> </a:t>
            </a:r>
            <a:r>
              <a:rPr lang="en-US" dirty="0">
                <a:solidFill>
                  <a:srgbClr val="202020"/>
                </a:solidFill>
                <a:latin typeface="Verdana"/>
                <a:cs typeface="Verdana"/>
              </a:rPr>
              <a:t>from</a:t>
            </a:r>
            <a:r>
              <a:rPr lang="en-US" spc="-25" dirty="0">
                <a:solidFill>
                  <a:srgbClr val="202020"/>
                </a:solidFill>
                <a:latin typeface="Verdana"/>
                <a:cs typeface="Verdana"/>
              </a:rPr>
              <a:t> </a:t>
            </a:r>
            <a:r>
              <a:rPr lang="en-US" dirty="0">
                <a:solidFill>
                  <a:srgbClr val="202020"/>
                </a:solidFill>
                <a:latin typeface="Verdana"/>
                <a:cs typeface="Verdana"/>
              </a:rPr>
              <a:t>the</a:t>
            </a:r>
            <a:r>
              <a:rPr lang="en-US" spc="-30" dirty="0">
                <a:solidFill>
                  <a:srgbClr val="202020"/>
                </a:solidFill>
                <a:latin typeface="Verdana"/>
                <a:cs typeface="Verdana"/>
              </a:rPr>
              <a:t> </a:t>
            </a:r>
            <a:r>
              <a:rPr lang="en-US" dirty="0">
                <a:solidFill>
                  <a:srgbClr val="202020"/>
                </a:solidFill>
                <a:latin typeface="Verdana"/>
                <a:cs typeface="Verdana"/>
              </a:rPr>
              <a:t>graph</a:t>
            </a:r>
            <a:r>
              <a:rPr lang="en-US" spc="-30" dirty="0">
                <a:solidFill>
                  <a:srgbClr val="202020"/>
                </a:solidFill>
                <a:latin typeface="Verdana"/>
                <a:cs typeface="Verdana"/>
              </a:rPr>
              <a:t> </a:t>
            </a:r>
            <a:r>
              <a:rPr lang="en-US" dirty="0">
                <a:solidFill>
                  <a:srgbClr val="202020"/>
                </a:solidFill>
                <a:latin typeface="Verdana"/>
                <a:cs typeface="Verdana"/>
              </a:rPr>
              <a:t>of</a:t>
            </a:r>
            <a:r>
              <a:rPr lang="en-US" spc="-25" dirty="0">
                <a:solidFill>
                  <a:srgbClr val="202020"/>
                </a:solidFill>
                <a:latin typeface="Verdana"/>
                <a:cs typeface="Verdana"/>
              </a:rPr>
              <a:t> </a:t>
            </a:r>
            <a:r>
              <a:rPr lang="en-US" dirty="0">
                <a:solidFill>
                  <a:srgbClr val="202020"/>
                </a:solidFill>
                <a:latin typeface="Verdana"/>
                <a:cs typeface="Verdana"/>
              </a:rPr>
              <a:t>ADR</a:t>
            </a:r>
            <a:r>
              <a:rPr lang="en-US" spc="-25" dirty="0">
                <a:solidFill>
                  <a:srgbClr val="202020"/>
                </a:solidFill>
                <a:latin typeface="Verdana"/>
                <a:cs typeface="Verdana"/>
              </a:rPr>
              <a:t> </a:t>
            </a:r>
            <a:r>
              <a:rPr lang="en-US" dirty="0">
                <a:solidFill>
                  <a:srgbClr val="202020"/>
                </a:solidFill>
                <a:latin typeface="Verdana"/>
                <a:cs typeface="Verdana"/>
              </a:rPr>
              <a:t>and</a:t>
            </a:r>
            <a:r>
              <a:rPr lang="en-US" spc="-5" dirty="0">
                <a:solidFill>
                  <a:srgbClr val="202020"/>
                </a:solidFill>
                <a:latin typeface="Verdana"/>
                <a:cs typeface="Verdana"/>
              </a:rPr>
              <a:t> </a:t>
            </a:r>
            <a:r>
              <a:rPr lang="en-US" dirty="0" err="1">
                <a:solidFill>
                  <a:srgbClr val="202020"/>
                </a:solidFill>
                <a:latin typeface="Verdana"/>
                <a:cs typeface="Verdana"/>
              </a:rPr>
              <a:t>days_in_waiting_list</a:t>
            </a:r>
            <a:r>
              <a:rPr lang="en-US" spc="-30" dirty="0">
                <a:solidFill>
                  <a:srgbClr val="202020"/>
                </a:solidFill>
                <a:latin typeface="Verdana"/>
                <a:cs typeface="Verdana"/>
              </a:rPr>
              <a:t> </a:t>
            </a:r>
            <a:r>
              <a:rPr lang="en-US" dirty="0">
                <a:solidFill>
                  <a:srgbClr val="202020"/>
                </a:solidFill>
                <a:latin typeface="Verdana"/>
                <a:cs typeface="Verdana"/>
              </a:rPr>
              <a:t>that</a:t>
            </a:r>
            <a:r>
              <a:rPr lang="en-US" spc="-25" dirty="0">
                <a:solidFill>
                  <a:srgbClr val="202020"/>
                </a:solidFill>
                <a:latin typeface="Verdana"/>
                <a:cs typeface="Verdana"/>
              </a:rPr>
              <a:t> </a:t>
            </a:r>
            <a:r>
              <a:rPr lang="en-US" dirty="0">
                <a:solidFill>
                  <a:srgbClr val="202020"/>
                </a:solidFill>
                <a:latin typeface="Verdana"/>
                <a:cs typeface="Verdana"/>
              </a:rPr>
              <a:t>a</a:t>
            </a:r>
            <a:r>
              <a:rPr lang="en-US" spc="-35" dirty="0">
                <a:solidFill>
                  <a:srgbClr val="202020"/>
                </a:solidFill>
                <a:latin typeface="Verdana"/>
                <a:cs typeface="Verdana"/>
              </a:rPr>
              <a:t> </a:t>
            </a:r>
            <a:r>
              <a:rPr lang="en-US" dirty="0">
                <a:solidFill>
                  <a:srgbClr val="202020"/>
                </a:solidFill>
                <a:latin typeface="Verdana"/>
                <a:cs typeface="Verdana"/>
              </a:rPr>
              <a:t>short</a:t>
            </a:r>
            <a:r>
              <a:rPr lang="en-US" spc="-30" dirty="0">
                <a:solidFill>
                  <a:srgbClr val="202020"/>
                </a:solidFill>
                <a:latin typeface="Verdana"/>
                <a:cs typeface="Verdana"/>
              </a:rPr>
              <a:t> </a:t>
            </a:r>
            <a:r>
              <a:rPr lang="en-US" spc="-10" dirty="0">
                <a:solidFill>
                  <a:srgbClr val="202020"/>
                </a:solidFill>
                <a:latin typeface="Verdana"/>
                <a:cs typeface="Verdana"/>
              </a:rPr>
              <a:t>minimum </a:t>
            </a:r>
            <a:r>
              <a:rPr lang="en-US" dirty="0">
                <a:solidFill>
                  <a:srgbClr val="202020"/>
                </a:solidFill>
                <a:latin typeface="Verdana"/>
                <a:cs typeface="Verdana"/>
              </a:rPr>
              <a:t>waiting</a:t>
            </a:r>
            <a:r>
              <a:rPr lang="en-US" spc="-40" dirty="0">
                <a:solidFill>
                  <a:srgbClr val="202020"/>
                </a:solidFill>
                <a:latin typeface="Verdana"/>
                <a:cs typeface="Verdana"/>
              </a:rPr>
              <a:t> </a:t>
            </a:r>
            <a:r>
              <a:rPr lang="en-US" dirty="0">
                <a:solidFill>
                  <a:srgbClr val="202020"/>
                </a:solidFill>
                <a:latin typeface="Verdana"/>
                <a:cs typeface="Verdana"/>
              </a:rPr>
              <a:t>period</a:t>
            </a:r>
            <a:r>
              <a:rPr lang="en-US" spc="-35" dirty="0">
                <a:solidFill>
                  <a:srgbClr val="202020"/>
                </a:solidFill>
                <a:latin typeface="Verdana"/>
                <a:cs typeface="Verdana"/>
              </a:rPr>
              <a:t> </a:t>
            </a:r>
            <a:r>
              <a:rPr lang="en-US" dirty="0">
                <a:solidFill>
                  <a:srgbClr val="202020"/>
                </a:solidFill>
                <a:latin typeface="Verdana"/>
                <a:cs typeface="Verdana"/>
              </a:rPr>
              <a:t>for</a:t>
            </a:r>
            <a:r>
              <a:rPr lang="en-US" spc="-25" dirty="0">
                <a:solidFill>
                  <a:srgbClr val="202020"/>
                </a:solidFill>
                <a:latin typeface="Verdana"/>
                <a:cs typeface="Verdana"/>
              </a:rPr>
              <a:t> </a:t>
            </a:r>
            <a:r>
              <a:rPr lang="en-US" dirty="0">
                <a:solidFill>
                  <a:srgbClr val="202020"/>
                </a:solidFill>
                <a:latin typeface="Verdana"/>
                <a:cs typeface="Verdana"/>
              </a:rPr>
              <a:t>bookings</a:t>
            </a:r>
            <a:r>
              <a:rPr lang="en-US" spc="-35" dirty="0">
                <a:solidFill>
                  <a:srgbClr val="202020"/>
                </a:solidFill>
                <a:latin typeface="Verdana"/>
                <a:cs typeface="Verdana"/>
              </a:rPr>
              <a:t> </a:t>
            </a:r>
            <a:r>
              <a:rPr lang="en-US" dirty="0">
                <a:solidFill>
                  <a:srgbClr val="202020"/>
                </a:solidFill>
                <a:latin typeface="Verdana"/>
                <a:cs typeface="Verdana"/>
              </a:rPr>
              <a:t>results</a:t>
            </a:r>
            <a:r>
              <a:rPr lang="en-US" spc="-50" dirty="0">
                <a:solidFill>
                  <a:srgbClr val="202020"/>
                </a:solidFill>
                <a:latin typeface="Verdana"/>
                <a:cs typeface="Verdana"/>
              </a:rPr>
              <a:t> </a:t>
            </a:r>
            <a:r>
              <a:rPr lang="en-US" dirty="0">
                <a:solidFill>
                  <a:srgbClr val="202020"/>
                </a:solidFill>
                <a:latin typeface="Verdana"/>
                <a:cs typeface="Verdana"/>
              </a:rPr>
              <a:t>in</a:t>
            </a:r>
            <a:r>
              <a:rPr lang="en-US" spc="-25" dirty="0">
                <a:solidFill>
                  <a:srgbClr val="202020"/>
                </a:solidFill>
                <a:latin typeface="Verdana"/>
                <a:cs typeface="Verdana"/>
              </a:rPr>
              <a:t> </a:t>
            </a:r>
            <a:r>
              <a:rPr lang="en-US" dirty="0">
                <a:solidFill>
                  <a:srgbClr val="202020"/>
                </a:solidFill>
                <a:latin typeface="Verdana"/>
                <a:cs typeface="Verdana"/>
              </a:rPr>
              <a:t>a</a:t>
            </a:r>
            <a:r>
              <a:rPr lang="en-US" spc="-30" dirty="0">
                <a:solidFill>
                  <a:srgbClr val="202020"/>
                </a:solidFill>
                <a:latin typeface="Verdana"/>
                <a:cs typeface="Verdana"/>
              </a:rPr>
              <a:t> </a:t>
            </a:r>
            <a:r>
              <a:rPr lang="en-US" dirty="0">
                <a:solidFill>
                  <a:srgbClr val="202020"/>
                </a:solidFill>
                <a:latin typeface="Verdana"/>
                <a:cs typeface="Verdana"/>
              </a:rPr>
              <a:t>high</a:t>
            </a:r>
            <a:r>
              <a:rPr lang="en-US" spc="-25" dirty="0">
                <a:solidFill>
                  <a:srgbClr val="202020"/>
                </a:solidFill>
                <a:latin typeface="Verdana"/>
                <a:cs typeface="Verdana"/>
              </a:rPr>
              <a:t> </a:t>
            </a:r>
            <a:r>
              <a:rPr lang="en-US" spc="-20" dirty="0">
                <a:solidFill>
                  <a:srgbClr val="202020"/>
                </a:solidFill>
                <a:latin typeface="Verdana"/>
                <a:cs typeface="Verdana"/>
              </a:rPr>
              <a:t>ADR.</a:t>
            </a:r>
            <a:endParaRPr lang="en-US" dirty="0">
              <a:latin typeface="Verdana"/>
              <a:cs typeface="Verdana"/>
            </a:endParaRPr>
          </a:p>
          <a:p>
            <a:pPr marL="299085" indent="-286385" algn="just">
              <a:lnSpc>
                <a:spcPct val="100000"/>
              </a:lnSpc>
              <a:spcBef>
                <a:spcPts val="1675"/>
              </a:spcBef>
              <a:buClr>
                <a:srgbClr val="000000"/>
              </a:buClr>
              <a:buFont typeface="Wingdings"/>
              <a:buChar char=""/>
              <a:tabLst>
                <a:tab pos="299085" algn="l"/>
              </a:tabLst>
            </a:pPr>
            <a:r>
              <a:rPr lang="en-US" dirty="0">
                <a:solidFill>
                  <a:srgbClr val="202020"/>
                </a:solidFill>
                <a:latin typeface="Verdana"/>
                <a:cs typeface="Verdana"/>
              </a:rPr>
              <a:t>From</a:t>
            </a:r>
            <a:r>
              <a:rPr lang="en-US" spc="-10" dirty="0">
                <a:solidFill>
                  <a:srgbClr val="202020"/>
                </a:solidFill>
                <a:latin typeface="Verdana"/>
                <a:cs typeface="Verdana"/>
              </a:rPr>
              <a:t> </a:t>
            </a:r>
            <a:r>
              <a:rPr lang="en-US" dirty="0">
                <a:solidFill>
                  <a:srgbClr val="202020"/>
                </a:solidFill>
                <a:latin typeface="Verdana"/>
                <a:cs typeface="Verdana"/>
              </a:rPr>
              <a:t>the graph</a:t>
            </a:r>
            <a:r>
              <a:rPr lang="en-US" spc="-10" dirty="0">
                <a:solidFill>
                  <a:srgbClr val="202020"/>
                </a:solidFill>
                <a:latin typeface="Verdana"/>
                <a:cs typeface="Verdana"/>
              </a:rPr>
              <a:t> </a:t>
            </a:r>
            <a:r>
              <a:rPr lang="en-US" dirty="0">
                <a:solidFill>
                  <a:srgbClr val="202020"/>
                </a:solidFill>
                <a:latin typeface="Verdana"/>
                <a:cs typeface="Verdana"/>
              </a:rPr>
              <a:t>of</a:t>
            </a:r>
            <a:r>
              <a:rPr lang="en-US" spc="-10" dirty="0">
                <a:solidFill>
                  <a:srgbClr val="202020"/>
                </a:solidFill>
                <a:latin typeface="Verdana"/>
                <a:cs typeface="Verdana"/>
              </a:rPr>
              <a:t> </a:t>
            </a:r>
            <a:r>
              <a:rPr lang="en-US" dirty="0">
                <a:solidFill>
                  <a:srgbClr val="202020"/>
                </a:solidFill>
                <a:latin typeface="Verdana"/>
                <a:cs typeface="Verdana"/>
              </a:rPr>
              <a:t>"</a:t>
            </a:r>
            <a:r>
              <a:rPr lang="en-US" dirty="0" err="1">
                <a:solidFill>
                  <a:srgbClr val="202020"/>
                </a:solidFill>
                <a:latin typeface="Verdana"/>
                <a:cs typeface="Verdana"/>
              </a:rPr>
              <a:t>is_canceled</a:t>
            </a:r>
            <a:r>
              <a:rPr lang="en-US" dirty="0">
                <a:solidFill>
                  <a:srgbClr val="202020"/>
                </a:solidFill>
                <a:latin typeface="Verdana"/>
                <a:cs typeface="Verdana"/>
              </a:rPr>
              <a:t>"</a:t>
            </a:r>
            <a:r>
              <a:rPr lang="en-US" spc="-45" dirty="0">
                <a:solidFill>
                  <a:srgbClr val="202020"/>
                </a:solidFill>
                <a:latin typeface="Verdana"/>
                <a:cs typeface="Verdana"/>
              </a:rPr>
              <a:t> </a:t>
            </a:r>
            <a:r>
              <a:rPr lang="en-US" dirty="0">
                <a:solidFill>
                  <a:srgbClr val="202020"/>
                </a:solidFill>
                <a:latin typeface="Verdana"/>
                <a:cs typeface="Verdana"/>
              </a:rPr>
              <a:t>and</a:t>
            </a:r>
            <a:r>
              <a:rPr lang="en-US" spc="-5" dirty="0">
                <a:solidFill>
                  <a:srgbClr val="202020"/>
                </a:solidFill>
                <a:latin typeface="Verdana"/>
                <a:cs typeface="Verdana"/>
              </a:rPr>
              <a:t> </a:t>
            </a:r>
            <a:r>
              <a:rPr lang="en-US" spc="-10" dirty="0">
                <a:solidFill>
                  <a:srgbClr val="202020"/>
                </a:solidFill>
                <a:latin typeface="Verdana"/>
                <a:cs typeface="Verdana"/>
              </a:rPr>
              <a:t>"</a:t>
            </a:r>
            <a:r>
              <a:rPr lang="en-US" spc="-10" dirty="0" err="1">
                <a:solidFill>
                  <a:srgbClr val="202020"/>
                </a:solidFill>
                <a:latin typeface="Verdana"/>
                <a:cs typeface="Verdana"/>
              </a:rPr>
              <a:t>days_in_waiting_list</a:t>
            </a:r>
            <a:r>
              <a:rPr lang="en-US" spc="-10" dirty="0">
                <a:solidFill>
                  <a:srgbClr val="202020"/>
                </a:solidFill>
                <a:latin typeface="Verdana"/>
                <a:cs typeface="Verdana"/>
              </a:rPr>
              <a:t>,"</a:t>
            </a:r>
            <a:r>
              <a:rPr lang="en-US" spc="-40" dirty="0">
                <a:solidFill>
                  <a:srgbClr val="202020"/>
                </a:solidFill>
                <a:latin typeface="Verdana"/>
                <a:cs typeface="Verdana"/>
              </a:rPr>
              <a:t> </a:t>
            </a:r>
            <a:r>
              <a:rPr lang="en-US" dirty="0">
                <a:solidFill>
                  <a:srgbClr val="202020"/>
                </a:solidFill>
                <a:latin typeface="Verdana"/>
                <a:cs typeface="Verdana"/>
              </a:rPr>
              <a:t>we conclude</a:t>
            </a:r>
            <a:r>
              <a:rPr lang="en-US" spc="-35" dirty="0">
                <a:solidFill>
                  <a:srgbClr val="202020"/>
                </a:solidFill>
                <a:latin typeface="Verdana"/>
                <a:cs typeface="Verdana"/>
              </a:rPr>
              <a:t> </a:t>
            </a:r>
            <a:r>
              <a:rPr lang="en-US" dirty="0">
                <a:solidFill>
                  <a:srgbClr val="202020"/>
                </a:solidFill>
                <a:latin typeface="Verdana"/>
                <a:cs typeface="Verdana"/>
              </a:rPr>
              <a:t>that</a:t>
            </a:r>
            <a:r>
              <a:rPr lang="en-US" spc="-5" dirty="0">
                <a:solidFill>
                  <a:srgbClr val="202020"/>
                </a:solidFill>
                <a:latin typeface="Verdana"/>
                <a:cs typeface="Verdana"/>
              </a:rPr>
              <a:t> </a:t>
            </a:r>
            <a:r>
              <a:rPr lang="en-US" spc="-10" dirty="0">
                <a:solidFill>
                  <a:srgbClr val="202020"/>
                </a:solidFill>
                <a:latin typeface="Verdana"/>
                <a:cs typeface="Verdana"/>
              </a:rPr>
              <a:t>waiting</a:t>
            </a:r>
            <a:endParaRPr lang="en-US" dirty="0">
              <a:latin typeface="Verdana"/>
              <a:cs typeface="Verdana"/>
            </a:endParaRPr>
          </a:p>
          <a:p>
            <a:pPr marL="299085" algn="just">
              <a:lnSpc>
                <a:spcPct val="100000"/>
              </a:lnSpc>
              <a:spcBef>
                <a:spcPts val="5"/>
              </a:spcBef>
            </a:pPr>
            <a:r>
              <a:rPr lang="en-US" dirty="0">
                <a:solidFill>
                  <a:srgbClr val="202020"/>
                </a:solidFill>
                <a:latin typeface="Verdana"/>
                <a:cs typeface="Verdana"/>
              </a:rPr>
              <a:t>for</a:t>
            </a:r>
            <a:r>
              <a:rPr lang="en-US" spc="-25" dirty="0">
                <a:solidFill>
                  <a:srgbClr val="202020"/>
                </a:solidFill>
                <a:latin typeface="Verdana"/>
                <a:cs typeface="Verdana"/>
              </a:rPr>
              <a:t> </a:t>
            </a:r>
            <a:r>
              <a:rPr lang="en-US" dirty="0">
                <a:solidFill>
                  <a:srgbClr val="202020"/>
                </a:solidFill>
                <a:latin typeface="Verdana"/>
                <a:cs typeface="Verdana"/>
              </a:rPr>
              <a:t>bookings</a:t>
            </a:r>
            <a:r>
              <a:rPr lang="en-US" spc="-30" dirty="0">
                <a:solidFill>
                  <a:srgbClr val="202020"/>
                </a:solidFill>
                <a:latin typeface="Verdana"/>
                <a:cs typeface="Verdana"/>
              </a:rPr>
              <a:t> </a:t>
            </a:r>
            <a:r>
              <a:rPr lang="en-US" dirty="0">
                <a:solidFill>
                  <a:srgbClr val="202020"/>
                </a:solidFill>
                <a:latin typeface="Verdana"/>
                <a:cs typeface="Verdana"/>
              </a:rPr>
              <a:t>is</a:t>
            </a:r>
            <a:r>
              <a:rPr lang="en-US" spc="-30" dirty="0">
                <a:solidFill>
                  <a:srgbClr val="202020"/>
                </a:solidFill>
                <a:latin typeface="Verdana"/>
                <a:cs typeface="Verdana"/>
              </a:rPr>
              <a:t> </a:t>
            </a:r>
            <a:r>
              <a:rPr lang="en-US" dirty="0">
                <a:solidFill>
                  <a:srgbClr val="202020"/>
                </a:solidFill>
                <a:latin typeface="Verdana"/>
                <a:cs typeface="Verdana"/>
              </a:rPr>
              <a:t>not</a:t>
            </a:r>
            <a:r>
              <a:rPr lang="en-US" spc="-20" dirty="0">
                <a:solidFill>
                  <a:srgbClr val="202020"/>
                </a:solidFill>
                <a:latin typeface="Verdana"/>
                <a:cs typeface="Verdana"/>
              </a:rPr>
              <a:t> </a:t>
            </a:r>
            <a:r>
              <a:rPr lang="en-US" dirty="0">
                <a:solidFill>
                  <a:srgbClr val="202020"/>
                </a:solidFill>
                <a:latin typeface="Verdana"/>
                <a:cs typeface="Verdana"/>
              </a:rPr>
              <a:t>a</a:t>
            </a:r>
            <a:r>
              <a:rPr lang="en-US" spc="-10" dirty="0">
                <a:solidFill>
                  <a:srgbClr val="202020"/>
                </a:solidFill>
                <a:latin typeface="Verdana"/>
                <a:cs typeface="Verdana"/>
              </a:rPr>
              <a:t> </a:t>
            </a:r>
            <a:r>
              <a:rPr lang="en-US" dirty="0">
                <a:solidFill>
                  <a:srgbClr val="202020"/>
                </a:solidFill>
                <a:latin typeface="Verdana"/>
                <a:cs typeface="Verdana"/>
              </a:rPr>
              <a:t>reason</a:t>
            </a:r>
            <a:r>
              <a:rPr lang="en-US" spc="-30" dirty="0">
                <a:solidFill>
                  <a:srgbClr val="202020"/>
                </a:solidFill>
                <a:latin typeface="Verdana"/>
                <a:cs typeface="Verdana"/>
              </a:rPr>
              <a:t> </a:t>
            </a:r>
            <a:r>
              <a:rPr lang="en-US" dirty="0">
                <a:solidFill>
                  <a:srgbClr val="202020"/>
                </a:solidFill>
                <a:latin typeface="Verdana"/>
                <a:cs typeface="Verdana"/>
              </a:rPr>
              <a:t>for</a:t>
            </a:r>
            <a:r>
              <a:rPr lang="en-US" spc="-20" dirty="0">
                <a:solidFill>
                  <a:srgbClr val="202020"/>
                </a:solidFill>
                <a:latin typeface="Verdana"/>
                <a:cs typeface="Verdana"/>
              </a:rPr>
              <a:t> </a:t>
            </a:r>
            <a:r>
              <a:rPr lang="en-US" dirty="0">
                <a:solidFill>
                  <a:srgbClr val="202020"/>
                </a:solidFill>
                <a:latin typeface="Verdana"/>
                <a:cs typeface="Verdana"/>
              </a:rPr>
              <a:t>booking</a:t>
            </a:r>
            <a:r>
              <a:rPr lang="en-US" spc="-30" dirty="0">
                <a:solidFill>
                  <a:srgbClr val="202020"/>
                </a:solidFill>
                <a:latin typeface="Verdana"/>
                <a:cs typeface="Verdana"/>
              </a:rPr>
              <a:t> </a:t>
            </a:r>
            <a:r>
              <a:rPr lang="en-US" spc="-10" dirty="0">
                <a:solidFill>
                  <a:srgbClr val="202020"/>
                </a:solidFill>
                <a:latin typeface="Verdana"/>
                <a:cs typeface="Verdana"/>
              </a:rPr>
              <a:t>cancellation.</a:t>
            </a:r>
            <a:endParaRPr lang="en-US" dirty="0">
              <a:latin typeface="Verdana"/>
              <a:cs typeface="Verdana"/>
            </a:endParaRPr>
          </a:p>
        </p:txBody>
      </p:sp>
    </p:spTree>
    <p:extLst>
      <p:ext uri="{BB962C8B-B14F-4D97-AF65-F5344CB8AC3E}">
        <p14:creationId xmlns:p14="http://schemas.microsoft.com/office/powerpoint/2010/main" val="2521436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spcBef>
                <a:spcPts val="650"/>
              </a:spcBef>
            </a:pPr>
            <a:r>
              <a:rPr lang="en-IN" sz="2800" b="1" dirty="0">
                <a:solidFill>
                  <a:schemeClr val="accent1"/>
                </a:solidFill>
                <a:latin typeface="Verdana"/>
                <a:cs typeface="Verdana"/>
              </a:rPr>
              <a:t>Conclusion</a:t>
            </a:r>
            <a:endParaRPr lang="en-IN" sz="2400" dirty="0">
              <a:solidFill>
                <a:schemeClr val="accent1"/>
              </a:solidFill>
              <a:latin typeface="Verdana"/>
              <a:cs typeface="Verdana"/>
            </a:endParaRPr>
          </a:p>
        </p:txBody>
      </p:sp>
      <p:sp>
        <p:nvSpPr>
          <p:cNvPr id="3" name="object 3">
            <a:extLst>
              <a:ext uri="{FF2B5EF4-FFF2-40B4-BE49-F238E27FC236}">
                <a16:creationId xmlns:a16="http://schemas.microsoft.com/office/drawing/2014/main" id="{37CDB56E-FB3E-8F25-6022-C6D1AFD2A12D}"/>
              </a:ext>
            </a:extLst>
          </p:cNvPr>
          <p:cNvSpPr txBox="1"/>
          <p:nvPr/>
        </p:nvSpPr>
        <p:spPr>
          <a:xfrm>
            <a:off x="525674" y="1256610"/>
            <a:ext cx="10139164" cy="5021888"/>
          </a:xfrm>
          <a:prstGeom prst="rect">
            <a:avLst/>
          </a:prstGeom>
        </p:spPr>
        <p:txBody>
          <a:bodyPr vert="horz" wrap="square" lIns="0" tIns="12700" rIns="0" bIns="0" rtlCol="0">
            <a:spAutoFit/>
          </a:bodyPr>
          <a:lstStyle/>
          <a:p>
            <a:pPr marL="299085" indent="-286385" algn="just">
              <a:lnSpc>
                <a:spcPct val="100000"/>
              </a:lnSpc>
              <a:spcBef>
                <a:spcPts val="105"/>
              </a:spcBef>
              <a:buClr>
                <a:srgbClr val="000000"/>
              </a:buClr>
              <a:buFont typeface="Wingdings"/>
              <a:buChar char=""/>
              <a:tabLst>
                <a:tab pos="299085" algn="l"/>
              </a:tabLst>
            </a:pPr>
            <a:r>
              <a:rPr lang="en-US" sz="1600" dirty="0">
                <a:solidFill>
                  <a:srgbClr val="202020"/>
                </a:solidFill>
                <a:latin typeface="Verdana"/>
                <a:cs typeface="Verdana"/>
              </a:rPr>
              <a:t>The</a:t>
            </a:r>
            <a:r>
              <a:rPr lang="en-US" sz="1600" spc="-20" dirty="0">
                <a:solidFill>
                  <a:srgbClr val="202020"/>
                </a:solidFill>
                <a:latin typeface="Verdana"/>
                <a:cs typeface="Verdana"/>
              </a:rPr>
              <a:t> </a:t>
            </a:r>
            <a:r>
              <a:rPr lang="en-US" sz="1600" dirty="0">
                <a:solidFill>
                  <a:srgbClr val="202020"/>
                </a:solidFill>
                <a:latin typeface="Verdana"/>
                <a:cs typeface="Verdana"/>
              </a:rPr>
              <a:t>top</a:t>
            </a:r>
            <a:r>
              <a:rPr lang="en-US" sz="1600" spc="-25" dirty="0">
                <a:solidFill>
                  <a:srgbClr val="202020"/>
                </a:solidFill>
                <a:latin typeface="Verdana"/>
                <a:cs typeface="Verdana"/>
              </a:rPr>
              <a:t> </a:t>
            </a:r>
            <a:r>
              <a:rPr lang="en-US" sz="1600" dirty="0">
                <a:solidFill>
                  <a:srgbClr val="202020"/>
                </a:solidFill>
                <a:latin typeface="Verdana"/>
                <a:cs typeface="Verdana"/>
              </a:rPr>
              <a:t>country</a:t>
            </a:r>
            <a:r>
              <a:rPr lang="en-US" sz="1600" spc="-25" dirty="0">
                <a:solidFill>
                  <a:srgbClr val="202020"/>
                </a:solidFill>
                <a:latin typeface="Verdana"/>
                <a:cs typeface="Verdana"/>
              </a:rPr>
              <a:t> </a:t>
            </a:r>
            <a:r>
              <a:rPr lang="en-US" sz="1600" dirty="0">
                <a:solidFill>
                  <a:srgbClr val="202020"/>
                </a:solidFill>
                <a:latin typeface="Verdana"/>
                <a:cs typeface="Verdana"/>
              </a:rPr>
              <a:t>with</a:t>
            </a:r>
            <a:r>
              <a:rPr lang="en-US" sz="1600" spc="-40" dirty="0">
                <a:solidFill>
                  <a:srgbClr val="202020"/>
                </a:solidFill>
                <a:latin typeface="Verdana"/>
                <a:cs typeface="Verdana"/>
              </a:rPr>
              <a:t> </a:t>
            </a:r>
            <a:r>
              <a:rPr lang="en-US" sz="1600" dirty="0">
                <a:solidFill>
                  <a:srgbClr val="202020"/>
                </a:solidFill>
                <a:latin typeface="Verdana"/>
                <a:cs typeface="Verdana"/>
              </a:rPr>
              <a:t>the</a:t>
            </a:r>
            <a:r>
              <a:rPr lang="en-US" sz="1600" spc="-5" dirty="0">
                <a:solidFill>
                  <a:srgbClr val="202020"/>
                </a:solidFill>
                <a:latin typeface="Verdana"/>
                <a:cs typeface="Verdana"/>
              </a:rPr>
              <a:t> </a:t>
            </a:r>
            <a:r>
              <a:rPr lang="en-US" sz="1600" dirty="0">
                <a:solidFill>
                  <a:srgbClr val="202020"/>
                </a:solidFill>
                <a:latin typeface="Verdana"/>
                <a:cs typeface="Verdana"/>
              </a:rPr>
              <a:t>most</a:t>
            </a:r>
            <a:r>
              <a:rPr lang="en-US" sz="1600" spc="-35" dirty="0">
                <a:solidFill>
                  <a:srgbClr val="202020"/>
                </a:solidFill>
                <a:latin typeface="Verdana"/>
                <a:cs typeface="Verdana"/>
              </a:rPr>
              <a:t> </a:t>
            </a:r>
            <a:r>
              <a:rPr lang="en-US" sz="1600" dirty="0">
                <a:solidFill>
                  <a:srgbClr val="202020"/>
                </a:solidFill>
                <a:latin typeface="Verdana"/>
                <a:cs typeface="Verdana"/>
              </a:rPr>
              <a:t>number</a:t>
            </a:r>
            <a:r>
              <a:rPr lang="en-US" sz="1600" spc="-25" dirty="0">
                <a:solidFill>
                  <a:srgbClr val="202020"/>
                </a:solidFill>
                <a:latin typeface="Verdana"/>
                <a:cs typeface="Verdana"/>
              </a:rPr>
              <a:t> </a:t>
            </a:r>
            <a:r>
              <a:rPr lang="en-US" sz="1600" dirty="0">
                <a:solidFill>
                  <a:srgbClr val="202020"/>
                </a:solidFill>
                <a:latin typeface="Verdana"/>
                <a:cs typeface="Verdana"/>
              </a:rPr>
              <a:t>of</a:t>
            </a:r>
            <a:r>
              <a:rPr lang="en-US" sz="1600" spc="-25" dirty="0">
                <a:solidFill>
                  <a:srgbClr val="202020"/>
                </a:solidFill>
                <a:latin typeface="Verdana"/>
                <a:cs typeface="Verdana"/>
              </a:rPr>
              <a:t> </a:t>
            </a:r>
            <a:r>
              <a:rPr lang="en-US" sz="1600" dirty="0">
                <a:solidFill>
                  <a:srgbClr val="202020"/>
                </a:solidFill>
                <a:latin typeface="Verdana"/>
                <a:cs typeface="Verdana"/>
              </a:rPr>
              <a:t>bookings</a:t>
            </a:r>
            <a:r>
              <a:rPr lang="en-US" sz="1600" spc="-45" dirty="0">
                <a:solidFill>
                  <a:srgbClr val="202020"/>
                </a:solidFill>
                <a:latin typeface="Verdana"/>
                <a:cs typeface="Verdana"/>
              </a:rPr>
              <a:t> </a:t>
            </a:r>
            <a:r>
              <a:rPr lang="en-US" sz="1600" dirty="0">
                <a:solidFill>
                  <a:srgbClr val="202020"/>
                </a:solidFill>
                <a:latin typeface="Verdana"/>
                <a:cs typeface="Verdana"/>
              </a:rPr>
              <a:t>is</a:t>
            </a:r>
            <a:r>
              <a:rPr lang="en-US" sz="1600" spc="-25" dirty="0">
                <a:solidFill>
                  <a:srgbClr val="202020"/>
                </a:solidFill>
                <a:latin typeface="Verdana"/>
                <a:cs typeface="Verdana"/>
              </a:rPr>
              <a:t> </a:t>
            </a:r>
            <a:r>
              <a:rPr lang="en-US" sz="1600" dirty="0">
                <a:solidFill>
                  <a:srgbClr val="202020"/>
                </a:solidFill>
                <a:latin typeface="Verdana"/>
                <a:cs typeface="Verdana"/>
              </a:rPr>
              <a:t>PRT,</a:t>
            </a:r>
            <a:r>
              <a:rPr lang="en-US" sz="1600" spc="-20" dirty="0">
                <a:solidFill>
                  <a:srgbClr val="202020"/>
                </a:solidFill>
                <a:latin typeface="Verdana"/>
                <a:cs typeface="Verdana"/>
              </a:rPr>
              <a:t> </a:t>
            </a:r>
            <a:r>
              <a:rPr lang="en-US" sz="1600" dirty="0">
                <a:solidFill>
                  <a:srgbClr val="202020"/>
                </a:solidFill>
                <a:latin typeface="Verdana"/>
                <a:cs typeface="Verdana"/>
              </a:rPr>
              <a:t>and</a:t>
            </a:r>
            <a:r>
              <a:rPr lang="en-US" sz="1600" spc="-20" dirty="0">
                <a:solidFill>
                  <a:srgbClr val="202020"/>
                </a:solidFill>
                <a:latin typeface="Verdana"/>
                <a:cs typeface="Verdana"/>
              </a:rPr>
              <a:t> </a:t>
            </a:r>
            <a:r>
              <a:rPr lang="en-US" sz="1600" dirty="0">
                <a:solidFill>
                  <a:srgbClr val="202020"/>
                </a:solidFill>
                <a:latin typeface="Verdana"/>
                <a:cs typeface="Verdana"/>
              </a:rPr>
              <a:t>the</a:t>
            </a:r>
            <a:r>
              <a:rPr lang="en-US" sz="1600" spc="-20" dirty="0">
                <a:solidFill>
                  <a:srgbClr val="202020"/>
                </a:solidFill>
                <a:latin typeface="Verdana"/>
                <a:cs typeface="Verdana"/>
              </a:rPr>
              <a:t> </a:t>
            </a:r>
            <a:r>
              <a:rPr lang="en-US" sz="1600" dirty="0">
                <a:solidFill>
                  <a:srgbClr val="202020"/>
                </a:solidFill>
                <a:latin typeface="Verdana"/>
                <a:cs typeface="Verdana"/>
              </a:rPr>
              <a:t>number</a:t>
            </a:r>
            <a:r>
              <a:rPr lang="en-US" sz="1600" spc="-20" dirty="0">
                <a:solidFill>
                  <a:srgbClr val="202020"/>
                </a:solidFill>
                <a:latin typeface="Verdana"/>
                <a:cs typeface="Verdana"/>
              </a:rPr>
              <a:t> </a:t>
            </a:r>
            <a:r>
              <a:rPr lang="en-US" sz="1600" dirty="0">
                <a:solidFill>
                  <a:srgbClr val="202020"/>
                </a:solidFill>
                <a:latin typeface="Verdana"/>
                <a:cs typeface="Verdana"/>
              </a:rPr>
              <a:t>one</a:t>
            </a:r>
            <a:r>
              <a:rPr lang="en-US" sz="1600" spc="-20" dirty="0">
                <a:solidFill>
                  <a:srgbClr val="202020"/>
                </a:solidFill>
                <a:latin typeface="Verdana"/>
                <a:cs typeface="Verdana"/>
              </a:rPr>
              <a:t> </a:t>
            </a:r>
            <a:r>
              <a:rPr lang="en-US" sz="1600" dirty="0">
                <a:solidFill>
                  <a:srgbClr val="202020"/>
                </a:solidFill>
                <a:latin typeface="Verdana"/>
                <a:cs typeface="Verdana"/>
              </a:rPr>
              <a:t>agent</a:t>
            </a:r>
            <a:r>
              <a:rPr lang="en-US" sz="1600" spc="-30" dirty="0">
                <a:solidFill>
                  <a:srgbClr val="202020"/>
                </a:solidFill>
                <a:latin typeface="Verdana"/>
                <a:cs typeface="Verdana"/>
              </a:rPr>
              <a:t> </a:t>
            </a:r>
            <a:r>
              <a:rPr lang="en-US" sz="1600" spc="-20" dirty="0">
                <a:solidFill>
                  <a:srgbClr val="202020"/>
                </a:solidFill>
                <a:latin typeface="Verdana"/>
                <a:cs typeface="Verdana"/>
              </a:rPr>
              <a:t>with</a:t>
            </a:r>
            <a:endParaRPr lang="en-US" sz="1600" dirty="0">
              <a:latin typeface="Verdana"/>
              <a:cs typeface="Verdana"/>
            </a:endParaRPr>
          </a:p>
          <a:p>
            <a:pPr marL="299085" algn="just">
              <a:lnSpc>
                <a:spcPct val="100000"/>
              </a:lnSpc>
              <a:spcBef>
                <a:spcPts val="5"/>
              </a:spcBef>
            </a:pPr>
            <a:r>
              <a:rPr lang="en-US" sz="1600" dirty="0">
                <a:solidFill>
                  <a:srgbClr val="202020"/>
                </a:solidFill>
                <a:latin typeface="Verdana"/>
                <a:cs typeface="Verdana"/>
              </a:rPr>
              <a:t>the</a:t>
            </a:r>
            <a:r>
              <a:rPr lang="en-US" sz="1600" spc="-25" dirty="0">
                <a:solidFill>
                  <a:srgbClr val="202020"/>
                </a:solidFill>
                <a:latin typeface="Verdana"/>
                <a:cs typeface="Verdana"/>
              </a:rPr>
              <a:t> </a:t>
            </a:r>
            <a:r>
              <a:rPr lang="en-US" sz="1600" dirty="0">
                <a:solidFill>
                  <a:srgbClr val="202020"/>
                </a:solidFill>
                <a:latin typeface="Verdana"/>
                <a:cs typeface="Verdana"/>
              </a:rPr>
              <a:t>most</a:t>
            </a:r>
            <a:r>
              <a:rPr lang="en-US" sz="1600" spc="-30" dirty="0">
                <a:solidFill>
                  <a:srgbClr val="202020"/>
                </a:solidFill>
                <a:latin typeface="Verdana"/>
                <a:cs typeface="Verdana"/>
              </a:rPr>
              <a:t> </a:t>
            </a:r>
            <a:r>
              <a:rPr lang="en-US" sz="1600" dirty="0">
                <a:solidFill>
                  <a:srgbClr val="202020"/>
                </a:solidFill>
                <a:latin typeface="Verdana"/>
                <a:cs typeface="Verdana"/>
              </a:rPr>
              <a:t>number</a:t>
            </a:r>
            <a:r>
              <a:rPr lang="en-US" sz="1600" spc="-20" dirty="0">
                <a:solidFill>
                  <a:srgbClr val="202020"/>
                </a:solidFill>
                <a:latin typeface="Verdana"/>
                <a:cs typeface="Verdana"/>
              </a:rPr>
              <a:t> </a:t>
            </a:r>
            <a:r>
              <a:rPr lang="en-US" sz="1600" dirty="0">
                <a:solidFill>
                  <a:srgbClr val="202020"/>
                </a:solidFill>
                <a:latin typeface="Verdana"/>
                <a:cs typeface="Verdana"/>
              </a:rPr>
              <a:t>of</a:t>
            </a:r>
            <a:r>
              <a:rPr lang="en-US" sz="1600" spc="-20" dirty="0">
                <a:solidFill>
                  <a:srgbClr val="202020"/>
                </a:solidFill>
                <a:latin typeface="Verdana"/>
                <a:cs typeface="Verdana"/>
              </a:rPr>
              <a:t> </a:t>
            </a:r>
            <a:r>
              <a:rPr lang="en-US" sz="1600" dirty="0">
                <a:solidFill>
                  <a:srgbClr val="202020"/>
                </a:solidFill>
                <a:latin typeface="Verdana"/>
                <a:cs typeface="Verdana"/>
              </a:rPr>
              <a:t>bookings</a:t>
            </a:r>
            <a:r>
              <a:rPr lang="en-US" sz="1600" spc="-30" dirty="0">
                <a:solidFill>
                  <a:srgbClr val="202020"/>
                </a:solidFill>
                <a:latin typeface="Verdana"/>
                <a:cs typeface="Verdana"/>
              </a:rPr>
              <a:t> </a:t>
            </a:r>
            <a:r>
              <a:rPr lang="en-US" sz="1600" dirty="0">
                <a:solidFill>
                  <a:srgbClr val="202020"/>
                </a:solidFill>
                <a:latin typeface="Verdana"/>
                <a:cs typeface="Verdana"/>
              </a:rPr>
              <a:t>is</a:t>
            </a:r>
            <a:r>
              <a:rPr lang="en-US" sz="1600" spc="-30" dirty="0">
                <a:solidFill>
                  <a:srgbClr val="202020"/>
                </a:solidFill>
                <a:latin typeface="Verdana"/>
                <a:cs typeface="Verdana"/>
              </a:rPr>
              <a:t> </a:t>
            </a:r>
            <a:r>
              <a:rPr lang="en-US" sz="1600" spc="-25" dirty="0">
                <a:solidFill>
                  <a:srgbClr val="202020"/>
                </a:solidFill>
                <a:latin typeface="Verdana"/>
                <a:cs typeface="Verdana"/>
              </a:rPr>
              <a:t>9.</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Customers</a:t>
            </a:r>
            <a:r>
              <a:rPr lang="en-US" sz="1600" spc="-45" dirty="0">
                <a:solidFill>
                  <a:srgbClr val="202020"/>
                </a:solidFill>
                <a:latin typeface="Verdana"/>
                <a:cs typeface="Verdana"/>
              </a:rPr>
              <a:t> </a:t>
            </a:r>
            <a:r>
              <a:rPr lang="en-US" sz="1600" dirty="0">
                <a:solidFill>
                  <a:srgbClr val="202020"/>
                </a:solidFill>
                <a:latin typeface="Verdana"/>
                <a:cs typeface="Verdana"/>
              </a:rPr>
              <a:t>favored</a:t>
            </a:r>
            <a:r>
              <a:rPr lang="en-US" sz="1600" spc="-35" dirty="0">
                <a:solidFill>
                  <a:srgbClr val="202020"/>
                </a:solidFill>
                <a:latin typeface="Verdana"/>
                <a:cs typeface="Verdana"/>
              </a:rPr>
              <a:t> </a:t>
            </a:r>
            <a:r>
              <a:rPr lang="en-US" sz="1600" dirty="0">
                <a:solidFill>
                  <a:srgbClr val="202020"/>
                </a:solidFill>
                <a:latin typeface="Verdana"/>
                <a:cs typeface="Verdana"/>
              </a:rPr>
              <a:t>city</a:t>
            </a:r>
            <a:r>
              <a:rPr lang="en-US" sz="1600" spc="-40" dirty="0">
                <a:solidFill>
                  <a:srgbClr val="202020"/>
                </a:solidFill>
                <a:latin typeface="Verdana"/>
                <a:cs typeface="Verdana"/>
              </a:rPr>
              <a:t> </a:t>
            </a:r>
            <a:r>
              <a:rPr lang="en-US" sz="1600" dirty="0">
                <a:solidFill>
                  <a:srgbClr val="202020"/>
                </a:solidFill>
                <a:latin typeface="Verdana"/>
                <a:cs typeface="Verdana"/>
              </a:rPr>
              <a:t>hotels</a:t>
            </a:r>
            <a:r>
              <a:rPr lang="en-US" sz="1600" spc="-35" dirty="0">
                <a:solidFill>
                  <a:srgbClr val="202020"/>
                </a:solidFill>
                <a:latin typeface="Verdana"/>
                <a:cs typeface="Verdana"/>
              </a:rPr>
              <a:t> </a:t>
            </a:r>
            <a:r>
              <a:rPr lang="en-US" sz="1600" dirty="0">
                <a:solidFill>
                  <a:srgbClr val="202020"/>
                </a:solidFill>
                <a:latin typeface="Verdana"/>
                <a:cs typeface="Verdana"/>
              </a:rPr>
              <a:t>more</a:t>
            </a:r>
            <a:r>
              <a:rPr lang="en-US" sz="1600" spc="-30" dirty="0">
                <a:solidFill>
                  <a:srgbClr val="202020"/>
                </a:solidFill>
                <a:latin typeface="Verdana"/>
                <a:cs typeface="Verdana"/>
              </a:rPr>
              <a:t> </a:t>
            </a:r>
            <a:r>
              <a:rPr lang="en-US" sz="1600" dirty="0">
                <a:solidFill>
                  <a:srgbClr val="202020"/>
                </a:solidFill>
                <a:latin typeface="Verdana"/>
                <a:cs typeface="Verdana"/>
              </a:rPr>
              <a:t>than</a:t>
            </a:r>
            <a:r>
              <a:rPr lang="en-US" sz="1600" spc="-10" dirty="0">
                <a:solidFill>
                  <a:srgbClr val="202020"/>
                </a:solidFill>
                <a:latin typeface="Verdana"/>
                <a:cs typeface="Verdana"/>
              </a:rPr>
              <a:t> </a:t>
            </a:r>
            <a:r>
              <a:rPr lang="en-US" sz="1600" dirty="0">
                <a:solidFill>
                  <a:srgbClr val="202020"/>
                </a:solidFill>
                <a:latin typeface="Verdana"/>
                <a:cs typeface="Verdana"/>
              </a:rPr>
              <a:t>resort</a:t>
            </a:r>
            <a:r>
              <a:rPr lang="en-US" sz="1600" spc="-35" dirty="0">
                <a:solidFill>
                  <a:srgbClr val="202020"/>
                </a:solidFill>
                <a:latin typeface="Verdana"/>
                <a:cs typeface="Verdana"/>
              </a:rPr>
              <a:t> </a:t>
            </a:r>
            <a:r>
              <a:rPr lang="en-US" sz="1600" dirty="0">
                <a:solidFill>
                  <a:srgbClr val="202020"/>
                </a:solidFill>
                <a:latin typeface="Verdana"/>
                <a:cs typeface="Verdana"/>
              </a:rPr>
              <a:t>hotels</a:t>
            </a:r>
            <a:r>
              <a:rPr lang="en-US" sz="1600" spc="-35" dirty="0">
                <a:solidFill>
                  <a:srgbClr val="202020"/>
                </a:solidFill>
                <a:latin typeface="Verdana"/>
                <a:cs typeface="Verdana"/>
              </a:rPr>
              <a:t> </a:t>
            </a:r>
            <a:r>
              <a:rPr lang="en-US" sz="1600" dirty="0">
                <a:solidFill>
                  <a:srgbClr val="202020"/>
                </a:solidFill>
                <a:latin typeface="Verdana"/>
                <a:cs typeface="Verdana"/>
              </a:rPr>
              <a:t>by</a:t>
            </a:r>
            <a:r>
              <a:rPr lang="en-US" sz="1600" spc="-25" dirty="0">
                <a:solidFill>
                  <a:srgbClr val="202020"/>
                </a:solidFill>
                <a:latin typeface="Verdana"/>
                <a:cs typeface="Verdana"/>
              </a:rPr>
              <a:t> </a:t>
            </a:r>
            <a:r>
              <a:rPr lang="en-US" sz="1600" dirty="0">
                <a:solidFill>
                  <a:srgbClr val="202020"/>
                </a:solidFill>
                <a:latin typeface="Verdana"/>
                <a:cs typeface="Verdana"/>
              </a:rPr>
              <a:t>a</a:t>
            </a:r>
            <a:r>
              <a:rPr lang="en-US" sz="1600" spc="-15" dirty="0">
                <a:solidFill>
                  <a:srgbClr val="202020"/>
                </a:solidFill>
                <a:latin typeface="Verdana"/>
                <a:cs typeface="Verdana"/>
              </a:rPr>
              <a:t> </a:t>
            </a:r>
            <a:r>
              <a:rPr lang="en-US" sz="1600" dirty="0">
                <a:solidFill>
                  <a:srgbClr val="202020"/>
                </a:solidFill>
                <a:latin typeface="Verdana"/>
                <a:cs typeface="Verdana"/>
              </a:rPr>
              <a:t>margin</a:t>
            </a:r>
            <a:r>
              <a:rPr lang="en-US" sz="1600" spc="-35" dirty="0">
                <a:solidFill>
                  <a:srgbClr val="202020"/>
                </a:solidFill>
                <a:latin typeface="Verdana"/>
                <a:cs typeface="Verdana"/>
              </a:rPr>
              <a:t> </a:t>
            </a:r>
            <a:r>
              <a:rPr lang="en-US" sz="1600" dirty="0">
                <a:solidFill>
                  <a:srgbClr val="202020"/>
                </a:solidFill>
                <a:latin typeface="Verdana"/>
                <a:cs typeface="Verdana"/>
              </a:rPr>
              <a:t>of</a:t>
            </a:r>
            <a:r>
              <a:rPr lang="en-US" sz="1600" spc="-25" dirty="0">
                <a:solidFill>
                  <a:srgbClr val="202020"/>
                </a:solidFill>
                <a:latin typeface="Verdana"/>
                <a:cs typeface="Verdana"/>
              </a:rPr>
              <a:t> </a:t>
            </a:r>
            <a:r>
              <a:rPr lang="en-US" sz="1600" dirty="0">
                <a:solidFill>
                  <a:srgbClr val="202020"/>
                </a:solidFill>
                <a:latin typeface="Verdana"/>
                <a:cs typeface="Verdana"/>
              </a:rPr>
              <a:t>61.07</a:t>
            </a:r>
            <a:r>
              <a:rPr lang="en-US" sz="1600" spc="-30" dirty="0">
                <a:solidFill>
                  <a:srgbClr val="202020"/>
                </a:solidFill>
                <a:latin typeface="Verdana"/>
                <a:cs typeface="Verdana"/>
              </a:rPr>
              <a:t> </a:t>
            </a:r>
            <a:r>
              <a:rPr lang="en-US" sz="1600" spc="-10" dirty="0">
                <a:solidFill>
                  <a:srgbClr val="202020"/>
                </a:solidFill>
                <a:latin typeface="Verdana"/>
                <a:cs typeface="Verdana"/>
              </a:rPr>
              <a:t>percent.</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One</a:t>
            </a:r>
            <a:r>
              <a:rPr lang="en-US" sz="1600" spc="-15" dirty="0">
                <a:solidFill>
                  <a:srgbClr val="202020"/>
                </a:solidFill>
                <a:latin typeface="Verdana"/>
                <a:cs typeface="Verdana"/>
              </a:rPr>
              <a:t> </a:t>
            </a:r>
            <a:r>
              <a:rPr lang="en-US" sz="1600" dirty="0">
                <a:solidFill>
                  <a:srgbClr val="202020"/>
                </a:solidFill>
                <a:latin typeface="Verdana"/>
                <a:cs typeface="Verdana"/>
              </a:rPr>
              <a:t>of</a:t>
            </a:r>
            <a:r>
              <a:rPr lang="en-US" sz="1600" spc="-25" dirty="0">
                <a:solidFill>
                  <a:srgbClr val="202020"/>
                </a:solidFill>
                <a:latin typeface="Verdana"/>
                <a:cs typeface="Verdana"/>
              </a:rPr>
              <a:t> </a:t>
            </a:r>
            <a:r>
              <a:rPr lang="en-US" sz="1600" dirty="0">
                <a:solidFill>
                  <a:srgbClr val="202020"/>
                </a:solidFill>
                <a:latin typeface="Verdana"/>
                <a:cs typeface="Verdana"/>
              </a:rPr>
              <a:t>the</a:t>
            </a:r>
            <a:r>
              <a:rPr lang="en-US" sz="1600" spc="-15" dirty="0">
                <a:solidFill>
                  <a:srgbClr val="202020"/>
                </a:solidFill>
                <a:latin typeface="Verdana"/>
                <a:cs typeface="Verdana"/>
              </a:rPr>
              <a:t> </a:t>
            </a:r>
            <a:r>
              <a:rPr lang="en-US" sz="1600" dirty="0">
                <a:solidFill>
                  <a:srgbClr val="202020"/>
                </a:solidFill>
                <a:latin typeface="Verdana"/>
                <a:cs typeface="Verdana"/>
              </a:rPr>
              <a:t>four</a:t>
            </a:r>
            <a:r>
              <a:rPr lang="en-US" sz="1600" spc="-20" dirty="0">
                <a:solidFill>
                  <a:srgbClr val="202020"/>
                </a:solidFill>
                <a:latin typeface="Verdana"/>
                <a:cs typeface="Verdana"/>
              </a:rPr>
              <a:t> </a:t>
            </a:r>
            <a:r>
              <a:rPr lang="en-US" sz="1600" dirty="0">
                <a:solidFill>
                  <a:srgbClr val="202020"/>
                </a:solidFill>
                <a:latin typeface="Verdana"/>
                <a:cs typeface="Verdana"/>
              </a:rPr>
              <a:t>reservations</a:t>
            </a:r>
            <a:r>
              <a:rPr lang="en-US" sz="1600" spc="-50" dirty="0">
                <a:solidFill>
                  <a:srgbClr val="202020"/>
                </a:solidFill>
                <a:latin typeface="Verdana"/>
                <a:cs typeface="Verdana"/>
              </a:rPr>
              <a:t> </a:t>
            </a:r>
            <a:r>
              <a:rPr lang="en-US" sz="1600" dirty="0">
                <a:solidFill>
                  <a:srgbClr val="202020"/>
                </a:solidFill>
                <a:latin typeface="Verdana"/>
                <a:cs typeface="Verdana"/>
              </a:rPr>
              <a:t>is</a:t>
            </a:r>
            <a:r>
              <a:rPr lang="en-US" sz="1600" spc="-35" dirty="0">
                <a:solidFill>
                  <a:srgbClr val="202020"/>
                </a:solidFill>
                <a:latin typeface="Verdana"/>
                <a:cs typeface="Verdana"/>
              </a:rPr>
              <a:t> </a:t>
            </a:r>
            <a:r>
              <a:rPr lang="en-US" sz="1600" spc="-10" dirty="0">
                <a:solidFill>
                  <a:srgbClr val="202020"/>
                </a:solidFill>
                <a:latin typeface="Verdana"/>
                <a:cs typeface="Verdana"/>
              </a:rPr>
              <a:t>canceled.</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The</a:t>
            </a:r>
            <a:r>
              <a:rPr lang="en-US" sz="1600" spc="-25" dirty="0">
                <a:solidFill>
                  <a:srgbClr val="202020"/>
                </a:solidFill>
                <a:latin typeface="Verdana"/>
                <a:cs typeface="Verdana"/>
              </a:rPr>
              <a:t> </a:t>
            </a:r>
            <a:r>
              <a:rPr lang="en-US" sz="1600" dirty="0">
                <a:solidFill>
                  <a:srgbClr val="202020"/>
                </a:solidFill>
                <a:latin typeface="Verdana"/>
                <a:cs typeface="Verdana"/>
              </a:rPr>
              <a:t>most</a:t>
            </a:r>
            <a:r>
              <a:rPr lang="en-US" sz="1600" spc="-35" dirty="0">
                <a:solidFill>
                  <a:srgbClr val="202020"/>
                </a:solidFill>
                <a:latin typeface="Verdana"/>
                <a:cs typeface="Verdana"/>
              </a:rPr>
              <a:t> </a:t>
            </a:r>
            <a:r>
              <a:rPr lang="en-US" sz="1600" dirty="0">
                <a:solidFill>
                  <a:srgbClr val="202020"/>
                </a:solidFill>
                <a:latin typeface="Verdana"/>
                <a:cs typeface="Verdana"/>
              </a:rPr>
              <a:t>popular</a:t>
            </a:r>
            <a:r>
              <a:rPr lang="en-US" sz="1600" spc="-20" dirty="0">
                <a:solidFill>
                  <a:srgbClr val="202020"/>
                </a:solidFill>
                <a:latin typeface="Verdana"/>
                <a:cs typeface="Verdana"/>
              </a:rPr>
              <a:t> </a:t>
            </a:r>
            <a:r>
              <a:rPr lang="en-US" sz="1600" dirty="0">
                <a:solidFill>
                  <a:srgbClr val="202020"/>
                </a:solidFill>
                <a:latin typeface="Verdana"/>
                <a:cs typeface="Verdana"/>
              </a:rPr>
              <a:t>food</a:t>
            </a:r>
            <a:r>
              <a:rPr lang="en-US" sz="1600" spc="-25" dirty="0">
                <a:solidFill>
                  <a:srgbClr val="202020"/>
                </a:solidFill>
                <a:latin typeface="Verdana"/>
                <a:cs typeface="Verdana"/>
              </a:rPr>
              <a:t> </a:t>
            </a:r>
            <a:r>
              <a:rPr lang="en-US" sz="1600" dirty="0">
                <a:solidFill>
                  <a:srgbClr val="202020"/>
                </a:solidFill>
                <a:latin typeface="Verdana"/>
                <a:cs typeface="Verdana"/>
              </a:rPr>
              <a:t>is</a:t>
            </a:r>
            <a:r>
              <a:rPr lang="en-US" sz="1600" spc="-30" dirty="0">
                <a:solidFill>
                  <a:srgbClr val="202020"/>
                </a:solidFill>
                <a:latin typeface="Verdana"/>
                <a:cs typeface="Verdana"/>
              </a:rPr>
              <a:t> </a:t>
            </a:r>
            <a:r>
              <a:rPr lang="en-US" sz="1600" spc="-25" dirty="0">
                <a:solidFill>
                  <a:srgbClr val="202020"/>
                </a:solidFill>
                <a:latin typeface="Verdana"/>
                <a:cs typeface="Verdana"/>
              </a:rPr>
              <a:t>BB.</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The</a:t>
            </a:r>
            <a:r>
              <a:rPr lang="en-US" sz="1600" spc="-30" dirty="0">
                <a:solidFill>
                  <a:srgbClr val="202020"/>
                </a:solidFill>
                <a:latin typeface="Verdana"/>
                <a:cs typeface="Verdana"/>
              </a:rPr>
              <a:t> </a:t>
            </a:r>
            <a:r>
              <a:rPr lang="en-US" sz="1600" dirty="0">
                <a:solidFill>
                  <a:srgbClr val="202020"/>
                </a:solidFill>
                <a:latin typeface="Verdana"/>
                <a:cs typeface="Verdana"/>
              </a:rPr>
              <a:t>Online</a:t>
            </a:r>
            <a:r>
              <a:rPr lang="en-US" sz="1600" spc="-35" dirty="0">
                <a:solidFill>
                  <a:srgbClr val="202020"/>
                </a:solidFill>
                <a:latin typeface="Verdana"/>
                <a:cs typeface="Verdana"/>
              </a:rPr>
              <a:t> </a:t>
            </a:r>
            <a:r>
              <a:rPr lang="en-US" sz="1600" dirty="0">
                <a:solidFill>
                  <a:srgbClr val="202020"/>
                </a:solidFill>
                <a:latin typeface="Verdana"/>
                <a:cs typeface="Verdana"/>
              </a:rPr>
              <a:t>(internet)</a:t>
            </a:r>
            <a:r>
              <a:rPr lang="en-US" sz="1600" spc="-45" dirty="0">
                <a:solidFill>
                  <a:srgbClr val="202020"/>
                </a:solidFill>
                <a:latin typeface="Verdana"/>
                <a:cs typeface="Verdana"/>
              </a:rPr>
              <a:t> </a:t>
            </a:r>
            <a:r>
              <a:rPr lang="en-US" sz="1600" dirty="0">
                <a:solidFill>
                  <a:srgbClr val="202020"/>
                </a:solidFill>
                <a:latin typeface="Verdana"/>
                <a:cs typeface="Verdana"/>
              </a:rPr>
              <a:t>platform</a:t>
            </a:r>
            <a:r>
              <a:rPr lang="en-US" sz="1600" spc="-35" dirty="0">
                <a:solidFill>
                  <a:srgbClr val="202020"/>
                </a:solidFill>
                <a:latin typeface="Verdana"/>
                <a:cs typeface="Verdana"/>
              </a:rPr>
              <a:t> </a:t>
            </a:r>
            <a:r>
              <a:rPr lang="en-US" sz="1600" dirty="0">
                <a:solidFill>
                  <a:srgbClr val="202020"/>
                </a:solidFill>
                <a:latin typeface="Verdana"/>
                <a:cs typeface="Verdana"/>
              </a:rPr>
              <a:t>is</a:t>
            </a:r>
            <a:r>
              <a:rPr lang="en-US" sz="1600" spc="-40" dirty="0">
                <a:solidFill>
                  <a:srgbClr val="202020"/>
                </a:solidFill>
                <a:latin typeface="Verdana"/>
                <a:cs typeface="Verdana"/>
              </a:rPr>
              <a:t> </a:t>
            </a:r>
            <a:r>
              <a:rPr lang="en-US" sz="1600" dirty="0">
                <a:solidFill>
                  <a:srgbClr val="202020"/>
                </a:solidFill>
                <a:latin typeface="Verdana"/>
                <a:cs typeface="Verdana"/>
              </a:rPr>
              <a:t>used</a:t>
            </a:r>
            <a:r>
              <a:rPr lang="en-US" sz="1600" spc="-20" dirty="0">
                <a:solidFill>
                  <a:srgbClr val="202020"/>
                </a:solidFill>
                <a:latin typeface="Verdana"/>
                <a:cs typeface="Verdana"/>
              </a:rPr>
              <a:t> </a:t>
            </a:r>
            <a:r>
              <a:rPr lang="en-US" sz="1600" dirty="0">
                <a:solidFill>
                  <a:srgbClr val="202020"/>
                </a:solidFill>
                <a:latin typeface="Verdana"/>
                <a:cs typeface="Verdana"/>
              </a:rPr>
              <a:t>to</a:t>
            </a:r>
            <a:r>
              <a:rPr lang="en-US" sz="1600" spc="-30" dirty="0">
                <a:solidFill>
                  <a:srgbClr val="202020"/>
                </a:solidFill>
                <a:latin typeface="Verdana"/>
                <a:cs typeface="Verdana"/>
              </a:rPr>
              <a:t> </a:t>
            </a:r>
            <a:r>
              <a:rPr lang="en-US" sz="1600" dirty="0">
                <a:solidFill>
                  <a:srgbClr val="202020"/>
                </a:solidFill>
                <a:latin typeface="Verdana"/>
                <a:cs typeface="Verdana"/>
              </a:rPr>
              <a:t>make</a:t>
            </a:r>
            <a:r>
              <a:rPr lang="en-US" sz="1600" spc="-30" dirty="0">
                <a:solidFill>
                  <a:srgbClr val="202020"/>
                </a:solidFill>
                <a:latin typeface="Verdana"/>
                <a:cs typeface="Verdana"/>
              </a:rPr>
              <a:t> </a:t>
            </a:r>
            <a:r>
              <a:rPr lang="en-US" sz="1600" dirty="0">
                <a:solidFill>
                  <a:srgbClr val="202020"/>
                </a:solidFill>
                <a:latin typeface="Verdana"/>
                <a:cs typeface="Verdana"/>
              </a:rPr>
              <a:t>the</a:t>
            </a:r>
            <a:r>
              <a:rPr lang="en-US" sz="1600" spc="-15" dirty="0">
                <a:solidFill>
                  <a:srgbClr val="202020"/>
                </a:solidFill>
                <a:latin typeface="Verdana"/>
                <a:cs typeface="Verdana"/>
              </a:rPr>
              <a:t> </a:t>
            </a:r>
            <a:r>
              <a:rPr lang="en-US" sz="1600" dirty="0">
                <a:solidFill>
                  <a:srgbClr val="202020"/>
                </a:solidFill>
                <a:latin typeface="Verdana"/>
                <a:cs typeface="Verdana"/>
              </a:rPr>
              <a:t>majority</a:t>
            </a:r>
            <a:r>
              <a:rPr lang="en-US" sz="1600" spc="-40" dirty="0">
                <a:solidFill>
                  <a:srgbClr val="202020"/>
                </a:solidFill>
                <a:latin typeface="Verdana"/>
                <a:cs typeface="Verdana"/>
              </a:rPr>
              <a:t> </a:t>
            </a:r>
            <a:r>
              <a:rPr lang="en-US" sz="1600" dirty="0">
                <a:solidFill>
                  <a:srgbClr val="202020"/>
                </a:solidFill>
                <a:latin typeface="Verdana"/>
                <a:cs typeface="Verdana"/>
              </a:rPr>
              <a:t>of</a:t>
            </a:r>
            <a:r>
              <a:rPr lang="en-US" sz="1600" spc="-25" dirty="0">
                <a:solidFill>
                  <a:srgbClr val="202020"/>
                </a:solidFill>
                <a:latin typeface="Verdana"/>
                <a:cs typeface="Verdana"/>
              </a:rPr>
              <a:t> </a:t>
            </a:r>
            <a:r>
              <a:rPr lang="en-US" sz="1600" spc="-10" dirty="0">
                <a:solidFill>
                  <a:srgbClr val="202020"/>
                </a:solidFill>
                <a:latin typeface="Verdana"/>
                <a:cs typeface="Verdana"/>
              </a:rPr>
              <a:t>bookings.</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The</a:t>
            </a:r>
            <a:r>
              <a:rPr lang="en-US" sz="1600" spc="-30" dirty="0">
                <a:solidFill>
                  <a:srgbClr val="202020"/>
                </a:solidFill>
                <a:latin typeface="Verdana"/>
                <a:cs typeface="Verdana"/>
              </a:rPr>
              <a:t> </a:t>
            </a:r>
            <a:r>
              <a:rPr lang="en-US" sz="1600" dirty="0">
                <a:solidFill>
                  <a:srgbClr val="202020"/>
                </a:solidFill>
                <a:latin typeface="Verdana"/>
                <a:cs typeface="Verdana"/>
              </a:rPr>
              <a:t>majority</a:t>
            </a:r>
            <a:r>
              <a:rPr lang="en-US" sz="1600" spc="-30" dirty="0">
                <a:solidFill>
                  <a:srgbClr val="202020"/>
                </a:solidFill>
                <a:latin typeface="Verdana"/>
                <a:cs typeface="Verdana"/>
              </a:rPr>
              <a:t> </a:t>
            </a:r>
            <a:r>
              <a:rPr lang="en-US" sz="1600" dirty="0">
                <a:solidFill>
                  <a:srgbClr val="202020"/>
                </a:solidFill>
                <a:latin typeface="Verdana"/>
                <a:cs typeface="Verdana"/>
              </a:rPr>
              <a:t>of</a:t>
            </a:r>
            <a:r>
              <a:rPr lang="en-US" sz="1600" spc="-25" dirty="0">
                <a:solidFill>
                  <a:srgbClr val="202020"/>
                </a:solidFill>
                <a:latin typeface="Verdana"/>
                <a:cs typeface="Verdana"/>
              </a:rPr>
              <a:t> </a:t>
            </a:r>
            <a:r>
              <a:rPr lang="en-US" sz="1600" dirty="0">
                <a:solidFill>
                  <a:srgbClr val="202020"/>
                </a:solidFill>
                <a:latin typeface="Verdana"/>
                <a:cs typeface="Verdana"/>
              </a:rPr>
              <a:t>the</a:t>
            </a:r>
            <a:r>
              <a:rPr lang="en-US" sz="1600" spc="-25" dirty="0">
                <a:solidFill>
                  <a:srgbClr val="202020"/>
                </a:solidFill>
                <a:latin typeface="Verdana"/>
                <a:cs typeface="Verdana"/>
              </a:rPr>
              <a:t> </a:t>
            </a:r>
            <a:r>
              <a:rPr lang="en-US" sz="1600" dirty="0">
                <a:solidFill>
                  <a:srgbClr val="202020"/>
                </a:solidFill>
                <a:latin typeface="Verdana"/>
                <a:cs typeface="Verdana"/>
              </a:rPr>
              <a:t>bookings</a:t>
            </a:r>
            <a:r>
              <a:rPr lang="en-US" sz="1600" spc="-45" dirty="0">
                <a:solidFill>
                  <a:srgbClr val="202020"/>
                </a:solidFill>
                <a:latin typeface="Verdana"/>
                <a:cs typeface="Verdana"/>
              </a:rPr>
              <a:t> </a:t>
            </a:r>
            <a:r>
              <a:rPr lang="en-US" sz="1600" dirty="0">
                <a:solidFill>
                  <a:srgbClr val="202020"/>
                </a:solidFill>
                <a:latin typeface="Verdana"/>
                <a:cs typeface="Verdana"/>
              </a:rPr>
              <a:t>are</a:t>
            </a:r>
            <a:r>
              <a:rPr lang="en-US" sz="1600" spc="-15" dirty="0">
                <a:solidFill>
                  <a:srgbClr val="202020"/>
                </a:solidFill>
                <a:latin typeface="Verdana"/>
                <a:cs typeface="Verdana"/>
              </a:rPr>
              <a:t> </a:t>
            </a:r>
            <a:r>
              <a:rPr lang="en-US" sz="1600" dirty="0">
                <a:solidFill>
                  <a:srgbClr val="202020"/>
                </a:solidFill>
                <a:latin typeface="Verdana"/>
                <a:cs typeface="Verdana"/>
              </a:rPr>
              <a:t>made</a:t>
            </a:r>
            <a:r>
              <a:rPr lang="en-US" sz="1600" spc="-35" dirty="0">
                <a:solidFill>
                  <a:srgbClr val="202020"/>
                </a:solidFill>
                <a:latin typeface="Verdana"/>
                <a:cs typeface="Verdana"/>
              </a:rPr>
              <a:t> </a:t>
            </a:r>
            <a:r>
              <a:rPr lang="en-US" sz="1600" dirty="0">
                <a:solidFill>
                  <a:srgbClr val="202020"/>
                </a:solidFill>
                <a:latin typeface="Verdana"/>
                <a:cs typeface="Verdana"/>
              </a:rPr>
              <a:t>using</a:t>
            </a:r>
            <a:r>
              <a:rPr lang="en-US" sz="1600" spc="-35" dirty="0">
                <a:solidFill>
                  <a:srgbClr val="202020"/>
                </a:solidFill>
                <a:latin typeface="Verdana"/>
                <a:cs typeface="Verdana"/>
              </a:rPr>
              <a:t> </a:t>
            </a:r>
            <a:r>
              <a:rPr lang="en-US" sz="1600" dirty="0">
                <a:solidFill>
                  <a:srgbClr val="202020"/>
                </a:solidFill>
                <a:latin typeface="Verdana"/>
                <a:cs typeface="Verdana"/>
              </a:rPr>
              <a:t>TA/TO,</a:t>
            </a:r>
            <a:r>
              <a:rPr lang="en-US" sz="1600" spc="-5" dirty="0">
                <a:solidFill>
                  <a:srgbClr val="202020"/>
                </a:solidFill>
                <a:latin typeface="Verdana"/>
                <a:cs typeface="Verdana"/>
              </a:rPr>
              <a:t> </a:t>
            </a:r>
            <a:r>
              <a:rPr lang="en-US" sz="1600" dirty="0">
                <a:solidFill>
                  <a:srgbClr val="202020"/>
                </a:solidFill>
                <a:latin typeface="Verdana"/>
                <a:cs typeface="Verdana"/>
              </a:rPr>
              <a:t>the</a:t>
            </a:r>
            <a:r>
              <a:rPr lang="en-US" sz="1600" spc="-25" dirty="0">
                <a:solidFill>
                  <a:srgbClr val="202020"/>
                </a:solidFill>
                <a:latin typeface="Verdana"/>
                <a:cs typeface="Verdana"/>
              </a:rPr>
              <a:t> </a:t>
            </a:r>
            <a:r>
              <a:rPr lang="en-US" sz="1600" dirty="0">
                <a:solidFill>
                  <a:srgbClr val="202020"/>
                </a:solidFill>
                <a:latin typeface="Verdana"/>
                <a:cs typeface="Verdana"/>
              </a:rPr>
              <a:t>leading</a:t>
            </a:r>
            <a:r>
              <a:rPr lang="en-US" sz="1600" spc="-50" dirty="0">
                <a:solidFill>
                  <a:srgbClr val="202020"/>
                </a:solidFill>
                <a:latin typeface="Verdana"/>
                <a:cs typeface="Verdana"/>
              </a:rPr>
              <a:t> </a:t>
            </a:r>
            <a:r>
              <a:rPr lang="en-US" sz="1600" dirty="0">
                <a:solidFill>
                  <a:srgbClr val="202020"/>
                </a:solidFill>
                <a:latin typeface="Verdana"/>
                <a:cs typeface="Verdana"/>
              </a:rPr>
              <a:t>distribution</a:t>
            </a:r>
            <a:r>
              <a:rPr lang="en-US" sz="1600" spc="-60" dirty="0">
                <a:solidFill>
                  <a:srgbClr val="202020"/>
                </a:solidFill>
                <a:latin typeface="Verdana"/>
                <a:cs typeface="Verdana"/>
              </a:rPr>
              <a:t> </a:t>
            </a:r>
            <a:r>
              <a:rPr lang="en-US" sz="1600" spc="-10" dirty="0">
                <a:solidFill>
                  <a:srgbClr val="202020"/>
                </a:solidFill>
                <a:latin typeface="Verdana"/>
                <a:cs typeface="Verdana"/>
              </a:rPr>
              <a:t>channel.</a:t>
            </a:r>
            <a:endParaRPr lang="en-US" sz="1600" dirty="0">
              <a:latin typeface="Verdana"/>
              <a:cs typeface="Verdana"/>
            </a:endParaRPr>
          </a:p>
          <a:p>
            <a:pPr marL="299085" marR="647065" indent="-287020"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The</a:t>
            </a:r>
            <a:r>
              <a:rPr lang="en-US" sz="1600" spc="-30" dirty="0">
                <a:solidFill>
                  <a:srgbClr val="202020"/>
                </a:solidFill>
                <a:latin typeface="Verdana"/>
                <a:cs typeface="Verdana"/>
              </a:rPr>
              <a:t> </a:t>
            </a:r>
            <a:r>
              <a:rPr lang="en-US" sz="1600" dirty="0">
                <a:solidFill>
                  <a:srgbClr val="202020"/>
                </a:solidFill>
                <a:latin typeface="Verdana"/>
                <a:cs typeface="Verdana"/>
              </a:rPr>
              <a:t>vast</a:t>
            </a:r>
            <a:r>
              <a:rPr lang="en-US" sz="1600" spc="-25" dirty="0">
                <a:solidFill>
                  <a:srgbClr val="202020"/>
                </a:solidFill>
                <a:latin typeface="Verdana"/>
                <a:cs typeface="Verdana"/>
              </a:rPr>
              <a:t> </a:t>
            </a:r>
            <a:r>
              <a:rPr lang="en-US" sz="1600" dirty="0">
                <a:solidFill>
                  <a:srgbClr val="202020"/>
                </a:solidFill>
                <a:latin typeface="Verdana"/>
                <a:cs typeface="Verdana"/>
              </a:rPr>
              <a:t>majority</a:t>
            </a:r>
            <a:r>
              <a:rPr lang="en-US" sz="1600" spc="-45" dirty="0">
                <a:solidFill>
                  <a:srgbClr val="202020"/>
                </a:solidFill>
                <a:latin typeface="Verdana"/>
                <a:cs typeface="Verdana"/>
              </a:rPr>
              <a:t> </a:t>
            </a:r>
            <a:r>
              <a:rPr lang="en-US" sz="1600" dirty="0">
                <a:solidFill>
                  <a:srgbClr val="202020"/>
                </a:solidFill>
                <a:latin typeface="Verdana"/>
                <a:cs typeface="Verdana"/>
              </a:rPr>
              <a:t>of</a:t>
            </a:r>
            <a:r>
              <a:rPr lang="en-US" sz="1600" spc="-25" dirty="0">
                <a:solidFill>
                  <a:srgbClr val="202020"/>
                </a:solidFill>
                <a:latin typeface="Verdana"/>
                <a:cs typeface="Verdana"/>
              </a:rPr>
              <a:t> </a:t>
            </a:r>
            <a:r>
              <a:rPr lang="en-US" sz="1600" dirty="0">
                <a:solidFill>
                  <a:srgbClr val="202020"/>
                </a:solidFill>
                <a:latin typeface="Verdana"/>
                <a:cs typeface="Verdana"/>
              </a:rPr>
              <a:t>hotel</a:t>
            </a:r>
            <a:r>
              <a:rPr lang="en-US" sz="1600" spc="-25" dirty="0">
                <a:solidFill>
                  <a:srgbClr val="202020"/>
                </a:solidFill>
                <a:latin typeface="Verdana"/>
                <a:cs typeface="Verdana"/>
              </a:rPr>
              <a:t> </a:t>
            </a:r>
            <a:r>
              <a:rPr lang="en-US" sz="1600" dirty="0">
                <a:solidFill>
                  <a:srgbClr val="202020"/>
                </a:solidFill>
                <a:latin typeface="Verdana"/>
                <a:cs typeface="Verdana"/>
              </a:rPr>
              <a:t>bookings</a:t>
            </a:r>
            <a:r>
              <a:rPr lang="en-US" sz="1600" spc="-40" dirty="0">
                <a:solidFill>
                  <a:srgbClr val="202020"/>
                </a:solidFill>
                <a:latin typeface="Verdana"/>
                <a:cs typeface="Verdana"/>
              </a:rPr>
              <a:t> </a:t>
            </a:r>
            <a:r>
              <a:rPr lang="en-US" sz="1600" dirty="0">
                <a:solidFill>
                  <a:srgbClr val="202020"/>
                </a:solidFill>
                <a:latin typeface="Verdana"/>
                <a:cs typeface="Verdana"/>
              </a:rPr>
              <a:t>are</a:t>
            </a:r>
            <a:r>
              <a:rPr lang="en-US" sz="1600" spc="-25" dirty="0">
                <a:solidFill>
                  <a:srgbClr val="202020"/>
                </a:solidFill>
                <a:latin typeface="Verdana"/>
                <a:cs typeface="Verdana"/>
              </a:rPr>
              <a:t> </a:t>
            </a:r>
            <a:r>
              <a:rPr lang="en-US" sz="1600" dirty="0">
                <a:solidFill>
                  <a:srgbClr val="202020"/>
                </a:solidFill>
                <a:latin typeface="Verdana"/>
                <a:cs typeface="Verdana"/>
              </a:rPr>
              <a:t>made</a:t>
            </a:r>
            <a:r>
              <a:rPr lang="en-US" sz="1600" spc="-25" dirty="0">
                <a:solidFill>
                  <a:srgbClr val="202020"/>
                </a:solidFill>
                <a:latin typeface="Verdana"/>
                <a:cs typeface="Verdana"/>
              </a:rPr>
              <a:t> </a:t>
            </a:r>
            <a:r>
              <a:rPr lang="en-US" sz="1600" dirty="0">
                <a:solidFill>
                  <a:srgbClr val="202020"/>
                </a:solidFill>
                <a:latin typeface="Verdana"/>
                <a:cs typeface="Verdana"/>
              </a:rPr>
              <a:t>by</a:t>
            </a:r>
            <a:r>
              <a:rPr lang="en-US" sz="1600" spc="-25" dirty="0">
                <a:solidFill>
                  <a:srgbClr val="202020"/>
                </a:solidFill>
                <a:latin typeface="Verdana"/>
                <a:cs typeface="Verdana"/>
              </a:rPr>
              <a:t> </a:t>
            </a:r>
            <a:r>
              <a:rPr lang="en-US" sz="1600" dirty="0">
                <a:solidFill>
                  <a:srgbClr val="202020"/>
                </a:solidFill>
                <a:latin typeface="Verdana"/>
                <a:cs typeface="Verdana"/>
              </a:rPr>
              <a:t>new</a:t>
            </a:r>
            <a:r>
              <a:rPr lang="en-US" sz="1600" spc="-20" dirty="0">
                <a:solidFill>
                  <a:srgbClr val="202020"/>
                </a:solidFill>
                <a:latin typeface="Verdana"/>
                <a:cs typeface="Verdana"/>
              </a:rPr>
              <a:t> </a:t>
            </a:r>
            <a:r>
              <a:rPr lang="en-US" sz="1600" dirty="0">
                <a:solidFill>
                  <a:srgbClr val="202020"/>
                </a:solidFill>
                <a:latin typeface="Verdana"/>
                <a:cs typeface="Verdana"/>
              </a:rPr>
              <a:t>guests.</a:t>
            </a:r>
            <a:r>
              <a:rPr lang="en-US" sz="1600" spc="-40" dirty="0">
                <a:solidFill>
                  <a:srgbClr val="202020"/>
                </a:solidFill>
                <a:latin typeface="Verdana"/>
                <a:cs typeface="Verdana"/>
              </a:rPr>
              <a:t> </a:t>
            </a:r>
            <a:r>
              <a:rPr lang="en-US" sz="1600" dirty="0">
                <a:solidFill>
                  <a:srgbClr val="202020"/>
                </a:solidFill>
                <a:latin typeface="Verdana"/>
                <a:cs typeface="Verdana"/>
              </a:rPr>
              <a:t>Almost</a:t>
            </a:r>
            <a:r>
              <a:rPr lang="en-US" sz="1600" spc="-35" dirty="0">
                <a:solidFill>
                  <a:srgbClr val="202020"/>
                </a:solidFill>
                <a:latin typeface="Verdana"/>
                <a:cs typeface="Verdana"/>
              </a:rPr>
              <a:t> </a:t>
            </a:r>
            <a:r>
              <a:rPr lang="en-US" sz="1600" dirty="0">
                <a:solidFill>
                  <a:srgbClr val="202020"/>
                </a:solidFill>
                <a:latin typeface="Verdana"/>
                <a:cs typeface="Verdana"/>
              </a:rPr>
              <a:t>no</a:t>
            </a:r>
            <a:r>
              <a:rPr lang="en-US" sz="1600" spc="-30" dirty="0">
                <a:solidFill>
                  <a:srgbClr val="202020"/>
                </a:solidFill>
                <a:latin typeface="Verdana"/>
                <a:cs typeface="Verdana"/>
              </a:rPr>
              <a:t> </a:t>
            </a:r>
            <a:r>
              <a:rPr lang="en-US" sz="1600" spc="-10" dirty="0">
                <a:solidFill>
                  <a:srgbClr val="202020"/>
                </a:solidFill>
                <a:latin typeface="Verdana"/>
                <a:cs typeface="Verdana"/>
              </a:rPr>
              <a:t>consumers </a:t>
            </a:r>
            <a:r>
              <a:rPr lang="en-US" sz="1600" dirty="0">
                <a:solidFill>
                  <a:srgbClr val="202020"/>
                </a:solidFill>
                <a:latin typeface="Verdana"/>
                <a:cs typeface="Verdana"/>
              </a:rPr>
              <a:t>(3.86%)</a:t>
            </a:r>
            <a:r>
              <a:rPr lang="en-US" sz="1600" spc="-80" dirty="0">
                <a:solidFill>
                  <a:srgbClr val="202020"/>
                </a:solidFill>
                <a:latin typeface="Verdana"/>
                <a:cs typeface="Verdana"/>
              </a:rPr>
              <a:t> </a:t>
            </a:r>
            <a:r>
              <a:rPr lang="en-US" sz="1600" spc="-10" dirty="0">
                <a:solidFill>
                  <a:srgbClr val="202020"/>
                </a:solidFill>
                <a:latin typeface="Verdana"/>
                <a:cs typeface="Verdana"/>
              </a:rPr>
              <a:t>returned.</a:t>
            </a:r>
            <a:endParaRPr lang="en-US" sz="1600" dirty="0">
              <a:latin typeface="Verdana"/>
              <a:cs typeface="Verdana"/>
            </a:endParaRPr>
          </a:p>
          <a:p>
            <a:pPr marL="299085" indent="-286385" algn="just">
              <a:lnSpc>
                <a:spcPct val="100000"/>
              </a:lnSpc>
              <a:spcBef>
                <a:spcPts val="1685"/>
              </a:spcBef>
              <a:buClr>
                <a:srgbClr val="000000"/>
              </a:buClr>
              <a:buFont typeface="Wingdings"/>
              <a:buChar char=""/>
              <a:tabLst>
                <a:tab pos="299085" algn="l"/>
              </a:tabLst>
            </a:pPr>
            <a:r>
              <a:rPr lang="en-US" sz="1600" dirty="0">
                <a:solidFill>
                  <a:srgbClr val="202020"/>
                </a:solidFill>
                <a:latin typeface="Verdana"/>
                <a:cs typeface="Verdana"/>
              </a:rPr>
              <a:t>The</a:t>
            </a:r>
            <a:r>
              <a:rPr lang="en-US" sz="1600" spc="-25" dirty="0">
                <a:solidFill>
                  <a:srgbClr val="202020"/>
                </a:solidFill>
                <a:latin typeface="Verdana"/>
                <a:cs typeface="Verdana"/>
              </a:rPr>
              <a:t> </a:t>
            </a:r>
            <a:r>
              <a:rPr lang="en-US" sz="1600" dirty="0">
                <a:solidFill>
                  <a:srgbClr val="202020"/>
                </a:solidFill>
                <a:latin typeface="Verdana"/>
                <a:cs typeface="Verdana"/>
              </a:rPr>
              <a:t>customer</a:t>
            </a:r>
            <a:r>
              <a:rPr lang="en-US" sz="1600" spc="-30" dirty="0">
                <a:solidFill>
                  <a:srgbClr val="202020"/>
                </a:solidFill>
                <a:latin typeface="Verdana"/>
                <a:cs typeface="Verdana"/>
              </a:rPr>
              <a:t> </a:t>
            </a:r>
            <a:r>
              <a:rPr lang="en-US" sz="1600" dirty="0">
                <a:solidFill>
                  <a:srgbClr val="202020"/>
                </a:solidFill>
                <a:latin typeface="Verdana"/>
                <a:cs typeface="Verdana"/>
              </a:rPr>
              <a:t>wants</a:t>
            </a:r>
            <a:r>
              <a:rPr lang="en-US" sz="1600" spc="-35" dirty="0">
                <a:solidFill>
                  <a:srgbClr val="202020"/>
                </a:solidFill>
                <a:latin typeface="Verdana"/>
                <a:cs typeface="Verdana"/>
              </a:rPr>
              <a:t> </a:t>
            </a:r>
            <a:r>
              <a:rPr lang="en-US" sz="1600" dirty="0">
                <a:solidFill>
                  <a:srgbClr val="202020"/>
                </a:solidFill>
                <a:latin typeface="Verdana"/>
                <a:cs typeface="Verdana"/>
              </a:rPr>
              <a:t>Room</a:t>
            </a:r>
            <a:r>
              <a:rPr lang="en-US" sz="1600" spc="-20" dirty="0">
                <a:solidFill>
                  <a:srgbClr val="202020"/>
                </a:solidFill>
                <a:latin typeface="Verdana"/>
                <a:cs typeface="Verdana"/>
              </a:rPr>
              <a:t> </a:t>
            </a:r>
            <a:r>
              <a:rPr lang="en-US" sz="1600" dirty="0">
                <a:solidFill>
                  <a:srgbClr val="202020"/>
                </a:solidFill>
                <a:latin typeface="Verdana"/>
                <a:cs typeface="Verdana"/>
              </a:rPr>
              <a:t>A</a:t>
            </a:r>
            <a:r>
              <a:rPr lang="en-US" sz="1600" spc="-5" dirty="0">
                <a:solidFill>
                  <a:srgbClr val="202020"/>
                </a:solidFill>
                <a:latin typeface="Verdana"/>
                <a:cs typeface="Verdana"/>
              </a:rPr>
              <a:t> </a:t>
            </a:r>
            <a:r>
              <a:rPr lang="en-US" sz="1600" dirty="0">
                <a:solidFill>
                  <a:srgbClr val="202020"/>
                </a:solidFill>
                <a:latin typeface="Verdana"/>
                <a:cs typeface="Verdana"/>
              </a:rPr>
              <a:t>to</a:t>
            </a:r>
            <a:r>
              <a:rPr lang="en-US" sz="1600" spc="-25" dirty="0">
                <a:solidFill>
                  <a:srgbClr val="202020"/>
                </a:solidFill>
                <a:latin typeface="Verdana"/>
                <a:cs typeface="Verdana"/>
              </a:rPr>
              <a:t> </a:t>
            </a:r>
            <a:r>
              <a:rPr lang="en-US" sz="1600" dirty="0">
                <a:solidFill>
                  <a:srgbClr val="202020"/>
                </a:solidFill>
                <a:latin typeface="Verdana"/>
                <a:cs typeface="Verdana"/>
              </a:rPr>
              <a:t>be reserved</a:t>
            </a:r>
            <a:r>
              <a:rPr lang="en-US" sz="1600" spc="-30" dirty="0">
                <a:solidFill>
                  <a:srgbClr val="202020"/>
                </a:solidFill>
                <a:latin typeface="Verdana"/>
                <a:cs typeface="Verdana"/>
              </a:rPr>
              <a:t> </a:t>
            </a:r>
            <a:r>
              <a:rPr lang="en-US" sz="1600" dirty="0">
                <a:solidFill>
                  <a:srgbClr val="202020"/>
                </a:solidFill>
                <a:latin typeface="Verdana"/>
                <a:cs typeface="Verdana"/>
              </a:rPr>
              <a:t>the</a:t>
            </a:r>
            <a:r>
              <a:rPr lang="en-US" sz="1600" spc="-20" dirty="0">
                <a:solidFill>
                  <a:srgbClr val="202020"/>
                </a:solidFill>
                <a:latin typeface="Verdana"/>
                <a:cs typeface="Verdana"/>
              </a:rPr>
              <a:t> </a:t>
            </a:r>
            <a:r>
              <a:rPr lang="en-US" sz="1600" spc="-10" dirty="0">
                <a:solidFill>
                  <a:srgbClr val="202020"/>
                </a:solidFill>
                <a:latin typeface="Verdana"/>
                <a:cs typeface="Verdana"/>
              </a:rPr>
              <a:t>most.</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Customers</a:t>
            </a:r>
            <a:r>
              <a:rPr lang="en-US" sz="1600" spc="-40" dirty="0">
                <a:solidFill>
                  <a:srgbClr val="202020"/>
                </a:solidFill>
                <a:latin typeface="Verdana"/>
                <a:cs typeface="Verdana"/>
              </a:rPr>
              <a:t> </a:t>
            </a:r>
            <a:r>
              <a:rPr lang="en-US" sz="1600" dirty="0">
                <a:solidFill>
                  <a:srgbClr val="202020"/>
                </a:solidFill>
                <a:latin typeface="Verdana"/>
                <a:cs typeface="Verdana"/>
              </a:rPr>
              <a:t>do</a:t>
            </a:r>
            <a:r>
              <a:rPr lang="en-US" sz="1600" spc="-20" dirty="0">
                <a:solidFill>
                  <a:srgbClr val="202020"/>
                </a:solidFill>
                <a:latin typeface="Verdana"/>
                <a:cs typeface="Verdana"/>
              </a:rPr>
              <a:t> </a:t>
            </a:r>
            <a:r>
              <a:rPr lang="en-US" sz="1600" dirty="0">
                <a:solidFill>
                  <a:srgbClr val="202020"/>
                </a:solidFill>
                <a:latin typeface="Verdana"/>
                <a:cs typeface="Verdana"/>
              </a:rPr>
              <a:t>not</a:t>
            </a:r>
            <a:r>
              <a:rPr lang="en-US" sz="1600" spc="-20" dirty="0">
                <a:solidFill>
                  <a:srgbClr val="202020"/>
                </a:solidFill>
                <a:latin typeface="Verdana"/>
                <a:cs typeface="Verdana"/>
              </a:rPr>
              <a:t> </a:t>
            </a:r>
            <a:r>
              <a:rPr lang="en-US" sz="1600" dirty="0">
                <a:solidFill>
                  <a:srgbClr val="202020"/>
                </a:solidFill>
                <a:latin typeface="Verdana"/>
                <a:cs typeface="Verdana"/>
              </a:rPr>
              <a:t>wish</a:t>
            </a:r>
            <a:r>
              <a:rPr lang="en-US" sz="1600" spc="-30" dirty="0">
                <a:solidFill>
                  <a:srgbClr val="202020"/>
                </a:solidFill>
                <a:latin typeface="Verdana"/>
                <a:cs typeface="Verdana"/>
              </a:rPr>
              <a:t> </a:t>
            </a:r>
            <a:r>
              <a:rPr lang="en-US" sz="1600" dirty="0">
                <a:solidFill>
                  <a:srgbClr val="202020"/>
                </a:solidFill>
                <a:latin typeface="Verdana"/>
                <a:cs typeface="Verdana"/>
              </a:rPr>
              <a:t>to</a:t>
            </a:r>
            <a:r>
              <a:rPr lang="en-US" sz="1600" spc="-5" dirty="0">
                <a:solidFill>
                  <a:srgbClr val="202020"/>
                </a:solidFill>
                <a:latin typeface="Verdana"/>
                <a:cs typeface="Verdana"/>
              </a:rPr>
              <a:t> </a:t>
            </a:r>
            <a:r>
              <a:rPr lang="en-US" sz="1600" dirty="0">
                <a:solidFill>
                  <a:srgbClr val="202020"/>
                </a:solidFill>
                <a:latin typeface="Verdana"/>
                <a:cs typeface="Verdana"/>
              </a:rPr>
              <a:t>make</a:t>
            </a:r>
            <a:r>
              <a:rPr lang="en-US" sz="1600" spc="-30" dirty="0">
                <a:solidFill>
                  <a:srgbClr val="202020"/>
                </a:solidFill>
                <a:latin typeface="Verdana"/>
                <a:cs typeface="Verdana"/>
              </a:rPr>
              <a:t> </a:t>
            </a:r>
            <a:r>
              <a:rPr lang="en-US" sz="1600" dirty="0">
                <a:solidFill>
                  <a:srgbClr val="202020"/>
                </a:solidFill>
                <a:latin typeface="Verdana"/>
                <a:cs typeface="Verdana"/>
              </a:rPr>
              <a:t>a</a:t>
            </a:r>
            <a:r>
              <a:rPr lang="en-US" sz="1600" spc="-10" dirty="0">
                <a:solidFill>
                  <a:srgbClr val="202020"/>
                </a:solidFill>
                <a:latin typeface="Verdana"/>
                <a:cs typeface="Verdana"/>
              </a:rPr>
              <a:t> </a:t>
            </a:r>
            <a:r>
              <a:rPr lang="en-US" sz="1600" dirty="0">
                <a:solidFill>
                  <a:srgbClr val="202020"/>
                </a:solidFill>
                <a:latin typeface="Verdana"/>
                <a:cs typeface="Verdana"/>
              </a:rPr>
              <a:t>bookings</a:t>
            </a:r>
            <a:r>
              <a:rPr lang="en-US" sz="1600" spc="-40" dirty="0">
                <a:solidFill>
                  <a:srgbClr val="202020"/>
                </a:solidFill>
                <a:latin typeface="Verdana"/>
                <a:cs typeface="Verdana"/>
              </a:rPr>
              <a:t> </a:t>
            </a:r>
            <a:r>
              <a:rPr lang="en-US" sz="1600" dirty="0">
                <a:solidFill>
                  <a:srgbClr val="202020"/>
                </a:solidFill>
                <a:latin typeface="Verdana"/>
                <a:cs typeface="Verdana"/>
              </a:rPr>
              <a:t>with</a:t>
            </a:r>
            <a:r>
              <a:rPr lang="en-US" sz="1600" spc="-20" dirty="0">
                <a:solidFill>
                  <a:srgbClr val="202020"/>
                </a:solidFill>
                <a:latin typeface="Verdana"/>
                <a:cs typeface="Verdana"/>
              </a:rPr>
              <a:t> </a:t>
            </a:r>
            <a:r>
              <a:rPr lang="en-US" sz="1600" dirty="0">
                <a:solidFill>
                  <a:srgbClr val="202020"/>
                </a:solidFill>
                <a:latin typeface="Verdana"/>
                <a:cs typeface="Verdana"/>
              </a:rPr>
              <a:t>a</a:t>
            </a:r>
            <a:r>
              <a:rPr lang="en-US" sz="1600" spc="-25" dirty="0">
                <a:solidFill>
                  <a:srgbClr val="202020"/>
                </a:solidFill>
                <a:latin typeface="Verdana"/>
                <a:cs typeface="Verdana"/>
              </a:rPr>
              <a:t> </a:t>
            </a:r>
            <a:r>
              <a:rPr lang="en-US" sz="1600" dirty="0">
                <a:solidFill>
                  <a:srgbClr val="202020"/>
                </a:solidFill>
                <a:latin typeface="Verdana"/>
                <a:cs typeface="Verdana"/>
              </a:rPr>
              <a:t>pre-</a:t>
            </a:r>
            <a:r>
              <a:rPr lang="en-US" sz="1600" spc="-10" dirty="0">
                <a:solidFill>
                  <a:srgbClr val="202020"/>
                </a:solidFill>
                <a:latin typeface="Verdana"/>
                <a:cs typeface="Verdana"/>
              </a:rPr>
              <a:t>deposit.</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solidFill>
                  <a:srgbClr val="202020"/>
                </a:solidFill>
                <a:latin typeface="Verdana"/>
                <a:cs typeface="Verdana"/>
              </a:rPr>
              <a:t>Customers</a:t>
            </a:r>
            <a:r>
              <a:rPr lang="en-US" sz="1600" spc="-55" dirty="0">
                <a:solidFill>
                  <a:srgbClr val="202020"/>
                </a:solidFill>
                <a:latin typeface="Verdana"/>
                <a:cs typeface="Verdana"/>
              </a:rPr>
              <a:t> </a:t>
            </a:r>
            <a:r>
              <a:rPr lang="en-US" sz="1600" dirty="0">
                <a:solidFill>
                  <a:srgbClr val="202020"/>
                </a:solidFill>
                <a:latin typeface="Verdana"/>
                <a:cs typeface="Verdana"/>
              </a:rPr>
              <a:t>(80%)</a:t>
            </a:r>
            <a:r>
              <a:rPr lang="en-US" sz="1600" spc="-15" dirty="0">
                <a:solidFill>
                  <a:srgbClr val="202020"/>
                </a:solidFill>
                <a:latin typeface="Verdana"/>
                <a:cs typeface="Verdana"/>
              </a:rPr>
              <a:t> </a:t>
            </a:r>
            <a:r>
              <a:rPr lang="en-US" sz="1600" dirty="0">
                <a:solidFill>
                  <a:srgbClr val="202020"/>
                </a:solidFill>
                <a:latin typeface="Verdana"/>
                <a:cs typeface="Verdana"/>
              </a:rPr>
              <a:t>favored</a:t>
            </a:r>
            <a:r>
              <a:rPr lang="en-US" sz="1600" spc="-45" dirty="0">
                <a:solidFill>
                  <a:srgbClr val="202020"/>
                </a:solidFill>
                <a:latin typeface="Verdana"/>
                <a:cs typeface="Verdana"/>
              </a:rPr>
              <a:t> </a:t>
            </a:r>
            <a:r>
              <a:rPr lang="en-US" sz="1600" dirty="0">
                <a:solidFill>
                  <a:srgbClr val="202020"/>
                </a:solidFill>
                <a:latin typeface="Verdana"/>
                <a:cs typeface="Verdana"/>
              </a:rPr>
              <a:t>making</a:t>
            </a:r>
            <a:r>
              <a:rPr lang="en-US" sz="1600" spc="-40" dirty="0">
                <a:solidFill>
                  <a:srgbClr val="202020"/>
                </a:solidFill>
                <a:latin typeface="Verdana"/>
                <a:cs typeface="Verdana"/>
              </a:rPr>
              <a:t> </a:t>
            </a:r>
            <a:r>
              <a:rPr lang="en-US" sz="1600" dirty="0">
                <a:solidFill>
                  <a:srgbClr val="202020"/>
                </a:solidFill>
                <a:latin typeface="Verdana"/>
                <a:cs typeface="Verdana"/>
              </a:rPr>
              <a:t>a</a:t>
            </a:r>
            <a:r>
              <a:rPr lang="en-US" sz="1600" spc="-35" dirty="0">
                <a:solidFill>
                  <a:srgbClr val="202020"/>
                </a:solidFill>
                <a:latin typeface="Verdana"/>
                <a:cs typeface="Verdana"/>
              </a:rPr>
              <a:t> </a:t>
            </a:r>
            <a:r>
              <a:rPr lang="en-US" sz="1600" dirty="0">
                <a:solidFill>
                  <a:srgbClr val="202020"/>
                </a:solidFill>
                <a:latin typeface="Verdana"/>
                <a:cs typeface="Verdana"/>
              </a:rPr>
              <a:t>hotel</a:t>
            </a:r>
            <a:r>
              <a:rPr lang="en-US" sz="1600" spc="-25" dirty="0">
                <a:solidFill>
                  <a:srgbClr val="202020"/>
                </a:solidFill>
                <a:latin typeface="Verdana"/>
                <a:cs typeface="Verdana"/>
              </a:rPr>
              <a:t> </a:t>
            </a:r>
            <a:r>
              <a:rPr lang="en-US" sz="1600" dirty="0">
                <a:solidFill>
                  <a:srgbClr val="202020"/>
                </a:solidFill>
                <a:latin typeface="Verdana"/>
                <a:cs typeface="Verdana"/>
              </a:rPr>
              <a:t>reservation</a:t>
            </a:r>
            <a:r>
              <a:rPr lang="en-US" sz="1600" spc="-45" dirty="0">
                <a:solidFill>
                  <a:srgbClr val="202020"/>
                </a:solidFill>
                <a:latin typeface="Verdana"/>
                <a:cs typeface="Verdana"/>
              </a:rPr>
              <a:t> </a:t>
            </a:r>
            <a:r>
              <a:rPr lang="en-US" sz="1600" dirty="0">
                <a:solidFill>
                  <a:srgbClr val="202020"/>
                </a:solidFill>
                <a:latin typeface="Verdana"/>
                <a:cs typeface="Verdana"/>
              </a:rPr>
              <a:t>for</a:t>
            </a:r>
            <a:r>
              <a:rPr lang="en-US" sz="1600" spc="-25" dirty="0">
                <a:solidFill>
                  <a:srgbClr val="202020"/>
                </a:solidFill>
                <a:latin typeface="Verdana"/>
                <a:cs typeface="Verdana"/>
              </a:rPr>
              <a:t> </a:t>
            </a:r>
            <a:r>
              <a:rPr lang="en-US" sz="1600" dirty="0">
                <a:solidFill>
                  <a:srgbClr val="202020"/>
                </a:solidFill>
                <a:latin typeface="Verdana"/>
                <a:cs typeface="Verdana"/>
              </a:rPr>
              <a:t>a</a:t>
            </a:r>
            <a:r>
              <a:rPr lang="en-US" sz="1600" spc="-35" dirty="0">
                <a:solidFill>
                  <a:srgbClr val="202020"/>
                </a:solidFill>
                <a:latin typeface="Verdana"/>
                <a:cs typeface="Verdana"/>
              </a:rPr>
              <a:t> </a:t>
            </a:r>
            <a:r>
              <a:rPr lang="en-US" sz="1600" dirty="0">
                <a:solidFill>
                  <a:srgbClr val="202020"/>
                </a:solidFill>
                <a:latin typeface="Verdana"/>
                <a:cs typeface="Verdana"/>
              </a:rPr>
              <a:t>short</a:t>
            </a:r>
            <a:r>
              <a:rPr lang="en-US" sz="1600" spc="-30" dirty="0">
                <a:solidFill>
                  <a:srgbClr val="202020"/>
                </a:solidFill>
                <a:latin typeface="Verdana"/>
                <a:cs typeface="Verdana"/>
              </a:rPr>
              <a:t> </a:t>
            </a:r>
            <a:r>
              <a:rPr lang="en-US" sz="1600" spc="-10" dirty="0">
                <a:solidFill>
                  <a:srgbClr val="202020"/>
                </a:solidFill>
                <a:latin typeface="Verdana"/>
                <a:cs typeface="Verdana"/>
              </a:rPr>
              <a:t>visit.</a:t>
            </a:r>
            <a:endParaRPr lang="en-US" sz="1600" dirty="0">
              <a:latin typeface="Verdana"/>
              <a:cs typeface="Verdana"/>
            </a:endParaRPr>
          </a:p>
        </p:txBody>
      </p:sp>
    </p:spTree>
    <p:extLst>
      <p:ext uri="{BB962C8B-B14F-4D97-AF65-F5344CB8AC3E}">
        <p14:creationId xmlns:p14="http://schemas.microsoft.com/office/powerpoint/2010/main" val="501788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609601" y="711838"/>
            <a:ext cx="12409715"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spcBef>
                <a:spcPts val="650"/>
              </a:spcBef>
            </a:pPr>
            <a:r>
              <a:rPr lang="en-IN" sz="2800" b="1" dirty="0">
                <a:solidFill>
                  <a:schemeClr val="accent1"/>
                </a:solidFill>
                <a:latin typeface="Verdana"/>
                <a:cs typeface="Verdana"/>
              </a:rPr>
              <a:t>Conclusion</a:t>
            </a:r>
            <a:endParaRPr lang="en-IN" sz="2400" dirty="0">
              <a:solidFill>
                <a:schemeClr val="accent1"/>
              </a:solidFill>
              <a:latin typeface="Verdana"/>
              <a:cs typeface="Verdana"/>
            </a:endParaRPr>
          </a:p>
        </p:txBody>
      </p:sp>
      <p:sp>
        <p:nvSpPr>
          <p:cNvPr id="3" name="object 3">
            <a:extLst>
              <a:ext uri="{FF2B5EF4-FFF2-40B4-BE49-F238E27FC236}">
                <a16:creationId xmlns:a16="http://schemas.microsoft.com/office/drawing/2014/main" id="{37CDB56E-FB3E-8F25-6022-C6D1AFD2A12D}"/>
              </a:ext>
            </a:extLst>
          </p:cNvPr>
          <p:cNvSpPr txBox="1"/>
          <p:nvPr/>
        </p:nvSpPr>
        <p:spPr>
          <a:xfrm>
            <a:off x="525674" y="1523896"/>
            <a:ext cx="10139164" cy="3290644"/>
          </a:xfrm>
          <a:prstGeom prst="rect">
            <a:avLst/>
          </a:prstGeom>
        </p:spPr>
        <p:txBody>
          <a:bodyPr vert="horz" wrap="square" lIns="0" tIns="12700" rIns="0" bIns="0" rtlCol="0">
            <a:spAutoFit/>
          </a:bodyPr>
          <a:lstStyle/>
          <a:p>
            <a:pPr marL="299085" indent="-286385" algn="just">
              <a:lnSpc>
                <a:spcPct val="100000"/>
              </a:lnSpc>
              <a:spcBef>
                <a:spcPts val="105"/>
              </a:spcBef>
              <a:buClr>
                <a:srgbClr val="000000"/>
              </a:buClr>
              <a:buFont typeface="Wingdings"/>
              <a:buChar char=""/>
              <a:tabLst>
                <a:tab pos="299085" algn="l"/>
              </a:tabLst>
            </a:pPr>
            <a:r>
              <a:rPr lang="en-US" sz="1600" dirty="0">
                <a:latin typeface="Verdana"/>
                <a:cs typeface="Verdana"/>
              </a:rPr>
              <a:t>Only</a:t>
            </a:r>
            <a:r>
              <a:rPr lang="en-US" sz="1600" spc="-50" dirty="0">
                <a:latin typeface="Verdana"/>
                <a:cs typeface="Verdana"/>
              </a:rPr>
              <a:t> </a:t>
            </a:r>
            <a:r>
              <a:rPr lang="en-US" sz="1600" dirty="0">
                <a:latin typeface="Verdana"/>
                <a:cs typeface="Verdana"/>
              </a:rPr>
              <a:t>10%</a:t>
            </a:r>
            <a:r>
              <a:rPr lang="en-US" sz="1600" spc="-20" dirty="0">
                <a:latin typeface="Verdana"/>
                <a:cs typeface="Verdana"/>
              </a:rPr>
              <a:t> </a:t>
            </a:r>
            <a:r>
              <a:rPr lang="en-US" sz="1600" dirty="0">
                <a:latin typeface="Verdana"/>
                <a:cs typeface="Verdana"/>
              </a:rPr>
              <a:t>of</a:t>
            </a:r>
            <a:r>
              <a:rPr lang="en-US" sz="1600" spc="-35" dirty="0">
                <a:latin typeface="Verdana"/>
                <a:cs typeface="Verdana"/>
              </a:rPr>
              <a:t> </a:t>
            </a:r>
            <a:r>
              <a:rPr lang="en-US" sz="1600" dirty="0">
                <a:latin typeface="Verdana"/>
                <a:cs typeface="Verdana"/>
              </a:rPr>
              <a:t>people</a:t>
            </a:r>
            <a:r>
              <a:rPr lang="en-US" sz="1600" spc="-40" dirty="0">
                <a:latin typeface="Verdana"/>
                <a:cs typeface="Verdana"/>
              </a:rPr>
              <a:t> </a:t>
            </a:r>
            <a:r>
              <a:rPr lang="en-US" sz="1600" dirty="0">
                <a:latin typeface="Verdana"/>
                <a:cs typeface="Verdana"/>
              </a:rPr>
              <a:t>require</a:t>
            </a:r>
            <a:r>
              <a:rPr lang="en-US" sz="1600" spc="-30" dirty="0">
                <a:latin typeface="Verdana"/>
                <a:cs typeface="Verdana"/>
              </a:rPr>
              <a:t> </a:t>
            </a:r>
            <a:r>
              <a:rPr lang="en-US" sz="1600" dirty="0">
                <a:latin typeface="Verdana"/>
                <a:cs typeface="Verdana"/>
              </a:rPr>
              <a:t>space</a:t>
            </a:r>
            <a:r>
              <a:rPr lang="en-US" sz="1600" spc="-50" dirty="0">
                <a:latin typeface="Verdana"/>
                <a:cs typeface="Verdana"/>
              </a:rPr>
              <a:t> </a:t>
            </a:r>
            <a:r>
              <a:rPr lang="en-US" sz="1600" dirty="0">
                <a:latin typeface="Verdana"/>
                <a:cs typeface="Verdana"/>
              </a:rPr>
              <a:t>to</a:t>
            </a:r>
            <a:r>
              <a:rPr lang="en-US" sz="1600" spc="-20" dirty="0">
                <a:latin typeface="Verdana"/>
                <a:cs typeface="Verdana"/>
              </a:rPr>
              <a:t> </a:t>
            </a:r>
            <a:r>
              <a:rPr lang="en-US" sz="1600" dirty="0">
                <a:latin typeface="Verdana"/>
                <a:cs typeface="Verdana"/>
              </a:rPr>
              <a:t>park</a:t>
            </a:r>
            <a:r>
              <a:rPr lang="en-US" sz="1600" spc="-35" dirty="0">
                <a:latin typeface="Verdana"/>
                <a:cs typeface="Verdana"/>
              </a:rPr>
              <a:t> </a:t>
            </a:r>
            <a:r>
              <a:rPr lang="en-US" sz="1600" dirty="0">
                <a:latin typeface="Verdana"/>
                <a:cs typeface="Verdana"/>
              </a:rPr>
              <a:t>their</a:t>
            </a:r>
            <a:r>
              <a:rPr lang="en-US" sz="1600" spc="-40" dirty="0">
                <a:latin typeface="Verdana"/>
                <a:cs typeface="Verdana"/>
              </a:rPr>
              <a:t> </a:t>
            </a:r>
            <a:r>
              <a:rPr lang="en-US" sz="1600" spc="-10" dirty="0">
                <a:latin typeface="Verdana"/>
                <a:cs typeface="Verdana"/>
              </a:rPr>
              <a:t>cars.</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latin typeface="Verdana"/>
                <a:cs typeface="Verdana"/>
              </a:rPr>
              <a:t>Most</a:t>
            </a:r>
            <a:r>
              <a:rPr lang="en-US" sz="1600" spc="-30" dirty="0">
                <a:latin typeface="Verdana"/>
                <a:cs typeface="Verdana"/>
              </a:rPr>
              <a:t> </a:t>
            </a:r>
            <a:r>
              <a:rPr lang="en-US" sz="1600" dirty="0">
                <a:latin typeface="Verdana"/>
                <a:cs typeface="Verdana"/>
              </a:rPr>
              <a:t>visitors</a:t>
            </a:r>
            <a:r>
              <a:rPr lang="en-US" sz="1600" spc="-55" dirty="0">
                <a:latin typeface="Verdana"/>
                <a:cs typeface="Verdana"/>
              </a:rPr>
              <a:t> </a:t>
            </a:r>
            <a:r>
              <a:rPr lang="en-US" sz="1600" dirty="0">
                <a:latin typeface="Verdana"/>
                <a:cs typeface="Verdana"/>
              </a:rPr>
              <a:t>are</a:t>
            </a:r>
            <a:r>
              <a:rPr lang="en-US" sz="1600" spc="-15" dirty="0">
                <a:latin typeface="Verdana"/>
                <a:cs typeface="Verdana"/>
              </a:rPr>
              <a:t> </a:t>
            </a:r>
            <a:r>
              <a:rPr lang="en-US" sz="1600" spc="-10" dirty="0">
                <a:latin typeface="Verdana"/>
                <a:cs typeface="Verdana"/>
              </a:rPr>
              <a:t>couples.</a:t>
            </a:r>
            <a:endParaRPr lang="en-US" sz="1600" dirty="0">
              <a:latin typeface="Verdana"/>
              <a:cs typeface="Verdana"/>
            </a:endParaRPr>
          </a:p>
          <a:p>
            <a:pPr marL="299085" marR="16510" indent="-287020" algn="just">
              <a:lnSpc>
                <a:spcPct val="100000"/>
              </a:lnSpc>
              <a:spcBef>
                <a:spcPts val="1680"/>
              </a:spcBef>
              <a:buClr>
                <a:srgbClr val="000000"/>
              </a:buClr>
              <a:buFont typeface="Wingdings"/>
              <a:buChar char=""/>
              <a:tabLst>
                <a:tab pos="299085" algn="l"/>
              </a:tabLst>
            </a:pPr>
            <a:r>
              <a:rPr lang="en-US" sz="1600" dirty="0">
                <a:latin typeface="Verdana"/>
                <a:cs typeface="Verdana"/>
              </a:rPr>
              <a:t>The</a:t>
            </a:r>
            <a:r>
              <a:rPr lang="en-US" sz="1600" spc="-20" dirty="0">
                <a:latin typeface="Verdana"/>
                <a:cs typeface="Verdana"/>
              </a:rPr>
              <a:t> </a:t>
            </a:r>
            <a:r>
              <a:rPr lang="en-US" sz="1600" dirty="0">
                <a:latin typeface="Verdana"/>
                <a:cs typeface="Verdana"/>
              </a:rPr>
              <a:t>inability</a:t>
            </a:r>
            <a:r>
              <a:rPr lang="en-US" sz="1600" spc="-60" dirty="0">
                <a:latin typeface="Verdana"/>
                <a:cs typeface="Verdana"/>
              </a:rPr>
              <a:t> </a:t>
            </a:r>
            <a:r>
              <a:rPr lang="en-US" sz="1600" dirty="0">
                <a:latin typeface="Verdana"/>
                <a:cs typeface="Verdana"/>
              </a:rPr>
              <a:t>to</a:t>
            </a:r>
            <a:r>
              <a:rPr lang="en-US" sz="1600" spc="-5" dirty="0">
                <a:latin typeface="Verdana"/>
                <a:cs typeface="Verdana"/>
              </a:rPr>
              <a:t> </a:t>
            </a:r>
            <a:r>
              <a:rPr lang="en-US" sz="1600" dirty="0">
                <a:latin typeface="Verdana"/>
                <a:cs typeface="Verdana"/>
              </a:rPr>
              <a:t>assign</a:t>
            </a:r>
            <a:r>
              <a:rPr lang="en-US" sz="1600" spc="-40" dirty="0">
                <a:latin typeface="Verdana"/>
                <a:cs typeface="Verdana"/>
              </a:rPr>
              <a:t> </a:t>
            </a:r>
            <a:r>
              <a:rPr lang="en-US" sz="1600" dirty="0">
                <a:latin typeface="Verdana"/>
                <a:cs typeface="Verdana"/>
              </a:rPr>
              <a:t>a</a:t>
            </a:r>
            <a:r>
              <a:rPr lang="en-US" sz="1600" spc="-25" dirty="0">
                <a:latin typeface="Verdana"/>
                <a:cs typeface="Verdana"/>
              </a:rPr>
              <a:t> </a:t>
            </a:r>
            <a:r>
              <a:rPr lang="en-US" sz="1600" dirty="0">
                <a:latin typeface="Verdana"/>
                <a:cs typeface="Verdana"/>
              </a:rPr>
              <a:t>reserved</a:t>
            </a:r>
            <a:r>
              <a:rPr lang="en-US" sz="1600" spc="-15" dirty="0">
                <a:latin typeface="Verdana"/>
                <a:cs typeface="Verdana"/>
              </a:rPr>
              <a:t> </a:t>
            </a:r>
            <a:r>
              <a:rPr lang="en-US" sz="1600" dirty="0">
                <a:latin typeface="Verdana"/>
                <a:cs typeface="Verdana"/>
              </a:rPr>
              <a:t>room</a:t>
            </a:r>
            <a:r>
              <a:rPr lang="en-US" sz="1600" spc="-30" dirty="0">
                <a:latin typeface="Verdana"/>
                <a:cs typeface="Verdana"/>
              </a:rPr>
              <a:t> </a:t>
            </a:r>
            <a:r>
              <a:rPr lang="en-US" sz="1600" dirty="0">
                <a:latin typeface="Verdana"/>
                <a:cs typeface="Verdana"/>
              </a:rPr>
              <a:t>to a</a:t>
            </a:r>
            <a:r>
              <a:rPr lang="en-US" sz="1600" spc="-25" dirty="0">
                <a:latin typeface="Verdana"/>
                <a:cs typeface="Verdana"/>
              </a:rPr>
              <a:t> </a:t>
            </a:r>
            <a:r>
              <a:rPr lang="en-US" sz="1600" dirty="0">
                <a:latin typeface="Verdana"/>
                <a:cs typeface="Verdana"/>
              </a:rPr>
              <a:t>customer</a:t>
            </a:r>
            <a:r>
              <a:rPr lang="en-US" sz="1600" spc="-40" dirty="0">
                <a:latin typeface="Verdana"/>
                <a:cs typeface="Verdana"/>
              </a:rPr>
              <a:t> </a:t>
            </a:r>
            <a:r>
              <a:rPr lang="en-US" sz="1600" dirty="0">
                <a:latin typeface="Verdana"/>
                <a:cs typeface="Verdana"/>
              </a:rPr>
              <a:t>is</a:t>
            </a:r>
            <a:r>
              <a:rPr lang="en-US" sz="1600" spc="-20" dirty="0">
                <a:latin typeface="Verdana"/>
                <a:cs typeface="Verdana"/>
              </a:rPr>
              <a:t> </a:t>
            </a:r>
            <a:r>
              <a:rPr lang="en-US" sz="1600" dirty="0">
                <a:latin typeface="Verdana"/>
                <a:cs typeface="Verdana"/>
              </a:rPr>
              <a:t>not</a:t>
            </a:r>
            <a:r>
              <a:rPr lang="en-US" sz="1600" spc="-15" dirty="0">
                <a:latin typeface="Verdana"/>
                <a:cs typeface="Verdana"/>
              </a:rPr>
              <a:t> </a:t>
            </a:r>
            <a:r>
              <a:rPr lang="en-US" sz="1600" dirty="0">
                <a:latin typeface="Verdana"/>
                <a:cs typeface="Verdana"/>
              </a:rPr>
              <a:t>grounds</a:t>
            </a:r>
            <a:r>
              <a:rPr lang="en-US" sz="1600" spc="-20" dirty="0">
                <a:latin typeface="Verdana"/>
                <a:cs typeface="Verdana"/>
              </a:rPr>
              <a:t> </a:t>
            </a:r>
            <a:r>
              <a:rPr lang="en-US" sz="1600" spc="-25" dirty="0">
                <a:latin typeface="Verdana"/>
                <a:cs typeface="Verdana"/>
              </a:rPr>
              <a:t>for </a:t>
            </a:r>
            <a:r>
              <a:rPr lang="en-US" sz="1600" spc="-10" dirty="0">
                <a:latin typeface="Verdana"/>
                <a:cs typeface="Verdana"/>
              </a:rPr>
              <a:t>cancellation.</a:t>
            </a:r>
            <a:endParaRPr lang="en-US" sz="1600" dirty="0">
              <a:latin typeface="Verdana"/>
              <a:cs typeface="Verdana"/>
            </a:endParaRPr>
          </a:p>
          <a:p>
            <a:pPr marL="299085" indent="-286385" algn="just">
              <a:lnSpc>
                <a:spcPct val="100000"/>
              </a:lnSpc>
              <a:spcBef>
                <a:spcPts val="1685"/>
              </a:spcBef>
              <a:buClr>
                <a:srgbClr val="000000"/>
              </a:buClr>
              <a:buFont typeface="Wingdings"/>
              <a:buChar char=""/>
              <a:tabLst>
                <a:tab pos="299085" algn="l"/>
              </a:tabLst>
            </a:pPr>
            <a:r>
              <a:rPr lang="en-US" sz="1600" dirty="0">
                <a:latin typeface="Verdana"/>
                <a:cs typeface="Verdana"/>
              </a:rPr>
              <a:t>Booking</a:t>
            </a:r>
            <a:r>
              <a:rPr lang="en-US" sz="1600" spc="-40" dirty="0">
                <a:latin typeface="Verdana"/>
                <a:cs typeface="Verdana"/>
              </a:rPr>
              <a:t> </a:t>
            </a:r>
            <a:r>
              <a:rPr lang="en-US" sz="1600" dirty="0">
                <a:latin typeface="Verdana"/>
                <a:cs typeface="Verdana"/>
              </a:rPr>
              <a:t>cancellations</a:t>
            </a:r>
            <a:r>
              <a:rPr lang="en-US" sz="1600" spc="-60" dirty="0">
                <a:latin typeface="Verdana"/>
                <a:cs typeface="Verdana"/>
              </a:rPr>
              <a:t> </a:t>
            </a:r>
            <a:r>
              <a:rPr lang="en-US" sz="1600" dirty="0">
                <a:latin typeface="Verdana"/>
                <a:cs typeface="Verdana"/>
              </a:rPr>
              <a:t>are</a:t>
            </a:r>
            <a:r>
              <a:rPr lang="en-US" sz="1600" spc="-25" dirty="0">
                <a:latin typeface="Verdana"/>
                <a:cs typeface="Verdana"/>
              </a:rPr>
              <a:t> </a:t>
            </a:r>
            <a:r>
              <a:rPr lang="en-US" sz="1600" dirty="0">
                <a:latin typeface="Verdana"/>
                <a:cs typeface="Verdana"/>
              </a:rPr>
              <a:t>not</a:t>
            </a:r>
            <a:r>
              <a:rPr lang="en-US" sz="1600" spc="-15" dirty="0">
                <a:latin typeface="Verdana"/>
                <a:cs typeface="Verdana"/>
              </a:rPr>
              <a:t> </a:t>
            </a:r>
            <a:r>
              <a:rPr lang="en-US" sz="1600" dirty="0">
                <a:latin typeface="Verdana"/>
                <a:cs typeface="Verdana"/>
              </a:rPr>
              <a:t>caused</a:t>
            </a:r>
            <a:r>
              <a:rPr lang="en-US" sz="1600" spc="-35" dirty="0">
                <a:latin typeface="Verdana"/>
                <a:cs typeface="Verdana"/>
              </a:rPr>
              <a:t> </a:t>
            </a:r>
            <a:r>
              <a:rPr lang="en-US" sz="1600" dirty="0">
                <a:latin typeface="Verdana"/>
                <a:cs typeface="Verdana"/>
              </a:rPr>
              <a:t>by</a:t>
            </a:r>
            <a:r>
              <a:rPr lang="en-US" sz="1600" spc="-25" dirty="0">
                <a:latin typeface="Verdana"/>
                <a:cs typeface="Verdana"/>
              </a:rPr>
              <a:t> </a:t>
            </a:r>
            <a:r>
              <a:rPr lang="en-US" sz="1600" dirty="0">
                <a:latin typeface="Verdana"/>
                <a:cs typeface="Verdana"/>
              </a:rPr>
              <a:t>a</a:t>
            </a:r>
            <a:r>
              <a:rPr lang="en-US" sz="1600" spc="-35" dirty="0">
                <a:latin typeface="Verdana"/>
                <a:cs typeface="Verdana"/>
              </a:rPr>
              <a:t> </a:t>
            </a:r>
            <a:r>
              <a:rPr lang="en-US" sz="1600" dirty="0">
                <a:latin typeface="Verdana"/>
                <a:cs typeface="Verdana"/>
              </a:rPr>
              <a:t>longer</a:t>
            </a:r>
            <a:r>
              <a:rPr lang="en-US" sz="1600" spc="-20" dirty="0">
                <a:latin typeface="Verdana"/>
                <a:cs typeface="Verdana"/>
              </a:rPr>
              <a:t> </a:t>
            </a:r>
            <a:r>
              <a:rPr lang="en-US" sz="1600" dirty="0">
                <a:latin typeface="Verdana"/>
                <a:cs typeface="Verdana"/>
              </a:rPr>
              <a:t>Lead</a:t>
            </a:r>
            <a:r>
              <a:rPr lang="en-US" sz="1600" spc="-40" dirty="0">
                <a:latin typeface="Verdana"/>
                <a:cs typeface="Verdana"/>
              </a:rPr>
              <a:t> </a:t>
            </a:r>
            <a:r>
              <a:rPr lang="en-US" sz="1600" spc="-10" dirty="0">
                <a:latin typeface="Verdana"/>
                <a:cs typeface="Verdana"/>
              </a:rPr>
              <a:t>time.</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latin typeface="Verdana"/>
                <a:cs typeface="Verdana"/>
              </a:rPr>
              <a:t>A</a:t>
            </a:r>
            <a:r>
              <a:rPr lang="en-US" sz="1600" spc="-10" dirty="0">
                <a:latin typeface="Verdana"/>
                <a:cs typeface="Verdana"/>
              </a:rPr>
              <a:t> </a:t>
            </a:r>
            <a:r>
              <a:rPr lang="en-US" sz="1600" dirty="0">
                <a:latin typeface="Verdana"/>
                <a:cs typeface="Verdana"/>
              </a:rPr>
              <a:t>city</a:t>
            </a:r>
            <a:r>
              <a:rPr lang="en-US" sz="1600" spc="-40" dirty="0">
                <a:latin typeface="Verdana"/>
                <a:cs typeface="Verdana"/>
              </a:rPr>
              <a:t> </a:t>
            </a:r>
            <a:r>
              <a:rPr lang="en-US" sz="1600" dirty="0">
                <a:latin typeface="Verdana"/>
                <a:cs typeface="Verdana"/>
              </a:rPr>
              <a:t>hotel</a:t>
            </a:r>
            <a:r>
              <a:rPr lang="en-US" sz="1600" spc="-20" dirty="0">
                <a:latin typeface="Verdana"/>
                <a:cs typeface="Verdana"/>
              </a:rPr>
              <a:t> </a:t>
            </a:r>
            <a:r>
              <a:rPr lang="en-US" sz="1600" dirty="0">
                <a:latin typeface="Verdana"/>
                <a:cs typeface="Verdana"/>
              </a:rPr>
              <a:t>is</a:t>
            </a:r>
            <a:r>
              <a:rPr lang="en-US" sz="1600" spc="-35" dirty="0">
                <a:latin typeface="Verdana"/>
                <a:cs typeface="Verdana"/>
              </a:rPr>
              <a:t> </a:t>
            </a:r>
            <a:r>
              <a:rPr lang="en-US" sz="1600" dirty="0">
                <a:latin typeface="Verdana"/>
                <a:cs typeface="Verdana"/>
              </a:rPr>
              <a:t>busier</a:t>
            </a:r>
            <a:r>
              <a:rPr lang="en-US" sz="1600" spc="-30" dirty="0">
                <a:latin typeface="Verdana"/>
                <a:cs typeface="Verdana"/>
              </a:rPr>
              <a:t> </a:t>
            </a:r>
            <a:r>
              <a:rPr lang="en-US" sz="1600" dirty="0">
                <a:latin typeface="Verdana"/>
                <a:cs typeface="Verdana"/>
              </a:rPr>
              <a:t>than</a:t>
            </a:r>
            <a:r>
              <a:rPr lang="en-US" sz="1600" spc="-10" dirty="0">
                <a:latin typeface="Verdana"/>
                <a:cs typeface="Verdana"/>
              </a:rPr>
              <a:t> </a:t>
            </a:r>
            <a:r>
              <a:rPr lang="en-US" sz="1600" dirty="0">
                <a:latin typeface="Verdana"/>
                <a:cs typeface="Verdana"/>
              </a:rPr>
              <a:t>a</a:t>
            </a:r>
            <a:r>
              <a:rPr lang="en-US" sz="1600" spc="-25" dirty="0">
                <a:latin typeface="Verdana"/>
                <a:cs typeface="Verdana"/>
              </a:rPr>
              <a:t> </a:t>
            </a:r>
            <a:r>
              <a:rPr lang="en-US" sz="1600" spc="-10" dirty="0">
                <a:latin typeface="Verdana"/>
                <a:cs typeface="Verdana"/>
              </a:rPr>
              <a:t>resort.</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latin typeface="Verdana"/>
                <a:cs typeface="Verdana"/>
              </a:rPr>
              <a:t>The</a:t>
            </a:r>
            <a:r>
              <a:rPr lang="en-US" sz="1600" spc="-20" dirty="0">
                <a:latin typeface="Verdana"/>
                <a:cs typeface="Verdana"/>
              </a:rPr>
              <a:t> </a:t>
            </a:r>
            <a:r>
              <a:rPr lang="en-US" sz="1600" dirty="0">
                <a:latin typeface="Verdana"/>
                <a:cs typeface="Verdana"/>
              </a:rPr>
              <a:t>busiest</a:t>
            </a:r>
            <a:r>
              <a:rPr lang="en-US" sz="1600" spc="-50" dirty="0">
                <a:latin typeface="Verdana"/>
                <a:cs typeface="Verdana"/>
              </a:rPr>
              <a:t> </a:t>
            </a:r>
            <a:r>
              <a:rPr lang="en-US" sz="1600" dirty="0">
                <a:latin typeface="Verdana"/>
                <a:cs typeface="Verdana"/>
              </a:rPr>
              <a:t>months</a:t>
            </a:r>
            <a:r>
              <a:rPr lang="en-US" sz="1600" spc="-25" dirty="0">
                <a:latin typeface="Verdana"/>
                <a:cs typeface="Verdana"/>
              </a:rPr>
              <a:t> </a:t>
            </a:r>
            <a:r>
              <a:rPr lang="en-US" sz="1600" dirty="0">
                <a:latin typeface="Verdana"/>
                <a:cs typeface="Verdana"/>
              </a:rPr>
              <a:t>for</a:t>
            </a:r>
            <a:r>
              <a:rPr lang="en-US" sz="1600" spc="-25" dirty="0">
                <a:latin typeface="Verdana"/>
                <a:cs typeface="Verdana"/>
              </a:rPr>
              <a:t> </a:t>
            </a:r>
            <a:r>
              <a:rPr lang="en-US" sz="1600" dirty="0">
                <a:latin typeface="Verdana"/>
                <a:cs typeface="Verdana"/>
              </a:rPr>
              <a:t>hotels</a:t>
            </a:r>
            <a:r>
              <a:rPr lang="en-US" sz="1600" spc="-40" dirty="0">
                <a:latin typeface="Verdana"/>
                <a:cs typeface="Verdana"/>
              </a:rPr>
              <a:t> </a:t>
            </a:r>
            <a:r>
              <a:rPr lang="en-US" sz="1600" dirty="0">
                <a:latin typeface="Verdana"/>
                <a:cs typeface="Verdana"/>
              </a:rPr>
              <a:t>are</a:t>
            </a:r>
            <a:r>
              <a:rPr lang="en-US" sz="1600" spc="-25" dirty="0">
                <a:latin typeface="Verdana"/>
                <a:cs typeface="Verdana"/>
              </a:rPr>
              <a:t> </a:t>
            </a:r>
            <a:r>
              <a:rPr lang="en-US" sz="1600" dirty="0">
                <a:latin typeface="Verdana"/>
                <a:cs typeface="Verdana"/>
              </a:rPr>
              <a:t>October</a:t>
            </a:r>
            <a:r>
              <a:rPr lang="en-US" sz="1600" spc="-30" dirty="0">
                <a:latin typeface="Verdana"/>
                <a:cs typeface="Verdana"/>
              </a:rPr>
              <a:t> </a:t>
            </a:r>
            <a:r>
              <a:rPr lang="en-US" sz="1600" dirty="0">
                <a:latin typeface="Verdana"/>
                <a:cs typeface="Verdana"/>
              </a:rPr>
              <a:t>and</a:t>
            </a:r>
            <a:r>
              <a:rPr lang="en-US" sz="1600" spc="-25" dirty="0">
                <a:latin typeface="Verdana"/>
                <a:cs typeface="Verdana"/>
              </a:rPr>
              <a:t> </a:t>
            </a:r>
            <a:r>
              <a:rPr lang="en-US" sz="1600" dirty="0">
                <a:latin typeface="Verdana"/>
                <a:cs typeface="Verdana"/>
              </a:rPr>
              <a:t>September.</a:t>
            </a:r>
            <a:r>
              <a:rPr lang="en-US" sz="1600" spc="-30" dirty="0">
                <a:latin typeface="Verdana"/>
                <a:cs typeface="Verdana"/>
              </a:rPr>
              <a:t> </a:t>
            </a:r>
            <a:r>
              <a:rPr lang="en-US" sz="1600" dirty="0">
                <a:latin typeface="Verdana"/>
                <a:cs typeface="Verdana"/>
              </a:rPr>
              <a:t>There</a:t>
            </a:r>
            <a:r>
              <a:rPr lang="en-US" sz="1600" spc="-20" dirty="0">
                <a:latin typeface="Verdana"/>
                <a:cs typeface="Verdana"/>
              </a:rPr>
              <a:t> </a:t>
            </a:r>
            <a:r>
              <a:rPr lang="en-US" sz="1600" dirty="0">
                <a:latin typeface="Verdana"/>
                <a:cs typeface="Verdana"/>
              </a:rPr>
              <a:t>isn't</a:t>
            </a:r>
            <a:r>
              <a:rPr lang="en-US" sz="1600" spc="-25" dirty="0">
                <a:latin typeface="Verdana"/>
                <a:cs typeface="Verdana"/>
              </a:rPr>
              <a:t> </a:t>
            </a:r>
            <a:r>
              <a:rPr lang="en-US" sz="1600" spc="-50" dirty="0">
                <a:latin typeface="Verdana"/>
                <a:cs typeface="Verdana"/>
              </a:rPr>
              <a:t>a</a:t>
            </a:r>
            <a:endParaRPr lang="en-US" sz="1600" dirty="0">
              <a:latin typeface="Verdana"/>
              <a:cs typeface="Verdana"/>
            </a:endParaRPr>
          </a:p>
          <a:p>
            <a:pPr marL="299085" algn="just">
              <a:lnSpc>
                <a:spcPct val="100000"/>
              </a:lnSpc>
            </a:pPr>
            <a:r>
              <a:rPr lang="en-US" sz="1600" dirty="0">
                <a:latin typeface="Verdana"/>
                <a:cs typeface="Verdana"/>
              </a:rPr>
              <a:t>lengthy</a:t>
            </a:r>
            <a:r>
              <a:rPr lang="en-US" sz="1600" spc="-40" dirty="0">
                <a:latin typeface="Verdana"/>
                <a:cs typeface="Verdana"/>
              </a:rPr>
              <a:t> </a:t>
            </a:r>
            <a:r>
              <a:rPr lang="en-US" sz="1600" dirty="0">
                <a:latin typeface="Verdana"/>
                <a:cs typeface="Verdana"/>
              </a:rPr>
              <a:t>wait</a:t>
            </a:r>
            <a:r>
              <a:rPr lang="en-US" sz="1600" spc="-40" dirty="0">
                <a:latin typeface="Verdana"/>
                <a:cs typeface="Verdana"/>
              </a:rPr>
              <a:t> </a:t>
            </a:r>
            <a:r>
              <a:rPr lang="en-US" sz="1600" dirty="0">
                <a:latin typeface="Verdana"/>
                <a:cs typeface="Verdana"/>
              </a:rPr>
              <a:t>for</a:t>
            </a:r>
            <a:r>
              <a:rPr lang="en-US" sz="1600" spc="-10" dirty="0">
                <a:latin typeface="Verdana"/>
                <a:cs typeface="Verdana"/>
              </a:rPr>
              <a:t> </a:t>
            </a:r>
            <a:r>
              <a:rPr lang="en-US" sz="1600" dirty="0">
                <a:latin typeface="Verdana"/>
                <a:cs typeface="Verdana"/>
              </a:rPr>
              <a:t>reservations</a:t>
            </a:r>
            <a:r>
              <a:rPr lang="en-US" sz="1600" spc="-55" dirty="0">
                <a:latin typeface="Verdana"/>
                <a:cs typeface="Verdana"/>
              </a:rPr>
              <a:t> </a:t>
            </a:r>
            <a:r>
              <a:rPr lang="en-US" sz="1600" dirty="0">
                <a:latin typeface="Verdana"/>
                <a:cs typeface="Verdana"/>
              </a:rPr>
              <a:t>in</a:t>
            </a:r>
            <a:r>
              <a:rPr lang="en-US" sz="1600" spc="-25" dirty="0">
                <a:latin typeface="Verdana"/>
                <a:cs typeface="Verdana"/>
              </a:rPr>
              <a:t> </a:t>
            </a:r>
            <a:r>
              <a:rPr lang="en-US" sz="1600" spc="-10" dirty="0">
                <a:latin typeface="Verdana"/>
                <a:cs typeface="Verdana"/>
              </a:rPr>
              <a:t>July.</a:t>
            </a:r>
            <a:endParaRPr lang="en-US" sz="1600"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dirty="0">
                <a:latin typeface="Verdana"/>
                <a:cs typeface="Verdana"/>
              </a:rPr>
              <a:t>Not</a:t>
            </a:r>
            <a:r>
              <a:rPr lang="en-US" sz="1600" spc="-30" dirty="0">
                <a:latin typeface="Verdana"/>
                <a:cs typeface="Verdana"/>
              </a:rPr>
              <a:t> </a:t>
            </a:r>
            <a:r>
              <a:rPr lang="en-US" sz="1600" dirty="0">
                <a:latin typeface="Verdana"/>
                <a:cs typeface="Verdana"/>
              </a:rPr>
              <a:t>assigning</a:t>
            </a:r>
            <a:r>
              <a:rPr lang="en-US" sz="1600" spc="-60" dirty="0">
                <a:latin typeface="Verdana"/>
                <a:cs typeface="Verdana"/>
              </a:rPr>
              <a:t> </a:t>
            </a:r>
            <a:r>
              <a:rPr lang="en-US" sz="1600" dirty="0">
                <a:latin typeface="Verdana"/>
                <a:cs typeface="Verdana"/>
              </a:rPr>
              <a:t>a</a:t>
            </a:r>
            <a:r>
              <a:rPr lang="en-US" sz="1600" spc="-20" dirty="0">
                <a:latin typeface="Verdana"/>
                <a:cs typeface="Verdana"/>
              </a:rPr>
              <a:t> </a:t>
            </a:r>
            <a:r>
              <a:rPr lang="en-US" sz="1600" dirty="0">
                <a:latin typeface="Verdana"/>
                <a:cs typeface="Verdana"/>
              </a:rPr>
              <a:t>reserved</a:t>
            </a:r>
            <a:r>
              <a:rPr lang="en-US" sz="1600" spc="-35" dirty="0">
                <a:latin typeface="Verdana"/>
                <a:cs typeface="Verdana"/>
              </a:rPr>
              <a:t> </a:t>
            </a:r>
            <a:r>
              <a:rPr lang="en-US" sz="1600" dirty="0">
                <a:latin typeface="Verdana"/>
                <a:cs typeface="Verdana"/>
              </a:rPr>
              <a:t>room</a:t>
            </a:r>
            <a:r>
              <a:rPr lang="en-US" sz="1600" spc="-30" dirty="0">
                <a:latin typeface="Verdana"/>
                <a:cs typeface="Verdana"/>
              </a:rPr>
              <a:t> </a:t>
            </a:r>
            <a:r>
              <a:rPr lang="en-US" sz="1600" dirty="0">
                <a:latin typeface="Verdana"/>
                <a:cs typeface="Verdana"/>
              </a:rPr>
              <a:t>does</a:t>
            </a:r>
            <a:r>
              <a:rPr lang="en-US" sz="1600" spc="-35" dirty="0">
                <a:latin typeface="Verdana"/>
                <a:cs typeface="Verdana"/>
              </a:rPr>
              <a:t> </a:t>
            </a:r>
            <a:r>
              <a:rPr lang="en-US" sz="1600" dirty="0">
                <a:latin typeface="Verdana"/>
                <a:cs typeface="Verdana"/>
              </a:rPr>
              <a:t>not</a:t>
            </a:r>
            <a:r>
              <a:rPr lang="en-US" sz="1600" spc="-15" dirty="0">
                <a:latin typeface="Verdana"/>
                <a:cs typeface="Verdana"/>
              </a:rPr>
              <a:t> </a:t>
            </a:r>
            <a:r>
              <a:rPr lang="en-US" sz="1600" dirty="0">
                <a:latin typeface="Verdana"/>
                <a:cs typeface="Verdana"/>
              </a:rPr>
              <a:t>affect</a:t>
            </a:r>
            <a:r>
              <a:rPr lang="en-US" sz="1600" spc="-55" dirty="0">
                <a:latin typeface="Verdana"/>
                <a:cs typeface="Verdana"/>
              </a:rPr>
              <a:t> </a:t>
            </a:r>
            <a:r>
              <a:rPr lang="en-US" sz="1600" spc="-20" dirty="0">
                <a:latin typeface="Verdana"/>
                <a:cs typeface="Verdana"/>
              </a:rPr>
              <a:t>ADR.</a:t>
            </a:r>
            <a:endParaRPr lang="en-US" sz="1600" dirty="0">
              <a:latin typeface="Verdana"/>
              <a:cs typeface="Verdana"/>
            </a:endParaRPr>
          </a:p>
        </p:txBody>
      </p:sp>
    </p:spTree>
    <p:extLst>
      <p:ext uri="{BB962C8B-B14F-4D97-AF65-F5344CB8AC3E}">
        <p14:creationId xmlns:p14="http://schemas.microsoft.com/office/powerpoint/2010/main" val="2208215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7663F31-2163-B670-5499-B986E256E856}"/>
              </a:ext>
            </a:extLst>
          </p:cNvPr>
          <p:cNvSpPr txBox="1">
            <a:spLocks/>
          </p:cNvSpPr>
          <p:nvPr/>
        </p:nvSpPr>
        <p:spPr>
          <a:xfrm>
            <a:off x="393895" y="711838"/>
            <a:ext cx="11406219"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spcBef>
                <a:spcPts val="650"/>
              </a:spcBef>
            </a:pPr>
            <a:r>
              <a:rPr lang="en-IN" sz="2800" b="1" dirty="0">
                <a:solidFill>
                  <a:schemeClr val="accent1"/>
                </a:solidFill>
                <a:latin typeface="Verdana"/>
                <a:cs typeface="Verdana"/>
              </a:rPr>
              <a:t>Challenges</a:t>
            </a:r>
            <a:endParaRPr lang="en-IN" sz="2400" dirty="0">
              <a:solidFill>
                <a:schemeClr val="accent1"/>
              </a:solidFill>
              <a:latin typeface="Verdana"/>
              <a:cs typeface="Verdana"/>
            </a:endParaRPr>
          </a:p>
        </p:txBody>
      </p:sp>
      <p:sp>
        <p:nvSpPr>
          <p:cNvPr id="3" name="object 3">
            <a:extLst>
              <a:ext uri="{FF2B5EF4-FFF2-40B4-BE49-F238E27FC236}">
                <a16:creationId xmlns:a16="http://schemas.microsoft.com/office/drawing/2014/main" id="{37CDB56E-FB3E-8F25-6022-C6D1AFD2A12D}"/>
              </a:ext>
            </a:extLst>
          </p:cNvPr>
          <p:cNvSpPr txBox="1"/>
          <p:nvPr/>
        </p:nvSpPr>
        <p:spPr>
          <a:xfrm>
            <a:off x="2452948" y="1636439"/>
            <a:ext cx="6297157" cy="2144177"/>
          </a:xfrm>
          <a:prstGeom prst="rect">
            <a:avLst/>
          </a:prstGeom>
        </p:spPr>
        <p:txBody>
          <a:bodyPr vert="horz" wrap="square" lIns="0" tIns="12700" rIns="0" bIns="0" rtlCol="0">
            <a:spAutoFit/>
          </a:bodyPr>
          <a:lstStyle/>
          <a:p>
            <a:pPr marL="299085" indent="-286385" algn="just">
              <a:lnSpc>
                <a:spcPct val="100000"/>
              </a:lnSpc>
              <a:spcBef>
                <a:spcPts val="105"/>
              </a:spcBef>
              <a:buClr>
                <a:srgbClr val="000000"/>
              </a:buClr>
              <a:buFont typeface="Wingdings"/>
              <a:buChar char=""/>
              <a:tabLst>
                <a:tab pos="299085" algn="l"/>
              </a:tabLst>
            </a:pPr>
            <a:r>
              <a:rPr lang="en-US" sz="1600" b="1" dirty="0">
                <a:solidFill>
                  <a:srgbClr val="202020"/>
                </a:solidFill>
                <a:latin typeface="Verdana"/>
                <a:cs typeface="Verdana"/>
              </a:rPr>
              <a:t>The</a:t>
            </a:r>
            <a:r>
              <a:rPr lang="en-US" sz="1600" b="1" spc="-25" dirty="0">
                <a:solidFill>
                  <a:srgbClr val="202020"/>
                </a:solidFill>
                <a:latin typeface="Verdana"/>
                <a:cs typeface="Verdana"/>
              </a:rPr>
              <a:t> </a:t>
            </a:r>
            <a:r>
              <a:rPr lang="en-US" sz="1600" b="1" dirty="0">
                <a:solidFill>
                  <a:srgbClr val="202020"/>
                </a:solidFill>
                <a:latin typeface="Verdana"/>
                <a:cs typeface="Verdana"/>
              </a:rPr>
              <a:t>data</a:t>
            </a:r>
            <a:r>
              <a:rPr lang="en-US" sz="1600" b="1" spc="-25" dirty="0">
                <a:solidFill>
                  <a:srgbClr val="202020"/>
                </a:solidFill>
                <a:latin typeface="Verdana"/>
                <a:cs typeface="Verdana"/>
              </a:rPr>
              <a:t> </a:t>
            </a:r>
            <a:r>
              <a:rPr lang="en-US" sz="1600" b="1" dirty="0">
                <a:solidFill>
                  <a:srgbClr val="202020"/>
                </a:solidFill>
                <a:latin typeface="Verdana"/>
                <a:cs typeface="Verdana"/>
              </a:rPr>
              <a:t>contained</a:t>
            </a:r>
            <a:r>
              <a:rPr lang="en-US" sz="1600" b="1" spc="-30" dirty="0">
                <a:solidFill>
                  <a:srgbClr val="202020"/>
                </a:solidFill>
                <a:latin typeface="Verdana"/>
                <a:cs typeface="Verdana"/>
              </a:rPr>
              <a:t> </a:t>
            </a:r>
            <a:r>
              <a:rPr lang="en-US" sz="1600" b="1" dirty="0">
                <a:solidFill>
                  <a:srgbClr val="202020"/>
                </a:solidFill>
                <a:latin typeface="Verdana"/>
                <a:cs typeface="Verdana"/>
              </a:rPr>
              <a:t>a</a:t>
            </a:r>
            <a:r>
              <a:rPr lang="en-US" sz="1600" b="1" spc="-30" dirty="0">
                <a:solidFill>
                  <a:srgbClr val="202020"/>
                </a:solidFill>
                <a:latin typeface="Verdana"/>
                <a:cs typeface="Verdana"/>
              </a:rPr>
              <a:t> </a:t>
            </a:r>
            <a:r>
              <a:rPr lang="en-US" sz="1600" b="1" dirty="0">
                <a:solidFill>
                  <a:srgbClr val="202020"/>
                </a:solidFill>
                <a:latin typeface="Verdana"/>
                <a:cs typeface="Verdana"/>
              </a:rPr>
              <a:t>large</a:t>
            </a:r>
            <a:r>
              <a:rPr lang="en-US" sz="1600" b="1" spc="-30" dirty="0">
                <a:solidFill>
                  <a:srgbClr val="202020"/>
                </a:solidFill>
                <a:latin typeface="Verdana"/>
                <a:cs typeface="Verdana"/>
              </a:rPr>
              <a:t> </a:t>
            </a:r>
            <a:r>
              <a:rPr lang="en-US" sz="1600" b="1" dirty="0">
                <a:solidFill>
                  <a:srgbClr val="202020"/>
                </a:solidFill>
                <a:latin typeface="Verdana"/>
                <a:cs typeface="Verdana"/>
              </a:rPr>
              <a:t>number</a:t>
            </a:r>
            <a:r>
              <a:rPr lang="en-US" sz="1600" b="1" spc="-20" dirty="0">
                <a:solidFill>
                  <a:srgbClr val="202020"/>
                </a:solidFill>
                <a:latin typeface="Verdana"/>
                <a:cs typeface="Verdana"/>
              </a:rPr>
              <a:t> </a:t>
            </a:r>
            <a:r>
              <a:rPr lang="en-US" sz="1600" b="1" dirty="0">
                <a:solidFill>
                  <a:srgbClr val="202020"/>
                </a:solidFill>
                <a:latin typeface="Verdana"/>
                <a:cs typeface="Verdana"/>
              </a:rPr>
              <a:t>of</a:t>
            </a:r>
            <a:r>
              <a:rPr lang="en-US" sz="1600" b="1" spc="-20" dirty="0">
                <a:solidFill>
                  <a:srgbClr val="202020"/>
                </a:solidFill>
                <a:latin typeface="Verdana"/>
                <a:cs typeface="Verdana"/>
              </a:rPr>
              <a:t> </a:t>
            </a:r>
            <a:r>
              <a:rPr lang="en-US" sz="1600" b="1" spc="-10" dirty="0">
                <a:solidFill>
                  <a:srgbClr val="202020"/>
                </a:solidFill>
                <a:latin typeface="Verdana"/>
                <a:cs typeface="Verdana"/>
              </a:rPr>
              <a:t>duplicates.</a:t>
            </a:r>
            <a:endParaRPr lang="en-US" sz="1600" b="1" dirty="0">
              <a:latin typeface="Verdana"/>
              <a:cs typeface="Verdana"/>
            </a:endParaRPr>
          </a:p>
          <a:p>
            <a:pPr marL="299085" indent="-286385" algn="just">
              <a:lnSpc>
                <a:spcPct val="100000"/>
              </a:lnSpc>
              <a:spcBef>
                <a:spcPts val="1675"/>
              </a:spcBef>
              <a:buClr>
                <a:srgbClr val="000000"/>
              </a:buClr>
              <a:buFont typeface="Wingdings"/>
              <a:buChar char=""/>
              <a:tabLst>
                <a:tab pos="299085" algn="l"/>
              </a:tabLst>
            </a:pPr>
            <a:r>
              <a:rPr lang="en-US" sz="1600" b="1" dirty="0">
                <a:solidFill>
                  <a:srgbClr val="202020"/>
                </a:solidFill>
                <a:latin typeface="Verdana"/>
                <a:cs typeface="Verdana"/>
              </a:rPr>
              <a:t>The</a:t>
            </a:r>
            <a:r>
              <a:rPr lang="en-US" sz="1600" b="1" spc="-20" dirty="0">
                <a:solidFill>
                  <a:srgbClr val="202020"/>
                </a:solidFill>
                <a:latin typeface="Verdana"/>
                <a:cs typeface="Verdana"/>
              </a:rPr>
              <a:t> </a:t>
            </a:r>
            <a:r>
              <a:rPr lang="en-US" sz="1600" b="1" dirty="0">
                <a:solidFill>
                  <a:srgbClr val="202020"/>
                </a:solidFill>
                <a:latin typeface="Verdana"/>
                <a:cs typeface="Verdana"/>
              </a:rPr>
              <a:t>improper</a:t>
            </a:r>
            <a:r>
              <a:rPr lang="en-US" sz="1600" b="1" spc="-30" dirty="0">
                <a:solidFill>
                  <a:srgbClr val="202020"/>
                </a:solidFill>
                <a:latin typeface="Verdana"/>
                <a:cs typeface="Verdana"/>
              </a:rPr>
              <a:t> </a:t>
            </a:r>
            <a:r>
              <a:rPr lang="en-US" sz="1600" b="1" dirty="0">
                <a:solidFill>
                  <a:srgbClr val="202020"/>
                </a:solidFill>
                <a:latin typeface="Verdana"/>
                <a:cs typeface="Verdana"/>
              </a:rPr>
              <a:t>data</a:t>
            </a:r>
            <a:r>
              <a:rPr lang="en-US" sz="1600" b="1" spc="-25" dirty="0">
                <a:solidFill>
                  <a:srgbClr val="202020"/>
                </a:solidFill>
                <a:latin typeface="Verdana"/>
                <a:cs typeface="Verdana"/>
              </a:rPr>
              <a:t> </a:t>
            </a:r>
            <a:r>
              <a:rPr lang="en-US" sz="1600" b="1" dirty="0">
                <a:solidFill>
                  <a:srgbClr val="202020"/>
                </a:solidFill>
                <a:latin typeface="Verdana"/>
                <a:cs typeface="Verdana"/>
              </a:rPr>
              <a:t>type</a:t>
            </a:r>
            <a:r>
              <a:rPr lang="en-US" sz="1600" b="1" spc="-20" dirty="0">
                <a:solidFill>
                  <a:srgbClr val="202020"/>
                </a:solidFill>
                <a:latin typeface="Verdana"/>
                <a:cs typeface="Verdana"/>
              </a:rPr>
              <a:t> </a:t>
            </a:r>
            <a:r>
              <a:rPr lang="en-US" sz="1600" b="1" dirty="0">
                <a:solidFill>
                  <a:srgbClr val="202020"/>
                </a:solidFill>
                <a:latin typeface="Verdana"/>
                <a:cs typeface="Verdana"/>
              </a:rPr>
              <a:t>format</a:t>
            </a:r>
            <a:r>
              <a:rPr lang="en-US" sz="1600" b="1" spc="-35" dirty="0">
                <a:solidFill>
                  <a:srgbClr val="202020"/>
                </a:solidFill>
                <a:latin typeface="Verdana"/>
                <a:cs typeface="Verdana"/>
              </a:rPr>
              <a:t> </a:t>
            </a:r>
            <a:r>
              <a:rPr lang="en-US" sz="1600" b="1" dirty="0">
                <a:solidFill>
                  <a:srgbClr val="202020"/>
                </a:solidFill>
                <a:latin typeface="Verdana"/>
                <a:cs typeface="Verdana"/>
              </a:rPr>
              <a:t>was</a:t>
            </a:r>
            <a:r>
              <a:rPr lang="en-US" sz="1600" b="1" spc="-30" dirty="0">
                <a:solidFill>
                  <a:srgbClr val="202020"/>
                </a:solidFill>
                <a:latin typeface="Verdana"/>
                <a:cs typeface="Verdana"/>
              </a:rPr>
              <a:t> </a:t>
            </a:r>
            <a:r>
              <a:rPr lang="en-US" sz="1600" b="1" dirty="0">
                <a:solidFill>
                  <a:srgbClr val="202020"/>
                </a:solidFill>
                <a:latin typeface="Verdana"/>
                <a:cs typeface="Verdana"/>
              </a:rPr>
              <a:t>used</a:t>
            </a:r>
            <a:r>
              <a:rPr lang="en-US" sz="1600" b="1" spc="-20" dirty="0">
                <a:solidFill>
                  <a:srgbClr val="202020"/>
                </a:solidFill>
                <a:latin typeface="Verdana"/>
                <a:cs typeface="Verdana"/>
              </a:rPr>
              <a:t> </a:t>
            </a:r>
            <a:r>
              <a:rPr lang="en-US" sz="1600" b="1" dirty="0">
                <a:solidFill>
                  <a:srgbClr val="202020"/>
                </a:solidFill>
                <a:latin typeface="Verdana"/>
                <a:cs typeface="Verdana"/>
              </a:rPr>
              <a:t>for</a:t>
            </a:r>
            <a:r>
              <a:rPr lang="en-US" sz="1600" b="1" spc="-20" dirty="0">
                <a:solidFill>
                  <a:srgbClr val="202020"/>
                </a:solidFill>
                <a:latin typeface="Verdana"/>
                <a:cs typeface="Verdana"/>
              </a:rPr>
              <a:t> </a:t>
            </a:r>
            <a:r>
              <a:rPr lang="en-US" sz="1600" b="1" dirty="0">
                <a:solidFill>
                  <a:srgbClr val="202020"/>
                </a:solidFill>
                <a:latin typeface="Verdana"/>
                <a:cs typeface="Verdana"/>
              </a:rPr>
              <a:t>the</a:t>
            </a:r>
            <a:r>
              <a:rPr lang="en-US" sz="1600" b="1" spc="-15" dirty="0">
                <a:solidFill>
                  <a:srgbClr val="202020"/>
                </a:solidFill>
                <a:latin typeface="Verdana"/>
                <a:cs typeface="Verdana"/>
              </a:rPr>
              <a:t> </a:t>
            </a:r>
            <a:r>
              <a:rPr lang="en-US" sz="1600" b="1" spc="-10" dirty="0">
                <a:solidFill>
                  <a:srgbClr val="202020"/>
                </a:solidFill>
                <a:latin typeface="Verdana"/>
                <a:cs typeface="Verdana"/>
              </a:rPr>
              <a:t>data.</a:t>
            </a:r>
            <a:endParaRPr lang="en-US" sz="1600" b="1" dirty="0">
              <a:latin typeface="Verdana"/>
              <a:cs typeface="Verdana"/>
            </a:endParaRPr>
          </a:p>
          <a:p>
            <a:pPr marL="299085" marR="445770" indent="-287020" algn="just">
              <a:lnSpc>
                <a:spcPct val="100000"/>
              </a:lnSpc>
              <a:spcBef>
                <a:spcPts val="1685"/>
              </a:spcBef>
              <a:buClr>
                <a:srgbClr val="000000"/>
              </a:buClr>
              <a:buFont typeface="Wingdings"/>
              <a:buChar char=""/>
              <a:tabLst>
                <a:tab pos="299085" algn="l"/>
              </a:tabLst>
            </a:pPr>
            <a:r>
              <a:rPr lang="en-US" sz="1600" b="1" dirty="0">
                <a:solidFill>
                  <a:srgbClr val="202020"/>
                </a:solidFill>
                <a:latin typeface="Verdana"/>
                <a:cs typeface="Verdana"/>
              </a:rPr>
              <a:t>It</a:t>
            </a:r>
            <a:r>
              <a:rPr lang="en-US" sz="1600" b="1" spc="-35" dirty="0">
                <a:solidFill>
                  <a:srgbClr val="202020"/>
                </a:solidFill>
                <a:latin typeface="Verdana"/>
                <a:cs typeface="Verdana"/>
              </a:rPr>
              <a:t> </a:t>
            </a:r>
            <a:r>
              <a:rPr lang="en-US" sz="1600" b="1" dirty="0">
                <a:solidFill>
                  <a:srgbClr val="202020"/>
                </a:solidFill>
                <a:latin typeface="Verdana"/>
                <a:cs typeface="Verdana"/>
              </a:rPr>
              <a:t>was</a:t>
            </a:r>
            <a:r>
              <a:rPr lang="en-US" sz="1600" b="1" spc="-30" dirty="0">
                <a:solidFill>
                  <a:srgbClr val="202020"/>
                </a:solidFill>
                <a:latin typeface="Verdana"/>
                <a:cs typeface="Verdana"/>
              </a:rPr>
              <a:t> </a:t>
            </a:r>
            <a:r>
              <a:rPr lang="en-US" sz="1600" b="1" dirty="0">
                <a:solidFill>
                  <a:srgbClr val="202020"/>
                </a:solidFill>
                <a:latin typeface="Verdana"/>
                <a:cs typeface="Verdana"/>
              </a:rPr>
              <a:t>challenging</a:t>
            </a:r>
            <a:r>
              <a:rPr lang="en-US" sz="1600" b="1" spc="-60" dirty="0">
                <a:solidFill>
                  <a:srgbClr val="202020"/>
                </a:solidFill>
                <a:latin typeface="Verdana"/>
                <a:cs typeface="Verdana"/>
              </a:rPr>
              <a:t> </a:t>
            </a:r>
            <a:r>
              <a:rPr lang="en-US" sz="1600" b="1" dirty="0">
                <a:solidFill>
                  <a:srgbClr val="202020"/>
                </a:solidFill>
                <a:latin typeface="Verdana"/>
                <a:cs typeface="Verdana"/>
              </a:rPr>
              <a:t>to</a:t>
            </a:r>
            <a:r>
              <a:rPr lang="en-US" sz="1600" b="1" spc="-15" dirty="0">
                <a:solidFill>
                  <a:srgbClr val="202020"/>
                </a:solidFill>
                <a:latin typeface="Verdana"/>
                <a:cs typeface="Verdana"/>
              </a:rPr>
              <a:t> </a:t>
            </a:r>
            <a:r>
              <a:rPr lang="en-US" sz="1600" b="1" dirty="0">
                <a:solidFill>
                  <a:srgbClr val="202020"/>
                </a:solidFill>
                <a:latin typeface="Verdana"/>
                <a:cs typeface="Verdana"/>
              </a:rPr>
              <a:t>select</a:t>
            </a:r>
            <a:r>
              <a:rPr lang="en-US" sz="1600" b="1" spc="-45" dirty="0">
                <a:solidFill>
                  <a:srgbClr val="202020"/>
                </a:solidFill>
                <a:latin typeface="Verdana"/>
                <a:cs typeface="Verdana"/>
              </a:rPr>
              <a:t> </a:t>
            </a:r>
            <a:r>
              <a:rPr lang="en-US" sz="1600" b="1" dirty="0">
                <a:solidFill>
                  <a:srgbClr val="202020"/>
                </a:solidFill>
                <a:latin typeface="Verdana"/>
                <a:cs typeface="Verdana"/>
              </a:rPr>
              <a:t>the</a:t>
            </a:r>
            <a:r>
              <a:rPr lang="en-US" sz="1600" b="1" spc="-30" dirty="0">
                <a:solidFill>
                  <a:srgbClr val="202020"/>
                </a:solidFill>
                <a:latin typeface="Verdana"/>
                <a:cs typeface="Verdana"/>
              </a:rPr>
              <a:t> </a:t>
            </a:r>
            <a:r>
              <a:rPr lang="en-US" sz="1600" b="1" dirty="0">
                <a:solidFill>
                  <a:srgbClr val="202020"/>
                </a:solidFill>
                <a:latin typeface="Verdana"/>
                <a:cs typeface="Verdana"/>
              </a:rPr>
              <a:t>best</a:t>
            </a:r>
            <a:r>
              <a:rPr lang="en-US" sz="1600" b="1" spc="-30" dirty="0">
                <a:solidFill>
                  <a:srgbClr val="202020"/>
                </a:solidFill>
                <a:latin typeface="Verdana"/>
                <a:cs typeface="Verdana"/>
              </a:rPr>
              <a:t> </a:t>
            </a:r>
            <a:r>
              <a:rPr lang="en-US" sz="1600" b="1" spc="-10" dirty="0">
                <a:solidFill>
                  <a:srgbClr val="202020"/>
                </a:solidFill>
                <a:latin typeface="Verdana"/>
                <a:cs typeface="Verdana"/>
              </a:rPr>
              <a:t>visualization techniques.</a:t>
            </a:r>
            <a:endParaRPr lang="en-US" sz="1600" b="1" dirty="0">
              <a:latin typeface="Verdana"/>
              <a:cs typeface="Verdana"/>
            </a:endParaRPr>
          </a:p>
          <a:p>
            <a:pPr marL="299085" indent="-286385" algn="just">
              <a:lnSpc>
                <a:spcPct val="100000"/>
              </a:lnSpc>
              <a:spcBef>
                <a:spcPts val="1680"/>
              </a:spcBef>
              <a:buClr>
                <a:srgbClr val="000000"/>
              </a:buClr>
              <a:buFont typeface="Wingdings"/>
              <a:buChar char=""/>
              <a:tabLst>
                <a:tab pos="299085" algn="l"/>
              </a:tabLst>
            </a:pPr>
            <a:r>
              <a:rPr lang="en-US" sz="1600" b="1" dirty="0">
                <a:solidFill>
                  <a:srgbClr val="202020"/>
                </a:solidFill>
                <a:latin typeface="Verdana"/>
                <a:cs typeface="Verdana"/>
              </a:rPr>
              <a:t>The</a:t>
            </a:r>
            <a:r>
              <a:rPr lang="en-US" sz="1600" b="1" spc="-20" dirty="0">
                <a:solidFill>
                  <a:srgbClr val="202020"/>
                </a:solidFill>
                <a:latin typeface="Verdana"/>
                <a:cs typeface="Verdana"/>
              </a:rPr>
              <a:t> </a:t>
            </a:r>
            <a:r>
              <a:rPr lang="en-US" sz="1600" b="1" dirty="0">
                <a:solidFill>
                  <a:srgbClr val="202020"/>
                </a:solidFill>
                <a:latin typeface="Verdana"/>
                <a:cs typeface="Verdana"/>
              </a:rPr>
              <a:t>dataset</a:t>
            </a:r>
            <a:r>
              <a:rPr lang="en-US" sz="1600" b="1" spc="-40" dirty="0">
                <a:solidFill>
                  <a:srgbClr val="202020"/>
                </a:solidFill>
                <a:latin typeface="Verdana"/>
                <a:cs typeface="Verdana"/>
              </a:rPr>
              <a:t> </a:t>
            </a:r>
            <a:r>
              <a:rPr lang="en-US" sz="1600" b="1" dirty="0">
                <a:solidFill>
                  <a:srgbClr val="202020"/>
                </a:solidFill>
                <a:latin typeface="Verdana"/>
                <a:cs typeface="Verdana"/>
              </a:rPr>
              <a:t>contained</a:t>
            </a:r>
            <a:r>
              <a:rPr lang="en-US" sz="1600" b="1" spc="-40" dirty="0">
                <a:solidFill>
                  <a:srgbClr val="202020"/>
                </a:solidFill>
                <a:latin typeface="Verdana"/>
                <a:cs typeface="Verdana"/>
              </a:rPr>
              <a:t> </a:t>
            </a:r>
            <a:r>
              <a:rPr lang="en-US" sz="1600" b="1" dirty="0">
                <a:solidFill>
                  <a:srgbClr val="202020"/>
                </a:solidFill>
                <a:latin typeface="Verdana"/>
                <a:cs typeface="Verdana"/>
              </a:rPr>
              <a:t>a</a:t>
            </a:r>
            <a:r>
              <a:rPr lang="en-US" sz="1600" b="1" spc="-25" dirty="0">
                <a:solidFill>
                  <a:srgbClr val="202020"/>
                </a:solidFill>
                <a:latin typeface="Verdana"/>
                <a:cs typeface="Verdana"/>
              </a:rPr>
              <a:t> </a:t>
            </a:r>
            <a:r>
              <a:rPr lang="en-US" sz="1600" b="1" dirty="0">
                <a:solidFill>
                  <a:srgbClr val="202020"/>
                </a:solidFill>
                <a:latin typeface="Verdana"/>
                <a:cs typeface="Verdana"/>
              </a:rPr>
              <a:t>large</a:t>
            </a:r>
            <a:r>
              <a:rPr lang="en-US" sz="1600" b="1" spc="-25" dirty="0">
                <a:solidFill>
                  <a:srgbClr val="202020"/>
                </a:solidFill>
                <a:latin typeface="Verdana"/>
                <a:cs typeface="Verdana"/>
              </a:rPr>
              <a:t> </a:t>
            </a:r>
            <a:r>
              <a:rPr lang="en-US" sz="1600" b="1" dirty="0">
                <a:solidFill>
                  <a:srgbClr val="202020"/>
                </a:solidFill>
                <a:latin typeface="Verdana"/>
                <a:cs typeface="Verdana"/>
              </a:rPr>
              <a:t>number</a:t>
            </a:r>
            <a:r>
              <a:rPr lang="en-US" sz="1600" b="1" spc="-35" dirty="0">
                <a:solidFill>
                  <a:srgbClr val="202020"/>
                </a:solidFill>
                <a:latin typeface="Verdana"/>
                <a:cs typeface="Verdana"/>
              </a:rPr>
              <a:t> </a:t>
            </a:r>
            <a:r>
              <a:rPr lang="en-US" sz="1600" b="1" dirty="0">
                <a:solidFill>
                  <a:srgbClr val="202020"/>
                </a:solidFill>
                <a:latin typeface="Verdana"/>
                <a:cs typeface="Verdana"/>
              </a:rPr>
              <a:t>of</a:t>
            </a:r>
            <a:r>
              <a:rPr lang="en-US" sz="1600" b="1" spc="-30" dirty="0">
                <a:solidFill>
                  <a:srgbClr val="202020"/>
                </a:solidFill>
                <a:latin typeface="Verdana"/>
                <a:cs typeface="Verdana"/>
              </a:rPr>
              <a:t> </a:t>
            </a:r>
            <a:r>
              <a:rPr lang="en-US" sz="1600" b="1" dirty="0">
                <a:solidFill>
                  <a:srgbClr val="202020"/>
                </a:solidFill>
                <a:latin typeface="Verdana"/>
                <a:cs typeface="Verdana"/>
              </a:rPr>
              <a:t>null</a:t>
            </a:r>
            <a:r>
              <a:rPr lang="en-US" sz="1600" b="1" spc="-15" dirty="0">
                <a:solidFill>
                  <a:srgbClr val="202020"/>
                </a:solidFill>
                <a:latin typeface="Verdana"/>
                <a:cs typeface="Verdana"/>
              </a:rPr>
              <a:t> </a:t>
            </a:r>
            <a:r>
              <a:rPr lang="en-US" sz="1600" b="1" spc="-10" dirty="0">
                <a:solidFill>
                  <a:srgbClr val="202020"/>
                </a:solidFill>
                <a:latin typeface="Verdana"/>
                <a:cs typeface="Verdana"/>
              </a:rPr>
              <a:t>values.</a:t>
            </a:r>
            <a:endParaRPr lang="en-US" sz="1600" b="1" dirty="0">
              <a:latin typeface="Verdana"/>
              <a:cs typeface="Verdana"/>
            </a:endParaRPr>
          </a:p>
        </p:txBody>
      </p:sp>
      <p:sp>
        <p:nvSpPr>
          <p:cNvPr id="4" name="object 3">
            <a:extLst>
              <a:ext uri="{FF2B5EF4-FFF2-40B4-BE49-F238E27FC236}">
                <a16:creationId xmlns:a16="http://schemas.microsoft.com/office/drawing/2014/main" id="{9C8E935E-BD80-FE8D-2240-FF0802AFFE26}"/>
              </a:ext>
            </a:extLst>
          </p:cNvPr>
          <p:cNvSpPr txBox="1"/>
          <p:nvPr/>
        </p:nvSpPr>
        <p:spPr>
          <a:xfrm>
            <a:off x="523330" y="4433565"/>
            <a:ext cx="11546750" cy="1036181"/>
          </a:xfrm>
          <a:prstGeom prst="rect">
            <a:avLst/>
          </a:prstGeom>
        </p:spPr>
        <p:txBody>
          <a:bodyPr vert="horz" wrap="square" lIns="0" tIns="12700" rIns="0" bIns="0" rtlCol="0">
            <a:spAutoFit/>
          </a:bodyPr>
          <a:lstStyle/>
          <a:p>
            <a:pPr marL="12700">
              <a:lnSpc>
                <a:spcPct val="100000"/>
              </a:lnSpc>
              <a:spcBef>
                <a:spcPts val="105"/>
              </a:spcBef>
              <a:buClr>
                <a:srgbClr val="000000"/>
              </a:buClr>
              <a:tabLst>
                <a:tab pos="299085" algn="l"/>
              </a:tabLst>
            </a:pPr>
            <a:r>
              <a:rPr lang="en-US" sz="1600" b="1" dirty="0">
                <a:solidFill>
                  <a:srgbClr val="202020"/>
                </a:solidFill>
                <a:latin typeface="Verdana"/>
                <a:cs typeface="Verdana"/>
              </a:rPr>
              <a:t>For Source Code visit: </a:t>
            </a:r>
          </a:p>
          <a:p>
            <a:pPr marL="12700">
              <a:lnSpc>
                <a:spcPct val="100000"/>
              </a:lnSpc>
              <a:spcBef>
                <a:spcPts val="105"/>
              </a:spcBef>
              <a:buClr>
                <a:srgbClr val="000000"/>
              </a:buClr>
              <a:tabLst>
                <a:tab pos="299085" algn="l"/>
              </a:tabLst>
            </a:pPr>
            <a:endParaRPr lang="en-US" sz="1600" b="1" dirty="0">
              <a:solidFill>
                <a:srgbClr val="202020"/>
              </a:solidFill>
              <a:latin typeface="Verdana"/>
              <a:cs typeface="Verdana"/>
            </a:endParaRPr>
          </a:p>
          <a:p>
            <a:pPr marL="12700">
              <a:lnSpc>
                <a:spcPct val="100000"/>
              </a:lnSpc>
              <a:spcBef>
                <a:spcPts val="105"/>
              </a:spcBef>
              <a:buClr>
                <a:srgbClr val="000000"/>
              </a:buClr>
              <a:tabLst>
                <a:tab pos="299085" algn="l"/>
              </a:tabLst>
            </a:pPr>
            <a:r>
              <a:rPr lang="en-US" sz="1600" b="1" dirty="0">
                <a:solidFill>
                  <a:srgbClr val="202020"/>
                </a:solidFill>
                <a:latin typeface="Verdana"/>
                <a:cs typeface="Verdana"/>
              </a:rPr>
              <a:t> </a:t>
            </a:r>
            <a:r>
              <a:rPr lang="en-US" sz="1600" b="1" dirty="0">
                <a:solidFill>
                  <a:srgbClr val="202020"/>
                </a:solidFill>
                <a:latin typeface="Verdana"/>
                <a:cs typeface="Verdana"/>
                <a:hlinkClick r:id="rId2"/>
              </a:rPr>
              <a:t>https://github.com/NileshChhabra/IBM_Edunet_AICloud_HotelReservationAnalysis</a:t>
            </a:r>
            <a:endParaRPr lang="en-US" sz="1600" b="1" dirty="0">
              <a:solidFill>
                <a:srgbClr val="202020"/>
              </a:solidFill>
              <a:latin typeface="Verdana"/>
              <a:cs typeface="Verdana"/>
            </a:endParaRPr>
          </a:p>
          <a:p>
            <a:pPr marL="12700">
              <a:lnSpc>
                <a:spcPct val="100000"/>
              </a:lnSpc>
              <a:spcBef>
                <a:spcPts val="105"/>
              </a:spcBef>
              <a:buClr>
                <a:srgbClr val="000000"/>
              </a:buClr>
              <a:tabLst>
                <a:tab pos="299085" algn="l"/>
              </a:tabLst>
            </a:pPr>
            <a:endParaRPr lang="en-US" sz="1600" b="1" dirty="0">
              <a:latin typeface="Verdana"/>
              <a:cs typeface="Verdana"/>
            </a:endParaRPr>
          </a:p>
        </p:txBody>
      </p:sp>
    </p:spTree>
    <p:extLst>
      <p:ext uri="{BB962C8B-B14F-4D97-AF65-F5344CB8AC3E}">
        <p14:creationId xmlns:p14="http://schemas.microsoft.com/office/powerpoint/2010/main" val="2241484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4678998-2CB1-5AE1-D8D5-C58E1DF207DB}"/>
              </a:ext>
            </a:extLst>
          </p:cNvPr>
          <p:cNvSpPr txBox="1">
            <a:spLocks/>
          </p:cNvSpPr>
          <p:nvPr/>
        </p:nvSpPr>
        <p:spPr>
          <a:xfrm>
            <a:off x="393895" y="711838"/>
            <a:ext cx="11406219"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spcBef>
                <a:spcPts val="650"/>
              </a:spcBef>
            </a:pPr>
            <a:r>
              <a:rPr lang="en-IN" sz="2800" b="1" dirty="0">
                <a:solidFill>
                  <a:schemeClr val="accent1"/>
                </a:solidFill>
                <a:latin typeface="Verdana"/>
                <a:cs typeface="Verdana"/>
              </a:rPr>
              <a:t>Certificate 1:</a:t>
            </a:r>
            <a:endParaRPr lang="en-IN" sz="2400" dirty="0">
              <a:solidFill>
                <a:schemeClr val="accent1"/>
              </a:solidFill>
              <a:latin typeface="Verdana"/>
              <a:cs typeface="Verdana"/>
            </a:endParaRPr>
          </a:p>
        </p:txBody>
      </p:sp>
      <p:pic>
        <p:nvPicPr>
          <p:cNvPr id="8" name="Picture 7">
            <a:extLst>
              <a:ext uri="{FF2B5EF4-FFF2-40B4-BE49-F238E27FC236}">
                <a16:creationId xmlns:a16="http://schemas.microsoft.com/office/drawing/2014/main" id="{96A7BCED-3EB9-B2A8-FF39-2CD4EA41EE73}"/>
              </a:ext>
            </a:extLst>
          </p:cNvPr>
          <p:cNvPicPr>
            <a:picLocks noChangeAspect="1"/>
          </p:cNvPicPr>
          <p:nvPr/>
        </p:nvPicPr>
        <p:blipFill>
          <a:blip r:embed="rId2"/>
          <a:stretch>
            <a:fillRect/>
          </a:stretch>
        </p:blipFill>
        <p:spPr>
          <a:xfrm>
            <a:off x="2433711" y="1223311"/>
            <a:ext cx="7246307" cy="5634689"/>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4678998-2CB1-5AE1-D8D5-C58E1DF207DB}"/>
              </a:ext>
            </a:extLst>
          </p:cNvPr>
          <p:cNvSpPr txBox="1">
            <a:spLocks/>
          </p:cNvSpPr>
          <p:nvPr/>
        </p:nvSpPr>
        <p:spPr>
          <a:xfrm>
            <a:off x="393895" y="711838"/>
            <a:ext cx="11406219" cy="511473"/>
          </a:xfrm>
          <a:prstGeom prst="rect">
            <a:avLst/>
          </a:prstGeom>
        </p:spPr>
        <p:txBody>
          <a:bodyPr vert="horz" wrap="square" lIns="0" tIns="79806"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0000"/>
              </a:lnSpc>
              <a:spcBef>
                <a:spcPts val="650"/>
              </a:spcBef>
            </a:pPr>
            <a:r>
              <a:rPr lang="en-IN" sz="2800" b="1" dirty="0">
                <a:solidFill>
                  <a:schemeClr val="accent1"/>
                </a:solidFill>
                <a:latin typeface="Verdana"/>
                <a:cs typeface="Verdana"/>
              </a:rPr>
              <a:t>Certificate 2:</a:t>
            </a:r>
            <a:endParaRPr lang="en-IN" sz="2400" dirty="0">
              <a:solidFill>
                <a:schemeClr val="accent1"/>
              </a:solidFill>
              <a:latin typeface="Verdana"/>
              <a:cs typeface="Verdana"/>
            </a:endParaRPr>
          </a:p>
        </p:txBody>
      </p:sp>
      <p:pic>
        <p:nvPicPr>
          <p:cNvPr id="4" name="Picture 3">
            <a:extLst>
              <a:ext uri="{FF2B5EF4-FFF2-40B4-BE49-F238E27FC236}">
                <a16:creationId xmlns:a16="http://schemas.microsoft.com/office/drawing/2014/main" id="{7C04EE91-ABB7-041B-1473-637953F939DF}"/>
              </a:ext>
            </a:extLst>
          </p:cNvPr>
          <p:cNvPicPr>
            <a:picLocks noChangeAspect="1"/>
          </p:cNvPicPr>
          <p:nvPr/>
        </p:nvPicPr>
        <p:blipFill>
          <a:blip r:embed="rId2"/>
          <a:stretch>
            <a:fillRect/>
          </a:stretch>
        </p:blipFill>
        <p:spPr>
          <a:xfrm>
            <a:off x="2630658" y="1273823"/>
            <a:ext cx="7230794" cy="5584177"/>
          </a:xfrm>
          <a:prstGeom prst="rect">
            <a:avLst/>
          </a:prstGeom>
        </p:spPr>
      </p:pic>
    </p:spTree>
    <p:extLst>
      <p:ext uri="{BB962C8B-B14F-4D97-AF65-F5344CB8AC3E}">
        <p14:creationId xmlns:p14="http://schemas.microsoft.com/office/powerpoint/2010/main" val="2904379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52462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4583" y="633047"/>
            <a:ext cx="11029616" cy="72601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4583" y="1398206"/>
            <a:ext cx="11613485" cy="4586067"/>
          </a:xfrm>
        </p:spPr>
        <p:txBody>
          <a:bodyPr vert="horz" lIns="91440" tIns="45720" rIns="91440" bIns="45720" rtlCol="0" anchor="ctr">
            <a:noAutofit/>
          </a:bodyPr>
          <a:lstStyle/>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The GDS distribution channel can be eliminated by hoteliers because bookings made through it are extremely low.</a:t>
            </a:r>
            <a:endParaRPr lang="en-IN" sz="1800" b="0" i="0" u="none" strike="noStrike" baseline="0" dirty="0">
              <a:solidFill>
                <a:srgbClr val="2020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Hotels can cut costs by eliminating market segments such as complementary and aviation, as bookings through these segments are very low. </a:t>
            </a:r>
            <a:endParaRPr lang="en-IN" sz="1800" b="0" i="0" u="none" strike="noStrike" baseline="0" dirty="0">
              <a:solidFill>
                <a:srgbClr val="2020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Only 3.86% of customers return to the hotel, so hotels can increase repeat bookings by offering the right repeat booking incentives. </a:t>
            </a:r>
            <a:endParaRPr lang="en-IN" sz="1800" b="0" i="0" u="none" strike="noStrike" baseline="0" dirty="0">
              <a:solidFill>
                <a:srgbClr val="2020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Offer packages and promotions to promote bookings for the resort hotel.</a:t>
            </a:r>
            <a:endParaRPr lang="en-IN" sz="1800" b="0" i="0" u="none" strike="noStrike" baseline="0" dirty="0">
              <a:solidFill>
                <a:srgbClr val="2020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Bookings for 3 and 8 parking spaces were rarely requested by customers, hotels can only keep bookings for 1 and 2 parking spaces to save money. </a:t>
            </a:r>
            <a:endParaRPr lang="en-IN" sz="1800" b="0" i="0" u="none" strike="noStrike" baseline="0" dirty="0">
              <a:solidFill>
                <a:srgbClr val="2020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Almost 25% of customers cancelled their bookings. Hotels should implement a cancellation policy, discount on confirmed bookings, and send booking reminders to guests to reduce booking cancellations.</a:t>
            </a:r>
            <a:endParaRPr lang="en-IN" sz="1800" b="0" i="0" u="none" strike="noStrike" baseline="0" dirty="0">
              <a:solidFill>
                <a:srgbClr val="20202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u="none" strike="noStrike" baseline="0" dirty="0">
                <a:solidFill>
                  <a:srgbClr val="202020"/>
                </a:solidFill>
                <a:latin typeface="Times New Roman" panose="02020603050405020304" pitchFamily="18" charset="0"/>
                <a:cs typeface="Times New Roman" panose="02020603050405020304" pitchFamily="18" charset="0"/>
              </a:rPr>
              <a:t>People typically book rooms for two people, so encourage family and group bookings to maximize revenue.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4583" y="615595"/>
            <a:ext cx="11029616" cy="686431"/>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54584" y="1302026"/>
            <a:ext cx="11029615" cy="4673324"/>
          </a:xfrm>
        </p:spPr>
        <p:txBody>
          <a:bodyPr/>
          <a:lstStyle/>
          <a:p>
            <a:pPr marL="305435" indent="-305435" algn="just"/>
            <a:r>
              <a:rPr lang="en-IN" sz="1800" b="1" dirty="0">
                <a:solidFill>
                  <a:srgbClr val="0F0F0F"/>
                </a:solidFill>
              </a:rPr>
              <a:t>Pre-requirements: -</a:t>
            </a:r>
          </a:p>
          <a:p>
            <a:pPr marL="0" indent="0" algn="just">
              <a:buNone/>
            </a:pPr>
            <a:r>
              <a:rPr lang="en-IN" sz="1800" b="1" dirty="0">
                <a:solidFill>
                  <a:srgbClr val="0F0F0F"/>
                </a:solidFill>
              </a:rPr>
              <a:t>				1.Internet Connection</a:t>
            </a:r>
          </a:p>
          <a:p>
            <a:pPr marL="0" indent="0" algn="just">
              <a:buNone/>
            </a:pPr>
            <a:r>
              <a:rPr lang="en-IN" sz="1800" b="1" dirty="0">
                <a:solidFill>
                  <a:srgbClr val="0F0F0F"/>
                </a:solidFill>
              </a:rPr>
              <a:t>				2.Web browser to use Google Colab</a:t>
            </a:r>
          </a:p>
          <a:p>
            <a:pPr marL="305435" indent="-305435" algn="just"/>
            <a:r>
              <a:rPr lang="en-IN" sz="1800" b="1" dirty="0">
                <a:solidFill>
                  <a:srgbClr val="0F0F0F"/>
                </a:solidFill>
              </a:rPr>
              <a:t>Library required to build the Project:</a:t>
            </a:r>
          </a:p>
          <a:p>
            <a:pPr marL="0" indent="0" algn="just">
              <a:buNone/>
            </a:pPr>
            <a:r>
              <a:rPr lang="en-IN" sz="1800" b="1" dirty="0">
                <a:solidFill>
                  <a:srgbClr val="0F0F0F"/>
                </a:solidFill>
              </a:rPr>
              <a:t>				1. Numpy </a:t>
            </a:r>
            <a:r>
              <a:rPr lang="en-IN" sz="1800" dirty="0">
                <a:solidFill>
                  <a:srgbClr val="0F0F0F"/>
                </a:solidFill>
              </a:rPr>
              <a:t>(for mathematical  calculations)</a:t>
            </a:r>
            <a:endParaRPr lang="en-IN" sz="1800" b="1" dirty="0">
              <a:solidFill>
                <a:srgbClr val="0F0F0F"/>
              </a:solidFill>
            </a:endParaRPr>
          </a:p>
          <a:p>
            <a:pPr marL="0" indent="0" algn="just">
              <a:buNone/>
            </a:pPr>
            <a:r>
              <a:rPr lang="en-IN" sz="1800" b="1" dirty="0">
                <a:solidFill>
                  <a:srgbClr val="0F0F0F"/>
                </a:solidFill>
              </a:rPr>
              <a:t>				2. Pandas </a:t>
            </a:r>
            <a:r>
              <a:rPr lang="en-IN" sz="1800" dirty="0">
                <a:solidFill>
                  <a:srgbClr val="0F0F0F"/>
                </a:solidFill>
              </a:rPr>
              <a:t>(for analysis and manipulation of data in data set)</a:t>
            </a:r>
            <a:endParaRPr lang="en-IN" sz="1800" b="1" dirty="0">
              <a:solidFill>
                <a:srgbClr val="0F0F0F"/>
              </a:solidFill>
            </a:endParaRPr>
          </a:p>
          <a:p>
            <a:pPr marL="0" indent="0" algn="just">
              <a:buNone/>
            </a:pPr>
            <a:r>
              <a:rPr lang="en-IN" sz="1800" b="1" dirty="0">
                <a:solidFill>
                  <a:srgbClr val="0F0F0F"/>
                </a:solidFill>
              </a:rPr>
              <a:t>				3.Matplotlib </a:t>
            </a:r>
            <a:r>
              <a:rPr lang="en-IN" sz="1800" dirty="0">
                <a:solidFill>
                  <a:srgbClr val="0F0F0F"/>
                </a:solidFill>
              </a:rPr>
              <a:t>( to plot various kind of graphs)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1401B93-7675-D578-AAC7-53298FA30F9F}"/>
              </a:ext>
            </a:extLst>
          </p:cNvPr>
          <p:cNvSpPr txBox="1">
            <a:spLocks/>
          </p:cNvSpPr>
          <p:nvPr/>
        </p:nvSpPr>
        <p:spPr>
          <a:xfrm>
            <a:off x="342041" y="590843"/>
            <a:ext cx="11029616" cy="686431"/>
          </a:xfrm>
          <a:prstGeom prst="rect">
            <a:avLst/>
          </a:prstGeom>
        </p:spPr>
        <p:txBody>
          <a:bodyPr>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ea typeface="+mj-lt"/>
                <a:cs typeface="Arial"/>
              </a:rPr>
              <a:t>Data description </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40489A6A-B806-E7D1-1D02-4A1E2B96D600}"/>
              </a:ext>
            </a:extLst>
          </p:cNvPr>
          <p:cNvSpPr txBox="1"/>
          <p:nvPr/>
        </p:nvSpPr>
        <p:spPr>
          <a:xfrm>
            <a:off x="98474" y="1420837"/>
            <a:ext cx="12093525" cy="4524315"/>
          </a:xfrm>
          <a:prstGeom prst="rect">
            <a:avLst/>
          </a:prstGeom>
          <a:noFill/>
        </p:spPr>
        <p:txBody>
          <a:bodyPr wrap="square" rtlCol="0">
            <a:spAutoFit/>
          </a:bodyPr>
          <a:lstStyle/>
          <a:p>
            <a:pPr algn="just"/>
            <a:endParaRPr lang="en-IN" sz="1800" b="0" i="0" u="none" strike="noStrike" baseline="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800" b="1" strike="noStrike" baseline="0" dirty="0">
                <a:latin typeface="Verdana" panose="020B0604030504040204" pitchFamily="34" charset="0"/>
              </a:rPr>
              <a:t>Hotel:- </a:t>
            </a:r>
            <a:r>
              <a:rPr lang="en-US" sz="1800" strike="noStrike" baseline="0" dirty="0">
                <a:latin typeface="Verdana" panose="020B0604030504040204" pitchFamily="34" charset="0"/>
              </a:rPr>
              <a:t>Name of hotel ( City or Resort)</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Is_canceled</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Whether the booking is canceled or not (0 for no canceled and 1 for canceled)</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lead_time</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time (in days) between booking transaction and actual arrival.</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stays_in_weekend_nights</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No. of weekend nights spent in a hotel</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stays_in_week_nights</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No. of weeknights spent in a hotel</a:t>
            </a:r>
          </a:p>
          <a:p>
            <a:pPr marL="285750" indent="-285750" algn="just">
              <a:buFont typeface="Arial" panose="020B0604020202020204" pitchFamily="34" charset="0"/>
              <a:buChar char="•"/>
            </a:pPr>
            <a:r>
              <a:rPr lang="en-US" sz="1800" b="1" strike="noStrike" baseline="0" dirty="0">
                <a:latin typeface="Verdana" panose="020B0604030504040204" pitchFamily="34" charset="0"/>
              </a:rPr>
              <a:t>Meal:- </a:t>
            </a:r>
            <a:r>
              <a:rPr lang="en-US" sz="1800" strike="noStrike" baseline="0" dirty="0">
                <a:latin typeface="Verdana" panose="020B0604030504040204" pitchFamily="34" charset="0"/>
              </a:rPr>
              <a:t>Type of meal chosen</a:t>
            </a:r>
          </a:p>
          <a:p>
            <a:pPr marL="285750" indent="-285750" algn="just">
              <a:buFont typeface="Arial" panose="020B0604020202020204" pitchFamily="34" charset="0"/>
              <a:buChar char="•"/>
            </a:pPr>
            <a:r>
              <a:rPr lang="en-US" sz="1800" b="1" strike="noStrike" baseline="0" dirty="0">
                <a:latin typeface="Verdana" panose="020B0604030504040204" pitchFamily="34" charset="0"/>
              </a:rPr>
              <a:t>Country:- </a:t>
            </a:r>
            <a:r>
              <a:rPr lang="en-US" sz="1800" strike="noStrike" baseline="0" dirty="0">
                <a:latin typeface="Verdana" panose="020B0604030504040204" pitchFamily="34" charset="0"/>
              </a:rPr>
              <a:t>Country of origin of customers (as mentioned by them)</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market_segment</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What segment via booking was made and for what purpose.</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distribution_channel</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Via which medium booking was made.</a:t>
            </a:r>
          </a:p>
          <a:p>
            <a:pPr marL="285750" indent="-285750" algn="just">
              <a:buFont typeface="Arial" panose="020B0604020202020204" pitchFamily="34" charset="0"/>
              <a:buChar char="•"/>
            </a:pPr>
            <a:r>
              <a:rPr lang="en-US" sz="1800" strike="noStrike" baseline="0" dirty="0" err="1">
                <a:latin typeface="Verdana" panose="020B0604030504040204" pitchFamily="34" charset="0"/>
              </a:rPr>
              <a:t>i</a:t>
            </a:r>
            <a:r>
              <a:rPr lang="en-US" sz="1800" b="1" strike="noStrike" baseline="0" dirty="0" err="1">
                <a:latin typeface="Verdana" panose="020B0604030504040204" pitchFamily="34" charset="0"/>
              </a:rPr>
              <a:t>s_repeated_guest</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Whether the customer has made any booking before(0 for No and 1 for Yes)</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days_in_waiting_list</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No. of days on waiting list.</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customer_type</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Type of customer(Transient, Group, etc.)</a:t>
            </a:r>
          </a:p>
          <a:p>
            <a:pPr marL="285750" indent="-285750" algn="just">
              <a:buFont typeface="Arial" panose="020B0604020202020204" pitchFamily="34" charset="0"/>
              <a:buChar char="•"/>
            </a:pPr>
            <a:r>
              <a:rPr lang="en-IN" sz="1800" b="1" strike="noStrike" baseline="0" dirty="0" err="1">
                <a:latin typeface="Verdana" panose="020B0604030504040204" pitchFamily="34" charset="0"/>
              </a:rPr>
              <a:t>adr</a:t>
            </a:r>
            <a:r>
              <a:rPr lang="en-IN" sz="1800" b="1" strike="noStrike" baseline="0" dirty="0">
                <a:latin typeface="Verdana" panose="020B0604030504040204" pitchFamily="34" charset="0"/>
              </a:rPr>
              <a:t>:- </a:t>
            </a:r>
            <a:r>
              <a:rPr lang="en-IN" sz="1800" strike="noStrike" baseline="0" dirty="0">
                <a:latin typeface="Verdana" panose="020B0604030504040204" pitchFamily="34" charset="0"/>
              </a:rPr>
              <a:t>Average Daily Rate.</a:t>
            </a:r>
          </a:p>
          <a:p>
            <a:pPr marL="285750" indent="-285750" algn="just">
              <a:buFont typeface="Arial" panose="020B0604020202020204" pitchFamily="34" charset="0"/>
              <a:buChar char="•"/>
            </a:pPr>
            <a:r>
              <a:rPr lang="en-US" sz="1800" b="1" strike="noStrike" baseline="0" dirty="0" err="1">
                <a:latin typeface="Verdana" panose="020B0604030504040204" pitchFamily="34" charset="0"/>
              </a:rPr>
              <a:t>total_of_special_requests</a:t>
            </a:r>
            <a:r>
              <a:rPr lang="en-US" sz="1800" b="1" strike="noStrike" baseline="0" dirty="0">
                <a:latin typeface="Verdana" panose="020B0604030504040204" pitchFamily="34" charset="0"/>
              </a:rPr>
              <a:t>:- </a:t>
            </a:r>
            <a:r>
              <a:rPr lang="en-US" sz="1800" strike="noStrike" baseline="0" dirty="0">
                <a:latin typeface="Verdana" panose="020B0604030504040204" pitchFamily="34" charset="0"/>
              </a:rPr>
              <a:t>total no. of special request.</a:t>
            </a:r>
          </a:p>
          <a:p>
            <a:pPr algn="just"/>
            <a:endParaRPr lang="en-IN" dirty="0"/>
          </a:p>
        </p:txBody>
      </p:sp>
    </p:spTree>
    <p:extLst>
      <p:ext uri="{BB962C8B-B14F-4D97-AF65-F5344CB8AC3E}">
        <p14:creationId xmlns:p14="http://schemas.microsoft.com/office/powerpoint/2010/main" val="25953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4">
            <a:extLst>
              <a:ext uri="{FF2B5EF4-FFF2-40B4-BE49-F238E27FC236}">
                <a16:creationId xmlns:a16="http://schemas.microsoft.com/office/drawing/2014/main" id="{DD68E6BC-423F-2F4B-60DF-E59F1D85BE02}"/>
              </a:ext>
            </a:extLst>
          </p:cNvPr>
          <p:cNvPicPr/>
          <p:nvPr/>
        </p:nvPicPr>
        <p:blipFill>
          <a:blip r:embed="rId2" cstate="print"/>
          <a:stretch>
            <a:fillRect/>
          </a:stretch>
        </p:blipFill>
        <p:spPr>
          <a:xfrm>
            <a:off x="333830" y="1422400"/>
            <a:ext cx="11222962" cy="5167085"/>
          </a:xfrm>
          <a:prstGeom prst="rect">
            <a:avLst/>
          </a:prstGeom>
        </p:spPr>
      </p:pic>
      <p:sp>
        <p:nvSpPr>
          <p:cNvPr id="9" name="Title 4">
            <a:extLst>
              <a:ext uri="{FF2B5EF4-FFF2-40B4-BE49-F238E27FC236}">
                <a16:creationId xmlns:a16="http://schemas.microsoft.com/office/drawing/2014/main" id="{A0DD4333-7AF7-6EF2-E870-B5BE83BFA2B5}"/>
              </a:ext>
            </a:extLst>
          </p:cNvPr>
          <p:cNvSpPr txBox="1">
            <a:spLocks/>
          </p:cNvSpPr>
          <p:nvPr/>
        </p:nvSpPr>
        <p:spPr>
          <a:xfrm>
            <a:off x="342041" y="590843"/>
            <a:ext cx="11029616" cy="686431"/>
          </a:xfrm>
          <a:prstGeom prst="rect">
            <a:avLst/>
          </a:prstGeom>
        </p:spPr>
        <p:txBody>
          <a:bodyPr>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nSpc>
                <a:spcPct val="100000"/>
              </a:lnSpc>
              <a:spcBef>
                <a:spcPts val="110"/>
              </a:spcBef>
            </a:pPr>
            <a:r>
              <a:rPr lang="en-IN" sz="4400" b="1" dirty="0">
                <a:solidFill>
                  <a:schemeClr val="accent1"/>
                </a:solidFill>
                <a:latin typeface="Verdana"/>
                <a:cs typeface="Verdana"/>
              </a:rPr>
              <a:t>Univariate</a:t>
            </a:r>
            <a:r>
              <a:rPr lang="en-IN" sz="4400" b="1" spc="-120" dirty="0">
                <a:solidFill>
                  <a:schemeClr val="accent1"/>
                </a:solidFill>
                <a:latin typeface="Verdana"/>
                <a:cs typeface="Verdana"/>
              </a:rPr>
              <a:t> </a:t>
            </a:r>
            <a:r>
              <a:rPr lang="en-IN" sz="4400" b="1" spc="-10" dirty="0">
                <a:solidFill>
                  <a:schemeClr val="accent1"/>
                </a:solidFill>
                <a:latin typeface="Verdana"/>
                <a:cs typeface="Verdana"/>
              </a:rPr>
              <a:t>analysis</a:t>
            </a:r>
            <a:endParaRPr lang="en-IN" sz="4400" dirty="0">
              <a:solidFill>
                <a:schemeClr val="accent1"/>
              </a:solidFill>
              <a:latin typeface="Verdana"/>
              <a:cs typeface="Verdana"/>
            </a:endParaRPr>
          </a:p>
        </p:txBody>
      </p:sp>
    </p:spTree>
    <p:extLst>
      <p:ext uri="{BB962C8B-B14F-4D97-AF65-F5344CB8AC3E}">
        <p14:creationId xmlns:p14="http://schemas.microsoft.com/office/powerpoint/2010/main" val="304111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A0DD4333-7AF7-6EF2-E870-B5BE83BFA2B5}"/>
              </a:ext>
            </a:extLst>
          </p:cNvPr>
          <p:cNvSpPr txBox="1">
            <a:spLocks/>
          </p:cNvSpPr>
          <p:nvPr/>
        </p:nvSpPr>
        <p:spPr>
          <a:xfrm>
            <a:off x="342041" y="590843"/>
            <a:ext cx="11029616" cy="686431"/>
          </a:xfrm>
          <a:prstGeom prst="rect">
            <a:avLst/>
          </a:prstGeom>
        </p:spPr>
        <p:txBody>
          <a:bodyPr>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nSpc>
                <a:spcPct val="100000"/>
              </a:lnSpc>
              <a:spcBef>
                <a:spcPts val="110"/>
              </a:spcBef>
            </a:pPr>
            <a:r>
              <a:rPr lang="en-IN" sz="4400" b="1" dirty="0">
                <a:solidFill>
                  <a:schemeClr val="accent1"/>
                </a:solidFill>
                <a:latin typeface="Verdana"/>
                <a:cs typeface="Verdana"/>
              </a:rPr>
              <a:t>Univariate</a:t>
            </a:r>
            <a:r>
              <a:rPr lang="en-IN" sz="4400" b="1" spc="-120" dirty="0">
                <a:solidFill>
                  <a:schemeClr val="accent1"/>
                </a:solidFill>
                <a:latin typeface="Verdana"/>
                <a:cs typeface="Verdana"/>
              </a:rPr>
              <a:t> </a:t>
            </a:r>
            <a:r>
              <a:rPr lang="en-IN" sz="4400" b="1" spc="-10" dirty="0">
                <a:solidFill>
                  <a:schemeClr val="accent1"/>
                </a:solidFill>
                <a:latin typeface="Verdana"/>
                <a:cs typeface="Verdana"/>
              </a:rPr>
              <a:t>analysis(contd..)</a:t>
            </a:r>
            <a:endParaRPr lang="en-IN" sz="4400" dirty="0">
              <a:solidFill>
                <a:schemeClr val="accent1"/>
              </a:solidFill>
              <a:latin typeface="Verdana"/>
              <a:cs typeface="Verdana"/>
            </a:endParaRPr>
          </a:p>
        </p:txBody>
      </p:sp>
      <p:pic>
        <p:nvPicPr>
          <p:cNvPr id="2" name="object 2">
            <a:extLst>
              <a:ext uri="{FF2B5EF4-FFF2-40B4-BE49-F238E27FC236}">
                <a16:creationId xmlns:a16="http://schemas.microsoft.com/office/drawing/2014/main" id="{02F161F8-ACBD-834D-C423-1A988B942C05}"/>
              </a:ext>
            </a:extLst>
          </p:cNvPr>
          <p:cNvPicPr/>
          <p:nvPr/>
        </p:nvPicPr>
        <p:blipFill>
          <a:blip r:embed="rId2" cstate="print"/>
          <a:stretch>
            <a:fillRect/>
          </a:stretch>
        </p:blipFill>
        <p:spPr>
          <a:xfrm>
            <a:off x="0" y="1147011"/>
            <a:ext cx="11849959" cy="5515046"/>
          </a:xfrm>
          <a:prstGeom prst="rect">
            <a:avLst/>
          </a:prstGeom>
        </p:spPr>
      </p:pic>
    </p:spTree>
    <p:extLst>
      <p:ext uri="{BB962C8B-B14F-4D97-AF65-F5344CB8AC3E}">
        <p14:creationId xmlns:p14="http://schemas.microsoft.com/office/powerpoint/2010/main" val="380611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4E7A9CB-5A9A-D37A-187F-32B4A8607340}"/>
              </a:ext>
            </a:extLst>
          </p:cNvPr>
          <p:cNvSpPr txBox="1"/>
          <p:nvPr/>
        </p:nvSpPr>
        <p:spPr>
          <a:xfrm>
            <a:off x="443641" y="1277274"/>
            <a:ext cx="11406318" cy="5276444"/>
          </a:xfrm>
          <a:prstGeom prst="rect">
            <a:avLst/>
          </a:prstGeom>
        </p:spPr>
        <p:txBody>
          <a:bodyPr vert="horz" wrap="square" lIns="0" tIns="13335" rIns="0" bIns="0" rtlCol="0">
            <a:spAutoFit/>
          </a:bodyPr>
          <a:lstStyle/>
          <a:p>
            <a:pPr marL="299085" indent="-286385" algn="just">
              <a:lnSpc>
                <a:spcPct val="100000"/>
              </a:lnSpc>
              <a:spcBef>
                <a:spcPts val="105"/>
              </a:spcBef>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A</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city</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hotel</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was</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most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preferred</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by</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61.07</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percent</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over</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a:t>
            </a:r>
            <a:r>
              <a:rPr spc="-1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resort.</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72.48%</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bookings</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are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not</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cancelled.</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Almost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one-third</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all</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reservations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are</a:t>
            </a:r>
            <a:r>
              <a:rPr spc="-3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canceled.</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Bookings</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increased</a:t>
            </a:r>
            <a:r>
              <a:rPr spc="-5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by</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33.28%</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in</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2016</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compared</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2015,</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but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fell</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by</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12.25%</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in</a:t>
            </a:r>
            <a:r>
              <a:rPr spc="-3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2017.</a:t>
            </a:r>
            <a:endParaRPr dirty="0">
              <a:latin typeface="Times New Roman" panose="02020603050405020304" pitchFamily="18" charset="0"/>
              <a:cs typeface="Times New Roman" panose="02020603050405020304" pitchFamily="18" charset="0"/>
            </a:endParaRPr>
          </a:p>
          <a:p>
            <a:pPr marL="299085" marR="5080" indent="-287020"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Customers</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make</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most</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reservations</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in</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August,</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followed</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by</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July.</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made</a:t>
            </a:r>
            <a:r>
              <a:rPr spc="-20" dirty="0">
                <a:solidFill>
                  <a:srgbClr val="202020"/>
                </a:solidFill>
                <a:latin typeface="Times New Roman" panose="02020603050405020304" pitchFamily="18" charset="0"/>
                <a:cs typeface="Times New Roman" panose="02020603050405020304" pitchFamily="18" charset="0"/>
              </a:rPr>
              <a:t> </a:t>
            </a:r>
            <a:r>
              <a:rPr spc="-25" dirty="0">
                <a:solidFill>
                  <a:srgbClr val="202020"/>
                </a:solidFill>
                <a:latin typeface="Times New Roman" panose="02020603050405020304" pitchFamily="18" charset="0"/>
                <a:cs typeface="Times New Roman" panose="02020603050405020304" pitchFamily="18" charset="0"/>
              </a:rPr>
              <a:t>the </a:t>
            </a:r>
            <a:r>
              <a:rPr dirty="0">
                <a:solidFill>
                  <a:srgbClr val="202020"/>
                </a:solidFill>
                <a:latin typeface="Times New Roman" panose="02020603050405020304" pitchFamily="18" charset="0"/>
                <a:cs typeface="Times New Roman" panose="02020603050405020304" pitchFamily="18" charset="0"/>
              </a:rPr>
              <a:t>fewest</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reservations</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in</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November,</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December,</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and</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January.</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So</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can</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make</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offers</a:t>
            </a:r>
            <a:r>
              <a:rPr spc="-40" dirty="0">
                <a:solidFill>
                  <a:srgbClr val="202020"/>
                </a:solidFill>
                <a:latin typeface="Times New Roman" panose="02020603050405020304" pitchFamily="18" charset="0"/>
                <a:cs typeface="Times New Roman" panose="02020603050405020304" pitchFamily="18" charset="0"/>
              </a:rPr>
              <a:t> </a:t>
            </a:r>
            <a:r>
              <a:rPr spc="-25" dirty="0">
                <a:solidFill>
                  <a:srgbClr val="202020"/>
                </a:solidFill>
                <a:latin typeface="Times New Roman" panose="02020603050405020304" pitchFamily="18" charset="0"/>
                <a:cs typeface="Times New Roman" panose="02020603050405020304" pitchFamily="18" charset="0"/>
              </a:rPr>
              <a:t>to </a:t>
            </a:r>
            <a:r>
              <a:rPr dirty="0">
                <a:solidFill>
                  <a:srgbClr val="202020"/>
                </a:solidFill>
                <a:latin typeface="Times New Roman" panose="02020603050405020304" pitchFamily="18" charset="0"/>
                <a:cs typeface="Times New Roman" panose="02020603050405020304" pitchFamily="18" charset="0"/>
              </a:rPr>
              <a:t>customers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in</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November,</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December,</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and</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January</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maximise</a:t>
            </a:r>
            <a:r>
              <a:rPr spc="-4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booking.</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BB</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is</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most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requested</a:t>
            </a:r>
            <a:r>
              <a:rPr spc="-4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food.</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Most</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bookings</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are</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made</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through</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a:t>
            </a:r>
            <a:r>
              <a:rPr spc="-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online</a:t>
            </a:r>
            <a:r>
              <a:rPr spc="-5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platform.</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The</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top</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distribution</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channel</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is</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TA/TO,</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which</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is</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used</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make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most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a:t>
            </a:r>
            <a:r>
              <a:rPr spc="-2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bookings.</a:t>
            </a:r>
            <a:endParaRPr dirty="0">
              <a:latin typeface="Times New Roman" panose="02020603050405020304" pitchFamily="18" charset="0"/>
              <a:cs typeface="Times New Roman" panose="02020603050405020304" pitchFamily="18" charset="0"/>
            </a:endParaRPr>
          </a:p>
          <a:p>
            <a:pPr marL="299085" marR="744855" indent="-287020"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The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majority</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hotel</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bookings</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are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made</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by</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new</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Very</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few</a:t>
            </a:r>
            <a:r>
              <a:rPr spc="-2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customers </a:t>
            </a:r>
            <a:r>
              <a:rPr dirty="0">
                <a:solidFill>
                  <a:srgbClr val="202020"/>
                </a:solidFill>
                <a:latin typeface="Times New Roman" panose="02020603050405020304" pitchFamily="18" charset="0"/>
                <a:cs typeface="Times New Roman" panose="02020603050405020304" pitchFamily="18" charset="0"/>
              </a:rPr>
              <a:t>(3.86%)</a:t>
            </a:r>
            <a:r>
              <a:rPr spc="-5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visited</a:t>
            </a:r>
            <a:r>
              <a:rPr spc="-7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again.</a:t>
            </a:r>
            <a:endParaRPr dirty="0">
              <a:latin typeface="Times New Roman" panose="02020603050405020304" pitchFamily="18" charset="0"/>
              <a:cs typeface="Times New Roman" panose="02020603050405020304" pitchFamily="18" charset="0"/>
            </a:endParaRPr>
          </a:p>
          <a:p>
            <a:pPr marL="299085" indent="-286385" algn="just">
              <a:lnSpc>
                <a:spcPct val="100000"/>
              </a:lnSpc>
              <a:spcBef>
                <a:spcPts val="5"/>
              </a:spcBef>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The</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top</a:t>
            </a:r>
            <a:r>
              <a:rPr spc="-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preference</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is</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for</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Room</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a:t>
            </a:r>
            <a:r>
              <a:rPr spc="-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be</a:t>
            </a:r>
            <a:r>
              <a:rPr spc="-1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reserved.</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Customers</a:t>
            </a:r>
            <a:r>
              <a:rPr spc="-5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do</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not</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want</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pay</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a:t>
            </a:r>
            <a:r>
              <a:rPr spc="-2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pre-</a:t>
            </a:r>
            <a:r>
              <a:rPr dirty="0">
                <a:solidFill>
                  <a:srgbClr val="202020"/>
                </a:solidFill>
                <a:latin typeface="Times New Roman" panose="02020603050405020304" pitchFamily="18" charset="0"/>
                <a:cs typeface="Times New Roman" panose="02020603050405020304" pitchFamily="18" charset="0"/>
              </a:rPr>
              <a:t>deposit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for</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a:t>
            </a:r>
            <a:r>
              <a:rPr spc="-2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reservation.</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Most</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(80%)</a:t>
            </a:r>
            <a:r>
              <a:rPr spc="-1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preferred</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book</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hotel</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for</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short</a:t>
            </a:r>
            <a:r>
              <a:rPr spc="-2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stay.</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90%</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people</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do</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not</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require</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parking</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spaces</a:t>
            </a:r>
            <a:r>
              <a:rPr spc="-5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for</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their</a:t>
            </a:r>
            <a:r>
              <a:rPr spc="-4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vehicles.</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70%</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chance</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that</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bookings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will</a:t>
            </a:r>
            <a:r>
              <a:rPr spc="-4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not</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be</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cancelled</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by</a:t>
            </a:r>
            <a:r>
              <a:rPr spc="-2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customers.</a:t>
            </a:r>
            <a:endParaRPr dirty="0">
              <a:latin typeface="Times New Roman" panose="02020603050405020304" pitchFamily="18" charset="0"/>
              <a:cs typeface="Times New Roman" panose="02020603050405020304" pitchFamily="18" charset="0"/>
            </a:endParaRPr>
          </a:p>
          <a:p>
            <a:pPr marL="299085" indent="-286385"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Reserved</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rooms</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were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not</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assigned</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15%</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Ensure</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that</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customers</a:t>
            </a:r>
            <a:r>
              <a:rPr spc="-5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receive</a:t>
            </a:r>
            <a:endParaRPr dirty="0">
              <a:latin typeface="Times New Roman" panose="02020603050405020304" pitchFamily="18" charset="0"/>
              <a:cs typeface="Times New Roman" panose="02020603050405020304" pitchFamily="18" charset="0"/>
            </a:endParaRPr>
          </a:p>
          <a:p>
            <a:pPr marL="299085" algn="just">
              <a:lnSpc>
                <a:spcPct val="100000"/>
              </a:lnSpc>
            </a:pPr>
            <a:r>
              <a:rPr dirty="0">
                <a:solidFill>
                  <a:srgbClr val="202020"/>
                </a:solidFill>
                <a:latin typeface="Times New Roman" panose="02020603050405020304" pitchFamily="18" charset="0"/>
                <a:cs typeface="Times New Roman" panose="02020603050405020304" pitchFamily="18" charset="0"/>
              </a:rPr>
              <a:t>the</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rooms</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they</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have</a:t>
            </a:r>
            <a:r>
              <a:rPr spc="-1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reserved.</a:t>
            </a:r>
            <a:endParaRPr dirty="0">
              <a:latin typeface="Times New Roman" panose="02020603050405020304" pitchFamily="18" charset="0"/>
              <a:cs typeface="Times New Roman" panose="02020603050405020304" pitchFamily="18" charset="0"/>
            </a:endParaRPr>
          </a:p>
          <a:p>
            <a:pPr marL="299085" marR="31750" indent="-287020" algn="just">
              <a:lnSpc>
                <a:spcPct val="100000"/>
              </a:lnSpc>
              <a:buClr>
                <a:srgbClr val="000000"/>
              </a:buClr>
              <a:buFont typeface="Wingdings"/>
              <a:buChar char=""/>
              <a:tabLst>
                <a:tab pos="299085" algn="l"/>
              </a:tabLst>
            </a:pPr>
            <a:r>
              <a:rPr dirty="0">
                <a:solidFill>
                  <a:srgbClr val="202020"/>
                </a:solidFill>
                <a:latin typeface="Times New Roman" panose="02020603050405020304" pitchFamily="18" charset="0"/>
                <a:cs typeface="Times New Roman" panose="02020603050405020304" pitchFamily="18" charset="0"/>
              </a:rPr>
              <a:t>Reservations</a:t>
            </a:r>
            <a:r>
              <a:rPr spc="-5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were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often</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made</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for</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two</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people.</a:t>
            </a:r>
            <a:r>
              <a:rPr spc="-3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10%</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or</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so</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guests</a:t>
            </a:r>
            <a:r>
              <a:rPr spc="-4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brought</a:t>
            </a:r>
            <a:r>
              <a:rPr spc="-2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their </a:t>
            </a:r>
            <a:r>
              <a:rPr dirty="0">
                <a:solidFill>
                  <a:srgbClr val="202020"/>
                </a:solidFill>
                <a:latin typeface="Times New Roman" panose="02020603050405020304" pitchFamily="18" charset="0"/>
                <a:cs typeface="Times New Roman" panose="02020603050405020304" pitchFamily="18" charset="0"/>
              </a:rPr>
              <a:t>families.</a:t>
            </a:r>
            <a:r>
              <a:rPr spc="-5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Few</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bring</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their</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families</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with</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them.</a:t>
            </a:r>
            <a:r>
              <a:rPr spc="-3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Offer</a:t>
            </a:r>
            <a:r>
              <a:rPr spc="-2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family-friendly</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discounts</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to</a:t>
            </a:r>
            <a:r>
              <a:rPr spc="-20"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encourage </a:t>
            </a:r>
            <a:r>
              <a:rPr dirty="0">
                <a:solidFill>
                  <a:srgbClr val="202020"/>
                </a:solidFill>
                <a:latin typeface="Times New Roman" panose="02020603050405020304" pitchFamily="18" charset="0"/>
                <a:cs typeface="Times New Roman" panose="02020603050405020304" pitchFamily="18" charset="0"/>
              </a:rPr>
              <a:t>reservations</a:t>
            </a:r>
            <a:r>
              <a:rPr spc="-6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for</a:t>
            </a:r>
            <a:r>
              <a:rPr spc="-1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family</a:t>
            </a:r>
            <a:r>
              <a:rPr spc="-50"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and</a:t>
            </a:r>
            <a:r>
              <a:rPr spc="-25" dirty="0">
                <a:solidFill>
                  <a:srgbClr val="202020"/>
                </a:solidFill>
                <a:latin typeface="Times New Roman" panose="02020603050405020304" pitchFamily="18" charset="0"/>
                <a:cs typeface="Times New Roman" panose="02020603050405020304" pitchFamily="18" charset="0"/>
              </a:rPr>
              <a:t> </a:t>
            </a:r>
            <a:r>
              <a:rPr dirty="0">
                <a:solidFill>
                  <a:srgbClr val="202020"/>
                </a:solidFill>
                <a:latin typeface="Times New Roman" panose="02020603050405020304" pitchFamily="18" charset="0"/>
                <a:cs typeface="Times New Roman" panose="02020603050405020304" pitchFamily="18" charset="0"/>
              </a:rPr>
              <a:t>business</a:t>
            </a:r>
            <a:r>
              <a:rPr spc="-45" dirty="0">
                <a:solidFill>
                  <a:srgbClr val="202020"/>
                </a:solidFill>
                <a:latin typeface="Times New Roman" panose="02020603050405020304" pitchFamily="18" charset="0"/>
                <a:cs typeface="Times New Roman" panose="02020603050405020304" pitchFamily="18" charset="0"/>
              </a:rPr>
              <a:t> </a:t>
            </a:r>
            <a:r>
              <a:rPr spc="-10" dirty="0">
                <a:solidFill>
                  <a:srgbClr val="202020"/>
                </a:solidFill>
                <a:latin typeface="Times New Roman" panose="02020603050405020304" pitchFamily="18" charset="0"/>
                <a:cs typeface="Times New Roman" panose="02020603050405020304" pitchFamily="18" charset="0"/>
              </a:rPr>
              <a:t>events.</a:t>
            </a:r>
            <a:endParaRPr dirty="0">
              <a:latin typeface="Times New Roman" panose="02020603050405020304" pitchFamily="18" charset="0"/>
              <a:cs typeface="Times New Roman" panose="02020603050405020304" pitchFamily="18" charset="0"/>
            </a:endParaRPr>
          </a:p>
        </p:txBody>
      </p:sp>
      <p:sp>
        <p:nvSpPr>
          <p:cNvPr id="3" name="Title 4">
            <a:extLst>
              <a:ext uri="{FF2B5EF4-FFF2-40B4-BE49-F238E27FC236}">
                <a16:creationId xmlns:a16="http://schemas.microsoft.com/office/drawing/2014/main" id="{1EEA5A37-02E0-1399-C7D9-D5589F0E4427}"/>
              </a:ext>
            </a:extLst>
          </p:cNvPr>
          <p:cNvSpPr txBox="1">
            <a:spLocks/>
          </p:cNvSpPr>
          <p:nvPr/>
        </p:nvSpPr>
        <p:spPr>
          <a:xfrm>
            <a:off x="342041" y="590843"/>
            <a:ext cx="11029616" cy="686431"/>
          </a:xfrm>
          <a:prstGeom prst="rect">
            <a:avLst/>
          </a:prstGeom>
        </p:spPr>
        <p:txBody>
          <a:bodyPr>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nSpc>
                <a:spcPct val="100000"/>
              </a:lnSpc>
              <a:spcBef>
                <a:spcPts val="110"/>
              </a:spcBef>
            </a:pPr>
            <a:r>
              <a:rPr lang="en-US" sz="4400" b="1" dirty="0">
                <a:solidFill>
                  <a:schemeClr val="accent1"/>
                </a:solidFill>
                <a:latin typeface="Verdana"/>
                <a:cs typeface="Verdana"/>
              </a:rPr>
              <a:t>Observations:</a:t>
            </a:r>
            <a:endParaRPr lang="en-IN" sz="4400" b="1" dirty="0">
              <a:solidFill>
                <a:schemeClr val="accent1"/>
              </a:solidFill>
              <a:latin typeface="Verdana"/>
              <a:cs typeface="Verdana"/>
            </a:endParaRPr>
          </a:p>
        </p:txBody>
      </p:sp>
    </p:spTree>
    <p:extLst>
      <p:ext uri="{BB962C8B-B14F-4D97-AF65-F5344CB8AC3E}">
        <p14:creationId xmlns:p14="http://schemas.microsoft.com/office/powerpoint/2010/main" val="4138087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294</TotalTime>
  <Words>2489</Words>
  <Application>Microsoft Office PowerPoint</Application>
  <PresentationFormat>Widescreen</PresentationFormat>
  <Paragraphs>196</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Calibri Light</vt:lpstr>
      <vt:lpstr>Franklin Gothic Book</vt:lpstr>
      <vt:lpstr>Franklin Gothic Demi</vt:lpstr>
      <vt:lpstr>Microsoft Sans Serif</vt:lpstr>
      <vt:lpstr>Times New Roman</vt:lpstr>
      <vt:lpstr>Verdana</vt:lpstr>
      <vt:lpstr>Wingdings</vt:lpstr>
      <vt:lpstr>Wingdings 2</vt:lpstr>
      <vt:lpstr>DividendVTI</vt:lpstr>
      <vt:lpstr>PROJECT TITLE</vt:lpstr>
      <vt:lpstr>OUTLINE</vt:lpstr>
      <vt:lpstr>Problem Statement</vt:lpstr>
      <vt:lpstr>Proposed Solution</vt:lpstr>
      <vt:lpstr>System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parul chhabra</cp:lastModifiedBy>
  <cp:revision>25</cp:revision>
  <dcterms:created xsi:type="dcterms:W3CDTF">2021-05-26T16:50:10Z</dcterms:created>
  <dcterms:modified xsi:type="dcterms:W3CDTF">2024-06-27T12:47:02Z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