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81" r:id="rId3"/>
    <p:sldId id="274" r:id="rId4"/>
    <p:sldId id="259" r:id="rId5"/>
    <p:sldId id="264" r:id="rId6"/>
    <p:sldId id="266" r:id="rId7"/>
    <p:sldId id="275" r:id="rId8"/>
    <p:sldId id="260" r:id="rId9"/>
    <p:sldId id="276" r:id="rId10"/>
    <p:sldId id="261" r:id="rId11"/>
    <p:sldId id="277" r:id="rId12"/>
    <p:sldId id="268" r:id="rId13"/>
    <p:sldId id="278" r:id="rId14"/>
    <p:sldId id="279" r:id="rId15"/>
    <p:sldId id="283" r:id="rId16"/>
    <p:sldId id="282" r:id="rId17"/>
    <p:sldId id="284" r:id="rId18"/>
    <p:sldId id="286" r:id="rId19"/>
    <p:sldId id="285" r:id="rId20"/>
    <p:sldId id="280" r:id="rId21"/>
    <p:sldId id="272" r:id="rId22"/>
    <p:sldId id="27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6" d="100"/>
          <a:sy n="86" d="100"/>
        </p:scale>
        <p:origin x="-906" y="30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77BFF7-F2F2-4805-889C-4C184AF95433}" type="datetimeFigureOut">
              <a:rPr lang="en-US" smtClean="0"/>
              <a:pPr/>
              <a:t>11/28/17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A788F8-99C0-430D-8FAF-0E82D8EC8A4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An Exercise in Concurrency: From Non-blocking Objects to Fair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Non-blocking Array-Based Algorithms for Stacks and Queues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A </a:t>
            </a:r>
            <a:r>
              <a:rPr lang="en-US" sz="1200" b="1" i="0" kern="1200" dirty="0" err="1">
                <a:solidFill>
                  <a:schemeClr val="tx1"/>
                </a:solidFill>
                <a:latin typeface="+mn-lt"/>
                <a:ea typeface="+mn-ea"/>
                <a:cs typeface="+mn-cs"/>
              </a:rPr>
              <a:t>nonblocking</a:t>
            </a:r>
            <a:r>
              <a:rPr lang="en-US" sz="1200" b="1" i="0" kern="1200" dirty="0">
                <a:solidFill>
                  <a:schemeClr val="tx1"/>
                </a:solidFill>
                <a:latin typeface="+mn-lt"/>
                <a:ea typeface="+mn-ea"/>
                <a:cs typeface="+mn-cs"/>
              </a:rPr>
              <a:t> algorithm for shared queues using compare-and-swap</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‘Simple, Fast, and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Practical Non-Blocking and Blocking Concurrent Queue Algorithms’ by </a:t>
            </a:r>
            <a:r>
              <a:rPr lang="en-US" sz="1200" b="0" i="0" kern="1200" dirty="0" err="1">
                <a:solidFill>
                  <a:schemeClr val="tx1"/>
                </a:solidFill>
                <a:latin typeface="+mn-lt"/>
                <a:ea typeface="+mn-ea"/>
                <a:cs typeface="+mn-cs"/>
              </a:rPr>
              <a:t>Maged</a:t>
            </a:r>
            <a:r>
              <a:rPr lang="en-US" sz="1200" b="0" i="0" kern="1200" dirty="0">
                <a:solidFill>
                  <a:schemeClr val="tx1"/>
                </a:solidFill>
                <a:latin typeface="+mn-lt"/>
                <a:ea typeface="+mn-ea"/>
                <a:cs typeface="+mn-cs"/>
              </a:rPr>
              <a:t> 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6A788F8-99C0-430D-8FAF-0E82D8EC8A4B}"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An Exercise in Concurrency: From Non-blocking Objects to Fair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Non-blocking Array-Based Algorithms for Stacks and Queues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A </a:t>
            </a:r>
            <a:r>
              <a:rPr lang="en-US" sz="1200" b="1" i="0" kern="1200" dirty="0" err="1">
                <a:solidFill>
                  <a:schemeClr val="tx1"/>
                </a:solidFill>
                <a:latin typeface="+mn-lt"/>
                <a:ea typeface="+mn-ea"/>
                <a:cs typeface="+mn-cs"/>
              </a:rPr>
              <a:t>nonblocking</a:t>
            </a:r>
            <a:r>
              <a:rPr lang="en-US" sz="1200" b="1" i="0" kern="1200" dirty="0">
                <a:solidFill>
                  <a:schemeClr val="tx1"/>
                </a:solidFill>
                <a:latin typeface="+mn-lt"/>
                <a:ea typeface="+mn-ea"/>
                <a:cs typeface="+mn-cs"/>
              </a:rPr>
              <a:t> algorithm for shared queues using compare-and-swap</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‘Simple, Fast, and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Practical Non-Blocking and Blocking Concurrent Queue Algorithms’ by </a:t>
            </a:r>
            <a:r>
              <a:rPr lang="en-US" sz="1200" b="0" i="0" kern="1200" dirty="0" err="1">
                <a:solidFill>
                  <a:schemeClr val="tx1"/>
                </a:solidFill>
                <a:latin typeface="+mn-lt"/>
                <a:ea typeface="+mn-ea"/>
                <a:cs typeface="+mn-cs"/>
              </a:rPr>
              <a:t>Maged</a:t>
            </a:r>
            <a:r>
              <a:rPr lang="en-US" sz="1200" b="0" i="0" kern="1200">
                <a:solidFill>
                  <a:schemeClr val="tx1"/>
                </a:solidFill>
                <a:latin typeface="+mn-lt"/>
                <a:ea typeface="+mn-ea"/>
                <a:cs typeface="+mn-cs"/>
              </a:rPr>
              <a:t> M.</a:t>
            </a: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6A788F8-99C0-430D-8FAF-0E82D8EC8A4B}"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0" i="0" kern="1200" dirty="0">
                <a:solidFill>
                  <a:schemeClr val="tx1"/>
                </a:solidFill>
                <a:latin typeface="+mn-lt"/>
                <a:ea typeface="+mn-ea"/>
                <a:cs typeface="+mn-cs"/>
              </a:rPr>
              <a:t>You're running a hospital and patients are coming in. There's only one doctor on staff. The first man walks in - and he's served immediately. Next, a man with a cold comes in and requires assistance. You add him to the queue and he waits in line for the doctor to become available. Next, a man with an axe in his head comes through the door. He is assigned a higher priority because he has a higher medical liability. So the man with the cold is bumped down in line. Next, someone comes in with breathing problems. So, once again, the man with the cold is bumped down in priority. This is called triaging in the real world - but in this case it's a medical line.</a:t>
            </a:r>
          </a:p>
          <a:p>
            <a:pPr fontAlgn="base"/>
            <a:r>
              <a:rPr lang="en-US" sz="1200" b="0" i="0" kern="1200" dirty="0">
                <a:solidFill>
                  <a:schemeClr val="tx1"/>
                </a:solidFill>
                <a:latin typeface="+mn-lt"/>
                <a:ea typeface="+mn-ea"/>
                <a:cs typeface="+mn-cs"/>
              </a:rPr>
              <a:t>Implementing this in code would use a priority queue and a worker thread (the doctor) to perform work on the consumable / units of work (the patients)</a:t>
            </a:r>
          </a:p>
          <a:p>
            <a:endParaRPr lang="en-US" dirty="0"/>
          </a:p>
        </p:txBody>
      </p:sp>
      <p:sp>
        <p:nvSpPr>
          <p:cNvPr id="4" name="Slide Number Placeholder 3"/>
          <p:cNvSpPr>
            <a:spLocks noGrp="1"/>
          </p:cNvSpPr>
          <p:nvPr>
            <p:ph type="sldNum" sz="quarter" idx="10"/>
          </p:nvPr>
        </p:nvSpPr>
        <p:spPr/>
        <p:txBody>
          <a:bodyPr/>
          <a:lstStyle/>
          <a:p>
            <a:fld id="{E6A788F8-99C0-430D-8FAF-0E82D8EC8A4B}"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494374A4-D5C7-41F2-B3A2-61C3AC92D06E}" type="datetime1">
              <a:rPr lang="en-US" smtClean="0"/>
              <a:pPr/>
              <a:t>11/28/17</a:t>
            </a:fld>
            <a:endParaRPr lang="en-US"/>
          </a:p>
        </p:txBody>
      </p:sp>
      <p:sp>
        <p:nvSpPr>
          <p:cNvPr id="19" name="Footer Placeholder 18"/>
          <p:cNvSpPr>
            <a:spLocks noGrp="1"/>
          </p:cNvSpPr>
          <p:nvPr>
            <p:ph type="ftr" sz="quarter" idx="11"/>
          </p:nvPr>
        </p:nvSpPr>
        <p:spPr/>
        <p:txBody>
          <a:bodyPr/>
          <a:lstStyle/>
          <a:p>
            <a:r>
              <a:rPr lang="en-US"/>
              <a:t>Concurrent Non-Blocking Priority Queue Implementation</a:t>
            </a:r>
          </a:p>
        </p:txBody>
      </p:sp>
      <p:sp>
        <p:nvSpPr>
          <p:cNvPr id="27" name="Slide Number Placeholder 26"/>
          <p:cNvSpPr>
            <a:spLocks noGrp="1"/>
          </p:cNvSpPr>
          <p:nvPr>
            <p:ph type="sldNum" sz="quarter" idx="12"/>
          </p:nvPr>
        </p:nvSpPr>
        <p:spPr/>
        <p:txBody>
          <a:bodyPr/>
          <a:lstStyle/>
          <a:p>
            <a:fld id="{A0B2540A-ACC3-455E-81F4-CD23B0B51F9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5B2632-1F9F-4830-A864-4F879201A98F}" type="datetime1">
              <a:rPr lang="en-US" smtClean="0"/>
              <a:pPr/>
              <a:t>11/28/17</a:t>
            </a:fld>
            <a:endParaRPr lang="en-US"/>
          </a:p>
        </p:txBody>
      </p:sp>
      <p:sp>
        <p:nvSpPr>
          <p:cNvPr id="5" name="Footer Placeholder 4"/>
          <p:cNvSpPr>
            <a:spLocks noGrp="1"/>
          </p:cNvSpPr>
          <p:nvPr>
            <p:ph type="ftr" sz="quarter" idx="11"/>
          </p:nvPr>
        </p:nvSpPr>
        <p:spPr/>
        <p:txBody>
          <a:bodyPr/>
          <a:lstStyle/>
          <a:p>
            <a:r>
              <a:rPr lang="en-US"/>
              <a:t>Concurrent Non-Blocking Priority Queue Implementation</a:t>
            </a:r>
          </a:p>
        </p:txBody>
      </p:sp>
      <p:sp>
        <p:nvSpPr>
          <p:cNvPr id="6" name="Slide Number Placeholder 5"/>
          <p:cNvSpPr>
            <a:spLocks noGrp="1"/>
          </p:cNvSpPr>
          <p:nvPr>
            <p:ph type="sldNum" sz="quarter" idx="12"/>
          </p:nvPr>
        </p:nvSpPr>
        <p:spPr/>
        <p:txBody>
          <a:bodyPr/>
          <a:lstStyle/>
          <a:p>
            <a:fld id="{A0B2540A-ACC3-455E-81F4-CD23B0B51F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302BB69-B63F-49F0-AACE-CFBC5114AD05}" type="datetime1">
              <a:rPr lang="en-US" smtClean="0"/>
              <a:pPr/>
              <a:t>11/28/17</a:t>
            </a:fld>
            <a:endParaRPr lang="en-US"/>
          </a:p>
        </p:txBody>
      </p:sp>
      <p:sp>
        <p:nvSpPr>
          <p:cNvPr id="5" name="Footer Placeholder 4"/>
          <p:cNvSpPr>
            <a:spLocks noGrp="1"/>
          </p:cNvSpPr>
          <p:nvPr>
            <p:ph type="ftr" sz="quarter" idx="11"/>
          </p:nvPr>
        </p:nvSpPr>
        <p:spPr/>
        <p:txBody>
          <a:bodyPr/>
          <a:lstStyle/>
          <a:p>
            <a:r>
              <a:rPr lang="en-US"/>
              <a:t>Concurrent Non-Blocking Priority Queue Implementation</a:t>
            </a:r>
          </a:p>
        </p:txBody>
      </p:sp>
      <p:sp>
        <p:nvSpPr>
          <p:cNvPr id="6" name="Slide Number Placeholder 5"/>
          <p:cNvSpPr>
            <a:spLocks noGrp="1"/>
          </p:cNvSpPr>
          <p:nvPr>
            <p:ph type="sldNum" sz="quarter" idx="12"/>
          </p:nvPr>
        </p:nvSpPr>
        <p:spPr/>
        <p:txBody>
          <a:bodyPr/>
          <a:lstStyle/>
          <a:p>
            <a:fld id="{A0B2540A-ACC3-455E-81F4-CD23B0B51F9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833C4A6-44AF-4CCF-A604-97AD180CF893}" type="datetime1">
              <a:rPr lang="en-US" smtClean="0"/>
              <a:pPr/>
              <a:t>11/28/17</a:t>
            </a:fld>
            <a:endParaRPr lang="en-US"/>
          </a:p>
        </p:txBody>
      </p:sp>
      <p:sp>
        <p:nvSpPr>
          <p:cNvPr id="5" name="Footer Placeholder 4"/>
          <p:cNvSpPr>
            <a:spLocks noGrp="1"/>
          </p:cNvSpPr>
          <p:nvPr>
            <p:ph type="ftr" sz="quarter" idx="11"/>
          </p:nvPr>
        </p:nvSpPr>
        <p:spPr/>
        <p:txBody>
          <a:bodyPr/>
          <a:lstStyle/>
          <a:p>
            <a:r>
              <a:rPr lang="en-US"/>
              <a:t>Concurrent Non-Blocking Priority Queue Implementation</a:t>
            </a:r>
          </a:p>
        </p:txBody>
      </p:sp>
      <p:sp>
        <p:nvSpPr>
          <p:cNvPr id="6" name="Slide Number Placeholder 5"/>
          <p:cNvSpPr>
            <a:spLocks noGrp="1"/>
          </p:cNvSpPr>
          <p:nvPr>
            <p:ph type="sldNum" sz="quarter" idx="12"/>
          </p:nvPr>
        </p:nvSpPr>
        <p:spPr/>
        <p:txBody>
          <a:bodyPr/>
          <a:lstStyle/>
          <a:p>
            <a:fld id="{A0B2540A-ACC3-455E-81F4-CD23B0B51F9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238461D-0D6C-49EF-B840-82C585745696}" type="datetime1">
              <a:rPr lang="en-US" smtClean="0"/>
              <a:pPr/>
              <a:t>11/28/17</a:t>
            </a:fld>
            <a:endParaRPr lang="en-US"/>
          </a:p>
        </p:txBody>
      </p:sp>
      <p:sp>
        <p:nvSpPr>
          <p:cNvPr id="5" name="Footer Placeholder 4"/>
          <p:cNvSpPr>
            <a:spLocks noGrp="1"/>
          </p:cNvSpPr>
          <p:nvPr>
            <p:ph type="ftr" sz="quarter" idx="11"/>
          </p:nvPr>
        </p:nvSpPr>
        <p:spPr/>
        <p:txBody>
          <a:bodyPr/>
          <a:lstStyle/>
          <a:p>
            <a:r>
              <a:rPr lang="en-US"/>
              <a:t>Concurrent Non-Blocking Priority Queue Implementation</a:t>
            </a:r>
          </a:p>
        </p:txBody>
      </p:sp>
      <p:sp>
        <p:nvSpPr>
          <p:cNvPr id="6" name="Slide Number Placeholder 5"/>
          <p:cNvSpPr>
            <a:spLocks noGrp="1"/>
          </p:cNvSpPr>
          <p:nvPr>
            <p:ph type="sldNum" sz="quarter" idx="12"/>
          </p:nvPr>
        </p:nvSpPr>
        <p:spPr/>
        <p:txBody>
          <a:bodyPr/>
          <a:lstStyle/>
          <a:p>
            <a:fld id="{A0B2540A-ACC3-455E-81F4-CD23B0B51F9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1BFF076-067E-4677-8D30-44F054339CA9}" type="datetime1">
              <a:rPr lang="en-US" smtClean="0"/>
              <a:pPr/>
              <a:t>11/28/17</a:t>
            </a:fld>
            <a:endParaRPr lang="en-US"/>
          </a:p>
        </p:txBody>
      </p:sp>
      <p:sp>
        <p:nvSpPr>
          <p:cNvPr id="6" name="Footer Placeholder 5"/>
          <p:cNvSpPr>
            <a:spLocks noGrp="1"/>
          </p:cNvSpPr>
          <p:nvPr>
            <p:ph type="ftr" sz="quarter" idx="11"/>
          </p:nvPr>
        </p:nvSpPr>
        <p:spPr/>
        <p:txBody>
          <a:bodyPr/>
          <a:lstStyle/>
          <a:p>
            <a:r>
              <a:rPr lang="en-US"/>
              <a:t>Concurrent Non-Blocking Priority Queue Implementation</a:t>
            </a:r>
          </a:p>
        </p:txBody>
      </p:sp>
      <p:sp>
        <p:nvSpPr>
          <p:cNvPr id="7" name="Slide Number Placeholder 6"/>
          <p:cNvSpPr>
            <a:spLocks noGrp="1"/>
          </p:cNvSpPr>
          <p:nvPr>
            <p:ph type="sldNum" sz="quarter" idx="12"/>
          </p:nvPr>
        </p:nvSpPr>
        <p:spPr/>
        <p:txBody>
          <a:bodyPr/>
          <a:lstStyle/>
          <a:p>
            <a:fld id="{A0B2540A-ACC3-455E-81F4-CD23B0B51F9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44F0E68-C528-46F8-8DE8-C8EBADC0F12D}" type="datetime1">
              <a:rPr lang="en-US" smtClean="0"/>
              <a:pPr/>
              <a:t>11/28/17</a:t>
            </a:fld>
            <a:endParaRPr lang="en-US"/>
          </a:p>
        </p:txBody>
      </p:sp>
      <p:sp>
        <p:nvSpPr>
          <p:cNvPr id="8" name="Footer Placeholder 7"/>
          <p:cNvSpPr>
            <a:spLocks noGrp="1"/>
          </p:cNvSpPr>
          <p:nvPr>
            <p:ph type="ftr" sz="quarter" idx="11"/>
          </p:nvPr>
        </p:nvSpPr>
        <p:spPr/>
        <p:txBody>
          <a:bodyPr/>
          <a:lstStyle/>
          <a:p>
            <a:r>
              <a:rPr lang="en-US"/>
              <a:t>Concurrent Non-Blocking Priority Queue Implementation</a:t>
            </a:r>
          </a:p>
        </p:txBody>
      </p:sp>
      <p:sp>
        <p:nvSpPr>
          <p:cNvPr id="9" name="Slide Number Placeholder 8"/>
          <p:cNvSpPr>
            <a:spLocks noGrp="1"/>
          </p:cNvSpPr>
          <p:nvPr>
            <p:ph type="sldNum" sz="quarter" idx="12"/>
          </p:nvPr>
        </p:nvSpPr>
        <p:spPr/>
        <p:txBody>
          <a:bodyPr/>
          <a:lstStyle/>
          <a:p>
            <a:fld id="{A0B2540A-ACC3-455E-81F4-CD23B0B51F9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F84939E0-D229-4823-9E34-FABE76EDC26C}" type="datetime1">
              <a:rPr lang="en-US" smtClean="0"/>
              <a:pPr/>
              <a:t>11/28/17</a:t>
            </a:fld>
            <a:endParaRPr lang="en-US"/>
          </a:p>
        </p:txBody>
      </p:sp>
      <p:sp>
        <p:nvSpPr>
          <p:cNvPr id="4" name="Footer Placeholder 3"/>
          <p:cNvSpPr>
            <a:spLocks noGrp="1"/>
          </p:cNvSpPr>
          <p:nvPr>
            <p:ph type="ftr" sz="quarter" idx="11"/>
          </p:nvPr>
        </p:nvSpPr>
        <p:spPr/>
        <p:txBody>
          <a:bodyPr/>
          <a:lstStyle/>
          <a:p>
            <a:r>
              <a:rPr lang="en-US"/>
              <a:t>Concurrent Non-Blocking Priority Queue Implementation</a:t>
            </a:r>
          </a:p>
        </p:txBody>
      </p:sp>
      <p:sp>
        <p:nvSpPr>
          <p:cNvPr id="5" name="Slide Number Placeholder 4"/>
          <p:cNvSpPr>
            <a:spLocks noGrp="1"/>
          </p:cNvSpPr>
          <p:nvPr>
            <p:ph type="sldNum" sz="quarter" idx="12"/>
          </p:nvPr>
        </p:nvSpPr>
        <p:spPr/>
        <p:txBody>
          <a:bodyPr/>
          <a:lstStyle/>
          <a:p>
            <a:fld id="{A0B2540A-ACC3-455E-81F4-CD23B0B51F9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05ABBE-FA9D-4628-9E50-F51B21CF191B}" type="datetime1">
              <a:rPr lang="en-US" smtClean="0"/>
              <a:pPr/>
              <a:t>11/28/17</a:t>
            </a:fld>
            <a:endParaRPr lang="en-US"/>
          </a:p>
        </p:txBody>
      </p:sp>
      <p:sp>
        <p:nvSpPr>
          <p:cNvPr id="3" name="Footer Placeholder 2"/>
          <p:cNvSpPr>
            <a:spLocks noGrp="1"/>
          </p:cNvSpPr>
          <p:nvPr>
            <p:ph type="ftr" sz="quarter" idx="11"/>
          </p:nvPr>
        </p:nvSpPr>
        <p:spPr/>
        <p:txBody>
          <a:bodyPr/>
          <a:lstStyle/>
          <a:p>
            <a:r>
              <a:rPr lang="en-US"/>
              <a:t>Concurrent Non-Blocking Priority Queue Implementation</a:t>
            </a:r>
          </a:p>
        </p:txBody>
      </p:sp>
      <p:sp>
        <p:nvSpPr>
          <p:cNvPr id="4" name="Slide Number Placeholder 3"/>
          <p:cNvSpPr>
            <a:spLocks noGrp="1"/>
          </p:cNvSpPr>
          <p:nvPr>
            <p:ph type="sldNum" sz="quarter" idx="12"/>
          </p:nvPr>
        </p:nvSpPr>
        <p:spPr/>
        <p:txBody>
          <a:bodyPr/>
          <a:lstStyle/>
          <a:p>
            <a:fld id="{A0B2540A-ACC3-455E-81F4-CD23B0B51F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3C1290E-AF53-4108-8BA7-C7456D5D3780}" type="datetime1">
              <a:rPr lang="en-US" smtClean="0"/>
              <a:pPr/>
              <a:t>11/28/17</a:t>
            </a:fld>
            <a:endParaRPr lang="en-US"/>
          </a:p>
        </p:txBody>
      </p:sp>
      <p:sp>
        <p:nvSpPr>
          <p:cNvPr id="6" name="Footer Placeholder 5"/>
          <p:cNvSpPr>
            <a:spLocks noGrp="1"/>
          </p:cNvSpPr>
          <p:nvPr>
            <p:ph type="ftr" sz="quarter" idx="11"/>
          </p:nvPr>
        </p:nvSpPr>
        <p:spPr/>
        <p:txBody>
          <a:bodyPr/>
          <a:lstStyle/>
          <a:p>
            <a:r>
              <a:rPr lang="en-US"/>
              <a:t>Concurrent Non-Blocking Priority Queue Implementation</a:t>
            </a:r>
          </a:p>
        </p:txBody>
      </p:sp>
      <p:sp>
        <p:nvSpPr>
          <p:cNvPr id="7" name="Slide Number Placeholder 6"/>
          <p:cNvSpPr>
            <a:spLocks noGrp="1"/>
          </p:cNvSpPr>
          <p:nvPr>
            <p:ph type="sldNum" sz="quarter" idx="12"/>
          </p:nvPr>
        </p:nvSpPr>
        <p:spPr/>
        <p:txBody>
          <a:bodyPr/>
          <a:lstStyle/>
          <a:p>
            <a:fld id="{A0B2540A-ACC3-455E-81F4-CD23B0B51F9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8B0B9DD-ACC8-42AC-A769-662583F5B899}" type="datetime1">
              <a:rPr lang="en-US" smtClean="0"/>
              <a:pPr/>
              <a:t>11/28/17</a:t>
            </a:fld>
            <a:endParaRPr lang="en-US"/>
          </a:p>
        </p:txBody>
      </p:sp>
      <p:sp>
        <p:nvSpPr>
          <p:cNvPr id="6" name="Footer Placeholder 5"/>
          <p:cNvSpPr>
            <a:spLocks noGrp="1"/>
          </p:cNvSpPr>
          <p:nvPr>
            <p:ph type="ftr" sz="quarter" idx="11"/>
          </p:nvPr>
        </p:nvSpPr>
        <p:spPr/>
        <p:txBody>
          <a:bodyPr/>
          <a:lstStyle/>
          <a:p>
            <a:r>
              <a:rPr lang="en-US"/>
              <a:t>Concurrent Non-Blocking Priority Queue Implementation</a:t>
            </a:r>
          </a:p>
        </p:txBody>
      </p:sp>
      <p:sp>
        <p:nvSpPr>
          <p:cNvPr id="7" name="Slide Number Placeholder 6"/>
          <p:cNvSpPr>
            <a:spLocks noGrp="1"/>
          </p:cNvSpPr>
          <p:nvPr>
            <p:ph type="sldNum" sz="quarter" idx="12"/>
          </p:nvPr>
        </p:nvSpPr>
        <p:spPr>
          <a:xfrm>
            <a:off x="8077200" y="6356350"/>
            <a:ext cx="609600" cy="365125"/>
          </a:xfrm>
        </p:spPr>
        <p:txBody>
          <a:bodyPr/>
          <a:lstStyle/>
          <a:p>
            <a:fld id="{A0B2540A-ACC3-455E-81F4-CD23B0B51F9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584A9DD-2DF0-4CB6-8B57-1B8D890EC4BD}" type="datetime1">
              <a:rPr lang="en-US" smtClean="0"/>
              <a:pPr/>
              <a:t>11/28/17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Concurrent Non-Blocking Priority Queue Implementation</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0B2540A-ACC3-455E-81F4-CD23B0B51F9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pPr algn="ctr"/>
            <a:r>
              <a:rPr lang="en-US" dirty="0">
                <a:latin typeface="Times New Roman" pitchFamily="18" charset="0"/>
                <a:cs typeface="Times New Roman" pitchFamily="18" charset="0"/>
              </a:rPr>
              <a:t>Concurrent Non-Blocking Priority Queue Implementation</a:t>
            </a:r>
          </a:p>
        </p:txBody>
      </p:sp>
      <p:sp>
        <p:nvSpPr>
          <p:cNvPr id="3" name="Content Placeholder 2"/>
          <p:cNvSpPr>
            <a:spLocks noGrp="1"/>
          </p:cNvSpPr>
          <p:nvPr>
            <p:ph idx="1"/>
          </p:nvPr>
        </p:nvSpPr>
        <p:spPr/>
        <p:txBody>
          <a:bodyPr/>
          <a:lstStyle/>
          <a:p>
            <a:pPr lvl="5" algn="just">
              <a:buNone/>
            </a:pPr>
            <a:r>
              <a:rPr lang="en-US" sz="2800" dirty="0">
                <a:latin typeface="Times New Roman" pitchFamily="18" charset="0"/>
                <a:cs typeface="Times New Roman" pitchFamily="18" charset="0"/>
              </a:rPr>
              <a:t>		CS 550 Advanced Operating </a:t>
            </a:r>
          </a:p>
          <a:p>
            <a:pPr lvl="5" algn="just">
              <a:buNone/>
            </a:pPr>
            <a:r>
              <a:rPr lang="en-US" sz="2800" dirty="0">
                <a:latin typeface="Times New Roman" pitchFamily="18" charset="0"/>
                <a:cs typeface="Times New Roman" pitchFamily="18" charset="0"/>
              </a:rPr>
              <a:t>			       System	</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lvl="8" algn="just">
              <a:buNone/>
            </a:pPr>
            <a:r>
              <a:rPr lang="en-US" sz="2000" b="1" dirty="0">
                <a:latin typeface="Times New Roman" pitchFamily="18" charset="0"/>
                <a:cs typeface="Times New Roman" pitchFamily="18" charset="0"/>
              </a:rPr>
              <a:t>				Prepared by</a:t>
            </a:r>
          </a:p>
          <a:p>
            <a:pPr lvl="8" algn="just">
              <a:buNone/>
            </a:pPr>
            <a:r>
              <a:rPr lang="en-US" sz="2000" dirty="0">
                <a:latin typeface="Times New Roman" pitchFamily="18" charset="0"/>
                <a:cs typeface="Times New Roman" pitchFamily="18" charset="0"/>
              </a:rPr>
              <a:t>				Nilesh Jorwar (A20405042)</a:t>
            </a:r>
          </a:p>
          <a:p>
            <a:pPr lvl="8" algn="just">
              <a:buNone/>
            </a:pPr>
            <a:r>
              <a:rPr lang="en-US" sz="2000" dirty="0">
                <a:latin typeface="Times New Roman" pitchFamily="18" charset="0"/>
                <a:cs typeface="Times New Roman" pitchFamily="18" charset="0"/>
              </a:rPr>
              <a:t>				Pradyot Mayank (A20405826)</a:t>
            </a:r>
          </a:p>
        </p:txBody>
      </p:sp>
      <p:sp>
        <p:nvSpPr>
          <p:cNvPr id="4" name="Slide Number Placeholder 3"/>
          <p:cNvSpPr>
            <a:spLocks noGrp="1"/>
          </p:cNvSpPr>
          <p:nvPr>
            <p:ph type="sldNum" sz="quarter" idx="12"/>
          </p:nvPr>
        </p:nvSpPr>
        <p:spPr/>
        <p:txBody>
          <a:bodyPr/>
          <a:lstStyle/>
          <a:p>
            <a:fld id="{A0B2540A-ACC3-455E-81F4-CD23B0B51F9D}" type="slidenum">
              <a:rPr lang="en-US" smtClean="0"/>
              <a:pPr/>
              <a:t>1</a:t>
            </a:fld>
            <a:endParaRPr lang="en-US"/>
          </a:p>
        </p:txBody>
      </p:sp>
    </p:spTree>
  </p:cSld>
  <p:clrMapOvr>
    <a:masterClrMapping/>
  </p:clrMapOvr>
  <p:transition>
    <p:cut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Problem Statement</a:t>
            </a:r>
          </a:p>
        </p:txBody>
      </p:sp>
      <p:sp>
        <p:nvSpPr>
          <p:cNvPr id="5" name="Content Placeholder 4"/>
          <p:cNvSpPr>
            <a:spLocks noGrp="1"/>
          </p:cNvSpPr>
          <p:nvPr>
            <p:ph idx="1"/>
          </p:nvPr>
        </p:nvSpPr>
        <p:spPr/>
        <p:txBody>
          <a:bodyPr>
            <a:normAutofit fontScale="92500" lnSpcReduction="10000"/>
          </a:bodyPr>
          <a:lstStyle/>
          <a:p>
            <a:pPr marL="342900" lvl="5" indent="-342900"/>
            <a:r>
              <a:rPr lang="en-US" sz="2200" dirty="0">
                <a:latin typeface="Times New Roman" pitchFamily="18" charset="0"/>
                <a:cs typeface="Times New Roman" pitchFamily="18" charset="0"/>
              </a:rPr>
              <a:t>With the fast pacing world and emerging technologies it becomes human and technology necessity to have access and availability to those with the higher priority. </a:t>
            </a:r>
          </a:p>
          <a:p>
            <a:pPr marL="342900" lvl="5" indent="-342900"/>
            <a:r>
              <a:rPr lang="en-US" sz="2200" dirty="0">
                <a:latin typeface="Times New Roman" pitchFamily="18" charset="0"/>
                <a:cs typeface="Times New Roman" pitchFamily="18" charset="0"/>
              </a:rPr>
              <a:t>Though the currently available applications are capable enough to provide the services to those which are based on First Come First Serve (FCFS) policy but are subsequently failing to mitigate the exigencies needed for higher preference demanded. </a:t>
            </a:r>
          </a:p>
          <a:p>
            <a:pPr marL="342900" lvl="5" indent="-342900"/>
            <a:r>
              <a:rPr lang="en-US" sz="2200" dirty="0">
                <a:latin typeface="Times New Roman" pitchFamily="18" charset="0"/>
                <a:cs typeface="Times New Roman" pitchFamily="18" charset="0"/>
              </a:rPr>
              <a:t>Widely available parallel applications based on the thought of Concurrent FIFO queues failing to serve clients/applications that need an immediate attention. </a:t>
            </a:r>
          </a:p>
          <a:p>
            <a:pPr marL="342900" lvl="5" indent="-342900"/>
            <a:r>
              <a:rPr lang="en-US" sz="2200" dirty="0">
                <a:latin typeface="Times New Roman" pitchFamily="18" charset="0"/>
                <a:cs typeface="Times New Roman" pitchFamily="18" charset="0"/>
              </a:rPr>
              <a:t>This need leads to increase in indefinite idle time for waiting clients and makes the system slower due to flooding their requests.</a:t>
            </a:r>
          </a:p>
          <a:p>
            <a:pPr marL="342900" lvl="5" indent="-342900"/>
            <a:r>
              <a:rPr lang="en-US" sz="2200" dirty="0">
                <a:latin typeface="Times New Roman" pitchFamily="18" charset="0"/>
                <a:cs typeface="Times New Roman" pitchFamily="18" charset="0"/>
              </a:rPr>
              <a:t>Hence implementing concurrent non blocking priority queue to handle the emergencies as per priorities.</a:t>
            </a:r>
          </a:p>
          <a:p>
            <a:pPr marL="342900" lvl="5" indent="-342900"/>
            <a:endParaRPr lang="en-US" dirty="0">
              <a:latin typeface="Times New Roman" pitchFamily="18" charset="0"/>
              <a:cs typeface="Times New Roman" pitchFamily="18" charset="0"/>
            </a:endParaRPr>
          </a:p>
          <a:p>
            <a:pPr marL="342900" lvl="5" indent="-342900"/>
            <a:endParaRPr lang="en-US" dirty="0">
              <a:latin typeface="Times New Roman" pitchFamily="18" charset="0"/>
              <a:cs typeface="Times New Roman" pitchFamily="18" charset="0"/>
            </a:endParaRPr>
          </a:p>
          <a:p>
            <a:endParaRPr lang="en-US" dirty="0"/>
          </a:p>
        </p:txBody>
      </p:sp>
      <p:sp>
        <p:nvSpPr>
          <p:cNvPr id="6" name="Footer Placeholder 5"/>
          <p:cNvSpPr>
            <a:spLocks noGrp="1"/>
          </p:cNvSpPr>
          <p:nvPr>
            <p:ph type="ftr" sz="quarter" idx="11"/>
          </p:nvPr>
        </p:nvSpPr>
        <p:spPr/>
        <p:txBody>
          <a:bodyPr/>
          <a:lstStyle/>
          <a:p>
            <a:r>
              <a:rPr lang="en-US"/>
              <a:t>Concurrent Non-Blocking Priority Queue Implementation</a:t>
            </a:r>
          </a:p>
        </p:txBody>
      </p:sp>
      <p:sp>
        <p:nvSpPr>
          <p:cNvPr id="4" name="Slide Number Placeholder 3"/>
          <p:cNvSpPr>
            <a:spLocks noGrp="1"/>
          </p:cNvSpPr>
          <p:nvPr>
            <p:ph type="sldNum" sz="quarter" idx="12"/>
          </p:nvPr>
        </p:nvSpPr>
        <p:spPr/>
        <p:txBody>
          <a:bodyPr/>
          <a:lstStyle/>
          <a:p>
            <a:fld id="{A0B2540A-ACC3-455E-81F4-CD23B0B51F9D}"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itchFamily="18" charset="0"/>
                <a:cs typeface="Times New Roman" pitchFamily="18" charset="0"/>
              </a:rPr>
              <a:t>Proposed Method</a:t>
            </a:r>
          </a:p>
        </p:txBody>
      </p:sp>
      <p:sp>
        <p:nvSpPr>
          <p:cNvPr id="4" name="Footer Placeholder 3"/>
          <p:cNvSpPr>
            <a:spLocks noGrp="1"/>
          </p:cNvSpPr>
          <p:nvPr>
            <p:ph type="ftr" sz="quarter" idx="11"/>
          </p:nvPr>
        </p:nvSpPr>
        <p:spPr/>
        <p:txBody>
          <a:bodyPr/>
          <a:lstStyle/>
          <a:p>
            <a:r>
              <a:rPr lang="en-US"/>
              <a:t>Concurrent Non-Blocking Priority Queue Implementation</a:t>
            </a:r>
          </a:p>
        </p:txBody>
      </p:sp>
      <p:sp>
        <p:nvSpPr>
          <p:cNvPr id="5" name="Slide Number Placeholder 4"/>
          <p:cNvSpPr>
            <a:spLocks noGrp="1"/>
          </p:cNvSpPr>
          <p:nvPr>
            <p:ph type="sldNum" sz="quarter" idx="12"/>
          </p:nvPr>
        </p:nvSpPr>
        <p:spPr/>
        <p:txBody>
          <a:bodyPr/>
          <a:lstStyle/>
          <a:p>
            <a:fld id="{A0B2540A-ACC3-455E-81F4-CD23B0B51F9D}"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Proposed Method</a:t>
            </a:r>
          </a:p>
        </p:txBody>
      </p:sp>
      <p:sp>
        <p:nvSpPr>
          <p:cNvPr id="3" name="Content Placeholder 2"/>
          <p:cNvSpPr>
            <a:spLocks noGrp="1"/>
          </p:cNvSpPr>
          <p:nvPr>
            <p:ph idx="1"/>
          </p:nvPr>
        </p:nvSpPr>
        <p:spPr/>
        <p:txBody>
          <a:bodyPr>
            <a:normAutofit/>
          </a:bodyPr>
          <a:lstStyle/>
          <a:p>
            <a:pPr>
              <a:buNone/>
            </a:pPr>
            <a:r>
              <a:rPr lang="en-US" sz="2000" b="1" u="sng" dirty="0">
                <a:latin typeface="Times New Roman" pitchFamily="18" charset="0"/>
              </a:rPr>
              <a:t>Objective-</a:t>
            </a:r>
          </a:p>
          <a:p>
            <a:r>
              <a:rPr lang="en-US" sz="2000" dirty="0">
                <a:latin typeface="Times New Roman" pitchFamily="18" charset="0"/>
              </a:rPr>
              <a:t>To implement the concurrent priority queue for the applications that allow higher priority threads/applications to get immediate access in case of emergencies.</a:t>
            </a:r>
          </a:p>
          <a:p>
            <a:pPr>
              <a:buNone/>
            </a:pPr>
            <a:r>
              <a:rPr lang="en-US" sz="2000" b="1" u="sng" dirty="0">
                <a:latin typeface="Times New Roman" pitchFamily="18" charset="0"/>
              </a:rPr>
              <a:t>Methodology-</a:t>
            </a:r>
          </a:p>
          <a:p>
            <a:r>
              <a:rPr lang="en-US" sz="2000" dirty="0">
                <a:latin typeface="Times New Roman" panose="02020603050405020304" pitchFamily="18" charset="0"/>
                <a:cs typeface="Times New Roman" panose="02020603050405020304" pitchFamily="18" charset="0"/>
              </a:rPr>
              <a:t>The project follows an Incremental Development Methodology. Multiple development cycles would be taking place here. Cycles are divided up into smaller, more easily managed modules. Each module passes through the requirements, design, implementation and testing phases.</a:t>
            </a:r>
          </a:p>
          <a:p>
            <a:r>
              <a:rPr lang="en-US" sz="2000" dirty="0">
                <a:latin typeface="Times New Roman" panose="02020603050405020304" pitchFamily="18" charset="0"/>
                <a:cs typeface="Times New Roman" panose="02020603050405020304" pitchFamily="18" charset="0"/>
              </a:rPr>
              <a:t>This model is more flexible – less costly to change scope and requirements and it is easier to test and debug during a smaller iteration.</a:t>
            </a:r>
          </a:p>
          <a:p>
            <a:endParaRPr lang="en-US" sz="2000" dirty="0">
              <a:latin typeface="Times New Roman" pitchFamily="18" charset="0"/>
            </a:endParaRPr>
          </a:p>
          <a:p>
            <a:endParaRPr lang="en-US" sz="2000" dirty="0">
              <a:latin typeface="Times New Roman" pitchFamily="18" charset="0"/>
            </a:endParaRPr>
          </a:p>
        </p:txBody>
      </p:sp>
      <p:sp>
        <p:nvSpPr>
          <p:cNvPr id="4" name="Footer Placeholder 3"/>
          <p:cNvSpPr>
            <a:spLocks noGrp="1"/>
          </p:cNvSpPr>
          <p:nvPr>
            <p:ph type="ftr" sz="quarter" idx="11"/>
          </p:nvPr>
        </p:nvSpPr>
        <p:spPr/>
        <p:txBody>
          <a:bodyPr/>
          <a:lstStyle/>
          <a:p>
            <a:r>
              <a:rPr lang="en-US"/>
              <a:t>Concurrent Non-Blocking Priority Queue Implementation</a:t>
            </a:r>
          </a:p>
        </p:txBody>
      </p:sp>
      <p:sp>
        <p:nvSpPr>
          <p:cNvPr id="5" name="Slide Number Placeholder 4"/>
          <p:cNvSpPr>
            <a:spLocks noGrp="1"/>
          </p:cNvSpPr>
          <p:nvPr>
            <p:ph type="sldNum" sz="quarter" idx="12"/>
          </p:nvPr>
        </p:nvSpPr>
        <p:spPr/>
        <p:txBody>
          <a:bodyPr/>
          <a:lstStyle/>
          <a:p>
            <a:fld id="{A0B2540A-ACC3-455E-81F4-CD23B0B51F9D}"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Use Case Diagram</a:t>
            </a:r>
          </a:p>
        </p:txBody>
      </p:sp>
      <p:pic>
        <p:nvPicPr>
          <p:cNvPr id="6" name="Picture 3" descr="E:\MS Subjects\AOS CS 550\Proposal\UseCaseDiagram1.jpg"/>
          <p:cNvPicPr>
            <a:picLocks noGrp="1" noChangeAspect="1" noChangeArrowheads="1"/>
          </p:cNvPicPr>
          <p:nvPr>
            <p:ph idx="1"/>
          </p:nvPr>
        </p:nvPicPr>
        <p:blipFill>
          <a:blip r:embed="rId2"/>
          <a:stretch>
            <a:fillRect/>
          </a:stretch>
        </p:blipFill>
        <p:spPr bwMode="auto">
          <a:xfrm>
            <a:off x="1475232" y="1935163"/>
            <a:ext cx="6193536" cy="4389437"/>
          </a:xfrm>
          <a:prstGeom prst="rect">
            <a:avLst/>
          </a:prstGeom>
          <a:noFill/>
        </p:spPr>
      </p:pic>
      <p:sp>
        <p:nvSpPr>
          <p:cNvPr id="4" name="Footer Placeholder 3"/>
          <p:cNvSpPr>
            <a:spLocks noGrp="1"/>
          </p:cNvSpPr>
          <p:nvPr>
            <p:ph type="ftr" sz="quarter" idx="11"/>
          </p:nvPr>
        </p:nvSpPr>
        <p:spPr/>
        <p:txBody>
          <a:bodyPr/>
          <a:lstStyle/>
          <a:p>
            <a:r>
              <a:rPr lang="en-US"/>
              <a:t>Concurrent Non-Blocking Priority Queue Implementation</a:t>
            </a:r>
          </a:p>
        </p:txBody>
      </p:sp>
      <p:sp>
        <p:nvSpPr>
          <p:cNvPr id="5" name="Slide Number Placeholder 4"/>
          <p:cNvSpPr>
            <a:spLocks noGrp="1"/>
          </p:cNvSpPr>
          <p:nvPr>
            <p:ph type="sldNum" sz="quarter" idx="12"/>
          </p:nvPr>
        </p:nvSpPr>
        <p:spPr/>
        <p:txBody>
          <a:bodyPr/>
          <a:lstStyle/>
          <a:p>
            <a:fld id="{A0B2540A-ACC3-455E-81F4-CD23B0B51F9D}"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715962"/>
          </a:xfrm>
        </p:spPr>
        <p:txBody>
          <a:bodyPr>
            <a:normAutofit fontScale="90000"/>
          </a:bodyPr>
          <a:lstStyle/>
          <a:p>
            <a:r>
              <a:rPr lang="en-US" dirty="0">
                <a:latin typeface="Times New Roman" pitchFamily="18" charset="0"/>
                <a:cs typeface="Times New Roman" pitchFamily="18" charset="0"/>
              </a:rPr>
              <a:t>Flow Chart Diagram</a:t>
            </a:r>
          </a:p>
        </p:txBody>
      </p:sp>
      <p:pic>
        <p:nvPicPr>
          <p:cNvPr id="6" name="Picture 2"/>
          <p:cNvPicPr>
            <a:picLocks noGrp="1" noChangeAspect="1" noChangeArrowheads="1"/>
          </p:cNvPicPr>
          <p:nvPr>
            <p:ph idx="1"/>
          </p:nvPr>
        </p:nvPicPr>
        <p:blipFill>
          <a:blip r:embed="rId2"/>
          <a:srcRect/>
          <a:stretch>
            <a:fillRect/>
          </a:stretch>
        </p:blipFill>
        <p:spPr bwMode="auto">
          <a:xfrm>
            <a:off x="838201" y="944869"/>
            <a:ext cx="6476999" cy="5181293"/>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a:t>Concurrent Non-Blocking Priority Queue Implementation</a:t>
            </a:r>
          </a:p>
        </p:txBody>
      </p:sp>
      <p:sp>
        <p:nvSpPr>
          <p:cNvPr id="5" name="Slide Number Placeholder 4"/>
          <p:cNvSpPr>
            <a:spLocks noGrp="1"/>
          </p:cNvSpPr>
          <p:nvPr>
            <p:ph type="sldNum" sz="quarter" idx="12"/>
          </p:nvPr>
        </p:nvSpPr>
        <p:spPr/>
        <p:txBody>
          <a:bodyPr/>
          <a:lstStyle/>
          <a:p>
            <a:fld id="{A0B2540A-ACC3-455E-81F4-CD23B0B51F9D}"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itchFamily="18" charset="0"/>
              </a:rPr>
              <a:t>Evaluation</a:t>
            </a:r>
          </a:p>
        </p:txBody>
      </p:sp>
      <p:sp>
        <p:nvSpPr>
          <p:cNvPr id="4" name="Footer Placeholder 3"/>
          <p:cNvSpPr>
            <a:spLocks noGrp="1"/>
          </p:cNvSpPr>
          <p:nvPr>
            <p:ph type="ftr" sz="quarter" idx="11"/>
          </p:nvPr>
        </p:nvSpPr>
        <p:spPr/>
        <p:txBody>
          <a:bodyPr/>
          <a:lstStyle/>
          <a:p>
            <a:r>
              <a:rPr lang="en-US"/>
              <a:t>Concurrent Non-Blocking Priority Queue Implementation</a:t>
            </a:r>
          </a:p>
        </p:txBody>
      </p:sp>
      <p:sp>
        <p:nvSpPr>
          <p:cNvPr id="5" name="Slide Number Placeholder 4"/>
          <p:cNvSpPr>
            <a:spLocks noGrp="1"/>
          </p:cNvSpPr>
          <p:nvPr>
            <p:ph type="sldNum" sz="quarter" idx="12"/>
          </p:nvPr>
        </p:nvSpPr>
        <p:spPr/>
        <p:txBody>
          <a:bodyPr/>
          <a:lstStyle/>
          <a:p>
            <a:fld id="{A0B2540A-ACC3-455E-81F4-CD23B0B51F9D}" type="slidenum">
              <a:rPr lang="en-US" smtClean="0"/>
              <a:pPr/>
              <a:t>15</a:t>
            </a:fld>
            <a:endParaRPr lang="en-US"/>
          </a:p>
        </p:txBody>
      </p:sp>
    </p:spTree>
    <p:extLst>
      <p:ext uri="{BB962C8B-B14F-4D97-AF65-F5344CB8AC3E}">
        <p14:creationId xmlns:p14="http://schemas.microsoft.com/office/powerpoint/2010/main" xmlns="" val="2167941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0D4EBD-B75A-46C0-A76A-A058E5634416}"/>
              </a:ext>
            </a:extLst>
          </p:cNvPr>
          <p:cNvSpPr>
            <a:spLocks noGrp="1"/>
          </p:cNvSpPr>
          <p:nvPr>
            <p:ph type="title"/>
          </p:nvPr>
        </p:nvSpPr>
        <p:spPr>
          <a:xfrm>
            <a:off x="457200" y="228600"/>
            <a:ext cx="8229600" cy="1618488"/>
          </a:xfrm>
        </p:spPr>
        <p:txBody>
          <a:bodyPr>
            <a:normAutofit fontScale="90000"/>
          </a:bodyPr>
          <a:lstStyle/>
          <a:p>
            <a:r>
              <a:rPr lang="en-US" sz="3100" dirty="0"/>
              <a:t>Performing all the operations of the queue without affecting the existing complexities.</a:t>
            </a:r>
            <a:r>
              <a:rPr lang="en-US" dirty="0"/>
              <a:t/>
            </a:r>
            <a:br>
              <a:rPr lang="en-US" dirty="0"/>
            </a:br>
            <a:endParaRPr lang="en-US" dirty="0"/>
          </a:p>
        </p:txBody>
      </p:sp>
      <p:sp>
        <p:nvSpPr>
          <p:cNvPr id="4" name="Footer Placeholder 3">
            <a:extLst>
              <a:ext uri="{FF2B5EF4-FFF2-40B4-BE49-F238E27FC236}">
                <a16:creationId xmlns:a16="http://schemas.microsoft.com/office/drawing/2014/main" xmlns="" id="{68BA307A-CF63-448D-AB5C-51F689CA6B24}"/>
              </a:ext>
            </a:extLst>
          </p:cNvPr>
          <p:cNvSpPr>
            <a:spLocks noGrp="1"/>
          </p:cNvSpPr>
          <p:nvPr>
            <p:ph type="ftr" sz="quarter" idx="11"/>
          </p:nvPr>
        </p:nvSpPr>
        <p:spPr/>
        <p:txBody>
          <a:bodyPr/>
          <a:lstStyle/>
          <a:p>
            <a:r>
              <a:rPr lang="en-US"/>
              <a:t>Concurrent Non-Blocking Priority Queue Implementation</a:t>
            </a:r>
          </a:p>
        </p:txBody>
      </p:sp>
      <p:sp>
        <p:nvSpPr>
          <p:cNvPr id="5" name="Slide Number Placeholder 4">
            <a:extLst>
              <a:ext uri="{FF2B5EF4-FFF2-40B4-BE49-F238E27FC236}">
                <a16:creationId xmlns:a16="http://schemas.microsoft.com/office/drawing/2014/main" xmlns="" id="{FDE3C5FD-76D7-4C81-9092-11ABBEAD88C4}"/>
              </a:ext>
            </a:extLst>
          </p:cNvPr>
          <p:cNvSpPr>
            <a:spLocks noGrp="1"/>
          </p:cNvSpPr>
          <p:nvPr>
            <p:ph type="sldNum" sz="quarter" idx="12"/>
          </p:nvPr>
        </p:nvSpPr>
        <p:spPr/>
        <p:txBody>
          <a:bodyPr/>
          <a:lstStyle/>
          <a:p>
            <a:fld id="{A0B2540A-ACC3-455E-81F4-CD23B0B51F9D}" type="slidenum">
              <a:rPr lang="en-US" smtClean="0"/>
              <a:pPr/>
              <a:t>16</a:t>
            </a:fld>
            <a:endParaRPr lang="en-US"/>
          </a:p>
        </p:txBody>
      </p:sp>
      <p:pic>
        <p:nvPicPr>
          <p:cNvPr id="13" name="Content Placeholder 12">
            <a:extLst>
              <a:ext uri="{FF2B5EF4-FFF2-40B4-BE49-F238E27FC236}">
                <a16:creationId xmlns:a16="http://schemas.microsoft.com/office/drawing/2014/main" xmlns="" id="{5FF7FCF0-B571-4395-8DF8-CDAFC0DDF174}"/>
              </a:ext>
            </a:extLst>
          </p:cNvPr>
          <p:cNvPicPr>
            <a:picLocks noGrp="1"/>
          </p:cNvPicPr>
          <p:nvPr>
            <p:ph idx="1"/>
          </p:nvPr>
        </p:nvPicPr>
        <p:blipFill>
          <a:blip r:embed="rId2"/>
          <a:stretch>
            <a:fillRect/>
          </a:stretch>
        </p:blipFill>
        <p:spPr>
          <a:xfrm>
            <a:off x="1371600" y="2210594"/>
            <a:ext cx="6400800" cy="3838575"/>
          </a:xfrm>
          <a:prstGeom prst="rect">
            <a:avLst/>
          </a:prstGeom>
        </p:spPr>
      </p:pic>
    </p:spTree>
    <p:extLst>
      <p:ext uri="{BB962C8B-B14F-4D97-AF65-F5344CB8AC3E}">
        <p14:creationId xmlns:p14="http://schemas.microsoft.com/office/powerpoint/2010/main" xmlns="" val="1749976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65F3BF-3AF5-49E6-BD53-FC07FD05D84C}"/>
              </a:ext>
            </a:extLst>
          </p:cNvPr>
          <p:cNvSpPr>
            <a:spLocks noGrp="1"/>
          </p:cNvSpPr>
          <p:nvPr>
            <p:ph type="title"/>
          </p:nvPr>
        </p:nvSpPr>
        <p:spPr>
          <a:xfrm>
            <a:off x="457200" y="457200"/>
            <a:ext cx="8229600" cy="1143000"/>
          </a:xfrm>
        </p:spPr>
        <p:txBody>
          <a:bodyPr>
            <a:noAutofit/>
          </a:bodyPr>
          <a:lstStyle/>
          <a:p>
            <a:r>
              <a:rPr lang="en-US" sz="2800" dirty="0"/>
              <a:t>Performing all the operations of the Dequeue without affecting the existing complexities</a:t>
            </a:r>
          </a:p>
        </p:txBody>
      </p:sp>
      <p:sp>
        <p:nvSpPr>
          <p:cNvPr id="4" name="Footer Placeholder 3">
            <a:extLst>
              <a:ext uri="{FF2B5EF4-FFF2-40B4-BE49-F238E27FC236}">
                <a16:creationId xmlns:a16="http://schemas.microsoft.com/office/drawing/2014/main" xmlns="" id="{C2AED7AD-6AAD-47B3-8D57-4C057429F4A3}"/>
              </a:ext>
            </a:extLst>
          </p:cNvPr>
          <p:cNvSpPr>
            <a:spLocks noGrp="1"/>
          </p:cNvSpPr>
          <p:nvPr>
            <p:ph type="ftr" sz="quarter" idx="11"/>
          </p:nvPr>
        </p:nvSpPr>
        <p:spPr/>
        <p:txBody>
          <a:bodyPr/>
          <a:lstStyle/>
          <a:p>
            <a:r>
              <a:rPr lang="en-US"/>
              <a:t>Concurrent Non-Blocking Priority Queue Implementation</a:t>
            </a:r>
          </a:p>
        </p:txBody>
      </p:sp>
      <p:sp>
        <p:nvSpPr>
          <p:cNvPr id="5" name="Slide Number Placeholder 4">
            <a:extLst>
              <a:ext uri="{FF2B5EF4-FFF2-40B4-BE49-F238E27FC236}">
                <a16:creationId xmlns:a16="http://schemas.microsoft.com/office/drawing/2014/main" xmlns="" id="{88AD1BB4-45B8-4C31-9333-7A2CFA3BC203}"/>
              </a:ext>
            </a:extLst>
          </p:cNvPr>
          <p:cNvSpPr>
            <a:spLocks noGrp="1"/>
          </p:cNvSpPr>
          <p:nvPr>
            <p:ph type="sldNum" sz="quarter" idx="12"/>
          </p:nvPr>
        </p:nvSpPr>
        <p:spPr/>
        <p:txBody>
          <a:bodyPr/>
          <a:lstStyle/>
          <a:p>
            <a:fld id="{A0B2540A-ACC3-455E-81F4-CD23B0B51F9D}" type="slidenum">
              <a:rPr lang="en-US" smtClean="0"/>
              <a:pPr/>
              <a:t>17</a:t>
            </a:fld>
            <a:endParaRPr lang="en-US"/>
          </a:p>
        </p:txBody>
      </p:sp>
      <p:pic>
        <p:nvPicPr>
          <p:cNvPr id="13" name="Content Placeholder 12">
            <a:extLst>
              <a:ext uri="{FF2B5EF4-FFF2-40B4-BE49-F238E27FC236}">
                <a16:creationId xmlns:a16="http://schemas.microsoft.com/office/drawing/2014/main" xmlns="" id="{762C8882-62FB-4E8C-86CF-9CC354BB003E}"/>
              </a:ext>
            </a:extLst>
          </p:cNvPr>
          <p:cNvPicPr>
            <a:picLocks noGrp="1"/>
          </p:cNvPicPr>
          <p:nvPr>
            <p:ph idx="1"/>
          </p:nvPr>
        </p:nvPicPr>
        <p:blipFill>
          <a:blip r:embed="rId2"/>
          <a:stretch>
            <a:fillRect/>
          </a:stretch>
        </p:blipFill>
        <p:spPr>
          <a:xfrm>
            <a:off x="1376362" y="2196306"/>
            <a:ext cx="6391275" cy="3867150"/>
          </a:xfrm>
          <a:prstGeom prst="rect">
            <a:avLst/>
          </a:prstGeom>
        </p:spPr>
      </p:pic>
    </p:spTree>
    <p:extLst>
      <p:ext uri="{BB962C8B-B14F-4D97-AF65-F5344CB8AC3E}">
        <p14:creationId xmlns:p14="http://schemas.microsoft.com/office/powerpoint/2010/main" xmlns="" val="2589407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itchFamily="18" charset="0"/>
              </a:rPr>
              <a:t>Results</a:t>
            </a:r>
          </a:p>
        </p:txBody>
      </p:sp>
      <p:sp>
        <p:nvSpPr>
          <p:cNvPr id="4" name="Footer Placeholder 3"/>
          <p:cNvSpPr>
            <a:spLocks noGrp="1"/>
          </p:cNvSpPr>
          <p:nvPr>
            <p:ph type="ftr" sz="quarter" idx="11"/>
          </p:nvPr>
        </p:nvSpPr>
        <p:spPr/>
        <p:txBody>
          <a:bodyPr/>
          <a:lstStyle/>
          <a:p>
            <a:r>
              <a:rPr lang="en-US"/>
              <a:t>Concurrent Non-Blocking Priority Queue Implementation</a:t>
            </a:r>
          </a:p>
        </p:txBody>
      </p:sp>
      <p:sp>
        <p:nvSpPr>
          <p:cNvPr id="5" name="Slide Number Placeholder 4"/>
          <p:cNvSpPr>
            <a:spLocks noGrp="1"/>
          </p:cNvSpPr>
          <p:nvPr>
            <p:ph type="sldNum" sz="quarter" idx="12"/>
          </p:nvPr>
        </p:nvSpPr>
        <p:spPr/>
        <p:txBody>
          <a:bodyPr/>
          <a:lstStyle/>
          <a:p>
            <a:fld id="{A0B2540A-ACC3-455E-81F4-CD23B0B51F9D}" type="slidenum">
              <a:rPr lang="en-US" smtClean="0"/>
              <a:pPr/>
              <a:t>18</a:t>
            </a:fld>
            <a:endParaRPr lang="en-US"/>
          </a:p>
        </p:txBody>
      </p:sp>
    </p:spTree>
    <p:extLst>
      <p:ext uri="{BB962C8B-B14F-4D97-AF65-F5344CB8AC3E}">
        <p14:creationId xmlns:p14="http://schemas.microsoft.com/office/powerpoint/2010/main" xmlns="" val="2583077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506B2516-7A1D-4761-8650-BA38D7E4A9F4}"/>
              </a:ext>
            </a:extLst>
          </p:cNvPr>
          <p:cNvPicPr>
            <a:picLocks noGrp="1" noChangeAspect="1"/>
          </p:cNvPicPr>
          <p:nvPr>
            <p:ph idx="1"/>
          </p:nvPr>
        </p:nvPicPr>
        <p:blipFill>
          <a:blip r:embed="rId2"/>
          <a:stretch>
            <a:fillRect/>
          </a:stretch>
        </p:blipFill>
        <p:spPr>
          <a:xfrm>
            <a:off x="1866900" y="945742"/>
            <a:ext cx="4953000" cy="5398771"/>
          </a:xfrm>
          <a:prstGeom prst="rect">
            <a:avLst/>
          </a:prstGeom>
        </p:spPr>
      </p:pic>
      <p:sp>
        <p:nvSpPr>
          <p:cNvPr id="4" name="Footer Placeholder 3">
            <a:extLst>
              <a:ext uri="{FF2B5EF4-FFF2-40B4-BE49-F238E27FC236}">
                <a16:creationId xmlns:a16="http://schemas.microsoft.com/office/drawing/2014/main" xmlns="" id="{E4960A83-A35B-462E-9AA3-568D7A8E7955}"/>
              </a:ext>
            </a:extLst>
          </p:cNvPr>
          <p:cNvSpPr>
            <a:spLocks noGrp="1"/>
          </p:cNvSpPr>
          <p:nvPr>
            <p:ph type="ftr" sz="quarter" idx="11"/>
          </p:nvPr>
        </p:nvSpPr>
        <p:spPr/>
        <p:txBody>
          <a:bodyPr/>
          <a:lstStyle/>
          <a:p>
            <a:r>
              <a:rPr lang="en-US"/>
              <a:t>Concurrent Non-Blocking Priority Queue Implementation</a:t>
            </a:r>
          </a:p>
        </p:txBody>
      </p:sp>
      <p:sp>
        <p:nvSpPr>
          <p:cNvPr id="5" name="Slide Number Placeholder 4">
            <a:extLst>
              <a:ext uri="{FF2B5EF4-FFF2-40B4-BE49-F238E27FC236}">
                <a16:creationId xmlns:a16="http://schemas.microsoft.com/office/drawing/2014/main" xmlns="" id="{EF447D5C-9349-44BB-B16A-F608DA560FCB}"/>
              </a:ext>
            </a:extLst>
          </p:cNvPr>
          <p:cNvSpPr>
            <a:spLocks noGrp="1"/>
          </p:cNvSpPr>
          <p:nvPr>
            <p:ph type="sldNum" sz="quarter" idx="12"/>
          </p:nvPr>
        </p:nvSpPr>
        <p:spPr/>
        <p:txBody>
          <a:bodyPr/>
          <a:lstStyle/>
          <a:p>
            <a:fld id="{A0B2540A-ACC3-455E-81F4-CD23B0B51F9D}" type="slidenum">
              <a:rPr lang="en-US" smtClean="0"/>
              <a:pPr/>
              <a:t>19</a:t>
            </a:fld>
            <a:endParaRPr lang="en-US"/>
          </a:p>
        </p:txBody>
      </p:sp>
    </p:spTree>
    <p:extLst>
      <p:ext uri="{BB962C8B-B14F-4D97-AF65-F5344CB8AC3E}">
        <p14:creationId xmlns:p14="http://schemas.microsoft.com/office/powerpoint/2010/main" xmlns="" val="865434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Introduction</a:t>
            </a:r>
          </a:p>
          <a:p>
            <a:r>
              <a:rPr lang="en-US" dirty="0">
                <a:latin typeface="Times New Roman" pitchFamily="18" charset="0"/>
                <a:cs typeface="Times New Roman" pitchFamily="18" charset="0"/>
              </a:rPr>
              <a:t>Literature Review</a:t>
            </a:r>
          </a:p>
          <a:p>
            <a:r>
              <a:rPr lang="en-US" dirty="0">
                <a:latin typeface="Times New Roman" pitchFamily="18" charset="0"/>
                <a:cs typeface="Times New Roman" pitchFamily="18" charset="0"/>
              </a:rPr>
              <a:t>Problem Statement</a:t>
            </a:r>
          </a:p>
          <a:p>
            <a:r>
              <a:rPr lang="en-US" dirty="0">
                <a:latin typeface="Times New Roman" pitchFamily="18" charset="0"/>
                <a:cs typeface="Times New Roman" pitchFamily="18" charset="0"/>
              </a:rPr>
              <a:t>Proposed </a:t>
            </a:r>
            <a:r>
              <a:rPr lang="en-US" dirty="0" smtClean="0">
                <a:latin typeface="Times New Roman" pitchFamily="18" charset="0"/>
                <a:cs typeface="Times New Roman" pitchFamily="18" charset="0"/>
              </a:rPr>
              <a:t>Method</a:t>
            </a:r>
          </a:p>
          <a:p>
            <a:r>
              <a:rPr lang="en-US" dirty="0" smtClean="0">
                <a:latin typeface="Times New Roman" pitchFamily="18" charset="0"/>
                <a:cs typeface="Times New Roman" pitchFamily="18" charset="0"/>
              </a:rPr>
              <a:t>Evaluation</a:t>
            </a:r>
          </a:p>
          <a:p>
            <a:r>
              <a:rPr lang="en-US" dirty="0" smtClean="0">
                <a:latin typeface="Times New Roman" pitchFamily="18" charset="0"/>
                <a:cs typeface="Times New Roman" pitchFamily="18" charset="0"/>
              </a:rPr>
              <a:t>Results</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Conclusion/Future Scope</a:t>
            </a:r>
          </a:p>
          <a:p>
            <a:r>
              <a:rPr lang="en-US" dirty="0">
                <a:latin typeface="Times New Roman" pitchFamily="18" charset="0"/>
                <a:cs typeface="Times New Roman" pitchFamily="18" charset="0"/>
              </a:rPr>
              <a:t>References</a:t>
            </a:r>
          </a:p>
        </p:txBody>
      </p:sp>
      <p:sp>
        <p:nvSpPr>
          <p:cNvPr id="4" name="Footer Placeholder 3"/>
          <p:cNvSpPr>
            <a:spLocks noGrp="1"/>
          </p:cNvSpPr>
          <p:nvPr>
            <p:ph type="ftr" sz="quarter" idx="11"/>
          </p:nvPr>
        </p:nvSpPr>
        <p:spPr/>
        <p:txBody>
          <a:bodyPr/>
          <a:lstStyle/>
          <a:p>
            <a:r>
              <a:rPr lang="en-US"/>
              <a:t>Concurrent Non-Blocking Priority Queue Implementation</a:t>
            </a:r>
          </a:p>
        </p:txBody>
      </p:sp>
      <p:sp>
        <p:nvSpPr>
          <p:cNvPr id="5" name="Slide Number Placeholder 4"/>
          <p:cNvSpPr>
            <a:spLocks noGrp="1"/>
          </p:cNvSpPr>
          <p:nvPr>
            <p:ph type="sldNum" sz="quarter" idx="12"/>
          </p:nvPr>
        </p:nvSpPr>
        <p:spPr/>
        <p:txBody>
          <a:bodyPr/>
          <a:lstStyle/>
          <a:p>
            <a:fld id="{A0B2540A-ACC3-455E-81F4-CD23B0B51F9D}"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itchFamily="18" charset="0"/>
              </a:rPr>
              <a:t>Conclusion/Future Scope</a:t>
            </a:r>
          </a:p>
        </p:txBody>
      </p:sp>
      <p:sp>
        <p:nvSpPr>
          <p:cNvPr id="4" name="Footer Placeholder 3"/>
          <p:cNvSpPr>
            <a:spLocks noGrp="1"/>
          </p:cNvSpPr>
          <p:nvPr>
            <p:ph type="ftr" sz="quarter" idx="11"/>
          </p:nvPr>
        </p:nvSpPr>
        <p:spPr/>
        <p:txBody>
          <a:bodyPr/>
          <a:lstStyle/>
          <a:p>
            <a:r>
              <a:rPr lang="en-US"/>
              <a:t>Concurrent Non-Blocking Priority Queue Implementation</a:t>
            </a:r>
          </a:p>
        </p:txBody>
      </p:sp>
      <p:sp>
        <p:nvSpPr>
          <p:cNvPr id="5" name="Slide Number Placeholder 4"/>
          <p:cNvSpPr>
            <a:spLocks noGrp="1"/>
          </p:cNvSpPr>
          <p:nvPr>
            <p:ph type="sldNum" sz="quarter" idx="12"/>
          </p:nvPr>
        </p:nvSpPr>
        <p:spPr/>
        <p:txBody>
          <a:bodyPr/>
          <a:lstStyle/>
          <a:p>
            <a:fld id="{A0B2540A-ACC3-455E-81F4-CD23B0B51F9D}"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Conclusion/Future Scope</a:t>
            </a:r>
          </a:p>
        </p:txBody>
      </p:sp>
      <p:sp>
        <p:nvSpPr>
          <p:cNvPr id="3" name="Content Placeholder 2"/>
          <p:cNvSpPr>
            <a:spLocks noGrp="1"/>
          </p:cNvSpPr>
          <p:nvPr>
            <p:ph idx="1"/>
          </p:nvPr>
        </p:nvSpPr>
        <p:spPr/>
        <p:txBody>
          <a:bodyPr>
            <a:normAutofit/>
          </a:bodyPr>
          <a:lstStyle/>
          <a:p>
            <a:r>
              <a:rPr lang="en-US" dirty="0">
                <a:latin typeface="Times New Roman" pitchFamily="18" charset="0"/>
              </a:rPr>
              <a:t>This module could be used for implementation Producer Consumer problem with priority.</a:t>
            </a:r>
          </a:p>
          <a:p>
            <a:r>
              <a:rPr lang="en-US" dirty="0">
                <a:latin typeface="Times New Roman" pitchFamily="18" charset="0"/>
              </a:rPr>
              <a:t>It can be used for implementation of hospital management where there is only one staff i.e. doctor.</a:t>
            </a:r>
          </a:p>
          <a:p>
            <a:r>
              <a:rPr lang="en-US" dirty="0">
                <a:latin typeface="Times New Roman" pitchFamily="18" charset="0"/>
              </a:rPr>
              <a:t>Scanning through a large collection of statistics to report the top N items - N busiest network connections, N most valuable customers, N largest disk users</a:t>
            </a:r>
          </a:p>
          <a:p>
            <a:r>
              <a:rPr lang="en-US" dirty="0">
                <a:latin typeface="Times New Roman" pitchFamily="18" charset="0"/>
              </a:rPr>
              <a:t>This can be further enhanced as much as to be implemented for the applications stated above.</a:t>
            </a:r>
          </a:p>
          <a:p>
            <a:endParaRPr lang="en-US" dirty="0"/>
          </a:p>
          <a:p>
            <a:endParaRPr lang="en-US" dirty="0"/>
          </a:p>
        </p:txBody>
      </p:sp>
      <p:sp>
        <p:nvSpPr>
          <p:cNvPr id="4" name="Footer Placeholder 3"/>
          <p:cNvSpPr>
            <a:spLocks noGrp="1"/>
          </p:cNvSpPr>
          <p:nvPr>
            <p:ph type="ftr" sz="quarter" idx="11"/>
          </p:nvPr>
        </p:nvSpPr>
        <p:spPr/>
        <p:txBody>
          <a:bodyPr/>
          <a:lstStyle/>
          <a:p>
            <a:r>
              <a:rPr lang="en-US"/>
              <a:t>Concurrent Non-Blocking Priority Queue Implementation</a:t>
            </a:r>
          </a:p>
        </p:txBody>
      </p:sp>
      <p:sp>
        <p:nvSpPr>
          <p:cNvPr id="5" name="Slide Number Placeholder 4"/>
          <p:cNvSpPr>
            <a:spLocks noGrp="1"/>
          </p:cNvSpPr>
          <p:nvPr>
            <p:ph type="sldNum" sz="quarter" idx="12"/>
          </p:nvPr>
        </p:nvSpPr>
        <p:spPr/>
        <p:txBody>
          <a:bodyPr/>
          <a:lstStyle/>
          <a:p>
            <a:fld id="{A0B2540A-ACC3-455E-81F4-CD23B0B51F9D}"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References</a:t>
            </a:r>
          </a:p>
        </p:txBody>
      </p:sp>
      <p:sp>
        <p:nvSpPr>
          <p:cNvPr id="3" name="Content Placeholder 2"/>
          <p:cNvSpPr>
            <a:spLocks noGrp="1"/>
          </p:cNvSpPr>
          <p:nvPr>
            <p:ph idx="1"/>
          </p:nvPr>
        </p:nvSpPr>
        <p:spPr/>
        <p:txBody>
          <a:bodyPr>
            <a:normAutofit/>
          </a:bodyPr>
          <a:lstStyle/>
          <a:p>
            <a:pPr>
              <a:buNone/>
            </a:pPr>
            <a:r>
              <a:rPr lang="en-US" dirty="0">
                <a:latin typeface="Times New Roman" pitchFamily="18" charset="0"/>
                <a:cs typeface="Times New Roman" pitchFamily="18" charset="0"/>
              </a:rPr>
              <a:t>[1] </a:t>
            </a:r>
            <a:r>
              <a:rPr lang="en-US" dirty="0" err="1">
                <a:latin typeface="Times New Roman" pitchFamily="18" charset="0"/>
                <a:cs typeface="Times New Roman" pitchFamily="18" charset="0"/>
              </a:rPr>
              <a:t>Maged</a:t>
            </a:r>
            <a:r>
              <a:rPr lang="en-US" dirty="0">
                <a:latin typeface="Times New Roman" pitchFamily="18" charset="0"/>
                <a:cs typeface="Times New Roman" pitchFamily="18" charset="0"/>
              </a:rPr>
              <a:t> M. Michael </a:t>
            </a:r>
            <a:r>
              <a:rPr lang="en-US" dirty="0" err="1">
                <a:latin typeface="Times New Roman" pitchFamily="18" charset="0"/>
                <a:cs typeface="Times New Roman" pitchFamily="18" charset="0"/>
              </a:rPr>
              <a:t>Michael</a:t>
            </a:r>
            <a:r>
              <a:rPr lang="en-US" dirty="0">
                <a:latin typeface="Times New Roman" pitchFamily="18" charset="0"/>
                <a:cs typeface="Times New Roman" pitchFamily="18" charset="0"/>
              </a:rPr>
              <a:t> L. Scott. Simple, Fast, and Practical Non-Blocking and Blocking Concurrent Queue Algorithms.</a:t>
            </a:r>
          </a:p>
          <a:p>
            <a:pPr>
              <a:buNone/>
            </a:pPr>
            <a:r>
              <a:rPr lang="en-US" dirty="0">
                <a:latin typeface="Times New Roman" pitchFamily="18" charset="0"/>
                <a:cs typeface="Times New Roman" pitchFamily="18" charset="0"/>
              </a:rPr>
              <a:t>[2] William N. Scherer III and Michael L. Scott. </a:t>
            </a:r>
            <a:r>
              <a:rPr lang="en-US" dirty="0" err="1">
                <a:latin typeface="Times New Roman" pitchFamily="18" charset="0"/>
                <a:cs typeface="Times New Roman" pitchFamily="18" charset="0"/>
              </a:rPr>
              <a:t>Nonblocking</a:t>
            </a:r>
            <a:r>
              <a:rPr lang="en-US" dirty="0">
                <a:latin typeface="Times New Roman" pitchFamily="18" charset="0"/>
                <a:cs typeface="Times New Roman" pitchFamily="18" charset="0"/>
              </a:rPr>
              <a:t> Concurrent Data Structures with Condition Synchronization.</a:t>
            </a:r>
          </a:p>
          <a:p>
            <a:pPr>
              <a:buNone/>
            </a:pPr>
            <a:r>
              <a:rPr lang="en-US" dirty="0">
                <a:latin typeface="Times New Roman" pitchFamily="18" charset="0"/>
                <a:cs typeface="Times New Roman" pitchFamily="18" charset="0"/>
              </a:rPr>
              <a:t>[3] Carole </a:t>
            </a:r>
            <a:r>
              <a:rPr lang="en-US" dirty="0" err="1">
                <a:latin typeface="Times New Roman" pitchFamily="18" charset="0"/>
                <a:cs typeface="Times New Roman" pitchFamily="18" charset="0"/>
              </a:rPr>
              <a:t>Delporte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Hugues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Fauconnier,Michel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Raynal</a:t>
            </a:r>
            <a:r>
              <a:rPr lang="en-US" dirty="0">
                <a:latin typeface="Times New Roman" pitchFamily="18" charset="0"/>
                <a:cs typeface="Times New Roman" pitchFamily="18" charset="0"/>
              </a:rPr>
              <a:t>. An Exercise in Concurrency: From Non-blocking Objects to Fair Objects ,2014</a:t>
            </a:r>
          </a:p>
        </p:txBody>
      </p:sp>
      <p:sp>
        <p:nvSpPr>
          <p:cNvPr id="4" name="Footer Placeholder 3"/>
          <p:cNvSpPr>
            <a:spLocks noGrp="1"/>
          </p:cNvSpPr>
          <p:nvPr>
            <p:ph type="ftr" sz="quarter" idx="11"/>
          </p:nvPr>
        </p:nvSpPr>
        <p:spPr/>
        <p:txBody>
          <a:bodyPr/>
          <a:lstStyle/>
          <a:p>
            <a:r>
              <a:rPr lang="en-US"/>
              <a:t>Concurrent Non-Blocking Priority Queue Implementation</a:t>
            </a:r>
          </a:p>
        </p:txBody>
      </p:sp>
      <p:sp>
        <p:nvSpPr>
          <p:cNvPr id="5" name="Slide Number Placeholder 4"/>
          <p:cNvSpPr>
            <a:spLocks noGrp="1"/>
          </p:cNvSpPr>
          <p:nvPr>
            <p:ph type="sldNum" sz="quarter" idx="12"/>
          </p:nvPr>
        </p:nvSpPr>
        <p:spPr/>
        <p:txBody>
          <a:bodyPr/>
          <a:lstStyle/>
          <a:p>
            <a:fld id="{A0B2540A-ACC3-455E-81F4-CD23B0B51F9D}" type="slidenum">
              <a:rPr lang="en-US" smtClean="0"/>
              <a:pPr/>
              <a:t>22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4" name="Footer Placeholder 3"/>
          <p:cNvSpPr>
            <a:spLocks noGrp="1"/>
          </p:cNvSpPr>
          <p:nvPr>
            <p:ph type="ftr" sz="quarter" idx="11"/>
          </p:nvPr>
        </p:nvSpPr>
        <p:spPr/>
        <p:txBody>
          <a:bodyPr/>
          <a:lstStyle/>
          <a:p>
            <a:r>
              <a:rPr lang="en-US"/>
              <a:t>Concurrent Non-Blocking Priority Queue Implementation</a:t>
            </a:r>
          </a:p>
        </p:txBody>
      </p:sp>
      <p:sp>
        <p:nvSpPr>
          <p:cNvPr id="5" name="Slide Number Placeholder 4"/>
          <p:cNvSpPr>
            <a:spLocks noGrp="1"/>
          </p:cNvSpPr>
          <p:nvPr>
            <p:ph type="sldNum" sz="quarter" idx="12"/>
          </p:nvPr>
        </p:nvSpPr>
        <p:spPr/>
        <p:txBody>
          <a:bodyPr/>
          <a:lstStyle/>
          <a:p>
            <a:fld id="{A0B2540A-ACC3-455E-81F4-CD23B0B51F9D}"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Introduction</a:t>
            </a:r>
          </a:p>
        </p:txBody>
      </p:sp>
      <p:sp>
        <p:nvSpPr>
          <p:cNvPr id="5" name="Content Placeholder 4"/>
          <p:cNvSpPr>
            <a:spLocks noGrp="1"/>
          </p:cNvSpPr>
          <p:nvPr>
            <p:ph idx="1"/>
          </p:nvPr>
        </p:nvSpPr>
        <p:spPr/>
        <p:txBody>
          <a:bodyPr>
            <a:normAutofit lnSpcReduction="10000"/>
          </a:bodyPr>
          <a:lstStyle/>
          <a:p>
            <a:pPr marL="342900" lvl="5" indent="-342900"/>
            <a:r>
              <a:rPr lang="en-US" sz="2400" dirty="0">
                <a:latin typeface="Times New Roman" pitchFamily="18" charset="0"/>
                <a:cs typeface="Times New Roman" pitchFamily="18" charset="0"/>
              </a:rPr>
              <a:t>By word “Non Blocking”, we can infer that either it performs the operation requested by the thread or notifies the thread that it can not perform the operation.</a:t>
            </a:r>
          </a:p>
          <a:p>
            <a:pPr marL="342900" lvl="5" indent="-342900"/>
            <a:r>
              <a:rPr lang="en-US" sz="2400" dirty="0">
                <a:latin typeface="Times New Roman" pitchFamily="18" charset="0"/>
                <a:cs typeface="Times New Roman" pitchFamily="18" charset="0"/>
              </a:rPr>
              <a:t>Multithreaded environment is based on the concept of communication using various data structures like queue, maps, stacks etc.</a:t>
            </a:r>
          </a:p>
          <a:p>
            <a:pPr marL="342900" lvl="5" indent="-342900"/>
            <a:r>
              <a:rPr lang="en-US" sz="2400" dirty="0">
                <a:latin typeface="Times New Roman" pitchFamily="18" charset="0"/>
                <a:cs typeface="Times New Roman" pitchFamily="18" charset="0"/>
              </a:rPr>
              <a:t>We have to build the concurrent algorithm to facilitate the concurrent access to the data structure by multiple threads which makes the data structure a concurrent data structure.</a:t>
            </a:r>
          </a:p>
          <a:p>
            <a:pPr marL="342900" lvl="5" indent="-342900"/>
            <a:r>
              <a:rPr lang="en-US" sz="2400" dirty="0">
                <a:latin typeface="Times New Roman" pitchFamily="18" charset="0"/>
                <a:cs typeface="Times New Roman" pitchFamily="18" charset="0"/>
              </a:rPr>
              <a:t>If the algorithm guards the concurrent data structure is non blocking (no thread suspension), it is non blocking concurrent data structure. </a:t>
            </a:r>
          </a:p>
          <a:p>
            <a:pPr marL="342900" lvl="5" indent="-342900"/>
            <a:endParaRPr lang="en-US" dirty="0">
              <a:latin typeface="Times New Roman" pitchFamily="18" charset="0"/>
              <a:cs typeface="Times New Roman" pitchFamily="18" charset="0"/>
            </a:endParaRPr>
          </a:p>
          <a:p>
            <a:pPr marL="342900" lvl="5" indent="-342900"/>
            <a:endParaRPr lang="en-US" dirty="0">
              <a:latin typeface="Times New Roman" pitchFamily="18" charset="0"/>
              <a:cs typeface="Times New Roman" pitchFamily="18" charset="0"/>
            </a:endParaRPr>
          </a:p>
          <a:p>
            <a:endParaRPr lang="en-US" dirty="0"/>
          </a:p>
        </p:txBody>
      </p:sp>
      <p:sp>
        <p:nvSpPr>
          <p:cNvPr id="7" name="Footer Placeholder 6"/>
          <p:cNvSpPr>
            <a:spLocks noGrp="1"/>
          </p:cNvSpPr>
          <p:nvPr>
            <p:ph type="ftr" sz="quarter" idx="11"/>
          </p:nvPr>
        </p:nvSpPr>
        <p:spPr/>
        <p:txBody>
          <a:bodyPr/>
          <a:lstStyle/>
          <a:p>
            <a:r>
              <a:rPr lang="en-US" dirty="0"/>
              <a:t>Concurrent Non-Blocking Priority Queue Implementation</a:t>
            </a:r>
          </a:p>
        </p:txBody>
      </p:sp>
      <p:sp>
        <p:nvSpPr>
          <p:cNvPr id="6" name="Slide Number Placeholder 5"/>
          <p:cNvSpPr>
            <a:spLocks noGrp="1"/>
          </p:cNvSpPr>
          <p:nvPr>
            <p:ph type="sldNum" sz="quarter" idx="12"/>
          </p:nvPr>
        </p:nvSpPr>
        <p:spPr/>
        <p:txBody>
          <a:bodyPr/>
          <a:lstStyle/>
          <a:p>
            <a:fld id="{A0B2540A-ACC3-455E-81F4-CD23B0B51F9D}"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lvl="5" indent="-342900"/>
            <a:r>
              <a:rPr lang="en-US" sz="2400" dirty="0">
                <a:latin typeface="Times New Roman" pitchFamily="18" charset="0"/>
                <a:cs typeface="Times New Roman" pitchFamily="18" charset="0"/>
              </a:rPr>
              <a:t>When it comes to thread safe concurrent access to multiple resources at the same time  then there exists lot of such data structures like stack, ConcurrentLinkedQueue, linked List.</a:t>
            </a:r>
          </a:p>
          <a:p>
            <a:pPr marL="342900" lvl="5" indent="-342900"/>
            <a:r>
              <a:rPr lang="en-US" sz="2400" dirty="0">
                <a:latin typeface="Times New Roman" pitchFamily="18" charset="0"/>
                <a:cs typeface="Times New Roman" pitchFamily="18" charset="0"/>
              </a:rPr>
              <a:t>These data structures however are implemented in many applications, but there comes the low output considering the efficiency and performance of such applications.</a:t>
            </a:r>
          </a:p>
          <a:p>
            <a:pPr marL="342900" lvl="5" indent="-342900"/>
            <a:r>
              <a:rPr lang="en-US" sz="2400" dirty="0">
                <a:latin typeface="Times New Roman" pitchFamily="18" charset="0"/>
                <a:cs typeface="Times New Roman" pitchFamily="18" charset="0"/>
              </a:rPr>
              <a:t>Hence the term Priority Queue based application with O(log(n)) running performance which is very useful for widely growing distributed applications.</a:t>
            </a:r>
          </a:p>
          <a:p>
            <a:pPr>
              <a:buNone/>
            </a:pPr>
            <a:endParaRPr lang="en-US" dirty="0"/>
          </a:p>
        </p:txBody>
      </p:sp>
      <p:sp>
        <p:nvSpPr>
          <p:cNvPr id="4" name="Footer Placeholder 3"/>
          <p:cNvSpPr>
            <a:spLocks noGrp="1"/>
          </p:cNvSpPr>
          <p:nvPr>
            <p:ph type="ftr" sz="quarter" idx="11"/>
          </p:nvPr>
        </p:nvSpPr>
        <p:spPr/>
        <p:txBody>
          <a:bodyPr/>
          <a:lstStyle/>
          <a:p>
            <a:r>
              <a:rPr lang="en-US"/>
              <a:t>Concurrent Non-Blocking Priority Queue Implementation</a:t>
            </a:r>
          </a:p>
        </p:txBody>
      </p:sp>
      <p:sp>
        <p:nvSpPr>
          <p:cNvPr id="5" name="Slide Number Placeholder 4"/>
          <p:cNvSpPr>
            <a:spLocks noGrp="1"/>
          </p:cNvSpPr>
          <p:nvPr>
            <p:ph type="sldNum" sz="quarter" idx="12"/>
          </p:nvPr>
        </p:nvSpPr>
        <p:spPr/>
        <p:txBody>
          <a:bodyPr/>
          <a:lstStyle/>
          <a:p>
            <a:fld id="{A0B2540A-ACC3-455E-81F4-CD23B0B51F9D}"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Grp="1" noChangeAspect="1" noChangeArrowheads="1"/>
          </p:cNvPicPr>
          <p:nvPr>
            <p:ph idx="1"/>
          </p:nvPr>
        </p:nvPicPr>
        <p:blipFill>
          <a:blip r:embed="rId2"/>
          <a:srcRect/>
          <a:stretch>
            <a:fillRect/>
          </a:stretch>
        </p:blipFill>
        <p:spPr bwMode="auto">
          <a:xfrm>
            <a:off x="457200" y="1676400"/>
            <a:ext cx="8153400" cy="4267200"/>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a:t>Concurrent Non-Blocking Priority Queue Implementation</a:t>
            </a:r>
          </a:p>
        </p:txBody>
      </p:sp>
      <p:sp>
        <p:nvSpPr>
          <p:cNvPr id="5" name="Slide Number Placeholder 4"/>
          <p:cNvSpPr>
            <a:spLocks noGrp="1"/>
          </p:cNvSpPr>
          <p:nvPr>
            <p:ph type="sldNum" sz="quarter" idx="12"/>
          </p:nvPr>
        </p:nvSpPr>
        <p:spPr/>
        <p:txBody>
          <a:bodyPr/>
          <a:lstStyle/>
          <a:p>
            <a:fld id="{A0B2540A-ACC3-455E-81F4-CD23B0B51F9D}"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itchFamily="18" charset="0"/>
                <a:cs typeface="Times New Roman" pitchFamily="18" charset="0"/>
              </a:rPr>
              <a:t>Literature Review</a:t>
            </a:r>
          </a:p>
        </p:txBody>
      </p:sp>
      <p:sp>
        <p:nvSpPr>
          <p:cNvPr id="4" name="Footer Placeholder 3"/>
          <p:cNvSpPr>
            <a:spLocks noGrp="1"/>
          </p:cNvSpPr>
          <p:nvPr>
            <p:ph type="ftr" sz="quarter" idx="11"/>
          </p:nvPr>
        </p:nvSpPr>
        <p:spPr/>
        <p:txBody>
          <a:bodyPr/>
          <a:lstStyle/>
          <a:p>
            <a:r>
              <a:rPr lang="en-US"/>
              <a:t>Concurrent Non-Blocking Priority Queue Implementation</a:t>
            </a:r>
          </a:p>
        </p:txBody>
      </p:sp>
      <p:sp>
        <p:nvSpPr>
          <p:cNvPr id="5" name="Slide Number Placeholder 4"/>
          <p:cNvSpPr>
            <a:spLocks noGrp="1"/>
          </p:cNvSpPr>
          <p:nvPr>
            <p:ph type="sldNum" sz="quarter" idx="12"/>
          </p:nvPr>
        </p:nvSpPr>
        <p:spPr/>
        <p:txBody>
          <a:bodyPr/>
          <a:lstStyle/>
          <a:p>
            <a:fld id="{A0B2540A-ACC3-455E-81F4-CD23B0B51F9D}"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Literature Review</a:t>
            </a:r>
          </a:p>
        </p:txBody>
      </p:sp>
      <p:sp>
        <p:nvSpPr>
          <p:cNvPr id="5" name="Content Placeholder 4"/>
          <p:cNvSpPr>
            <a:spLocks noGrp="1"/>
          </p:cNvSpPr>
          <p:nvPr>
            <p:ph idx="1"/>
          </p:nvPr>
        </p:nvSpPr>
        <p:spPr/>
        <p:txBody>
          <a:bodyPr>
            <a:normAutofit lnSpcReduction="10000"/>
          </a:bodyPr>
          <a:lstStyle/>
          <a:p>
            <a:pPr marL="342900" lvl="5" indent="-342900"/>
            <a:r>
              <a:rPr lang="en-US" sz="2400" dirty="0">
                <a:latin typeface="Times New Roman" pitchFamily="18" charset="0"/>
                <a:cs typeface="Times New Roman" pitchFamily="18" charset="0"/>
              </a:rPr>
              <a:t>Queues are ubiquitous in parallel programs, but their performance is matter of major concern.</a:t>
            </a:r>
          </a:p>
          <a:p>
            <a:pPr marL="342900" lvl="5" indent="-342900"/>
            <a:r>
              <a:rPr lang="en-US" sz="2400" dirty="0">
                <a:latin typeface="Times New Roman" pitchFamily="18" charset="0"/>
                <a:cs typeface="Times New Roman" pitchFamily="18" charset="0"/>
              </a:rPr>
              <a:t>There has been development in the past regarding thread safe, wait free algorithms on various data structures like Stack, Queue[1] by Hunt and  Michael L Scott.</a:t>
            </a:r>
          </a:p>
          <a:p>
            <a:pPr marL="342900" lvl="5" indent="-342900"/>
            <a:r>
              <a:rPr lang="en-US" sz="2400" dirty="0">
                <a:latin typeface="Times New Roman" pitchFamily="18" charset="0"/>
                <a:cs typeface="Times New Roman" pitchFamily="18" charset="0"/>
              </a:rPr>
              <a:t>Michael L Scott. And </a:t>
            </a:r>
            <a:r>
              <a:rPr lang="en-US" sz="2400" dirty="0" err="1">
                <a:latin typeface="Times New Roman" pitchFamily="18" charset="0"/>
                <a:cs typeface="Times New Roman" pitchFamily="18" charset="0"/>
              </a:rPr>
              <a:t>Maged</a:t>
            </a:r>
            <a:r>
              <a:rPr lang="en-US" sz="2400" dirty="0">
                <a:latin typeface="Times New Roman" pitchFamily="18" charset="0"/>
                <a:cs typeface="Times New Roman" pitchFamily="18" charset="0"/>
              </a:rPr>
              <a:t> Michael presented the non blocking algorithm with one </a:t>
            </a:r>
            <a:r>
              <a:rPr lang="en-US" sz="2400" dirty="0" err="1">
                <a:latin typeface="Times New Roman" pitchFamily="18" charset="0"/>
                <a:cs typeface="Times New Roman" pitchFamily="18" charset="0"/>
              </a:rPr>
              <a:t>enqueue</a:t>
            </a:r>
            <a:r>
              <a:rPr lang="en-US" sz="2400" dirty="0">
                <a:latin typeface="Times New Roman" pitchFamily="18" charset="0"/>
                <a:cs typeface="Times New Roman" pitchFamily="18" charset="0"/>
              </a:rPr>
              <a:t> and one </a:t>
            </a:r>
            <a:r>
              <a:rPr lang="en-US" sz="2400" dirty="0" err="1">
                <a:latin typeface="Times New Roman" pitchFamily="18" charset="0"/>
                <a:cs typeface="Times New Roman" pitchFamily="18" charset="0"/>
              </a:rPr>
              <a:t>dequeue</a:t>
            </a:r>
            <a:r>
              <a:rPr lang="en-US" sz="2400" dirty="0">
                <a:latin typeface="Times New Roman" pitchFamily="18" charset="0"/>
                <a:cs typeface="Times New Roman" pitchFamily="18" charset="0"/>
              </a:rPr>
              <a:t> operations running concurrently using </a:t>
            </a:r>
            <a:r>
              <a:rPr lang="en-US" sz="2400" dirty="0" err="1">
                <a:latin typeface="Times New Roman" pitchFamily="18" charset="0"/>
                <a:cs typeface="Times New Roman" pitchFamily="18" charset="0"/>
              </a:rPr>
              <a:t>compare_and_safe</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load_linked</a:t>
            </a:r>
            <a:r>
              <a:rPr lang="en-US" sz="2400" dirty="0">
                <a:latin typeface="Times New Roman" pitchFamily="18" charset="0"/>
                <a:cs typeface="Times New Roman" pitchFamily="18" charset="0"/>
              </a:rPr>
              <a:t> primitives[1].</a:t>
            </a:r>
          </a:p>
          <a:p>
            <a:pPr marL="342900" lvl="5" indent="-342900"/>
            <a:r>
              <a:rPr lang="en-US" sz="2400" dirty="0">
                <a:latin typeface="Times New Roman" pitchFamily="18" charset="0"/>
                <a:cs typeface="Times New Roman" pitchFamily="18" charset="0"/>
              </a:rPr>
              <a:t>Lately, in 2004 again Michael Scott and William </a:t>
            </a:r>
            <a:r>
              <a:rPr lang="en-US" sz="2400" dirty="0" err="1">
                <a:latin typeface="Times New Roman" pitchFamily="18" charset="0"/>
                <a:cs typeface="Times New Roman" pitchFamily="18" charset="0"/>
              </a:rPr>
              <a:t>Scherrer</a:t>
            </a:r>
            <a:r>
              <a:rPr lang="en-US" sz="2400" dirty="0">
                <a:latin typeface="Times New Roman" pitchFamily="18" charset="0"/>
                <a:cs typeface="Times New Roman" pitchFamily="18" charset="0"/>
              </a:rPr>
              <a:t> came with implementation of dual data structures to describe the concurrent object implementation[2].</a:t>
            </a:r>
          </a:p>
          <a:p>
            <a:pPr marL="342900" lvl="5" indent="-342900"/>
            <a:endParaRPr lang="en-US" sz="2400" dirty="0">
              <a:latin typeface="Times New Roman" pitchFamily="18" charset="0"/>
              <a:cs typeface="Times New Roman" pitchFamily="18" charset="0"/>
            </a:endParaRPr>
          </a:p>
          <a:p>
            <a:pPr marL="342900" lvl="5" indent="-342900"/>
            <a:endParaRPr lang="en-US" sz="2400" dirty="0">
              <a:latin typeface="Times New Roman" pitchFamily="18" charset="0"/>
              <a:cs typeface="Times New Roman" pitchFamily="18" charset="0"/>
            </a:endParaRPr>
          </a:p>
          <a:p>
            <a:pPr marL="342900" lvl="5" indent="-342900"/>
            <a:endParaRPr lang="en-US" dirty="0">
              <a:latin typeface="Times New Roman" pitchFamily="18" charset="0"/>
              <a:cs typeface="Times New Roman" pitchFamily="18" charset="0"/>
            </a:endParaRPr>
          </a:p>
          <a:p>
            <a:pPr marL="342900" lvl="5" indent="-342900"/>
            <a:endParaRPr lang="en-US" dirty="0">
              <a:latin typeface="Times New Roman" pitchFamily="18" charset="0"/>
              <a:cs typeface="Times New Roman" pitchFamily="18" charset="0"/>
            </a:endParaRPr>
          </a:p>
          <a:p>
            <a:endParaRPr lang="en-US" dirty="0"/>
          </a:p>
        </p:txBody>
      </p:sp>
      <p:sp>
        <p:nvSpPr>
          <p:cNvPr id="6" name="Footer Placeholder 5"/>
          <p:cNvSpPr>
            <a:spLocks noGrp="1"/>
          </p:cNvSpPr>
          <p:nvPr>
            <p:ph type="ftr" sz="quarter" idx="11"/>
          </p:nvPr>
        </p:nvSpPr>
        <p:spPr/>
        <p:txBody>
          <a:bodyPr/>
          <a:lstStyle/>
          <a:p>
            <a:r>
              <a:rPr lang="en-US"/>
              <a:t>Concurrent Non-Blocking Priority Queue Implementation</a:t>
            </a:r>
          </a:p>
        </p:txBody>
      </p:sp>
      <p:sp>
        <p:nvSpPr>
          <p:cNvPr id="4" name="Slide Number Placeholder 3"/>
          <p:cNvSpPr>
            <a:spLocks noGrp="1"/>
          </p:cNvSpPr>
          <p:nvPr>
            <p:ph type="sldNum" sz="quarter" idx="12"/>
          </p:nvPr>
        </p:nvSpPr>
        <p:spPr/>
        <p:txBody>
          <a:bodyPr/>
          <a:lstStyle/>
          <a:p>
            <a:fld id="{A0B2540A-ACC3-455E-81F4-CD23B0B51F9D}"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itchFamily="18" charset="0"/>
                <a:cs typeface="Times New Roman" pitchFamily="18" charset="0"/>
              </a:rPr>
              <a:t>Problem Statement</a:t>
            </a:r>
          </a:p>
        </p:txBody>
      </p:sp>
      <p:sp>
        <p:nvSpPr>
          <p:cNvPr id="4" name="Footer Placeholder 3"/>
          <p:cNvSpPr>
            <a:spLocks noGrp="1"/>
          </p:cNvSpPr>
          <p:nvPr>
            <p:ph type="ftr" sz="quarter" idx="11"/>
          </p:nvPr>
        </p:nvSpPr>
        <p:spPr/>
        <p:txBody>
          <a:bodyPr/>
          <a:lstStyle/>
          <a:p>
            <a:r>
              <a:rPr lang="en-US"/>
              <a:t>Concurrent Non-Blocking Priority Queue Implementation</a:t>
            </a:r>
          </a:p>
        </p:txBody>
      </p:sp>
      <p:sp>
        <p:nvSpPr>
          <p:cNvPr id="5" name="Slide Number Placeholder 4"/>
          <p:cNvSpPr>
            <a:spLocks noGrp="1"/>
          </p:cNvSpPr>
          <p:nvPr>
            <p:ph type="sldNum" sz="quarter" idx="12"/>
          </p:nvPr>
        </p:nvSpPr>
        <p:spPr/>
        <p:txBody>
          <a:bodyPr/>
          <a:lstStyle/>
          <a:p>
            <a:fld id="{A0B2540A-ACC3-455E-81F4-CD23B0B51F9D}"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697</TotalTime>
  <Words>1059</Words>
  <Application>Microsoft Office PowerPoint</Application>
  <PresentationFormat>On-screen Show (4:3)</PresentationFormat>
  <Paragraphs>127</Paragraphs>
  <Slides>22</Slides>
  <Notes>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Concurrent Non-Blocking Priority Queue Implementation</vt:lpstr>
      <vt:lpstr>Table of Contents</vt:lpstr>
      <vt:lpstr>Introduction</vt:lpstr>
      <vt:lpstr>Introduction</vt:lpstr>
      <vt:lpstr>Slide 5</vt:lpstr>
      <vt:lpstr>Slide 6</vt:lpstr>
      <vt:lpstr>Literature Review</vt:lpstr>
      <vt:lpstr>Literature Review</vt:lpstr>
      <vt:lpstr>Problem Statement</vt:lpstr>
      <vt:lpstr>Problem Statement</vt:lpstr>
      <vt:lpstr>Proposed Method</vt:lpstr>
      <vt:lpstr>Proposed Method</vt:lpstr>
      <vt:lpstr>Use Case Diagram</vt:lpstr>
      <vt:lpstr>Flow Chart Diagram</vt:lpstr>
      <vt:lpstr>Evaluation</vt:lpstr>
      <vt:lpstr>Performing all the operations of the queue without affecting the existing complexities. </vt:lpstr>
      <vt:lpstr>Performing all the operations of the Dequeue without affecting the existing complexities</vt:lpstr>
      <vt:lpstr>Results</vt:lpstr>
      <vt:lpstr>Slide 19</vt:lpstr>
      <vt:lpstr>Conclusion/Future Scope</vt:lpstr>
      <vt:lpstr>Conclusion/Future Scope</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141</cp:revision>
  <dcterms:created xsi:type="dcterms:W3CDTF">2017-11-20T03:13:26Z</dcterms:created>
  <dcterms:modified xsi:type="dcterms:W3CDTF">2017-11-29T05:26:59Z</dcterms:modified>
</cp:coreProperties>
</file>