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293" r:id="rId4"/>
    <p:sldId id="279" r:id="rId5"/>
    <p:sldId id="281" r:id="rId6"/>
    <p:sldId id="263" r:id="rId7"/>
    <p:sldId id="282" r:id="rId8"/>
    <p:sldId id="289" r:id="rId9"/>
    <p:sldId id="292" r:id="rId10"/>
    <p:sldId id="290" r:id="rId11"/>
    <p:sldId id="288" r:id="rId12"/>
    <p:sldId id="283" r:id="rId13"/>
    <p:sldId id="285" r:id="rId14"/>
    <p:sldId id="284" r:id="rId15"/>
    <p:sldId id="287" r:id="rId16"/>
    <p:sldId id="286" r:id="rId17"/>
    <p:sldId id="29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Number of Epochs vs Accuracy for different number of neurons</a:t>
            </a:r>
            <a:r>
              <a:rPr lang="en-US" sz="1800" baseline="0"/>
              <a:t> in hidden layer (Float 32)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66927034120735"/>
          <c:y val="0.17953909607452914"/>
          <c:w val="0.87649730183727037"/>
          <c:h val="0.58940036341611135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30 Neurons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97.5</c:v>
                </c:pt>
                <c:pt idx="1">
                  <c:v>97.8</c:v>
                </c:pt>
                <c:pt idx="2">
                  <c:v>98.1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4-4C45-A74C-412530B2FB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 Neurons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97.9</c:v>
                </c:pt>
                <c:pt idx="1">
                  <c:v>98.3</c:v>
                </c:pt>
                <c:pt idx="2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4-4C45-A74C-412530B2FB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70 Neurons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98.1</c:v>
                </c:pt>
                <c:pt idx="1">
                  <c:v>98.5</c:v>
                </c:pt>
                <c:pt idx="2">
                  <c:v>98.7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4-4C45-A74C-412530B2FB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 Neurons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98.3</c:v>
                </c:pt>
                <c:pt idx="1">
                  <c:v>98.7</c:v>
                </c:pt>
                <c:pt idx="2">
                  <c:v>98.8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94-4C45-A74C-412530B2F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4617376"/>
        <c:axId val="-12346309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10 Epochs</c:v>
                      </c:pt>
                      <c:pt idx="1">
                        <c:v>20 Epochs</c:v>
                      </c:pt>
                      <c:pt idx="2">
                        <c:v>30 Epochs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86</c:v>
                      </c:pt>
                      <c:pt idx="1">
                        <c:v>86.1</c:v>
                      </c:pt>
                      <c:pt idx="2">
                        <c:v>87.9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894-4C45-A74C-412530B2FB58}"/>
                  </c:ext>
                </c:extLst>
              </c15:ser>
            </c15:filteredLineSeries>
          </c:ext>
        </c:extLst>
      </c:lineChart>
      <c:catAx>
        <c:axId val="-123461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30976"/>
        <c:crosses val="autoZero"/>
        <c:auto val="1"/>
        <c:lblAlgn val="ctr"/>
        <c:lblOffset val="100"/>
        <c:noMultiLvlLbl val="0"/>
      </c:catAx>
      <c:valAx>
        <c:axId val="-123463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 (in percent)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73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Number of Epochs vs Accuracy for different number of neurons in hidden layer (Float 16)</a:t>
            </a:r>
          </a:p>
        </c:rich>
      </c:tx>
      <c:layout>
        <c:manualLayout>
          <c:xMode val="edge"/>
          <c:yMode val="edge"/>
          <c:x val="0.13167806692840744"/>
          <c:y val="2.9272175573204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 Neurons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94.72</c:v>
                </c:pt>
                <c:pt idx="1">
                  <c:v>95.7</c:v>
                </c:pt>
                <c:pt idx="2">
                  <c:v>96.24</c:v>
                </c:pt>
                <c:pt idx="3">
                  <c:v>96.24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F1-433F-A1E5-AA062ABC7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 Neurons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95.75</c:v>
                </c:pt>
                <c:pt idx="1">
                  <c:v>97.07</c:v>
                </c:pt>
                <c:pt idx="2">
                  <c:v>97.26</c:v>
                </c:pt>
                <c:pt idx="3">
                  <c:v>97.65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F1-433F-A1E5-AA062ABC77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 Neurons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96.67</c:v>
                </c:pt>
                <c:pt idx="1">
                  <c:v>97.46</c:v>
                </c:pt>
                <c:pt idx="2">
                  <c:v>97.704999999999998</c:v>
                </c:pt>
                <c:pt idx="3">
                  <c:v>97.8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F1-433F-A1E5-AA062ABC77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 Neurons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97.16</c:v>
                </c:pt>
                <c:pt idx="1">
                  <c:v>97.83</c:v>
                </c:pt>
                <c:pt idx="2">
                  <c:v>98.04</c:v>
                </c:pt>
                <c:pt idx="3">
                  <c:v>98.1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F1-433F-A1E5-AA062ABC7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4605408"/>
        <c:axId val="-1234604320"/>
      </c:lineChart>
      <c:catAx>
        <c:axId val="-1234605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04320"/>
        <c:crosses val="autoZero"/>
        <c:auto val="1"/>
        <c:lblAlgn val="ctr"/>
        <c:lblOffset val="100"/>
        <c:noMultiLvlLbl val="0"/>
      </c:catAx>
      <c:valAx>
        <c:axId val="-123460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 (in percent)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Precision, Recall and Accuracy for MNIST dataset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96558763487898"/>
          <c:y val="0.14718253968253969"/>
          <c:w val="0.85757144940215801"/>
          <c:h val="0.63173483168972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83.78</c:v>
                </c:pt>
                <c:pt idx="1">
                  <c:v>87.69</c:v>
                </c:pt>
                <c:pt idx="2">
                  <c:v>88.87</c:v>
                </c:pt>
                <c:pt idx="3">
                  <c:v>89.2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32-4BE3-8F4B-0D35897C8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83.88</c:v>
                </c:pt>
                <c:pt idx="1">
                  <c:v>87.69</c:v>
                </c:pt>
                <c:pt idx="2">
                  <c:v>88.81</c:v>
                </c:pt>
                <c:pt idx="3">
                  <c:v>89.25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32-4BE3-8F4B-0D35897C86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  <c:pt idx="3">
                  <c:v>40 Epochs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96.67</c:v>
                </c:pt>
                <c:pt idx="1">
                  <c:v>97.46</c:v>
                </c:pt>
                <c:pt idx="2">
                  <c:v>97.7</c:v>
                </c:pt>
                <c:pt idx="3">
                  <c:v>97.8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32-4BE3-8F4B-0D35897C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34617920"/>
        <c:axId val="-1234605952"/>
      </c:lineChart>
      <c:catAx>
        <c:axId val="-1234617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05952"/>
        <c:crosses val="autoZero"/>
        <c:auto val="1"/>
        <c:lblAlgn val="ctr"/>
        <c:lblOffset val="100"/>
        <c:noMultiLvlLbl val="0"/>
      </c:catAx>
      <c:valAx>
        <c:axId val="-12346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Comparison of model on MNIST Handwritten dataset vs Fashion dataset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Handwritten digits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96.76</c:v>
                </c:pt>
                <c:pt idx="1">
                  <c:v>97.8</c:v>
                </c:pt>
                <c:pt idx="2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3-429D-A45B-6C6B4B01E0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Fashion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10 Epochs</c:v>
                </c:pt>
                <c:pt idx="1">
                  <c:v>20 Epochs</c:v>
                </c:pt>
                <c:pt idx="2">
                  <c:v>30 Epochs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94.3</c:v>
                </c:pt>
                <c:pt idx="1">
                  <c:v>95.2</c:v>
                </c:pt>
                <c:pt idx="2">
                  <c:v>95.8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3-429D-A45B-6C6B4B01E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34616832"/>
        <c:axId val="-1234616288"/>
      </c:barChart>
      <c:catAx>
        <c:axId val="-123461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6288"/>
        <c:crosses val="autoZero"/>
        <c:auto val="1"/>
        <c:lblAlgn val="ctr"/>
        <c:lblOffset val="100"/>
        <c:noMultiLvlLbl val="0"/>
      </c:catAx>
      <c:valAx>
        <c:axId val="-12346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 (in percent)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05336844952005"/>
          <c:y val="0.93795647419072614"/>
          <c:w val="0.51444406011846688"/>
          <c:h val="4.537685914260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Training Error per Epoch for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Float32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  <c:pt idx="7">
                  <c:v>Epoch 8</c:v>
                </c:pt>
                <c:pt idx="8">
                  <c:v>Epoch 9</c:v>
                </c:pt>
                <c:pt idx="9">
                  <c:v>Epoch 10</c:v>
                </c:pt>
                <c:pt idx="10">
                  <c:v>Epoch 11</c:v>
                </c:pt>
                <c:pt idx="11">
                  <c:v>Epoch 12</c:v>
                </c:pt>
                <c:pt idx="12">
                  <c:v>Epoch 13</c:v>
                </c:pt>
                <c:pt idx="13">
                  <c:v>Epoch 14</c:v>
                </c:pt>
                <c:pt idx="14">
                  <c:v>Epoch 15</c:v>
                </c:pt>
                <c:pt idx="15">
                  <c:v>Epoch 16</c:v>
                </c:pt>
                <c:pt idx="16">
                  <c:v>Epoch 17</c:v>
                </c:pt>
                <c:pt idx="17">
                  <c:v>Epoch 18</c:v>
                </c:pt>
                <c:pt idx="18">
                  <c:v>Epoch 19</c:v>
                </c:pt>
                <c:pt idx="19">
                  <c:v>Epoch 20</c:v>
                </c:pt>
                <c:pt idx="20">
                  <c:v>Epoch 21</c:v>
                </c:pt>
                <c:pt idx="21">
                  <c:v>Epoch 22</c:v>
                </c:pt>
                <c:pt idx="22">
                  <c:v>Epoch 23</c:v>
                </c:pt>
                <c:pt idx="23">
                  <c:v>Epoch 24</c:v>
                </c:pt>
                <c:pt idx="24">
                  <c:v>Epoch 25</c:v>
                </c:pt>
                <c:pt idx="25">
                  <c:v>Epoch 26</c:v>
                </c:pt>
                <c:pt idx="26">
                  <c:v>Epoch 27</c:v>
                </c:pt>
                <c:pt idx="27">
                  <c:v>Epoch 28</c:v>
                </c:pt>
                <c:pt idx="28">
                  <c:v>Epoch 29</c:v>
                </c:pt>
                <c:pt idx="29">
                  <c:v>Epoch 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4.8399999999999999E-2</c:v>
                </c:pt>
                <c:pt idx="1">
                  <c:v>4.3999999999999997E-2</c:v>
                </c:pt>
                <c:pt idx="2">
                  <c:v>4.1599999999999998E-2</c:v>
                </c:pt>
                <c:pt idx="3">
                  <c:v>3.8699999999999998E-2</c:v>
                </c:pt>
                <c:pt idx="4">
                  <c:v>3.5799999999999998E-2</c:v>
                </c:pt>
                <c:pt idx="5">
                  <c:v>3.3000000000000002E-2</c:v>
                </c:pt>
                <c:pt idx="6">
                  <c:v>3.04E-2</c:v>
                </c:pt>
                <c:pt idx="7">
                  <c:v>2.81E-2</c:v>
                </c:pt>
                <c:pt idx="8">
                  <c:v>2.63E-2</c:v>
                </c:pt>
                <c:pt idx="9">
                  <c:v>2.3900000000000001E-2</c:v>
                </c:pt>
                <c:pt idx="10">
                  <c:v>2.0899999999999998E-2</c:v>
                </c:pt>
                <c:pt idx="11">
                  <c:v>1.9E-2</c:v>
                </c:pt>
                <c:pt idx="12">
                  <c:v>1.7399999999999999E-2</c:v>
                </c:pt>
                <c:pt idx="13">
                  <c:v>1.61E-2</c:v>
                </c:pt>
                <c:pt idx="14">
                  <c:v>1.4999999999999999E-2</c:v>
                </c:pt>
                <c:pt idx="15">
                  <c:v>1.4E-2</c:v>
                </c:pt>
                <c:pt idx="16">
                  <c:v>1.3299999999999999E-2</c:v>
                </c:pt>
                <c:pt idx="17">
                  <c:v>1.2699999999999999E-2</c:v>
                </c:pt>
                <c:pt idx="18">
                  <c:v>1.24E-2</c:v>
                </c:pt>
                <c:pt idx="19">
                  <c:v>1.1900000000000001E-2</c:v>
                </c:pt>
                <c:pt idx="20">
                  <c:v>1.15E-2</c:v>
                </c:pt>
                <c:pt idx="21">
                  <c:v>1.12E-2</c:v>
                </c:pt>
                <c:pt idx="22">
                  <c:v>1.0999999999999999E-2</c:v>
                </c:pt>
                <c:pt idx="23">
                  <c:v>1.0800000000000001E-2</c:v>
                </c:pt>
                <c:pt idx="24">
                  <c:v>1.0699999999999999E-2</c:v>
                </c:pt>
                <c:pt idx="25">
                  <c:v>1.04E-2</c:v>
                </c:pt>
                <c:pt idx="26">
                  <c:v>1.04E-2</c:v>
                </c:pt>
                <c:pt idx="27">
                  <c:v>1.04E-2</c:v>
                </c:pt>
                <c:pt idx="28">
                  <c:v>1.0200000000000001E-2</c:v>
                </c:pt>
                <c:pt idx="29">
                  <c:v>1.0200000000000001E-2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8-4FB7-9763-1BCD6B60DF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Float16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  <c:pt idx="7">
                  <c:v>Epoch 8</c:v>
                </c:pt>
                <c:pt idx="8">
                  <c:v>Epoch 9</c:v>
                </c:pt>
                <c:pt idx="9">
                  <c:v>Epoch 10</c:v>
                </c:pt>
                <c:pt idx="10">
                  <c:v>Epoch 11</c:v>
                </c:pt>
                <c:pt idx="11">
                  <c:v>Epoch 12</c:v>
                </c:pt>
                <c:pt idx="12">
                  <c:v>Epoch 13</c:v>
                </c:pt>
                <c:pt idx="13">
                  <c:v>Epoch 14</c:v>
                </c:pt>
                <c:pt idx="14">
                  <c:v>Epoch 15</c:v>
                </c:pt>
                <c:pt idx="15">
                  <c:v>Epoch 16</c:v>
                </c:pt>
                <c:pt idx="16">
                  <c:v>Epoch 17</c:v>
                </c:pt>
                <c:pt idx="17">
                  <c:v>Epoch 18</c:v>
                </c:pt>
                <c:pt idx="18">
                  <c:v>Epoch 19</c:v>
                </c:pt>
                <c:pt idx="19">
                  <c:v>Epoch 20</c:v>
                </c:pt>
                <c:pt idx="20">
                  <c:v>Epoch 21</c:v>
                </c:pt>
                <c:pt idx="21">
                  <c:v>Epoch 22</c:v>
                </c:pt>
                <c:pt idx="22">
                  <c:v>Epoch 23</c:v>
                </c:pt>
                <c:pt idx="23">
                  <c:v>Epoch 24</c:v>
                </c:pt>
                <c:pt idx="24">
                  <c:v>Epoch 25</c:v>
                </c:pt>
                <c:pt idx="25">
                  <c:v>Epoch 26</c:v>
                </c:pt>
                <c:pt idx="26">
                  <c:v>Epoch 27</c:v>
                </c:pt>
                <c:pt idx="27">
                  <c:v>Epoch 28</c:v>
                </c:pt>
                <c:pt idx="28">
                  <c:v>Epoch 29</c:v>
                </c:pt>
                <c:pt idx="29">
                  <c:v>Epoch 30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8.5000000000000006E-3</c:v>
                </c:pt>
                <c:pt idx="1">
                  <c:v>8.2000000000000007E-3</c:v>
                </c:pt>
                <c:pt idx="2">
                  <c:v>8.0000000000000002E-3</c:v>
                </c:pt>
                <c:pt idx="3">
                  <c:v>7.6E-3</c:v>
                </c:pt>
                <c:pt idx="4">
                  <c:v>7.4000000000000003E-3</c:v>
                </c:pt>
                <c:pt idx="5">
                  <c:v>7.1999999999999998E-3</c:v>
                </c:pt>
                <c:pt idx="6">
                  <c:v>7.0000000000000001E-3</c:v>
                </c:pt>
                <c:pt idx="7">
                  <c:v>6.8999999999999999E-3</c:v>
                </c:pt>
                <c:pt idx="8">
                  <c:v>6.7000000000000002E-3</c:v>
                </c:pt>
                <c:pt idx="9">
                  <c:v>6.7000000000000002E-3</c:v>
                </c:pt>
                <c:pt idx="10">
                  <c:v>6.4900000000000001E-3</c:v>
                </c:pt>
                <c:pt idx="11">
                  <c:v>6.4000000000000003E-3</c:v>
                </c:pt>
                <c:pt idx="12">
                  <c:v>6.3E-3</c:v>
                </c:pt>
                <c:pt idx="13">
                  <c:v>6.1999999999999998E-3</c:v>
                </c:pt>
                <c:pt idx="14">
                  <c:v>6.1000000000000004E-3</c:v>
                </c:pt>
                <c:pt idx="15">
                  <c:v>6.0000000000000001E-3</c:v>
                </c:pt>
                <c:pt idx="16">
                  <c:v>5.7999999999999996E-3</c:v>
                </c:pt>
                <c:pt idx="17">
                  <c:v>5.7000000000000002E-3</c:v>
                </c:pt>
                <c:pt idx="18">
                  <c:v>5.5999999999999999E-3</c:v>
                </c:pt>
                <c:pt idx="19">
                  <c:v>5.4999999999999997E-3</c:v>
                </c:pt>
                <c:pt idx="20">
                  <c:v>5.4999999999999997E-3</c:v>
                </c:pt>
                <c:pt idx="21">
                  <c:v>5.4000000000000003E-3</c:v>
                </c:pt>
                <c:pt idx="22">
                  <c:v>5.3E-3</c:v>
                </c:pt>
                <c:pt idx="23">
                  <c:v>5.2500000000000003E-3</c:v>
                </c:pt>
                <c:pt idx="24">
                  <c:v>5.2700000000000004E-3</c:v>
                </c:pt>
                <c:pt idx="25">
                  <c:v>5.2100000000000002E-3</c:v>
                </c:pt>
                <c:pt idx="26">
                  <c:v>5.2700000000000004E-3</c:v>
                </c:pt>
                <c:pt idx="27">
                  <c:v>5.2599999999999999E-3</c:v>
                </c:pt>
                <c:pt idx="28">
                  <c:v>5.2199999999999998E-3</c:v>
                </c:pt>
                <c:pt idx="29">
                  <c:v>5.1399999999999996E-3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A8-4FB7-9763-1BCD6B60DF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Keras Float16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  <c:pt idx="7">
                  <c:v>Epoch 8</c:v>
                </c:pt>
                <c:pt idx="8">
                  <c:v>Epoch 9</c:v>
                </c:pt>
                <c:pt idx="9">
                  <c:v>Epoch 10</c:v>
                </c:pt>
                <c:pt idx="10">
                  <c:v>Epoch 11</c:v>
                </c:pt>
                <c:pt idx="11">
                  <c:v>Epoch 12</c:v>
                </c:pt>
                <c:pt idx="12">
                  <c:v>Epoch 13</c:v>
                </c:pt>
                <c:pt idx="13">
                  <c:v>Epoch 14</c:v>
                </c:pt>
                <c:pt idx="14">
                  <c:v>Epoch 15</c:v>
                </c:pt>
                <c:pt idx="15">
                  <c:v>Epoch 16</c:v>
                </c:pt>
                <c:pt idx="16">
                  <c:v>Epoch 17</c:v>
                </c:pt>
                <c:pt idx="17">
                  <c:v>Epoch 18</c:v>
                </c:pt>
                <c:pt idx="18">
                  <c:v>Epoch 19</c:v>
                </c:pt>
                <c:pt idx="19">
                  <c:v>Epoch 20</c:v>
                </c:pt>
                <c:pt idx="20">
                  <c:v>Epoch 21</c:v>
                </c:pt>
                <c:pt idx="21">
                  <c:v>Epoch 22</c:v>
                </c:pt>
                <c:pt idx="22">
                  <c:v>Epoch 23</c:v>
                </c:pt>
                <c:pt idx="23">
                  <c:v>Epoch 24</c:v>
                </c:pt>
                <c:pt idx="24">
                  <c:v>Epoch 25</c:v>
                </c:pt>
                <c:pt idx="25">
                  <c:v>Epoch 26</c:v>
                </c:pt>
                <c:pt idx="26">
                  <c:v>Epoch 27</c:v>
                </c:pt>
                <c:pt idx="27">
                  <c:v>Epoch 28</c:v>
                </c:pt>
                <c:pt idx="28">
                  <c:v>Epoch 29</c:v>
                </c:pt>
                <c:pt idx="29">
                  <c:v>Epoch 30</c:v>
                </c:pt>
              </c:strCache>
            </c:str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1.0500000000000001E-2</c:v>
                </c:pt>
                <c:pt idx="1">
                  <c:v>9.7000000000000003E-3</c:v>
                </c:pt>
                <c:pt idx="2">
                  <c:v>9.2999999999999992E-3</c:v>
                </c:pt>
                <c:pt idx="3">
                  <c:v>9.1000000000000004E-3</c:v>
                </c:pt>
                <c:pt idx="4">
                  <c:v>8.8000000000000005E-3</c:v>
                </c:pt>
                <c:pt idx="5">
                  <c:v>9.1999999999999998E-3</c:v>
                </c:pt>
                <c:pt idx="6">
                  <c:v>9.5999999999999992E-3</c:v>
                </c:pt>
                <c:pt idx="7">
                  <c:v>9.1999999999999998E-3</c:v>
                </c:pt>
                <c:pt idx="8">
                  <c:v>8.8000000000000005E-3</c:v>
                </c:pt>
                <c:pt idx="9">
                  <c:v>8.3000000000000001E-3</c:v>
                </c:pt>
                <c:pt idx="10">
                  <c:v>9.5999999999999992E-3</c:v>
                </c:pt>
                <c:pt idx="11">
                  <c:v>1.0200000000000001E-2</c:v>
                </c:pt>
                <c:pt idx="12">
                  <c:v>8.6999999999999994E-3</c:v>
                </c:pt>
                <c:pt idx="13">
                  <c:v>8.9999999999999993E-3</c:v>
                </c:pt>
                <c:pt idx="14">
                  <c:v>8.3000000000000001E-3</c:v>
                </c:pt>
                <c:pt idx="15">
                  <c:v>8.5000000000000006E-3</c:v>
                </c:pt>
                <c:pt idx="16">
                  <c:v>8.6E-3</c:v>
                </c:pt>
                <c:pt idx="17">
                  <c:v>7.6E-3</c:v>
                </c:pt>
                <c:pt idx="18">
                  <c:v>8.6E-3</c:v>
                </c:pt>
                <c:pt idx="19">
                  <c:v>7.6E-3</c:v>
                </c:pt>
                <c:pt idx="20">
                  <c:v>7.7000000000000002E-3</c:v>
                </c:pt>
                <c:pt idx="21">
                  <c:v>7.4999999999999997E-3</c:v>
                </c:pt>
                <c:pt idx="22">
                  <c:v>8.0999999999999996E-3</c:v>
                </c:pt>
                <c:pt idx="23">
                  <c:v>9.1999999999999998E-3</c:v>
                </c:pt>
                <c:pt idx="24">
                  <c:v>6.7000000000000002E-3</c:v>
                </c:pt>
                <c:pt idx="25">
                  <c:v>8.6E-3</c:v>
                </c:pt>
                <c:pt idx="26">
                  <c:v>9.1000000000000004E-3</c:v>
                </c:pt>
                <c:pt idx="27">
                  <c:v>7.1999999999999998E-3</c:v>
                </c:pt>
                <c:pt idx="28">
                  <c:v>8.2000000000000007E-3</c:v>
                </c:pt>
                <c:pt idx="29">
                  <c:v>7.7000000000000002E-3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8-4FB7-9763-1BCD6B60D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34613024"/>
        <c:axId val="-12346021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TensorFlow Float32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Sheet1!$A$2:$A$31</c15:sqref>
                        </c15:formulaRef>
                      </c:ext>
                    </c:extLst>
                    <c:strCache>
                      <c:ptCount val="30"/>
                      <c:pt idx="0">
                        <c:v>Epoch 1</c:v>
                      </c:pt>
                      <c:pt idx="1">
                        <c:v>Epoch 2</c:v>
                      </c:pt>
                      <c:pt idx="2">
                        <c:v>Epoch 3</c:v>
                      </c:pt>
                      <c:pt idx="3">
                        <c:v>Epoch 4</c:v>
                      </c:pt>
                      <c:pt idx="4">
                        <c:v>Epoch 5</c:v>
                      </c:pt>
                      <c:pt idx="5">
                        <c:v>Epoch 6</c:v>
                      </c:pt>
                      <c:pt idx="6">
                        <c:v>Epoch 7</c:v>
                      </c:pt>
                      <c:pt idx="7">
                        <c:v>Epoch 8</c:v>
                      </c:pt>
                      <c:pt idx="8">
                        <c:v>Epoch 9</c:v>
                      </c:pt>
                      <c:pt idx="9">
                        <c:v>Epoch 10</c:v>
                      </c:pt>
                      <c:pt idx="10">
                        <c:v>Epoch 11</c:v>
                      </c:pt>
                      <c:pt idx="11">
                        <c:v>Epoch 12</c:v>
                      </c:pt>
                      <c:pt idx="12">
                        <c:v>Epoch 13</c:v>
                      </c:pt>
                      <c:pt idx="13">
                        <c:v>Epoch 14</c:v>
                      </c:pt>
                      <c:pt idx="14">
                        <c:v>Epoch 15</c:v>
                      </c:pt>
                      <c:pt idx="15">
                        <c:v>Epoch 16</c:v>
                      </c:pt>
                      <c:pt idx="16">
                        <c:v>Epoch 17</c:v>
                      </c:pt>
                      <c:pt idx="17">
                        <c:v>Epoch 18</c:v>
                      </c:pt>
                      <c:pt idx="18">
                        <c:v>Epoch 19</c:v>
                      </c:pt>
                      <c:pt idx="19">
                        <c:v>Epoch 20</c:v>
                      </c:pt>
                      <c:pt idx="20">
                        <c:v>Epoch 21</c:v>
                      </c:pt>
                      <c:pt idx="21">
                        <c:v>Epoch 22</c:v>
                      </c:pt>
                      <c:pt idx="22">
                        <c:v>Epoch 23</c:v>
                      </c:pt>
                      <c:pt idx="23">
                        <c:v>Epoch 24</c:v>
                      </c:pt>
                      <c:pt idx="24">
                        <c:v>Epoch 25</c:v>
                      </c:pt>
                      <c:pt idx="25">
                        <c:v>Epoch 26</c:v>
                      </c:pt>
                      <c:pt idx="26">
                        <c:v>Epoch 27</c:v>
                      </c:pt>
                      <c:pt idx="27">
                        <c:v>Epoch 28</c:v>
                      </c:pt>
                      <c:pt idx="28">
                        <c:v>Epoch 29</c:v>
                      </c:pt>
                      <c:pt idx="29">
                        <c:v>Epoch 30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Sheet1!$D$2:$D$31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5A8-4FB7-9763-1BCD6B60DF4B}"/>
                  </c:ext>
                </c:extLst>
              </c15:ser>
            </c15:filteredLineSeries>
          </c:ext>
        </c:extLst>
      </c:lineChart>
      <c:catAx>
        <c:axId val="-123461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02144"/>
        <c:crosses val="autoZero"/>
        <c:auto val="1"/>
        <c:lblAlgn val="ctr"/>
        <c:lblOffset val="100"/>
        <c:noMultiLvlLbl val="0"/>
      </c:catAx>
      <c:valAx>
        <c:axId val="-123460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Error per 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461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5EDDAD-38C3-4E16-8C74-07D2FAAAA8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Progress Report 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BBFBE-9C95-4386-AFE0-77CC9DA5F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2C66-DCA4-42B5-850A-C7BA3BE3A95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B1133-67FE-4C6D-A20C-E955DEC853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260A-ABB7-4ABA-B918-87F2DFA7C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A7EC-DCA7-4160-A58F-9AD20699D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37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Progress Report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19E2-9925-4752-9607-22C00CBC2FC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9AD1F-2865-4459-85C5-B69EF08A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12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3426-7C48-4539-8662-1516BCF40F5D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658F-A693-4A35-885D-84B47F178E63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AFFB-FEE2-4CCB-88AD-25D9339BF87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EAF6-B4A1-47AF-AB35-3E9C496B7AB3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E4A-978E-4BCF-A79F-A54886874C4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A850-91E5-4EE4-B38D-9B1C5DDD78E2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D6ED-9DEA-4BB5-9AF3-EC0B905F0B0E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C96B-6E10-42A3-9593-6E7BD100357C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3EE-7261-46D6-BBFB-E17A711BBA5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DD5F-ED3F-4A4B-B760-20F9F19124C5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547AC4-97AF-4717-B7A7-504DDEE3ECC5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7F7F-08F3-47F3-ADC8-F2F6310EA624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02EC76-B107-4273-8EF3-4BD290EF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6AA9-F42F-462E-8E6B-A71EEE0F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36711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precision deep learning (float16 &amp; float32)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A2C9-3006-43E8-8820-2110B07E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6220"/>
            <a:ext cx="9603275" cy="384172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CS-597: Reading and Special Problems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Nilesh Jorwar (A20405042)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Ryot (A20405230)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4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582C-B4B6-4C90-B9C2-6874BF65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8165-7F76-4930-B35E-CF01225D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AVX512 instructions for float16 data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int data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low precision data types (CLN) [4].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library used, rounds the original data into fixed number of real bits , which results in loss of precision.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decreases and number of epochs required to get good accuracy increases.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5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9E5C-092D-4952-B215-6CD6FE0A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A7B4-9C6C-4250-88C1-F7818A4D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and Fashion dataset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Float32 and float16 data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using varying number of nodes like 10, 20, 30, 50, 70, 100, and 400 in hidden layer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computations for different number of epochs like 10, 20, 30, and 35.</a:t>
            </a:r>
          </a:p>
        </p:txBody>
      </p:sp>
    </p:spTree>
    <p:extLst>
      <p:ext uri="{BB962C8B-B14F-4D97-AF65-F5344CB8AC3E}">
        <p14:creationId xmlns:p14="http://schemas.microsoft.com/office/powerpoint/2010/main" val="9274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A48C94-896E-477A-8F00-F03AE65EE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769585"/>
              </p:ext>
            </p:extLst>
          </p:nvPr>
        </p:nvGraphicFramePr>
        <p:xfrm>
          <a:off x="491490" y="865959"/>
          <a:ext cx="5332535" cy="484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B52C2F-A113-4816-873F-1902A662B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271368"/>
              </p:ext>
            </p:extLst>
          </p:nvPr>
        </p:nvGraphicFramePr>
        <p:xfrm>
          <a:off x="5857461" y="865959"/>
          <a:ext cx="5452214" cy="484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373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C3318F9-B482-40AB-BDB8-5BB1C7638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53645"/>
              </p:ext>
            </p:extLst>
          </p:nvPr>
        </p:nvGraphicFramePr>
        <p:xfrm>
          <a:off x="1842868" y="196948"/>
          <a:ext cx="8412480" cy="519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494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DAA946-111F-488E-BF95-630166E1E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988595"/>
              </p:ext>
            </p:extLst>
          </p:nvPr>
        </p:nvGraphicFramePr>
        <p:xfrm>
          <a:off x="2489980" y="534572"/>
          <a:ext cx="7624691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6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0EB0F-7306-4956-A2E9-C30D841A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62564"/>
              </p:ext>
            </p:extLst>
          </p:nvPr>
        </p:nvGraphicFramePr>
        <p:xfrm>
          <a:off x="577727" y="857067"/>
          <a:ext cx="5935615" cy="4529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123">
                  <a:extLst>
                    <a:ext uri="{9D8B030D-6E8A-4147-A177-3AD203B41FA5}">
                      <a16:colId xmlns:a16="http://schemas.microsoft.com/office/drawing/2014/main" val="864475658"/>
                    </a:ext>
                  </a:extLst>
                </a:gridCol>
                <a:gridCol w="1187123">
                  <a:extLst>
                    <a:ext uri="{9D8B030D-6E8A-4147-A177-3AD203B41FA5}">
                      <a16:colId xmlns:a16="http://schemas.microsoft.com/office/drawing/2014/main" val="1941429077"/>
                    </a:ext>
                  </a:extLst>
                </a:gridCol>
                <a:gridCol w="1187123">
                  <a:extLst>
                    <a:ext uri="{9D8B030D-6E8A-4147-A177-3AD203B41FA5}">
                      <a16:colId xmlns:a16="http://schemas.microsoft.com/office/drawing/2014/main" val="2635979001"/>
                    </a:ext>
                  </a:extLst>
                </a:gridCol>
                <a:gridCol w="1187123">
                  <a:extLst>
                    <a:ext uri="{9D8B030D-6E8A-4147-A177-3AD203B41FA5}">
                      <a16:colId xmlns:a16="http://schemas.microsoft.com/office/drawing/2014/main" val="1152022735"/>
                    </a:ext>
                  </a:extLst>
                </a:gridCol>
                <a:gridCol w="1187123">
                  <a:extLst>
                    <a:ext uri="{9D8B030D-6E8A-4147-A177-3AD203B41FA5}">
                      <a16:colId xmlns:a16="http://schemas.microsoft.com/office/drawing/2014/main" val="500937750"/>
                    </a:ext>
                  </a:extLst>
                </a:gridCol>
              </a:tblGrid>
              <a:tr h="87518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cpp</a:t>
                      </a:r>
                      <a:r>
                        <a:rPr lang="en-US" sz="1400" dirty="0">
                          <a:effectLst/>
                        </a:rPr>
                        <a:t> Model Float32 (</a:t>
                      </a:r>
                      <a:r>
                        <a:rPr lang="en-US" sz="1400" dirty="0" err="1">
                          <a:effectLst/>
                        </a:rPr>
                        <a:t>avx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cpp</a:t>
                      </a:r>
                      <a:r>
                        <a:rPr lang="en-US" sz="1400" dirty="0">
                          <a:effectLst/>
                        </a:rPr>
                        <a:t> Model Float16 (multi-threaded)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TensorFlow Model (Keras) Float16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778461"/>
                  </a:ext>
                </a:extLst>
              </a:tr>
              <a:tr h="6045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 Epochs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96.8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95.72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3846908"/>
                  </a:ext>
                </a:extLst>
              </a:tr>
              <a:tr h="604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40.51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8874101"/>
                  </a:ext>
                </a:extLst>
              </a:tr>
              <a:tr h="6045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Epochs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97.07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232040"/>
                  </a:ext>
                </a:extLst>
              </a:tr>
              <a:tr h="604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983345"/>
                  </a:ext>
                </a:extLst>
              </a:tr>
              <a:tr h="6045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 Epochs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97.26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600572"/>
                  </a:ext>
                </a:extLst>
              </a:tr>
              <a:tr h="604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205.47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24917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053178-EF53-4E0A-8C38-BB91ADABC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7298"/>
              </p:ext>
            </p:extLst>
          </p:nvPr>
        </p:nvGraphicFramePr>
        <p:xfrm>
          <a:off x="6864224" y="857066"/>
          <a:ext cx="5107380" cy="450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845">
                  <a:extLst>
                    <a:ext uri="{9D8B030D-6E8A-4147-A177-3AD203B41FA5}">
                      <a16:colId xmlns:a16="http://schemas.microsoft.com/office/drawing/2014/main" val="3069092397"/>
                    </a:ext>
                  </a:extLst>
                </a:gridCol>
                <a:gridCol w="1276845">
                  <a:extLst>
                    <a:ext uri="{9D8B030D-6E8A-4147-A177-3AD203B41FA5}">
                      <a16:colId xmlns:a16="http://schemas.microsoft.com/office/drawing/2014/main" val="2948096683"/>
                    </a:ext>
                  </a:extLst>
                </a:gridCol>
                <a:gridCol w="1276845">
                  <a:extLst>
                    <a:ext uri="{9D8B030D-6E8A-4147-A177-3AD203B41FA5}">
                      <a16:colId xmlns:a16="http://schemas.microsoft.com/office/drawing/2014/main" val="2723774467"/>
                    </a:ext>
                  </a:extLst>
                </a:gridCol>
                <a:gridCol w="1276845">
                  <a:extLst>
                    <a:ext uri="{9D8B030D-6E8A-4147-A177-3AD203B41FA5}">
                      <a16:colId xmlns:a16="http://schemas.microsoft.com/office/drawing/2014/main" val="3217980885"/>
                    </a:ext>
                  </a:extLst>
                </a:gridCol>
              </a:tblGrid>
              <a:tr h="7897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cpp</a:t>
                      </a:r>
                      <a:r>
                        <a:rPr lang="en-US" sz="1400" dirty="0">
                          <a:effectLst/>
                        </a:rPr>
                        <a:t> Model Float32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TensorFlow Model Float32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861550"/>
                  </a:ext>
                </a:extLst>
              </a:tr>
              <a:tr h="61883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Epochs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96.2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164755"/>
                  </a:ext>
                </a:extLst>
              </a:tr>
              <a:tr h="61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51.33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2736530"/>
                  </a:ext>
                </a:extLst>
              </a:tr>
              <a:tr h="61883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Epochs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97.8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95.65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931261"/>
                  </a:ext>
                </a:extLst>
              </a:tr>
              <a:tr h="61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152.52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60.928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247970"/>
                  </a:ext>
                </a:extLst>
              </a:tr>
              <a:tr h="61883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 Epochs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 (%)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95.72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982692"/>
                  </a:ext>
                </a:extLst>
              </a:tr>
              <a:tr h="61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Runtime (secs)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231.37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90.88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14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91F3D1-C959-452C-89BA-23A4CD3F1A76}"/>
              </a:ext>
            </a:extLst>
          </p:cNvPr>
          <p:cNvSpPr txBox="1"/>
          <p:nvPr/>
        </p:nvSpPr>
        <p:spPr>
          <a:xfrm>
            <a:off x="942536" y="211017"/>
            <a:ext cx="1088839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Runtime over different epochs for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12623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112FDF-4A54-4D06-A144-D40D4C362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551387"/>
              </p:ext>
            </p:extLst>
          </p:nvPr>
        </p:nvGraphicFramePr>
        <p:xfrm>
          <a:off x="1981200" y="342900"/>
          <a:ext cx="767715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286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4332-5146-4216-8C38-215B79B5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838F-C537-48C0-9CF0-C0105A8D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VNNI instructions on float16 data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CPP model to work on GPU platform using CUDA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CPP model on ImageNet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0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6BB2-F3AE-41B4-B998-1390E55D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C76A-288C-42B6-BA33-0238905B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https://thinkingandcomputing.com/posts/using-avx-instructions-in-matrix-multiplication.html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https://adventuresinmachinelearning.com/python-tensorflow-tutorial/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https://cognitivedemons.wordpress.com/2017/07/06/a-neural-network-in-10-lines-of-c-code/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https://ginac.de/CLN/cln.html</a:t>
            </a:r>
          </a:p>
        </p:txBody>
      </p:sp>
    </p:spTree>
    <p:extLst>
      <p:ext uri="{BB962C8B-B14F-4D97-AF65-F5344CB8AC3E}">
        <p14:creationId xmlns:p14="http://schemas.microsoft.com/office/powerpoint/2010/main" val="19925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E865-7150-4A3B-8FAF-EFBC1BF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7CA7-CDCB-48E3-908C-30085C73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CPU with low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precision data types, along with data representation techniques (floating point) and the variation of results with adjustments to various parameters of the model needs to be experimented.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Improvisation of the previous project to get better accuracy and lower training time using various techniques: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AVX instructions for speeding up runtime (float32)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implementation for float32 and float16 data types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7650-4519-41EE-9AED-D2FBC867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988D-DBF9-4FDB-9DF0-D646D858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speedup and performance on larger datasets using low variable precision data types without loss of accuracy, precision and recall.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on problems like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compute intensive task.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2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4A76-502E-4FFE-96CB-22790340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over past project 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09AD-1491-447D-BD3D-3FE6226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instructions for float32 data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neural network using thread library for float16 data 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model on more complex datasets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C++ model with TensorFlow and Keras in 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Keras model with int data type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1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F739-B3D6-4A02-8759-AFD0D126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FBA0-6EC4-4E4F-B0D3-8EA7FFE5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– Input layer with 784 neurons, hidden layer (variable neurons), and output layer (10 neurons)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sigmoid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Python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 Python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ED8EC-07E1-400C-86BE-42DDC346B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66" y="2493123"/>
            <a:ext cx="5829087" cy="3450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342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0808-BA5A-472A-8A8D-DD19854E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Keras Model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9075ECA-89AB-408B-B97E-0AA3D24A7D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231" y="2016125"/>
            <a:ext cx="6193863" cy="3449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26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4FE2-2219-46E3-B7A2-268D01BB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TensorFlow Model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FFDD5-35A3-444C-96CF-BE6C137885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374" y="2239617"/>
            <a:ext cx="7202251" cy="3401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097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1225-9315-4D82-95AB-440B03B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373-B69A-4E27-87DF-C988F8BA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Xeon(R) CPU e5-2667 v3 @ 3.20ghz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2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Processors 32</a:t>
            </a:r>
          </a:p>
        </p:txBody>
      </p:sp>
    </p:spTree>
    <p:extLst>
      <p:ext uri="{BB962C8B-B14F-4D97-AF65-F5344CB8AC3E}">
        <p14:creationId xmlns:p14="http://schemas.microsoft.com/office/powerpoint/2010/main" val="24581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E47-41F3-4946-8F1E-C02292A2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5DB8-E93B-4DDD-9B04-F14C7BCB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 of multithreading on neural network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instructions 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precision and recall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runtime.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over different datasets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over different platforms and models like Keras, TensorFlow, and CPP</a:t>
            </a:r>
          </a:p>
        </p:txBody>
      </p:sp>
    </p:spTree>
    <p:extLst>
      <p:ext uri="{BB962C8B-B14F-4D97-AF65-F5344CB8AC3E}">
        <p14:creationId xmlns:p14="http://schemas.microsoft.com/office/powerpoint/2010/main" val="30548114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678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Gallery</vt:lpstr>
      <vt:lpstr> variable precision deep learning (float16 &amp; float32) </vt:lpstr>
      <vt:lpstr>Problem Statement</vt:lpstr>
      <vt:lpstr>Motivation </vt:lpstr>
      <vt:lpstr>Improvement over past project  &amp; current progress</vt:lpstr>
      <vt:lpstr>Architectures </vt:lpstr>
      <vt:lpstr>ARCHITECTURE – Keras Model</vt:lpstr>
      <vt:lpstr>ARCHITECTURE – TensorFlow Model</vt:lpstr>
      <vt:lpstr>Testbed requirements</vt:lpstr>
      <vt:lpstr>Achievements</vt:lpstr>
      <vt:lpstr>Challenges faced</vt:lpstr>
      <vt:lpstr>Performance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Jorwar</dc:creator>
  <cp:lastModifiedBy>Nilesh Jorwar</cp:lastModifiedBy>
  <cp:revision>366</cp:revision>
  <dcterms:created xsi:type="dcterms:W3CDTF">2018-10-23T22:44:21Z</dcterms:created>
  <dcterms:modified xsi:type="dcterms:W3CDTF">2019-05-10T17:19:23Z</dcterms:modified>
</cp:coreProperties>
</file>