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3"/>
  </p:notesMasterIdLst>
  <p:handoutMasterIdLst>
    <p:handoutMasterId r:id="rId14"/>
  </p:handoutMasterIdLst>
  <p:sldIdLst>
    <p:sldId id="257" r:id="rId2"/>
    <p:sldId id="260" r:id="rId3"/>
    <p:sldId id="261" r:id="rId4"/>
    <p:sldId id="262" r:id="rId5"/>
    <p:sldId id="263" r:id="rId6"/>
    <p:sldId id="265" r:id="rId7"/>
    <p:sldId id="264" r:id="rId8"/>
    <p:sldId id="266" r:id="rId9"/>
    <p:sldId id="268" r:id="rId10"/>
    <p:sldId id="26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5EDDAD-38C3-4E16-8C74-07D2FAAAA8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Progress Report Presentation</a:t>
            </a:r>
          </a:p>
        </p:txBody>
      </p:sp>
      <p:sp>
        <p:nvSpPr>
          <p:cNvPr id="3" name="Date Placeholder 2">
            <a:extLst>
              <a:ext uri="{FF2B5EF4-FFF2-40B4-BE49-F238E27FC236}">
                <a16:creationId xmlns:a16="http://schemas.microsoft.com/office/drawing/2014/main" id="{0DBBBFBE-9C95-4386-AFE0-77CC9DA5F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002C66-DCA4-42B5-850A-C7BA3BE3A95D}" type="datetimeFigureOut">
              <a:rPr lang="en-US" smtClean="0"/>
              <a:t>10/23/2018</a:t>
            </a:fld>
            <a:endParaRPr lang="en-US"/>
          </a:p>
        </p:txBody>
      </p:sp>
      <p:sp>
        <p:nvSpPr>
          <p:cNvPr id="4" name="Footer Placeholder 3">
            <a:extLst>
              <a:ext uri="{FF2B5EF4-FFF2-40B4-BE49-F238E27FC236}">
                <a16:creationId xmlns:a16="http://schemas.microsoft.com/office/drawing/2014/main" id="{ADBB1133-67FE-4C6D-A20C-E955DEC853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33260A-ABB7-4ABA-B918-87F2DFA7C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6AA7EC-DCA7-4160-A58F-9AD20699D89A}" type="slidenum">
              <a:rPr lang="en-US" smtClean="0"/>
              <a:t>‹#›</a:t>
            </a:fld>
            <a:endParaRPr lang="en-US"/>
          </a:p>
        </p:txBody>
      </p:sp>
    </p:spTree>
    <p:extLst>
      <p:ext uri="{BB962C8B-B14F-4D97-AF65-F5344CB8AC3E}">
        <p14:creationId xmlns:p14="http://schemas.microsoft.com/office/powerpoint/2010/main" val="415882376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Progress Report Presentation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B19E2-9925-4752-9607-22C00CBC2FC6}" type="datetimeFigureOut">
              <a:rPr lang="en-US" smtClean="0"/>
              <a:t>10/23/2018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9AD1F-2865-4459-85C5-B69EF08A701B}" type="slidenum">
              <a:rPr lang="en-US" smtClean="0"/>
              <a:t>‹#›</a:t>
            </a:fld>
            <a:endParaRPr lang="en-US"/>
          </a:p>
        </p:txBody>
      </p:sp>
    </p:spTree>
    <p:extLst>
      <p:ext uri="{BB962C8B-B14F-4D97-AF65-F5344CB8AC3E}">
        <p14:creationId xmlns:p14="http://schemas.microsoft.com/office/powerpoint/2010/main" val="280690128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A3426-7C48-4539-8662-1516BCF40F5D}" type="datetime1">
              <a:rPr lang="en-US" smtClean="0"/>
              <a:t>10/23/2018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02EC76-B107-4273-8EF3-4BD290EF7A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99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C658F-A693-4A35-885D-84B47F178E63}" type="datetime1">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2EC76-B107-4273-8EF3-4BD290EF7A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05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1AFFB-FEE2-4CCB-88AD-25D9339BF87E}" type="datetime1">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2EC76-B107-4273-8EF3-4BD290EF7A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15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8EAF6-B4A1-47AF-AB35-3E9C496B7AB3}" type="datetime1">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2EC76-B107-4273-8EF3-4BD290EF7A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58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976E4A-978E-4BCF-A79F-A54886874C47}" type="datetime1">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2EC76-B107-4273-8EF3-4BD290EF7A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84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AA850-91E5-4EE4-B38D-9B1C5DDD78E2}" type="datetime1">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2EC76-B107-4273-8EF3-4BD290EF7A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36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2D6ED-9DEA-4BB5-9AF3-EC0B905F0B0E}" type="datetime1">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2EC76-B107-4273-8EF3-4BD290EF7A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845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2C96B-6E10-42A3-9593-6E7BD100357C}" type="datetime1">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2EC76-B107-4273-8EF3-4BD290EF7A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80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E03EE-7261-46D6-BBFB-E17A711BBA5E}" type="datetime1">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2EC76-B107-4273-8EF3-4BD290EF7A6B}" type="slidenum">
              <a:rPr lang="en-US" smtClean="0"/>
              <a:t>‹#›</a:t>
            </a:fld>
            <a:endParaRPr lang="en-US"/>
          </a:p>
        </p:txBody>
      </p:sp>
    </p:spTree>
    <p:extLst>
      <p:ext uri="{BB962C8B-B14F-4D97-AF65-F5344CB8AC3E}">
        <p14:creationId xmlns:p14="http://schemas.microsoft.com/office/powerpoint/2010/main" val="140633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62DD5F-ED3F-4A4B-B760-20F9F19124C5}" type="datetime1">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2EC76-B107-4273-8EF3-4BD290EF7A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5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547AC4-97AF-4717-B7A7-504DDEE3ECC5}" type="datetime1">
              <a:rPr lang="en-US" smtClean="0"/>
              <a:t>10/23/2018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02EC76-B107-4273-8EF3-4BD290EF7A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582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C27F7F-08F3-47F3-ADC8-F2F6310EA624}" type="datetime1">
              <a:rPr lang="en-US" smtClean="0"/>
              <a:t>10/23/2018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02EC76-B107-4273-8EF3-4BD290EF7A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41541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6AA9-F42F-462E-8E6B-A71EEE0F6B58}"/>
              </a:ext>
            </a:extLst>
          </p:cNvPr>
          <p:cNvSpPr>
            <a:spLocks noGrp="1"/>
          </p:cNvSpPr>
          <p:nvPr>
            <p:ph type="title"/>
          </p:nvPr>
        </p:nvSpPr>
        <p:spPr>
          <a:xfrm>
            <a:off x="1451578" y="342420"/>
            <a:ext cx="9603275" cy="136711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XSearch: Benchmark the state-of-the-art Distributed Search Platforms (on disk) </a:t>
            </a:r>
          </a:p>
        </p:txBody>
      </p:sp>
      <p:sp>
        <p:nvSpPr>
          <p:cNvPr id="3" name="Content Placeholder 2">
            <a:extLst>
              <a:ext uri="{FF2B5EF4-FFF2-40B4-BE49-F238E27FC236}">
                <a16:creationId xmlns:a16="http://schemas.microsoft.com/office/drawing/2014/main" id="{32BAA2C9-3006-43E8-8820-2110B07EAA61}"/>
              </a:ext>
            </a:extLst>
          </p:cNvPr>
          <p:cNvSpPr>
            <a:spLocks noGrp="1"/>
          </p:cNvSpPr>
          <p:nvPr>
            <p:ph idx="1"/>
          </p:nvPr>
        </p:nvSpPr>
        <p:spPr>
          <a:xfrm>
            <a:off x="1451579" y="1936220"/>
            <a:ext cx="9603275" cy="3841729"/>
          </a:xfrm>
        </p:spPr>
        <p:txBody>
          <a:bodyPr>
            <a:normAutofit/>
          </a:bodyPr>
          <a:lstStyle/>
          <a:p>
            <a:endParaRPr lang="en-US" dirty="0"/>
          </a:p>
          <a:p>
            <a:r>
              <a:rPr lang="en-US" b="1" dirty="0">
                <a:latin typeface="Times New Roman" panose="02020603050405020304" pitchFamily="18" charset="0"/>
                <a:cs typeface="Times New Roman" panose="02020603050405020304" pitchFamily="18" charset="0"/>
              </a:rPr>
              <a:t>CS-554: Data-Intensive Computing </a:t>
            </a:r>
          </a:p>
          <a:p>
            <a:r>
              <a:rPr lang="en-US" b="1" dirty="0">
                <a:latin typeface="Times New Roman" panose="02020603050405020304" pitchFamily="18" charset="0"/>
                <a:cs typeface="Times New Roman" panose="02020603050405020304" pitchFamily="18" charset="0"/>
              </a:rPr>
              <a:t>Team Members</a:t>
            </a:r>
          </a:p>
          <a:p>
            <a:pPr lvl="1"/>
            <a:r>
              <a:rPr lang="en-US" dirty="0">
                <a:latin typeface="Times New Roman" panose="02020603050405020304" pitchFamily="18" charset="0"/>
                <a:cs typeface="Times New Roman" panose="02020603050405020304" pitchFamily="18" charset="0"/>
              </a:rPr>
              <a:t>Nilesh Jorwar (A20405042)</a:t>
            </a:r>
          </a:p>
          <a:p>
            <a:pPr lvl="1"/>
            <a:r>
              <a:rPr lang="en-US" dirty="0">
                <a:latin typeface="Times New Roman" panose="02020603050405020304" pitchFamily="18" charset="0"/>
                <a:cs typeface="Times New Roman" panose="02020603050405020304" pitchFamily="18" charset="0"/>
              </a:rPr>
              <a:t>Ashish Ryot (A20405230)</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Mentor</a:t>
            </a:r>
          </a:p>
          <a:p>
            <a:pPr lvl="1"/>
            <a:r>
              <a:rPr lang="en-US" sz="2000" dirty="0">
                <a:latin typeface="Times New Roman" panose="02020603050405020304" pitchFamily="18" charset="0"/>
                <a:cs typeface="Times New Roman" panose="02020603050405020304" pitchFamily="18" charset="0"/>
              </a:rPr>
              <a:t>Alexandru Iulian Orhean </a:t>
            </a:r>
            <a:endParaRPr lang="en-US" sz="2000" b="1"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94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57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6BB2-F3AE-41B4-B998-1390E55D02FA}"/>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6EBC76A-288C-42B6-BA33-0238905B826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[1] Jaime </a:t>
            </a:r>
            <a:r>
              <a:rPr lang="en-US" dirty="0" err="1">
                <a:latin typeface="Times New Roman" panose="02020603050405020304" pitchFamily="18" charset="0"/>
                <a:cs typeface="Times New Roman" panose="02020603050405020304" pitchFamily="18" charset="0"/>
              </a:rPr>
              <a:t>Teevan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Kevyn</a:t>
            </a:r>
            <a:r>
              <a:rPr lang="en-US" dirty="0">
                <a:latin typeface="Times New Roman" panose="02020603050405020304" pitchFamily="18" charset="0"/>
                <a:cs typeface="Times New Roman" panose="02020603050405020304" pitchFamily="18" charset="0"/>
              </a:rPr>
              <a:t> Collins-Thompson, </a:t>
            </a:r>
            <a:r>
              <a:rPr lang="en-US" dirty="0" err="1">
                <a:latin typeface="Times New Roman" panose="02020603050405020304" pitchFamily="18" charset="0"/>
                <a:cs typeface="Times New Roman" panose="02020603050405020304" pitchFamily="18" charset="0"/>
              </a:rPr>
              <a:t>Ryen</a:t>
            </a:r>
            <a:r>
              <a:rPr lang="en-US" dirty="0">
                <a:latin typeface="Times New Roman" panose="02020603050405020304" pitchFamily="18" charset="0"/>
                <a:cs typeface="Times New Roman" panose="02020603050405020304" pitchFamily="18" charset="0"/>
              </a:rPr>
              <a:t> W. White, Susan T. </a:t>
            </a:r>
            <a:r>
              <a:rPr lang="en-US" dirty="0" err="1">
                <a:latin typeface="Times New Roman" panose="02020603050405020304" pitchFamily="18" charset="0"/>
                <a:cs typeface="Times New Roman" panose="02020603050405020304" pitchFamily="18" charset="0"/>
              </a:rPr>
              <a:t>Dumais</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Yubin</a:t>
            </a:r>
            <a:r>
              <a:rPr lang="en-US" dirty="0">
                <a:latin typeface="Times New Roman" panose="02020603050405020304" pitchFamily="18" charset="0"/>
                <a:cs typeface="Times New Roman" panose="02020603050405020304" pitchFamily="18" charset="0"/>
              </a:rPr>
              <a:t> Kim, “Slow Search: Information Retrieval without Time Constraints” in Proceedings of HCIR 2013. </a:t>
            </a:r>
          </a:p>
          <a:p>
            <a:r>
              <a:rPr lang="en-US" dirty="0">
                <a:latin typeface="Times New Roman" panose="02020603050405020304" pitchFamily="18" charset="0"/>
                <a:cs typeface="Times New Roman" panose="02020603050405020304" pitchFamily="18" charset="0"/>
              </a:rPr>
              <a:t>[2] M. E. </a:t>
            </a:r>
            <a:r>
              <a:rPr lang="en-US" dirty="0" err="1">
                <a:latin typeface="Times New Roman" panose="02020603050405020304" pitchFamily="18" charset="0"/>
                <a:cs typeface="Times New Roman" panose="02020603050405020304" pitchFamily="18" charset="0"/>
              </a:rPr>
              <a:t>Elaraby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Omaima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Nomir</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Sakre</a:t>
            </a:r>
            <a:r>
              <a:rPr lang="en-US" dirty="0">
                <a:latin typeface="Times New Roman" panose="02020603050405020304" pitchFamily="18" charset="0"/>
                <a:cs typeface="Times New Roman" panose="02020603050405020304" pitchFamily="18" charset="0"/>
              </a:rPr>
              <a:t>, “Dynamic and Distributed Indexing Architecture in Search Engine using Grid Computing” in International Journal of Computer Applications (0975 – 8887), Volume 55– No.5, October 2012. </a:t>
            </a:r>
          </a:p>
        </p:txBody>
      </p:sp>
    </p:spTree>
    <p:extLst>
      <p:ext uri="{BB962C8B-B14F-4D97-AF65-F5344CB8AC3E}">
        <p14:creationId xmlns:p14="http://schemas.microsoft.com/office/powerpoint/2010/main" val="199256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E865-7150-4A3B-8FAF-EFBC1BFF8CD0}"/>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5DC7CA7-CDCB-48E3-908C-30085C73050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Benchmarking the state-of-the-art search platforms like the Apache Solr and Elasticsearch on the file systems found in HPC systems.</a:t>
            </a:r>
          </a:p>
          <a:p>
            <a:r>
              <a:rPr lang="en-US" dirty="0">
                <a:latin typeface="Times New Roman" panose="02020603050405020304" pitchFamily="18" charset="0"/>
                <a:cs typeface="Times New Roman" panose="02020603050405020304" pitchFamily="18" charset="0"/>
              </a:rPr>
              <a:t>Improvisation of Indexing and Searching of these platforms</a:t>
            </a:r>
          </a:p>
          <a:p>
            <a:r>
              <a:rPr lang="en-US" dirty="0">
                <a:latin typeface="Times New Roman" panose="02020603050405020304" pitchFamily="18" charset="0"/>
                <a:cs typeface="Times New Roman" panose="02020603050405020304" pitchFamily="18" charset="0"/>
              </a:rPr>
              <a:t>Analyzing GUFI and finding its bottlenecks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06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719C-C78E-4B05-9AC0-745BD31D13E7}"/>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6313380E-34BF-40E3-A721-252C144601D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Continuous growth in scientific and unstructured data (in exponential terms) necessitates demand for faster information retrieval.</a:t>
            </a:r>
          </a:p>
          <a:p>
            <a:r>
              <a:rPr lang="en-US" dirty="0">
                <a:latin typeface="Times New Roman" panose="02020603050405020304" pitchFamily="18" charset="0"/>
                <a:cs typeface="Times New Roman" panose="02020603050405020304" pitchFamily="18" charset="0"/>
              </a:rPr>
              <a:t>Available search engines perform better on distributed file systems and well-structured data, but fails to provide timely response and support for complex and lengthy search queries.</a:t>
            </a:r>
          </a:p>
          <a:p>
            <a:endParaRPr lang="en-US" dirty="0"/>
          </a:p>
        </p:txBody>
      </p:sp>
    </p:spTree>
    <p:extLst>
      <p:ext uri="{BB962C8B-B14F-4D97-AF65-F5344CB8AC3E}">
        <p14:creationId xmlns:p14="http://schemas.microsoft.com/office/powerpoint/2010/main" val="18954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F0ED-5301-4408-87AC-EE3D669F1292}"/>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CDA8C922-069F-4CEC-B1EF-11E888BCB3DE}"/>
              </a:ext>
            </a:extLst>
          </p:cNvPr>
          <p:cNvSpPr>
            <a:spLocks noGrp="1"/>
          </p:cNvSpPr>
          <p:nvPr>
            <p:ph idx="1"/>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There are search engines available, a slow search, primarily deals with high quality search experience while relaxing speed requirements [1]. Though this search engine gives us new search experience with high quality result but does not focus on the time factor considering the vast amount of data to search for indexing </a:t>
            </a:r>
          </a:p>
          <a:p>
            <a:r>
              <a:rPr lang="en-US" sz="2200" dirty="0">
                <a:latin typeface="Times New Roman" panose="02020603050405020304" pitchFamily="18" charset="0"/>
                <a:cs typeface="Times New Roman" panose="02020603050405020304" pitchFamily="18" charset="0"/>
              </a:rPr>
              <a:t>The use of dynamic indexing in search engine, where indexer facilitates data organization for information retrieval and minimizes the time of query [2]. Indexing process is distributed over the cluster of computers in grid computing to improve the performance through distributed load. Though the process of distributing the indexed data over distributed memory helps faster indexing for small amount of data, say few petabytes of files, but significantly reduces the chances of faster data retrieval considering the millions of data resided on distributed storage systems. </a:t>
            </a:r>
          </a:p>
          <a:p>
            <a:endParaRPr lang="en-US" dirty="0"/>
          </a:p>
        </p:txBody>
      </p:sp>
    </p:spTree>
    <p:extLst>
      <p:ext uri="{BB962C8B-B14F-4D97-AF65-F5344CB8AC3E}">
        <p14:creationId xmlns:p14="http://schemas.microsoft.com/office/powerpoint/2010/main" val="425487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0808-BA5A-472A-8A8D-DD19854ED0ED}"/>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3B1896C1-6F94-4373-9132-2840EF6FB7F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Failed Solution – Theoretical Implementation of Huffman Encoding data structure to store the indexes </a:t>
            </a:r>
            <a:r>
              <a:rPr lang="en-US" b="1" dirty="0">
                <a:latin typeface="Times New Roman" panose="02020603050405020304" pitchFamily="18" charset="0"/>
                <a:cs typeface="Times New Roman" panose="02020603050405020304" pitchFamily="18" charset="0"/>
              </a:rPr>
              <a:t>[Nilesh, Ashish]</a:t>
            </a:r>
          </a:p>
          <a:p>
            <a:r>
              <a:rPr lang="en-US" dirty="0">
                <a:latin typeface="Times New Roman" panose="02020603050405020304" pitchFamily="18" charset="0"/>
                <a:cs typeface="Times New Roman" panose="02020603050405020304" pitchFamily="18" charset="0"/>
              </a:rPr>
              <a:t>Successful Solutions</a:t>
            </a:r>
          </a:p>
          <a:p>
            <a:pPr lvl="1"/>
            <a:r>
              <a:rPr lang="en-US" sz="2000" dirty="0">
                <a:latin typeface="Times New Roman" panose="02020603050405020304" pitchFamily="18" charset="0"/>
                <a:cs typeface="Times New Roman" panose="02020603050405020304" pitchFamily="18" charset="0"/>
              </a:rPr>
              <a:t>Reduction of index building time by closing Compound File Format </a:t>
            </a:r>
            <a:r>
              <a:rPr lang="en-US" sz="2000" b="1" dirty="0">
                <a:latin typeface="Times New Roman" panose="02020603050405020304" pitchFamily="18" charset="0"/>
                <a:cs typeface="Times New Roman" panose="02020603050405020304" pitchFamily="18" charset="0"/>
              </a:rPr>
              <a:t>[Nilesh]</a:t>
            </a:r>
          </a:p>
          <a:p>
            <a:pPr lvl="1"/>
            <a:r>
              <a:rPr lang="en-US" sz="2000" dirty="0">
                <a:latin typeface="Times New Roman" panose="02020603050405020304" pitchFamily="18" charset="0"/>
                <a:cs typeface="Times New Roman" panose="02020603050405020304" pitchFamily="18" charset="0"/>
              </a:rPr>
              <a:t>Flush by RAM usage with large RAM buffer </a:t>
            </a:r>
            <a:r>
              <a:rPr lang="en-US" sz="2000" b="1" dirty="0">
                <a:latin typeface="Times New Roman" panose="02020603050405020304" pitchFamily="18" charset="0"/>
                <a:cs typeface="Times New Roman" panose="02020603050405020304" pitchFamily="18" charset="0"/>
              </a:rPr>
              <a:t>[Ashish]</a:t>
            </a:r>
          </a:p>
          <a:p>
            <a:pPr lvl="1"/>
            <a:r>
              <a:rPr lang="en-US" sz="2000" dirty="0">
                <a:latin typeface="Times New Roman" panose="02020603050405020304" pitchFamily="18" charset="0"/>
                <a:cs typeface="Times New Roman" panose="02020603050405020304" pitchFamily="18" charset="0"/>
              </a:rPr>
              <a:t>Multithreading </a:t>
            </a:r>
            <a:r>
              <a:rPr lang="en-US" sz="2000" b="1" dirty="0">
                <a:latin typeface="Times New Roman" panose="02020603050405020304" pitchFamily="18" charset="0"/>
                <a:cs typeface="Times New Roman" panose="02020603050405020304" pitchFamily="18" charset="0"/>
              </a:rPr>
              <a:t>[Nilesh, Ashish]</a:t>
            </a:r>
          </a:p>
          <a:p>
            <a:pPr lvl="1"/>
            <a:r>
              <a:rPr lang="en-US" sz="2000" dirty="0">
                <a:latin typeface="Times New Roman" panose="02020603050405020304" pitchFamily="18" charset="0"/>
                <a:cs typeface="Times New Roman" panose="02020603050405020304" pitchFamily="18" charset="0"/>
              </a:rPr>
              <a:t>Use of Faster Analyzer </a:t>
            </a:r>
            <a:r>
              <a:rPr lang="en-US" sz="2000" b="1" dirty="0">
                <a:latin typeface="Times New Roman" panose="02020603050405020304" pitchFamily="18" charset="0"/>
                <a:cs typeface="Times New Roman" panose="02020603050405020304" pitchFamily="18" charset="0"/>
              </a:rPr>
              <a:t>[Nilesh]</a:t>
            </a:r>
          </a:p>
          <a:p>
            <a:pPr marL="0" indent="0">
              <a:buNone/>
            </a:pPr>
            <a:endParaRPr lang="en-US" dirty="0"/>
          </a:p>
        </p:txBody>
      </p:sp>
    </p:spTree>
    <p:extLst>
      <p:ext uri="{BB962C8B-B14F-4D97-AF65-F5344CB8AC3E}">
        <p14:creationId xmlns:p14="http://schemas.microsoft.com/office/powerpoint/2010/main" val="98260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86EE-0C16-43E3-BF2F-1471CB1451A7}"/>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0814BA4B-5FB1-42E7-A21E-1C271CF8C90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Challenges</a:t>
            </a:r>
          </a:p>
          <a:p>
            <a:pPr lvl="1"/>
            <a:r>
              <a:rPr lang="en-US" sz="2000" dirty="0">
                <a:latin typeface="Times New Roman" panose="02020603050405020304" pitchFamily="18" charset="0"/>
                <a:cs typeface="Times New Roman" panose="02020603050405020304" pitchFamily="18" charset="0"/>
              </a:rPr>
              <a:t>Custom data structure implementation for indexing </a:t>
            </a:r>
            <a:r>
              <a:rPr lang="en-US" sz="2000" b="1" dirty="0">
                <a:latin typeface="Times New Roman" panose="02020603050405020304" pitchFamily="18" charset="0"/>
                <a:cs typeface="Times New Roman" panose="02020603050405020304" pitchFamily="18" charset="0"/>
              </a:rPr>
              <a:t>[Nilesh, Ashish]</a:t>
            </a:r>
          </a:p>
          <a:p>
            <a:pPr lvl="1"/>
            <a:r>
              <a:rPr lang="en-US" sz="2000" dirty="0">
                <a:latin typeface="Times New Roman" panose="02020603050405020304" pitchFamily="18" charset="0"/>
                <a:cs typeface="Times New Roman" panose="02020603050405020304" pitchFamily="18" charset="0"/>
              </a:rPr>
              <a:t>File size &gt;2GB , throws java.lang.IllegalArgumentException  </a:t>
            </a:r>
            <a:r>
              <a:rPr lang="en-US" sz="2000" b="1" dirty="0">
                <a:latin typeface="Times New Roman" panose="02020603050405020304" pitchFamily="18" charset="0"/>
                <a:cs typeface="Times New Roman" panose="02020603050405020304" pitchFamily="18" charset="0"/>
              </a:rPr>
              <a:t>[Ashish]</a:t>
            </a:r>
          </a:p>
          <a:p>
            <a:r>
              <a:rPr lang="en-US" dirty="0">
                <a:latin typeface="Times New Roman" panose="02020603050405020304" pitchFamily="18" charset="0"/>
                <a:cs typeface="Times New Roman" panose="02020603050405020304" pitchFamily="18" charset="0"/>
              </a:rPr>
              <a:t>Future Work</a:t>
            </a:r>
          </a:p>
          <a:p>
            <a:pPr lvl="1"/>
            <a:r>
              <a:rPr lang="en-US" sz="2000" dirty="0">
                <a:latin typeface="Times New Roman" panose="02020603050405020304" pitchFamily="18" charset="0"/>
                <a:cs typeface="Times New Roman" panose="02020603050405020304" pitchFamily="18" charset="0"/>
              </a:rPr>
              <a:t>Custom data structure implementation for indexing</a:t>
            </a:r>
          </a:p>
          <a:p>
            <a:pPr lvl="1"/>
            <a:r>
              <a:rPr lang="en-US" sz="2000" dirty="0">
                <a:latin typeface="Times New Roman" panose="02020603050405020304" pitchFamily="18" charset="0"/>
                <a:cs typeface="Times New Roman" panose="02020603050405020304" pitchFamily="18" charset="0"/>
              </a:rPr>
              <a:t>GUFI custom implementation</a:t>
            </a:r>
          </a:p>
          <a:p>
            <a:pPr marL="457200" lvl="1" indent="0">
              <a:buNone/>
            </a:pPr>
            <a:endParaRPr lang="en-US" dirty="0"/>
          </a:p>
          <a:p>
            <a:endParaRPr lang="en-US" dirty="0"/>
          </a:p>
        </p:txBody>
      </p:sp>
    </p:spTree>
    <p:extLst>
      <p:ext uri="{BB962C8B-B14F-4D97-AF65-F5344CB8AC3E}">
        <p14:creationId xmlns:p14="http://schemas.microsoft.com/office/powerpoint/2010/main" val="27183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B14E-1330-493C-9AEE-6A78AFA441E2}"/>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BF9E923D-B8C9-4403-9FE2-5D440B7F32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Completed so far..</a:t>
            </a:r>
          </a:p>
          <a:p>
            <a:pPr lvl="1"/>
            <a:r>
              <a:rPr lang="en-US" sz="2000" dirty="0">
                <a:latin typeface="Times New Roman" panose="02020603050405020304" pitchFamily="18" charset="0"/>
                <a:cs typeface="Times New Roman" panose="02020603050405020304" pitchFamily="18" charset="0"/>
              </a:rPr>
              <a:t>Benchmarked the Lucene and LucenePlusPlus over Chameleon Cluster </a:t>
            </a:r>
          </a:p>
          <a:p>
            <a:pPr lvl="1"/>
            <a:r>
              <a:rPr lang="en-US" sz="2000" dirty="0">
                <a:latin typeface="Times New Roman" panose="02020603050405020304" pitchFamily="18" charset="0"/>
                <a:cs typeface="Times New Roman" panose="02020603050405020304" pitchFamily="18" charset="0"/>
              </a:rPr>
              <a:t>Comparison of Lucene and LucenePlusPlus with Apache Solr Search Engine</a:t>
            </a:r>
          </a:p>
          <a:p>
            <a:pPr lvl="1"/>
            <a:r>
              <a:rPr lang="en-US" sz="2000" dirty="0">
                <a:latin typeface="Times New Roman" panose="02020603050405020304" pitchFamily="18" charset="0"/>
                <a:cs typeface="Times New Roman" panose="02020603050405020304" pitchFamily="18" charset="0"/>
              </a:rPr>
              <a:t>Experiments for computation of indexing performance parameters such as index- size, latency, throughput, time, search-time and latency </a:t>
            </a:r>
          </a:p>
          <a:p>
            <a:pPr lvl="1"/>
            <a:r>
              <a:rPr lang="en-US" sz="2000" dirty="0">
                <a:latin typeface="Times New Roman" panose="02020603050405020304" pitchFamily="18" charset="0"/>
                <a:cs typeface="Times New Roman" panose="02020603050405020304" pitchFamily="18" charset="0"/>
              </a:rPr>
              <a:t>Multithreaded implementation</a:t>
            </a:r>
          </a:p>
          <a:p>
            <a:pPr lvl="1"/>
            <a:r>
              <a:rPr lang="en-US" sz="2000" dirty="0">
                <a:latin typeface="Times New Roman" panose="02020603050405020304" pitchFamily="18" charset="0"/>
                <a:cs typeface="Times New Roman" panose="02020603050405020304" pitchFamily="18" charset="0"/>
              </a:rPr>
              <a:t>Implementation and benchmarking on Wikipedia dumps of size 600MB, 1.3GB, 1.8GB,2.3Gb, 4.29Gb</a:t>
            </a:r>
          </a:p>
          <a:p>
            <a:pPr marL="457200" lvl="1"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80365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47AA-578C-4088-B1BD-5C09C3D17989}"/>
              </a:ext>
            </a:extLst>
          </p:cNvPr>
          <p:cNvSpPr>
            <a:spLocks noGrp="1"/>
          </p:cNvSpPr>
          <p:nvPr>
            <p:ph type="title"/>
          </p:nvPr>
        </p:nvSpPr>
        <p:spPr/>
        <p:txBody>
          <a:bodyPr>
            <a:normAutofit/>
          </a:bodyPr>
          <a:lstStyle/>
          <a:p>
            <a:r>
              <a:rPr lang="en-US" sz="2900"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A780BAD0-0E1E-40F8-B6D2-A46962EB6F24}"/>
              </a:ext>
            </a:extLst>
          </p:cNvPr>
          <p:cNvSpPr>
            <a:spLocks noGrp="1"/>
          </p:cNvSpPr>
          <p:nvPr>
            <p:ph idx="1"/>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Future Work</a:t>
            </a:r>
          </a:p>
          <a:p>
            <a:pPr lvl="1"/>
            <a:r>
              <a:rPr lang="en-US" sz="2200" dirty="0">
                <a:latin typeface="Times New Roman" panose="02020603050405020304" pitchFamily="18" charset="0"/>
                <a:cs typeface="Times New Roman" panose="02020603050405020304" pitchFamily="18" charset="0"/>
              </a:rPr>
              <a:t>Will perform experiments on scientific data sets with workloads of over 4GB on single threaded and multithreaded environment</a:t>
            </a:r>
          </a:p>
          <a:p>
            <a:pPr lvl="1"/>
            <a:r>
              <a:rPr lang="en-US" sz="2200" dirty="0">
                <a:latin typeface="Times New Roman" panose="02020603050405020304" pitchFamily="18" charset="0"/>
                <a:cs typeface="Times New Roman" panose="02020603050405020304" pitchFamily="18" charset="0"/>
              </a:rPr>
              <a:t>Experiments on large number of small-size files</a:t>
            </a:r>
          </a:p>
          <a:p>
            <a:pPr lvl="1"/>
            <a:r>
              <a:rPr lang="en-US" sz="2200" dirty="0">
                <a:latin typeface="Times New Roman" panose="02020603050405020304" pitchFamily="18" charset="0"/>
                <a:cs typeface="Times New Roman" panose="02020603050405020304" pitchFamily="18" charset="0"/>
              </a:rPr>
              <a:t>Analyze performance of GUFI along with its bottlenecks </a:t>
            </a:r>
          </a:p>
          <a:p>
            <a:pPr lvl="1"/>
            <a:r>
              <a:rPr lang="en-US" sz="2200" dirty="0">
                <a:latin typeface="Times New Roman" panose="02020603050405020304" pitchFamily="18" charset="0"/>
                <a:cs typeface="Times New Roman" panose="02020603050405020304" pitchFamily="18" charset="0"/>
              </a:rPr>
              <a:t>Metrics </a:t>
            </a:r>
          </a:p>
          <a:p>
            <a:pPr lvl="2"/>
            <a:r>
              <a:rPr lang="en-US" sz="2200" dirty="0">
                <a:latin typeface="Times New Roman" panose="02020603050405020304" pitchFamily="18" charset="0"/>
                <a:cs typeface="Times New Roman" panose="02020603050405020304" pitchFamily="18" charset="0"/>
              </a:rPr>
              <a:t>Lucene and LucenePlusPlus- search rate and latency, indexing rate and latency, throughput, number of queries per second, type of file support, </a:t>
            </a:r>
          </a:p>
          <a:p>
            <a:pPr lvl="2"/>
            <a:r>
              <a:rPr lang="en-US" sz="2200" dirty="0">
                <a:latin typeface="Times New Roman" panose="02020603050405020304" pitchFamily="18" charset="0"/>
                <a:cs typeface="Times New Roman" panose="02020603050405020304" pitchFamily="18" charset="0"/>
              </a:rPr>
              <a:t>GUFI- extract / Load Process Time, Average Sorting Time per Record,  Average Search Time of Files in MS, Load / Update Time in seconds</a:t>
            </a:r>
          </a:p>
          <a:p>
            <a:pPr lvl="1"/>
            <a:endParaRPr lang="en-US" dirty="0"/>
          </a:p>
        </p:txBody>
      </p:sp>
    </p:spTree>
    <p:extLst>
      <p:ext uri="{BB962C8B-B14F-4D97-AF65-F5344CB8AC3E}">
        <p14:creationId xmlns:p14="http://schemas.microsoft.com/office/powerpoint/2010/main" val="297872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38782"/>
      </p:ext>
    </p:extLst>
  </p:cSld>
  <p:clrMapOvr>
    <a:masterClrMapping/>
  </p:clrMapOvr>
</p:sld>
</file>

<file path=ppt/theme/theme1.xml><?xml version="1.0" encoding="utf-8"?>
<a:theme xmlns:a="http://schemas.openxmlformats.org/drawingml/2006/main" name="Gallery">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595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 XSearch: Benchmark the state-of-the-art Distributed Search Platforms (on disk) </vt:lpstr>
      <vt:lpstr>Problem Statement</vt:lpstr>
      <vt:lpstr>Motivation</vt:lpstr>
      <vt:lpstr>Related work</vt:lpstr>
      <vt:lpstr>Proposed work</vt:lpstr>
      <vt:lpstr>Proposed work</vt:lpstr>
      <vt:lpstr>evaluation</vt:lpstr>
      <vt:lpstr>evaluation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 Jorwar</dc:creator>
  <cp:lastModifiedBy>Nilesh Jorwar</cp:lastModifiedBy>
  <cp:revision>127</cp:revision>
  <dcterms:created xsi:type="dcterms:W3CDTF">2018-10-23T22:44:21Z</dcterms:created>
  <dcterms:modified xsi:type="dcterms:W3CDTF">2018-10-24T03:21:55Z</dcterms:modified>
</cp:coreProperties>
</file>