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650" r:id="rId1"/>
    <p:sldMasterId id="2147484885" r:id="rId2"/>
  </p:sldMasterIdLst>
  <p:notesMasterIdLst>
    <p:notesMasterId r:id="rId30"/>
  </p:notesMasterIdLst>
  <p:sldIdLst>
    <p:sldId id="256" r:id="rId3"/>
    <p:sldId id="310" r:id="rId4"/>
    <p:sldId id="329" r:id="rId5"/>
    <p:sldId id="295" r:id="rId6"/>
    <p:sldId id="278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272" r:id="rId19"/>
    <p:sldId id="328" r:id="rId20"/>
    <p:sldId id="325" r:id="rId21"/>
    <p:sldId id="265" r:id="rId22"/>
    <p:sldId id="327" r:id="rId23"/>
    <p:sldId id="326" r:id="rId24"/>
    <p:sldId id="262" r:id="rId25"/>
    <p:sldId id="303" r:id="rId26"/>
    <p:sldId id="299" r:id="rId27"/>
    <p:sldId id="273" r:id="rId28"/>
    <p:sldId id="260" r:id="rId2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30"/>
    <a:srgbClr val="FFB115"/>
    <a:srgbClr val="D2A000"/>
    <a:srgbClr val="0066FF"/>
    <a:srgbClr val="203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010"/>
    <p:restoredTop sz="95428" autoAdjust="0"/>
  </p:normalViewPr>
  <p:slideViewPr>
    <p:cSldViewPr snapToGrid="0" snapToObjects="1">
      <p:cViewPr>
        <p:scale>
          <a:sx n="60" d="100"/>
          <a:sy n="60" d="100"/>
        </p:scale>
        <p:origin x="1092" y="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7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idka\Desktop\CL-SciSumm%20presentation%20resources\CL_Summ-2016-06-21\results_task1_change_graph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G:\SciSumm\Summaries_Gold_Human_4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idka\Desktop\CL-SciSumm%20presentation%20resources\CL_Summ-2016-06-21\results_task1_change_graph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SciSumm\results_task1_la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dka\Desktop\CL-SciSumm%20presentation%20resources\SciSumm\results_task1_la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SciSumm\Summaries_Gold_Human_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SciSumm\Summaries_Gold_Community_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SciSumm\Summaries_Gold_Abstract_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SciSumm\Summaries_Gold_Abstract_4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SciSumm\Summaries_Gold_Community_4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Graph_Task_1a!$B$1</c:f>
              <c:strCache>
                <c:ptCount val="1"/>
                <c:pt idx="0">
                  <c:v>Average of F1_Score_Task_1a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Graph_Task_1a!$C$2:$C$10</c:f>
                <c:numCache>
                  <c:formatCode>General</c:formatCode>
                  <c:ptCount val="9"/>
                  <c:pt idx="0">
                    <c:v>3.829474990345795E-2</c:v>
                  </c:pt>
                  <c:pt idx="1">
                    <c:v>5.6893293455904131E-2</c:v>
                  </c:pt>
                  <c:pt idx="2">
                    <c:v>5.6925654265270242E-2</c:v>
                  </c:pt>
                  <c:pt idx="3">
                    <c:v>5.0519063068383954E-2</c:v>
                  </c:pt>
                  <c:pt idx="4">
                    <c:v>5.3044373305006824E-2</c:v>
                  </c:pt>
                  <c:pt idx="5">
                    <c:v>2.8954119581684177E-2</c:v>
                  </c:pt>
                  <c:pt idx="6">
                    <c:v>2.0177713216627698E-2</c:v>
                  </c:pt>
                  <c:pt idx="7">
                    <c:v>1.4836636646460431E-2</c:v>
                  </c:pt>
                  <c:pt idx="8">
                    <c:v>2.368797033849173E-2</c:v>
                  </c:pt>
                </c:numCache>
              </c:numRef>
            </c:plus>
            <c:minus>
              <c:numRef>
                <c:f>Graph_Task_1a!$C$2:$C$10</c:f>
                <c:numCache>
                  <c:formatCode>General</c:formatCode>
                  <c:ptCount val="9"/>
                  <c:pt idx="0">
                    <c:v>3.829474990345795E-2</c:v>
                  </c:pt>
                  <c:pt idx="1">
                    <c:v>5.6893293455904131E-2</c:v>
                  </c:pt>
                  <c:pt idx="2">
                    <c:v>5.6925654265270242E-2</c:v>
                  </c:pt>
                  <c:pt idx="3">
                    <c:v>5.0519063068383954E-2</c:v>
                  </c:pt>
                  <c:pt idx="4">
                    <c:v>5.3044373305006824E-2</c:v>
                  </c:pt>
                  <c:pt idx="5">
                    <c:v>2.8954119581684177E-2</c:v>
                  </c:pt>
                  <c:pt idx="6">
                    <c:v>2.0177713216627698E-2</c:v>
                  </c:pt>
                  <c:pt idx="7">
                    <c:v>1.4836636646460431E-2</c:v>
                  </c:pt>
                  <c:pt idx="8">
                    <c:v>2.368797033849173E-2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Graph_Task_1a!$A$2:$A$10</c:f>
              <c:strCache>
                <c:ptCount val="9"/>
                <c:pt idx="0">
                  <c:v>Sys16</c:v>
                </c:pt>
                <c:pt idx="1">
                  <c:v>Sys8</c:v>
                </c:pt>
                <c:pt idx="2">
                  <c:v>Sys6</c:v>
                </c:pt>
                <c:pt idx="3">
                  <c:v>Sys13</c:v>
                </c:pt>
                <c:pt idx="4">
                  <c:v>Sys9</c:v>
                </c:pt>
                <c:pt idx="5">
                  <c:v>Sys5</c:v>
                </c:pt>
                <c:pt idx="6">
                  <c:v>Sys12</c:v>
                </c:pt>
                <c:pt idx="7">
                  <c:v>Sys15</c:v>
                </c:pt>
                <c:pt idx="8">
                  <c:v>Sys10</c:v>
                </c:pt>
              </c:strCache>
            </c:strRef>
          </c:cat>
          <c:val>
            <c:numRef>
              <c:f>Graph_Task_1a!$B$2:$B$10</c:f>
              <c:numCache>
                <c:formatCode>General</c:formatCode>
                <c:ptCount val="9"/>
                <c:pt idx="0">
                  <c:v>0.11494107486163885</c:v>
                </c:pt>
                <c:pt idx="1">
                  <c:v>0.10230617417377437</c:v>
                </c:pt>
                <c:pt idx="2">
                  <c:v>0.10018383539703948</c:v>
                </c:pt>
                <c:pt idx="3">
                  <c:v>6.3621760903977878E-2</c:v>
                </c:pt>
                <c:pt idx="4">
                  <c:v>5.6171764759574271E-2</c:v>
                </c:pt>
                <c:pt idx="5">
                  <c:v>5.4282810407821569E-2</c:v>
                </c:pt>
                <c:pt idx="6">
                  <c:v>3.4218844593627382E-2</c:v>
                </c:pt>
                <c:pt idx="7">
                  <c:v>3.4122055823135398E-2</c:v>
                </c:pt>
                <c:pt idx="8">
                  <c:v>3.072960816486138E-2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32-487C-9F75-576E57A1C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436672"/>
        <c:axId val="125438208"/>
      </c:lineChart>
      <c:catAx>
        <c:axId val="12543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25438208"/>
        <c:crosses val="autoZero"/>
        <c:auto val="1"/>
        <c:lblAlgn val="ctr"/>
        <c:lblOffset val="100"/>
        <c:noMultiLvlLbl val="0"/>
      </c:catAx>
      <c:valAx>
        <c:axId val="1254382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pPr>
                <a:r>
                  <a:rPr lang="en-IN" sz="900"/>
                  <a:t>F1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25436672"/>
        <c:crosses val="autoZero"/>
        <c:crossBetween val="between"/>
        <c:majorUnit val="0.1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 b="1">
          <a:latin typeface="Courier New" panose="02070309020205020404" pitchFamily="49" charset="0"/>
          <a:cs typeface="Courier New" panose="02070309020205020404" pitchFamily="49" charset="0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Average of Avg_F-Score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Sheet2!$C$2:$C$20</c:f>
                <c:numCache>
                  <c:formatCode>General</c:formatCode>
                  <c:ptCount val="19"/>
                  <c:pt idx="0">
                    <c:v>8.6153025973812677E-2</c:v>
                  </c:pt>
                  <c:pt idx="1">
                    <c:v>9.2667549372294655E-2</c:v>
                  </c:pt>
                  <c:pt idx="2">
                    <c:v>9.6296832069734592E-2</c:v>
                  </c:pt>
                  <c:pt idx="3">
                    <c:v>9.4926802964763912E-2</c:v>
                  </c:pt>
                  <c:pt idx="4">
                    <c:v>6.281506950299956E-2</c:v>
                  </c:pt>
                  <c:pt idx="5">
                    <c:v>6.5795366064454394E-2</c:v>
                  </c:pt>
                  <c:pt idx="6">
                    <c:v>7.1462924101320616E-2</c:v>
                  </c:pt>
                  <c:pt idx="7">
                    <c:v>5.9196658323478583E-2</c:v>
                  </c:pt>
                  <c:pt idx="8">
                    <c:v>8.736082659483789E-2</c:v>
                  </c:pt>
                  <c:pt idx="9">
                    <c:v>9.3659246894734788E-2</c:v>
                  </c:pt>
                  <c:pt idx="10">
                    <c:v>8.2648669949639514E-2</c:v>
                  </c:pt>
                  <c:pt idx="11">
                    <c:v>6.9414470225354796E-2</c:v>
                  </c:pt>
                  <c:pt idx="12">
                    <c:v>6.4779879798180146E-2</c:v>
                  </c:pt>
                  <c:pt idx="13">
                    <c:v>7.2097199699048251E-2</c:v>
                  </c:pt>
                  <c:pt idx="14">
                    <c:v>5.9439783123576229E-2</c:v>
                  </c:pt>
                  <c:pt idx="15">
                    <c:v>6.3645369526951615E-2</c:v>
                  </c:pt>
                  <c:pt idx="16">
                    <c:v>6.6011556765968399E-2</c:v>
                  </c:pt>
                  <c:pt idx="17">
                    <c:v>4.9628828416556456E-2</c:v>
                  </c:pt>
                  <c:pt idx="18">
                    <c:v>6.3277056575735957E-2</c:v>
                  </c:pt>
                </c:numCache>
              </c:numRef>
            </c:plus>
            <c:minus>
              <c:numRef>
                <c:f>Sheet2!$C$2:$C$20</c:f>
                <c:numCache>
                  <c:formatCode>General</c:formatCode>
                  <c:ptCount val="19"/>
                  <c:pt idx="0">
                    <c:v>8.6153025973812677E-2</c:v>
                  </c:pt>
                  <c:pt idx="1">
                    <c:v>9.2667549372294655E-2</c:v>
                  </c:pt>
                  <c:pt idx="2">
                    <c:v>9.6296832069734592E-2</c:v>
                  </c:pt>
                  <c:pt idx="3">
                    <c:v>9.4926802964763912E-2</c:v>
                  </c:pt>
                  <c:pt idx="4">
                    <c:v>6.281506950299956E-2</c:v>
                  </c:pt>
                  <c:pt idx="5">
                    <c:v>6.5795366064454394E-2</c:v>
                  </c:pt>
                  <c:pt idx="6">
                    <c:v>7.1462924101320616E-2</c:v>
                  </c:pt>
                  <c:pt idx="7">
                    <c:v>5.9196658323478583E-2</c:v>
                  </c:pt>
                  <c:pt idx="8">
                    <c:v>8.736082659483789E-2</c:v>
                  </c:pt>
                  <c:pt idx="9">
                    <c:v>9.3659246894734788E-2</c:v>
                  </c:pt>
                  <c:pt idx="10">
                    <c:v>8.2648669949639514E-2</c:v>
                  </c:pt>
                  <c:pt idx="11">
                    <c:v>6.9414470225354796E-2</c:v>
                  </c:pt>
                  <c:pt idx="12">
                    <c:v>6.4779879798180146E-2</c:v>
                  </c:pt>
                  <c:pt idx="13">
                    <c:v>7.2097199699048251E-2</c:v>
                  </c:pt>
                  <c:pt idx="14">
                    <c:v>5.9439783123576229E-2</c:v>
                  </c:pt>
                  <c:pt idx="15">
                    <c:v>6.3645369526951615E-2</c:v>
                  </c:pt>
                  <c:pt idx="16">
                    <c:v>6.6011556765968399E-2</c:v>
                  </c:pt>
                  <c:pt idx="17">
                    <c:v>4.9628828416556456E-2</c:v>
                  </c:pt>
                  <c:pt idx="18">
                    <c:v>6.3277056575735957E-2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Sheet2!$A$2:$A$20</c:f>
              <c:strCache>
                <c:ptCount val="19"/>
                <c:pt idx="0">
                  <c:v>8$JACCARD CASCADE METHOD</c:v>
                </c:pt>
                <c:pt idx="1">
                  <c:v>3$LMKL2</c:v>
                </c:pt>
                <c:pt idx="2">
                  <c:v>3$LMEQUAL</c:v>
                </c:pt>
                <c:pt idx="3">
                  <c:v>3$LMKL1</c:v>
                </c:pt>
                <c:pt idx="4">
                  <c:v>8$JACCARD FOCUSED METHOD</c:v>
                </c:pt>
                <c:pt idx="5">
                  <c:v>8$SVM METHOD</c:v>
                </c:pt>
                <c:pt idx="6">
                  <c:v>15$TKERN1-8</c:v>
                </c:pt>
                <c:pt idx="7">
                  <c:v>3$TF</c:v>
                </c:pt>
                <c:pt idx="8">
                  <c:v>10$RUN1</c:v>
                </c:pt>
                <c:pt idx="9">
                  <c:v>10$RUN2</c:v>
                </c:pt>
                <c:pt idx="10">
                  <c:v>15$TFIDF+ST+SL</c:v>
                </c:pt>
                <c:pt idx="11">
                  <c:v>8$VOTING METHOD1</c:v>
                </c:pt>
                <c:pt idx="12">
                  <c:v>15$TKERN1-4CE</c:v>
                </c:pt>
                <c:pt idx="13">
                  <c:v>15$TKERN1-1CE</c:v>
                </c:pt>
                <c:pt idx="14">
                  <c:v>15$TKERN1-1</c:v>
                </c:pt>
                <c:pt idx="15">
                  <c:v>15$TKERN1-4</c:v>
                </c:pt>
                <c:pt idx="16">
                  <c:v>8$VOTING METHOD2</c:v>
                </c:pt>
                <c:pt idx="17">
                  <c:v>15$TKERN1-8CE</c:v>
                </c:pt>
                <c:pt idx="18">
                  <c:v>16$DEFAULT</c:v>
                </c:pt>
              </c:strCache>
            </c:strRef>
          </c:cat>
          <c:val>
            <c:numRef>
              <c:f>Sheet2!$B$2:$B$20</c:f>
              <c:numCache>
                <c:formatCode>General</c:formatCode>
                <c:ptCount val="19"/>
                <c:pt idx="0">
                  <c:v>0.160078</c:v>
                </c:pt>
                <c:pt idx="1">
                  <c:v>0.12155199999999999</c:v>
                </c:pt>
                <c:pt idx="2">
                  <c:v>0.11834</c:v>
                </c:pt>
                <c:pt idx="3">
                  <c:v>0.11622099999999998</c:v>
                </c:pt>
                <c:pt idx="4">
                  <c:v>0.10049300000000001</c:v>
                </c:pt>
                <c:pt idx="5">
                  <c:v>9.9787999999999988E-2</c:v>
                </c:pt>
                <c:pt idx="6">
                  <c:v>9.7048999999999996E-2</c:v>
                </c:pt>
                <c:pt idx="7">
                  <c:v>9.5742999999999995E-2</c:v>
                </c:pt>
                <c:pt idx="8">
                  <c:v>8.9816999999999994E-2</c:v>
                </c:pt>
                <c:pt idx="9">
                  <c:v>8.8717999999999991E-2</c:v>
                </c:pt>
                <c:pt idx="10">
                  <c:v>8.7279999999999996E-2</c:v>
                </c:pt>
                <c:pt idx="11">
                  <c:v>8.2739000000000007E-2</c:v>
                </c:pt>
                <c:pt idx="12">
                  <c:v>8.2056000000000004E-2</c:v>
                </c:pt>
                <c:pt idx="13">
                  <c:v>7.8345999999999999E-2</c:v>
                </c:pt>
                <c:pt idx="14">
                  <c:v>7.6358000000000009E-2</c:v>
                </c:pt>
                <c:pt idx="15">
                  <c:v>7.3442000000000007E-2</c:v>
                </c:pt>
                <c:pt idx="16">
                  <c:v>7.3374000000000009E-2</c:v>
                </c:pt>
                <c:pt idx="17">
                  <c:v>6.2660999999999994E-2</c:v>
                </c:pt>
                <c:pt idx="18">
                  <c:v>3.5160000000000004E-2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5E-4A3F-A25A-A83ED46E68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9749744"/>
        <c:axId val="1729751824"/>
      </c:lineChart>
      <c:catAx>
        <c:axId val="17297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729751824"/>
        <c:crosses val="autoZero"/>
        <c:auto val="1"/>
        <c:lblAlgn val="ctr"/>
        <c:lblOffset val="100"/>
        <c:noMultiLvlLbl val="0"/>
      </c:catAx>
      <c:valAx>
        <c:axId val="17297518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pPr>
                <a:r>
                  <a:rPr lang="en-IN"/>
                  <a:t>F1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7297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 baseline="0">
          <a:solidFill>
            <a:schemeClr val="tx1"/>
          </a:solidFill>
          <a:latin typeface="Courier New" panose="02070309020205020404" pitchFamily="49" charset="0"/>
          <a:cs typeface="Courier New" panose="02070309020205020404" pitchFamily="49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Graph_Task_1b!$B$1</c:f>
              <c:strCache>
                <c:ptCount val="1"/>
                <c:pt idx="0">
                  <c:v>Average of F1_Score_Task_1b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317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Graph_Task_1b!$C$2:$C$10</c:f>
                <c:numCache>
                  <c:formatCode>General</c:formatCode>
                  <c:ptCount val="9"/>
                  <c:pt idx="0">
                    <c:v>0.14734109929201561</c:v>
                  </c:pt>
                  <c:pt idx="1">
                    <c:v>8.6083085930593245E-2</c:v>
                  </c:pt>
                  <c:pt idx="2">
                    <c:v>0.12239180451067247</c:v>
                  </c:pt>
                  <c:pt idx="3">
                    <c:v>8.709469062419796E-2</c:v>
                  </c:pt>
                  <c:pt idx="4">
                    <c:v>2.3685225260330373E-2</c:v>
                  </c:pt>
                  <c:pt idx="5">
                    <c:v>6.1739649938124898E-2</c:v>
                  </c:pt>
                  <c:pt idx="6">
                    <c:v>3.4189778430997943E-2</c:v>
                  </c:pt>
                  <c:pt idx="7">
                    <c:v>0</c:v>
                  </c:pt>
                  <c:pt idx="8">
                    <c:v>0</c:v>
                  </c:pt>
                </c:numCache>
              </c:numRef>
            </c:plus>
            <c:minus>
              <c:numRef>
                <c:f>Graph_Task_1b!$C$2:$C$10</c:f>
                <c:numCache>
                  <c:formatCode>General</c:formatCode>
                  <c:ptCount val="9"/>
                  <c:pt idx="0">
                    <c:v>0.14734109929201561</c:v>
                  </c:pt>
                  <c:pt idx="1">
                    <c:v>8.6083085930593245E-2</c:v>
                  </c:pt>
                  <c:pt idx="2">
                    <c:v>0.12239180451067247</c:v>
                  </c:pt>
                  <c:pt idx="3">
                    <c:v>8.709469062419796E-2</c:v>
                  </c:pt>
                  <c:pt idx="4">
                    <c:v>2.3685225260330373E-2</c:v>
                  </c:pt>
                  <c:pt idx="5">
                    <c:v>6.1739649938124898E-2</c:v>
                  </c:pt>
                  <c:pt idx="6">
                    <c:v>3.4189778430997943E-2</c:v>
                  </c:pt>
                  <c:pt idx="7">
                    <c:v>0</c:v>
                  </c:pt>
                  <c:pt idx="8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Graph_Task_1b!$A$2:$A$10</c:f>
              <c:strCache>
                <c:ptCount val="9"/>
                <c:pt idx="0">
                  <c:v>Sys8</c:v>
                </c:pt>
                <c:pt idx="1">
                  <c:v>Sys16</c:v>
                </c:pt>
                <c:pt idx="2">
                  <c:v>Sys10</c:v>
                </c:pt>
                <c:pt idx="3">
                  <c:v>Sys15</c:v>
                </c:pt>
                <c:pt idx="4">
                  <c:v>Sys13</c:v>
                </c:pt>
                <c:pt idx="5">
                  <c:v>Sys5</c:v>
                </c:pt>
                <c:pt idx="6">
                  <c:v>Sys12</c:v>
                </c:pt>
                <c:pt idx="7">
                  <c:v>Sys6</c:v>
                </c:pt>
                <c:pt idx="8">
                  <c:v>Sys9</c:v>
                </c:pt>
              </c:strCache>
            </c:strRef>
          </c:cat>
          <c:val>
            <c:numRef>
              <c:f>Graph_Task_1b!$B$2:$B$10</c:f>
              <c:numCache>
                <c:formatCode>General</c:formatCode>
                <c:ptCount val="9"/>
                <c:pt idx="0">
                  <c:v>0.26475415995439799</c:v>
                </c:pt>
                <c:pt idx="1">
                  <c:v>0.16965165449524627</c:v>
                </c:pt>
                <c:pt idx="2">
                  <c:v>0.16806119681979401</c:v>
                </c:pt>
                <c:pt idx="3">
                  <c:v>0.15298444245812656</c:v>
                </c:pt>
                <c:pt idx="4">
                  <c:v>0.10293966242249945</c:v>
                </c:pt>
                <c:pt idx="5">
                  <c:v>8.8737009654237045E-2</c:v>
                </c:pt>
                <c:pt idx="6">
                  <c:v>5.2747252747252699E-2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A9-41E9-8C49-1D187F267F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963264"/>
        <c:axId val="125985536"/>
      </c:lineChart>
      <c:catAx>
        <c:axId val="125963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25985536"/>
        <c:crosses val="autoZero"/>
        <c:auto val="0"/>
        <c:lblAlgn val="ctr"/>
        <c:lblOffset val="50"/>
        <c:noMultiLvlLbl val="0"/>
      </c:catAx>
      <c:valAx>
        <c:axId val="1259855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pPr>
                <a:r>
                  <a:rPr lang="en-IN" sz="900"/>
                  <a:t>F1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25963264"/>
        <c:crosses val="autoZero"/>
        <c:crossBetween val="between"/>
        <c:majorUnit val="0.1"/>
      </c:valAx>
      <c:spPr>
        <a:noFill/>
        <a:ln w="952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 b="1">
          <a:latin typeface="Courier New" panose="02070309020205020404" pitchFamily="49" charset="0"/>
          <a:cs typeface="Courier New" panose="02070309020205020404" pitchFamily="49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019770507604862E-2"/>
          <c:y val="1.726102199001435E-2"/>
          <c:w val="0.89813528569606083"/>
          <c:h val="0.65464977607574915"/>
        </c:manualLayout>
      </c:layout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Average of F1_Score_Task_1a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Sheet2!$B$2:$B$24</c:f>
                <c:numCache>
                  <c:formatCode>General</c:formatCode>
                  <c:ptCount val="23"/>
                  <c:pt idx="0">
                    <c:v>0.13365469125554447</c:v>
                  </c:pt>
                  <c:pt idx="1">
                    <c:v>0.12494925213176471</c:v>
                  </c:pt>
                  <c:pt idx="2">
                    <c:v>0.12494925213176471</c:v>
                  </c:pt>
                  <c:pt idx="3">
                    <c:v>0.11494107486163885</c:v>
                  </c:pt>
                  <c:pt idx="4">
                    <c:v>0.1145834547714247</c:v>
                  </c:pt>
                  <c:pt idx="5">
                    <c:v>0.10655253833610315</c:v>
                  </c:pt>
                  <c:pt idx="6">
                    <c:v>0.10018383539703948</c:v>
                  </c:pt>
                  <c:pt idx="7">
                    <c:v>9.5820739398028015E-2</c:v>
                  </c:pt>
                  <c:pt idx="8">
                    <c:v>6.3621760903977878E-2</c:v>
                  </c:pt>
                  <c:pt idx="9">
                    <c:v>6.2775775038294276E-2</c:v>
                  </c:pt>
                  <c:pt idx="10">
                    <c:v>5.4282810407821569E-2</c:v>
                  </c:pt>
                  <c:pt idx="11">
                    <c:v>4.6981808273560882E-2</c:v>
                  </c:pt>
                  <c:pt idx="12">
                    <c:v>4.52488687782805E-2</c:v>
                  </c:pt>
                  <c:pt idx="13">
                    <c:v>4.0678619625987997E-2</c:v>
                  </c:pt>
                  <c:pt idx="14">
                    <c:v>3.708593081530373E-2</c:v>
                  </c:pt>
                  <c:pt idx="15">
                    <c:v>3.708593081530373E-2</c:v>
                  </c:pt>
                  <c:pt idx="16">
                    <c:v>3.708593081530373E-2</c:v>
                  </c:pt>
                  <c:pt idx="17">
                    <c:v>3.6701951034998473E-2</c:v>
                  </c:pt>
                  <c:pt idx="18">
                    <c:v>3.4218844593627382E-2</c:v>
                  </c:pt>
                  <c:pt idx="19">
                    <c:v>3.339922264320884E-2</c:v>
                  </c:pt>
                  <c:pt idx="20">
                    <c:v>3.1710581546400544E-2</c:v>
                  </c:pt>
                  <c:pt idx="21">
                    <c:v>2.9965875090919834E-2</c:v>
                  </c:pt>
                  <c:pt idx="22">
                    <c:v>2.9061099115894218E-2</c:v>
                  </c:pt>
                </c:numCache>
              </c:numRef>
            </c:plus>
            <c:minus>
              <c:numRef>
                <c:f>Sheet2!$C$2:$C$24</c:f>
                <c:numCache>
                  <c:formatCode>General</c:formatCode>
                  <c:ptCount val="23"/>
                  <c:pt idx="0">
                    <c:v>6.6365011376455715E-2</c:v>
                  </c:pt>
                  <c:pt idx="1">
                    <c:v>6.1001767032456675E-2</c:v>
                  </c:pt>
                  <c:pt idx="2">
                    <c:v>6.1001767032456675E-2</c:v>
                  </c:pt>
                  <c:pt idx="3">
                    <c:v>3.829474990345795E-2</c:v>
                  </c:pt>
                  <c:pt idx="4">
                    <c:v>5.9941145870158682E-2</c:v>
                  </c:pt>
                  <c:pt idx="5">
                    <c:v>6.0238215051641009E-2</c:v>
                  </c:pt>
                  <c:pt idx="6">
                    <c:v>5.6925654265270242E-2</c:v>
                  </c:pt>
                  <c:pt idx="7">
                    <c:v>3.4534373132623239E-2</c:v>
                  </c:pt>
                  <c:pt idx="8">
                    <c:v>5.0519063068383954E-2</c:v>
                  </c:pt>
                  <c:pt idx="9">
                    <c:v>6.5011536124559482E-2</c:v>
                  </c:pt>
                  <c:pt idx="10">
                    <c:v>2.8954119581684177E-2</c:v>
                  </c:pt>
                  <c:pt idx="11">
                    <c:v>2.4253178374716935E-2</c:v>
                  </c:pt>
                  <c:pt idx="12">
                    <c:v>8.532208521104612E-3</c:v>
                  </c:pt>
                  <c:pt idx="13">
                    <c:v>1.4995516855700806E-2</c:v>
                  </c:pt>
                  <c:pt idx="14">
                    <c:v>1.6172628821062823E-2</c:v>
                  </c:pt>
                  <c:pt idx="15">
                    <c:v>1.6172628821062823E-2</c:v>
                  </c:pt>
                  <c:pt idx="16">
                    <c:v>1.6172628821062823E-2</c:v>
                  </c:pt>
                  <c:pt idx="17">
                    <c:v>1.5115439738534686E-2</c:v>
                  </c:pt>
                  <c:pt idx="18">
                    <c:v>2.0177713216627698E-2</c:v>
                  </c:pt>
                  <c:pt idx="19">
                    <c:v>2.1300697134520676E-2</c:v>
                  </c:pt>
                  <c:pt idx="20">
                    <c:v>1.5336519354947424E-2</c:v>
                  </c:pt>
                  <c:pt idx="21">
                    <c:v>1.8049383373954921E-2</c:v>
                  </c:pt>
                  <c:pt idx="22">
                    <c:v>2.6351077192766467E-2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Sheet2!$A$2:$A$24</c:f>
              <c:strCache>
                <c:ptCount val="23"/>
                <c:pt idx="0">
                  <c:v>15$tfidf+st+sl</c:v>
                </c:pt>
                <c:pt idx="1">
                  <c:v>8$Fusion Method</c:v>
                </c:pt>
                <c:pt idx="2">
                  <c:v>8$Jaccard Focused Method</c:v>
                </c:pt>
                <c:pt idx="3">
                  <c:v>16$Default</c:v>
                </c:pt>
                <c:pt idx="4">
                  <c:v>8$Voting Method1</c:v>
                </c:pt>
                <c:pt idx="5">
                  <c:v>8$Voting Method2</c:v>
                </c:pt>
                <c:pt idx="6">
                  <c:v>6$Default</c:v>
                </c:pt>
                <c:pt idx="7">
                  <c:v>8$Jaccard Cascade Method</c:v>
                </c:pt>
                <c:pt idx="8">
                  <c:v>13$Default</c:v>
                </c:pt>
                <c:pt idx="9">
                  <c:v>9$modified-tsr</c:v>
                </c:pt>
                <c:pt idx="10">
                  <c:v>5$Default</c:v>
                </c:pt>
                <c:pt idx="11">
                  <c:v>8$SVM Method</c:v>
                </c:pt>
                <c:pt idx="12">
                  <c:v>9$tsr-sent-class</c:v>
                </c:pt>
                <c:pt idx="13">
                  <c:v>9$sect-class-tsr</c:v>
                </c:pt>
                <c:pt idx="14">
                  <c:v>15$Tkern1-1ce</c:v>
                </c:pt>
                <c:pt idx="15">
                  <c:v>15$Tkern1-4ce</c:v>
                </c:pt>
                <c:pt idx="16">
                  <c:v>15$Tkern1-8</c:v>
                </c:pt>
                <c:pt idx="17">
                  <c:v>15$Tkern1-1</c:v>
                </c:pt>
                <c:pt idx="18">
                  <c:v>12$Default</c:v>
                </c:pt>
                <c:pt idx="19">
                  <c:v>10$run2_one_line</c:v>
                </c:pt>
                <c:pt idx="20">
                  <c:v>15$Tkern1-4</c:v>
                </c:pt>
                <c:pt idx="21">
                  <c:v>15$Tkern1-8ce</c:v>
                </c:pt>
                <c:pt idx="22">
                  <c:v>10$run1_one_line</c:v>
                </c:pt>
              </c:strCache>
            </c:strRef>
          </c:cat>
          <c:val>
            <c:numRef>
              <c:f>Sheet2!$B$2:$B$24</c:f>
              <c:numCache>
                <c:formatCode>General</c:formatCode>
                <c:ptCount val="23"/>
                <c:pt idx="0">
                  <c:v>0.13365469125554447</c:v>
                </c:pt>
                <c:pt idx="1">
                  <c:v>0.12494925213176471</c:v>
                </c:pt>
                <c:pt idx="2">
                  <c:v>0.12494925213176471</c:v>
                </c:pt>
                <c:pt idx="3">
                  <c:v>0.11494107486163885</c:v>
                </c:pt>
                <c:pt idx="4">
                  <c:v>0.1145834547714247</c:v>
                </c:pt>
                <c:pt idx="5">
                  <c:v>0.10655253833610315</c:v>
                </c:pt>
                <c:pt idx="6">
                  <c:v>0.10018383539703948</c:v>
                </c:pt>
                <c:pt idx="7">
                  <c:v>9.5820739398028015E-2</c:v>
                </c:pt>
                <c:pt idx="8">
                  <c:v>6.3621760903977878E-2</c:v>
                </c:pt>
                <c:pt idx="9">
                  <c:v>6.2775775038294276E-2</c:v>
                </c:pt>
                <c:pt idx="10">
                  <c:v>5.4282810407821569E-2</c:v>
                </c:pt>
                <c:pt idx="11">
                  <c:v>4.6981808273560882E-2</c:v>
                </c:pt>
                <c:pt idx="12">
                  <c:v>4.52488687782805E-2</c:v>
                </c:pt>
                <c:pt idx="13">
                  <c:v>4.0678619625987997E-2</c:v>
                </c:pt>
                <c:pt idx="14">
                  <c:v>3.708593081530373E-2</c:v>
                </c:pt>
                <c:pt idx="15">
                  <c:v>3.708593081530373E-2</c:v>
                </c:pt>
                <c:pt idx="16">
                  <c:v>3.708593081530373E-2</c:v>
                </c:pt>
                <c:pt idx="17">
                  <c:v>3.6701951034998473E-2</c:v>
                </c:pt>
                <c:pt idx="18">
                  <c:v>3.4218844593627382E-2</c:v>
                </c:pt>
                <c:pt idx="19">
                  <c:v>3.339922264320884E-2</c:v>
                </c:pt>
                <c:pt idx="20">
                  <c:v>3.1710581546400544E-2</c:v>
                </c:pt>
                <c:pt idx="21">
                  <c:v>2.9965875090919834E-2</c:v>
                </c:pt>
                <c:pt idx="22">
                  <c:v>2.9061099115894218E-2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13-4091-ACB0-4D941FEDAA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2191312"/>
        <c:axId val="1722187568"/>
      </c:lineChart>
      <c:catAx>
        <c:axId val="172219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722187568"/>
        <c:crosses val="autoZero"/>
        <c:auto val="1"/>
        <c:lblAlgn val="ctr"/>
        <c:lblOffset val="100"/>
        <c:noMultiLvlLbl val="0"/>
      </c:catAx>
      <c:valAx>
        <c:axId val="17221875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pPr>
                <a:r>
                  <a:rPr lang="en-IN"/>
                  <a:t>F1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722191312"/>
        <c:crosses val="autoZero"/>
        <c:crossBetween val="between"/>
      </c:valAx>
      <c:spPr>
        <a:noFill/>
        <a:ln>
          <a:solidFill>
            <a:schemeClr val="bg1">
              <a:lumMod val="50000"/>
              <a:lumOff val="50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 baseline="0">
          <a:solidFill>
            <a:schemeClr val="tx1"/>
          </a:solidFill>
          <a:latin typeface="Courier New" panose="02070309020205020404" pitchFamily="49" charset="0"/>
          <a:cs typeface="Courier New" panose="02070309020205020404" pitchFamily="49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Average of F1_Score_Task_1b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Sheet4!$C$2:$C$13</c:f>
                <c:numCache>
                  <c:formatCode>General</c:formatCode>
                  <c:ptCount val="12"/>
                  <c:pt idx="0">
                    <c:v>0.16468633721627646</c:v>
                  </c:pt>
                  <c:pt idx="1">
                    <c:v>0.153920419896454</c:v>
                  </c:pt>
                  <c:pt idx="2">
                    <c:v>0.15598962240924064</c:v>
                  </c:pt>
                  <c:pt idx="3">
                    <c:v>0.17304096361389626</c:v>
                  </c:pt>
                  <c:pt idx="4">
                    <c:v>0.12439821048188233</c:v>
                  </c:pt>
                  <c:pt idx="5">
                    <c:v>0.14368201384105556</c:v>
                  </c:pt>
                  <c:pt idx="6">
                    <c:v>8.8432684257750305E-2</c:v>
                  </c:pt>
                  <c:pt idx="7">
                    <c:v>8.6083085930593245E-2</c:v>
                  </c:pt>
                  <c:pt idx="8">
                    <c:v>8.1696999331028794E-2</c:v>
                  </c:pt>
                  <c:pt idx="9">
                    <c:v>2.3685225260330373E-2</c:v>
                  </c:pt>
                  <c:pt idx="10">
                    <c:v>6.1739649938124898E-2</c:v>
                  </c:pt>
                  <c:pt idx="11">
                    <c:v>3.4189778430997943E-2</c:v>
                  </c:pt>
                </c:numCache>
              </c:numRef>
            </c:plus>
            <c:minus>
              <c:numRef>
                <c:f>Sheet4!$C$2:$C$13</c:f>
                <c:numCache>
                  <c:formatCode>General</c:formatCode>
                  <c:ptCount val="12"/>
                  <c:pt idx="0">
                    <c:v>0.16468633721627646</c:v>
                  </c:pt>
                  <c:pt idx="1">
                    <c:v>0.153920419896454</c:v>
                  </c:pt>
                  <c:pt idx="2">
                    <c:v>0.15598962240924064</c:v>
                  </c:pt>
                  <c:pt idx="3">
                    <c:v>0.17304096361389626</c:v>
                  </c:pt>
                  <c:pt idx="4">
                    <c:v>0.12439821048188233</c:v>
                  </c:pt>
                  <c:pt idx="5">
                    <c:v>0.14368201384105556</c:v>
                  </c:pt>
                  <c:pt idx="6">
                    <c:v>8.8432684257750305E-2</c:v>
                  </c:pt>
                  <c:pt idx="7">
                    <c:v>8.6083085930593245E-2</c:v>
                  </c:pt>
                  <c:pt idx="8">
                    <c:v>8.1696999331028794E-2</c:v>
                  </c:pt>
                  <c:pt idx="9">
                    <c:v>2.3685225260330373E-2</c:v>
                  </c:pt>
                  <c:pt idx="10">
                    <c:v>6.1739649938124898E-2</c:v>
                  </c:pt>
                  <c:pt idx="11">
                    <c:v>3.4189778430997943E-2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Sheet4!$A$2:$A$13</c:f>
              <c:strCache>
                <c:ptCount val="12"/>
                <c:pt idx="0">
                  <c:v>8$Jaccard Focused Method</c:v>
                </c:pt>
                <c:pt idx="1">
                  <c:v>8$Fusion Method</c:v>
                </c:pt>
                <c:pt idx="2">
                  <c:v>8$Voting Method1</c:v>
                </c:pt>
                <c:pt idx="3">
                  <c:v>8$Voting Method2</c:v>
                </c:pt>
                <c:pt idx="4">
                  <c:v>8$Jaccard Cascade Method</c:v>
                </c:pt>
                <c:pt idx="5">
                  <c:v>10$run1</c:v>
                </c:pt>
                <c:pt idx="6">
                  <c:v>8$SVM Method</c:v>
                </c:pt>
                <c:pt idx="7">
                  <c:v>16$Default</c:v>
                </c:pt>
                <c:pt idx="8">
                  <c:v>10$run2</c:v>
                </c:pt>
                <c:pt idx="9">
                  <c:v>13$Default</c:v>
                </c:pt>
                <c:pt idx="10">
                  <c:v>5$Default</c:v>
                </c:pt>
                <c:pt idx="11">
                  <c:v>12$Default</c:v>
                </c:pt>
              </c:strCache>
            </c:strRef>
          </c:cat>
          <c:val>
            <c:numRef>
              <c:f>Sheet4!$B$2:$B$13</c:f>
              <c:numCache>
                <c:formatCode>General</c:formatCode>
                <c:ptCount val="12"/>
                <c:pt idx="0">
                  <c:v>0.31059959309731128</c:v>
                </c:pt>
                <c:pt idx="1">
                  <c:v>0.29564281712402612</c:v>
                </c:pt>
                <c:pt idx="2">
                  <c:v>0.28724481863977253</c:v>
                </c:pt>
                <c:pt idx="3">
                  <c:v>0.26936480265717344</c:v>
                </c:pt>
                <c:pt idx="4">
                  <c:v>0.25506034923376514</c:v>
                </c:pt>
                <c:pt idx="5">
                  <c:v>0.17123954227598889</c:v>
                </c:pt>
                <c:pt idx="6">
                  <c:v>0.17061257897433968</c:v>
                </c:pt>
                <c:pt idx="7">
                  <c:v>0.16965165449524627</c:v>
                </c:pt>
                <c:pt idx="8">
                  <c:v>0.16170450590740423</c:v>
                </c:pt>
                <c:pt idx="9">
                  <c:v>0.10293966242249945</c:v>
                </c:pt>
                <c:pt idx="10">
                  <c:v>8.8737009654237045E-2</c:v>
                </c:pt>
                <c:pt idx="11">
                  <c:v>5.2747252747252699E-2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9E-4795-A231-9B65D41864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9023808"/>
        <c:axId val="1464444272"/>
      </c:lineChart>
      <c:catAx>
        <c:axId val="1649023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464444272"/>
        <c:crosses val="autoZero"/>
        <c:auto val="1"/>
        <c:lblAlgn val="ctr"/>
        <c:lblOffset val="100"/>
        <c:noMultiLvlLbl val="0"/>
      </c:catAx>
      <c:valAx>
        <c:axId val="14644442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pPr>
                <a:r>
                  <a:rPr lang="en-IN"/>
                  <a:t>F1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64902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latin typeface="Courier New" panose="02070309020205020404" pitchFamily="49" charset="0"/>
          <a:cs typeface="Courier New" panose="02070309020205020404" pitchFamily="49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Average of Avg_F-Score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Sheet2!$C$2:$C$20</c:f>
                <c:numCache>
                  <c:formatCode>General</c:formatCode>
                  <c:ptCount val="19"/>
                  <c:pt idx="0">
                    <c:v>7.8541485860092519E-2</c:v>
                  </c:pt>
                  <c:pt idx="1">
                    <c:v>8.5460364536237843E-2</c:v>
                  </c:pt>
                  <c:pt idx="2">
                    <c:v>8.4236404217865116E-2</c:v>
                  </c:pt>
                  <c:pt idx="3">
                    <c:v>9.3109006343222361E-2</c:v>
                  </c:pt>
                  <c:pt idx="4">
                    <c:v>8.4875898790855442E-2</c:v>
                  </c:pt>
                  <c:pt idx="5">
                    <c:v>5.947275593823502E-2</c:v>
                  </c:pt>
                  <c:pt idx="6">
                    <c:v>4.9674488925403187E-2</c:v>
                  </c:pt>
                  <c:pt idx="7">
                    <c:v>9.3675660303695424E-2</c:v>
                  </c:pt>
                  <c:pt idx="8">
                    <c:v>8.9325339070165308E-2</c:v>
                  </c:pt>
                  <c:pt idx="9">
                    <c:v>7.4908523739884797E-2</c:v>
                  </c:pt>
                  <c:pt idx="10">
                    <c:v>9.2451558420853286E-2</c:v>
                  </c:pt>
                  <c:pt idx="11">
                    <c:v>8.4538854847276509E-2</c:v>
                  </c:pt>
                  <c:pt idx="12">
                    <c:v>9.5827890517902553E-2</c:v>
                  </c:pt>
                  <c:pt idx="13">
                    <c:v>5.0013544620988039E-2</c:v>
                  </c:pt>
                  <c:pt idx="14">
                    <c:v>7.7919492954088274E-2</c:v>
                  </c:pt>
                  <c:pt idx="15">
                    <c:v>7.8616054205797453E-2</c:v>
                  </c:pt>
                  <c:pt idx="16">
                    <c:v>6.8959338776154455E-2</c:v>
                  </c:pt>
                  <c:pt idx="17">
                    <c:v>5.0811396195473001E-2</c:v>
                  </c:pt>
                  <c:pt idx="18">
                    <c:v>6.1013046145885895E-2</c:v>
                  </c:pt>
                </c:numCache>
              </c:numRef>
            </c:plus>
            <c:minus>
              <c:numRef>
                <c:f>Sheet2!$C$2:$C$20</c:f>
                <c:numCache>
                  <c:formatCode>General</c:formatCode>
                  <c:ptCount val="19"/>
                  <c:pt idx="0">
                    <c:v>7.8541485860092519E-2</c:v>
                  </c:pt>
                  <c:pt idx="1">
                    <c:v>8.5460364536237843E-2</c:v>
                  </c:pt>
                  <c:pt idx="2">
                    <c:v>8.4236404217865116E-2</c:v>
                  </c:pt>
                  <c:pt idx="3">
                    <c:v>9.3109006343222361E-2</c:v>
                  </c:pt>
                  <c:pt idx="4">
                    <c:v>8.4875898790855442E-2</c:v>
                  </c:pt>
                  <c:pt idx="5">
                    <c:v>5.947275593823502E-2</c:v>
                  </c:pt>
                  <c:pt idx="6">
                    <c:v>4.9674488925403187E-2</c:v>
                  </c:pt>
                  <c:pt idx="7">
                    <c:v>9.3675660303695424E-2</c:v>
                  </c:pt>
                  <c:pt idx="8">
                    <c:v>8.9325339070165308E-2</c:v>
                  </c:pt>
                  <c:pt idx="9">
                    <c:v>7.4908523739884797E-2</c:v>
                  </c:pt>
                  <c:pt idx="10">
                    <c:v>9.2451558420853286E-2</c:v>
                  </c:pt>
                  <c:pt idx="11">
                    <c:v>8.4538854847276509E-2</c:v>
                  </c:pt>
                  <c:pt idx="12">
                    <c:v>9.5827890517902553E-2</c:v>
                  </c:pt>
                  <c:pt idx="13">
                    <c:v>5.0013544620988039E-2</c:v>
                  </c:pt>
                  <c:pt idx="14">
                    <c:v>7.7919492954088274E-2</c:v>
                  </c:pt>
                  <c:pt idx="15">
                    <c:v>7.8616054205797453E-2</c:v>
                  </c:pt>
                  <c:pt idx="16">
                    <c:v>6.8959338776154455E-2</c:v>
                  </c:pt>
                  <c:pt idx="17">
                    <c:v>5.0811396195473001E-2</c:v>
                  </c:pt>
                  <c:pt idx="18">
                    <c:v>6.1013046145885895E-2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Sheet2!$A$2:$A$20</c:f>
              <c:strCache>
                <c:ptCount val="19"/>
                <c:pt idx="0">
                  <c:v>8$JACCARD CASCADE METHOD</c:v>
                </c:pt>
                <c:pt idx="1">
                  <c:v>3$LMKL2</c:v>
                </c:pt>
                <c:pt idx="2">
                  <c:v>3$LMEQUAL</c:v>
                </c:pt>
                <c:pt idx="3">
                  <c:v>3$LMKL1</c:v>
                </c:pt>
                <c:pt idx="4">
                  <c:v>8$SVM METHOD</c:v>
                </c:pt>
                <c:pt idx="5">
                  <c:v>8$JACCARD FOCUSED METHOD</c:v>
                </c:pt>
                <c:pt idx="6">
                  <c:v>3$TF</c:v>
                </c:pt>
                <c:pt idx="7">
                  <c:v>8$VOTING METHOD1</c:v>
                </c:pt>
                <c:pt idx="8">
                  <c:v>15$TFIDF+ST+SL</c:v>
                </c:pt>
                <c:pt idx="9">
                  <c:v>15$TKERN1-8</c:v>
                </c:pt>
                <c:pt idx="10">
                  <c:v>10$RUN2</c:v>
                </c:pt>
                <c:pt idx="11">
                  <c:v>8$VOTING METHOD2</c:v>
                </c:pt>
                <c:pt idx="12">
                  <c:v>10$RUN1</c:v>
                </c:pt>
                <c:pt idx="13">
                  <c:v>15$TKERN1-4CE</c:v>
                </c:pt>
                <c:pt idx="14">
                  <c:v>15$TKERN1-1CE</c:v>
                </c:pt>
                <c:pt idx="15">
                  <c:v>15$TKERN1-1</c:v>
                </c:pt>
                <c:pt idx="16">
                  <c:v>15$TKERN1-4</c:v>
                </c:pt>
                <c:pt idx="17">
                  <c:v>15$TKERN1-8CE</c:v>
                </c:pt>
                <c:pt idx="18">
                  <c:v>16$DEFAULT</c:v>
                </c:pt>
              </c:strCache>
            </c:strRef>
          </c:cat>
          <c:val>
            <c:numRef>
              <c:f>Sheet2!$B$2:$B$20</c:f>
              <c:numCache>
                <c:formatCode>General</c:formatCode>
                <c:ptCount val="19"/>
                <c:pt idx="0">
                  <c:v>0.23385699999999998</c:v>
                </c:pt>
                <c:pt idx="1">
                  <c:v>0.19956199999999999</c:v>
                </c:pt>
                <c:pt idx="2">
                  <c:v>0.19887799999999997</c:v>
                </c:pt>
                <c:pt idx="3">
                  <c:v>0.19656800000000002</c:v>
                </c:pt>
                <c:pt idx="4">
                  <c:v>0.18430200000000002</c:v>
                </c:pt>
                <c:pt idx="5">
                  <c:v>0.18223100000000003</c:v>
                </c:pt>
                <c:pt idx="6">
                  <c:v>0.174345</c:v>
                </c:pt>
                <c:pt idx="7">
                  <c:v>0.15686999999999998</c:v>
                </c:pt>
                <c:pt idx="8">
                  <c:v>0.15287000000000001</c:v>
                </c:pt>
                <c:pt idx="9">
                  <c:v>0.15028200000000003</c:v>
                </c:pt>
                <c:pt idx="10">
                  <c:v>0.14591099999999999</c:v>
                </c:pt>
                <c:pt idx="11">
                  <c:v>0.144987</c:v>
                </c:pt>
                <c:pt idx="12">
                  <c:v>0.14374299999999998</c:v>
                </c:pt>
                <c:pt idx="13">
                  <c:v>0.14364299999999999</c:v>
                </c:pt>
                <c:pt idx="14">
                  <c:v>0.13986600000000002</c:v>
                </c:pt>
                <c:pt idx="15">
                  <c:v>0.134353</c:v>
                </c:pt>
                <c:pt idx="16">
                  <c:v>0.12964600000000001</c:v>
                </c:pt>
                <c:pt idx="17">
                  <c:v>0.11915500000000001</c:v>
                </c:pt>
                <c:pt idx="18">
                  <c:v>8.7129999999999999E-2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4E-4DD3-9BBD-A67B7B4C42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9223936"/>
        <c:axId val="1659217280"/>
      </c:lineChart>
      <c:catAx>
        <c:axId val="165922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659217280"/>
        <c:crosses val="autoZero"/>
        <c:auto val="1"/>
        <c:lblAlgn val="ctr"/>
        <c:lblOffset val="100"/>
        <c:noMultiLvlLbl val="0"/>
      </c:catAx>
      <c:valAx>
        <c:axId val="16592172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pPr>
                <a:r>
                  <a:rPr lang="en-IN"/>
                  <a:t>F1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659223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 baseline="0">
          <a:solidFill>
            <a:schemeClr val="tx1"/>
          </a:solidFill>
          <a:latin typeface="Courier New" panose="02070309020205020404" pitchFamily="49" charset="0"/>
          <a:cs typeface="Courier New" panose="02070309020205020404" pitchFamily="49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Average of Avg_F-Score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Sheet2!$C$2:$C$20</c:f>
                <c:numCache>
                  <c:formatCode>General</c:formatCode>
                  <c:ptCount val="19"/>
                  <c:pt idx="0">
                    <c:v>0.13489982004765186</c:v>
                  </c:pt>
                  <c:pt idx="1">
                    <c:v>0.10243895832803714</c:v>
                  </c:pt>
                  <c:pt idx="2">
                    <c:v>0.12151022208485628</c:v>
                  </c:pt>
                  <c:pt idx="3">
                    <c:v>7.0241466417241313E-2</c:v>
                  </c:pt>
                  <c:pt idx="4">
                    <c:v>9.2898502702920077E-2</c:v>
                  </c:pt>
                  <c:pt idx="5">
                    <c:v>9.330623163659664E-2</c:v>
                  </c:pt>
                  <c:pt idx="6">
                    <c:v>0.10233469261312229</c:v>
                  </c:pt>
                  <c:pt idx="7">
                    <c:v>8.7401360026285804E-2</c:v>
                  </c:pt>
                  <c:pt idx="8">
                    <c:v>6.8706096971892616E-2</c:v>
                  </c:pt>
                  <c:pt idx="9">
                    <c:v>8.1363439298277218E-2</c:v>
                  </c:pt>
                  <c:pt idx="10">
                    <c:v>7.5457356610649007E-2</c:v>
                  </c:pt>
                  <c:pt idx="11">
                    <c:v>6.71600793792132E-2</c:v>
                  </c:pt>
                  <c:pt idx="12">
                    <c:v>6.5764760920183379E-2</c:v>
                  </c:pt>
                  <c:pt idx="13">
                    <c:v>0.11574729247613338</c:v>
                  </c:pt>
                  <c:pt idx="14">
                    <c:v>7.4627694918769097E-2</c:v>
                  </c:pt>
                  <c:pt idx="15">
                    <c:v>6.118221179395196E-2</c:v>
                  </c:pt>
                  <c:pt idx="16">
                    <c:v>6.2525061144401178E-2</c:v>
                  </c:pt>
                  <c:pt idx="17">
                    <c:v>6.6288790916044824E-2</c:v>
                  </c:pt>
                  <c:pt idx="18">
                    <c:v>5.8438615619772864E-2</c:v>
                  </c:pt>
                </c:numCache>
              </c:numRef>
            </c:plus>
            <c:minus>
              <c:numRef>
                <c:f>Sheet2!$C$2:$C$20</c:f>
                <c:numCache>
                  <c:formatCode>General</c:formatCode>
                  <c:ptCount val="19"/>
                  <c:pt idx="0">
                    <c:v>0.13489982004765186</c:v>
                  </c:pt>
                  <c:pt idx="1">
                    <c:v>0.10243895832803714</c:v>
                  </c:pt>
                  <c:pt idx="2">
                    <c:v>0.12151022208485628</c:v>
                  </c:pt>
                  <c:pt idx="3">
                    <c:v>7.0241466417241313E-2</c:v>
                  </c:pt>
                  <c:pt idx="4">
                    <c:v>9.2898502702920077E-2</c:v>
                  </c:pt>
                  <c:pt idx="5">
                    <c:v>9.330623163659664E-2</c:v>
                  </c:pt>
                  <c:pt idx="6">
                    <c:v>0.10233469261312229</c:v>
                  </c:pt>
                  <c:pt idx="7">
                    <c:v>8.7401360026285804E-2</c:v>
                  </c:pt>
                  <c:pt idx="8">
                    <c:v>6.8706096971892616E-2</c:v>
                  </c:pt>
                  <c:pt idx="9">
                    <c:v>8.1363439298277218E-2</c:v>
                  </c:pt>
                  <c:pt idx="10">
                    <c:v>7.5457356610649007E-2</c:v>
                  </c:pt>
                  <c:pt idx="11">
                    <c:v>6.71600793792132E-2</c:v>
                  </c:pt>
                  <c:pt idx="12">
                    <c:v>6.5764760920183379E-2</c:v>
                  </c:pt>
                  <c:pt idx="13">
                    <c:v>0.11574729247613338</c:v>
                  </c:pt>
                  <c:pt idx="14">
                    <c:v>7.4627694918769097E-2</c:v>
                  </c:pt>
                  <c:pt idx="15">
                    <c:v>6.118221179395196E-2</c:v>
                  </c:pt>
                  <c:pt idx="16">
                    <c:v>6.2525061144401178E-2</c:v>
                  </c:pt>
                  <c:pt idx="17">
                    <c:v>6.6288790916044824E-2</c:v>
                  </c:pt>
                  <c:pt idx="18">
                    <c:v>5.8438615619772864E-2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Sheet2!$A$2:$A$20</c:f>
              <c:strCache>
                <c:ptCount val="19"/>
                <c:pt idx="0">
                  <c:v>15$TFIDF+ST+SL</c:v>
                </c:pt>
                <c:pt idx="1">
                  <c:v>10$RUN1</c:v>
                </c:pt>
                <c:pt idx="2">
                  <c:v>8$VOTING METHOD2</c:v>
                </c:pt>
                <c:pt idx="3">
                  <c:v>10$RUN2</c:v>
                </c:pt>
                <c:pt idx="4">
                  <c:v>8$SVM METHOD</c:v>
                </c:pt>
                <c:pt idx="5">
                  <c:v>8$VOTING METHOD1</c:v>
                </c:pt>
                <c:pt idx="6">
                  <c:v>8$JACCARD CASCADE METHOD</c:v>
                </c:pt>
                <c:pt idx="7">
                  <c:v>15$TKERN1-4</c:v>
                </c:pt>
                <c:pt idx="8">
                  <c:v>15$TKERN1-4CE</c:v>
                </c:pt>
                <c:pt idx="9">
                  <c:v>15$TKERN1-1CE</c:v>
                </c:pt>
                <c:pt idx="10">
                  <c:v>8$JACCARD FOCUSED METHOD</c:v>
                </c:pt>
                <c:pt idx="11">
                  <c:v>15$TKERN1-1</c:v>
                </c:pt>
                <c:pt idx="12">
                  <c:v>15$TKERN1-8CE</c:v>
                </c:pt>
                <c:pt idx="13">
                  <c:v>16$DEFAULT</c:v>
                </c:pt>
                <c:pt idx="14">
                  <c:v>15$TKERN1-8</c:v>
                </c:pt>
                <c:pt idx="15">
                  <c:v>3$LMEQUAL</c:v>
                </c:pt>
                <c:pt idx="16">
                  <c:v>3$LMKL2</c:v>
                </c:pt>
                <c:pt idx="17">
                  <c:v>3$LMKL1</c:v>
                </c:pt>
                <c:pt idx="18">
                  <c:v>3$TF</c:v>
                </c:pt>
              </c:strCache>
            </c:strRef>
          </c:cat>
          <c:val>
            <c:numRef>
              <c:f>Sheet2!$B$2:$B$20</c:f>
              <c:numCache>
                <c:formatCode>General</c:formatCode>
                <c:ptCount val="19"/>
                <c:pt idx="0">
                  <c:v>0.27301600000000004</c:v>
                </c:pt>
                <c:pt idx="1">
                  <c:v>0.26421499999999998</c:v>
                </c:pt>
                <c:pt idx="2">
                  <c:v>0.25315600000000005</c:v>
                </c:pt>
                <c:pt idx="3">
                  <c:v>0.236484</c:v>
                </c:pt>
                <c:pt idx="4">
                  <c:v>0.23500599999999999</c:v>
                </c:pt>
                <c:pt idx="5">
                  <c:v>0.22273200000000001</c:v>
                </c:pt>
                <c:pt idx="6">
                  <c:v>0.21773300000000001</c:v>
                </c:pt>
                <c:pt idx="7">
                  <c:v>0.216447</c:v>
                </c:pt>
                <c:pt idx="8">
                  <c:v>0.21432500000000002</c:v>
                </c:pt>
                <c:pt idx="9">
                  <c:v>0.200239</c:v>
                </c:pt>
                <c:pt idx="10">
                  <c:v>0.19833000000000001</c:v>
                </c:pt>
                <c:pt idx="11">
                  <c:v>0.19477800000000001</c:v>
                </c:pt>
                <c:pt idx="12">
                  <c:v>0.19430700000000001</c:v>
                </c:pt>
                <c:pt idx="13">
                  <c:v>0.18802599999999997</c:v>
                </c:pt>
                <c:pt idx="14">
                  <c:v>0.17163400000000001</c:v>
                </c:pt>
                <c:pt idx="15">
                  <c:v>0.16551200000000002</c:v>
                </c:pt>
                <c:pt idx="16">
                  <c:v>0.15773400000000001</c:v>
                </c:pt>
                <c:pt idx="17">
                  <c:v>0.14759700000000003</c:v>
                </c:pt>
                <c:pt idx="18">
                  <c:v>0.146368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C0-47C6-9FEC-9826B11AB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8835824"/>
        <c:axId val="1718830416"/>
      </c:lineChart>
      <c:catAx>
        <c:axId val="171883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718830416"/>
        <c:crosses val="autoZero"/>
        <c:auto val="1"/>
        <c:lblAlgn val="ctr"/>
        <c:lblOffset val="100"/>
        <c:noMultiLvlLbl val="0"/>
      </c:catAx>
      <c:valAx>
        <c:axId val="17188304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pPr>
                <a:r>
                  <a:rPr lang="en-IN"/>
                  <a:t>F1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718835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 baseline="0">
          <a:solidFill>
            <a:schemeClr val="tx1"/>
          </a:solidFill>
          <a:latin typeface="Courier New" panose="02070309020205020404" pitchFamily="49" charset="0"/>
          <a:cs typeface="Courier New" panose="02070309020205020404" pitchFamily="49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Average of Avg_F-Score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Sheet2!$C$2:$C$20</c:f>
                <c:numCache>
                  <c:formatCode>General</c:formatCode>
                  <c:ptCount val="19"/>
                  <c:pt idx="0">
                    <c:v>0.10393145317948826</c:v>
                  </c:pt>
                  <c:pt idx="1">
                    <c:v>0.10867391080148386</c:v>
                  </c:pt>
                  <c:pt idx="2">
                    <c:v>0.14106267560516803</c:v>
                  </c:pt>
                  <c:pt idx="3">
                    <c:v>0.16754311792955121</c:v>
                  </c:pt>
                  <c:pt idx="4">
                    <c:v>0.13010865280389503</c:v>
                  </c:pt>
                  <c:pt idx="5">
                    <c:v>0.13698316409528419</c:v>
                  </c:pt>
                  <c:pt idx="6">
                    <c:v>0.13819070677871223</c:v>
                  </c:pt>
                  <c:pt idx="7">
                    <c:v>0.14997307019002526</c:v>
                  </c:pt>
                  <c:pt idx="8">
                    <c:v>8.5803122942388482E-2</c:v>
                  </c:pt>
                  <c:pt idx="9">
                    <c:v>9.037789688610573E-2</c:v>
                  </c:pt>
                  <c:pt idx="10">
                    <c:v>0.11640178322899047</c:v>
                  </c:pt>
                  <c:pt idx="11">
                    <c:v>5.9139284640395889E-2</c:v>
                  </c:pt>
                  <c:pt idx="12">
                    <c:v>0.10388091124509408</c:v>
                  </c:pt>
                  <c:pt idx="13">
                    <c:v>8.7502044172947463E-2</c:v>
                  </c:pt>
                  <c:pt idx="14">
                    <c:v>6.5493626907933242E-2</c:v>
                  </c:pt>
                  <c:pt idx="15">
                    <c:v>7.5189706661070069E-2</c:v>
                  </c:pt>
                  <c:pt idx="16">
                    <c:v>6.8321600813928324E-2</c:v>
                  </c:pt>
                  <c:pt idx="17">
                    <c:v>7.6372156131814334E-2</c:v>
                  </c:pt>
                  <c:pt idx="18">
                    <c:v>4.3365932353506352E-2</c:v>
                  </c:pt>
                </c:numCache>
              </c:numRef>
            </c:plus>
            <c:minus>
              <c:numRef>
                <c:f>Sheet2!$C$2:$C$20</c:f>
                <c:numCache>
                  <c:formatCode>General</c:formatCode>
                  <c:ptCount val="19"/>
                  <c:pt idx="0">
                    <c:v>0.10393145317948826</c:v>
                  </c:pt>
                  <c:pt idx="1">
                    <c:v>0.10867391080148386</c:v>
                  </c:pt>
                  <c:pt idx="2">
                    <c:v>0.14106267560516803</c:v>
                  </c:pt>
                  <c:pt idx="3">
                    <c:v>0.16754311792955121</c:v>
                  </c:pt>
                  <c:pt idx="4">
                    <c:v>0.13010865280389503</c:v>
                  </c:pt>
                  <c:pt idx="5">
                    <c:v>0.13698316409528419</c:v>
                  </c:pt>
                  <c:pt idx="6">
                    <c:v>0.13819070677871223</c:v>
                  </c:pt>
                  <c:pt idx="7">
                    <c:v>0.14997307019002526</c:v>
                  </c:pt>
                  <c:pt idx="8">
                    <c:v>8.5803122942388482E-2</c:v>
                  </c:pt>
                  <c:pt idx="9">
                    <c:v>9.037789688610573E-2</c:v>
                  </c:pt>
                  <c:pt idx="10">
                    <c:v>0.11640178322899047</c:v>
                  </c:pt>
                  <c:pt idx="11">
                    <c:v>5.9139284640395889E-2</c:v>
                  </c:pt>
                  <c:pt idx="12">
                    <c:v>0.10388091124509408</c:v>
                  </c:pt>
                  <c:pt idx="13">
                    <c:v>8.7502044172947463E-2</c:v>
                  </c:pt>
                  <c:pt idx="14">
                    <c:v>6.5493626907933242E-2</c:v>
                  </c:pt>
                  <c:pt idx="15">
                    <c:v>7.5189706661070069E-2</c:v>
                  </c:pt>
                  <c:pt idx="16">
                    <c:v>6.8321600813928324E-2</c:v>
                  </c:pt>
                  <c:pt idx="17">
                    <c:v>7.6372156131814334E-2</c:v>
                  </c:pt>
                  <c:pt idx="18">
                    <c:v>4.3365932353506352E-2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Sheet2!$A$2:$A$20</c:f>
              <c:strCache>
                <c:ptCount val="19"/>
                <c:pt idx="0">
                  <c:v>8$JACCARD CASCADE METHOD</c:v>
                </c:pt>
                <c:pt idx="1">
                  <c:v>8$JACCARD FOCUSED METHOD</c:v>
                </c:pt>
                <c:pt idx="2">
                  <c:v>3$LMEQUAL</c:v>
                </c:pt>
                <c:pt idx="3">
                  <c:v>8$SVM METHOD</c:v>
                </c:pt>
                <c:pt idx="4">
                  <c:v>3$LMKL1</c:v>
                </c:pt>
                <c:pt idx="5">
                  <c:v>8$VOTING METHOD1</c:v>
                </c:pt>
                <c:pt idx="6">
                  <c:v>3$LMKL2</c:v>
                </c:pt>
                <c:pt idx="7">
                  <c:v>8$VOTING METHOD2</c:v>
                </c:pt>
                <c:pt idx="8">
                  <c:v>3$TF</c:v>
                </c:pt>
                <c:pt idx="9">
                  <c:v>10$RUN1</c:v>
                </c:pt>
                <c:pt idx="10">
                  <c:v>10$RUN2</c:v>
                </c:pt>
                <c:pt idx="11">
                  <c:v>15$TKERN1-1CE</c:v>
                </c:pt>
                <c:pt idx="12">
                  <c:v>15$TKERN1-1</c:v>
                </c:pt>
                <c:pt idx="13">
                  <c:v>15$TKERN1-4CE</c:v>
                </c:pt>
                <c:pt idx="14">
                  <c:v>15$TKERN1-8</c:v>
                </c:pt>
                <c:pt idx="15">
                  <c:v>15$TKERN1-4</c:v>
                </c:pt>
                <c:pt idx="16">
                  <c:v>15$TKERN1-8CE</c:v>
                </c:pt>
                <c:pt idx="17">
                  <c:v>15$TFIDF+ST+SL</c:v>
                </c:pt>
                <c:pt idx="18">
                  <c:v>16$DEFAULT</c:v>
                </c:pt>
              </c:strCache>
            </c:strRef>
          </c:cat>
          <c:val>
            <c:numRef>
              <c:f>Sheet2!$B$2:$B$20</c:f>
              <c:numCache>
                <c:formatCode>General</c:formatCode>
                <c:ptCount val="19"/>
                <c:pt idx="0">
                  <c:v>0.654254</c:v>
                </c:pt>
                <c:pt idx="1">
                  <c:v>0.50153999999999999</c:v>
                </c:pt>
                <c:pt idx="2">
                  <c:v>0.42519400000000002</c:v>
                </c:pt>
                <c:pt idx="3">
                  <c:v>0.40929099999999996</c:v>
                </c:pt>
                <c:pt idx="4">
                  <c:v>0.39966299999999999</c:v>
                </c:pt>
                <c:pt idx="5">
                  <c:v>0.35882700000000001</c:v>
                </c:pt>
                <c:pt idx="6">
                  <c:v>0.34846799999999994</c:v>
                </c:pt>
                <c:pt idx="7">
                  <c:v>0.32653600000000005</c:v>
                </c:pt>
                <c:pt idx="8">
                  <c:v>0.26535200000000003</c:v>
                </c:pt>
                <c:pt idx="9">
                  <c:v>0.19429299999999999</c:v>
                </c:pt>
                <c:pt idx="10">
                  <c:v>0.190995</c:v>
                </c:pt>
                <c:pt idx="11">
                  <c:v>0.18521900000000002</c:v>
                </c:pt>
                <c:pt idx="12">
                  <c:v>0.17613899999999999</c:v>
                </c:pt>
                <c:pt idx="13">
                  <c:v>0.175043</c:v>
                </c:pt>
                <c:pt idx="14">
                  <c:v>0.17218099999999997</c:v>
                </c:pt>
                <c:pt idx="15">
                  <c:v>0.16365100000000005</c:v>
                </c:pt>
                <c:pt idx="16">
                  <c:v>0.15897600000000001</c:v>
                </c:pt>
                <c:pt idx="17">
                  <c:v>0.139789</c:v>
                </c:pt>
                <c:pt idx="18">
                  <c:v>6.9260000000000002E-2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AB-45EA-92F3-25BA142093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9213120"/>
        <c:axId val="1659227680"/>
      </c:lineChart>
      <c:catAx>
        <c:axId val="1659213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659227680"/>
        <c:crosses val="autoZero"/>
        <c:auto val="1"/>
        <c:lblAlgn val="ctr"/>
        <c:lblOffset val="100"/>
        <c:noMultiLvlLbl val="0"/>
      </c:catAx>
      <c:valAx>
        <c:axId val="16592276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pPr>
                <a:r>
                  <a:rPr lang="en-IN"/>
                  <a:t>F1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659213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 baseline="0">
          <a:solidFill>
            <a:schemeClr val="tx1"/>
          </a:solidFill>
          <a:latin typeface="Courier New" panose="02070309020205020404" pitchFamily="49" charset="0"/>
          <a:cs typeface="Courier New" panose="02070309020205020404" pitchFamily="49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[Summaries_Gold_Abstract_4.xlsx]Sheet2!$B$1</c:f>
              <c:strCache>
                <c:ptCount val="1"/>
                <c:pt idx="0">
                  <c:v>Average of Avg_F-Score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[Summaries_Gold_Abstract_4.xlsx]Sheet2!$C$2:$C$20</c:f>
                <c:numCache>
                  <c:formatCode>General</c:formatCode>
                  <c:ptCount val="19"/>
                  <c:pt idx="0">
                    <c:v>0.10822393496306064</c:v>
                  </c:pt>
                  <c:pt idx="1">
                    <c:v>0.11239041307474212</c:v>
                  </c:pt>
                  <c:pt idx="2">
                    <c:v>0.16331461732564603</c:v>
                  </c:pt>
                  <c:pt idx="3">
                    <c:v>0.17873019111996111</c:v>
                  </c:pt>
                  <c:pt idx="4">
                    <c:v>0.1549376919388348</c:v>
                  </c:pt>
                  <c:pt idx="5">
                    <c:v>0.14526890583022603</c:v>
                  </c:pt>
                  <c:pt idx="6">
                    <c:v>0.14604034349757222</c:v>
                  </c:pt>
                  <c:pt idx="7">
                    <c:v>0.15207593410676276</c:v>
                  </c:pt>
                  <c:pt idx="8">
                    <c:v>8.9589899610515306E-2</c:v>
                  </c:pt>
                  <c:pt idx="9">
                    <c:v>0.13202902903023511</c:v>
                  </c:pt>
                  <c:pt idx="10">
                    <c:v>7.3274171711456379E-2</c:v>
                  </c:pt>
                  <c:pt idx="11">
                    <c:v>9.8386806280110511E-2</c:v>
                  </c:pt>
                  <c:pt idx="12">
                    <c:v>0.11606712004985162</c:v>
                  </c:pt>
                  <c:pt idx="13">
                    <c:v>7.7014081944653326E-2</c:v>
                  </c:pt>
                  <c:pt idx="14">
                    <c:v>9.5673146638844131E-2</c:v>
                  </c:pt>
                  <c:pt idx="15">
                    <c:v>8.0846190517000316E-2</c:v>
                  </c:pt>
                  <c:pt idx="16">
                    <c:v>8.9998024077075051E-2</c:v>
                  </c:pt>
                  <c:pt idx="17">
                    <c:v>8.488813656152952E-2</c:v>
                  </c:pt>
                  <c:pt idx="18">
                    <c:v>3.4749643259559759E-2</c:v>
                  </c:pt>
                </c:numCache>
              </c:numRef>
            </c:plus>
            <c:minus>
              <c:numRef>
                <c:f>[Summaries_Gold_Abstract_4.xlsx]Sheet2!$C$2:$C$20</c:f>
                <c:numCache>
                  <c:formatCode>General</c:formatCode>
                  <c:ptCount val="19"/>
                  <c:pt idx="0">
                    <c:v>0.10822393496306064</c:v>
                  </c:pt>
                  <c:pt idx="1">
                    <c:v>0.11239041307474212</c:v>
                  </c:pt>
                  <c:pt idx="2">
                    <c:v>0.16331461732564603</c:v>
                  </c:pt>
                  <c:pt idx="3">
                    <c:v>0.17873019111996111</c:v>
                  </c:pt>
                  <c:pt idx="4">
                    <c:v>0.1549376919388348</c:v>
                  </c:pt>
                  <c:pt idx="5">
                    <c:v>0.14526890583022603</c:v>
                  </c:pt>
                  <c:pt idx="6">
                    <c:v>0.14604034349757222</c:v>
                  </c:pt>
                  <c:pt idx="7">
                    <c:v>0.15207593410676276</c:v>
                  </c:pt>
                  <c:pt idx="8">
                    <c:v>8.9589899610515306E-2</c:v>
                  </c:pt>
                  <c:pt idx="9">
                    <c:v>0.13202902903023511</c:v>
                  </c:pt>
                  <c:pt idx="10">
                    <c:v>7.3274171711456379E-2</c:v>
                  </c:pt>
                  <c:pt idx="11">
                    <c:v>9.8386806280110511E-2</c:v>
                  </c:pt>
                  <c:pt idx="12">
                    <c:v>0.11606712004985162</c:v>
                  </c:pt>
                  <c:pt idx="13">
                    <c:v>7.7014081944653326E-2</c:v>
                  </c:pt>
                  <c:pt idx="14">
                    <c:v>9.5673146638844131E-2</c:v>
                  </c:pt>
                  <c:pt idx="15">
                    <c:v>8.0846190517000316E-2</c:v>
                  </c:pt>
                  <c:pt idx="16">
                    <c:v>8.9998024077075051E-2</c:v>
                  </c:pt>
                  <c:pt idx="17">
                    <c:v>8.488813656152952E-2</c:v>
                  </c:pt>
                  <c:pt idx="18">
                    <c:v>3.4749643259559759E-2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[Summaries_Gold_Abstract_4.xlsx]Sheet2!$A$2:$A$20</c:f>
              <c:strCache>
                <c:ptCount val="19"/>
                <c:pt idx="0">
                  <c:v>8$JACCARD CASCADE METHOD</c:v>
                </c:pt>
                <c:pt idx="1">
                  <c:v>8$JACCARD FOCUSED METHOD</c:v>
                </c:pt>
                <c:pt idx="2">
                  <c:v>3$LMEQUAL</c:v>
                </c:pt>
                <c:pt idx="3">
                  <c:v>8$SVM METHOD</c:v>
                </c:pt>
                <c:pt idx="4">
                  <c:v>3$LMKL1</c:v>
                </c:pt>
                <c:pt idx="5">
                  <c:v>8$VOTING METHOD1</c:v>
                </c:pt>
                <c:pt idx="6">
                  <c:v>3$LMKL2</c:v>
                </c:pt>
                <c:pt idx="7">
                  <c:v>8$VOTING METHOD2</c:v>
                </c:pt>
                <c:pt idx="8">
                  <c:v>3$TF</c:v>
                </c:pt>
                <c:pt idx="9">
                  <c:v>10$RUN2</c:v>
                </c:pt>
                <c:pt idx="10">
                  <c:v>15$TKERN1-1CE</c:v>
                </c:pt>
                <c:pt idx="11">
                  <c:v>10$RUN1</c:v>
                </c:pt>
                <c:pt idx="12">
                  <c:v>15$TKERN1-1</c:v>
                </c:pt>
                <c:pt idx="13">
                  <c:v>15$TKERN1-8</c:v>
                </c:pt>
                <c:pt idx="14">
                  <c:v>15$TKERN1-4CE</c:v>
                </c:pt>
                <c:pt idx="15">
                  <c:v>15$TKERN1-8CE</c:v>
                </c:pt>
                <c:pt idx="16">
                  <c:v>15$TKERN1-4</c:v>
                </c:pt>
                <c:pt idx="17">
                  <c:v>15$TFIDF+ST+SL</c:v>
                </c:pt>
                <c:pt idx="18">
                  <c:v>16$DEFAULT</c:v>
                </c:pt>
              </c:strCache>
            </c:strRef>
          </c:cat>
          <c:val>
            <c:numRef>
              <c:f>[Summaries_Gold_Abstract_4.xlsx]Sheet2!$B$2:$B$20</c:f>
              <c:numCache>
                <c:formatCode>General</c:formatCode>
                <c:ptCount val="19"/>
                <c:pt idx="0">
                  <c:v>0.64475100000000007</c:v>
                </c:pt>
                <c:pt idx="1">
                  <c:v>0.45384200000000002</c:v>
                </c:pt>
                <c:pt idx="2">
                  <c:v>0.38289099999999998</c:v>
                </c:pt>
                <c:pt idx="3">
                  <c:v>0.35713799999999996</c:v>
                </c:pt>
                <c:pt idx="4">
                  <c:v>0.35048500000000005</c:v>
                </c:pt>
                <c:pt idx="5">
                  <c:v>0.31031300000000001</c:v>
                </c:pt>
                <c:pt idx="6">
                  <c:v>0.28477200000000003</c:v>
                </c:pt>
                <c:pt idx="7">
                  <c:v>0.27623300000000001</c:v>
                </c:pt>
                <c:pt idx="8">
                  <c:v>0.202543</c:v>
                </c:pt>
                <c:pt idx="9">
                  <c:v>0.14766199999999999</c:v>
                </c:pt>
                <c:pt idx="10">
                  <c:v>0.14363200000000004</c:v>
                </c:pt>
                <c:pt idx="11">
                  <c:v>0.13930500000000001</c:v>
                </c:pt>
                <c:pt idx="12">
                  <c:v>0.13388700000000001</c:v>
                </c:pt>
                <c:pt idx="13">
                  <c:v>0.131388</c:v>
                </c:pt>
                <c:pt idx="14">
                  <c:v>0.12781900000000002</c:v>
                </c:pt>
                <c:pt idx="15">
                  <c:v>0.11437899999999998</c:v>
                </c:pt>
                <c:pt idx="16">
                  <c:v>0.11217599999999998</c:v>
                </c:pt>
                <c:pt idx="17">
                  <c:v>9.0922000000000017E-2</c:v>
                </c:pt>
                <c:pt idx="18">
                  <c:v>1.5201999999999999E-2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3E-44AD-A26C-344CB691E8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2195472"/>
        <c:axId val="1722188400"/>
      </c:lineChart>
      <c:catAx>
        <c:axId val="172219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722188400"/>
        <c:crosses val="autoZero"/>
        <c:auto val="1"/>
        <c:lblAlgn val="ctr"/>
        <c:lblOffset val="100"/>
        <c:noMultiLvlLbl val="0"/>
      </c:catAx>
      <c:valAx>
        <c:axId val="17221884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pPr>
                <a:r>
                  <a:rPr lang="en-IN"/>
                  <a:t>F1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722195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 baseline="0">
          <a:solidFill>
            <a:schemeClr val="tx1"/>
          </a:solidFill>
          <a:latin typeface="Courier New" panose="02070309020205020404" pitchFamily="49" charset="0"/>
          <a:cs typeface="Courier New" panose="02070309020205020404" pitchFamily="49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Average of Avg_F-Score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Sheet2!$C$2:$C$20</c:f>
                <c:numCache>
                  <c:formatCode>General</c:formatCode>
                  <c:ptCount val="19"/>
                  <c:pt idx="0">
                    <c:v>9.969800344038994E-2</c:v>
                  </c:pt>
                  <c:pt idx="1">
                    <c:v>0.14664530916087595</c:v>
                  </c:pt>
                  <c:pt idx="2">
                    <c:v>0.10904182991453834</c:v>
                  </c:pt>
                  <c:pt idx="3">
                    <c:v>7.5944353195100817E-2</c:v>
                  </c:pt>
                  <c:pt idx="4">
                    <c:v>8.8860949678572387E-2</c:v>
                  </c:pt>
                  <c:pt idx="5">
                    <c:v>0.10523627030533617</c:v>
                  </c:pt>
                  <c:pt idx="6">
                    <c:v>9.700365878552103E-2</c:v>
                  </c:pt>
                  <c:pt idx="7">
                    <c:v>7.6958301147800501E-2</c:v>
                  </c:pt>
                  <c:pt idx="8">
                    <c:v>6.8891045386497415E-2</c:v>
                  </c:pt>
                  <c:pt idx="9">
                    <c:v>7.3453236136258107E-2</c:v>
                  </c:pt>
                  <c:pt idx="10">
                    <c:v>9.0275977978640592E-2</c:v>
                  </c:pt>
                  <c:pt idx="11">
                    <c:v>5.9839125216422283E-2</c:v>
                  </c:pt>
                  <c:pt idx="12">
                    <c:v>6.4568129702921778E-2</c:v>
                  </c:pt>
                  <c:pt idx="13">
                    <c:v>0.12169892818390433</c:v>
                  </c:pt>
                  <c:pt idx="14">
                    <c:v>7.8559974372025693E-2</c:v>
                  </c:pt>
                  <c:pt idx="15">
                    <c:v>6.0004839147448037E-2</c:v>
                  </c:pt>
                  <c:pt idx="16">
                    <c:v>5.7133930996485005E-2</c:v>
                  </c:pt>
                  <c:pt idx="17">
                    <c:v>5.673988721447297E-2</c:v>
                  </c:pt>
                  <c:pt idx="18">
                    <c:v>6.245676727856548E-2</c:v>
                  </c:pt>
                </c:numCache>
              </c:numRef>
            </c:plus>
            <c:minus>
              <c:numRef>
                <c:f>Sheet2!$C$2:$C$20</c:f>
                <c:numCache>
                  <c:formatCode>General</c:formatCode>
                  <c:ptCount val="19"/>
                  <c:pt idx="0">
                    <c:v>9.969800344038994E-2</c:v>
                  </c:pt>
                  <c:pt idx="1">
                    <c:v>0.14664530916087595</c:v>
                  </c:pt>
                  <c:pt idx="2">
                    <c:v>0.10904182991453834</c:v>
                  </c:pt>
                  <c:pt idx="3">
                    <c:v>7.5944353195100817E-2</c:v>
                  </c:pt>
                  <c:pt idx="4">
                    <c:v>8.8860949678572387E-2</c:v>
                  </c:pt>
                  <c:pt idx="5">
                    <c:v>0.10523627030533617</c:v>
                  </c:pt>
                  <c:pt idx="6">
                    <c:v>9.700365878552103E-2</c:v>
                  </c:pt>
                  <c:pt idx="7">
                    <c:v>7.6958301147800501E-2</c:v>
                  </c:pt>
                  <c:pt idx="8">
                    <c:v>6.8891045386497415E-2</c:v>
                  </c:pt>
                  <c:pt idx="9">
                    <c:v>7.3453236136258107E-2</c:v>
                  </c:pt>
                  <c:pt idx="10">
                    <c:v>9.0275977978640592E-2</c:v>
                  </c:pt>
                  <c:pt idx="11">
                    <c:v>5.9839125216422283E-2</c:v>
                  </c:pt>
                  <c:pt idx="12">
                    <c:v>6.4568129702921778E-2</c:v>
                  </c:pt>
                  <c:pt idx="13">
                    <c:v>0.12169892818390433</c:v>
                  </c:pt>
                  <c:pt idx="14">
                    <c:v>7.8559974372025693E-2</c:v>
                  </c:pt>
                  <c:pt idx="15">
                    <c:v>6.0004839147448037E-2</c:v>
                  </c:pt>
                  <c:pt idx="16">
                    <c:v>5.7133930996485005E-2</c:v>
                  </c:pt>
                  <c:pt idx="17">
                    <c:v>5.673988721447297E-2</c:v>
                  </c:pt>
                  <c:pt idx="18">
                    <c:v>6.245676727856548E-2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Sheet2!$A$2:$A$20</c:f>
              <c:strCache>
                <c:ptCount val="19"/>
                <c:pt idx="0">
                  <c:v>10$RUN1</c:v>
                </c:pt>
                <c:pt idx="1">
                  <c:v>15$TFIDF+ST+SL</c:v>
                </c:pt>
                <c:pt idx="2">
                  <c:v>8$VOTING METHOD2</c:v>
                </c:pt>
                <c:pt idx="3">
                  <c:v>10$RUN2</c:v>
                </c:pt>
                <c:pt idx="4">
                  <c:v>8$SVM METHOD</c:v>
                </c:pt>
                <c:pt idx="5">
                  <c:v>8$JACCARD CASCADE METHOD</c:v>
                </c:pt>
                <c:pt idx="6">
                  <c:v>15$TKERN1-4</c:v>
                </c:pt>
                <c:pt idx="7">
                  <c:v>8$VOTING METHOD1</c:v>
                </c:pt>
                <c:pt idx="8">
                  <c:v>15$TKERN1-4CE</c:v>
                </c:pt>
                <c:pt idx="9">
                  <c:v>8$JACCARD FOCUSED METHOD</c:v>
                </c:pt>
                <c:pt idx="10">
                  <c:v>15$TKERN1-1CE</c:v>
                </c:pt>
                <c:pt idx="11">
                  <c:v>15$TKERN1-8CE</c:v>
                </c:pt>
                <c:pt idx="12">
                  <c:v>15$TKERN1-1</c:v>
                </c:pt>
                <c:pt idx="13">
                  <c:v>16$DEFAULT</c:v>
                </c:pt>
                <c:pt idx="14">
                  <c:v>15$TKERN1-8</c:v>
                </c:pt>
                <c:pt idx="15">
                  <c:v>3$LMEQUAL</c:v>
                </c:pt>
                <c:pt idx="16">
                  <c:v>3$LMKL2</c:v>
                </c:pt>
                <c:pt idx="17">
                  <c:v>3$TF</c:v>
                </c:pt>
                <c:pt idx="18">
                  <c:v>3$LMKL1</c:v>
                </c:pt>
              </c:strCache>
            </c:strRef>
          </c:cat>
          <c:val>
            <c:numRef>
              <c:f>Sheet2!$B$2:$B$20</c:f>
              <c:numCache>
                <c:formatCode>General</c:formatCode>
                <c:ptCount val="19"/>
                <c:pt idx="0">
                  <c:v>0.20593699999999998</c:v>
                </c:pt>
                <c:pt idx="1">
                  <c:v>0.205709</c:v>
                </c:pt>
                <c:pt idx="2">
                  <c:v>0.18176600000000001</c:v>
                </c:pt>
                <c:pt idx="3">
                  <c:v>0.17160400000000001</c:v>
                </c:pt>
                <c:pt idx="4">
                  <c:v>0.16113000000000002</c:v>
                </c:pt>
                <c:pt idx="5">
                  <c:v>0.149731</c:v>
                </c:pt>
                <c:pt idx="6">
                  <c:v>0.14895799999999998</c:v>
                </c:pt>
                <c:pt idx="7">
                  <c:v>0.146984</c:v>
                </c:pt>
                <c:pt idx="8">
                  <c:v>0.14280299999999999</c:v>
                </c:pt>
                <c:pt idx="9">
                  <c:v>0.130241</c:v>
                </c:pt>
                <c:pt idx="10">
                  <c:v>0.12769</c:v>
                </c:pt>
                <c:pt idx="11">
                  <c:v>0.12303800000000001</c:v>
                </c:pt>
                <c:pt idx="12">
                  <c:v>0.12235200000000002</c:v>
                </c:pt>
                <c:pt idx="13">
                  <c:v>0.11738900000000001</c:v>
                </c:pt>
                <c:pt idx="14">
                  <c:v>0.10531799999999999</c:v>
                </c:pt>
                <c:pt idx="15">
                  <c:v>8.3560999999999996E-2</c:v>
                </c:pt>
                <c:pt idx="16">
                  <c:v>8.1254000000000007E-2</c:v>
                </c:pt>
                <c:pt idx="17">
                  <c:v>6.9582999999999992E-2</c:v>
                </c:pt>
                <c:pt idx="18">
                  <c:v>6.6683000000000006E-2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4E-497B-BC1A-1C198FEA0E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9739344"/>
        <c:axId val="1729748496"/>
      </c:lineChart>
      <c:catAx>
        <c:axId val="172973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729748496"/>
        <c:crosses val="autoZero"/>
        <c:auto val="1"/>
        <c:lblAlgn val="ctr"/>
        <c:lblOffset val="100"/>
        <c:noMultiLvlLbl val="0"/>
      </c:catAx>
      <c:valAx>
        <c:axId val="17297484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pPr>
                <a:r>
                  <a:rPr lang="en-IN"/>
                  <a:t>F1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729739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 baseline="0">
          <a:solidFill>
            <a:schemeClr val="tx1"/>
          </a:solidFill>
          <a:latin typeface="Courier New" panose="02070309020205020404" pitchFamily="49" charset="0"/>
          <a:cs typeface="Courier New" panose="02070309020205020404" pitchFamily="49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DCAE21-58B6-4C10-9EF0-C98C9B1AB5C5}" type="datetimeFigureOut">
              <a:rPr lang="en-US"/>
              <a:pPr>
                <a:defRPr/>
              </a:pPr>
              <a:t>6/23/2016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FFE2D84-568E-4286-8B44-7C2B6B8625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12 mins here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31116A-6C87-45A0-B8D7-0509EAFCDCDC}" type="slidenum">
              <a:rPr lang="en-US" altLang="en-US" smtClean="0">
                <a:latin typeface="Calibri" panose="020F050202020403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12 mins here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325AED-8601-4D70-9C36-E0C7BACDFF5D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</a:rPr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6138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A474D-E5E6-457B-B24C-1A08B8352799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5419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Gill Sans Light" charset="0"/>
              </a:rPr>
              <a:t>ROUGE-L scores here measure overlap over the abstract since we did not </a:t>
            </a:r>
            <a:r>
              <a:rPr lang="en-US" altLang="ja-JP">
                <a:latin typeface="Gill Sans Light" charset="0"/>
              </a:rPr>
              <a:t>have human summaries</a:t>
            </a:r>
          </a:p>
          <a:p>
            <a:pPr eaLnBrk="1" hangingPunct="1"/>
            <a:r>
              <a:rPr lang="en-US" altLang="en-US">
                <a:latin typeface="Gill Sans Light" charset="0"/>
              </a:rPr>
              <a:t>Low scores could be due to deviation between summary of citances and the abstract of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02AA2D-9B48-41F4-B400-410FA887B697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94476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5A3145-B6BD-4A70-AAD3-29984D9E0C84}" type="slidenum">
              <a:rPr lang="en-US" altLang="en-US" smtClean="0">
                <a:latin typeface="Calibri" panose="020F050202020403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32FFC7-F258-4F6E-B3BA-035219AC44FE}" type="slidenum">
              <a:rPr lang="en-US" altLang="en-US" smtClean="0">
                <a:latin typeface="Calibri" panose="020F050202020403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Gill Sans Light" charset="0"/>
              </a:rPr>
              <a:t>Citations 1) select papers and 2) identify salient parts of the cited paper.</a:t>
            </a:r>
          </a:p>
          <a:p>
            <a:r>
              <a:rPr lang="en-US" altLang="en-US">
                <a:latin typeface="Gill Sans Light" charset="0"/>
              </a:rPr>
              <a:t>Citations are like celebrity quotes taken out of context</a:t>
            </a:r>
          </a:p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E79B5E-3A79-4B84-B75B-EA86DD0D247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12.jpe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2.jpe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jpeg"/><Relationship Id="rId7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jpeg"/><Relationship Id="rId7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jpeg"/><Relationship Id="rId7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jpeg"/><Relationship Id="rId7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chiro.mq.edu.au/wp/wp-content/uploads/2014/06/MQ-stacked-RG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5454650"/>
            <a:ext cx="88265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4950"/>
            <a:ext cx="916622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 rot="10800000">
            <a:off x="-12700" y="6592888"/>
            <a:ext cx="9156700" cy="37941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9000"/>
                </a:schemeClr>
              </a:gs>
              <a:gs pos="100000">
                <a:srgbClr val="FFFFFF"/>
              </a:gs>
              <a:gs pos="72000">
                <a:schemeClr val="tx1">
                  <a:lumMod val="65000"/>
                  <a:lumOff val="35000"/>
                  <a:alpha val="39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2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25" y="5456238"/>
            <a:ext cx="16589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http://www.upf.edu/pdi/iula/nuria.bel/img/novaUPFmarca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5586413"/>
            <a:ext cx="1927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http://www.ntu.edu.sg/home/d.campolo/ntu_logo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5603875"/>
            <a:ext cx="17780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http://vpcomm.umich.edu/assets/brand/home/logo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5362575"/>
            <a:ext cx="947737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23 June 2016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BIRNDL 2016: CL-SciSumm 16 Overview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D6973-0BAF-40C8-B6C5-E4D770BFAA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48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539750"/>
            <a:ext cx="7654925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23 June 2016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BIRNDL 2016: CL-SciSumm 16 Overview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37D81-6892-42B2-8BA1-CBB8234DDF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41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23 June 2016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BIRNDL 2016: CL-SciSumm 16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867F0-7811-4F24-B261-932B82550F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3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873125"/>
            <a:ext cx="457200" cy="585788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9337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23 June 2016</a:t>
            </a: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BIRNDL 2016: CL-SciSumm 16 Overview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C03A5-6C66-4B9A-8A58-857B322019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52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23 June 2016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BIRNDL 2016: CL-SciSumm 16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BF28A-4265-43F9-B157-12E9A91BCD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670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23 June 2016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BIRNDL 2016: CL-SciSumm 16 Overview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B712E-2368-4378-B7BD-33357231FB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84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7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825625"/>
            <a:ext cx="252888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7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825625"/>
            <a:ext cx="252888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79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825625"/>
            <a:ext cx="2528888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23 June 2016</a:t>
            </a:r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BIRNDL 2016: CL-SciSumm 16 Overview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2547B-02BD-46FF-BE6A-75598B4929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649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6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8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Rectangle 6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23 June 2016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BIRNDL 2016: CL-SciSumm 16 Overview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131C6-734C-4B3C-AA7D-47E970C362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380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39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12700" y="6265863"/>
            <a:chExt cx="9156700" cy="706438"/>
          </a:xfrm>
        </p:grpSpPr>
        <p:pic>
          <p:nvPicPr>
            <p:cNvPr id="6" name="Picture 341" descr="Black-n-White-landscape.jp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85" y="6360681"/>
              <a:ext cx="1758950" cy="49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 userDrawn="1"/>
          </p:nvSpPr>
          <p:spPr>
            <a:xfrm rot="10800000">
              <a:off x="-12700" y="6265863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23 June 2016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BIRNDL 2016: CL-SciSumm 16 Overview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6F850-6564-4680-A27A-C07B6DFF21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74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chiro.mq.edu.au/wp/wp-content/uploads/2014/06/MQ-stacked-RG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5454650"/>
            <a:ext cx="88265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4950"/>
            <a:ext cx="916622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 rot="10800000">
            <a:off x="-12700" y="6592888"/>
            <a:ext cx="9156700" cy="37941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9000"/>
                </a:schemeClr>
              </a:gs>
              <a:gs pos="100000">
                <a:srgbClr val="FFFFFF"/>
              </a:gs>
              <a:gs pos="72000">
                <a:schemeClr val="tx1">
                  <a:lumMod val="65000"/>
                  <a:lumOff val="35000"/>
                  <a:alpha val="39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2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25" y="5456238"/>
            <a:ext cx="16589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http://www.upf.edu/pdi/iula/nuria.bel/img/novaUPFmarca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5586413"/>
            <a:ext cx="1927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http://www.ntu.edu.sg/home/d.campolo/ntu_logo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5603875"/>
            <a:ext cx="17780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http://vpcomm.umich.edu/assets/brand/home/logo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5362575"/>
            <a:ext cx="947737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 November 2014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TAC BiomedSumm: The Computational Linguistics Summarization Pilot Task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861A7-27BA-44D5-B181-C3C678EBF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964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 userDrawn="1"/>
        </p:nvGrpSpPr>
        <p:grpSpPr bwMode="auto">
          <a:xfrm>
            <a:off x="0" y="6284913"/>
            <a:ext cx="9156700" cy="706437"/>
            <a:chOff x="0" y="6284874"/>
            <a:chExt cx="9156700" cy="706438"/>
          </a:xfrm>
        </p:grpSpPr>
        <p:grpSp>
          <p:nvGrpSpPr>
            <p:cNvPr id="5" name="Group 16"/>
            <p:cNvGrpSpPr>
              <a:grpSpLocks/>
            </p:cNvGrpSpPr>
            <p:nvPr userDrawn="1"/>
          </p:nvGrpSpPr>
          <p:grpSpPr bwMode="auto">
            <a:xfrm>
              <a:off x="457200" y="6296515"/>
              <a:ext cx="8229600" cy="601872"/>
              <a:chOff x="457200" y="6296515"/>
              <a:chExt cx="8229600" cy="601872"/>
            </a:xfrm>
          </p:grpSpPr>
          <p:pic>
            <p:nvPicPr>
              <p:cNvPr id="7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64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3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1821" y="6296515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127" y="6346761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83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4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1870" y="6305302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Rectangle 5"/>
            <p:cNvSpPr/>
            <p:nvPr userDrawn="1"/>
          </p:nvSpPr>
          <p:spPr bwMode="auto">
            <a:xfrm rot="10800000">
              <a:off x="0" y="6284874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33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 November 2014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TAC BiomedSumm: The Computational Linguistics Summarization Pilot Task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4CC89-F477-41C1-A531-2AEE25A608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24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 userDrawn="1"/>
        </p:nvGrpSpPr>
        <p:grpSpPr bwMode="auto">
          <a:xfrm>
            <a:off x="0" y="6284913"/>
            <a:ext cx="9156700" cy="706437"/>
            <a:chOff x="0" y="6284874"/>
            <a:chExt cx="9156700" cy="706438"/>
          </a:xfrm>
        </p:grpSpPr>
        <p:grpSp>
          <p:nvGrpSpPr>
            <p:cNvPr id="5" name="Group 16"/>
            <p:cNvGrpSpPr>
              <a:grpSpLocks/>
            </p:cNvGrpSpPr>
            <p:nvPr userDrawn="1"/>
          </p:nvGrpSpPr>
          <p:grpSpPr bwMode="auto">
            <a:xfrm>
              <a:off x="457200" y="6296515"/>
              <a:ext cx="8229600" cy="601872"/>
              <a:chOff x="457200" y="6296515"/>
              <a:chExt cx="8229600" cy="601872"/>
            </a:xfrm>
          </p:grpSpPr>
          <p:pic>
            <p:nvPicPr>
              <p:cNvPr id="7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64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3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1821" y="6296515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127" y="6346761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83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4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1870" y="6305302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Rectangle 5"/>
            <p:cNvSpPr/>
            <p:nvPr userDrawn="1"/>
          </p:nvSpPr>
          <p:spPr bwMode="auto">
            <a:xfrm rot="10800000">
              <a:off x="0" y="6284874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33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F2F2F2"/>
                </a:solidFill>
                <a:effectLst>
                  <a:outerShdw blurRad="38100" dist="38100" dir="2700000" algn="tl">
                    <a:srgbClr val="212123"/>
                  </a:outerShdw>
                </a:effectLs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1pPr>
          </a:lstStyle>
          <a:p>
            <a:r>
              <a:rPr lang="en-SG" altLang="en-US"/>
              <a:t>23 June 2016</a:t>
            </a:r>
            <a:endParaRPr lang="en-US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>
              <a:defRPr/>
            </a:pPr>
            <a:r>
              <a:rPr lang="en-US"/>
              <a:t>BIRNDL 2016: CL-SciSumm 16 Overview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F2F2F2"/>
                </a:solidFill>
                <a:effectLst>
                  <a:outerShdw blurRad="38100" dist="38100" dir="2700000" algn="tl">
                    <a:srgbClr val="212123"/>
                  </a:outerShdw>
                </a:effectLs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1pPr>
          </a:lstStyle>
          <a:p>
            <a:fld id="{85B29F67-D88E-4696-B2ED-D4E7A4340E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09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6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8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Rectangle 6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 November 2014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TAC BiomedSumm: The Computational Linguistics Summarization Pilot Task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E9931-78E2-4656-A50F-9DED9A1AA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679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-3175" y="6294438"/>
            <a:ext cx="9156700" cy="706437"/>
            <a:chOff x="-3175" y="6270625"/>
            <a:chExt cx="9156700" cy="706438"/>
          </a:xfrm>
        </p:grpSpPr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9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Rectangle 7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 November 2014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TAC BiomedSumm: The Computational Linguistics Summarization Pilot Task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A4FAF-D2FB-4C30-9016-001A86A70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291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7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70063"/>
            <a:ext cx="3786188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78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1770063"/>
            <a:ext cx="3787775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21"/>
          <p:cNvGrpSpPr>
            <a:grpSpLocks/>
          </p:cNvGrpSpPr>
          <p:nvPr userDrawn="1"/>
        </p:nvGrpSpPr>
        <p:grpSpPr bwMode="auto">
          <a:xfrm>
            <a:off x="-3175" y="6281738"/>
            <a:ext cx="9156700" cy="706437"/>
            <a:chOff x="-3175" y="6270625"/>
            <a:chExt cx="9156700" cy="706438"/>
          </a:xfrm>
        </p:grpSpPr>
        <p:grpSp>
          <p:nvGrpSpPr>
            <p:cNvPr id="11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13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8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Rectangle 11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 November 2014</a:t>
            </a:r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TAC BiomedSumm: The Computational Linguistics Summarization Pilot Task</a:t>
            </a:r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33015-F3D7-4B9B-AE9B-64AAD63C89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6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47650"/>
            <a:ext cx="9166225" cy="336550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25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5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7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5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Rectangle 5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 November 2014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TAC BiomedSumm: The Computational Linguistics Summarization Pilot Task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8319E-99D9-4985-806E-F48EDF2FEB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515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6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4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6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Rectangle 4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 November 2014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TAC BiomedSumm: The Computational Linguistics Summarization Pilot Task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9936E-4D0F-4F53-A22E-CE4F9EDEFC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1875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9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Rectangle 7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/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 November 2014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TAC BiomedSumm: The Computational Linguistics Summarization Pilot Task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76711-1018-4E62-A93B-C0859A1B72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614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7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609600"/>
            <a:ext cx="3427413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9"/>
          <p:cNvGrpSpPr>
            <a:grpSpLocks/>
          </p:cNvGrpSpPr>
          <p:nvPr userDrawn="1"/>
        </p:nvGrpSpPr>
        <p:grpSpPr bwMode="auto">
          <a:xfrm>
            <a:off x="-3175" y="6259513"/>
            <a:ext cx="9156700" cy="706437"/>
            <a:chOff x="-3175" y="6270625"/>
            <a:chExt cx="9156700" cy="706438"/>
          </a:xfrm>
        </p:grpSpPr>
        <p:grpSp>
          <p:nvGrpSpPr>
            <p:cNvPr id="8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10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8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Rectangle 8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 November 2014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TAC BiomedSumm: The Computational Linguistics Summarization Pilot Task</a:t>
            </a: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6D553-DFBE-4100-AF92-BDD99D7E7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992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539750"/>
            <a:ext cx="7654925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 November 2014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TAC BiomedSumm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BF924-0FA1-4321-967E-47A2670816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29645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 November 2014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TAC BiomedSumm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4A29A-CFA4-4BA2-9CA7-0D4C4BCD66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39488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873125"/>
            <a:ext cx="457200" cy="585788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9337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 November 2014</a:t>
            </a: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TAC BiomedSumm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24649-AD7F-4826-88FA-240F9404BC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43088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6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8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Rectangle 6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23 June 2016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BIRNDL 2016: CL-SciSumm 16 Overview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C5BB2-0CE4-4A98-B6BB-8886E6CB50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9985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 November 2014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TAC BiomedSumm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01207-FB4E-48D2-962F-636B2B054E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667256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 November 2014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TAC BiomedSumm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00FBC-893F-43FD-82CC-311CCAB324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601977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7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825625"/>
            <a:ext cx="252888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7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825625"/>
            <a:ext cx="252888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79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825625"/>
            <a:ext cx="2528888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 November 2014</a:t>
            </a:r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TAC BiomedSumm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6B69D-6BC3-48AF-89BD-7FC5C830B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361380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6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8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Rectangle 6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 November 2014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TAC BiomedSumm: The Computational Linguistics Summarization Pilot Task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6DFDC-90B5-4EB9-AB33-EBE9CDD94C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4707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39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12700" y="6265863"/>
            <a:chExt cx="9156700" cy="706438"/>
          </a:xfrm>
        </p:grpSpPr>
        <p:pic>
          <p:nvPicPr>
            <p:cNvPr id="6" name="Picture 341" descr="Black-n-White-landscape.jp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85" y="6360681"/>
              <a:ext cx="1758950" cy="49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 userDrawn="1"/>
          </p:nvSpPr>
          <p:spPr>
            <a:xfrm rot="10800000">
              <a:off x="-12700" y="6265863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 November 2014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TAC BiomedSumm: The Computational Linguistics Summarization Pilot Task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CB4AE-FF3D-4D5D-82E5-52BBCB8AEF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44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-3175" y="6294438"/>
            <a:ext cx="9156700" cy="706437"/>
            <a:chOff x="-3175" y="6270625"/>
            <a:chExt cx="9156700" cy="706438"/>
          </a:xfrm>
        </p:grpSpPr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9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Rectangle 7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23 June 2016</a:t>
            </a:r>
            <a:endParaRPr lang="en-US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BIRNDL 2016: CL-SciSumm 16 Overview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AC5C0-8245-4D6F-BEFD-FD5DFCC3EB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19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7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70063"/>
            <a:ext cx="3786188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78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1770063"/>
            <a:ext cx="3787775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21"/>
          <p:cNvGrpSpPr>
            <a:grpSpLocks/>
          </p:cNvGrpSpPr>
          <p:nvPr userDrawn="1"/>
        </p:nvGrpSpPr>
        <p:grpSpPr bwMode="auto">
          <a:xfrm>
            <a:off x="-3175" y="6281738"/>
            <a:ext cx="9156700" cy="706437"/>
            <a:chOff x="-3175" y="6270625"/>
            <a:chExt cx="9156700" cy="706438"/>
          </a:xfrm>
        </p:grpSpPr>
        <p:grpSp>
          <p:nvGrpSpPr>
            <p:cNvPr id="11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13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8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Rectangle 11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23 June 2016</a:t>
            </a:r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BIRNDL 2016: CL-SciSumm 16 Overview</a:t>
            </a:r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FAA17-41FD-431A-82D5-75CE14A16F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88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47650"/>
            <a:ext cx="9166225" cy="336550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25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5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7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5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Rectangle 5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23 June 2016</a:t>
            </a:r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BIRNDL 2016: CL-SciSumm 16 Overview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5A50-D96F-4EDD-A8CF-7724E66A4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446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6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4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6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Rectangle 4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23 June 2016</a:t>
            </a:r>
            <a:endParaRPr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BIRNDL 2016: CL-SciSumm 16 Overview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7271A-4208-41C7-92C0-FFB35C0609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21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9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Rectangle 7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/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23 June 2016</a:t>
            </a:r>
            <a:endParaRPr lang="en-US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BIRNDL 2016: CL-SciSumm 16 Overview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F181B-6FE1-4695-8CFB-78CB07D813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17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7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609600"/>
            <a:ext cx="3427413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9"/>
          <p:cNvGrpSpPr>
            <a:grpSpLocks/>
          </p:cNvGrpSpPr>
          <p:nvPr userDrawn="1"/>
        </p:nvGrpSpPr>
        <p:grpSpPr bwMode="auto">
          <a:xfrm>
            <a:off x="-3175" y="6259513"/>
            <a:ext cx="9156700" cy="706437"/>
            <a:chOff x="-3175" y="6270625"/>
            <a:chExt cx="9156700" cy="706438"/>
          </a:xfrm>
        </p:grpSpPr>
        <p:grpSp>
          <p:nvGrpSpPr>
            <p:cNvPr id="8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10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8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Rectangle 8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23 June 2016</a:t>
            </a:r>
            <a:endParaRPr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BIRNDL 2016: CL-SciSumm 16 Overview</a:t>
            </a: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0F3EB-EEC0-4583-BA3D-EE1163678A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06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5800" y="609600"/>
            <a:ext cx="7764463" cy="969963"/>
          </a:xfrm>
          <a:prstGeom prst="rect">
            <a:avLst/>
          </a:prstGeom>
          <a:noFill/>
          <a:ln>
            <a:noFill/>
          </a:ln>
          <a:effectLst>
            <a:outerShdw blurRad="25400" rotWithShape="0">
              <a:srgbClr val="808080">
                <a:alpha val="45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1731963"/>
            <a:ext cx="7764463" cy="4059237"/>
          </a:xfrm>
          <a:prstGeom prst="rect">
            <a:avLst/>
          </a:prstGeom>
          <a:noFill/>
          <a:ln>
            <a:noFill/>
          </a:ln>
          <a:effectLst>
            <a:outerShdw blurRad="25400" rotWithShape="0">
              <a:srgbClr val="808080">
                <a:alpha val="45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SG"/>
              <a:t>23 June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/>
              <a:t>BIRNDL 2016: CL-SciSumm 16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65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401FCD33-465A-469F-9199-6C721C5B30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168"/>
          <p:cNvGrpSpPr>
            <a:grpSpLocks/>
          </p:cNvGrpSpPr>
          <p:nvPr userDrawn="1"/>
        </p:nvGrpSpPr>
        <p:grpSpPr bwMode="auto">
          <a:xfrm>
            <a:off x="-12700" y="0"/>
            <a:ext cx="9156700" cy="6972300"/>
            <a:chOff x="-2235200" y="76200"/>
            <a:chExt cx="9156700" cy="6972300"/>
          </a:xfrm>
        </p:grpSpPr>
        <p:grpSp>
          <p:nvGrpSpPr>
            <p:cNvPr id="1033" name="Group 169"/>
            <p:cNvGrpSpPr>
              <a:grpSpLocks/>
            </p:cNvGrpSpPr>
            <p:nvPr/>
          </p:nvGrpSpPr>
          <p:grpSpPr bwMode="auto">
            <a:xfrm>
              <a:off x="-2235200" y="76200"/>
              <a:ext cx="9156700" cy="6972300"/>
              <a:chOff x="1828800" y="215900"/>
              <a:chExt cx="9156700" cy="6972300"/>
            </a:xfrm>
          </p:grpSpPr>
          <p:pic>
            <p:nvPicPr>
              <p:cNvPr id="1035" name="Picture 17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6" name="Picture 17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7" name="Picture 17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8" name="Picture 17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9" name="Picture 17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0" name="Picture 17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1" name="Picture 17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2" name="Picture 17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3" name="Picture 17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4" name="Picture 18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5" name="Picture 18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6" name="Picture 18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7" name="Picture 18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8" name="Picture 18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9" name="Picture 18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0" name="Picture 18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1" name="Picture 18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2" name="Picture 18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3" name="Picture 18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4" name="Picture 19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5" name="Picture 19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6" name="Picture 19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7" name="Picture 19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8" name="Picture 19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9" name="Picture 19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0" name="Picture 19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1" name="Picture 19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2" name="Picture 19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3" name="Picture 19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4" name="Picture 20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5" name="Picture 20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6" name="Picture 20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7" name="Picture 20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8" name="Picture 20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9" name="Picture 20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0" name="Picture 20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1" name="Picture 20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2" name="Picture 20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3" name="Picture 20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4" name="Picture 21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5" name="Picture 21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6" name="Picture 21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7" name="Picture 21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8" name="Picture 21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9" name="Picture 21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0" name="Picture 21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1" name="Picture 21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2" name="Picture 21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3" name="Picture 21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4" name="Picture 22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5" name="Picture 22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6" name="Picture 22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7" name="Picture 22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8" name="Picture 22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9" name="Picture 22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0" name="Picture 22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1" name="Picture 22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2" name="Picture 22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3" name="Picture 22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4" name="Picture 23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5" name="Picture 23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6" name="Picture 23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7" name="Picture 23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8" name="Picture 23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9" name="Picture 23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0" name="Picture 23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1" name="Picture 23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2" name="Picture 23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3" name="Picture 23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4" name="Picture 24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5" name="Picture 24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6" name="Picture 24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7" name="Picture 24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8" name="Picture 24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9" name="Picture 24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0" name="Picture 24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1" name="Picture 24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2" name="Picture 24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3" name="Picture 24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4" name="Picture 25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5" name="Picture 25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6" name="Picture 25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7" name="Picture 25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8" name="Picture 25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9" name="Picture 25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0" name="Picture 25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1" name="Picture 25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2" name="Picture 25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3" name="Picture 25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4" name="Picture 26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5" name="Picture 26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6" name="Picture 26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7" name="Picture 26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8" name="Picture 26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9" name="Picture 26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0" name="Picture 26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1" name="Picture 26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2" name="Picture 26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3" name="Picture 26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" name="Picture 27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5" name="Picture 27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" name="Picture 27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7" name="Picture 27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8" name="Picture 27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9" name="Picture 27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0" name="Picture 27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1" name="Picture 27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2" name="Picture 27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3" name="Picture 27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4" name="Picture 28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5" name="Picture 28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6" name="Picture 28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7" name="Picture 28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8" name="Picture 28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9" name="Picture 28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0" name="Picture 28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1" name="Picture 28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2" name="Picture 28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3" name="Picture 28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4" name="Picture 29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5" name="Picture 29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6" name="Picture 29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7" name="Picture 29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8" name="Picture 29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9" name="Picture 29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0" name="Picture 29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1" name="Picture 29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2" name="Picture 29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3" name="Picture 29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4" name="Picture 30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5" name="Picture 30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6" name="Picture 30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7" name="Picture 30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8" name="Picture 30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9" name="Picture 30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0" name="Picture 30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1" name="Picture 30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2" name="Picture 30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3" name="Picture 30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4" name="Picture 31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5" name="Picture 31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6" name="Picture 31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7" name="Picture 31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8" name="Picture 31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9" name="Picture 31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0" name="Picture 31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1" name="Picture 31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2" name="Picture 31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3" name="Picture 31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4" name="Picture 32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5" name="Picture 32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6" name="Picture 32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7" name="Picture 32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8" name="Picture 32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9" name="Picture 32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0" name="Picture 32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1" name="Picture 32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2" name="Picture 32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3" name="Picture 32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4" name="Picture 33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5" name="Picture 33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6" name="Picture 33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7" name="Picture 33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8" name="Picture 33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9" name="Picture 33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0" name="Picture 33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1" name="Picture 33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34" name="Picture 170" descr="arches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35200" y="6184900"/>
              <a:ext cx="13081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7" name="Rectangle 176"/>
          <p:cNvSpPr/>
          <p:nvPr userDrawn="1"/>
        </p:nvSpPr>
        <p:spPr>
          <a:xfrm>
            <a:off x="-12700" y="0"/>
            <a:ext cx="9156700" cy="247650"/>
          </a:xfrm>
          <a:prstGeom prst="rect">
            <a:avLst/>
          </a:prstGeom>
          <a:solidFill>
            <a:srgbClr val="2038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871" r:id="rId1"/>
    <p:sldLayoutId id="2147484872" r:id="rId2"/>
    <p:sldLayoutId id="2147484873" r:id="rId3"/>
    <p:sldLayoutId id="2147484874" r:id="rId4"/>
    <p:sldLayoutId id="2147484875" r:id="rId5"/>
    <p:sldLayoutId id="2147484876" r:id="rId6"/>
    <p:sldLayoutId id="2147484877" r:id="rId7"/>
    <p:sldLayoutId id="2147484878" r:id="rId8"/>
    <p:sldLayoutId id="2147484879" r:id="rId9"/>
    <p:sldLayoutId id="2147484880" r:id="rId10"/>
    <p:sldLayoutId id="2147484868" r:id="rId11"/>
    <p:sldLayoutId id="2147484881" r:id="rId12"/>
    <p:sldLayoutId id="2147484869" r:id="rId13"/>
    <p:sldLayoutId id="2147484870" r:id="rId14"/>
    <p:sldLayoutId id="2147484882" r:id="rId15"/>
    <p:sldLayoutId id="2147484883" r:id="rId16"/>
    <p:sldLayoutId id="2147484884" r:id="rId17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Trebuchet MS" panose="020B0603020202020204" pitchFamily="34" charset="0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138" indent="-269875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5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888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2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64463" cy="969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31963"/>
            <a:ext cx="7764463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/>
              <a:t>18 November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/>
              <a:t>TAC BiomedSumm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65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485932C-A44A-4A2C-8482-41EB558063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168"/>
          <p:cNvGrpSpPr>
            <a:grpSpLocks/>
          </p:cNvGrpSpPr>
          <p:nvPr userDrawn="1"/>
        </p:nvGrpSpPr>
        <p:grpSpPr bwMode="auto">
          <a:xfrm>
            <a:off x="-12700" y="0"/>
            <a:ext cx="9156700" cy="6972300"/>
            <a:chOff x="-2235200" y="76200"/>
            <a:chExt cx="9156700" cy="6972300"/>
          </a:xfrm>
        </p:grpSpPr>
        <p:grpSp>
          <p:nvGrpSpPr>
            <p:cNvPr id="1033" name="Group 169"/>
            <p:cNvGrpSpPr>
              <a:grpSpLocks/>
            </p:cNvGrpSpPr>
            <p:nvPr/>
          </p:nvGrpSpPr>
          <p:grpSpPr bwMode="auto">
            <a:xfrm>
              <a:off x="-2235200" y="76200"/>
              <a:ext cx="9156700" cy="6972300"/>
              <a:chOff x="1828800" y="215900"/>
              <a:chExt cx="9156700" cy="6972300"/>
            </a:xfrm>
          </p:grpSpPr>
          <p:pic>
            <p:nvPicPr>
              <p:cNvPr id="1035" name="Picture 17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6" name="Picture 17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7" name="Picture 17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8" name="Picture 17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9" name="Picture 17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0" name="Picture 17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1" name="Picture 17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2" name="Picture 17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3" name="Picture 17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4" name="Picture 18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5" name="Picture 18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6" name="Picture 18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7" name="Picture 18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8" name="Picture 18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9" name="Picture 18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0" name="Picture 18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1" name="Picture 18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2" name="Picture 18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3" name="Picture 18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4" name="Picture 19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5" name="Picture 19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6" name="Picture 19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7" name="Picture 19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8" name="Picture 19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9" name="Picture 19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0" name="Picture 19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1" name="Picture 19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2" name="Picture 19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3" name="Picture 19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4" name="Picture 20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5" name="Picture 20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6" name="Picture 20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7" name="Picture 20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8" name="Picture 20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9" name="Picture 20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0" name="Picture 20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1" name="Picture 20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2" name="Picture 20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3" name="Picture 20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4" name="Picture 21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5" name="Picture 21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6" name="Picture 21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7" name="Picture 21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8" name="Picture 21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9" name="Picture 21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0" name="Picture 21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1" name="Picture 21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2" name="Picture 21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3" name="Picture 21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4" name="Picture 22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5" name="Picture 22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6" name="Picture 22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7" name="Picture 22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8" name="Picture 22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9" name="Picture 22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0" name="Picture 22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1" name="Picture 22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2" name="Picture 22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3" name="Picture 22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4" name="Picture 23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5" name="Picture 23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6" name="Picture 23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7" name="Picture 23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8" name="Picture 23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9" name="Picture 23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0" name="Picture 23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1" name="Picture 23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2" name="Picture 23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3" name="Picture 23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4" name="Picture 24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5" name="Picture 24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6" name="Picture 24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7" name="Picture 24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8" name="Picture 24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9" name="Picture 24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0" name="Picture 24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1" name="Picture 24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2" name="Picture 24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3" name="Picture 24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4" name="Picture 25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5" name="Picture 25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6" name="Picture 25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7" name="Picture 25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8" name="Picture 25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9" name="Picture 25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0" name="Picture 25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1" name="Picture 25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2" name="Picture 25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3" name="Picture 25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4" name="Picture 26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5" name="Picture 26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6" name="Picture 26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7" name="Picture 26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8" name="Picture 26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9" name="Picture 26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0" name="Picture 26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1" name="Picture 26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2" name="Picture 26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3" name="Picture 26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" name="Picture 27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5" name="Picture 27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" name="Picture 27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7" name="Picture 27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8" name="Picture 27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9" name="Picture 27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0" name="Picture 27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1" name="Picture 27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2" name="Picture 27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3" name="Picture 27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4" name="Picture 28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5" name="Picture 28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6" name="Picture 28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7" name="Picture 28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8" name="Picture 28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9" name="Picture 28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0" name="Picture 28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1" name="Picture 28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2" name="Picture 28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3" name="Picture 28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4" name="Picture 29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5" name="Picture 29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6" name="Picture 29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7" name="Picture 29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8" name="Picture 29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9" name="Picture 29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0" name="Picture 29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1" name="Picture 29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2" name="Picture 29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3" name="Picture 29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4" name="Picture 30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5" name="Picture 30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6" name="Picture 30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7" name="Picture 30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8" name="Picture 30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9" name="Picture 30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0" name="Picture 30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1" name="Picture 30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2" name="Picture 30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3" name="Picture 30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4" name="Picture 31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5" name="Picture 31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6" name="Picture 31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7" name="Picture 31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8" name="Picture 31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9" name="Picture 31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0" name="Picture 31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1" name="Picture 31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2" name="Picture 31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3" name="Picture 31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4" name="Picture 32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5" name="Picture 32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6" name="Picture 32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7" name="Picture 32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8" name="Picture 32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9" name="Picture 32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0" name="Picture 32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1" name="Picture 32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2" name="Picture 32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3" name="Picture 32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4" name="Picture 33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5" name="Picture 33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6" name="Picture 33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7" name="Picture 33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8" name="Picture 33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9" name="Picture 33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0" name="Picture 33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1" name="Picture 33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34" name="Picture 170" descr="arches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35200" y="6184900"/>
              <a:ext cx="13081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7" name="Rectangle 176"/>
          <p:cNvSpPr/>
          <p:nvPr userDrawn="1"/>
        </p:nvSpPr>
        <p:spPr>
          <a:xfrm>
            <a:off x="-12700" y="0"/>
            <a:ext cx="9156700" cy="247650"/>
          </a:xfrm>
          <a:prstGeom prst="rect">
            <a:avLst/>
          </a:prstGeom>
          <a:solidFill>
            <a:srgbClr val="2038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86" r:id="rId1"/>
    <p:sldLayoutId id="2147484887" r:id="rId2"/>
    <p:sldLayoutId id="2147484888" r:id="rId3"/>
    <p:sldLayoutId id="2147484889" r:id="rId4"/>
    <p:sldLayoutId id="2147484890" r:id="rId5"/>
    <p:sldLayoutId id="2147484891" r:id="rId6"/>
    <p:sldLayoutId id="2147484892" r:id="rId7"/>
    <p:sldLayoutId id="2147484893" r:id="rId8"/>
    <p:sldLayoutId id="2147484894" r:id="rId9"/>
    <p:sldLayoutId id="2147484895" r:id="rId10"/>
    <p:sldLayoutId id="2147484896" r:id="rId11"/>
    <p:sldLayoutId id="2147484897" r:id="rId12"/>
    <p:sldLayoutId id="2147484898" r:id="rId13"/>
    <p:sldLayoutId id="2147484899" r:id="rId14"/>
    <p:sldLayoutId id="2147484900" r:id="rId15"/>
    <p:sldLayoutId id="2147484901" r:id="rId16"/>
    <p:sldLayoutId id="2147484902" r:id="rId17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Trebuchet MS" panose="020B0603020202020204" pitchFamily="34" charset="0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138" indent="-269875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5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888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2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bit.ly/cl-scisumm16-slide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gif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birndl-ijd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l-scisumm16-slides" TargetMode="External"/><Relationship Id="rId2" Type="http://schemas.openxmlformats.org/officeDocument/2006/relationships/hyperlink" Target="https://github.com/WING-NUS/scisumm-corpu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l-scisumm16-slides" TargetMode="External"/><Relationship Id="rId2" Type="http://schemas.openxmlformats.org/officeDocument/2006/relationships/hyperlink" Target="https://github.com/WING-NUS/scisumm-corpu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cl-scisumm16-slid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The Computational Linguistics </a:t>
            </a:r>
            <a:b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</a:b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Summarization Pilot Task </a:t>
            </a:r>
            <a:r>
              <a:rPr lang="en-US" altLang="en-US" sz="3200" dirty="0">
                <a:latin typeface="Gill Sans Light" charset="0"/>
                <a:ea typeface="+mj-ea"/>
                <a:cs typeface="Gill Sans Light" charset="0"/>
              </a:rPr>
              <a:t>@ BIRNDL 2016</a:t>
            </a:r>
            <a:endParaRPr lang="en-US" altLang="en-US" sz="3600" dirty="0">
              <a:latin typeface="Gill Sans Light" charset="0"/>
              <a:ea typeface="+mj-ea"/>
              <a:cs typeface="Gill Sans Light" charset="0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30924" y="3818712"/>
            <a:ext cx="8575545" cy="2071687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 fontScale="62500" lnSpcReduction="20000"/>
          </a:bodyPr>
          <a:lstStyle/>
          <a:p>
            <a:pPr algn="l" eaLnBrk="1" fontAlgn="auto" hangingPunct="1">
              <a:lnSpc>
                <a:spcPct val="120000"/>
              </a:lnSpc>
              <a:spcBef>
                <a:spcPts val="700"/>
              </a:spcBef>
              <a:buFont typeface="Wingdings 2" charset="2"/>
              <a:buNone/>
              <a:defRPr/>
            </a:pPr>
            <a:r>
              <a:rPr lang="en-US" altLang="en-US" sz="3100" u="sng" dirty="0">
                <a:latin typeface="Gill Sans Light" charset="0"/>
                <a:cs typeface="Gill Sans Light" charset="0"/>
              </a:rPr>
              <a:t>Kokil Jaidka</a:t>
            </a:r>
            <a:r>
              <a:rPr lang="en-US" altLang="en-US" sz="3100" u="sng" baseline="30000" dirty="0">
                <a:latin typeface="Gill Sans Light" charset="0"/>
                <a:cs typeface="Gill Sans Light" charset="0"/>
              </a:rPr>
              <a:t>1</a:t>
            </a:r>
            <a:r>
              <a:rPr lang="en-US" altLang="en-US" sz="3100" dirty="0">
                <a:latin typeface="Gill Sans Light" charset="0"/>
                <a:cs typeface="Gill Sans Light" charset="0"/>
              </a:rPr>
              <a:t>, Muthu Kumar Chandrasekaran</a:t>
            </a:r>
            <a:r>
              <a:rPr lang="en-US" altLang="en-US" sz="3100" baseline="30000" dirty="0">
                <a:latin typeface="Gill Sans Light" charset="0"/>
                <a:cs typeface="Gill Sans Light" charset="0"/>
              </a:rPr>
              <a:t>2</a:t>
            </a:r>
            <a:r>
              <a:rPr lang="en-US" altLang="en-US" sz="3100" dirty="0">
                <a:latin typeface="Gill Sans Light" charset="0"/>
                <a:cs typeface="Gill Sans Light" charset="0"/>
              </a:rPr>
              <a:t>, </a:t>
            </a:r>
            <a:r>
              <a:rPr lang="en-US" altLang="en-US" sz="3100" dirty="0" err="1">
                <a:latin typeface="Gill Sans Light" charset="0"/>
                <a:cs typeface="Gill Sans Light" charset="0"/>
              </a:rPr>
              <a:t>Sajal</a:t>
            </a:r>
            <a:r>
              <a:rPr lang="en-US" altLang="en-US" sz="3100" dirty="0">
                <a:latin typeface="Gill Sans Light" charset="0"/>
                <a:cs typeface="Gill Sans Light" charset="0"/>
              </a:rPr>
              <a:t> Rustagi</a:t>
            </a:r>
            <a:r>
              <a:rPr lang="en-US" altLang="en-US" sz="3100" baseline="30000" dirty="0">
                <a:latin typeface="Gill Sans Light" charset="0"/>
                <a:cs typeface="Gill Sans Light" charset="0"/>
              </a:rPr>
              <a:t>1</a:t>
            </a:r>
            <a:r>
              <a:rPr lang="en-US" altLang="en-US" sz="3100" dirty="0">
                <a:latin typeface="Gill Sans Light" charset="0"/>
                <a:cs typeface="Gill Sans Light" charset="0"/>
              </a:rPr>
              <a:t>, Min-Yen Kan</a:t>
            </a:r>
            <a:r>
              <a:rPr lang="en-US" altLang="en-US" sz="3100" baseline="30000" dirty="0">
                <a:latin typeface="Gill Sans Light" charset="0"/>
                <a:cs typeface="Gill Sans Light" charset="0"/>
              </a:rPr>
              <a:t>2,3</a:t>
            </a:r>
          </a:p>
          <a:p>
            <a:pPr algn="l" eaLnBrk="1" fontAlgn="auto" hangingPunct="1">
              <a:lnSpc>
                <a:spcPct val="120000"/>
              </a:lnSpc>
              <a:buFont typeface="Wingdings 2" charset="2"/>
              <a:buNone/>
              <a:defRPr/>
            </a:pPr>
            <a:endParaRPr lang="en-US" altLang="en-US" sz="2200" baseline="30000" dirty="0">
              <a:latin typeface="Gill Sans Light" charset="0"/>
              <a:cs typeface="Gill Sans Light" charset="0"/>
            </a:endParaRPr>
          </a:p>
          <a:p>
            <a:pPr algn="l" eaLnBrk="1" fontAlgn="auto" hangingPunct="1">
              <a:lnSpc>
                <a:spcPct val="120000"/>
              </a:lnSpc>
              <a:buFont typeface="Wingdings 2" charset="2"/>
              <a:buNone/>
              <a:defRPr/>
            </a:pPr>
            <a:r>
              <a:rPr lang="en-US" altLang="en-US" sz="2100" baseline="30000" dirty="0">
                <a:latin typeface="Courier"/>
                <a:cs typeface="Gill Sans Light" charset="0"/>
              </a:rPr>
              <a:t>1</a:t>
            </a:r>
            <a:r>
              <a:rPr lang="en-US" altLang="en-US" sz="2100" dirty="0">
                <a:latin typeface="Courier"/>
                <a:cs typeface="Gill Sans Light" charset="0"/>
              </a:rPr>
              <a:t>Adobe Research India</a:t>
            </a:r>
          </a:p>
          <a:p>
            <a:pPr algn="l" eaLnBrk="1" fontAlgn="auto" hangingPunct="1">
              <a:lnSpc>
                <a:spcPct val="120000"/>
              </a:lnSpc>
              <a:buFont typeface="Wingdings 2" charset="2"/>
              <a:buNone/>
              <a:defRPr/>
            </a:pPr>
            <a:r>
              <a:rPr lang="en-US" altLang="en-US" sz="2100" baseline="30000" dirty="0">
                <a:latin typeface="Courier"/>
                <a:cs typeface="Gill Sans Light" charset="0"/>
              </a:rPr>
              <a:t>2</a:t>
            </a:r>
            <a:r>
              <a:rPr lang="en-US" altLang="en-US" sz="2100" dirty="0">
                <a:latin typeface="Courier"/>
                <a:cs typeface="Gill Sans Light" charset="0"/>
              </a:rPr>
              <a:t>School of Computing, National University of Singapore, Singapore</a:t>
            </a:r>
          </a:p>
          <a:p>
            <a:pPr algn="l" eaLnBrk="1" fontAlgn="auto" hangingPunct="1">
              <a:lnSpc>
                <a:spcPct val="120000"/>
              </a:lnSpc>
              <a:buFont typeface="Wingdings 2" charset="2"/>
              <a:buNone/>
              <a:defRPr/>
            </a:pPr>
            <a:r>
              <a:rPr lang="en-US" altLang="en-US" sz="2100" baseline="30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ourier" charset="0"/>
                <a:cs typeface="Gill Sans Light" charset="0"/>
              </a:rPr>
              <a:t>3</a:t>
            </a:r>
            <a:r>
              <a:rPr lang="en-US" altLang="en-US" sz="21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ourier" charset="0"/>
                <a:cs typeface="Gill Sans Light" charset="0"/>
              </a:rPr>
              <a:t>Interactive and Digital Media Institute, National University of Singapore, Singapore</a:t>
            </a:r>
            <a:r>
              <a:rPr lang="en-US" altLang="en-US" sz="2200" dirty="0">
                <a:latin typeface="Gill Sans Light" charset="0"/>
                <a:cs typeface="Gill Sans Light" charset="0"/>
              </a:rPr>
              <a:t> </a:t>
            </a:r>
          </a:p>
          <a:p>
            <a:pPr algn="l" eaLnBrk="1" fontAlgn="auto" hangingPunct="1">
              <a:lnSpc>
                <a:spcPct val="120000"/>
              </a:lnSpc>
              <a:buFont typeface="Wingdings 2" charset="2"/>
              <a:buNone/>
              <a:defRPr/>
            </a:pPr>
            <a:endParaRPr lang="en-US" altLang="en-US" sz="2300" dirty="0">
              <a:latin typeface="Courier" charset="0"/>
              <a:cs typeface="Gill Sans Light" charset="0"/>
            </a:endParaRPr>
          </a:p>
          <a:p>
            <a:pPr algn="l" eaLnBrk="1" fontAlgn="auto" hangingPunct="1">
              <a:lnSpc>
                <a:spcPct val="120000"/>
              </a:lnSpc>
              <a:buFont typeface="Wingdings 2" charset="2"/>
              <a:buNone/>
              <a:defRPr/>
            </a:pPr>
            <a:endParaRPr lang="en-US" altLang="en-US" sz="2300" dirty="0">
              <a:latin typeface="Gill Sans Light" charset="0"/>
              <a:cs typeface="Gill Sans Light" charset="0"/>
            </a:endParaRP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1395414" y="36048"/>
            <a:ext cx="63452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 sz="1600" dirty="0">
                <a:latin typeface="Gill Sans Light" charset="0"/>
                <a:ea typeface="Gill Sans Light" charset="0"/>
                <a:cs typeface="Gill Sans Light" charset="0"/>
              </a:rPr>
              <a:t>Slides available at </a:t>
            </a:r>
            <a:r>
              <a:rPr lang="en-US" altLang="en-US" sz="1600" dirty="0">
                <a:latin typeface="Gill Sans Light" charset="0"/>
                <a:ea typeface="Gill Sans Light" charset="0"/>
                <a:cs typeface="Gill Sans Light" charset="0"/>
                <a:hlinkClick r:id="rId2"/>
              </a:rPr>
              <a:t>http://bit.ly/cl-scisumm16-slides</a:t>
            </a:r>
            <a:r>
              <a:rPr lang="en-US" altLang="en-US" sz="1600" dirty="0">
                <a:latin typeface="Gill Sans Light" charset="0"/>
                <a:ea typeface="Gill Sans Light" charset="0"/>
                <a:cs typeface="Gill Sans Light" charset="0"/>
              </a:rPr>
              <a:t>  and will be filed in GitHub.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96" y="6241211"/>
            <a:ext cx="2751642" cy="28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https://upload.wikimedia.org/wikipedia/commons/thumb/7/7b/Adobe_Systems_logo_and_wordmark.svg/2000px-Adobe_Systems_logo_and_wordmark.sv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23"/>
          <a:stretch/>
        </p:blipFill>
        <p:spPr bwMode="auto">
          <a:xfrm>
            <a:off x="3050337" y="5646821"/>
            <a:ext cx="1359885" cy="105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1" name="Picture 11" descr="http://www.nus.edu.sg/identity/images/identity/logo/blackrev_v.gif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30207"/>
              </a:clrFrom>
              <a:clrTo>
                <a:srgbClr val="03020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201" y="5495405"/>
            <a:ext cx="1138989" cy="136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Best Performing System – Task 2</a:t>
            </a:r>
          </a:p>
        </p:txBody>
      </p:sp>
      <p:sp>
        <p:nvSpPr>
          <p:cNvPr id="4403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85D6F0-2530-45BB-9D9B-D149E49BEF77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32793"/>
              </p:ext>
            </p:extLst>
          </p:nvPr>
        </p:nvGraphicFramePr>
        <p:xfrm>
          <a:off x="788988" y="1749425"/>
          <a:ext cx="7378701" cy="447521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31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1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6493">
                  <a:extLst>
                    <a:ext uri="{9D8B030D-6E8A-4147-A177-3AD203B41FA5}">
                      <a16:colId xmlns:a16="http://schemas.microsoft.com/office/drawing/2014/main" val="3790552553"/>
                    </a:ext>
                  </a:extLst>
                </a:gridCol>
              </a:tblGrid>
              <a:tr h="40083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Gill Sans Light"/>
                        </a:rPr>
                        <a:t>System</a:t>
                      </a:r>
                      <a:r>
                        <a:rPr lang="en-US" sz="1600" baseline="0" dirty="0">
                          <a:latin typeface="Gill Sans Light"/>
                        </a:rPr>
                        <a:t> ID</a:t>
                      </a:r>
                      <a:endParaRPr lang="en-US" sz="1600" dirty="0">
                        <a:latin typeface="Gill Sans Light"/>
                      </a:endParaRPr>
                    </a:p>
                  </a:txBody>
                  <a:tcPr marL="91442" marR="91442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Gill Sans Light"/>
                        </a:rPr>
                        <a:t>Approaches</a:t>
                      </a:r>
                    </a:p>
                  </a:txBody>
                  <a:tcPr marL="91442" marR="91442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Gill Sans Light"/>
                        </a:rPr>
                        <a:t>Comments</a:t>
                      </a:r>
                    </a:p>
                  </a:txBody>
                  <a:tcPr marL="91442" marR="91442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08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Gill Sans Light"/>
                        </a:rPr>
                        <a:t>3</a:t>
                      </a:r>
                    </a:p>
                  </a:txBody>
                  <a:tcPr marL="91442" marR="91442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Gill Sans Light"/>
                        </a:rPr>
                        <a:t>NNMF for </a:t>
                      </a:r>
                      <a:r>
                        <a:rPr lang="en-US" sz="1600" dirty="0" err="1">
                          <a:latin typeface="Gill Sans Light"/>
                        </a:rPr>
                        <a:t>BioMedSumm</a:t>
                      </a:r>
                      <a:endParaRPr lang="en-US" sz="1600" dirty="0">
                        <a:latin typeface="Gill Sans Light"/>
                      </a:endParaRPr>
                    </a:p>
                  </a:txBody>
                  <a:tcPr marL="91442" marR="91442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Gill Sans Light"/>
                        </a:rPr>
                        <a:t>The best for human summaries </a:t>
                      </a:r>
                    </a:p>
                  </a:txBody>
                  <a:tcPr marL="91442" marR="91442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882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Gill Sans Light"/>
                        </a:rPr>
                        <a:t>8</a:t>
                      </a:r>
                    </a:p>
                  </a:txBody>
                  <a:tcPr marL="91442" marR="91442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Gill Sans Light"/>
                        </a:rPr>
                        <a:t>Topic modeling</a:t>
                      </a:r>
                    </a:p>
                  </a:txBody>
                  <a:tcPr marL="91442" marR="91442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Gill Sans Light"/>
                        </a:rPr>
                        <a:t>The best for abstract</a:t>
                      </a:r>
                      <a:r>
                        <a:rPr lang="en-US" sz="1600" baseline="0" dirty="0">
                          <a:latin typeface="Gill Sans Light"/>
                        </a:rPr>
                        <a:t> and community summaries</a:t>
                      </a:r>
                      <a:endParaRPr lang="en-US" sz="1600" dirty="0">
                        <a:latin typeface="Gill Sans Light"/>
                      </a:endParaRPr>
                    </a:p>
                  </a:txBody>
                  <a:tcPr marL="91442" marR="91442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112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Gill Sans Light"/>
                        </a:rPr>
                        <a:t>15</a:t>
                      </a:r>
                    </a:p>
                  </a:txBody>
                  <a:tcPr marL="91442" marR="91442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Tkern1-1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Tkern1-1ce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Tkern1-4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Tkern1-4ce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Tkern1-8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Tkern1-8ce</a:t>
                      </a: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Gill Sans Light"/>
                        </a:rPr>
                        <a:t>Kernel-based</a:t>
                      </a:r>
                      <a:r>
                        <a:rPr lang="en-US" sz="1600" baseline="0" dirty="0">
                          <a:latin typeface="Gill Sans Light"/>
                        </a:rPr>
                        <a:t> approaches are worthy of exploration</a:t>
                      </a:r>
                      <a:endParaRPr lang="en-US" sz="1600" dirty="0">
                        <a:latin typeface="Gill Sans Light"/>
                      </a:endParaRPr>
                    </a:p>
                  </a:txBody>
                  <a:tcPr marL="91442" marR="91442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96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Gill Sans Light"/>
                        </a:rPr>
                        <a:t>16</a:t>
                      </a:r>
                    </a:p>
                  </a:txBody>
                  <a:tcPr marL="91442" marR="91442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Manifold Ranking System</a:t>
                      </a:r>
                      <a:endParaRPr lang="en-US" sz="1600" dirty="0"/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Gill Sans Light"/>
                        </a:rPr>
                        <a:t>R</a:t>
                      </a:r>
                      <a:r>
                        <a:rPr lang="en-US" sz="1600" baseline="0" dirty="0">
                          <a:latin typeface="Gill Sans Light"/>
                        </a:rPr>
                        <a:t>anking approaches do not seem to work</a:t>
                      </a:r>
                      <a:endParaRPr lang="en-US" sz="1600" dirty="0">
                        <a:latin typeface="Gill Sans Light"/>
                      </a:endParaRPr>
                    </a:p>
                  </a:txBody>
                  <a:tcPr marL="91442" marR="91442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 flipV="1">
            <a:off x="5919788" y="2108200"/>
            <a:ext cx="2247900" cy="1549400"/>
          </a:xfrm>
          <a:prstGeom prst="roundRect">
            <a:avLst/>
          </a:prstGeom>
          <a:noFill/>
          <a:ln w="6350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12075" y="1235075"/>
            <a:ext cx="1476375" cy="922338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Best performing Systems</a:t>
            </a:r>
          </a:p>
        </p:txBody>
      </p:sp>
      <p:sp>
        <p:nvSpPr>
          <p:cNvPr id="8" name="Explosion 1 7"/>
          <p:cNvSpPr/>
          <p:nvPr/>
        </p:nvSpPr>
        <p:spPr>
          <a:xfrm rot="21062584">
            <a:off x="67219" y="128096"/>
            <a:ext cx="1723696" cy="998483"/>
          </a:xfrm>
          <a:prstGeom prst="irregularSeal1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Old results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58832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SG" altLang="en-US">
                <a:solidFill>
                  <a:srgbClr val="F2F2F2"/>
                </a:solidFill>
                <a:latin typeface="Gill Sans MT" panose="020B0502020104020203" pitchFamily="34" charset="0"/>
              </a:rPr>
              <a:t>23 June 2016</a:t>
            </a:r>
            <a:endParaRPr lang="en-US" altLang="en-US">
              <a:solidFill>
                <a:srgbClr val="F2F2F2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83275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BIRNDL 2016: CL-</a:t>
            </a:r>
            <a:r>
              <a:rPr lang="en-US" dirty="0" err="1"/>
              <a:t>SciSumm</a:t>
            </a:r>
            <a:r>
              <a:rPr lang="en-US" dirty="0"/>
              <a:t> 16 Overview</a:t>
            </a:r>
          </a:p>
        </p:txBody>
      </p:sp>
    </p:spTree>
    <p:extLst>
      <p:ext uri="{BB962C8B-B14F-4D97-AF65-F5344CB8AC3E}">
        <p14:creationId xmlns:p14="http://schemas.microsoft.com/office/powerpoint/2010/main" val="477614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832269" y="237164"/>
            <a:ext cx="7765322" cy="9704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New Results (Task 1A)</a:t>
            </a:r>
          </a:p>
        </p:txBody>
      </p:sp>
      <p:sp>
        <p:nvSpPr>
          <p:cNvPr id="4403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2C3AA-DDC1-4A75-BBA8-03F7EDF257B8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1" y="1934736"/>
          <a:ext cx="9030016" cy="3752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xplosion 1 4"/>
          <p:cNvSpPr/>
          <p:nvPr/>
        </p:nvSpPr>
        <p:spPr>
          <a:xfrm rot="21026055">
            <a:off x="114302" y="136280"/>
            <a:ext cx="1723696" cy="99848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New results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58832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SG" altLang="en-US">
                <a:solidFill>
                  <a:srgbClr val="F2F2F2"/>
                </a:solidFill>
                <a:latin typeface="Gill Sans MT" panose="020B0502020104020203" pitchFamily="34" charset="0"/>
              </a:rPr>
              <a:t>23 June 2016</a:t>
            </a:r>
            <a:endParaRPr lang="en-US" altLang="en-US">
              <a:solidFill>
                <a:srgbClr val="F2F2F2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83275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BIRNDL 2016: CL-</a:t>
            </a:r>
            <a:r>
              <a:rPr lang="en-US" dirty="0" err="1"/>
              <a:t>SciSumm</a:t>
            </a:r>
            <a:r>
              <a:rPr lang="en-US" dirty="0"/>
              <a:t> 16 Overview</a:t>
            </a:r>
          </a:p>
        </p:txBody>
      </p:sp>
    </p:spTree>
    <p:extLst>
      <p:ext uri="{BB962C8B-B14F-4D97-AF65-F5344CB8AC3E}">
        <p14:creationId xmlns:p14="http://schemas.microsoft.com/office/powerpoint/2010/main" val="282217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New Results (Task 1A)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245981"/>
              </p:ext>
            </p:extLst>
          </p:nvPr>
        </p:nvGraphicFramePr>
        <p:xfrm>
          <a:off x="744513" y="1512717"/>
          <a:ext cx="7646987" cy="508952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87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1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9690">
                  <a:extLst>
                    <a:ext uri="{9D8B030D-6E8A-4147-A177-3AD203B41FA5}">
                      <a16:colId xmlns:a16="http://schemas.microsoft.com/office/drawing/2014/main" val="3790552553"/>
                    </a:ext>
                  </a:extLst>
                </a:gridCol>
              </a:tblGrid>
              <a:tr h="411741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Gill Sans Light"/>
                        </a:rPr>
                        <a:t>System</a:t>
                      </a:r>
                      <a:r>
                        <a:rPr lang="en-US" sz="1600" baseline="0" dirty="0">
                          <a:latin typeface="Gill Sans Light"/>
                        </a:rPr>
                        <a:t> ID</a:t>
                      </a:r>
                      <a:endParaRPr lang="en-US" sz="1600" dirty="0">
                        <a:latin typeface="Gill Sans Light"/>
                      </a:endParaRPr>
                    </a:p>
                  </a:txBody>
                  <a:tcPr marL="91443" marR="91443" marT="45718" marB="4571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Gill Sans Light"/>
                        </a:rPr>
                        <a:t>Approach</a:t>
                      </a:r>
                    </a:p>
                  </a:txBody>
                  <a:tcPr marL="91443" marR="91443" marT="45718" marB="4571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Gill Sans Light"/>
                        </a:rPr>
                        <a:t>Task 1a</a:t>
                      </a:r>
                    </a:p>
                  </a:txBody>
                  <a:tcPr marL="91443" marR="91443" marT="45718" marB="4571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Gill Sans Light"/>
                        </a:rPr>
                        <a:t>Comments</a:t>
                      </a:r>
                    </a:p>
                  </a:txBody>
                  <a:tcPr marL="91443" marR="91443" marT="45718" marB="45718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72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Gill Sans Light"/>
                        </a:rPr>
                        <a:t>5</a:t>
                      </a:r>
                      <a:endParaRPr lang="en-US" sz="1400" b="1" dirty="0">
                        <a:latin typeface="Gill Sans Light"/>
                      </a:endParaRPr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Gill Sans Light"/>
                        </a:rPr>
                        <a:t>Discourse profiling, similarity function</a:t>
                      </a:r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0.03</a:t>
                      </a:r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Gill Sans Light"/>
                        </a:rPr>
                        <a:t>Some assumptions</a:t>
                      </a:r>
                      <a:r>
                        <a:rPr lang="en-US" sz="1400" baseline="0" dirty="0">
                          <a:latin typeface="Gill Sans Light"/>
                        </a:rPr>
                        <a:t> might be misplaced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 marL="91443" marR="91443"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457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Gill Sans Light"/>
                        </a:rPr>
                        <a:t>6</a:t>
                      </a:r>
                      <a:endParaRPr lang="en-US" sz="1400" b="1" dirty="0">
                        <a:latin typeface="Gill Sans Light"/>
                      </a:endParaRPr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>
                          <a:latin typeface="Gill Sans Light"/>
                        </a:rPr>
                        <a:t>Tfidf</a:t>
                      </a:r>
                      <a:r>
                        <a:rPr lang="en-US" sz="1400" dirty="0">
                          <a:latin typeface="Gill Sans Light"/>
                        </a:rPr>
                        <a:t> + neural network, dissimilarity score</a:t>
                      </a:r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Gill Sans Light"/>
                        </a:rPr>
                        <a:t>0.10</a:t>
                      </a:r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Gill Sans Light"/>
                        </a:rPr>
                        <a:t>Tfidf</a:t>
                      </a:r>
                      <a:r>
                        <a:rPr lang="en-US" sz="1400" baseline="0" dirty="0">
                          <a:latin typeface="Gill Sans Light"/>
                        </a:rPr>
                        <a:t> approach performed among the best, like last year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 marL="91443" marR="91443" marT="45718" marB="4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977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Gill Sans Light"/>
                        </a:rPr>
                        <a:t>8</a:t>
                      </a:r>
                      <a:endParaRPr lang="en-US" sz="1400" b="1" dirty="0">
                        <a:latin typeface="Gill Sans Light"/>
                      </a:endParaRPr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Sentence fusion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Gill Sans Light"/>
                        </a:rPr>
                        <a:t>Jaccard</a:t>
                      </a:r>
                      <a:r>
                        <a:rPr lang="en-US" sz="1400" dirty="0">
                          <a:latin typeface="Gill Sans Light"/>
                        </a:rPr>
                        <a:t> Cascade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Gill Sans Light"/>
                        </a:rPr>
                        <a:t>Jaccard</a:t>
                      </a:r>
                      <a:r>
                        <a:rPr lang="en-US" sz="1400" dirty="0">
                          <a:latin typeface="Gill Sans Light"/>
                        </a:rPr>
                        <a:t> Focused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SVM method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Voting</a:t>
                      </a:r>
                      <a:r>
                        <a:rPr lang="en-US" sz="1400" baseline="0" dirty="0">
                          <a:latin typeface="Gill Sans Light"/>
                        </a:rPr>
                        <a:t> Method 1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>
                          <a:latin typeface="Gill Sans Light"/>
                        </a:rPr>
                        <a:t>Voting Method 2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0.12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0.09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0.12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0.04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0.11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0.10</a:t>
                      </a:r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Gill Sans Light"/>
                        </a:rPr>
                        <a:t>Second best</a:t>
                      </a:r>
                      <a:r>
                        <a:rPr lang="en-US" sz="1400" baseline="0" dirty="0">
                          <a:latin typeface="Gill Sans Light"/>
                        </a:rPr>
                        <a:t> performance, second highest deviation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 marL="91443" marR="91443" marT="45718" marB="4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82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Gill Sans Light"/>
                        </a:rPr>
                        <a:t>9</a:t>
                      </a:r>
                      <a:endParaRPr lang="en-US" sz="1400" b="1" dirty="0">
                        <a:latin typeface="Gill Sans Light"/>
                      </a:endParaRPr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Sect-class TSR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Modified TSR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TSR-sent-class</a:t>
                      </a:r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0.00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0.05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0.00</a:t>
                      </a:r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Gill Sans Light"/>
                        </a:rPr>
                        <a:t>Ranking</a:t>
                      </a:r>
                      <a:r>
                        <a:rPr lang="en-US" sz="1400" baseline="0" dirty="0">
                          <a:latin typeface="Gill Sans Light"/>
                        </a:rPr>
                        <a:t> methods have not worked well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 marL="91443" marR="91443" marT="45718" marB="457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 flipV="1">
            <a:off x="5278438" y="2952749"/>
            <a:ext cx="1106487" cy="379029"/>
          </a:xfrm>
          <a:prstGeom prst="roundRect">
            <a:avLst/>
          </a:prstGeom>
          <a:noFill/>
          <a:ln w="6350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6188" y="2305050"/>
            <a:ext cx="2182812" cy="6477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Light"/>
              </a:rPr>
              <a:t>Best performing Systems</a:t>
            </a:r>
          </a:p>
        </p:txBody>
      </p:sp>
      <p:sp>
        <p:nvSpPr>
          <p:cNvPr id="7" name="Explosion 1 6"/>
          <p:cNvSpPr/>
          <p:nvPr/>
        </p:nvSpPr>
        <p:spPr>
          <a:xfrm rot="21026055">
            <a:off x="114302" y="136280"/>
            <a:ext cx="1723696" cy="99848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New results</a:t>
            </a:r>
          </a:p>
        </p:txBody>
      </p:sp>
      <p:sp>
        <p:nvSpPr>
          <p:cNvPr id="8" name="Rounded Rectangle 7"/>
          <p:cNvSpPr/>
          <p:nvPr/>
        </p:nvSpPr>
        <p:spPr>
          <a:xfrm flipV="1">
            <a:off x="5278438" y="4562800"/>
            <a:ext cx="1106487" cy="220380"/>
          </a:xfrm>
          <a:prstGeom prst="roundRect">
            <a:avLst/>
          </a:prstGeom>
          <a:noFill/>
          <a:ln w="6350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ounded Rectangle 8"/>
          <p:cNvSpPr/>
          <p:nvPr/>
        </p:nvSpPr>
        <p:spPr>
          <a:xfrm flipV="1">
            <a:off x="5278438" y="5004242"/>
            <a:ext cx="1106487" cy="479635"/>
          </a:xfrm>
          <a:prstGeom prst="roundRect">
            <a:avLst/>
          </a:prstGeom>
          <a:noFill/>
          <a:ln w="6350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ounded Rectangle 9"/>
          <p:cNvSpPr/>
          <p:nvPr/>
        </p:nvSpPr>
        <p:spPr>
          <a:xfrm flipV="1">
            <a:off x="5278438" y="4121361"/>
            <a:ext cx="1106487" cy="261447"/>
          </a:xfrm>
          <a:prstGeom prst="roundRect">
            <a:avLst/>
          </a:prstGeom>
          <a:noFill/>
          <a:ln w="6350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5379" y="3581393"/>
            <a:ext cx="2182812" cy="6477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Light"/>
              </a:rPr>
              <a:t>Best performing Systems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534909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SG" altLang="en-US">
                <a:solidFill>
                  <a:srgbClr val="F2F2F2"/>
                </a:solidFill>
                <a:latin typeface="Gill Sans MT" panose="020B0502020104020203" pitchFamily="34" charset="0"/>
              </a:rPr>
              <a:t>23 June 2016</a:t>
            </a:r>
            <a:endParaRPr lang="en-US" altLang="en-US">
              <a:solidFill>
                <a:srgbClr val="F2F2F2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534909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BIRNDL 2016: CL-</a:t>
            </a:r>
            <a:r>
              <a:rPr lang="en-US" dirty="0" err="1"/>
              <a:t>SciSumm</a:t>
            </a:r>
            <a:r>
              <a:rPr lang="en-US" dirty="0"/>
              <a:t> 16 Overview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524404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0B018-7893-4AD5-9C01-3FB597BC406D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91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New Results (Task 1A)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11830"/>
              </p:ext>
            </p:extLst>
          </p:nvPr>
        </p:nvGraphicFramePr>
        <p:xfrm>
          <a:off x="941526" y="1411829"/>
          <a:ext cx="7683061" cy="54578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65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3719">
                  <a:extLst>
                    <a:ext uri="{9D8B030D-6E8A-4147-A177-3AD203B41FA5}">
                      <a16:colId xmlns:a16="http://schemas.microsoft.com/office/drawing/2014/main" val="3790552553"/>
                    </a:ext>
                  </a:extLst>
                </a:gridCol>
              </a:tblGrid>
              <a:tr h="368322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>
                          <a:latin typeface="Gill Sans Light"/>
                        </a:rPr>
                        <a:t>ID</a:t>
                      </a:r>
                      <a:endParaRPr lang="en-US" sz="1600" dirty="0">
                        <a:latin typeface="Gill Sans Light"/>
                      </a:endParaRP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Gill Sans Light"/>
                        </a:rPr>
                        <a:t>Approach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Gill Sans Light"/>
                        </a:rPr>
                        <a:t>Task 1A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Gill Sans Light"/>
                        </a:rPr>
                        <a:t>Comments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97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Gill Sans Light"/>
                        </a:rPr>
                        <a:t>10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Gill Sans Light"/>
                        </a:rPr>
                        <a:t>WEKA + SUMMA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ill Sans Light"/>
                        </a:rPr>
                        <a:t>Method 1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ill Sans Light"/>
                        </a:rPr>
                        <a:t>Method 2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ill Sans Light"/>
                        </a:rPr>
                        <a:t>0.02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ill Sans Light"/>
                        </a:rPr>
                        <a:t>0.01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ill Sans Light"/>
                        </a:rPr>
                        <a:t>Regression</a:t>
                      </a:r>
                      <a:r>
                        <a:rPr lang="en-US" sz="1400" b="0" baseline="0" dirty="0">
                          <a:latin typeface="Gill Sans Light"/>
                        </a:rPr>
                        <a:t> did not perform well</a:t>
                      </a:r>
                      <a:endParaRPr lang="en-US" sz="1400" b="0" dirty="0">
                        <a:latin typeface="Gill Sans Light"/>
                      </a:endParaRP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073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Gill Sans Light"/>
                        </a:rPr>
                        <a:t>12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ill Sans Light"/>
                        </a:rPr>
                        <a:t>Ranking problem, Text classification</a:t>
                      </a:r>
                      <a:r>
                        <a:rPr lang="en-US" sz="1400" b="0" baseline="0" dirty="0">
                          <a:latin typeface="Gill Sans Light"/>
                        </a:rPr>
                        <a:t> problem</a:t>
                      </a:r>
                      <a:endParaRPr lang="en-US" sz="1400" b="0" dirty="0">
                        <a:latin typeface="Gill Sans Light"/>
                      </a:endParaRP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ill Sans Light"/>
                        </a:rPr>
                        <a:t>0.02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ill Sans Light"/>
                        </a:rPr>
                        <a:t>Suggests that Task</a:t>
                      </a:r>
                      <a:r>
                        <a:rPr lang="en-US" sz="1400" b="0" baseline="0" dirty="0">
                          <a:latin typeface="Gill Sans Light"/>
                        </a:rPr>
                        <a:t> 1a is not IR</a:t>
                      </a:r>
                      <a:endParaRPr lang="en-US" sz="1400" b="0" dirty="0">
                        <a:latin typeface="Gill Sans Light"/>
                      </a:endParaRP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83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Gill Sans Light"/>
                        </a:rPr>
                        <a:t>13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ill Sans Light"/>
                        </a:rPr>
                        <a:t>Unsupervised bigram overlap method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ill Sans Light"/>
                        </a:rPr>
                        <a:t>0.04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ill Sans Light"/>
                        </a:rPr>
                        <a:t>Middle order performance in Task 1a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185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Gill Sans Light"/>
                        </a:rPr>
                        <a:t>15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Tfidf+st+sl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ill Sans Ligh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Tkern1-1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Tkern1-1ce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Tkern1-4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Tkern1-4ce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Tkern1-8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Tkern1-8ce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dirty="0"/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ill Sans Light"/>
                        </a:rPr>
                        <a:t>0.13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ill Sans Light"/>
                        </a:rPr>
                        <a:t>0.01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ill Sans Light"/>
                        </a:rPr>
                        <a:t>0.01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ill Sans Light"/>
                        </a:rPr>
                        <a:t>0.01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ill Sans Light"/>
                        </a:rPr>
                        <a:t>0.01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ill Sans Light"/>
                        </a:rPr>
                        <a:t>0.01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ill Sans Light"/>
                        </a:rPr>
                        <a:t>0.01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ill Sans Light"/>
                        </a:rPr>
                        <a:t>Best performance, most deviation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2283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Gill Sans Light"/>
                        </a:rPr>
                        <a:t>16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SVMRank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, Manifold Ranking System</a:t>
                      </a:r>
                      <a:endParaRPr lang="en-US" sz="1400" b="0" dirty="0"/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0.10</a:t>
                      </a:r>
                      <a:endParaRPr lang="en-US" sz="1600" b="0" dirty="0"/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ill Sans Light"/>
                        </a:rPr>
                        <a:t>Most consistent out</a:t>
                      </a:r>
                      <a:r>
                        <a:rPr lang="en-US" sz="1400" b="0" baseline="0" dirty="0">
                          <a:latin typeface="Gill Sans Light"/>
                        </a:rPr>
                        <a:t> of top performing systems</a:t>
                      </a:r>
                      <a:endParaRPr lang="en-US" sz="1400" b="0" dirty="0">
                        <a:latin typeface="Gill Sans Light"/>
                      </a:endParaRP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924724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 flipV="1">
            <a:off x="4973638" y="4002088"/>
            <a:ext cx="1106487" cy="300037"/>
          </a:xfrm>
          <a:prstGeom prst="roundRect">
            <a:avLst/>
          </a:prstGeom>
          <a:noFill/>
          <a:ln w="6350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2025" y="3349625"/>
            <a:ext cx="2182813" cy="64611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Light"/>
              </a:rPr>
              <a:t>Best performing Systems</a:t>
            </a:r>
          </a:p>
        </p:txBody>
      </p:sp>
      <p:sp>
        <p:nvSpPr>
          <p:cNvPr id="8" name="Explosion 1 7"/>
          <p:cNvSpPr/>
          <p:nvPr/>
        </p:nvSpPr>
        <p:spPr>
          <a:xfrm rot="21026055">
            <a:off x="114302" y="136280"/>
            <a:ext cx="1723696" cy="99848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New results</a:t>
            </a:r>
          </a:p>
        </p:txBody>
      </p:sp>
      <p:sp>
        <p:nvSpPr>
          <p:cNvPr id="9" name="Rounded Rectangle 8"/>
          <p:cNvSpPr/>
          <p:nvPr/>
        </p:nvSpPr>
        <p:spPr>
          <a:xfrm flipV="1">
            <a:off x="4935538" y="6098381"/>
            <a:ext cx="1106487" cy="300037"/>
          </a:xfrm>
          <a:prstGeom prst="roundRect">
            <a:avLst/>
          </a:prstGeom>
          <a:noFill/>
          <a:ln w="6350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03925" y="5445918"/>
            <a:ext cx="2182813" cy="64611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Light"/>
              </a:rPr>
              <a:t>Best performing Systems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quarter" idx="10"/>
          </p:nvPr>
        </p:nvSpPr>
        <p:spPr>
          <a:xfrm>
            <a:off x="6073775" y="6522047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SG" altLang="en-US">
                <a:solidFill>
                  <a:srgbClr val="F2F2F2"/>
                </a:solidFill>
                <a:latin typeface="Gill Sans MT" panose="020B0502020104020203" pitchFamily="34" charset="0"/>
              </a:rPr>
              <a:t>23 June 2016</a:t>
            </a:r>
            <a:endParaRPr lang="en-US" altLang="en-US">
              <a:solidFill>
                <a:srgbClr val="F2F2F2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00125" y="6522047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BIRNDL 2016: CL-</a:t>
            </a:r>
            <a:r>
              <a:rPr lang="en-US" dirty="0" err="1"/>
              <a:t>SciSumm</a:t>
            </a:r>
            <a:r>
              <a:rPr lang="en-US" dirty="0"/>
              <a:t> 16 Overview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513890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0B018-7893-4AD5-9C01-3FB597BC406D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43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832269" y="237164"/>
            <a:ext cx="7765322" cy="9704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New Results (Task 1B)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1783122"/>
              </p:ext>
            </p:extLst>
          </p:nvPr>
        </p:nvGraphicFramePr>
        <p:xfrm>
          <a:off x="832269" y="1475874"/>
          <a:ext cx="7617993" cy="4010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xplosion 1 4"/>
          <p:cNvSpPr/>
          <p:nvPr/>
        </p:nvSpPr>
        <p:spPr>
          <a:xfrm rot="21026055">
            <a:off x="114302" y="136280"/>
            <a:ext cx="1723696" cy="99848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New results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248400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SG" altLang="en-US">
                <a:solidFill>
                  <a:srgbClr val="F2F2F2"/>
                </a:solidFill>
                <a:latin typeface="Gill Sans MT" panose="020B0502020104020203" pitchFamily="34" charset="0"/>
              </a:rPr>
              <a:t>23 June 2016</a:t>
            </a:r>
            <a:endParaRPr lang="en-US" altLang="en-US">
              <a:solidFill>
                <a:srgbClr val="F2F2F2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248400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BIRNDL 2016: CL-</a:t>
            </a:r>
            <a:r>
              <a:rPr lang="en-US" dirty="0" err="1"/>
              <a:t>SciSumm</a:t>
            </a:r>
            <a:r>
              <a:rPr lang="en-US" dirty="0"/>
              <a:t> 16 Overview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219603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0B018-7893-4AD5-9C01-3FB597BC406D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673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New Results (Task 1B)</a:t>
            </a:r>
          </a:p>
        </p:txBody>
      </p:sp>
      <p:sp>
        <p:nvSpPr>
          <p:cNvPr id="44036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251134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7D4D74-3C25-4AFF-8327-B57B9EBB1E2C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75621"/>
              </p:ext>
            </p:extLst>
          </p:nvPr>
        </p:nvGraphicFramePr>
        <p:xfrm>
          <a:off x="304801" y="1522414"/>
          <a:ext cx="8618482" cy="519369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06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7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6372">
                  <a:extLst>
                    <a:ext uri="{9D8B030D-6E8A-4147-A177-3AD203B41FA5}">
                      <a16:colId xmlns:a16="http://schemas.microsoft.com/office/drawing/2014/main" val="1931500666"/>
                    </a:ext>
                  </a:extLst>
                </a:gridCol>
                <a:gridCol w="2367912">
                  <a:extLst>
                    <a:ext uri="{9D8B030D-6E8A-4147-A177-3AD203B41FA5}">
                      <a16:colId xmlns:a16="http://schemas.microsoft.com/office/drawing/2014/main" val="3790552553"/>
                    </a:ext>
                  </a:extLst>
                </a:gridCol>
              </a:tblGrid>
              <a:tr h="320098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latin typeface="Gill Sans Light"/>
                        </a:rPr>
                        <a:t>ID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Gill Sans Light"/>
                        </a:rPr>
                        <a:t>Approach</a:t>
                      </a:r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Gill Sans Light"/>
                        </a:rPr>
                        <a:t>Task 1B</a:t>
                      </a:r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Gill Sans Light"/>
                        </a:rPr>
                        <a:t>Comments</a:t>
                      </a:r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167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Gill Sans Light"/>
                        </a:rPr>
                        <a:t>5</a:t>
                      </a:r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Gill Sans Light"/>
                        </a:rPr>
                        <a:t>Transdisciplinary Scientific Lexicon</a:t>
                      </a:r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Gill Sans Light"/>
                        </a:rPr>
                        <a:t>0.06</a:t>
                      </a:r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Gill Sans Light"/>
                        </a:rPr>
                        <a:t>Dependency on Task 1A</a:t>
                      </a:r>
                      <a:r>
                        <a:rPr lang="en-US" sz="1400" baseline="0" dirty="0">
                          <a:latin typeface="Gill Sans Light"/>
                        </a:rPr>
                        <a:t> hurts performance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442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Gill Sans Light"/>
                        </a:rPr>
                        <a:t>8</a:t>
                      </a:r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Sentence fusion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Gill Sans Light"/>
                        </a:rPr>
                        <a:t>Jaccard</a:t>
                      </a:r>
                      <a:r>
                        <a:rPr lang="en-US" sz="1400" dirty="0">
                          <a:latin typeface="Gill Sans Light"/>
                        </a:rPr>
                        <a:t> Cascade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Gill Sans Light"/>
                        </a:rPr>
                        <a:t>Jaccard</a:t>
                      </a:r>
                      <a:r>
                        <a:rPr lang="en-US" sz="1400" dirty="0">
                          <a:latin typeface="Gill Sans Light"/>
                        </a:rPr>
                        <a:t> Focused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SVM method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Voting</a:t>
                      </a:r>
                      <a:r>
                        <a:rPr lang="en-US" sz="1400" baseline="0" dirty="0">
                          <a:latin typeface="Gill Sans Light"/>
                        </a:rPr>
                        <a:t> Method 1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>
                          <a:latin typeface="Gill Sans Light"/>
                        </a:rPr>
                        <a:t>Voting Method 2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0.29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0.25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0.31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0.17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0.28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0.26</a:t>
                      </a:r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Gill Sans Light"/>
                        </a:rPr>
                        <a:t>Combinations of Voting</a:t>
                      </a:r>
                      <a:r>
                        <a:rPr lang="en-US" sz="1400" baseline="0" dirty="0">
                          <a:latin typeface="Gill Sans Light"/>
                        </a:rPr>
                        <a:t> methods with Task 1A approaches worked well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234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Gill Sans Light"/>
                        </a:rPr>
                        <a:t>10</a:t>
                      </a:r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Gill Sans Light"/>
                        </a:rPr>
                        <a:t>WEKA + SUMMA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Text classification 1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Text classification 2</a:t>
                      </a:r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0.13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0.06</a:t>
                      </a:r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Gill Sans Light"/>
                        </a:rPr>
                        <a:t>Domain knowledge</a:t>
                      </a:r>
                      <a:r>
                        <a:rPr lang="en-US" sz="1400" baseline="0" dirty="0">
                          <a:latin typeface="Gill Sans Light"/>
                        </a:rPr>
                        <a:t> improves classification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785881"/>
                  </a:ext>
                </a:extLst>
              </a:tr>
              <a:tr h="768234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Gill Sans Light"/>
                        </a:rPr>
                        <a:t>12</a:t>
                      </a:r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Text classification</a:t>
                      </a:r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0.01</a:t>
                      </a:r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Gill Sans Light"/>
                        </a:rPr>
                        <a:t>Citation context is not enough; M</a:t>
                      </a:r>
                      <a:r>
                        <a:rPr lang="en-US" sz="1400" baseline="0" dirty="0">
                          <a:latin typeface="Gill Sans Light"/>
                        </a:rPr>
                        <a:t>ore features need to be explored 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819567"/>
                  </a:ext>
                </a:extLst>
              </a:tr>
              <a:tr h="544165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Gill Sans Light"/>
                        </a:rPr>
                        <a:t>13</a:t>
                      </a:r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Rule-based approach</a:t>
                      </a:r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Light"/>
                        </a:rPr>
                        <a:t>0.05</a:t>
                      </a:r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Gill Sans Light"/>
                        </a:rPr>
                        <a:t>Dependency on Task 1A and paper structure</a:t>
                      </a:r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156888"/>
                  </a:ext>
                </a:extLst>
              </a:tr>
              <a:tr h="808357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Gill Sans Light"/>
                        </a:rPr>
                        <a:t>16</a:t>
                      </a:r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Manifold Ranking System</a:t>
                      </a:r>
                      <a:endParaRPr lang="en-US" sz="1400" dirty="0"/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0.15</a:t>
                      </a:r>
                      <a:endParaRPr lang="en-US" sz="1600" dirty="0"/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Gill Sans Light"/>
                        </a:rPr>
                        <a:t>Ranking did not perform well</a:t>
                      </a:r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54647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 flipV="1">
            <a:off x="3914775" y="2332038"/>
            <a:ext cx="993775" cy="684431"/>
          </a:xfrm>
          <a:prstGeom prst="roundRect">
            <a:avLst/>
          </a:prstGeom>
          <a:noFill/>
          <a:ln w="6350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8550" y="1611313"/>
            <a:ext cx="1476375" cy="923925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Light"/>
              </a:rPr>
              <a:t>Best performing Systems</a:t>
            </a:r>
          </a:p>
        </p:txBody>
      </p:sp>
      <p:sp>
        <p:nvSpPr>
          <p:cNvPr id="8" name="Explosion 1 7"/>
          <p:cNvSpPr/>
          <p:nvPr/>
        </p:nvSpPr>
        <p:spPr>
          <a:xfrm rot="21026055">
            <a:off x="114302" y="136280"/>
            <a:ext cx="1723696" cy="99848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New results</a:t>
            </a:r>
          </a:p>
        </p:txBody>
      </p:sp>
      <p:sp>
        <p:nvSpPr>
          <p:cNvPr id="9" name="Rounded Rectangle 8"/>
          <p:cNvSpPr/>
          <p:nvPr/>
        </p:nvSpPr>
        <p:spPr>
          <a:xfrm flipV="1">
            <a:off x="3914774" y="3255963"/>
            <a:ext cx="993775" cy="481231"/>
          </a:xfrm>
          <a:prstGeom prst="roundRect">
            <a:avLst/>
          </a:prstGeom>
          <a:noFill/>
          <a:ln w="6350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8996" y="6248400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SG" altLang="en-US">
                <a:solidFill>
                  <a:srgbClr val="F2F2F2"/>
                </a:solidFill>
                <a:latin typeface="Gill Sans MT" panose="020B0502020104020203" pitchFamily="34" charset="0"/>
              </a:rPr>
              <a:t>23 June 2016</a:t>
            </a:r>
            <a:endParaRPr lang="en-US" altLang="en-US">
              <a:solidFill>
                <a:srgbClr val="F2F2F2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346" y="6248400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BIRNDL 2016: CL-</a:t>
            </a:r>
            <a:r>
              <a:rPr lang="en-US" dirty="0" err="1"/>
              <a:t>SciSumm</a:t>
            </a:r>
            <a:r>
              <a:rPr lang="en-US" dirty="0"/>
              <a:t> 16 Overview</a:t>
            </a:r>
          </a:p>
        </p:txBody>
      </p:sp>
    </p:spTree>
    <p:extLst>
      <p:ext uri="{BB962C8B-B14F-4D97-AF65-F5344CB8AC3E}">
        <p14:creationId xmlns:p14="http://schemas.microsoft.com/office/powerpoint/2010/main" val="3778993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85346" y="0"/>
            <a:ext cx="7765322" cy="9704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New Results – Task 2</a:t>
            </a:r>
          </a:p>
        </p:txBody>
      </p:sp>
      <p:sp>
        <p:nvSpPr>
          <p:cNvPr id="43012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B55384-9381-4EF3-887C-598FB54EF22D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92375" y="4939920"/>
          <a:ext cx="4221638" cy="1886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92375" y="2975221"/>
          <a:ext cx="4221638" cy="1812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92375" y="959414"/>
          <a:ext cx="4221638" cy="1874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4425527" y="960862"/>
          <a:ext cx="4618112" cy="1872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/>
        </p:nvGraphicFramePr>
        <p:xfrm>
          <a:off x="4425528" y="2975221"/>
          <a:ext cx="4618111" cy="1812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/>
        </p:nvGraphicFramePr>
        <p:xfrm>
          <a:off x="4425527" y="4939920"/>
          <a:ext cx="4618112" cy="1886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3" name="Explosion 1 12"/>
          <p:cNvSpPr/>
          <p:nvPr/>
        </p:nvSpPr>
        <p:spPr>
          <a:xfrm rot="21026055">
            <a:off x="114302" y="136280"/>
            <a:ext cx="1723696" cy="99848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New results</a:t>
            </a:r>
          </a:p>
        </p:txBody>
      </p:sp>
      <p:sp>
        <p:nvSpPr>
          <p:cNvPr id="2" name="Rectangle 1"/>
          <p:cNvSpPr/>
          <p:nvPr/>
        </p:nvSpPr>
        <p:spPr>
          <a:xfrm>
            <a:off x="92375" y="819807"/>
            <a:ext cx="8951264" cy="2002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2479" y="2975222"/>
            <a:ext cx="8951264" cy="1812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2375" y="4939920"/>
            <a:ext cx="8951264" cy="1812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321" y="2609913"/>
            <a:ext cx="2660343" cy="369332"/>
          </a:xfrm>
          <a:prstGeom prst="rect">
            <a:avLst/>
          </a:prstGeom>
          <a:solidFill>
            <a:srgbClr val="2E2E3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Abstract summaries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479" y="4574855"/>
            <a:ext cx="2593505" cy="369332"/>
          </a:xfrm>
          <a:prstGeom prst="rect">
            <a:avLst/>
          </a:prstGeom>
          <a:solidFill>
            <a:srgbClr val="2E2E3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Community summaries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159" y="6535285"/>
            <a:ext cx="2593505" cy="369332"/>
          </a:xfrm>
          <a:prstGeom prst="rect">
            <a:avLst/>
          </a:prstGeom>
          <a:solidFill>
            <a:srgbClr val="2E2E3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Human summaries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 bwMode="auto">
          <a:xfrm>
            <a:off x="8082401" y="6456099"/>
            <a:ext cx="56515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E43C9121-6D16-446F-989E-57FC492023A9}" type="slidenum">
              <a:rPr lang="en-US" altLang="en-US" sz="1200" smtClean="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  <a:defRPr/>
              </a:pPr>
              <a:t>16</a:t>
            </a:fld>
            <a:endParaRPr lang="en-US" altLang="en-US" sz="12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62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effectLst>
            <a:outerShdw blurRad="25400" rotWithShape="0">
              <a:srgbClr val="000000">
                <a:alpha val="45999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latin typeface="Gill Sans Light" charset="0"/>
                <a:ea typeface="Gill Sans Light" charset="0"/>
                <a:cs typeface="Gill Sans Light" charset="0"/>
              </a:rPr>
              <a:t>Supplemental Analyses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85799" y="1824038"/>
            <a:ext cx="7764463" cy="4059237"/>
          </a:xfrm>
          <a:effectLst>
            <a:outerShdw blurRad="25400" rotWithShape="0">
              <a:srgbClr val="000000">
                <a:alpha val="45999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latin typeface="Gill Sans Light" charset="0"/>
                <a:ea typeface="Gill Sans Light" charset="0"/>
                <a:cs typeface="Gill Sans Light" charset="0"/>
              </a:rPr>
              <a:t>We investigated whether high deviations could be because of the topic sets themselves</a:t>
            </a:r>
          </a:p>
          <a:p>
            <a:pPr>
              <a:defRPr/>
            </a:pPr>
            <a:r>
              <a:rPr lang="en-US" altLang="en-US" dirty="0">
                <a:latin typeface="Gill Sans Light" charset="0"/>
                <a:ea typeface="Gill Sans Light" charset="0"/>
                <a:cs typeface="Gill Sans Light" charset="0"/>
              </a:rPr>
              <a:t>Topics with both high and low number of </a:t>
            </a:r>
            <a:r>
              <a:rPr lang="en-US" altLang="en-US" dirty="0" err="1">
                <a:latin typeface="Gill Sans Light" charset="0"/>
                <a:ea typeface="Gill Sans Light" charset="0"/>
                <a:cs typeface="Gill Sans Light" charset="0"/>
              </a:rPr>
              <a:t>citances</a:t>
            </a:r>
            <a:r>
              <a:rPr lang="en-US" altLang="en-US" dirty="0">
                <a:latin typeface="Gill Sans Light" charset="0"/>
                <a:ea typeface="Gill Sans Light" charset="0"/>
                <a:cs typeface="Gill Sans Light" charset="0"/>
              </a:rPr>
              <a:t> have mixed results </a:t>
            </a:r>
          </a:p>
          <a:p>
            <a:pPr>
              <a:defRPr/>
            </a:pPr>
            <a:r>
              <a:rPr lang="en-US" altLang="en-US" dirty="0">
                <a:latin typeface="Gill Sans Light" charset="0"/>
                <a:ea typeface="Gill Sans Light" charset="0"/>
                <a:cs typeface="Gill Sans Light" charset="0"/>
              </a:rPr>
              <a:t>No significant patterns of performance against:</a:t>
            </a:r>
          </a:p>
          <a:p>
            <a:pPr lvl="1">
              <a:defRPr/>
            </a:pPr>
            <a:r>
              <a:rPr lang="en-US" altLang="en-US" dirty="0">
                <a:latin typeface="Gill Sans Light" charset="0"/>
                <a:ea typeface="Gill Sans Light" charset="0"/>
                <a:cs typeface="Gill Sans Light" charset="0"/>
              </a:rPr>
              <a:t>Number of </a:t>
            </a:r>
            <a:r>
              <a:rPr lang="en-US" altLang="en-US" dirty="0" err="1">
                <a:latin typeface="Gill Sans Light" charset="0"/>
                <a:ea typeface="Gill Sans Light" charset="0"/>
                <a:cs typeface="Gill Sans Light" charset="0"/>
              </a:rPr>
              <a:t>citances</a:t>
            </a:r>
            <a:r>
              <a:rPr lang="en-US" altLang="en-US" dirty="0">
                <a:latin typeface="Gill Sans Light" charset="0"/>
                <a:ea typeface="Gill Sans Light" charset="0"/>
                <a:cs typeface="Gill Sans Light" charset="0"/>
              </a:rPr>
              <a:t> of the topic set</a:t>
            </a:r>
          </a:p>
          <a:p>
            <a:pPr lvl="1">
              <a:defRPr/>
            </a:pPr>
            <a:r>
              <a:rPr lang="en-US" altLang="en-US" dirty="0">
                <a:latin typeface="Gill Sans Light" charset="0"/>
                <a:ea typeface="Gill Sans Light" charset="0"/>
                <a:cs typeface="Gill Sans Light" charset="0"/>
              </a:rPr>
              <a:t>Age of the paper</a:t>
            </a:r>
          </a:p>
          <a:p>
            <a:pPr marL="38100" indent="0">
              <a:buNone/>
              <a:defRPr/>
            </a:pPr>
            <a:endParaRPr lang="en-US" altLang="en-US" dirty="0">
              <a:latin typeface="Gill Sans Light" charset="0"/>
              <a:ea typeface="Gill Sans Light" charset="0"/>
              <a:cs typeface="Gill Sans Light" charset="0"/>
            </a:endParaRPr>
          </a:p>
          <a:p>
            <a:pPr>
              <a:defRPr/>
            </a:pPr>
            <a:endParaRPr lang="en-US" altLang="en-US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SG" altLang="en-US">
                <a:solidFill>
                  <a:srgbClr val="F2F2F2"/>
                </a:solidFill>
                <a:latin typeface="Gill Sans MT" panose="020B0502020104020203" pitchFamily="34" charset="0"/>
              </a:rPr>
              <a:t>23 June 2016</a:t>
            </a:r>
            <a:endParaRPr lang="en-US" altLang="en-US">
              <a:solidFill>
                <a:srgbClr val="F2F2F2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BIRNDL 2016: CL-SciSumm 16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5883275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E43C9121-6D16-446F-989E-57FC492023A9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17</a:t>
            </a:fld>
            <a:endParaRPr lang="en-US" altLang="en-US" sz="1200" dirty="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Limitations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36525" y="1862138"/>
            <a:ext cx="9007475" cy="4703762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indent="-306000" eaLnBrk="1" fontAlgn="auto" hangingPunct="1">
              <a:lnSpc>
                <a:spcPct val="90000"/>
              </a:lnSpc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Task 1B: limited number of samples for most (e.g., hypothesis) discourse facets, inconsistent labeling</a:t>
            </a:r>
          </a:p>
          <a:p>
            <a:pPr indent="-306000" eaLnBrk="1" fontAlgn="auto" hangingPunct="1">
              <a:lnSpc>
                <a:spcPct val="90000"/>
              </a:lnSpc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Preprocessing: OCR + Parsing</a:t>
            </a:r>
          </a:p>
          <a:p>
            <a:pPr indent="-306000" eaLnBrk="1" fontAlgn="auto" hangingPunct="1">
              <a:lnSpc>
                <a:spcPct val="90000"/>
              </a:lnSpc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Software: Protégé w/ manual alignment and post-processing</a:t>
            </a:r>
          </a:p>
          <a:p>
            <a:pPr indent="-306000" eaLnBrk="1" fontAlgn="auto" hangingPunct="1">
              <a:lnSpc>
                <a:spcPct val="90000"/>
              </a:lnSpc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Scaling the corpus was difficult: key bottleneck in the corpus development</a:t>
            </a:r>
          </a:p>
          <a:p>
            <a:pPr indent="-306000" eaLnBrk="1" fontAlgn="auto" hangingPunct="1">
              <a:lnSpc>
                <a:spcPct val="90000"/>
              </a:lnSpc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Participant feedback?</a:t>
            </a:r>
          </a:p>
          <a:p>
            <a:pPr lvl="1" indent="-306000" eaLnBrk="1" fontAlgn="auto" hangingPunct="1">
              <a:lnSpc>
                <a:spcPct val="90000"/>
              </a:lnSpc>
              <a:buFont typeface="Wingdings 2" charset="2"/>
              <a:buChar char="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Guidelines</a:t>
            </a:r>
          </a:p>
          <a:p>
            <a:pPr lvl="1" indent="-306000" eaLnBrk="1" fontAlgn="auto" hangingPunct="1">
              <a:lnSpc>
                <a:spcPct val="90000"/>
              </a:lnSpc>
              <a:buFont typeface="Wingdings 2" charset="2"/>
              <a:buChar char="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The Task</a:t>
            </a:r>
          </a:p>
          <a:p>
            <a:pPr lvl="1" indent="-306000" eaLnBrk="1" fontAlgn="auto" hangingPunct="1">
              <a:lnSpc>
                <a:spcPct val="90000"/>
              </a:lnSpc>
              <a:buFont typeface="Wingdings 2" charset="2"/>
              <a:buChar char="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The Corpus – size, #citing papers</a:t>
            </a:r>
          </a:p>
          <a:p>
            <a:pPr lvl="1" indent="-306000" eaLnBrk="1" fontAlgn="auto" hangingPunct="1">
              <a:lnSpc>
                <a:spcPct val="90000"/>
              </a:lnSpc>
              <a:buFont typeface="Wingdings 2" charset="2"/>
              <a:buChar char="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Evaluation metrics </a:t>
            </a:r>
          </a:p>
          <a:p>
            <a:pPr marL="413138" lvl="1" indent="0" eaLnBrk="1" fontAlgn="auto" hangingPunct="1">
              <a:lnSpc>
                <a:spcPct val="90000"/>
              </a:lnSpc>
              <a:buNone/>
              <a:defRPr/>
            </a:pPr>
            <a:endParaRPr lang="en-US" altLang="en-US" sz="2000" dirty="0">
              <a:latin typeface="Gill Sans Light" charset="0"/>
              <a:cs typeface="Gill Sans Light" charset="0"/>
            </a:endParaRPr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072460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E43C9121-6D16-446F-989E-57FC492023A9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18</a:t>
            </a:fld>
            <a:endParaRPr lang="en-US" altLang="en-US" sz="1200" dirty="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109187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SG" altLang="en-US" dirty="0">
                <a:solidFill>
                  <a:srgbClr val="F2F2F2"/>
                </a:solidFill>
                <a:latin typeface="Gill Sans MT" panose="020B0502020104020203" pitchFamily="34" charset="0"/>
              </a:rPr>
              <a:t>23 June 2016</a:t>
            </a:r>
            <a:endParaRPr lang="en-US" altLang="en-US" dirty="0">
              <a:solidFill>
                <a:srgbClr val="F2F2F2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5650" y="6109188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BIRNDL 2016: CL-</a:t>
            </a:r>
            <a:r>
              <a:rPr lang="en-US" dirty="0" err="1"/>
              <a:t>SciSumm</a:t>
            </a:r>
            <a:r>
              <a:rPr lang="en-US" dirty="0"/>
              <a:t> 16 Overview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Next Steps: IJDL Special Issue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78000"/>
            <a:ext cx="2830513" cy="3759200"/>
          </a:xfrm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SG" altLang="en-US">
                <a:solidFill>
                  <a:srgbClr val="F2F2F2"/>
                </a:solidFill>
                <a:latin typeface="Gill Sans MT" panose="020B0502020104020203" pitchFamily="34" charset="0"/>
              </a:rPr>
              <a:t>23 June 2016</a:t>
            </a:r>
            <a:endParaRPr lang="en-US" altLang="en-US">
              <a:solidFill>
                <a:srgbClr val="F2F2F2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BIRNDL 2016: CL-SciSumm 16 Overview</a:t>
            </a:r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4943D78E-6907-49E6-9309-C453D3B382D8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19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9942" name="TextBox 6"/>
          <p:cNvSpPr txBox="1">
            <a:spLocks noChangeArrowheads="1"/>
          </p:cNvSpPr>
          <p:nvPr/>
        </p:nvSpPr>
        <p:spPr bwMode="auto">
          <a:xfrm>
            <a:off x="3906838" y="1831975"/>
            <a:ext cx="47132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latin typeface="Gill Sans Light" charset="0"/>
                <a:ea typeface="Gill Sans Light" charset="0"/>
                <a:cs typeface="Gill Sans Light" charset="0"/>
              </a:rPr>
              <a:t>Other shared tasks have a notebook version of the proceedings.</a:t>
            </a:r>
          </a:p>
          <a:p>
            <a:endParaRPr lang="en-US" altLang="en-US">
              <a:latin typeface="Gill Sans Light" charset="0"/>
              <a:ea typeface="Gill Sans Light" charset="0"/>
              <a:cs typeface="Gill Sans Light" charset="0"/>
            </a:endParaRPr>
          </a:p>
          <a:p>
            <a:r>
              <a:rPr lang="en-US" altLang="en-US">
                <a:latin typeface="Gill Sans Light" charset="0"/>
                <a:ea typeface="Gill Sans Light" charset="0"/>
                <a:cs typeface="Gill Sans Light" charset="0"/>
              </a:rPr>
              <a:t>Authors wishing to revise should submit a revised version of their paper to the ACL Anthology.</a:t>
            </a:r>
          </a:p>
          <a:p>
            <a:endParaRPr lang="en-US" altLang="en-US">
              <a:latin typeface="Gill Sans Light" charset="0"/>
              <a:ea typeface="Gill Sans Light" charset="0"/>
              <a:cs typeface="Gill Sans Light" charset="0"/>
            </a:endParaRPr>
          </a:p>
          <a:p>
            <a:r>
              <a:rPr lang="en-US" altLang="en-US">
                <a:latin typeface="Gill Sans Light" charset="0"/>
                <a:ea typeface="Gill Sans Light" charset="0"/>
                <a:cs typeface="Gill Sans Light" charset="0"/>
              </a:rPr>
              <a:t>We also encourage extended versions (e.g., with more detailed analyses) to the IJDL special issue:</a:t>
            </a:r>
          </a:p>
          <a:p>
            <a:endParaRPr lang="en-US" altLang="en-US">
              <a:latin typeface="Gill Sans Light" charset="0"/>
              <a:ea typeface="Gill Sans Light" charset="0"/>
              <a:cs typeface="Gill Sans Light" charset="0"/>
            </a:endParaRPr>
          </a:p>
          <a:p>
            <a:r>
              <a:rPr lang="en-US" altLang="en-US">
                <a:latin typeface="Gill Sans Light" charset="0"/>
                <a:ea typeface="Gill Sans Light" charset="0"/>
                <a:cs typeface="Gill Sans Light" charset="0"/>
                <a:hlinkClick r:id="rId3"/>
              </a:rPr>
              <a:t>http://bit.ly/birndl-ijdl</a:t>
            </a:r>
            <a:r>
              <a:rPr lang="en-US" altLang="en-US">
                <a:latin typeface="Gill Sans Light" charset="0"/>
                <a:ea typeface="Gill Sans Light" charset="0"/>
                <a:cs typeface="Gill Sans Light" charset="0"/>
              </a:rPr>
              <a:t> </a:t>
            </a:r>
            <a:br>
              <a:rPr lang="en-US" altLang="en-US">
                <a:latin typeface="Gill Sans Light" charset="0"/>
                <a:ea typeface="Gill Sans Light" charset="0"/>
                <a:cs typeface="Gill Sans Light" charset="0"/>
              </a:rPr>
            </a:br>
            <a:r>
              <a:rPr lang="en-US" altLang="en-US">
                <a:latin typeface="Gill Sans Light" charset="0"/>
                <a:ea typeface="Gill Sans Light" charset="0"/>
                <a:cs typeface="Gill Sans Light" charset="0"/>
              </a:rPr>
              <a:t>First submission deadline: 30 September </a:t>
            </a:r>
          </a:p>
          <a:p>
            <a:r>
              <a:rPr lang="en-US" altLang="en-US">
                <a:latin typeface="Gill Sans Light" charset="0"/>
                <a:ea typeface="Gill Sans Light" charset="0"/>
                <a:cs typeface="Gill Sans Light" charset="0"/>
              </a:rPr>
              <a:t>Notification: 15 November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Corpus Highlights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2163763"/>
            <a:ext cx="8466138" cy="3749675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Continuing effort to advance scientific document summarization by encouraging the incorporation of semantic and citation information.</a:t>
            </a: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 Corpus enlarged from 10 (pilot) to 30 CL articles </a:t>
            </a: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 Annotation by 6 paid and trained annotators from U-Hyderabad</a:t>
            </a: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 Sponsorship from Microsoft Research Asia</a:t>
            </a:r>
          </a:p>
          <a:p>
            <a:pPr marL="0" indent="0" algn="ctr" eaLnBrk="1" fontAlgn="auto" hangingPunct="1">
              <a:buFont typeface="Wingdings 2" charset="2"/>
              <a:buNone/>
              <a:defRPr/>
            </a:pPr>
            <a:br>
              <a:rPr lang="en-US" altLang="en-US" dirty="0">
                <a:latin typeface="Gill Sans Light" charset="0"/>
                <a:cs typeface="Gill Sans Light" charset="0"/>
              </a:rPr>
            </a:br>
            <a:r>
              <a:rPr lang="en-US" altLang="en-US" dirty="0">
                <a:solidFill>
                  <a:srgbClr val="000000"/>
                </a:solidFill>
                <a:latin typeface="Gill Sans Light" charset="0"/>
                <a:cs typeface="Gill Sans Light" charset="0"/>
                <a:hlinkClick r:id="rId2"/>
              </a:rPr>
              <a:t>https://github.com/WING-NUS/scisumm-corpus/</a:t>
            </a:r>
            <a:endParaRPr lang="en-US" altLang="en-US" dirty="0">
              <a:solidFill>
                <a:srgbClr val="000000"/>
              </a:solidFill>
              <a:latin typeface="Gill Sans Light" charset="0"/>
              <a:cs typeface="Gill Sans Light" charset="0"/>
            </a:endParaRPr>
          </a:p>
          <a:p>
            <a:pPr marL="400050" lvl="1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sz="2000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D7E29BAB-EF96-485D-9D0A-787DCD54A6D7}" type="slidenum">
              <a:rPr lang="en-US" altLang="en-US" sz="1200" kern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pPr defTabSz="914400"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2</a:t>
            </a:fld>
            <a:endParaRPr lang="en-US" altLang="en-US" sz="1200" kern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SG" altLang="en-US">
                <a:solidFill>
                  <a:srgbClr val="F2F2F2"/>
                </a:solidFill>
                <a:latin typeface="Gill Sans MT" panose="020B0502020104020203" pitchFamily="34" charset="0"/>
              </a:rPr>
              <a:t>23 June 2016</a:t>
            </a:r>
            <a:endParaRPr lang="en-US" altLang="en-US">
              <a:solidFill>
                <a:srgbClr val="F2F2F2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BIRNDL 2016: CL-SciSumm 16 Overview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395414" y="36048"/>
            <a:ext cx="63452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 sz="1600" dirty="0">
                <a:latin typeface="Gill Sans Light" charset="0"/>
                <a:ea typeface="Gill Sans Light" charset="0"/>
                <a:cs typeface="Gill Sans Light" charset="0"/>
              </a:rPr>
              <a:t>Slides available at </a:t>
            </a:r>
            <a:r>
              <a:rPr lang="en-US" altLang="en-US" sz="1600" dirty="0">
                <a:latin typeface="Gill Sans Light" charset="0"/>
                <a:ea typeface="Gill Sans Light" charset="0"/>
                <a:cs typeface="Gill Sans Light" charset="0"/>
                <a:hlinkClick r:id="rId3"/>
              </a:rPr>
              <a:t>http://bit.ly/cl-scisumm16-slides</a:t>
            </a:r>
            <a:r>
              <a:rPr lang="en-US" altLang="en-US" sz="1600" dirty="0">
                <a:latin typeface="Gill Sans Light" charset="0"/>
                <a:ea typeface="Gill Sans Light" charset="0"/>
                <a:cs typeface="Gill Sans Light" charset="0"/>
              </a:rPr>
              <a:t>  and will be filed in GitHub.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latin typeface="Gill Sans Light" charset="0"/>
                <a:ea typeface="+mj-ea"/>
                <a:cs typeface="Gill Sans Light" charset="0"/>
              </a:rPr>
              <a:t>Acknowledgements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3534557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Autofit/>
          </a:bodyPr>
          <a:lstStyle/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Chin-Yew Lin (MSRA)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NIST and </a:t>
            </a:r>
            <a:r>
              <a:rPr lang="en-US" altLang="en-US" dirty="0" err="1">
                <a:latin typeface="Gill Sans Light" charset="0"/>
                <a:cs typeface="Gill Sans Light" charset="0"/>
              </a:rPr>
              <a:t>Hoa</a:t>
            </a:r>
            <a:r>
              <a:rPr lang="en-US" altLang="en-US" dirty="0">
                <a:latin typeface="Gill Sans Light" charset="0"/>
                <a:cs typeface="Gill Sans Light" charset="0"/>
              </a:rPr>
              <a:t> Dang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Lucy </a:t>
            </a:r>
            <a:r>
              <a:rPr lang="en-US" altLang="en-US" dirty="0" err="1">
                <a:latin typeface="Gill Sans Light" charset="0"/>
                <a:cs typeface="Gill Sans Light" charset="0"/>
              </a:rPr>
              <a:t>Vanderwende</a:t>
            </a:r>
            <a:r>
              <a:rPr lang="en-US" altLang="en-US" dirty="0">
                <a:latin typeface="Gill Sans Light" charset="0"/>
                <a:cs typeface="Gill Sans Light" charset="0"/>
              </a:rPr>
              <a:t>, MSR 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Anita de Ward, Elsevier Data Services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Kevin B. Cohen, </a:t>
            </a:r>
            <a:r>
              <a:rPr lang="en-US" altLang="en-US" dirty="0" err="1">
                <a:latin typeface="Gill Sans Light" charset="0"/>
                <a:cs typeface="Gill Sans Light" charset="0"/>
              </a:rPr>
              <a:t>Prabha</a:t>
            </a:r>
            <a:r>
              <a:rPr lang="en-US" altLang="en-US" dirty="0">
                <a:latin typeface="Gill Sans Light" charset="0"/>
                <a:cs typeface="Gill Sans Light" charset="0"/>
              </a:rPr>
              <a:t> Yadav (U. Colorado, Boulder)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Rahul </a:t>
            </a:r>
            <a:r>
              <a:rPr lang="en-US" altLang="en-US" dirty="0" err="1">
                <a:latin typeface="Gill Sans Light" charset="0"/>
                <a:cs typeface="Gill Sans Light" charset="0"/>
              </a:rPr>
              <a:t>Jha</a:t>
            </a:r>
            <a:r>
              <a:rPr lang="en-US" altLang="en-US" dirty="0">
                <a:latin typeface="Gill Sans Light" charset="0"/>
                <a:cs typeface="Gill Sans Light" charset="0"/>
              </a:rPr>
              <a:t> (Google)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52963" y="1731963"/>
            <a:ext cx="3797300" cy="3534981"/>
          </a:xfrm>
          <a:effectLst>
            <a:outerShdw blurRad="25400" rotWithShape="0">
              <a:srgbClr val="000000">
                <a:alpha val="45999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Autofit/>
          </a:bodyPr>
          <a:lstStyle/>
          <a:p>
            <a:pPr marL="38100" indent="0">
              <a:buFont typeface="Wingdings 2" charset="2"/>
              <a:buNone/>
              <a:defRPr/>
            </a:pPr>
            <a:r>
              <a:rPr lang="en-US" sz="1600" dirty="0">
                <a:effectLst/>
                <a:latin typeface="Gill Sans Light" charset="0"/>
                <a:ea typeface="Gill Sans Light" charset="0"/>
                <a:cs typeface="Gill Sans Light" charset="0"/>
              </a:rPr>
              <a:t>U-Hyderabad Annotators:</a:t>
            </a:r>
          </a:p>
          <a:p>
            <a:pPr marL="414338" lvl="1" indent="0">
              <a:buFont typeface="Wingdings 2" charset="2"/>
              <a:buNone/>
              <a:defRPr/>
            </a:pPr>
            <a:r>
              <a:rPr lang="en-US" sz="1600" dirty="0" err="1">
                <a:effectLst/>
                <a:latin typeface="Gill Sans Light" charset="0"/>
                <a:ea typeface="Gill Sans Light" charset="0"/>
                <a:cs typeface="Gill Sans Light" charset="0"/>
              </a:rPr>
              <a:t>Aakansha</a:t>
            </a:r>
            <a:r>
              <a:rPr lang="en-US" sz="1600" dirty="0">
                <a:effectLst/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sz="1600" dirty="0" err="1">
                <a:effectLst/>
                <a:latin typeface="Gill Sans Light" charset="0"/>
                <a:ea typeface="Gill Sans Light" charset="0"/>
                <a:cs typeface="Gill Sans Light" charset="0"/>
              </a:rPr>
              <a:t>Gehlot</a:t>
            </a:r>
            <a:r>
              <a:rPr lang="en-US" sz="1600" dirty="0">
                <a:effectLst/>
                <a:latin typeface="Gill Sans Light" charset="0"/>
                <a:ea typeface="Gill Sans Light" charset="0"/>
                <a:cs typeface="Gill Sans Light" charset="0"/>
              </a:rPr>
              <a:t>, </a:t>
            </a:r>
            <a:r>
              <a:rPr lang="en-US" sz="1600" dirty="0" err="1">
                <a:effectLst/>
                <a:latin typeface="Gill Sans Light" charset="0"/>
                <a:ea typeface="Gill Sans Light" charset="0"/>
                <a:cs typeface="Gill Sans Light" charset="0"/>
              </a:rPr>
              <a:t>Ankita</a:t>
            </a:r>
            <a:r>
              <a:rPr lang="en-US" sz="1600" dirty="0">
                <a:effectLst/>
                <a:latin typeface="Gill Sans Light" charset="0"/>
                <a:ea typeface="Gill Sans Light" charset="0"/>
                <a:cs typeface="Gill Sans Light" charset="0"/>
              </a:rPr>
              <a:t> Patel, </a:t>
            </a:r>
            <a:r>
              <a:rPr lang="en-US" sz="1600" dirty="0" err="1">
                <a:effectLst/>
                <a:latin typeface="Gill Sans Light" charset="0"/>
                <a:ea typeface="Gill Sans Light" charset="0"/>
                <a:cs typeface="Gill Sans Light" charset="0"/>
              </a:rPr>
              <a:t>Fathima</a:t>
            </a:r>
            <a:r>
              <a:rPr lang="en-US" sz="1600" dirty="0">
                <a:effectLst/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sz="1600" dirty="0" err="1">
                <a:effectLst/>
                <a:latin typeface="Gill Sans Light" charset="0"/>
                <a:ea typeface="Gill Sans Light" charset="0"/>
                <a:cs typeface="Gill Sans Light" charset="0"/>
              </a:rPr>
              <a:t>Vardha</a:t>
            </a:r>
            <a:r>
              <a:rPr lang="en-US" sz="1600" dirty="0">
                <a:effectLst/>
                <a:latin typeface="Gill Sans Light" charset="0"/>
                <a:ea typeface="Gill Sans Light" charset="0"/>
                <a:cs typeface="Gill Sans Light" charset="0"/>
              </a:rPr>
              <a:t>, Swastika Bhattacharya and </a:t>
            </a:r>
            <a:r>
              <a:rPr lang="en-US" sz="1600" dirty="0" err="1">
                <a:effectLst/>
                <a:latin typeface="Gill Sans Light" charset="0"/>
                <a:ea typeface="Gill Sans Light" charset="0"/>
                <a:cs typeface="Gill Sans Light" charset="0"/>
              </a:rPr>
              <a:t>Sweta</a:t>
            </a:r>
            <a:r>
              <a:rPr lang="en-US" sz="1600" dirty="0">
                <a:effectLst/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sz="1600" dirty="0" err="1">
                <a:effectLst/>
                <a:latin typeface="Gill Sans Light" charset="0"/>
                <a:ea typeface="Gill Sans Light" charset="0"/>
                <a:cs typeface="Gill Sans Light" charset="0"/>
              </a:rPr>
              <a:t>Kumari</a:t>
            </a:r>
            <a:endParaRPr lang="en-US" sz="1600" dirty="0">
              <a:effectLst/>
              <a:latin typeface="Gill Sans Light" charset="0"/>
              <a:ea typeface="Gill Sans Light" charset="0"/>
              <a:cs typeface="Gill Sans Light" charset="0"/>
            </a:endParaRPr>
          </a:p>
          <a:p>
            <a:pPr marL="38100" indent="0">
              <a:buFont typeface="Wingdings 2" charset="2"/>
              <a:buNone/>
              <a:defRPr/>
            </a:pPr>
            <a:r>
              <a:rPr lang="en-US" sz="1600" dirty="0">
                <a:effectLst/>
                <a:latin typeface="Gill Sans Light" charset="0"/>
                <a:ea typeface="Gill Sans Light" charset="0"/>
                <a:cs typeface="Gill Sans Light" charset="0"/>
              </a:rPr>
              <a:t>System Paper Reviewers:</a:t>
            </a:r>
          </a:p>
          <a:p>
            <a:pPr marL="414338" lvl="1" indent="0">
              <a:buFont typeface="Wingdings 2" charset="2"/>
              <a:buNone/>
              <a:defRPr/>
            </a:pPr>
            <a:r>
              <a:rPr lang="en-US" sz="1600" dirty="0">
                <a:effectLst/>
                <a:latin typeface="Gill Sans Light" charset="0"/>
                <a:ea typeface="Gill Sans Light" charset="0"/>
                <a:cs typeface="Gill Sans Light" charset="0"/>
              </a:rPr>
              <a:t>Akiko </a:t>
            </a:r>
            <a:r>
              <a:rPr lang="en-US" sz="1600" dirty="0" err="1">
                <a:effectLst/>
                <a:latin typeface="Gill Sans Light" charset="0"/>
                <a:ea typeface="Gill Sans Light" charset="0"/>
                <a:cs typeface="Gill Sans Light" charset="0"/>
              </a:rPr>
              <a:t>Aizawa</a:t>
            </a:r>
            <a:r>
              <a:rPr lang="en-US" sz="1600" dirty="0">
                <a:effectLst/>
                <a:latin typeface="Gill Sans Light" charset="0"/>
                <a:ea typeface="Gill Sans Light" charset="0"/>
                <a:cs typeface="Gill Sans Light" charset="0"/>
              </a:rPr>
              <a:t>, Dain Kaplan, John Lawrence, Lucy </a:t>
            </a:r>
            <a:r>
              <a:rPr lang="en-US" sz="1600" dirty="0" err="1">
                <a:effectLst/>
                <a:latin typeface="Gill Sans Light" charset="0"/>
                <a:ea typeface="Gill Sans Light" charset="0"/>
                <a:cs typeface="Gill Sans Light" charset="0"/>
              </a:rPr>
              <a:t>Vanderwende</a:t>
            </a:r>
            <a:r>
              <a:rPr lang="en-US" sz="1600" dirty="0">
                <a:effectLst/>
                <a:latin typeface="Gill Sans Light" charset="0"/>
                <a:ea typeface="Gill Sans Light" charset="0"/>
                <a:cs typeface="Gill Sans Light" charset="0"/>
              </a:rPr>
              <a:t>, Philipp </a:t>
            </a:r>
            <a:r>
              <a:rPr lang="en-US" sz="1600" dirty="0" err="1">
                <a:effectLst/>
                <a:latin typeface="Gill Sans Light" charset="0"/>
                <a:ea typeface="Gill Sans Light" charset="0"/>
                <a:cs typeface="Gill Sans Light" charset="0"/>
              </a:rPr>
              <a:t>Mayr</a:t>
            </a:r>
            <a:r>
              <a:rPr lang="en-US" sz="1600" dirty="0">
                <a:effectLst/>
                <a:latin typeface="Gill Sans Light" charset="0"/>
                <a:ea typeface="Gill Sans Light" charset="0"/>
                <a:cs typeface="Gill Sans Light" charset="0"/>
              </a:rPr>
              <a:t>, 	Vasudeva </a:t>
            </a:r>
            <a:r>
              <a:rPr lang="en-US" sz="1600" dirty="0" err="1">
                <a:effectLst/>
                <a:latin typeface="Gill Sans Light" charset="0"/>
                <a:ea typeface="Gill Sans Light" charset="0"/>
                <a:cs typeface="Gill Sans Light" charset="0"/>
              </a:rPr>
              <a:t>Verma</a:t>
            </a:r>
            <a:r>
              <a:rPr lang="en-US" sz="1600" dirty="0">
                <a:effectLst/>
                <a:latin typeface="Gill Sans Light" charset="0"/>
                <a:ea typeface="Gill Sans Light" charset="0"/>
                <a:cs typeface="Gill Sans Light" charset="0"/>
              </a:rPr>
              <a:t> and John Conroy</a:t>
            </a:r>
          </a:p>
          <a:p>
            <a:pPr marL="38100" indent="0">
              <a:buFont typeface="Wingdings 2" charset="2"/>
              <a:buNone/>
              <a:defRPr/>
            </a:pPr>
            <a:endParaRPr lang="en-US" sz="160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Calisto MT" panose="02040603050505030304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Calisto MT" panose="02040603050505030304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Calisto MT" panose="02040603050505030304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D49B544-1D4B-4EA6-A298-439FC2FBD4DE}" type="slidenum">
              <a:rPr lang="en-US" altLang="en-US" sz="1200" smtClean="0">
                <a:solidFill>
                  <a:srgbClr val="FFFFFF"/>
                </a:solidFill>
                <a:effectLst>
                  <a:outerShdw blurRad="38100" dist="38100" dir="2700000" algn="tl">
                    <a:srgbClr val="212123"/>
                  </a:outerShdw>
                </a:effectLs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endParaRPr lang="en-US" altLang="en-US" sz="1200">
              <a:solidFill>
                <a:srgbClr val="FFFFFF"/>
              </a:solidFill>
              <a:effectLst>
                <a:outerShdw blurRad="38100" dist="38100" dir="2700000" algn="tl">
                  <a:srgbClr val="212123"/>
                </a:outerShdw>
              </a:effectLst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SG" altLang="en-US">
                <a:solidFill>
                  <a:srgbClr val="F2F2F2"/>
                </a:solidFill>
                <a:effectLst>
                  <a:outerShdw blurRad="38100" dist="38100" dir="2700000" algn="tl">
                    <a:srgbClr val="212123"/>
                  </a:outerShdw>
                </a:effectLs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23 June 2016</a:t>
            </a:r>
            <a:endParaRPr lang="en-US" altLang="en-US">
              <a:solidFill>
                <a:srgbClr val="F2F2F2"/>
              </a:solidFill>
              <a:effectLst>
                <a:outerShdw blurRad="38100" dist="38100" dir="2700000" algn="tl">
                  <a:srgbClr val="212123"/>
                </a:outerShdw>
              </a:effectLst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ea typeface="Gill Sans MT" charset="0"/>
                <a:cs typeface="Gill Sans MT" charset="0"/>
              </a:rPr>
              <a:t>BIRNDL 2016: CL-</a:t>
            </a:r>
            <a:r>
              <a:rPr lang="en-US" dirty="0" err="1">
                <a:latin typeface="Gill Sans MT" charset="0"/>
                <a:ea typeface="Gill Sans MT" charset="0"/>
                <a:cs typeface="Gill Sans MT" charset="0"/>
              </a:rPr>
              <a:t>SciSumm</a:t>
            </a:r>
            <a:r>
              <a:rPr lang="en-US" dirty="0">
                <a:latin typeface="Gill Sans MT" charset="0"/>
                <a:ea typeface="Gill Sans MT" charset="0"/>
                <a:cs typeface="Gill Sans MT" charset="0"/>
              </a:rPr>
              <a:t> 16 Overview</a:t>
            </a:r>
          </a:p>
        </p:txBody>
      </p: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272180" y="5419344"/>
            <a:ext cx="8591702" cy="369332"/>
            <a:chOff x="1026850" y="5205746"/>
            <a:chExt cx="8038732" cy="370367"/>
          </a:xfrm>
        </p:grpSpPr>
        <p:sp>
          <p:nvSpPr>
            <p:cNvPr id="40968" name="TextBox 4"/>
            <p:cNvSpPr txBox="1">
              <a:spLocks noChangeArrowheads="1"/>
            </p:cNvSpPr>
            <p:nvPr/>
          </p:nvSpPr>
          <p:spPr bwMode="auto">
            <a:xfrm>
              <a:off x="1026850" y="5205746"/>
              <a:ext cx="5464188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r>
                <a:rPr lang="en-US" altLang="en-US" dirty="0">
                  <a:latin typeface="Gill Sans Light" charset="0"/>
                  <a:ea typeface="Gill Sans Light" charset="0"/>
                  <a:cs typeface="Gill Sans Light" charset="0"/>
                </a:rPr>
                <a:t>This task was possible through the generous support of</a:t>
              </a:r>
            </a:p>
          </p:txBody>
        </p:sp>
        <p:pic>
          <p:nvPicPr>
            <p:cNvPr id="40969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1038" y="5225661"/>
              <a:ext cx="2574544" cy="288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72825"/>
            <a:ext cx="8079828" cy="4059237"/>
          </a:xfrm>
          <a:effectLst>
            <a:outerShdw blurRad="25400" rotWithShape="0">
              <a:srgbClr val="000000">
                <a:alpha val="45999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Successful enlargement of the 2014 pilot task, albeit with some clarification issues</a:t>
            </a:r>
          </a:p>
          <a:p>
            <a:pPr>
              <a:defRPr/>
            </a:pP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We invite teams to examine the detailed results available with the GitHub repo:</a:t>
            </a:r>
            <a:r>
              <a:rPr lang="en-US" sz="1800" dirty="0">
                <a:solidFill>
                  <a:srgbClr val="000000"/>
                </a:solidFill>
                <a:latin typeface="Gill Sans Light" charset="0"/>
                <a:cs typeface="Gill Sans Light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Gill Sans Light" charset="0"/>
                <a:cs typeface="Gill Sans Light" charset="0"/>
                <a:hlinkClick r:id="rId2"/>
              </a:rPr>
              <a:t>https://github.com/WING-NUS/scisumm-corpus/</a:t>
            </a:r>
            <a:endParaRPr lang="en-US" sz="1800" dirty="0">
              <a:latin typeface="Gill Sans Light" charset="0"/>
              <a:ea typeface="Gill Sans Light" charset="0"/>
              <a:cs typeface="Gill Sans Light" charset="0"/>
            </a:endParaRPr>
          </a:p>
          <a:p>
            <a:pPr>
              <a:defRPr/>
            </a:pP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Results and finalized analyses still in development; CEUR version should be deemed preliminary notebook version of paper</a:t>
            </a:r>
          </a:p>
          <a:p>
            <a:pPr>
              <a:defRPr/>
            </a:pP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Look forward to your discussion for the planning and coordination of the next iteration!</a:t>
            </a:r>
          </a:p>
          <a:p>
            <a:pPr>
              <a:defRPr/>
            </a:pP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Thanks to all teams’ participation for the success of CL-</a:t>
            </a:r>
            <a:r>
              <a:rPr lang="en-US" sz="1800" dirty="0" err="1">
                <a:latin typeface="Gill Sans Light" charset="0"/>
                <a:ea typeface="Gill Sans Light" charset="0"/>
                <a:cs typeface="Gill Sans Light" charset="0"/>
              </a:rPr>
              <a:t>SciSumm</a:t>
            </a: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 2016!</a:t>
            </a:r>
          </a:p>
          <a:p>
            <a:pPr>
              <a:defRPr/>
            </a:pPr>
            <a:endParaRPr lang="en-US" sz="180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SG" altLang="en-US">
                <a:solidFill>
                  <a:srgbClr val="F2F2F2"/>
                </a:solidFill>
                <a:latin typeface="Gill Sans MT" panose="020B0502020104020203" pitchFamily="34" charset="0"/>
              </a:rPr>
              <a:t>23 June 2016</a:t>
            </a:r>
            <a:endParaRPr lang="en-US" altLang="en-US">
              <a:solidFill>
                <a:srgbClr val="F2F2F2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BIRNDL 2016: CL-SciSumm 16 Overview</a:t>
            </a:r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61167F8D-09F5-4367-B495-CC43FAD6BD61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21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3014" name="TextBox 3"/>
          <p:cNvSpPr txBox="1">
            <a:spLocks noChangeArrowheads="1"/>
          </p:cNvSpPr>
          <p:nvPr/>
        </p:nvSpPr>
        <p:spPr bwMode="auto">
          <a:xfrm>
            <a:off x="905806" y="68044"/>
            <a:ext cx="63452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 sz="1600" dirty="0">
                <a:latin typeface="Gill Sans Light" charset="0"/>
                <a:ea typeface="Gill Sans Light" charset="0"/>
                <a:cs typeface="Gill Sans Light" charset="0"/>
              </a:rPr>
              <a:t>Slides available at </a:t>
            </a:r>
            <a:r>
              <a:rPr lang="en-US" altLang="en-US" sz="1600" dirty="0">
                <a:latin typeface="Gill Sans Light" charset="0"/>
                <a:ea typeface="Gill Sans Light" charset="0"/>
                <a:cs typeface="Gill Sans Light" charset="0"/>
                <a:hlinkClick r:id="rId3"/>
              </a:rPr>
              <a:t>http://bit.ly/cl-scisumm16-slides</a:t>
            </a:r>
            <a:r>
              <a:rPr lang="en-US" altLang="en-US" sz="1600" dirty="0">
                <a:latin typeface="Gill Sans Light" charset="0"/>
                <a:ea typeface="Gill Sans Light" charset="0"/>
                <a:cs typeface="Gill Sans Light" charset="0"/>
              </a:rPr>
              <a:t>  and will be filed in GitHub.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Additional Slides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SG" altLang="en-US">
                <a:solidFill>
                  <a:srgbClr val="F2F2F2"/>
                </a:solidFill>
                <a:effectLst>
                  <a:outerShdw blurRad="38100" dist="38100" dir="2700000" algn="tl">
                    <a:srgbClr val="212123"/>
                  </a:outerShdw>
                </a:effectLs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23 June 2016</a:t>
            </a:r>
            <a:endParaRPr lang="en-US" altLang="en-US">
              <a:solidFill>
                <a:srgbClr val="F2F2F2"/>
              </a:solidFill>
              <a:effectLst>
                <a:outerShdw blurRad="38100" dist="38100" dir="2700000" algn="tl">
                  <a:srgbClr val="212123"/>
                </a:outerShdw>
              </a:effectLst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ea typeface="Gill Sans MT" charset="0"/>
                <a:cs typeface="Gill Sans MT" charset="0"/>
              </a:rPr>
              <a:t>BIRNDL 2016: CL-</a:t>
            </a:r>
            <a:r>
              <a:rPr lang="en-US" dirty="0" err="1">
                <a:latin typeface="Gill Sans MT" charset="0"/>
                <a:ea typeface="Gill Sans MT" charset="0"/>
                <a:cs typeface="Gill Sans MT" charset="0"/>
              </a:rPr>
              <a:t>SciSumm</a:t>
            </a:r>
            <a:r>
              <a:rPr lang="en-US" dirty="0">
                <a:latin typeface="Gill Sans MT" charset="0"/>
                <a:ea typeface="Gill Sans MT" charset="0"/>
                <a:cs typeface="Gill Sans MT" charset="0"/>
              </a:rPr>
              <a:t> 16 Overview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Calisto MT" panose="02040603050505030304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Calisto MT" panose="02040603050505030304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Calisto MT" panose="02040603050505030304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D051A71-D30C-488E-B460-91A200C360D5}" type="slidenum">
              <a:rPr lang="en-US" altLang="en-US" sz="1200" smtClean="0">
                <a:solidFill>
                  <a:srgbClr val="FFFFFF"/>
                </a:solidFill>
                <a:effectLst>
                  <a:outerShdw blurRad="38100" dist="38100" dir="2700000" algn="tl">
                    <a:srgbClr val="212123"/>
                  </a:outerShdw>
                </a:effectLs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</a:t>
            </a:fld>
            <a:endParaRPr lang="en-US" altLang="en-US" sz="1200">
              <a:solidFill>
                <a:srgbClr val="FFFFFF"/>
              </a:solidFill>
              <a:effectLst>
                <a:outerShdw blurRad="38100" dist="38100" dir="2700000" algn="tl">
                  <a:srgbClr val="212123"/>
                </a:outerShdw>
              </a:effectLst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Gill Sans Light"/>
                <a:ea typeface="+mj-ea"/>
              </a:rPr>
              <a:t>Scientific</a:t>
            </a:r>
            <a:r>
              <a:rPr lang="en-US" sz="3400" dirty="0">
                <a:latin typeface="Gill Sans Light"/>
                <a:ea typeface="+mj-ea"/>
              </a:rPr>
              <a:t> </a:t>
            </a:r>
            <a:r>
              <a:rPr lang="en-US" dirty="0">
                <a:latin typeface="Gill Sans Light"/>
                <a:ea typeface="+mj-ea"/>
              </a:rPr>
              <a:t>Document Summarization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 fontScale="92500" lnSpcReduction="20000"/>
          </a:bodyPr>
          <a:lstStyle/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Abstractive summary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r>
              <a:rPr lang="en-US" altLang="en-US" sz="2400" dirty="0">
                <a:latin typeface="Gill Sans Light" charset="0"/>
                <a:cs typeface="Gill Sans Light" charset="0"/>
              </a:rPr>
              <a:t>Authors’ own summary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Extractive summary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r>
              <a:rPr lang="en-US" altLang="en-US" sz="2400" dirty="0">
                <a:latin typeface="Gill Sans Light" charset="0"/>
                <a:cs typeface="Gill Sans Light" charset="0"/>
              </a:rPr>
              <a:t>Surface, lexical, semantic or rhetorical features of the paper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Citation summary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r>
              <a:rPr lang="en-US" altLang="en-US" sz="2400" dirty="0">
                <a:latin typeface="Gill Sans Light" charset="0"/>
                <a:cs typeface="Gill Sans Light" charset="0"/>
              </a:rPr>
              <a:t>Community creates a summary when citing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Faceted summary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r>
              <a:rPr lang="en-US" altLang="en-US" sz="2400" dirty="0">
                <a:latin typeface="Gill Sans Light" charset="0"/>
                <a:cs typeface="Gill Sans Light" charset="0"/>
              </a:rPr>
              <a:t> Capture all aspects of a paper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endParaRPr lang="en-US" altLang="en-US" sz="2800" dirty="0">
              <a:latin typeface="Gill Sans Light" charset="0"/>
              <a:cs typeface="Gill Sans Light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SG" altLang="en-US">
                <a:solidFill>
                  <a:srgbClr val="F2F2F2"/>
                </a:solidFill>
                <a:latin typeface="Gill Sans MT" panose="020B0502020104020203" pitchFamily="34" charset="0"/>
              </a:rPr>
              <a:t>23 June 2016</a:t>
            </a:r>
            <a:endParaRPr lang="en-US" altLang="en-US">
              <a:solidFill>
                <a:srgbClr val="F2F2F2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BIRNDL 2016: CL-SciSumm 16 Overview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53E0FCB8-5EF7-45A0-B144-3089DA7CF9F4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23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528638"/>
            <a:ext cx="8229600" cy="99060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3200">
                <a:latin typeface="Gill Sans Light" charset="0"/>
                <a:ea typeface="+mj-ea"/>
                <a:cs typeface="Gill Sans Light" charset="0"/>
              </a:rPr>
              <a:t>Scientific Document Summarization</a:t>
            </a:r>
            <a:br>
              <a:rPr lang="en-US" altLang="en-US" sz="3200">
                <a:latin typeface="Gill Sans Light" charset="0"/>
                <a:ea typeface="+mj-ea"/>
                <a:cs typeface="Gill Sans Light" charset="0"/>
              </a:rPr>
            </a:br>
            <a:r>
              <a:rPr lang="en-US" altLang="en-US" sz="2800">
                <a:latin typeface="Gill Sans Light" charset="0"/>
                <a:ea typeface="+mj-ea"/>
                <a:cs typeface="Gill Sans Light" charset="0"/>
              </a:rPr>
              <a:t>Citation-based extractive summaries</a:t>
            </a:r>
            <a:endParaRPr lang="en-US" altLang="en-US">
              <a:latin typeface="Gill Sans Light" charset="0"/>
              <a:ea typeface="+mj-ea"/>
              <a:cs typeface="Gill Sans Light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3973512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 fontScale="92500"/>
          </a:bodyPr>
          <a:lstStyle/>
          <a:p>
            <a:pPr indent="-306000"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en-US" sz="2400" b="1">
                <a:latin typeface="Gill Sans Light" charset="0"/>
                <a:cs typeface="Gill Sans Light" charset="0"/>
              </a:rPr>
              <a:t>Scope of Citation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400">
                <a:latin typeface="Gill Sans Light" charset="0"/>
                <a:cs typeface="Gill Sans Light" charset="0"/>
              </a:rPr>
              <a:t>Qazvinian, V., and Radev, D. R. “Identifying non-explicit citing sentences for citation-based summarization” (ACL, 2010)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400">
                <a:latin typeface="Gill Sans Light" charset="0"/>
                <a:cs typeface="Gill Sans Light" charset="0"/>
              </a:rPr>
              <a:t>Abu-Jbara, Amjad, and Dragomir Radev. “Reference scope identification in citing sentences.” (ACL, 2012)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endParaRPr lang="en-US" altLang="en-US" sz="2400">
              <a:latin typeface="Gill Sans Light" charset="0"/>
              <a:cs typeface="Gill Sans Light" charset="0"/>
            </a:endParaRPr>
          </a:p>
          <a:p>
            <a:pPr indent="-306000"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en-US" sz="2400" b="1">
                <a:latin typeface="Gill Sans Light" charset="0"/>
                <a:cs typeface="Gill Sans Light" charset="0"/>
              </a:rPr>
              <a:t>Coherence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400">
                <a:latin typeface="Gill Sans Light" charset="0"/>
                <a:cs typeface="Gill Sans Light" charset="0"/>
              </a:rPr>
              <a:t>Abu-Jbara, Amjad, and Dragomir Radev. “Coherent citation-based summarization of scientific papers.” (ACL 2011)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endParaRPr lang="en-US" altLang="en-US" sz="2400">
              <a:latin typeface="Gill Sans Light" charset="0"/>
              <a:cs typeface="Gill Sans Light" charset="0"/>
            </a:endParaRPr>
          </a:p>
          <a:p>
            <a:pPr indent="-306000" eaLnBrk="1" fontAlgn="auto" hangingPunct="1">
              <a:buFont typeface="Arial" panose="020B0604020202020204" pitchFamily="34" charset="0"/>
              <a:buNone/>
              <a:defRPr/>
            </a:pPr>
            <a:endParaRPr lang="en-US" altLang="en-US" sz="3600">
              <a:latin typeface="Gill Sans Light" charset="0"/>
              <a:cs typeface="Gill Sans Light" charset="0"/>
            </a:endParaRPr>
          </a:p>
          <a:p>
            <a:pPr indent="-306000" eaLnBrk="1" fontAlgn="auto" hangingPunct="1">
              <a:buFont typeface="Arial" panose="020B0604020202020204" pitchFamily="34" charset="0"/>
              <a:buNone/>
              <a:defRPr/>
            </a:pPr>
            <a:endParaRPr lang="en-US" altLang="en-US" sz="3600">
              <a:latin typeface="Gill Sans Light" charset="0"/>
              <a:cs typeface="Gill Sans Light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B9EBBC6B-EE15-48E4-B1D1-6002596753AA}" type="slidenum">
              <a:rPr lang="en-US" altLang="en-US" sz="1200" kern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pPr defTabSz="914400"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24</a:t>
            </a:fld>
            <a:endParaRPr lang="en-US" altLang="en-US" sz="1200" kern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SG" altLang="en-US">
                <a:solidFill>
                  <a:srgbClr val="F2F2F2"/>
                </a:solidFill>
                <a:latin typeface="Gill Sans MT" panose="020B0502020104020203" pitchFamily="34" charset="0"/>
              </a:rPr>
              <a:t>23 June 2016</a:t>
            </a:r>
            <a:endParaRPr lang="en-US" altLang="en-US">
              <a:solidFill>
                <a:srgbClr val="F2F2F2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BIRNDL 2016: CL-SciSumm 16 Overview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2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In summary</a:t>
            </a:r>
          </a:p>
        </p:txBody>
      </p:sp>
      <p:sp>
        <p:nvSpPr>
          <p:cNvPr id="29697" name="Content Placeholder 1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 fontScale="92500"/>
          </a:bodyPr>
          <a:lstStyle/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Community concurs that a citation-based summary of a scientific document is important.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endParaRPr lang="en-US" altLang="en-US" sz="2800" dirty="0">
              <a:latin typeface="Gill Sans Light" charset="0"/>
              <a:cs typeface="Gill Sans Light" charset="0"/>
            </a:endParaRP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Citing papers cite different aspects of the same reference paper.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endParaRPr lang="en-US" altLang="en-US" sz="2800" dirty="0">
              <a:latin typeface="Gill Sans Light" charset="0"/>
              <a:cs typeface="Gill Sans Light" charset="0"/>
            </a:endParaRP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Assigning facets to these </a:t>
            </a:r>
            <a:r>
              <a:rPr lang="en-US" altLang="en-US" sz="2800" dirty="0" err="1">
                <a:latin typeface="Gill Sans Light" charset="0"/>
                <a:cs typeface="Gill Sans Light" charset="0"/>
              </a:rPr>
              <a:t>citances</a:t>
            </a:r>
            <a:r>
              <a:rPr lang="en-US" altLang="en-US" sz="2800" dirty="0">
                <a:latin typeface="Gill Sans Light" charset="0"/>
                <a:cs typeface="Gill Sans Light" charset="0"/>
              </a:rPr>
              <a:t> may help create coherent summaries.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DE1C80DB-3B35-4B63-AB8E-08A3583DF40B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25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SG" altLang="en-US">
                <a:solidFill>
                  <a:srgbClr val="F2F2F2"/>
                </a:solidFill>
                <a:latin typeface="Gill Sans MT" panose="020B0502020104020203" pitchFamily="34" charset="0"/>
              </a:rPr>
              <a:t>23 June 2016</a:t>
            </a:r>
            <a:endParaRPr lang="en-US" altLang="en-US">
              <a:solidFill>
                <a:srgbClr val="F2F2F2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BIRNDL 2016: CL-</a:t>
            </a:r>
            <a:r>
              <a:rPr lang="en-US" dirty="0" err="1"/>
              <a:t>SciSumm</a:t>
            </a:r>
            <a:r>
              <a:rPr lang="en-US" dirty="0"/>
              <a:t> 16 Overview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latin typeface="Gill Sans Light" charset="0"/>
                <a:ea typeface="+mj-ea"/>
                <a:cs typeface="Gill Sans Light" charset="0"/>
              </a:rPr>
              <a:t>Annotation Pipeline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2484EA7A-36CA-4BDF-8C59-2FDCADEBD541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26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50179" name="Group 35"/>
          <p:cNvGrpSpPr>
            <a:grpSpLocks/>
          </p:cNvGrpSpPr>
          <p:nvPr/>
        </p:nvGrpSpPr>
        <p:grpSpPr bwMode="auto">
          <a:xfrm>
            <a:off x="504825" y="1638300"/>
            <a:ext cx="763588" cy="1555750"/>
            <a:chOff x="504097" y="1637688"/>
            <a:chExt cx="764275" cy="1555841"/>
          </a:xfrm>
        </p:grpSpPr>
        <p:sp>
          <p:nvSpPr>
            <p:cNvPr id="50201" name="Vertical Scroll 7"/>
            <p:cNvSpPr>
              <a:spLocks noChangeArrowheads="1"/>
            </p:cNvSpPr>
            <p:nvPr/>
          </p:nvSpPr>
          <p:spPr bwMode="auto">
            <a:xfrm rot="-1855302">
              <a:off x="504097" y="1637688"/>
              <a:ext cx="764275" cy="819198"/>
            </a:xfrm>
            <a:prstGeom prst="verticalScroll">
              <a:avLst>
                <a:gd name="adj" fmla="val 12500"/>
              </a:avLst>
            </a:prstGeom>
            <a:solidFill>
              <a:srgbClr val="B7DEE8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algn="ctr" eaLnBrk="1" hangingPunct="1"/>
              <a:endParaRPr lang="en-US" altLang="en-US" sz="800"/>
            </a:p>
          </p:txBody>
        </p:sp>
        <p:sp>
          <p:nvSpPr>
            <p:cNvPr id="50202" name="Vertical Scroll 8"/>
            <p:cNvSpPr>
              <a:spLocks noChangeArrowheads="1"/>
            </p:cNvSpPr>
            <p:nvPr/>
          </p:nvSpPr>
          <p:spPr bwMode="auto">
            <a:xfrm rot="-1855302">
              <a:off x="504097" y="2374331"/>
              <a:ext cx="764275" cy="819198"/>
            </a:xfrm>
            <a:prstGeom prst="verticalScroll">
              <a:avLst>
                <a:gd name="adj" fmla="val 12500"/>
              </a:avLst>
            </a:prstGeom>
            <a:solidFill>
              <a:srgbClr val="B7DEE8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 sz="700">
                  <a:latin typeface="Arial" panose="020B0604020202020204" pitchFamily="34" charset="0"/>
                  <a:cs typeface="Arial" panose="020B0604020202020204" pitchFamily="34" charset="0"/>
                </a:rPr>
                <a:t>CL-SUMM</a:t>
              </a:r>
            </a:p>
            <a:p>
              <a:pPr eaLnBrk="1" hangingPunct="1"/>
              <a:r>
                <a:rPr lang="en-US" altLang="en-US" sz="700">
                  <a:latin typeface="Arial" panose="020B0604020202020204" pitchFamily="34" charset="0"/>
                  <a:cs typeface="Arial" panose="020B0604020202020204" pitchFamily="34" charset="0"/>
                </a:rPr>
                <a:t>DOC</a:t>
              </a:r>
            </a:p>
          </p:txBody>
        </p:sp>
      </p:grp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1357313" y="2416175"/>
            <a:ext cx="803275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4227513" y="2416175"/>
            <a:ext cx="563562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816475" y="1738313"/>
            <a:ext cx="1098550" cy="1746250"/>
            <a:chOff x="4816306" y="1737907"/>
            <a:chExt cx="1099041" cy="1746705"/>
          </a:xfrm>
        </p:grpSpPr>
        <p:sp>
          <p:nvSpPr>
            <p:cNvPr id="50199" name="Rectangle 11"/>
            <p:cNvSpPr>
              <a:spLocks noChangeArrowheads="1"/>
            </p:cNvSpPr>
            <p:nvPr/>
          </p:nvSpPr>
          <p:spPr bwMode="auto">
            <a:xfrm rot="-1830575">
              <a:off x="5005303" y="1737907"/>
              <a:ext cx="910044" cy="10924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&lt;xml&gt;</a:t>
              </a:r>
            </a:p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&lt;abstract&gt;</a:t>
              </a:r>
            </a:p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…….</a:t>
              </a:r>
            </a:p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&lt;/abstract&gt;……</a:t>
              </a:r>
            </a:p>
            <a:p>
              <a:pPr eaLnBrk="1" hangingPunct="1"/>
              <a:endParaRPr lang="en-US" altLang="en-US" sz="1100" b="1">
                <a:latin typeface="Gill Sans Light" charset="0"/>
                <a:ea typeface="MS PGothic" panose="020B0600070205080204" pitchFamily="34" charset="-128"/>
                <a:cs typeface="Gill Sans Light" charset="0"/>
              </a:endParaRPr>
            </a:p>
          </p:txBody>
        </p:sp>
        <p:sp>
          <p:nvSpPr>
            <p:cNvPr id="50200" name="Rectangle 12"/>
            <p:cNvSpPr>
              <a:spLocks noChangeArrowheads="1"/>
            </p:cNvSpPr>
            <p:nvPr/>
          </p:nvSpPr>
          <p:spPr bwMode="auto">
            <a:xfrm rot="-1830575">
              <a:off x="4816306" y="2392127"/>
              <a:ext cx="910045" cy="10924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&lt;xml&gt;</a:t>
              </a:r>
            </a:p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&lt;abstract&gt;</a:t>
              </a:r>
            </a:p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…….</a:t>
              </a:r>
            </a:p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&lt;/abstract&gt;……</a:t>
              </a:r>
            </a:p>
            <a:p>
              <a:pPr eaLnBrk="1" hangingPunct="1"/>
              <a:endParaRPr lang="en-US" altLang="en-US" sz="1100" b="1">
                <a:latin typeface="Gill Sans Light" charset="0"/>
                <a:ea typeface="MS PGothic" panose="020B0600070205080204" pitchFamily="34" charset="-128"/>
                <a:cs typeface="Gill Sans Light" charset="0"/>
              </a:endParaRP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088063" y="3414713"/>
            <a:ext cx="2362200" cy="2306637"/>
            <a:chOff x="6089218" y="4003884"/>
            <a:chExt cx="2362967" cy="2306551"/>
          </a:xfrm>
        </p:grpSpPr>
        <p:pic>
          <p:nvPicPr>
            <p:cNvPr id="50196" name="Picture 7" descr="C:\Users\Muthukumar C\AppData\Local\Microsoft\Windows\Temporary Internet Files\Content.IE5\0XCC8AYL\MC900174351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034" y="4373216"/>
              <a:ext cx="1819656" cy="1560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97" name="TextBox 15"/>
            <p:cNvSpPr txBox="1">
              <a:spLocks noChangeArrowheads="1"/>
            </p:cNvSpPr>
            <p:nvPr/>
          </p:nvSpPr>
          <p:spPr bwMode="auto">
            <a:xfrm>
              <a:off x="6089218" y="4003884"/>
              <a:ext cx="1647248" cy="369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Annotation!</a:t>
              </a:r>
            </a:p>
          </p:txBody>
        </p:sp>
        <p:pic>
          <p:nvPicPr>
            <p:cNvPr id="50198" name="Picture 9" descr="http://protege.stanford.edu/download/protege/4.0/installanywhere/InstData/com/zerog/ia/installer/images/Splash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685170">
              <a:off x="7020745" y="5594715"/>
              <a:ext cx="1431440" cy="715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4791075" y="4822825"/>
            <a:ext cx="1354138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89013" y="4811713"/>
            <a:ext cx="224472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>
                <a:latin typeface="Gill Sans Light" charset="0"/>
                <a:ea typeface="MS PGothic" panose="020B0600070205080204" pitchFamily="34" charset="-128"/>
                <a:cs typeface="Gill Sans Light" charset="0"/>
              </a:rPr>
              <a:t>Post Processing with U-Colorado’s python scripts</a:t>
            </a:r>
          </a:p>
        </p:txBody>
      </p:sp>
      <p:cxnSp>
        <p:nvCxnSpPr>
          <p:cNvPr id="21" name="Elbow Connector 20"/>
          <p:cNvCxnSpPr>
            <a:cxnSpLocks noChangeShapeType="1"/>
          </p:cNvCxnSpPr>
          <p:nvPr/>
        </p:nvCxnSpPr>
        <p:spPr bwMode="auto">
          <a:xfrm rot="16200000" flipH="1">
            <a:off x="6254750" y="2589213"/>
            <a:ext cx="830263" cy="484187"/>
          </a:xfrm>
          <a:prstGeom prst="bentConnector3">
            <a:avLst>
              <a:gd name="adj1" fmla="val 1512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2055813" y="1962150"/>
            <a:ext cx="2444750" cy="1717675"/>
            <a:chOff x="2055813" y="1962150"/>
            <a:chExt cx="2444750" cy="1717135"/>
          </a:xfrm>
        </p:grpSpPr>
        <p:sp>
          <p:nvSpPr>
            <p:cNvPr id="50193" name="Rounded Rectangle 6"/>
            <p:cNvSpPr>
              <a:spLocks noChangeArrowheads="1"/>
            </p:cNvSpPr>
            <p:nvPr/>
          </p:nvSpPr>
          <p:spPr bwMode="auto">
            <a:xfrm>
              <a:off x="2160588" y="1962150"/>
              <a:ext cx="1919287" cy="10239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algn="r" eaLnBrk="1" hangingPunct="1"/>
              <a:r>
                <a:rPr lang="en-US" altLang="en-US">
                  <a:latin typeface="Gill Sans Light" charset="0"/>
                </a:rPr>
                <a:t>OCR &amp; Section Parse</a:t>
              </a:r>
            </a:p>
          </p:txBody>
        </p:sp>
        <p:sp>
          <p:nvSpPr>
            <p:cNvPr id="50194" name="TextBox 33"/>
            <p:cNvSpPr txBox="1">
              <a:spLocks noChangeArrowheads="1"/>
            </p:cNvSpPr>
            <p:nvPr/>
          </p:nvSpPr>
          <p:spPr bwMode="auto">
            <a:xfrm>
              <a:off x="2985772" y="2953468"/>
              <a:ext cx="1514791" cy="584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CLAIR -Umich’s Python module</a:t>
              </a:r>
            </a:p>
          </p:txBody>
        </p:sp>
        <p:pic>
          <p:nvPicPr>
            <p:cNvPr id="50195" name="Picture 2" descr="http://aye.comp.nus.edu.sg/parsCit/parsCi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977496">
              <a:off x="2055813" y="2677850"/>
              <a:ext cx="882900" cy="1001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9721" name="Picture 25" descr="C:\Users\a0092669\AppData\Local\Microsoft\Windows\Temporary Internet Files\Content.IE5\HG0UE6MH\MC900280300[1]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94103">
            <a:off x="3111500" y="4656138"/>
            <a:ext cx="83661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4" name="Picture 28" descr="C:\Users\a0092669\AppData\Local\Microsoft\Windows\Temporary Internet Files\Content.IE5\QJN94JCH\MC900326004[1].w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4051300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5" name="Picture 29" descr="C:\Users\a0092669\AppData\Local\Microsoft\Windows\Temporary Internet Files\Content.IE5\HG0UE6MH\MC900357359[1].w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5260">
            <a:off x="4246563" y="4870450"/>
            <a:ext cx="814387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SG" altLang="en-US">
                <a:solidFill>
                  <a:srgbClr val="F2F2F2"/>
                </a:solidFill>
                <a:latin typeface="Gill Sans MT" panose="020B0502020104020203" pitchFamily="34" charset="0"/>
              </a:rPr>
              <a:t>23 June 2016</a:t>
            </a:r>
            <a:endParaRPr lang="en-US" altLang="en-US">
              <a:solidFill>
                <a:srgbClr val="F2F2F2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BIRNDL 2016: CL-SciSumm 16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latin typeface="Gill Sans Light" charset="0"/>
                <a:ea typeface="+mj-ea"/>
                <a:cs typeface="Gill Sans Light" charset="0"/>
              </a:rPr>
              <a:t>Annotating the SciSumm corpus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57200" y="2170113"/>
            <a:ext cx="8229600" cy="3827462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indent="-306000" eaLnBrk="1" fontAlgn="auto" hangingPunct="1">
              <a:buFont typeface="Wingdings 2" charset="2"/>
              <a:buChar char=""/>
              <a:defRPr/>
            </a:pPr>
            <a:endParaRPr lang="en-US" altLang="en-US" sz="2800" dirty="0">
              <a:latin typeface="Gill Sans Light" charset="0"/>
              <a:cs typeface="Gill Sans Light" charset="0"/>
            </a:endParaRP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6 annotators selected from a pool of 25 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6 hours of training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Gold standard annotations for Task 1A and 1B, </a:t>
            </a:r>
            <a:br>
              <a:rPr lang="en-US" altLang="en-US" sz="2800" dirty="0">
                <a:latin typeface="Gill Sans Light" charset="0"/>
                <a:cs typeface="Gill Sans Light" charset="0"/>
              </a:rPr>
            </a:br>
            <a:r>
              <a:rPr lang="en-US" altLang="en-US" sz="2800" dirty="0">
                <a:latin typeface="Gill Sans Light" charset="0"/>
                <a:cs typeface="Gill Sans Light" charset="0"/>
              </a:rPr>
              <a:t>per topic or reference paper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Community and hand-written summaries for Task 2, per topic</a:t>
            </a:r>
          </a:p>
        </p:txBody>
      </p:sp>
      <p:sp>
        <p:nvSpPr>
          <p:cNvPr id="36869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7573BED7-DF01-4BDC-BC3E-BB71A5845454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27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7088188" y="2463800"/>
            <a:ext cx="1239837" cy="1008063"/>
            <a:chOff x="6144797" y="3904614"/>
            <a:chExt cx="2252457" cy="2026278"/>
          </a:xfrm>
        </p:grpSpPr>
        <p:pic>
          <p:nvPicPr>
            <p:cNvPr id="51215" name="Picture 7" descr="C:\Users\Muthukumar C\AppData\Local\Microsoft\Windows\Temporary Internet Files\Content.IE5\0XCC8AYL\MC900174351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797" y="3904614"/>
              <a:ext cx="1819656" cy="1560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6" name="Picture 9" descr="http://protege.stanford.edu/download/protege/4.0/installanywhere/InstData/com/zerog/ia/installer/images/Splash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685170">
              <a:off x="6965814" y="5215172"/>
              <a:ext cx="1431440" cy="715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5788025" y="1841500"/>
            <a:ext cx="31115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06" name="Group 37"/>
          <p:cNvGrpSpPr>
            <a:grpSpLocks/>
          </p:cNvGrpSpPr>
          <p:nvPr/>
        </p:nvGrpSpPr>
        <p:grpSpPr bwMode="auto">
          <a:xfrm>
            <a:off x="6294438" y="1465263"/>
            <a:ext cx="604837" cy="869950"/>
            <a:chOff x="4816306" y="1737907"/>
            <a:chExt cx="1099041" cy="1746705"/>
          </a:xfrm>
        </p:grpSpPr>
        <p:sp>
          <p:nvSpPr>
            <p:cNvPr id="51213" name="Rectangle 12"/>
            <p:cNvSpPr>
              <a:spLocks noChangeArrowheads="1"/>
            </p:cNvSpPr>
            <p:nvPr/>
          </p:nvSpPr>
          <p:spPr bwMode="auto">
            <a:xfrm rot="-1830575">
              <a:off x="5005928" y="1737907"/>
              <a:ext cx="909419" cy="10936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&lt;xml&gt;</a:t>
              </a:r>
            </a:p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&lt;abstract&gt;</a:t>
              </a:r>
            </a:p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…….</a:t>
              </a:r>
            </a:p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&lt;/abstract&gt;……</a:t>
              </a:r>
            </a:p>
            <a:p>
              <a:pPr eaLnBrk="1" hangingPunct="1"/>
              <a:endParaRPr lang="en-US" altLang="en-US" sz="400" b="1">
                <a:latin typeface="Gill Sans Light" charset="0"/>
                <a:ea typeface="MS PGothic" panose="020B0600070205080204" pitchFamily="34" charset="-128"/>
                <a:cs typeface="Gill Sans Light" charset="0"/>
              </a:endParaRPr>
            </a:p>
          </p:txBody>
        </p:sp>
        <p:sp>
          <p:nvSpPr>
            <p:cNvPr id="51214" name="Rectangle 13"/>
            <p:cNvSpPr>
              <a:spLocks noChangeArrowheads="1"/>
            </p:cNvSpPr>
            <p:nvPr/>
          </p:nvSpPr>
          <p:spPr bwMode="auto">
            <a:xfrm rot="-1830575">
              <a:off x="4816306" y="2390954"/>
              <a:ext cx="909417" cy="10936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&lt;xml&gt;</a:t>
              </a:r>
            </a:p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&lt;abstract&gt;</a:t>
              </a:r>
            </a:p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…….</a:t>
              </a:r>
            </a:p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&lt;/abstract&gt;……</a:t>
              </a:r>
            </a:p>
            <a:p>
              <a:pPr eaLnBrk="1" hangingPunct="1"/>
              <a:endParaRPr lang="en-US" altLang="en-US" sz="400" b="1">
                <a:latin typeface="Gill Sans Light" charset="0"/>
                <a:ea typeface="MS PGothic" panose="020B0600070205080204" pitchFamily="34" charset="-128"/>
                <a:cs typeface="Gill Sans Light" charset="0"/>
              </a:endParaRPr>
            </a:p>
          </p:txBody>
        </p:sp>
      </p:grp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6189663" y="2847975"/>
            <a:ext cx="733425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Elbow Connector 20"/>
          <p:cNvCxnSpPr>
            <a:cxnSpLocks noChangeShapeType="1"/>
          </p:cNvCxnSpPr>
          <p:nvPr/>
        </p:nvCxnSpPr>
        <p:spPr bwMode="auto">
          <a:xfrm rot="16200000" flipH="1">
            <a:off x="6994525" y="1927225"/>
            <a:ext cx="611188" cy="484188"/>
          </a:xfrm>
          <a:prstGeom prst="bentConnector3">
            <a:avLst>
              <a:gd name="adj1" fmla="val 1907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4625975" y="1554163"/>
            <a:ext cx="1058863" cy="5095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>
                <a:latin typeface="+mn-lt"/>
              </a:rPr>
              <a:t>…………..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5054600" y="2474913"/>
            <a:ext cx="969963" cy="6461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>
                <a:latin typeface="+mn-lt"/>
              </a:rPr>
              <a:t>………..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SG" altLang="en-US">
                <a:solidFill>
                  <a:srgbClr val="F2F2F2"/>
                </a:solidFill>
                <a:latin typeface="Gill Sans MT" panose="020B0502020104020203" pitchFamily="34" charset="0"/>
              </a:rPr>
              <a:t>23 June 2016</a:t>
            </a:r>
            <a:endParaRPr lang="en-US" altLang="en-US">
              <a:solidFill>
                <a:srgbClr val="F2F2F2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BIRNDL 2016: CL-SciSumm 16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Oral Sessions 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0E39A064-286B-456A-BEC3-B3E4990912B1}" type="slidenum">
              <a:rPr lang="en-US" altLang="en-US" sz="1200" kern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pPr defTabSz="914400"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3</a:t>
            </a:fld>
            <a:endParaRPr lang="en-US" altLang="en-US" sz="1200" kern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SG" altLang="en-US">
                <a:solidFill>
                  <a:srgbClr val="F2F2F2"/>
                </a:solidFill>
                <a:latin typeface="Gill Sans MT" panose="020B0502020104020203" pitchFamily="34" charset="0"/>
              </a:rPr>
              <a:t>23 June 2016</a:t>
            </a:r>
            <a:endParaRPr lang="en-US" altLang="en-US">
              <a:solidFill>
                <a:srgbClr val="F2F2F2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BIRNDL 2016: CL-SciSumm 16 Overview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395414" y="36048"/>
            <a:ext cx="63452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 sz="1600" dirty="0">
                <a:latin typeface="Gill Sans Light" charset="0"/>
                <a:ea typeface="Gill Sans Light" charset="0"/>
                <a:cs typeface="Gill Sans Light" charset="0"/>
              </a:rPr>
              <a:t>Slides available at </a:t>
            </a:r>
            <a:r>
              <a:rPr lang="en-US" altLang="en-US" sz="1600" dirty="0">
                <a:latin typeface="Gill Sans Light" charset="0"/>
                <a:ea typeface="Gill Sans Light" charset="0"/>
                <a:cs typeface="Gill Sans Light" charset="0"/>
                <a:hlinkClick r:id="rId2"/>
              </a:rPr>
              <a:t>http://bit.ly/cl-scisumm16-slides</a:t>
            </a:r>
            <a:r>
              <a:rPr lang="en-US" altLang="en-US" sz="1600" dirty="0">
                <a:latin typeface="Gill Sans Light" charset="0"/>
                <a:ea typeface="Gill Sans Light" charset="0"/>
                <a:cs typeface="Gill Sans Light" charset="0"/>
              </a:rPr>
              <a:t>  and will be filed in GitHub.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854"/>
              </p:ext>
            </p:extLst>
          </p:nvPr>
        </p:nvGraphicFramePr>
        <p:xfrm>
          <a:off x="685346" y="2584976"/>
          <a:ext cx="8103475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903">
                  <a:extLst>
                    <a:ext uri="{9D8B030D-6E8A-4147-A177-3AD203B41FA5}">
                      <a16:colId xmlns:a16="http://schemas.microsoft.com/office/drawing/2014/main" val="3706899587"/>
                    </a:ext>
                  </a:extLst>
                </a:gridCol>
                <a:gridCol w="6169572">
                  <a:extLst>
                    <a:ext uri="{9D8B030D-6E8A-4147-A177-3AD203B41FA5}">
                      <a16:colId xmlns:a16="http://schemas.microsoft.com/office/drawing/2014/main" val="2352781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DADADA"/>
                          </a:solidFill>
                          <a:effectLst>
                            <a:outerShdw blurRad="9525" dist="25400" dir="14640000" algn="tl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Gill Sans Light"/>
                          <a:ea typeface="+mn-ea"/>
                          <a:cs typeface="Gill Sans Light" charset="0"/>
                        </a:rPr>
                        <a:t>14:35-14:55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DADADA"/>
                          </a:solidFill>
                          <a:effectLst>
                            <a:outerShdw blurRad="9525" dist="25400" dir="14640000" algn="tl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Gill Sans Light"/>
                          <a:ea typeface="+mn-ea"/>
                          <a:cs typeface="Gill Sans Light" charset="0"/>
                        </a:rPr>
                        <a:t>System 8 – Top in Task 1B, among top performers for Task 1A and Task 2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DADADA"/>
                          </a:solidFill>
                          <a:effectLst>
                            <a:outerShdw blurRad="9525" dist="25400" dir="14640000" algn="tl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Gill Sans Light" charset="0"/>
                          <a:ea typeface="+mn-ea"/>
                          <a:cs typeface="Gill Sans Light" charset="0"/>
                        </a:rPr>
                        <a:t>Remote presentation from China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76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DADADA"/>
                          </a:solidFill>
                          <a:effectLst>
                            <a:outerShdw blurRad="9525" dist="25400" dir="14640000" algn="tl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Gill Sans Light" charset="0"/>
                          <a:ea typeface="+mn-ea"/>
                          <a:cs typeface="Gill Sans Light" charset="0"/>
                        </a:rPr>
                        <a:t>14:55-15:15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DADADA"/>
                          </a:solidFill>
                          <a:effectLst>
                            <a:outerShdw blurRad="9525" dist="25400" dir="14640000" algn="tl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Gill Sans Light" charset="0"/>
                          <a:ea typeface="+mn-ea"/>
                          <a:cs typeface="Gill Sans Light" charset="0"/>
                        </a:rPr>
                        <a:t>System 6 – Among top performers for Task 1A 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DADADA"/>
                          </a:solidFill>
                          <a:effectLst>
                            <a:outerShdw blurRad="9525" dist="25400" dir="14640000" algn="tl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Gill Sans Light" charset="0"/>
                          <a:ea typeface="+mn-ea"/>
                        </a:rPr>
                        <a:t>Local presentation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53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latin typeface="Gill Sans Light" charset="0"/>
                <a:ea typeface="+mj-ea"/>
                <a:cs typeface="Gill Sans Light" charset="0"/>
              </a:rPr>
              <a:t>Outline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indent="-306000" eaLnBrk="1" fontAlgn="auto" hangingPunct="1">
              <a:spcBef>
                <a:spcPts val="500"/>
              </a:spcBef>
              <a:buFont typeface="Wingdings 2" charset="2"/>
              <a:buChar char=""/>
              <a:defRPr/>
            </a:pP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Gill Sans Light" charset="0"/>
                <a:cs typeface="Gill Sans Light" charset="0"/>
              </a:rPr>
              <a:t>Highlights</a:t>
            </a:r>
          </a:p>
          <a:p>
            <a:pPr marL="36900" indent="0" eaLnBrk="1" fontAlgn="auto" hangingPunct="1">
              <a:spcBef>
                <a:spcPts val="500"/>
              </a:spcBef>
              <a:buFont typeface="Wingdings 2" charset="2"/>
              <a:buNone/>
              <a:defRPr/>
            </a:pPr>
            <a:r>
              <a:rPr lang="en-US" altLang="en-US" dirty="0">
                <a:solidFill>
                  <a:schemeClr val="tx1"/>
                </a:solidFill>
                <a:latin typeface="Gill Sans Light" charset="0"/>
                <a:cs typeface="Gill Sans Light" charset="0"/>
              </a:rPr>
              <a:t>now &gt;</a:t>
            </a:r>
            <a:r>
              <a:rPr lang="en-US" altLang="en-US" b="1" dirty="0">
                <a:solidFill>
                  <a:schemeClr val="tx1"/>
                </a:solidFill>
                <a:latin typeface="Gill Sans Light" charset="0"/>
                <a:cs typeface="Gill Sans Light" charset="0"/>
              </a:rPr>
              <a:t> </a:t>
            </a:r>
            <a:r>
              <a:rPr lang="en-US" altLang="en-US" dirty="0">
                <a:latin typeface="Gill Sans Light" charset="0"/>
                <a:cs typeface="Gill Sans Light" charset="0"/>
              </a:rPr>
              <a:t>Results and Analyses of Runs</a:t>
            </a:r>
          </a:p>
          <a:p>
            <a:pPr lvl="1" indent="-306000" eaLnBrk="1" fontAlgn="auto" hangingPunct="1">
              <a:spcBef>
                <a:spcPts val="500"/>
              </a:spcBef>
              <a:buFont typeface="Wingdings 2" charset="2"/>
              <a:buChar char="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Task 1A – Identify text span in the RP</a:t>
            </a:r>
          </a:p>
          <a:p>
            <a:pPr lvl="1" indent="-306000" eaLnBrk="1" fontAlgn="auto" hangingPunct="1">
              <a:spcBef>
                <a:spcPts val="500"/>
              </a:spcBef>
              <a:buFont typeface="Wingdings 2" charset="2"/>
              <a:buChar char="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Task 1B – Discourse Facet of the RP text</a:t>
            </a:r>
          </a:p>
          <a:p>
            <a:pPr lvl="1" indent="-306000" eaLnBrk="1" fontAlgn="auto" hangingPunct="1">
              <a:spcBef>
                <a:spcPts val="500"/>
              </a:spcBef>
              <a:buFont typeface="Wingdings 2" charset="2"/>
              <a:buChar char="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Task 2 – 250 words or less of summary</a:t>
            </a:r>
          </a:p>
          <a:p>
            <a:pPr lvl="1" indent="-306000" eaLnBrk="1" fontAlgn="auto" hangingPunct="1">
              <a:spcBef>
                <a:spcPts val="500"/>
              </a:spcBef>
              <a:buFont typeface="Wingdings 2" charset="2"/>
              <a:buChar char=""/>
              <a:defRPr/>
            </a:pPr>
            <a:endParaRPr lang="en-US" altLang="en-US" sz="2000" dirty="0">
              <a:latin typeface="Gill Sans Light" charset="0"/>
              <a:cs typeface="Gill Sans Light" charset="0"/>
            </a:endParaRPr>
          </a:p>
          <a:p>
            <a:pPr indent="-306000" eaLnBrk="1" fontAlgn="auto" hangingPunct="1">
              <a:spcBef>
                <a:spcPts val="500"/>
              </a:spcBef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Conclusion</a:t>
            </a:r>
          </a:p>
          <a:p>
            <a:pPr indent="-306000" eaLnBrk="1" fontAlgn="auto" hangingPunct="1">
              <a:spcBef>
                <a:spcPts val="500"/>
              </a:spcBef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</p:txBody>
      </p:sp>
      <p:sp>
        <p:nvSpPr>
          <p:cNvPr id="17414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58B8E68C-101C-4A5B-873D-779AB51F4FF1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4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SG" altLang="en-US">
                <a:solidFill>
                  <a:srgbClr val="F2F2F2"/>
                </a:solidFill>
                <a:latin typeface="Gill Sans MT" panose="020B0502020104020203" pitchFamily="34" charset="0"/>
              </a:rPr>
              <a:t>23 June 2016</a:t>
            </a:r>
            <a:endParaRPr lang="en-US" altLang="en-US">
              <a:solidFill>
                <a:srgbClr val="F2F2F2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BIRNDL 2016: CL-SciSumm 16 Overview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Evaluation</a:t>
            </a:r>
          </a:p>
        </p:txBody>
      </p:sp>
      <p:sp>
        <p:nvSpPr>
          <p:cNvPr id="34819" name="Content Placeholder 1"/>
          <p:cNvSpPr>
            <a:spLocks noGrp="1"/>
          </p:cNvSpPr>
          <p:nvPr>
            <p:ph idx="1"/>
          </p:nvPr>
        </p:nvSpPr>
        <p:spPr>
          <a:xfrm>
            <a:off x="1434662" y="2019793"/>
            <a:ext cx="7635765" cy="4703762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marL="36900" indent="0" eaLnBrk="1" fontAlgn="auto" hangingPunct="1">
              <a:buFont typeface="Wingdings 2" charset="2"/>
              <a:buNone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Still a work in progress:</a:t>
            </a:r>
            <a:br>
              <a:rPr lang="en-US" dirty="0">
                <a:latin typeface="Gill Sans Light" charset="0"/>
                <a:ea typeface="MS PGothic" charset="0"/>
                <a:cs typeface="Gill Sans Light" charset="0"/>
              </a:rPr>
            </a:br>
            <a:endParaRPr lang="en-US" dirty="0">
              <a:latin typeface="Gill Sans Light" charset="0"/>
              <a:ea typeface="MS PGothic" charset="0"/>
              <a:cs typeface="Gill Sans Light" charset="0"/>
            </a:endParaRPr>
          </a:p>
          <a:p>
            <a:pPr marL="413138" lvl="1" indent="0" eaLnBrk="1" fontAlgn="auto" hangingPunct="1">
              <a:buFont typeface="Wingdings 2" charset="2"/>
              <a:buNone/>
              <a:defRPr/>
            </a:pPr>
            <a:r>
              <a:rPr lang="en-US" sz="2000" dirty="0">
                <a:latin typeface="Gill Sans Light" charset="0"/>
                <a:ea typeface="MS PGothic" charset="0"/>
                <a:cs typeface="Gill Sans Light" charset="0"/>
              </a:rPr>
              <a:t>Will present results based on the CEUR paper (“old”), stacked average of all runs</a:t>
            </a:r>
            <a:r>
              <a:rPr lang="is-IS" sz="2000" dirty="0">
                <a:latin typeface="Gill Sans Light" charset="0"/>
                <a:ea typeface="MS PGothic" charset="0"/>
                <a:cs typeface="Gill Sans Light" charset="0"/>
              </a:rPr>
              <a:t>…</a:t>
            </a:r>
            <a:endParaRPr lang="en-US" sz="2000" dirty="0">
              <a:latin typeface="Gill Sans Light" charset="0"/>
              <a:ea typeface="MS PGothic" charset="0"/>
              <a:cs typeface="Gill Sans Light" charset="0"/>
            </a:endParaRPr>
          </a:p>
          <a:p>
            <a:pPr marL="413138" lvl="1" indent="0" eaLnBrk="1" fontAlgn="auto" hangingPunct="1">
              <a:buFont typeface="Wingdings 2" charset="2"/>
              <a:buNone/>
              <a:defRPr/>
            </a:pPr>
            <a:r>
              <a:rPr lang="is-IS" sz="2000" dirty="0">
                <a:latin typeface="Gill Sans Light" charset="0"/>
                <a:ea typeface="MS PGothic" charset="0"/>
                <a:cs typeface="Gill Sans Light" charset="0"/>
              </a:rPr>
              <a:t>… and contrast with newer (still preliminary) results (“new”), individual runs separated</a:t>
            </a:r>
          </a:p>
          <a:p>
            <a:pPr marL="870338" lvl="1" indent="-457200" eaLnBrk="1" fontAlgn="auto" hangingPunct="1">
              <a:buFont typeface="Wingdings 2" charset="2"/>
              <a:buChar char=""/>
              <a:defRPr/>
            </a:pPr>
            <a:endParaRPr lang="en-US" sz="2000" dirty="0">
              <a:latin typeface="Gill Sans Light" charset="0"/>
              <a:ea typeface="MS PGothic" charset="0"/>
              <a:cs typeface="Gill Sans Light" charset="0"/>
            </a:endParaRPr>
          </a:p>
        </p:txBody>
      </p:sp>
      <p:sp>
        <p:nvSpPr>
          <p:cNvPr id="40965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9EC2C3E7-3C9E-4795-BC2C-2DC3F172E9BC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5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SG" altLang="en-US">
                <a:solidFill>
                  <a:srgbClr val="F2F2F2"/>
                </a:solidFill>
                <a:latin typeface="Gill Sans MT" panose="020B0502020104020203" pitchFamily="34" charset="0"/>
              </a:rPr>
              <a:t>23 June 2016</a:t>
            </a:r>
            <a:endParaRPr lang="en-US" altLang="en-US">
              <a:solidFill>
                <a:srgbClr val="F2F2F2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BIRNDL 2016: CL-</a:t>
            </a:r>
            <a:r>
              <a:rPr lang="en-US" dirty="0" err="1"/>
              <a:t>SciSumm</a:t>
            </a:r>
            <a:r>
              <a:rPr lang="en-US" dirty="0"/>
              <a:t> 16 Overview</a:t>
            </a:r>
          </a:p>
        </p:txBody>
      </p:sp>
      <p:sp>
        <p:nvSpPr>
          <p:cNvPr id="4" name="Explosion 1 3"/>
          <p:cNvSpPr/>
          <p:nvPr/>
        </p:nvSpPr>
        <p:spPr>
          <a:xfrm rot="21062584">
            <a:off x="0" y="2490951"/>
            <a:ext cx="1723696" cy="998483"/>
          </a:xfrm>
          <a:prstGeom prst="irregularSeal1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Old results</a:t>
            </a:r>
          </a:p>
        </p:txBody>
      </p:sp>
      <p:sp>
        <p:nvSpPr>
          <p:cNvPr id="8" name="Explosion 1 7"/>
          <p:cNvSpPr/>
          <p:nvPr/>
        </p:nvSpPr>
        <p:spPr>
          <a:xfrm rot="21026055">
            <a:off x="114301" y="3647089"/>
            <a:ext cx="1723696" cy="99848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New results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Evaluation</a:t>
            </a:r>
          </a:p>
        </p:txBody>
      </p:sp>
      <p:sp>
        <p:nvSpPr>
          <p:cNvPr id="34819" name="Content Placeholder 1"/>
          <p:cNvSpPr>
            <a:spLocks noGrp="1"/>
          </p:cNvSpPr>
          <p:nvPr>
            <p:ph idx="1"/>
          </p:nvPr>
        </p:nvSpPr>
        <p:spPr>
          <a:xfrm>
            <a:off x="457200" y="1862138"/>
            <a:ext cx="8229600" cy="2562717"/>
          </a:xfrm>
        </p:spPr>
        <p:txBody>
          <a:bodyPr>
            <a:normAutofit/>
          </a:bodyPr>
          <a:lstStyle/>
          <a:p>
            <a:pPr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Task 1A – Exact sentence id match</a:t>
            </a:r>
          </a:p>
          <a:p>
            <a:pPr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Task 1B – </a:t>
            </a:r>
          </a:p>
          <a:p>
            <a:pPr lvl="1" indent="-306000" eaLnBrk="1" fontAlgn="auto" hangingPunct="1">
              <a:buFont typeface="Arial" charset="0"/>
              <a:buChar char="•"/>
              <a:defRPr/>
            </a:pPr>
            <a:r>
              <a:rPr lang="en-US" sz="2000" dirty="0">
                <a:latin typeface="Gill Sans Light" charset="0"/>
                <a:ea typeface="MS PGothic" charset="0"/>
                <a:cs typeface="Gill Sans Light" charset="0"/>
              </a:rPr>
              <a:t>conditional on Task 1A</a:t>
            </a:r>
          </a:p>
          <a:p>
            <a:pPr lvl="1" indent="-306000" eaLnBrk="1" fontAlgn="auto" hangingPunct="1">
              <a:buFont typeface="Arial" charset="0"/>
              <a:buChar char="•"/>
              <a:defRPr/>
            </a:pPr>
            <a:r>
              <a:rPr lang="en-US" sz="2000" dirty="0" err="1">
                <a:latin typeface="Gill Sans Light" charset="0"/>
                <a:ea typeface="MS PGothic" charset="0"/>
                <a:cs typeface="Gill Sans Light" charset="0"/>
              </a:rPr>
              <a:t>BoW</a:t>
            </a:r>
            <a:r>
              <a:rPr lang="en-US" sz="2000" dirty="0">
                <a:latin typeface="Gill Sans Light" charset="0"/>
                <a:ea typeface="MS PGothic" charset="0"/>
                <a:cs typeface="Gill Sans Light" charset="0"/>
              </a:rPr>
              <a:t> overlap between discourse facets</a:t>
            </a:r>
          </a:p>
          <a:p>
            <a:pPr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Task 2 - ROUGE-2 and ROUGE-4</a:t>
            </a:r>
          </a:p>
        </p:txBody>
      </p:sp>
      <p:sp>
        <p:nvSpPr>
          <p:cNvPr id="40965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6421E-EB54-4D95-A591-AC62ED2F76AD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  <p:sp>
        <p:nvSpPr>
          <p:cNvPr id="5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58832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SG" altLang="en-US">
                <a:solidFill>
                  <a:srgbClr val="F2F2F2"/>
                </a:solidFill>
                <a:latin typeface="Gill Sans MT" panose="020B0502020104020203" pitchFamily="34" charset="0"/>
              </a:rPr>
              <a:t>23 June 2016</a:t>
            </a:r>
            <a:endParaRPr lang="en-US" altLang="en-US">
              <a:solidFill>
                <a:srgbClr val="F2F2F2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83275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BIRNDL 2016: CL-</a:t>
            </a:r>
            <a:r>
              <a:rPr lang="en-US" dirty="0" err="1"/>
              <a:t>SciSumm</a:t>
            </a:r>
            <a:r>
              <a:rPr lang="en-US" dirty="0"/>
              <a:t> 16 Overview</a:t>
            </a:r>
          </a:p>
        </p:txBody>
      </p:sp>
    </p:spTree>
    <p:extLst>
      <p:ext uri="{BB962C8B-B14F-4D97-AF65-F5344CB8AC3E}">
        <p14:creationId xmlns:p14="http://schemas.microsoft.com/office/powerpoint/2010/main" val="268170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8288258" cy="9704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System Results (Task 1A &amp; 1B)</a:t>
            </a:r>
          </a:p>
        </p:txBody>
      </p:sp>
      <p:sp>
        <p:nvSpPr>
          <p:cNvPr id="4403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0B018-7893-4AD5-9C01-3FB597BC406D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1974850" y="6064250"/>
            <a:ext cx="5229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charset="0"/>
              </a:rPr>
              <a:t>CEUR version (all system runs averaged)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288759" y="1931661"/>
          <a:ext cx="4507830" cy="3240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4555958" y="1931661"/>
          <a:ext cx="4588042" cy="3240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Explosion 1 6"/>
          <p:cNvSpPr/>
          <p:nvPr/>
        </p:nvSpPr>
        <p:spPr>
          <a:xfrm rot="21062584">
            <a:off x="67219" y="128096"/>
            <a:ext cx="1723696" cy="998483"/>
          </a:xfrm>
          <a:prstGeom prst="irregularSeal1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Old results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58832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SG" altLang="en-US">
                <a:solidFill>
                  <a:srgbClr val="F2F2F2"/>
                </a:solidFill>
                <a:latin typeface="Gill Sans MT" panose="020B0502020104020203" pitchFamily="34" charset="0"/>
              </a:rPr>
              <a:t>23 June 2016</a:t>
            </a:r>
            <a:endParaRPr lang="en-US" altLang="en-US">
              <a:solidFill>
                <a:srgbClr val="F2F2F2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83275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BIRNDL 2016: CL-</a:t>
            </a:r>
            <a:r>
              <a:rPr lang="en-US" dirty="0" err="1"/>
              <a:t>SciSumm</a:t>
            </a:r>
            <a:r>
              <a:rPr lang="en-US" dirty="0"/>
              <a:t> 16 Overview</a:t>
            </a:r>
          </a:p>
        </p:txBody>
      </p:sp>
    </p:spTree>
    <p:extLst>
      <p:ext uri="{BB962C8B-B14F-4D97-AF65-F5344CB8AC3E}">
        <p14:creationId xmlns:p14="http://schemas.microsoft.com/office/powerpoint/2010/main" val="83144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Best Performing System (Task 1A)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10291"/>
              </p:ext>
            </p:extLst>
          </p:nvPr>
        </p:nvGraphicFramePr>
        <p:xfrm>
          <a:off x="2222500" y="1949450"/>
          <a:ext cx="4662488" cy="4033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163">
                  <a:extLst>
                    <a:ext uri="{9D8B030D-6E8A-4147-A177-3AD203B41FA5}">
                      <a16:colId xmlns:a16="http://schemas.microsoft.com/office/drawing/2014/main" val="2426301293"/>
                    </a:ext>
                  </a:extLst>
                </a:gridCol>
                <a:gridCol w="1876367">
                  <a:extLst>
                    <a:ext uri="{9D8B030D-6E8A-4147-A177-3AD203B41FA5}">
                      <a16:colId xmlns:a16="http://schemas.microsoft.com/office/drawing/2014/main" val="1769787049"/>
                    </a:ext>
                  </a:extLst>
                </a:gridCol>
                <a:gridCol w="1231958">
                  <a:extLst>
                    <a:ext uri="{9D8B030D-6E8A-4147-A177-3AD203B41FA5}">
                      <a16:colId xmlns:a16="http://schemas.microsoft.com/office/drawing/2014/main" val="3297471288"/>
                    </a:ext>
                  </a:extLst>
                </a:gridCol>
              </a:tblGrid>
              <a:tr h="370813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System ID</a:t>
                      </a:r>
                    </a:p>
                  </a:txBody>
                  <a:tcPr marL="91435" marR="91435" marT="45717" marB="45717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Task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latin typeface="Gill Sans Light"/>
                        </a:rPr>
                        <a:t> 1a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380943"/>
                  </a:ext>
                </a:extLst>
              </a:tr>
              <a:tr h="380896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Gill Sans Light"/>
                        </a:rPr>
                        <a:t>Avg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latin typeface="Gill Sans Light"/>
                        </a:rPr>
                        <a:t> performance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Gill Sans Light"/>
                        </a:rPr>
                        <a:t>StDev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03200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Gill Sans Light"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Gill Sans Light"/>
                        </a:rPr>
                        <a:t>0.114941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Gill Sans Light"/>
                        </a:rPr>
                        <a:t>0.038295</a:t>
                      </a:r>
                      <a:endParaRPr 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749418688"/>
                  </a:ext>
                </a:extLst>
              </a:tr>
              <a:tr h="370813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Gill Sans Ligh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Gill Sans Light"/>
                        </a:rPr>
                        <a:t>0.102306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Gill Sans Light"/>
                        </a:rPr>
                        <a:t>0.056893</a:t>
                      </a:r>
                      <a:endParaRPr lang="en-US" sz="14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3362863058"/>
                  </a:ext>
                </a:extLst>
              </a:tr>
              <a:tr h="370813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Gill Sans Ligh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Gill Sans Light"/>
                        </a:rPr>
                        <a:t>0.100184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Gill Sans Light"/>
                        </a:rPr>
                        <a:t>0.056926</a:t>
                      </a:r>
                      <a:endParaRPr lang="en-US" sz="14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606222449"/>
                  </a:ext>
                </a:extLst>
              </a:tr>
              <a:tr h="370813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Gill Sans Light"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Gill Sans Light"/>
                        </a:rPr>
                        <a:t>0.063622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Gill Sans Light"/>
                        </a:rPr>
                        <a:t>0.050519</a:t>
                      </a:r>
                      <a:endParaRPr 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049170667"/>
                  </a:ext>
                </a:extLst>
              </a:tr>
              <a:tr h="370813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Gill Sans Ligh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Gill Sans Light"/>
                        </a:rPr>
                        <a:t>0.056172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Gill Sans Light"/>
                        </a:rPr>
                        <a:t>0.053044</a:t>
                      </a:r>
                      <a:endParaRPr 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591508885"/>
                  </a:ext>
                </a:extLst>
              </a:tr>
              <a:tr h="370813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Gill Sans Ligh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Gill Sans Light"/>
                        </a:rPr>
                        <a:t>0.054283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Gill Sans Light"/>
                        </a:rPr>
                        <a:t>0.028954</a:t>
                      </a:r>
                      <a:endParaRPr 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728388240"/>
                  </a:ext>
                </a:extLst>
              </a:tr>
              <a:tr h="370813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Gill Sans Ligh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Gill Sans Light"/>
                        </a:rPr>
                        <a:t>0.034219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Gill Sans Light"/>
                        </a:rPr>
                        <a:t>0.020178</a:t>
                      </a:r>
                      <a:endParaRPr 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2397809033"/>
                  </a:ext>
                </a:extLst>
              </a:tr>
              <a:tr h="370813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Gill Sans Light"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Gill Sans Light"/>
                        </a:rPr>
                        <a:t>0.034122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Gill Sans Light"/>
                        </a:rPr>
                        <a:t>0.014837</a:t>
                      </a:r>
                      <a:endParaRPr 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4238953266"/>
                  </a:ext>
                </a:extLst>
              </a:tr>
              <a:tr h="370813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Gill Sans Light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Gill Sans Light"/>
                        </a:rPr>
                        <a:t>0.03073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Gill Sans Light"/>
                        </a:rPr>
                        <a:t>0.023688</a:t>
                      </a:r>
                      <a:endParaRPr 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2581619965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4025900" y="2719935"/>
            <a:ext cx="1347788" cy="10271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6701" y="2212179"/>
            <a:ext cx="2293937" cy="646113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Best performing Systems</a:t>
            </a:r>
          </a:p>
        </p:txBody>
      </p:sp>
      <p:sp>
        <p:nvSpPr>
          <p:cNvPr id="7" name="Explosion 1 6"/>
          <p:cNvSpPr/>
          <p:nvPr/>
        </p:nvSpPr>
        <p:spPr>
          <a:xfrm rot="21062584">
            <a:off x="67219" y="128096"/>
            <a:ext cx="1723696" cy="998483"/>
          </a:xfrm>
          <a:prstGeom prst="irregularSeal1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Old results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58832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SG" altLang="en-US">
                <a:solidFill>
                  <a:srgbClr val="F2F2F2"/>
                </a:solidFill>
                <a:latin typeface="Gill Sans MT" panose="020B0502020104020203" pitchFamily="34" charset="0"/>
              </a:rPr>
              <a:t>23 June 2016</a:t>
            </a:r>
            <a:endParaRPr lang="en-US" altLang="en-US">
              <a:solidFill>
                <a:srgbClr val="F2F2F2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83275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BIRNDL 2016: CL-</a:t>
            </a:r>
            <a:r>
              <a:rPr lang="en-US" dirty="0" err="1"/>
              <a:t>SciSumm</a:t>
            </a:r>
            <a:r>
              <a:rPr lang="en-US" dirty="0"/>
              <a:t> 16 Overview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5883275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0B018-7893-4AD5-9C01-3FB597BC406D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22162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Best Performing System (Task1B)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870761"/>
              </p:ext>
            </p:extLst>
          </p:nvPr>
        </p:nvGraphicFramePr>
        <p:xfrm>
          <a:off x="2336800" y="2005013"/>
          <a:ext cx="4662489" cy="360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163">
                  <a:extLst>
                    <a:ext uri="{9D8B030D-6E8A-4147-A177-3AD203B41FA5}">
                      <a16:colId xmlns:a16="http://schemas.microsoft.com/office/drawing/2014/main" val="2426301293"/>
                    </a:ext>
                  </a:extLst>
                </a:gridCol>
                <a:gridCol w="1971669">
                  <a:extLst>
                    <a:ext uri="{9D8B030D-6E8A-4147-A177-3AD203B41FA5}">
                      <a16:colId xmlns:a16="http://schemas.microsoft.com/office/drawing/2014/main" val="2007681754"/>
                    </a:ext>
                  </a:extLst>
                </a:gridCol>
                <a:gridCol w="1136657">
                  <a:extLst>
                    <a:ext uri="{9D8B030D-6E8A-4147-A177-3AD203B41FA5}">
                      <a16:colId xmlns:a16="http://schemas.microsoft.com/office/drawing/2014/main" val="1987706344"/>
                    </a:ext>
                  </a:extLst>
                </a:gridCol>
              </a:tblGrid>
              <a:tr h="339995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System ID</a:t>
                      </a:r>
                    </a:p>
                  </a:txBody>
                  <a:tcPr marL="91435" marR="9143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Task 1b</a:t>
                      </a: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3809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Gill Sans Light"/>
                        </a:rPr>
                        <a:t>Avg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 performance</a:t>
                      </a: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Gill Sans Light"/>
                        </a:rPr>
                        <a:t>StDev</a:t>
                      </a:r>
                      <a:endParaRPr lang="en-US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Gill Sans Light"/>
                      </a:endParaRP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334880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Gill Sans Light"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Gill Sans Light"/>
                        </a:rPr>
                        <a:t>0.1696516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Gill Sans Light"/>
                        </a:rPr>
                        <a:t>0.0860830</a:t>
                      </a: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1749418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Gill Sans Ligh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0.264754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01473109</a:t>
                      </a:r>
                      <a:endParaRPr 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336286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Gill Sans Light"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0.10294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0.0236852</a:t>
                      </a:r>
                      <a:endParaRPr 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104917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Gill Sans Ligh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0.088737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0.0617396</a:t>
                      </a:r>
                      <a:endParaRPr 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172838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Gill Sans Ligh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0.052747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0.0341898</a:t>
                      </a:r>
                      <a:endParaRPr 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239780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Gill Sans Light"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0.152984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0.0870947</a:t>
                      </a:r>
                      <a:endParaRPr 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423895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Gill Sans Light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0.168061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Gill Sans Light"/>
                          <a:ea typeface="+mn-ea"/>
                          <a:cs typeface="+mn-cs"/>
                        </a:rPr>
                        <a:t>0.122391</a:t>
                      </a:r>
                      <a:endParaRPr 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2581619965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4368802" y="5236427"/>
            <a:ext cx="1281112" cy="330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68788" y="2992437"/>
            <a:ext cx="1281112" cy="6665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9914" y="4650639"/>
            <a:ext cx="2182813" cy="64611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Best performing 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3238" y="2509838"/>
            <a:ext cx="2181225" cy="6477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Best performing System</a:t>
            </a:r>
          </a:p>
        </p:txBody>
      </p:sp>
      <p:sp>
        <p:nvSpPr>
          <p:cNvPr id="11" name="Explosion 1 10"/>
          <p:cNvSpPr/>
          <p:nvPr/>
        </p:nvSpPr>
        <p:spPr>
          <a:xfrm rot="21062584">
            <a:off x="67219" y="128096"/>
            <a:ext cx="1723696" cy="998483"/>
          </a:xfrm>
          <a:prstGeom prst="irregularSeal1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Old results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58832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SG" altLang="en-US">
                <a:solidFill>
                  <a:srgbClr val="F2F2F2"/>
                </a:solidFill>
                <a:latin typeface="Gill Sans MT" panose="020B0502020104020203" pitchFamily="34" charset="0"/>
              </a:rPr>
              <a:t>23 June 2016</a:t>
            </a:r>
            <a:endParaRPr lang="en-US" altLang="en-US">
              <a:solidFill>
                <a:srgbClr val="F2F2F2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83275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BIRNDL 2016: CL-</a:t>
            </a:r>
            <a:r>
              <a:rPr lang="en-US" dirty="0" err="1"/>
              <a:t>SciSumm</a:t>
            </a:r>
            <a:r>
              <a:rPr lang="en-US" dirty="0"/>
              <a:t> 16 Overview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5883275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0B018-7893-4AD5-9C01-3FB597BC406D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42896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1_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3519</TotalTime>
  <Words>1631</Words>
  <Application>Microsoft Office PowerPoint</Application>
  <PresentationFormat>On-screen Show (4:3)</PresentationFormat>
  <Paragraphs>467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Calisto MT</vt:lpstr>
      <vt:lpstr>Arial</vt:lpstr>
      <vt:lpstr>Trebuchet MS</vt:lpstr>
      <vt:lpstr>Wingdings 2</vt:lpstr>
      <vt:lpstr>Calibri</vt:lpstr>
      <vt:lpstr>MS PGothic</vt:lpstr>
      <vt:lpstr>Gill Sans MT</vt:lpstr>
      <vt:lpstr>Gill Sans Light</vt:lpstr>
      <vt:lpstr>Slate</vt:lpstr>
      <vt:lpstr>1_Slate</vt:lpstr>
      <vt:lpstr>The Computational Linguistics  Summarization Pilot Task @ BIRNDL 2016</vt:lpstr>
      <vt:lpstr>Corpus Highlights</vt:lpstr>
      <vt:lpstr>Oral Sessions </vt:lpstr>
      <vt:lpstr>Outline</vt:lpstr>
      <vt:lpstr>Evaluation</vt:lpstr>
      <vt:lpstr>Evaluation</vt:lpstr>
      <vt:lpstr>System Results (Task 1A &amp; 1B)</vt:lpstr>
      <vt:lpstr>Best Performing System (Task 1A)</vt:lpstr>
      <vt:lpstr>Best Performing System (Task1B)</vt:lpstr>
      <vt:lpstr>Best Performing System – Task 2</vt:lpstr>
      <vt:lpstr>New Results (Task 1A)</vt:lpstr>
      <vt:lpstr>New Results (Task 1A)</vt:lpstr>
      <vt:lpstr>New Results (Task 1A)</vt:lpstr>
      <vt:lpstr>New Results (Task 1B)</vt:lpstr>
      <vt:lpstr>New Results (Task 1B)</vt:lpstr>
      <vt:lpstr>New Results – Task 2</vt:lpstr>
      <vt:lpstr>Supplemental Analyses</vt:lpstr>
      <vt:lpstr>Limitations</vt:lpstr>
      <vt:lpstr>Next Steps: IJDL Special Issue</vt:lpstr>
      <vt:lpstr>Acknowledgements</vt:lpstr>
      <vt:lpstr>Conclusions</vt:lpstr>
      <vt:lpstr>Additional Slides</vt:lpstr>
      <vt:lpstr>Scientific Document Summarization</vt:lpstr>
      <vt:lpstr>Scientific Document Summarization Citation-based extractive summaries</vt:lpstr>
      <vt:lpstr>In summary</vt:lpstr>
      <vt:lpstr>Annotation Pipeline</vt:lpstr>
      <vt:lpstr>Annotating the SciSumm corpus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Min-Yen Kan</dc:creator>
  <cp:lastModifiedBy>Kokil</cp:lastModifiedBy>
  <cp:revision>575</cp:revision>
  <dcterms:created xsi:type="dcterms:W3CDTF">2013-07-19T03:58:28Z</dcterms:created>
  <dcterms:modified xsi:type="dcterms:W3CDTF">2016-06-23T08:33:28Z</dcterms:modified>
</cp:coreProperties>
</file>