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1.xml" ContentType="application/vnd.openxmlformats-officedocument.drawingml.chart+xml"/>
  <Override PartName="/ppt/notesSlides/notesSlide10.xml" ContentType="application/vnd.openxmlformats-officedocument.presentationml.notesSlide+xml"/>
  <Override PartName="/ppt/charts/chart2.xml" ContentType="application/vnd.openxmlformats-officedocument.drawingml.chart+xml"/>
  <Override PartName="/ppt/notesSlides/notesSlide11.xml" ContentType="application/vnd.openxmlformats-officedocument.presentationml.notesSlide+xml"/>
  <Override PartName="/ppt/charts/chart3.xml" ContentType="application/vnd.openxmlformats-officedocument.drawingml.chart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2" r:id="rId1"/>
  </p:sldMasterIdLst>
  <p:notesMasterIdLst>
    <p:notesMasterId r:id="rId19"/>
  </p:notesMasterIdLst>
  <p:handoutMasterIdLst>
    <p:handoutMasterId r:id="rId20"/>
  </p:handoutMasterIdLst>
  <p:sldIdLst>
    <p:sldId id="626" r:id="rId2"/>
    <p:sldId id="630" r:id="rId3"/>
    <p:sldId id="691" r:id="rId4"/>
    <p:sldId id="692" r:id="rId5"/>
    <p:sldId id="694" r:id="rId6"/>
    <p:sldId id="695" r:id="rId7"/>
    <p:sldId id="650" r:id="rId8"/>
    <p:sldId id="693" r:id="rId9"/>
    <p:sldId id="567" r:id="rId10"/>
    <p:sldId id="687" r:id="rId11"/>
    <p:sldId id="618" r:id="rId12"/>
    <p:sldId id="696" r:id="rId13"/>
    <p:sldId id="690" r:id="rId14"/>
    <p:sldId id="638" r:id="rId15"/>
    <p:sldId id="639" r:id="rId16"/>
    <p:sldId id="635" r:id="rId17"/>
    <p:sldId id="697" r:id="rId1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960" autoAdjust="0"/>
    <p:restoredTop sz="78986" autoAdjust="0"/>
  </p:normalViewPr>
  <p:slideViewPr>
    <p:cSldViewPr>
      <p:cViewPr>
        <p:scale>
          <a:sx n="100" d="100"/>
          <a:sy n="100" d="100"/>
        </p:scale>
        <p:origin x="-907" y="-13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50" d="100"/>
        <a:sy n="50" d="100"/>
      </p:scale>
      <p:origin x="0" y="-2563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jaidka\Documents\scisumm\all%20stuff\Results\Task%202\rouge_2_abstract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jaidka\Documents\scisumm\all%20stuff\Results\Task%202\rouge_2_human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jaidka\Documents\scisumm\all%20stuff\Results\Task%202\rouge_2_community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9385031012896832E-2"/>
          <c:y val="5.7150066892261105E-2"/>
          <c:w val="0.92193603064746799"/>
          <c:h val="0.67931569689748594"/>
        </c:manualLayout>
      </c:layout>
      <c:barChart>
        <c:barDir val="col"/>
        <c:grouping val="clustered"/>
        <c:varyColors val="0"/>
        <c:ser>
          <c:idx val="0"/>
          <c:order val="0"/>
          <c:tx>
            <c:v>Rouge 2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Sheet3!$D$2:$D$21</c:f>
                <c:numCache>
                  <c:formatCode>General</c:formatCode>
                  <c:ptCount val="20"/>
                  <c:pt idx="0">
                    <c:v>6.3629999999999895E-2</c:v>
                  </c:pt>
                  <c:pt idx="1">
                    <c:v>6.2019999999999999E-2</c:v>
                  </c:pt>
                  <c:pt idx="2">
                    <c:v>0.100729999999999</c:v>
                  </c:pt>
                  <c:pt idx="3">
                    <c:v>7.9509999999999997E-2</c:v>
                  </c:pt>
                  <c:pt idx="4">
                    <c:v>8.1610000000000002E-2</c:v>
                  </c:pt>
                  <c:pt idx="5">
                    <c:v>7.9249999999999904E-2</c:v>
                  </c:pt>
                  <c:pt idx="6">
                    <c:v>8.5900000000000004E-2</c:v>
                  </c:pt>
                  <c:pt idx="7">
                    <c:v>7.1190000000000003E-2</c:v>
                  </c:pt>
                  <c:pt idx="8">
                    <c:v>4.7800000000000002E-2</c:v>
                  </c:pt>
                  <c:pt idx="9">
                    <c:v>6.3759999999999997E-2</c:v>
                  </c:pt>
                  <c:pt idx="10">
                    <c:v>6.8929999999999894E-2</c:v>
                  </c:pt>
                  <c:pt idx="11">
                    <c:v>6.3289999999999999E-2</c:v>
                  </c:pt>
                  <c:pt idx="12">
                    <c:v>5.935E-2</c:v>
                  </c:pt>
                  <c:pt idx="13">
                    <c:v>3.5729999999999998E-2</c:v>
                  </c:pt>
                  <c:pt idx="14">
                    <c:v>4.172E-2</c:v>
                  </c:pt>
                  <c:pt idx="15">
                    <c:v>4.8659999999999898E-2</c:v>
                  </c:pt>
                  <c:pt idx="16">
                    <c:v>4.7609999999999902E-2</c:v>
                  </c:pt>
                  <c:pt idx="17">
                    <c:v>5.2940000000000001E-2</c:v>
                  </c:pt>
                  <c:pt idx="18">
                    <c:v>5.2229999999999999E-2</c:v>
                  </c:pt>
                  <c:pt idx="19">
                    <c:v>2.9559999999999999E-2</c:v>
                  </c:pt>
                </c:numCache>
              </c:numRef>
            </c:plus>
            <c:minus>
              <c:numRef>
                <c:f>Sheet3!$C$2:$C$21</c:f>
                <c:numCache>
                  <c:formatCode>General</c:formatCode>
                  <c:ptCount val="20"/>
                  <c:pt idx="0">
                    <c:v>5.8429999999999899E-2</c:v>
                  </c:pt>
                  <c:pt idx="1">
                    <c:v>7.03099999999999E-2</c:v>
                  </c:pt>
                  <c:pt idx="2">
                    <c:v>0.1057</c:v>
                  </c:pt>
                  <c:pt idx="3">
                    <c:v>7.2819999999999996E-2</c:v>
                  </c:pt>
                  <c:pt idx="4">
                    <c:v>7.0639999999999897E-2</c:v>
                  </c:pt>
                  <c:pt idx="5">
                    <c:v>8.1610000000000002E-2</c:v>
                  </c:pt>
                  <c:pt idx="6">
                    <c:v>7.2720000000000007E-2</c:v>
                  </c:pt>
                  <c:pt idx="7">
                    <c:v>7.4979999999999894E-2</c:v>
                  </c:pt>
                  <c:pt idx="8">
                    <c:v>4.8379999999999902E-2</c:v>
                  </c:pt>
                  <c:pt idx="9">
                    <c:v>5.7249999999999898E-2</c:v>
                  </c:pt>
                  <c:pt idx="10">
                    <c:v>6.8919999999999995E-2</c:v>
                  </c:pt>
                  <c:pt idx="11">
                    <c:v>6.3329999999999997E-2</c:v>
                  </c:pt>
                  <c:pt idx="12">
                    <c:v>5.8329999999999903E-2</c:v>
                  </c:pt>
                  <c:pt idx="13">
                    <c:v>4.0489999999999998E-2</c:v>
                  </c:pt>
                  <c:pt idx="14">
                    <c:v>4.5530000000000001E-2</c:v>
                  </c:pt>
                  <c:pt idx="15">
                    <c:v>4.863E-2</c:v>
                  </c:pt>
                  <c:pt idx="16">
                    <c:v>4.9869999999999998E-2</c:v>
                  </c:pt>
                  <c:pt idx="17">
                    <c:v>5.1799999999999902E-2</c:v>
                  </c:pt>
                  <c:pt idx="18">
                    <c:v>3.669E-2</c:v>
                  </c:pt>
                  <c:pt idx="19">
                    <c:v>2.5590000000000002E-2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Sheet3!$A$2:$A$21</c:f>
              <c:strCache>
                <c:ptCount val="20"/>
                <c:pt idx="0">
                  <c:v>sys8$PARA_7</c:v>
                </c:pt>
                <c:pt idx="1">
                  <c:v>sys8$PARA_1</c:v>
                </c:pt>
                <c:pt idx="2">
                  <c:v>sys8$PARA_8</c:v>
                </c:pt>
                <c:pt idx="3">
                  <c:v>sys3$LMEQUAL_CCS2</c:v>
                </c:pt>
                <c:pt idx="4">
                  <c:v>sys3$LMKL1_CCS1</c:v>
                </c:pt>
                <c:pt idx="5">
                  <c:v>sys8$PARA_0</c:v>
                </c:pt>
                <c:pt idx="6">
                  <c:v>sys8$PARA_4</c:v>
                </c:pt>
                <c:pt idx="7">
                  <c:v>sys3$LMKL2_CCS3</c:v>
                </c:pt>
                <c:pt idx="8">
                  <c:v>sys3$TF_CCS4</c:v>
                </c:pt>
                <c:pt idx="9">
                  <c:v>sys10$AUTOMATIC</c:v>
                </c:pt>
                <c:pt idx="10">
                  <c:v>sys10$COMMUNITY</c:v>
                </c:pt>
                <c:pt idx="11">
                  <c:v>sys15$TKERN1-1</c:v>
                </c:pt>
                <c:pt idx="12">
                  <c:v>sys15$TKERN1-4CE</c:v>
                </c:pt>
                <c:pt idx="13">
                  <c:v>sys15$TKERN1-1CE</c:v>
                </c:pt>
                <c:pt idx="14">
                  <c:v>sys15$TKERN1-8</c:v>
                </c:pt>
                <c:pt idx="15">
                  <c:v>sys15$TKERN1-4</c:v>
                </c:pt>
                <c:pt idx="16">
                  <c:v>sys15$TKERN1-8CE</c:v>
                </c:pt>
                <c:pt idx="17">
                  <c:v>sys15$TFIDF+ST+SL</c:v>
                </c:pt>
                <c:pt idx="18">
                  <c:v>sys5$DEFAULT</c:v>
                </c:pt>
                <c:pt idx="19">
                  <c:v>sys16$DEFAULT</c:v>
                </c:pt>
              </c:strCache>
            </c:strRef>
          </c:cat>
          <c:val>
            <c:numRef>
              <c:f>Sheet3!$B$2:$B$21</c:f>
              <c:numCache>
                <c:formatCode>General</c:formatCode>
                <c:ptCount val="20"/>
                <c:pt idx="0">
                  <c:v>0.66874</c:v>
                </c:pt>
                <c:pt idx="1">
                  <c:v>0.49562</c:v>
                </c:pt>
                <c:pt idx="2">
                  <c:v>0.42852000000000001</c:v>
                </c:pt>
                <c:pt idx="3">
                  <c:v>0.39945999999999998</c:v>
                </c:pt>
                <c:pt idx="4">
                  <c:v>0.37145</c:v>
                </c:pt>
                <c:pt idx="5">
                  <c:v>0.35642000000000001</c:v>
                </c:pt>
                <c:pt idx="6">
                  <c:v>0.33718999999999999</c:v>
                </c:pt>
                <c:pt idx="7">
                  <c:v>0.32663999999999999</c:v>
                </c:pt>
                <c:pt idx="8">
                  <c:v>0.23849999999999999</c:v>
                </c:pt>
                <c:pt idx="9">
                  <c:v>0.19223999999999999</c:v>
                </c:pt>
                <c:pt idx="10">
                  <c:v>0.19067000000000001</c:v>
                </c:pt>
                <c:pt idx="11">
                  <c:v>0.17784</c:v>
                </c:pt>
                <c:pt idx="12">
                  <c:v>0.17509</c:v>
                </c:pt>
                <c:pt idx="13">
                  <c:v>0.16904</c:v>
                </c:pt>
                <c:pt idx="14">
                  <c:v>0.16463</c:v>
                </c:pt>
                <c:pt idx="15">
                  <c:v>0.15795000000000001</c:v>
                </c:pt>
                <c:pt idx="16">
                  <c:v>0.15348000000000001</c:v>
                </c:pt>
                <c:pt idx="17">
                  <c:v>0.14721999999999999</c:v>
                </c:pt>
                <c:pt idx="18">
                  <c:v>9.9979999999999999E-2</c:v>
                </c:pt>
                <c:pt idx="19">
                  <c:v>5.2510000000000001E-2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1C4-4FD1-96AB-C4C911E5C1A6}"/>
            </c:ext>
          </c:extLst>
        </c:ser>
        <c:ser>
          <c:idx val="1"/>
          <c:order val="1"/>
          <c:tx>
            <c:v>Rouge SU4</c:v>
          </c:tx>
          <c:spPr>
            <a:ln w="25400">
              <a:prstDash val="dash"/>
            </a:ln>
          </c:spPr>
          <c:invertIfNegative val="0"/>
          <c:val>
            <c:numRef>
              <c:f>Sheet3!$E$2:$E$21</c:f>
              <c:numCache>
                <c:formatCode>General</c:formatCode>
                <c:ptCount val="20"/>
                <c:pt idx="0">
                  <c:v>0.42291000000000001</c:v>
                </c:pt>
                <c:pt idx="1">
                  <c:v>0.24692</c:v>
                </c:pt>
                <c:pt idx="2">
                  <c:v>0.24354999999999999</c:v>
                </c:pt>
                <c:pt idx="3">
                  <c:v>0.21432000000000001</c:v>
                </c:pt>
                <c:pt idx="4">
                  <c:v>0.17854</c:v>
                </c:pt>
                <c:pt idx="5">
                  <c:v>0.17737</c:v>
                </c:pt>
                <c:pt idx="6">
                  <c:v>0.17008000000000001</c:v>
                </c:pt>
                <c:pt idx="7">
                  <c:v>0.15770999999999999</c:v>
                </c:pt>
                <c:pt idx="8">
                  <c:v>0.12884999999999999</c:v>
                </c:pt>
                <c:pt idx="9">
                  <c:v>0.12411</c:v>
                </c:pt>
                <c:pt idx="10">
                  <c:v>0.11133999999999999</c:v>
                </c:pt>
                <c:pt idx="11">
                  <c:v>0.10657</c:v>
                </c:pt>
                <c:pt idx="12">
                  <c:v>0.10506</c:v>
                </c:pt>
                <c:pt idx="13">
                  <c:v>0.1047</c:v>
                </c:pt>
                <c:pt idx="14">
                  <c:v>0.10224999999999999</c:v>
                </c:pt>
                <c:pt idx="15">
                  <c:v>9.8769999999999997E-2</c:v>
                </c:pt>
                <c:pt idx="16">
                  <c:v>9.3299999999999994E-2</c:v>
                </c:pt>
                <c:pt idx="17">
                  <c:v>9.2050000000000007E-2</c:v>
                </c:pt>
                <c:pt idx="18">
                  <c:v>8.6830000000000004E-2</c:v>
                </c:pt>
                <c:pt idx="19">
                  <c:v>5.3129999999999997E-2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1C4-4FD1-96AB-C4C911E5C1A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7737600"/>
        <c:axId val="67763200"/>
      </c:barChart>
      <c:catAx>
        <c:axId val="377376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pPr>
            <a:endParaRPr lang="en-US"/>
          </a:p>
        </c:txPr>
        <c:crossAx val="67763200"/>
        <c:crosses val="autoZero"/>
        <c:auto val="1"/>
        <c:lblAlgn val="ctr"/>
        <c:lblOffset val="100"/>
        <c:noMultiLvlLbl val="0"/>
      </c:catAx>
      <c:valAx>
        <c:axId val="6776320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ourier New" panose="02070309020205020404" pitchFamily="49" charset="0"/>
                    <a:ea typeface="+mn-ea"/>
                    <a:cs typeface="Courier New" panose="02070309020205020404" pitchFamily="49" charset="0"/>
                  </a:defRPr>
                </a:pPr>
                <a:r>
                  <a:rPr lang="en-IN" sz="900"/>
                  <a:t>F1 Score</a:t>
                </a:r>
              </a:p>
            </c:rich>
          </c:tx>
          <c:layout>
            <c:manualLayout>
              <c:xMode val="edge"/>
              <c:yMode val="edge"/>
              <c:x val="8.3522623795038095E-3"/>
              <c:y val="0.14289604708502349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pPr>
            <a:endParaRPr lang="en-US"/>
          </a:p>
        </c:txPr>
        <c:crossAx val="37737600"/>
        <c:crosses val="autoZero"/>
        <c:crossBetween val="between"/>
      </c:valAx>
      <c:spPr>
        <a:noFill/>
        <a:ln>
          <a:solidFill>
            <a:schemeClr val="tx1"/>
          </a:solidFill>
        </a:ln>
        <a:effectLst/>
      </c:spPr>
    </c:plotArea>
    <c:legend>
      <c:legendPos val="r"/>
      <c:layout>
        <c:manualLayout>
          <c:xMode val="edge"/>
          <c:yMode val="edge"/>
          <c:x val="0.65166667032370962"/>
          <c:y val="0.16420870118507913"/>
          <c:w val="0.10296980895014114"/>
          <c:h val="6.9635160004146546E-2"/>
        </c:manualLayout>
      </c:layout>
      <c:overlay val="0"/>
      <c:txPr>
        <a:bodyPr/>
        <a:lstStyle/>
        <a:p>
          <a:pPr>
            <a:defRPr cap="all" baseline="0"/>
          </a:pPr>
          <a:endParaRPr lang="en-US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b="1">
          <a:latin typeface="Courier New" panose="02070309020205020404" pitchFamily="49" charset="0"/>
          <a:cs typeface="Courier New" panose="02070309020205020404" pitchFamily="49" charset="0"/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3798565235729829E-2"/>
          <c:y val="1.0101010101010102E-2"/>
          <c:w val="0.94067383029437879"/>
          <c:h val="0.6444491105278507"/>
        </c:manualLayout>
      </c:layout>
      <c:barChart>
        <c:barDir val="col"/>
        <c:grouping val="clustered"/>
        <c:varyColors val="0"/>
        <c:ser>
          <c:idx val="0"/>
          <c:order val="0"/>
          <c:tx>
            <c:v>ROUGE 2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Sheet3!$D$2:$D$21</c:f>
                <c:numCache>
                  <c:formatCode>General</c:formatCode>
                  <c:ptCount val="20"/>
                  <c:pt idx="0">
                    <c:v>4.6339999999999902E-2</c:v>
                  </c:pt>
                  <c:pt idx="1">
                    <c:v>6.2670000000000003E-2</c:v>
                  </c:pt>
                  <c:pt idx="2">
                    <c:v>5.7419999999999999E-2</c:v>
                  </c:pt>
                  <c:pt idx="3">
                    <c:v>5.2150000000000002E-2</c:v>
                  </c:pt>
                  <c:pt idx="4">
                    <c:v>2.7320000000000001E-2</c:v>
                  </c:pt>
                  <c:pt idx="5">
                    <c:v>5.6389999999999899E-2</c:v>
                  </c:pt>
                  <c:pt idx="6">
                    <c:v>3.0329999999999899E-2</c:v>
                  </c:pt>
                  <c:pt idx="7">
                    <c:v>5.706E-2</c:v>
                  </c:pt>
                  <c:pt idx="8">
                    <c:v>4.8979999999999899E-2</c:v>
                  </c:pt>
                  <c:pt idx="9">
                    <c:v>4.9320000000000003E-2</c:v>
                  </c:pt>
                  <c:pt idx="10">
                    <c:v>4.8509999999999998E-2</c:v>
                  </c:pt>
                  <c:pt idx="11">
                    <c:v>5.287E-2</c:v>
                  </c:pt>
                  <c:pt idx="12">
                    <c:v>2.6179999999999998E-2</c:v>
                  </c:pt>
                  <c:pt idx="13">
                    <c:v>4.8710000000000003E-2</c:v>
                  </c:pt>
                  <c:pt idx="14">
                    <c:v>4.2889999999999998E-2</c:v>
                  </c:pt>
                  <c:pt idx="15">
                    <c:v>4.9419999999999902E-2</c:v>
                  </c:pt>
                  <c:pt idx="16">
                    <c:v>4.2999999999999997E-2</c:v>
                  </c:pt>
                  <c:pt idx="17">
                    <c:v>3.3179999999999897E-2</c:v>
                  </c:pt>
                  <c:pt idx="18">
                    <c:v>3.8620000000000002E-2</c:v>
                  </c:pt>
                  <c:pt idx="19">
                    <c:v>4.6050000000000001E-2</c:v>
                  </c:pt>
                </c:numCache>
              </c:numRef>
            </c:plus>
            <c:minus>
              <c:numRef>
                <c:f>Sheet3!$C$2:$C$21</c:f>
                <c:numCache>
                  <c:formatCode>General</c:formatCode>
                  <c:ptCount val="20"/>
                  <c:pt idx="0">
                    <c:v>4.8639999999999899E-2</c:v>
                  </c:pt>
                  <c:pt idx="1">
                    <c:v>5.3419999999999898E-2</c:v>
                  </c:pt>
                  <c:pt idx="2">
                    <c:v>4.333E-2</c:v>
                  </c:pt>
                  <c:pt idx="3">
                    <c:v>4.3209999999999998E-2</c:v>
                  </c:pt>
                  <c:pt idx="4">
                    <c:v>3.53199999999999E-2</c:v>
                  </c:pt>
                  <c:pt idx="5">
                    <c:v>5.3929999999999999E-2</c:v>
                  </c:pt>
                  <c:pt idx="6">
                    <c:v>3.4569999999999899E-2</c:v>
                  </c:pt>
                  <c:pt idx="7">
                    <c:v>5.5149999999999998E-2</c:v>
                  </c:pt>
                  <c:pt idx="8">
                    <c:v>4.6099999999999898E-2</c:v>
                  </c:pt>
                  <c:pt idx="9">
                    <c:v>4.7820000000000001E-2</c:v>
                  </c:pt>
                  <c:pt idx="10">
                    <c:v>4.2380000000000001E-2</c:v>
                  </c:pt>
                  <c:pt idx="11">
                    <c:v>5.2199999999999899E-2</c:v>
                  </c:pt>
                  <c:pt idx="12">
                    <c:v>2.7550000000000002E-2</c:v>
                  </c:pt>
                  <c:pt idx="13">
                    <c:v>5.006E-2</c:v>
                  </c:pt>
                  <c:pt idx="14">
                    <c:v>3.4410000000000003E-2</c:v>
                  </c:pt>
                  <c:pt idx="15">
                    <c:v>4.4990000000000002E-2</c:v>
                  </c:pt>
                  <c:pt idx="16">
                    <c:v>3.8389999999999903E-2</c:v>
                  </c:pt>
                  <c:pt idx="17">
                    <c:v>2.6939999999999999E-2</c:v>
                  </c:pt>
                  <c:pt idx="18">
                    <c:v>3.057E-2</c:v>
                  </c:pt>
                  <c:pt idx="19">
                    <c:v>3.8279999999999897E-2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Sheet3!$A$2:$A$21</c:f>
              <c:strCache>
                <c:ptCount val="20"/>
                <c:pt idx="0">
                  <c:v>sys8$PARA_7</c:v>
                </c:pt>
                <c:pt idx="1">
                  <c:v>sys3$LMKL1_CCS1</c:v>
                </c:pt>
                <c:pt idx="2">
                  <c:v>sys3$LMEQUAL_CCS2</c:v>
                </c:pt>
                <c:pt idx="3">
                  <c:v>sys3$LMKL2_CCS3</c:v>
                </c:pt>
                <c:pt idx="4">
                  <c:v>sys8$PARA_1</c:v>
                </c:pt>
                <c:pt idx="5">
                  <c:v>sys8$PARA_8</c:v>
                </c:pt>
                <c:pt idx="6">
                  <c:v>sys3$TF_CCS4</c:v>
                </c:pt>
                <c:pt idx="7">
                  <c:v>sys8$PARA_0</c:v>
                </c:pt>
                <c:pt idx="8">
                  <c:v>sys8$PARA_4</c:v>
                </c:pt>
                <c:pt idx="9">
                  <c:v>sys10$AUTOMATIC</c:v>
                </c:pt>
                <c:pt idx="10">
                  <c:v>sys15$TKERN1-8</c:v>
                </c:pt>
                <c:pt idx="11">
                  <c:v>sys15$TFIDF+ST+SL</c:v>
                </c:pt>
                <c:pt idx="12">
                  <c:v>sys15$TKERN1-4CE</c:v>
                </c:pt>
                <c:pt idx="13">
                  <c:v>sys10$COMMUNITY</c:v>
                </c:pt>
                <c:pt idx="14">
                  <c:v>sys15$TKERN1-1CE</c:v>
                </c:pt>
                <c:pt idx="15">
                  <c:v>sys15$TKERN1-1</c:v>
                </c:pt>
                <c:pt idx="16">
                  <c:v>sys15$TKERN1-4</c:v>
                </c:pt>
                <c:pt idx="17">
                  <c:v>sys15$TKERN1-8CE</c:v>
                </c:pt>
                <c:pt idx="18">
                  <c:v>sys5$DEFAULT</c:v>
                </c:pt>
                <c:pt idx="19">
                  <c:v>sys16$DEFAULT</c:v>
                </c:pt>
              </c:strCache>
            </c:strRef>
          </c:cat>
          <c:val>
            <c:numRef>
              <c:f>Sheet3!$B$2:$B$21</c:f>
              <c:numCache>
                <c:formatCode>General</c:formatCode>
                <c:ptCount val="20"/>
                <c:pt idx="0">
                  <c:v>0.21936</c:v>
                </c:pt>
                <c:pt idx="1">
                  <c:v>0.18966</c:v>
                </c:pt>
                <c:pt idx="2">
                  <c:v>0.18851000000000001</c:v>
                </c:pt>
                <c:pt idx="3">
                  <c:v>0.187</c:v>
                </c:pt>
                <c:pt idx="4">
                  <c:v>0.17813999999999999</c:v>
                </c:pt>
                <c:pt idx="5">
                  <c:v>0.17358000000000001</c:v>
                </c:pt>
                <c:pt idx="6">
                  <c:v>0.16281999999999999</c:v>
                </c:pt>
                <c:pt idx="7">
                  <c:v>0.15489</c:v>
                </c:pt>
                <c:pt idx="8">
                  <c:v>0.14055999999999999</c:v>
                </c:pt>
                <c:pt idx="9">
                  <c:v>0.13457</c:v>
                </c:pt>
                <c:pt idx="10">
                  <c:v>0.13331999999999999</c:v>
                </c:pt>
                <c:pt idx="11">
                  <c:v>0.13195999999999999</c:v>
                </c:pt>
                <c:pt idx="12">
                  <c:v>0.12736</c:v>
                </c:pt>
                <c:pt idx="13">
                  <c:v>0.12731000000000001</c:v>
                </c:pt>
                <c:pt idx="14">
                  <c:v>0.12180000000000001</c:v>
                </c:pt>
                <c:pt idx="15">
                  <c:v>0.11984</c:v>
                </c:pt>
                <c:pt idx="16">
                  <c:v>0.1143</c:v>
                </c:pt>
                <c:pt idx="17">
                  <c:v>9.9330000000000002E-2</c:v>
                </c:pt>
                <c:pt idx="18">
                  <c:v>8.4260000000000002E-2</c:v>
                </c:pt>
                <c:pt idx="19">
                  <c:v>7.0989999999999998E-2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F9-491E-A617-82617FB83E5E}"/>
            </c:ext>
          </c:extLst>
        </c:ser>
        <c:ser>
          <c:idx val="1"/>
          <c:order val="1"/>
          <c:tx>
            <c:strRef>
              <c:f>Sheet3!$E$1</c:f>
              <c:strCache>
                <c:ptCount val="1"/>
                <c:pt idx="0">
                  <c:v>ROUGE SU4</c:v>
                </c:pt>
              </c:strCache>
            </c:strRef>
          </c:tx>
          <c:spPr>
            <a:ln w="25400">
              <a:prstDash val="dash"/>
            </a:ln>
          </c:spPr>
          <c:invertIfNegative val="0"/>
          <c:cat>
            <c:strRef>
              <c:f>Sheet3!$A$2:$A$21</c:f>
              <c:strCache>
                <c:ptCount val="20"/>
                <c:pt idx="0">
                  <c:v>sys8$PARA_7</c:v>
                </c:pt>
                <c:pt idx="1">
                  <c:v>sys3$LMKL1_CCS1</c:v>
                </c:pt>
                <c:pt idx="2">
                  <c:v>sys3$LMEQUAL_CCS2</c:v>
                </c:pt>
                <c:pt idx="3">
                  <c:v>sys3$LMKL2_CCS3</c:v>
                </c:pt>
                <c:pt idx="4">
                  <c:v>sys8$PARA_1</c:v>
                </c:pt>
                <c:pt idx="5">
                  <c:v>sys8$PARA_8</c:v>
                </c:pt>
                <c:pt idx="6">
                  <c:v>sys3$TF_CCS4</c:v>
                </c:pt>
                <c:pt idx="7">
                  <c:v>sys8$PARA_0</c:v>
                </c:pt>
                <c:pt idx="8">
                  <c:v>sys8$PARA_4</c:v>
                </c:pt>
                <c:pt idx="9">
                  <c:v>sys10$AUTOMATIC</c:v>
                </c:pt>
                <c:pt idx="10">
                  <c:v>sys15$TKERN1-8</c:v>
                </c:pt>
                <c:pt idx="11">
                  <c:v>sys15$TFIDF+ST+SL</c:v>
                </c:pt>
                <c:pt idx="12">
                  <c:v>sys15$TKERN1-4CE</c:v>
                </c:pt>
                <c:pt idx="13">
                  <c:v>sys10$COMMUNITY</c:v>
                </c:pt>
                <c:pt idx="14">
                  <c:v>sys15$TKERN1-1CE</c:v>
                </c:pt>
                <c:pt idx="15">
                  <c:v>sys15$TKERN1-1</c:v>
                </c:pt>
                <c:pt idx="16">
                  <c:v>sys15$TKERN1-4</c:v>
                </c:pt>
                <c:pt idx="17">
                  <c:v>sys15$TKERN1-8CE</c:v>
                </c:pt>
                <c:pt idx="18">
                  <c:v>sys5$DEFAULT</c:v>
                </c:pt>
                <c:pt idx="19">
                  <c:v>sys16$DEFAULT</c:v>
                </c:pt>
              </c:strCache>
            </c:strRef>
          </c:cat>
          <c:val>
            <c:numRef>
              <c:f>Sheet3!$E$2:$E$21</c:f>
              <c:numCache>
                <c:formatCode>General</c:formatCode>
                <c:ptCount val="20"/>
                <c:pt idx="0">
                  <c:v>0.13625999999999999</c:v>
                </c:pt>
                <c:pt idx="1">
                  <c:v>0.12449</c:v>
                </c:pt>
                <c:pt idx="2">
                  <c:v>0.12051000000000001</c:v>
                </c:pt>
                <c:pt idx="3">
                  <c:v>0.11376</c:v>
                </c:pt>
                <c:pt idx="4">
                  <c:v>0.11239</c:v>
                </c:pt>
                <c:pt idx="5">
                  <c:v>0.11139</c:v>
                </c:pt>
                <c:pt idx="6">
                  <c:v>0.10106999999999999</c:v>
                </c:pt>
                <c:pt idx="7">
                  <c:v>9.8879999999999996E-2</c:v>
                </c:pt>
                <c:pt idx="8">
                  <c:v>9.4140000000000001E-2</c:v>
                </c:pt>
                <c:pt idx="9">
                  <c:v>9.2160000000000006E-2</c:v>
                </c:pt>
                <c:pt idx="10">
                  <c:v>8.9969999999999994E-2</c:v>
                </c:pt>
                <c:pt idx="11">
                  <c:v>8.7730000000000002E-2</c:v>
                </c:pt>
                <c:pt idx="12">
                  <c:v>8.5220000000000004E-2</c:v>
                </c:pt>
                <c:pt idx="13">
                  <c:v>8.4690000000000001E-2</c:v>
                </c:pt>
                <c:pt idx="14">
                  <c:v>8.1780000000000005E-2</c:v>
                </c:pt>
                <c:pt idx="15">
                  <c:v>8.0949999999999994E-2</c:v>
                </c:pt>
                <c:pt idx="16">
                  <c:v>7.9640000000000002E-2</c:v>
                </c:pt>
                <c:pt idx="17">
                  <c:v>7.1489999999999998E-2</c:v>
                </c:pt>
                <c:pt idx="18">
                  <c:v>6.5390000000000004E-2</c:v>
                </c:pt>
                <c:pt idx="19">
                  <c:v>4.7500000000000001E-2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DF9-491E-A617-82617FB83E5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70258816"/>
        <c:axId val="170260352"/>
      </c:barChart>
      <c:catAx>
        <c:axId val="1702588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pPr>
            <a:endParaRPr lang="en-US"/>
          </a:p>
        </c:txPr>
        <c:crossAx val="170260352"/>
        <c:crosses val="autoZero"/>
        <c:auto val="1"/>
        <c:lblAlgn val="ctr"/>
        <c:lblOffset val="100"/>
        <c:noMultiLvlLbl val="0"/>
      </c:catAx>
      <c:valAx>
        <c:axId val="170260352"/>
        <c:scaling>
          <c:orientation val="minMax"/>
          <c:max val="0.30000000000000004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ourier New" panose="02070309020205020404" pitchFamily="49" charset="0"/>
                    <a:ea typeface="+mn-ea"/>
                    <a:cs typeface="Courier New" panose="02070309020205020404" pitchFamily="49" charset="0"/>
                  </a:defRPr>
                </a:pPr>
                <a:r>
                  <a:rPr lang="en-IN" sz="900"/>
                  <a:t>F1 Score</a:t>
                </a:r>
              </a:p>
            </c:rich>
          </c:tx>
          <c:layout>
            <c:manualLayout>
              <c:xMode val="edge"/>
              <c:yMode val="edge"/>
              <c:x val="1.5057816114878572E-2"/>
              <c:y val="0.10750481189851267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pPr>
            <a:endParaRPr lang="en-US"/>
          </a:p>
        </c:txPr>
        <c:crossAx val="170258816"/>
        <c:crosses val="autoZero"/>
        <c:crossBetween val="between"/>
        <c:majorUnit val="0.1"/>
      </c:valAx>
      <c:spPr>
        <a:noFill/>
        <a:ln>
          <a:solidFill>
            <a:schemeClr val="tx1"/>
          </a:solidFill>
        </a:ln>
        <a:effectLst/>
      </c:spPr>
    </c:plotArea>
    <c:legend>
      <c:legendPos val="r"/>
      <c:layout>
        <c:manualLayout>
          <c:xMode val="edge"/>
          <c:yMode val="edge"/>
          <c:x val="0.61940000399580064"/>
          <c:y val="0.10764304461942258"/>
          <c:w val="0.10296980895014114"/>
          <c:h val="6.9635160004146546E-2"/>
        </c:manualLayout>
      </c:layout>
      <c:overlay val="0"/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b="1">
          <a:latin typeface="Courier New" panose="02070309020205020404" pitchFamily="49" charset="0"/>
          <a:cs typeface="Courier New" panose="02070309020205020404" pitchFamily="49" charset="0"/>
        </a:defRPr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7483745584305208E-2"/>
          <c:y val="0.1718851223133768"/>
          <c:w val="0.88082973732938219"/>
          <c:h val="0.59009035156175949"/>
        </c:manualLayout>
      </c:layout>
      <c:barChart>
        <c:barDir val="col"/>
        <c:grouping val="clustered"/>
        <c:varyColors val="0"/>
        <c:ser>
          <c:idx val="0"/>
          <c:order val="0"/>
          <c:tx>
            <c:v>Rouge 2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Sheet3!$D$2:$D$21</c:f>
                <c:numCache>
                  <c:formatCode>General</c:formatCode>
                  <c:ptCount val="20"/>
                  <c:pt idx="0">
                    <c:v>8.7940000000000004E-2</c:v>
                  </c:pt>
                  <c:pt idx="1">
                    <c:v>6.762E-2</c:v>
                  </c:pt>
                  <c:pt idx="2">
                    <c:v>7.664E-2</c:v>
                  </c:pt>
                  <c:pt idx="3">
                    <c:v>6.4199999999999896E-2</c:v>
                  </c:pt>
                  <c:pt idx="4">
                    <c:v>5.7099999999999901E-2</c:v>
                  </c:pt>
                  <c:pt idx="5">
                    <c:v>6.3529999999999906E-2</c:v>
                  </c:pt>
                  <c:pt idx="6">
                    <c:v>6.7430000000000004E-2</c:v>
                  </c:pt>
                  <c:pt idx="7">
                    <c:v>4.7820000000000001E-2</c:v>
                  </c:pt>
                  <c:pt idx="8">
                    <c:v>4.0329999999999901E-2</c:v>
                  </c:pt>
                  <c:pt idx="9">
                    <c:v>4.6259999999999898E-2</c:v>
                  </c:pt>
                  <c:pt idx="10">
                    <c:v>8.6730000000000002E-2</c:v>
                  </c:pt>
                  <c:pt idx="11">
                    <c:v>5.0109999999999898E-2</c:v>
                  </c:pt>
                  <c:pt idx="12">
                    <c:v>3.4439999999999998E-2</c:v>
                  </c:pt>
                  <c:pt idx="13">
                    <c:v>3.3949999999999897E-2</c:v>
                  </c:pt>
                  <c:pt idx="14">
                    <c:v>3.2409999999999897E-2</c:v>
                  </c:pt>
                  <c:pt idx="15">
                    <c:v>4.444E-2</c:v>
                  </c:pt>
                  <c:pt idx="16">
                    <c:v>3.4879999999999897E-2</c:v>
                  </c:pt>
                  <c:pt idx="17">
                    <c:v>3.9489999999999997E-2</c:v>
                  </c:pt>
                  <c:pt idx="18">
                    <c:v>3.0550000000000001E-2</c:v>
                  </c:pt>
                  <c:pt idx="19">
                    <c:v>2.911E-2</c:v>
                  </c:pt>
                </c:numCache>
              </c:numRef>
            </c:plus>
            <c:minus>
              <c:numRef>
                <c:f>Sheet3!$C$2:$C$21</c:f>
                <c:numCache>
                  <c:formatCode>General</c:formatCode>
                  <c:ptCount val="20"/>
                  <c:pt idx="0">
                    <c:v>6.6869999999999902E-2</c:v>
                  </c:pt>
                  <c:pt idx="1">
                    <c:v>7.3080000000000006E-2</c:v>
                  </c:pt>
                  <c:pt idx="2">
                    <c:v>6.0249999999999998E-2</c:v>
                  </c:pt>
                  <c:pt idx="3">
                    <c:v>5.3960000000000001E-2</c:v>
                  </c:pt>
                  <c:pt idx="4">
                    <c:v>5.57E-2</c:v>
                  </c:pt>
                  <c:pt idx="5">
                    <c:v>5.7489999999999999E-2</c:v>
                  </c:pt>
                  <c:pt idx="6">
                    <c:v>5.5809999999999998E-2</c:v>
                  </c:pt>
                  <c:pt idx="7">
                    <c:v>4.7469999999999901E-2</c:v>
                  </c:pt>
                  <c:pt idx="8">
                    <c:v>3.7280000000000001E-2</c:v>
                  </c:pt>
                  <c:pt idx="9">
                    <c:v>4.5009999999999897E-2</c:v>
                  </c:pt>
                  <c:pt idx="10">
                    <c:v>7.0260000000000003E-2</c:v>
                  </c:pt>
                  <c:pt idx="11">
                    <c:v>4.7309999999999998E-2</c:v>
                  </c:pt>
                  <c:pt idx="12">
                    <c:v>3.3110000000000001E-2</c:v>
                  </c:pt>
                  <c:pt idx="13">
                    <c:v>3.8760000000000003E-2</c:v>
                  </c:pt>
                  <c:pt idx="14">
                    <c:v>3.1949999999999902E-2</c:v>
                  </c:pt>
                  <c:pt idx="15">
                    <c:v>3.9419999999999997E-2</c:v>
                  </c:pt>
                  <c:pt idx="16">
                    <c:v>3.363E-2</c:v>
                  </c:pt>
                  <c:pt idx="17">
                    <c:v>3.5290000000000002E-2</c:v>
                  </c:pt>
                  <c:pt idx="18">
                    <c:v>2.8109999999999899E-2</c:v>
                  </c:pt>
                  <c:pt idx="19">
                    <c:v>2.835E-2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Sheet3!$A$2:$A$21</c:f>
              <c:strCache>
                <c:ptCount val="20"/>
                <c:pt idx="0">
                  <c:v>sys15$TFIDF+ST+SL</c:v>
                </c:pt>
                <c:pt idx="1">
                  <c:v>sys8$PARA_4</c:v>
                </c:pt>
                <c:pt idx="2">
                  <c:v>sys10$AUTOMATIC</c:v>
                </c:pt>
                <c:pt idx="3">
                  <c:v>sys8$PARA_8</c:v>
                </c:pt>
                <c:pt idx="4">
                  <c:v>sys10$COMMUNITY</c:v>
                </c:pt>
                <c:pt idx="5">
                  <c:v>sys8$PARA_0</c:v>
                </c:pt>
                <c:pt idx="6">
                  <c:v>sys8$PARA_7</c:v>
                </c:pt>
                <c:pt idx="7">
                  <c:v>sys8$PARA_1</c:v>
                </c:pt>
                <c:pt idx="8">
                  <c:v>sys15$TKERN1-4CE</c:v>
                </c:pt>
                <c:pt idx="9">
                  <c:v>sys15$TKERN1-4</c:v>
                </c:pt>
                <c:pt idx="10">
                  <c:v>sys16$DEFAULT</c:v>
                </c:pt>
                <c:pt idx="11">
                  <c:v>sys15$TKERN1-1CE</c:v>
                </c:pt>
                <c:pt idx="12">
                  <c:v>sys15$TKERN1-1</c:v>
                </c:pt>
                <c:pt idx="13">
                  <c:v>sys15$TKERN1-8CE</c:v>
                </c:pt>
                <c:pt idx="14">
                  <c:v>sys3$LMEQUAL_CCS2</c:v>
                </c:pt>
                <c:pt idx="15">
                  <c:v>sys15$TKERN1-8</c:v>
                </c:pt>
                <c:pt idx="16">
                  <c:v>sys3$LMKL2_CCS3</c:v>
                </c:pt>
                <c:pt idx="17">
                  <c:v>sys3$LMKL1_CCS1</c:v>
                </c:pt>
                <c:pt idx="18">
                  <c:v>sys3$TF_CCS4</c:v>
                </c:pt>
                <c:pt idx="19">
                  <c:v>sys5$DEFAULT</c:v>
                </c:pt>
              </c:strCache>
            </c:strRef>
          </c:cat>
          <c:val>
            <c:numRef>
              <c:f>Sheet3!$B$2:$B$21</c:f>
              <c:numCache>
                <c:formatCode>General</c:formatCode>
                <c:ptCount val="20"/>
                <c:pt idx="0">
                  <c:v>0.25427</c:v>
                </c:pt>
                <c:pt idx="1">
                  <c:v>0.249</c:v>
                </c:pt>
                <c:pt idx="2">
                  <c:v>0.24501999999999999</c:v>
                </c:pt>
                <c:pt idx="3">
                  <c:v>0.23169000000000001</c:v>
                </c:pt>
                <c:pt idx="4">
                  <c:v>0.22691</c:v>
                </c:pt>
                <c:pt idx="5">
                  <c:v>0.21887000000000001</c:v>
                </c:pt>
                <c:pt idx="6">
                  <c:v>0.21239</c:v>
                </c:pt>
                <c:pt idx="7">
                  <c:v>0.19266</c:v>
                </c:pt>
                <c:pt idx="8">
                  <c:v>0.16681000000000001</c:v>
                </c:pt>
                <c:pt idx="9">
                  <c:v>0.15948999999999999</c:v>
                </c:pt>
                <c:pt idx="10">
                  <c:v>0.15781000000000001</c:v>
                </c:pt>
                <c:pt idx="11">
                  <c:v>0.15501000000000001</c:v>
                </c:pt>
                <c:pt idx="12">
                  <c:v>0.15259</c:v>
                </c:pt>
                <c:pt idx="13">
                  <c:v>0.14566000000000001</c:v>
                </c:pt>
                <c:pt idx="14">
                  <c:v>0.13997999999999999</c:v>
                </c:pt>
                <c:pt idx="15">
                  <c:v>0.13011</c:v>
                </c:pt>
                <c:pt idx="16">
                  <c:v>0.12587000000000001</c:v>
                </c:pt>
                <c:pt idx="17">
                  <c:v>0.11659</c:v>
                </c:pt>
                <c:pt idx="18">
                  <c:v>0.11559999999999999</c:v>
                </c:pt>
                <c:pt idx="19">
                  <c:v>0.10625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CEC-432E-9B27-C6BAE4C2C652}"/>
            </c:ext>
          </c:extLst>
        </c:ser>
        <c:ser>
          <c:idx val="1"/>
          <c:order val="1"/>
          <c:tx>
            <c:strRef>
              <c:f>Sheet3!$E$1</c:f>
              <c:strCache>
                <c:ptCount val="1"/>
                <c:pt idx="0">
                  <c:v>ROUGE SU4</c:v>
                </c:pt>
              </c:strCache>
            </c:strRef>
          </c:tx>
          <c:spPr>
            <a:ln w="25400">
              <a:prstDash val="dash"/>
            </a:ln>
          </c:spPr>
          <c:invertIfNegative val="0"/>
          <c:val>
            <c:numRef>
              <c:f>Sheet3!$E$2:$E$21</c:f>
              <c:numCache>
                <c:formatCode>General</c:formatCode>
                <c:ptCount val="20"/>
                <c:pt idx="0">
                  <c:v>0.16650999999999999</c:v>
                </c:pt>
                <c:pt idx="1">
                  <c:v>0.16224</c:v>
                </c:pt>
                <c:pt idx="2">
                  <c:v>0.15032999999999999</c:v>
                </c:pt>
                <c:pt idx="3">
                  <c:v>0.14956</c:v>
                </c:pt>
                <c:pt idx="4">
                  <c:v>0.14907000000000001</c:v>
                </c:pt>
                <c:pt idx="5">
                  <c:v>0.13655999999999999</c:v>
                </c:pt>
                <c:pt idx="6">
                  <c:v>0.12989000000000001</c:v>
                </c:pt>
                <c:pt idx="7">
                  <c:v>0.12938</c:v>
                </c:pt>
                <c:pt idx="8">
                  <c:v>0.12912000000000001</c:v>
                </c:pt>
                <c:pt idx="9">
                  <c:v>0.10985</c:v>
                </c:pt>
                <c:pt idx="10">
                  <c:v>0.10741000000000001</c:v>
                </c:pt>
                <c:pt idx="11">
                  <c:v>0.10639999999999999</c:v>
                </c:pt>
                <c:pt idx="12">
                  <c:v>0.10285999999999999</c:v>
                </c:pt>
                <c:pt idx="13">
                  <c:v>0.10278</c:v>
                </c:pt>
                <c:pt idx="14">
                  <c:v>0.10162</c:v>
                </c:pt>
                <c:pt idx="15">
                  <c:v>9.6089999999999995E-2</c:v>
                </c:pt>
                <c:pt idx="16">
                  <c:v>9.5210000000000003E-2</c:v>
                </c:pt>
                <c:pt idx="17">
                  <c:v>9.4740000000000005E-2</c:v>
                </c:pt>
                <c:pt idx="18">
                  <c:v>8.5400000000000004E-2</c:v>
                </c:pt>
                <c:pt idx="19">
                  <c:v>8.2019999999999996E-2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CEC-432E-9B27-C6BAE4C2C65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70254720"/>
        <c:axId val="170256256"/>
      </c:barChart>
      <c:catAx>
        <c:axId val="1702547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pPr>
            <a:endParaRPr lang="en-US"/>
          </a:p>
        </c:txPr>
        <c:crossAx val="170256256"/>
        <c:crosses val="autoZero"/>
        <c:auto val="1"/>
        <c:lblAlgn val="ctr"/>
        <c:lblOffset val="100"/>
        <c:noMultiLvlLbl val="0"/>
      </c:catAx>
      <c:valAx>
        <c:axId val="17025625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ourier New" panose="02070309020205020404" pitchFamily="49" charset="0"/>
                    <a:ea typeface="+mn-ea"/>
                    <a:cs typeface="Courier New" panose="02070309020205020404" pitchFamily="49" charset="0"/>
                  </a:defRPr>
                </a:pPr>
                <a:r>
                  <a:rPr lang="en-IN" sz="900"/>
                  <a:t>F1 Score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pPr>
            <a:endParaRPr lang="en-US"/>
          </a:p>
        </c:txPr>
        <c:crossAx val="170254720"/>
        <c:crosses val="autoZero"/>
        <c:crossBetween val="between"/>
        <c:majorUnit val="0.1"/>
      </c:valAx>
      <c:spPr>
        <a:noFill/>
        <a:ln>
          <a:solidFill>
            <a:schemeClr val="tx1"/>
          </a:solidFill>
        </a:ln>
        <a:effectLst/>
      </c:spPr>
    </c:plotArea>
    <c:legend>
      <c:legendPos val="r"/>
      <c:layout>
        <c:manualLayout>
          <c:xMode val="edge"/>
          <c:yMode val="edge"/>
          <c:x val="0.59886667087804035"/>
          <c:y val="0.10562284259922056"/>
          <c:w val="0.10296980895014114"/>
          <c:h val="6.9635160004146546E-2"/>
        </c:manualLayout>
      </c:layout>
      <c:overlay val="0"/>
      <c:txPr>
        <a:bodyPr/>
        <a:lstStyle/>
        <a:p>
          <a:pPr>
            <a:defRPr cap="all" baseline="0"/>
          </a:pPr>
          <a:endParaRPr lang="en-US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b="1">
          <a:latin typeface="Courier New" panose="02070309020205020404" pitchFamily="49" charset="0"/>
          <a:cs typeface="Courier New" panose="02070309020205020404" pitchFamily="49" charset="0"/>
        </a:defRPr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9891E080-0145-4B91-935F-22FB88DED8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5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C169A95B-2709-4699-B797-D5DAE59CF5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/>
              <a:t>Other than errors, there were some limitations:</a:t>
            </a:r>
          </a:p>
          <a:p>
            <a:r>
              <a:rPr lang="en-US" altLang="en-US" smtClean="0"/>
              <a:t>1. Focus on research objectives only</a:t>
            </a:r>
            <a:endParaRPr lang="en-SG" altLang="en-US" smtClean="0"/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E08DD6BD-816C-4C55-8834-B9E91E859619}" type="slidenum">
              <a:rPr lang="en-SG" altLang="en-US" sz="1200" smtClean="0">
                <a:latin typeface="Tahoma" panose="020B0604030504040204" pitchFamily="34" charset="0"/>
              </a:rPr>
              <a:pPr/>
              <a:t>1</a:t>
            </a:fld>
            <a:endParaRPr lang="en-SG" altLang="en-US" sz="1200" smtClean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72836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latin typeface="Gill Sans Light" charset="0"/>
              </a:rPr>
              <a:t>ROUGE-L scores here measure overlap over the abstract since we did not </a:t>
            </a:r>
            <a:r>
              <a:rPr lang="en-US" altLang="ja-JP">
                <a:latin typeface="Gill Sans Light" charset="0"/>
              </a:rPr>
              <a:t>have human summaries</a:t>
            </a:r>
          </a:p>
          <a:p>
            <a:pPr eaLnBrk="1" hangingPunct="1"/>
            <a:r>
              <a:rPr lang="en-US" altLang="en-US">
                <a:latin typeface="Gill Sans Light" charset="0"/>
              </a:rPr>
              <a:t>Low scores could be due to deviation between summary of citances and the abstract of the paper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602AA2D-9B48-41F4-B400-410FA887B697}" type="slidenum">
              <a:rPr kumimoji="0" lang="en-US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0386668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latin typeface="Gill Sans Light" charset="0"/>
              </a:rPr>
              <a:t>ROUGE-L scores here measure overlap over the abstract since we did not </a:t>
            </a:r>
            <a:r>
              <a:rPr lang="en-US" altLang="ja-JP">
                <a:latin typeface="Gill Sans Light" charset="0"/>
              </a:rPr>
              <a:t>have human summaries</a:t>
            </a:r>
          </a:p>
          <a:p>
            <a:pPr eaLnBrk="1" hangingPunct="1"/>
            <a:r>
              <a:rPr lang="en-US" altLang="en-US">
                <a:latin typeface="Gill Sans Light" charset="0"/>
              </a:rPr>
              <a:t>Low scores could be due to deviation between summary of citances and the abstract of the paper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602AA2D-9B48-41F4-B400-410FA887B697}" type="slidenum">
              <a:rPr kumimoji="0" lang="en-US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193149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/>
              <a:t>Other than errors, there were some limitations:</a:t>
            </a:r>
          </a:p>
          <a:p>
            <a:r>
              <a:rPr lang="en-US" altLang="en-US" smtClean="0"/>
              <a:t>1. Focus on research objectives only</a:t>
            </a:r>
            <a:endParaRPr lang="en-SG" altLang="en-US" smtClean="0"/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E08DD6BD-816C-4C55-8834-B9E91E859619}" type="slidenum">
              <a:rPr lang="en-SG" altLang="en-US" sz="1200" smtClean="0">
                <a:latin typeface="Tahoma" panose="020B0604030504040204" pitchFamily="34" charset="0"/>
              </a:rPr>
              <a:pPr/>
              <a:t>14</a:t>
            </a:fld>
            <a:endParaRPr lang="en-SG" altLang="en-US" sz="1200" smtClean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92275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/>
              <a:t>Other than errors, there were some limitations:</a:t>
            </a:r>
          </a:p>
          <a:p>
            <a:r>
              <a:rPr lang="en-US" altLang="en-US" smtClean="0"/>
              <a:t>1. Focus on research objectives only</a:t>
            </a:r>
            <a:endParaRPr lang="en-SG" altLang="en-US" smtClean="0"/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E08DD6BD-816C-4C55-8834-B9E91E859619}" type="slidenum">
              <a:rPr lang="en-SG" altLang="en-US" sz="1200" smtClean="0">
                <a:latin typeface="Tahoma" panose="020B0604030504040204" pitchFamily="34" charset="0"/>
              </a:rPr>
              <a:pPr/>
              <a:t>15</a:t>
            </a:fld>
            <a:endParaRPr lang="en-SG" altLang="en-US" sz="1200" smtClean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64532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/>
              <a:t>Other than errors, there were some limitations:</a:t>
            </a:r>
          </a:p>
          <a:p>
            <a:r>
              <a:rPr lang="en-US" altLang="en-US" smtClean="0"/>
              <a:t>1. Focus on research objectives only</a:t>
            </a:r>
            <a:endParaRPr lang="en-SG" altLang="en-US" smtClean="0"/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E08DD6BD-816C-4C55-8834-B9E91E859619}" type="slidenum">
              <a:rPr lang="en-SG" altLang="en-US" sz="1200" smtClean="0">
                <a:latin typeface="Tahoma" panose="020B0604030504040204" pitchFamily="34" charset="0"/>
              </a:rPr>
              <a:pPr/>
              <a:t>16</a:t>
            </a:fld>
            <a:endParaRPr lang="en-SG" altLang="en-US" sz="1200" smtClean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59033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SG" altLang="en-US" smtClean="0"/>
          </a:p>
        </p:txBody>
      </p:sp>
      <p:sp>
        <p:nvSpPr>
          <p:cNvPr id="880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02C38950-9FA1-4FDE-8594-BA16BCFE10F3}" type="slidenum">
              <a:rPr lang="en-SG" altLang="en-US" sz="1200" smtClean="0">
                <a:latin typeface="Tahoma" panose="020B0604030504040204" pitchFamily="34" charset="0"/>
              </a:rPr>
              <a:pPr/>
              <a:t>17</a:t>
            </a:fld>
            <a:endParaRPr lang="en-SG" altLang="en-US" sz="1200" smtClean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12684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/>
              <a:t>Other than errors, there were some limitations:</a:t>
            </a:r>
          </a:p>
          <a:p>
            <a:r>
              <a:rPr lang="en-US" altLang="en-US" smtClean="0"/>
              <a:t>1. Focus on research objectives only</a:t>
            </a:r>
            <a:endParaRPr lang="en-SG" altLang="en-US" smtClean="0"/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E08DD6BD-816C-4C55-8834-B9E91E859619}" type="slidenum">
              <a:rPr lang="en-SG" altLang="en-US" sz="1200" smtClean="0">
                <a:latin typeface="Tahoma" panose="020B0604030504040204" pitchFamily="34" charset="0"/>
              </a:rPr>
              <a:pPr/>
              <a:t>2</a:t>
            </a:fld>
            <a:endParaRPr lang="en-SG" altLang="en-US" sz="1200" smtClean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65947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/>
              <a:t>Other than errors, there were some limitations:</a:t>
            </a:r>
          </a:p>
          <a:p>
            <a:r>
              <a:rPr lang="en-US" altLang="en-US" smtClean="0"/>
              <a:t>1. Focus on research objectives only</a:t>
            </a:r>
            <a:endParaRPr lang="en-SG" altLang="en-US" smtClean="0"/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E08DD6BD-816C-4C55-8834-B9E91E859619}" type="slidenum">
              <a:rPr lang="en-SG" altLang="en-US" sz="1200" smtClean="0">
                <a:latin typeface="Tahoma" panose="020B0604030504040204" pitchFamily="34" charset="0"/>
              </a:rPr>
              <a:pPr/>
              <a:t>5</a:t>
            </a:fld>
            <a:endParaRPr lang="en-SG" altLang="en-US" sz="1200" smtClean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47769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/>
              <a:t>Other than errors, there were some limitations:</a:t>
            </a:r>
          </a:p>
          <a:p>
            <a:r>
              <a:rPr lang="en-US" altLang="en-US" smtClean="0"/>
              <a:t>1. Focus on research objectives only</a:t>
            </a:r>
            <a:endParaRPr lang="en-SG" altLang="en-US" smtClean="0"/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E08DD6BD-816C-4C55-8834-B9E91E859619}" type="slidenum">
              <a:rPr lang="en-SG" altLang="en-US" sz="1200" smtClean="0">
                <a:latin typeface="Tahoma" panose="020B0604030504040204" pitchFamily="34" charset="0"/>
              </a:rPr>
              <a:pPr/>
              <a:t>6</a:t>
            </a:fld>
            <a:endParaRPr lang="en-SG" altLang="en-US" sz="1200" smtClean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71796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/>
              <a:t>Other than errors, there were some limitations:</a:t>
            </a:r>
          </a:p>
          <a:p>
            <a:r>
              <a:rPr lang="en-US" altLang="en-US" smtClean="0"/>
              <a:t>1. Focus on research objectives only</a:t>
            </a:r>
            <a:endParaRPr lang="en-SG" altLang="en-US" smtClean="0"/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E08DD6BD-816C-4C55-8834-B9E91E859619}" type="slidenum">
              <a:rPr lang="en-SG" altLang="en-US" sz="1200" smtClean="0">
                <a:latin typeface="Tahoma" panose="020B0604030504040204" pitchFamily="34" charset="0"/>
              </a:rPr>
              <a:pPr/>
              <a:t>7</a:t>
            </a:fld>
            <a:endParaRPr lang="en-SG" altLang="en-US" sz="1200" smtClean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22573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/>
              <a:t>Other than errors, there were some limitations:</a:t>
            </a:r>
          </a:p>
          <a:p>
            <a:r>
              <a:rPr lang="en-US" altLang="en-US" smtClean="0"/>
              <a:t>1. Focus on research objectives only</a:t>
            </a:r>
            <a:endParaRPr lang="en-SG" altLang="en-US" smtClean="0"/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E08DD6BD-816C-4C55-8834-B9E91E859619}" type="slidenum">
              <a:rPr lang="en-SG" altLang="en-US" sz="1200" smtClean="0">
                <a:latin typeface="Tahoma" panose="020B0604030504040204" pitchFamily="34" charset="0"/>
              </a:rPr>
              <a:pPr/>
              <a:t>8</a:t>
            </a:fld>
            <a:endParaRPr lang="en-SG" altLang="en-US" sz="1200" smtClean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07393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SG" altLang="en-US" dirty="0" smtClean="0"/>
          </a:p>
        </p:txBody>
      </p:sp>
      <p:sp>
        <p:nvSpPr>
          <p:cNvPr id="880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02C38950-9FA1-4FDE-8594-BA16BCFE10F3}" type="slidenum">
              <a:rPr lang="en-SG" altLang="en-US" sz="1200" smtClean="0">
                <a:latin typeface="Tahoma" panose="020B0604030504040204" pitchFamily="34" charset="0"/>
              </a:rPr>
              <a:pPr/>
              <a:t>9</a:t>
            </a:fld>
            <a:endParaRPr lang="en-SG" altLang="en-US" sz="1200" smtClean="0">
              <a:latin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/>
              <a:t>Other than errors, there were some limitations:</a:t>
            </a:r>
          </a:p>
          <a:p>
            <a:r>
              <a:rPr lang="en-US" altLang="en-US" smtClean="0"/>
              <a:t>1. Focus on research objectives only</a:t>
            </a:r>
            <a:endParaRPr lang="en-SG" altLang="en-US" smtClean="0"/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E08DD6BD-816C-4C55-8834-B9E91E859619}" type="slidenum">
              <a:rPr lang="en-SG" altLang="en-US" sz="1200" smtClean="0">
                <a:latin typeface="Tahoma" panose="020B0604030504040204" pitchFamily="34" charset="0"/>
              </a:rPr>
              <a:pPr/>
              <a:t>10</a:t>
            </a:fld>
            <a:endParaRPr lang="en-SG" altLang="en-US" sz="1200" smtClean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59039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latin typeface="Gill Sans Light" charset="0"/>
              </a:rPr>
              <a:t>ROUGE-L scores here measure overlap over the abstract since we did not </a:t>
            </a:r>
            <a:r>
              <a:rPr lang="en-US" altLang="ja-JP">
                <a:latin typeface="Gill Sans Light" charset="0"/>
              </a:rPr>
              <a:t>have human summaries</a:t>
            </a:r>
          </a:p>
          <a:p>
            <a:pPr eaLnBrk="1" hangingPunct="1"/>
            <a:r>
              <a:rPr lang="en-US" altLang="en-US">
                <a:latin typeface="Gill Sans Light" charset="0"/>
              </a:rPr>
              <a:t>Low scores could be due to deviation between summary of citances and the abstract of the paper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602AA2D-9B48-41F4-B400-410FA887B697}" type="slidenum">
              <a:rPr kumimoji="0" lang="en-US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5431646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smtClean="0"/>
              <a:t>Kokil Jaidka - CLunch</a:t>
            </a:r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Comic Sans MS" pitchFamily="66" charset="0"/>
              </a:defRPr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omic Sans MS" panose="030F0702030302020204" pitchFamily="66" charset="0"/>
              </a:defRPr>
            </a:lvl1pPr>
          </a:lstStyle>
          <a:p>
            <a:pPr>
              <a:defRPr/>
            </a:pPr>
            <a:fld id="{088D2776-2287-4C01-9111-957E5A7C2B31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66252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smtClean="0"/>
              <a:t>Kokil Jaidka - CLunch</a:t>
            </a:r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Comic Sans MS" pitchFamily="66" charset="0"/>
              </a:defRPr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omic Sans MS" panose="030F0702030302020204" pitchFamily="66" charset="0"/>
              </a:defRPr>
            </a:lvl1pPr>
          </a:lstStyle>
          <a:p>
            <a:pPr>
              <a:defRPr/>
            </a:pPr>
            <a:fld id="{1E6A3000-461D-42C5-A94B-46EA889264CB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57574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smtClean="0"/>
              <a:t>Kokil Jaidka - CLunch</a:t>
            </a:r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Comic Sans MS" pitchFamily="66" charset="0"/>
              </a:defRPr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omic Sans MS" panose="030F0702030302020204" pitchFamily="66" charset="0"/>
              </a:defRPr>
            </a:lvl1pPr>
          </a:lstStyle>
          <a:p>
            <a:pPr>
              <a:defRPr/>
            </a:pPr>
            <a:fld id="{2B4B23D3-A661-46BC-BB05-E9F508633CA4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96652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smtClean="0"/>
              <a:t>Kokil Jaidka - CLunch</a:t>
            </a:r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Comic Sans MS" pitchFamily="66" charset="0"/>
              </a:defRPr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omic Sans MS" panose="030F0702030302020204" pitchFamily="66" charset="0"/>
              </a:defRPr>
            </a:lvl1pPr>
          </a:lstStyle>
          <a:p>
            <a:pPr>
              <a:defRPr/>
            </a:pPr>
            <a:fld id="{BB2E0F6B-61EA-442B-BE29-A9EA6D8C722B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80074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smtClean="0"/>
              <a:t>Kokil Jaidka - CLunch</a:t>
            </a:r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Comic Sans MS" pitchFamily="66" charset="0"/>
              </a:defRPr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omic Sans MS" panose="030F0702030302020204" pitchFamily="66" charset="0"/>
              </a:defRPr>
            </a:lvl1pPr>
          </a:lstStyle>
          <a:p>
            <a:pPr>
              <a:defRPr/>
            </a:pPr>
            <a:fld id="{D5B342FD-8E86-4692-A13D-721547FF0192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40917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smtClean="0"/>
              <a:t>Kokil Jaidka - CLunch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Comic Sans MS" pitchFamily="66" charset="0"/>
              </a:defRPr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omic Sans MS" panose="030F0702030302020204" pitchFamily="66" charset="0"/>
              </a:defRPr>
            </a:lvl1pPr>
          </a:lstStyle>
          <a:p>
            <a:pPr>
              <a:defRPr/>
            </a:pPr>
            <a:fld id="{3036B8A6-A0B8-4896-9D92-63DDDB03E816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385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smtClean="0"/>
              <a:t>Kokil Jaidka - CLunch</a:t>
            </a:r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Comic Sans MS" pitchFamily="66" charset="0"/>
              </a:defRPr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omic Sans MS" panose="030F0702030302020204" pitchFamily="66" charset="0"/>
              </a:defRPr>
            </a:lvl1pPr>
          </a:lstStyle>
          <a:p>
            <a:pPr>
              <a:defRPr/>
            </a:pPr>
            <a:fld id="{AB34625F-CAF0-4093-91B1-02E745D68323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24027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smtClean="0"/>
              <a:t>Kokil Jaidka - CLunch</a:t>
            </a:r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Comic Sans MS" pitchFamily="66" charset="0"/>
              </a:defRPr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omic Sans MS" panose="030F0702030302020204" pitchFamily="66" charset="0"/>
              </a:defRPr>
            </a:lvl1pPr>
          </a:lstStyle>
          <a:p>
            <a:pPr>
              <a:defRPr/>
            </a:pPr>
            <a:fld id="{A8796F55-060B-4217-8218-9810D24C87B6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60806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smtClean="0"/>
              <a:t>Kokil Jaidka - CLunch</a:t>
            </a:r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Comic Sans MS" pitchFamily="66" charset="0"/>
              </a:defRPr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omic Sans MS" panose="030F0702030302020204" pitchFamily="66" charset="0"/>
              </a:defRPr>
            </a:lvl1pPr>
          </a:lstStyle>
          <a:p>
            <a:pPr>
              <a:defRPr/>
            </a:pPr>
            <a:fld id="{DE7FB64F-3ACD-401D-B8A9-20A18FFFD24A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41669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smtClean="0"/>
              <a:t>Kokil Jaidka - CLunch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Comic Sans MS" pitchFamily="66" charset="0"/>
              </a:defRPr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omic Sans MS" panose="030F0702030302020204" pitchFamily="66" charset="0"/>
              </a:defRPr>
            </a:lvl1pPr>
          </a:lstStyle>
          <a:p>
            <a:pPr>
              <a:defRPr/>
            </a:pPr>
            <a:fld id="{2033C378-26C3-4B21-A127-C8FDB92AE8C2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64445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SG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smtClean="0"/>
              <a:t>Kokil Jaidka - CLunch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Comic Sans MS" pitchFamily="66" charset="0"/>
              </a:defRPr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omic Sans MS" panose="030F0702030302020204" pitchFamily="66" charset="0"/>
              </a:defRPr>
            </a:lvl1pPr>
          </a:lstStyle>
          <a:p>
            <a:pPr>
              <a:defRPr/>
            </a:pPr>
            <a:fld id="{6CDF23D3-2849-4892-84F5-53DF26920F58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01027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SG" altLang="en-US" smtClean="0"/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SG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Calibri"/>
              </a:defRPr>
            </a:lvl1pPr>
          </a:lstStyle>
          <a:p>
            <a:pPr>
              <a:defRPr/>
            </a:pPr>
            <a:r>
              <a:rPr lang="en-US" smtClean="0"/>
              <a:t>Kokil Jaidka - CLunch</a:t>
            </a:r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Calibri"/>
              </a:defRPr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A19AC47E-5130-49AF-9529-C0308551D890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3" r:id="rId1"/>
    <p:sldLayoutId id="2147484074" r:id="rId2"/>
    <p:sldLayoutId id="2147484075" r:id="rId3"/>
    <p:sldLayoutId id="2147484076" r:id="rId4"/>
    <p:sldLayoutId id="2147484077" r:id="rId5"/>
    <p:sldLayoutId id="2147484078" r:id="rId6"/>
    <p:sldLayoutId id="2147484079" r:id="rId7"/>
    <p:sldLayoutId id="2147484080" r:id="rId8"/>
    <p:sldLayoutId id="2147484081" r:id="rId9"/>
    <p:sldLayoutId id="2147484082" r:id="rId10"/>
    <p:sldLayoutId id="2147484083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WING-NUS/scisumm-corpus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image" Target="../media/image1.png"/><Relationship Id="rId7" Type="http://schemas.openxmlformats.org/officeDocument/2006/relationships/image" Target="../media/image10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946" name="Picture 10" descr="NTU PPT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205"/>
          <a:stretch>
            <a:fillRect/>
          </a:stretch>
        </p:blipFill>
        <p:spPr bwMode="auto">
          <a:xfrm>
            <a:off x="-1588" y="4965700"/>
            <a:ext cx="9145588" cy="1906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948" name="Content Placeholder 2"/>
          <p:cNvSpPr>
            <a:spLocks noGrp="1"/>
          </p:cNvSpPr>
          <p:nvPr>
            <p:ph idx="1"/>
          </p:nvPr>
        </p:nvSpPr>
        <p:spPr>
          <a:xfrm>
            <a:off x="457200" y="1973766"/>
            <a:ext cx="8686800" cy="5472112"/>
          </a:xfrm>
        </p:spPr>
        <p:txBody>
          <a:bodyPr/>
          <a:lstStyle/>
          <a:p>
            <a:pPr eaLnBrk="1" hangingPunct="1"/>
            <a:r>
              <a:rPr lang="en-US" altLang="en-US" sz="2400" dirty="0" smtClean="0">
                <a:latin typeface="Georgia" panose="02040502050405020303" pitchFamily="18" charset="0"/>
              </a:rPr>
              <a:t>Summarization Challenge</a:t>
            </a:r>
          </a:p>
          <a:p>
            <a:pPr eaLnBrk="1" hangingPunct="1"/>
            <a:r>
              <a:rPr lang="en-US" altLang="en-US" sz="2400" dirty="0">
                <a:latin typeface="Georgia" panose="02040502050405020303" pitchFamily="18" charset="0"/>
              </a:rPr>
              <a:t>3</a:t>
            </a:r>
            <a:r>
              <a:rPr lang="en-US" altLang="en-US" sz="2400" dirty="0" smtClean="0">
                <a:latin typeface="Georgia" panose="02040502050405020303" pitchFamily="18" charset="0"/>
              </a:rPr>
              <a:t> years, 7 countries, 17 participating teams</a:t>
            </a:r>
          </a:p>
          <a:p>
            <a:pPr eaLnBrk="1" hangingPunct="1"/>
            <a:endParaRPr lang="en-US" altLang="en-US" sz="2000" dirty="0" smtClean="0">
              <a:latin typeface="Georgia" panose="02040502050405020303" pitchFamily="18" charset="0"/>
            </a:endParaRPr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 bwMode="auto">
          <a:xfrm>
            <a:off x="609600" y="-24161"/>
            <a:ext cx="777240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US" altLang="en-US" sz="3200" b="1" dirty="0" smtClean="0">
                <a:solidFill>
                  <a:srgbClr val="006699"/>
                </a:solidFill>
                <a:latin typeface="Times" panose="02020603050405020304" pitchFamily="18" charset="0"/>
              </a:rPr>
              <a:t>The Computational Linguistics </a:t>
            </a:r>
            <a:br>
              <a:rPr lang="en-US" altLang="en-US" sz="3200" b="1" dirty="0" smtClean="0">
                <a:solidFill>
                  <a:srgbClr val="006699"/>
                </a:solidFill>
                <a:latin typeface="Times" panose="02020603050405020304" pitchFamily="18" charset="0"/>
              </a:rPr>
            </a:br>
            <a:r>
              <a:rPr lang="en-US" altLang="en-US" sz="3200" b="1" dirty="0" smtClean="0">
                <a:solidFill>
                  <a:srgbClr val="006699"/>
                </a:solidFill>
                <a:latin typeface="Times" panose="02020603050405020304" pitchFamily="18" charset="0"/>
              </a:rPr>
              <a:t>Summarization Task @ TAC 2014, BIRNDL 2016, SIGIR 2017</a:t>
            </a:r>
            <a:endParaRPr lang="en-US" altLang="en-US" sz="3200" dirty="0" smtClean="0">
              <a:solidFill>
                <a:srgbClr val="006699"/>
              </a:solidFill>
              <a:latin typeface="Times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2E0F6B-61EA-442B-BE29-A9EA6D8C722B}" type="slidenum">
              <a:rPr lang="en-SG" smtClean="0"/>
              <a:pPr>
                <a:defRPr/>
              </a:pPr>
              <a:t>1</a:t>
            </a:fld>
            <a:endParaRPr lang="en-SG"/>
          </a:p>
        </p:txBody>
      </p:sp>
      <p:sp>
        <p:nvSpPr>
          <p:cNvPr id="10" name="Subtitle 2"/>
          <p:cNvSpPr txBox="1">
            <a:spLocks/>
          </p:cNvSpPr>
          <p:nvPr/>
        </p:nvSpPr>
        <p:spPr bwMode="auto">
          <a:xfrm>
            <a:off x="367506" y="3589338"/>
            <a:ext cx="8256587" cy="2071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spcBef>
                <a:spcPts val="700"/>
              </a:spcBef>
              <a:spcAft>
                <a:spcPts val="600"/>
              </a:spcAft>
              <a:buNone/>
            </a:pPr>
            <a:r>
              <a:rPr lang="en-US" altLang="en-US" sz="2200" dirty="0" smtClean="0">
                <a:latin typeface="Georgia" panose="02040502050405020303" pitchFamily="18" charset="0"/>
                <a:cs typeface="Gill Sans Light" charset="0"/>
              </a:rPr>
              <a:t>Kokil Jaidka</a:t>
            </a:r>
            <a:r>
              <a:rPr lang="en-US" altLang="en-US" sz="2200" baseline="30000" dirty="0" smtClean="0">
                <a:latin typeface="Georgia" panose="02040502050405020303" pitchFamily="18" charset="0"/>
                <a:cs typeface="Gill Sans Light" charset="0"/>
              </a:rPr>
              <a:t>1</a:t>
            </a:r>
            <a:r>
              <a:rPr lang="en-US" altLang="en-US" sz="2200" dirty="0" smtClean="0">
                <a:latin typeface="Georgia" panose="02040502050405020303" pitchFamily="18" charset="0"/>
                <a:cs typeface="Gill Sans Light" charset="0"/>
              </a:rPr>
              <a:t>, Muthu Kumar Chandrasekaran</a:t>
            </a:r>
            <a:r>
              <a:rPr lang="en-US" altLang="en-US" sz="2200" baseline="30000" dirty="0">
                <a:latin typeface="Georgia" panose="02040502050405020303" pitchFamily="18" charset="0"/>
                <a:cs typeface="Gill Sans Light" charset="0"/>
              </a:rPr>
              <a:t>2</a:t>
            </a:r>
            <a:r>
              <a:rPr lang="en-US" altLang="en-US" sz="2200" dirty="0" smtClean="0">
                <a:latin typeface="Georgia" panose="02040502050405020303" pitchFamily="18" charset="0"/>
                <a:cs typeface="Gill Sans Light" charset="0"/>
              </a:rPr>
              <a:t>, Min-Yen Kan</a:t>
            </a:r>
            <a:r>
              <a:rPr lang="en-US" altLang="en-US" sz="2200" baseline="30000" dirty="0">
                <a:latin typeface="Georgia" panose="02040502050405020303" pitchFamily="18" charset="0"/>
                <a:cs typeface="Gill Sans Light" charset="0"/>
              </a:rPr>
              <a:t>2</a:t>
            </a:r>
            <a:r>
              <a:rPr lang="en-US" altLang="en-US" sz="2200" dirty="0" smtClean="0">
                <a:latin typeface="Georgia" panose="02040502050405020303" pitchFamily="18" charset="0"/>
                <a:cs typeface="Gill Sans Light" charset="0"/>
              </a:rPr>
              <a:t>, </a:t>
            </a:r>
            <a:endParaRPr lang="en-US" altLang="en-US" sz="2200" i="1" baseline="30000" dirty="0" smtClean="0">
              <a:latin typeface="Georgia" panose="02040502050405020303" pitchFamily="18" charset="0"/>
              <a:cs typeface="Gill Sans Light" charset="0"/>
            </a:endParaRPr>
          </a:p>
          <a:p>
            <a:pPr marL="0" indent="0" eaLnBrk="1" hangingPunct="1">
              <a:buNone/>
            </a:pPr>
            <a:endParaRPr lang="en-US" altLang="en-US" sz="2200" i="1" baseline="30000" dirty="0" smtClean="0">
              <a:latin typeface="Georgia" panose="02040502050405020303" pitchFamily="18" charset="0"/>
              <a:cs typeface="Gill Sans Light" charset="0"/>
            </a:endParaRPr>
          </a:p>
          <a:p>
            <a:pPr marL="0" indent="0" eaLnBrk="1" hangingPunct="1">
              <a:buNone/>
            </a:pPr>
            <a:endParaRPr lang="en-US" altLang="en-US" sz="2200" i="1" baseline="30000" dirty="0" smtClean="0">
              <a:latin typeface="Georgia" panose="02040502050405020303" pitchFamily="18" charset="0"/>
              <a:cs typeface="Gill Sans Light" charset="0"/>
            </a:endParaRPr>
          </a:p>
          <a:p>
            <a:pPr marL="0" indent="0" eaLnBrk="1" hangingPunct="1">
              <a:buNone/>
            </a:pPr>
            <a:r>
              <a:rPr lang="en-US" altLang="en-US" sz="2200" i="1" baseline="30000" dirty="0" smtClean="0">
                <a:latin typeface="Georgia" panose="02040502050405020303" pitchFamily="18" charset="0"/>
                <a:cs typeface="Gill Sans Light" charset="0"/>
              </a:rPr>
              <a:t>1</a:t>
            </a:r>
            <a:r>
              <a:rPr lang="en-US" altLang="en-US" sz="2200" i="1" dirty="0" smtClean="0">
                <a:latin typeface="Georgia" panose="02040502050405020303" pitchFamily="18" charset="0"/>
                <a:cs typeface="Gill Sans Light" charset="0"/>
              </a:rPr>
              <a:t>University of Pennsylvania </a:t>
            </a:r>
          </a:p>
          <a:p>
            <a:pPr marL="0" indent="0" eaLnBrk="1" hangingPunct="1">
              <a:buNone/>
            </a:pPr>
            <a:r>
              <a:rPr lang="en-US" altLang="en-US" sz="2200" i="1" baseline="30000" dirty="0" smtClean="0">
                <a:latin typeface="Georgia" panose="02040502050405020303" pitchFamily="18" charset="0"/>
                <a:cs typeface="Gill Sans Light" charset="0"/>
              </a:rPr>
              <a:t>2</a:t>
            </a:r>
            <a:r>
              <a:rPr lang="en-US" altLang="en-US" sz="2200" i="1" dirty="0" smtClean="0">
                <a:latin typeface="Georgia" panose="02040502050405020303" pitchFamily="18" charset="0"/>
                <a:cs typeface="Gill Sans Light" charset="0"/>
              </a:rPr>
              <a:t>National University of Singapore</a:t>
            </a:r>
          </a:p>
          <a:p>
            <a:pPr marL="0" indent="0" eaLnBrk="1" hangingPunct="1">
              <a:buNone/>
            </a:pPr>
            <a:endParaRPr lang="en-US" altLang="en-US" sz="2200" dirty="0" smtClean="0">
              <a:latin typeface="Georgia" panose="02040502050405020303" pitchFamily="18" charset="0"/>
              <a:cs typeface="Gill Sans Light" charset="0"/>
            </a:endParaRPr>
          </a:p>
          <a:p>
            <a:pPr marL="0" indent="0" eaLnBrk="1" hangingPunct="1">
              <a:buNone/>
            </a:pPr>
            <a:endParaRPr lang="en-US" altLang="en-US" sz="2300" dirty="0" smtClean="0">
              <a:latin typeface="Georgia" panose="02040502050405020303" pitchFamily="18" charset="0"/>
              <a:cs typeface="Gill Sans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7551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946" name="Picture 10" descr="NTU PPT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205"/>
          <a:stretch>
            <a:fillRect/>
          </a:stretch>
        </p:blipFill>
        <p:spPr bwMode="auto">
          <a:xfrm>
            <a:off x="-1588" y="4965700"/>
            <a:ext cx="9145588" cy="1906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94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dirty="0" smtClean="0">
                <a:solidFill>
                  <a:srgbClr val="006699"/>
                </a:solidFill>
                <a:latin typeface="Times" panose="02020603050405020304" pitchFamily="18" charset="0"/>
              </a:rPr>
              <a:t>Best Performing Approaches: Task 1</a:t>
            </a:r>
            <a:endParaRPr lang="en-SG" altLang="en-US" sz="4000" dirty="0" smtClean="0">
              <a:solidFill>
                <a:srgbClr val="006699"/>
              </a:solidFill>
              <a:latin typeface="Times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091" y="1417638"/>
            <a:ext cx="8360229" cy="33147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400" y="4876800"/>
            <a:ext cx="7086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Georgia" panose="02040502050405020303" pitchFamily="18" charset="0"/>
              </a:rPr>
              <a:t>System 15 – </a:t>
            </a:r>
            <a:r>
              <a:rPr lang="en-US" sz="1600" dirty="0" err="1" smtClean="0">
                <a:latin typeface="Georgia" panose="02040502050405020303" pitchFamily="18" charset="0"/>
              </a:rPr>
              <a:t>Tfidf</a:t>
            </a:r>
            <a:endParaRPr lang="en-US" sz="1600" baseline="30000" dirty="0" smtClean="0"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Georgia" panose="02040502050405020303" pitchFamily="18" charset="0"/>
              </a:rPr>
              <a:t>System 8 - Combinations </a:t>
            </a:r>
            <a:r>
              <a:rPr lang="en-US" sz="1600" dirty="0" smtClean="0">
                <a:latin typeface="Georgia" panose="02040502050405020303" pitchFamily="18" charset="0"/>
              </a:rPr>
              <a:t>of SVM Classifier + term frequencies + surface </a:t>
            </a:r>
            <a:r>
              <a:rPr lang="en-US" sz="1600" dirty="0" smtClean="0">
                <a:latin typeface="Georgia" panose="02040502050405020303" pitchFamily="18" charset="0"/>
              </a:rPr>
              <a:t>features</a:t>
            </a:r>
            <a:endParaRPr lang="en-US" sz="1600" dirty="0" smtClean="0"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Georgia" panose="02040502050405020303" pitchFamily="18" charset="0"/>
              </a:rPr>
              <a:t>System 6 - </a:t>
            </a:r>
            <a:r>
              <a:rPr lang="en-US" sz="1600" dirty="0" err="1" smtClean="0">
                <a:latin typeface="Georgia" panose="02040502050405020303" pitchFamily="18" charset="0"/>
              </a:rPr>
              <a:t>Tfidf</a:t>
            </a:r>
            <a:r>
              <a:rPr lang="en-US" sz="1600" dirty="0" smtClean="0">
                <a:latin typeface="Georgia" panose="02040502050405020303" pitchFamily="18" charset="0"/>
              </a:rPr>
              <a:t> </a:t>
            </a:r>
            <a:r>
              <a:rPr lang="en-US" sz="1600" dirty="0" smtClean="0">
                <a:latin typeface="Georgia" panose="02040502050405020303" pitchFamily="18" charset="0"/>
              </a:rPr>
              <a:t>+ </a:t>
            </a:r>
            <a:r>
              <a:rPr lang="en-US" sz="1600" dirty="0" err="1" smtClean="0">
                <a:latin typeface="Georgia" panose="02040502050405020303" pitchFamily="18" charset="0"/>
              </a:rPr>
              <a:t>embeddings</a:t>
            </a:r>
            <a:r>
              <a:rPr lang="en-US" sz="1600" dirty="0" smtClean="0">
                <a:latin typeface="Georgia" panose="02040502050405020303" pitchFamily="18" charset="0"/>
              </a:rPr>
              <a:t>-based neural </a:t>
            </a:r>
            <a:r>
              <a:rPr lang="en-US" sz="1600" dirty="0" smtClean="0">
                <a:latin typeface="Georgia" panose="02040502050405020303" pitchFamily="18" charset="0"/>
              </a:rPr>
              <a:t>network</a:t>
            </a:r>
            <a:endParaRPr lang="en-US" sz="1600" dirty="0" smtClean="0"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Georgia" panose="02040502050405020303" pitchFamily="18" charset="0"/>
              </a:rPr>
              <a:t>System 16 – </a:t>
            </a:r>
            <a:r>
              <a:rPr lang="en-US" sz="1600" dirty="0" err="1" smtClean="0">
                <a:latin typeface="Georgia" panose="02040502050405020303" pitchFamily="18" charset="0"/>
              </a:rPr>
              <a:t>SVMRank</a:t>
            </a:r>
            <a:r>
              <a:rPr lang="en-US" sz="1600" dirty="0" smtClean="0">
                <a:latin typeface="Georgia" panose="02040502050405020303" pitchFamily="18" charset="0"/>
              </a:rPr>
              <a:t>, decision tree classifier</a:t>
            </a:r>
            <a:endParaRPr lang="en-US" sz="1600" dirty="0" smtClean="0"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Georgia" panose="02040502050405020303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2E0F6B-61EA-442B-BE29-A9EA6D8C722B}" type="slidenum">
              <a:rPr lang="en-SG" smtClean="0"/>
              <a:pPr>
                <a:defRPr/>
              </a:pPr>
              <a:t>10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25472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71802" y="894518"/>
            <a:ext cx="36143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ill Sans Light"/>
              </a:rPr>
              <a:t>System summarie</a:t>
            </a:r>
            <a:r>
              <a:rPr lang="en-US" dirty="0" smtClean="0">
                <a:latin typeface="Gill Sans Light"/>
              </a:rPr>
              <a:t>s vs Paper </a:t>
            </a:r>
            <a:r>
              <a:rPr lang="en-US" dirty="0" smtClean="0">
                <a:latin typeface="Gill Sans Light"/>
              </a:rPr>
              <a:t>Abstracts</a:t>
            </a:r>
            <a:endParaRPr lang="en-US" dirty="0">
              <a:latin typeface="Gill Sans Light"/>
            </a:endParaRPr>
          </a:p>
        </p:txBody>
      </p:sp>
      <p:sp>
        <p:nvSpPr>
          <p:cNvPr id="18" name="Slide Number Placeholder 5"/>
          <p:cNvSpPr txBox="1">
            <a:spLocks/>
          </p:cNvSpPr>
          <p:nvPr/>
        </p:nvSpPr>
        <p:spPr bwMode="auto">
          <a:xfrm>
            <a:off x="8082401" y="6456099"/>
            <a:ext cx="565150" cy="3651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defTabSz="457200" rtl="0" eaLnBrk="1" fontAlgn="auto" hangingPunct="1">
              <a:spcBef>
                <a:spcPct val="200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5pPr>
            <a:lvl6pPr marL="2514600" indent="-228600" algn="l" defTabSz="457200" rtl="0" eaLnBrk="0" fontAlgn="base" latinLnBrk="0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6pPr>
            <a:lvl7pPr marL="2971800" indent="-228600" algn="l" defTabSz="457200" rtl="0" eaLnBrk="0" fontAlgn="base" latinLnBrk="0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7pPr>
            <a:lvl8pPr marL="3429000" indent="-228600" algn="l" defTabSz="457200" rtl="0" eaLnBrk="0" fontAlgn="base" latinLnBrk="0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8pPr>
            <a:lvl9pPr marL="3886200" indent="-228600" algn="l" defTabSz="457200" rtl="0" eaLnBrk="0" fontAlgn="base" latinLnBrk="0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fld id="{E43C9121-6D16-446F-989E-57FC492023A9}" type="slidenum">
              <a:rPr lang="en-US" altLang="en-US" sz="1200" smtClean="0">
                <a:solidFill>
                  <a:srgbClr val="FFFFFF"/>
                </a:solidFill>
                <a:latin typeface="Calibri" panose="020F0502020204030204" pitchFamily="34" charset="0"/>
              </a:rPr>
              <a:pPr>
                <a:spcBef>
                  <a:spcPct val="0"/>
                </a:spcBef>
                <a:buFontTx/>
                <a:buNone/>
                <a:defRPr/>
              </a:pPr>
              <a:t>11</a:t>
            </a:fld>
            <a:endParaRPr lang="en-US" altLang="en-US" sz="1200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453207" y="-179115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4000" dirty="0" smtClean="0">
                <a:solidFill>
                  <a:srgbClr val="006699"/>
                </a:solidFill>
                <a:latin typeface="Times" panose="02020603050405020304" pitchFamily="18" charset="0"/>
              </a:rPr>
              <a:t>Best Performing Approaches (Task 2)</a:t>
            </a:r>
            <a:endParaRPr lang="en-SG" altLang="en-US" sz="4000" dirty="0" smtClean="0">
              <a:solidFill>
                <a:srgbClr val="006699"/>
              </a:solidFill>
              <a:latin typeface="Times" panose="020206030504050203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09600" y="5300701"/>
            <a:ext cx="5791200" cy="1241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Georgia" panose="02040502050405020303" pitchFamily="18" charset="0"/>
              </a:rPr>
              <a:t>System 8 - SVM classifiers, voting methods</a:t>
            </a:r>
            <a:endParaRPr lang="en-US" sz="1600" dirty="0" smtClean="0"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Georgia" panose="02040502050405020303" pitchFamily="18" charset="0"/>
              </a:rPr>
              <a:t>System 3 - Term </a:t>
            </a:r>
            <a:r>
              <a:rPr lang="en-US" sz="1600" dirty="0" smtClean="0">
                <a:latin typeface="Georgia" panose="02040502050405020303" pitchFamily="18" charset="0"/>
              </a:rPr>
              <a:t>frequency + </a:t>
            </a:r>
            <a:r>
              <a:rPr lang="en-US" sz="1600" dirty="0" smtClean="0">
                <a:latin typeface="Georgia" panose="02040502050405020303" pitchFamily="18" charset="0"/>
              </a:rPr>
              <a:t>NNMF</a:t>
            </a:r>
            <a:endParaRPr lang="en-US" sz="1600" baseline="30000" dirty="0" smtClean="0"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Georgia" panose="02040502050405020303" pitchFamily="18" charset="0"/>
              </a:rPr>
              <a:t>System 10 - WEKA </a:t>
            </a:r>
            <a:r>
              <a:rPr lang="en-US" sz="1600" dirty="0" smtClean="0">
                <a:latin typeface="Georgia" panose="02040502050405020303" pitchFamily="18" charset="0"/>
              </a:rPr>
              <a:t>+ feature relevance </a:t>
            </a:r>
            <a:r>
              <a:rPr lang="en-US" sz="1600" dirty="0" smtClean="0">
                <a:latin typeface="Georgia" panose="02040502050405020303" pitchFamily="18" charset="0"/>
              </a:rPr>
              <a:t>scores</a:t>
            </a:r>
            <a:endParaRPr lang="en-US" sz="1600" dirty="0" smtClean="0">
              <a:latin typeface="Georgia" panose="02040502050405020303" pitchFamily="18" charset="0"/>
            </a:endParaRPr>
          </a:p>
          <a:p>
            <a:endParaRPr lang="en-US" sz="1600" baseline="30000" dirty="0" smtClean="0"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Georgia" panose="02040502050405020303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2E0F6B-61EA-442B-BE29-A9EA6D8C722B}" type="slidenum">
              <a:rPr lang="en-SG" smtClean="0"/>
              <a:pPr>
                <a:defRPr/>
              </a:pPr>
              <a:t>11</a:t>
            </a:fld>
            <a:endParaRPr lang="en-SG"/>
          </a:p>
        </p:txBody>
      </p:sp>
      <p:graphicFrame>
        <p:nvGraphicFramePr>
          <p:cNvPr id="8" name="Chart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0642085"/>
              </p:ext>
            </p:extLst>
          </p:nvPr>
        </p:nvGraphicFramePr>
        <p:xfrm>
          <a:off x="246944" y="1302044"/>
          <a:ext cx="8650111" cy="40319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185500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71802" y="894518"/>
            <a:ext cx="39191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ill Sans Light"/>
              </a:rPr>
              <a:t>System summaries vs. Human </a:t>
            </a:r>
            <a:r>
              <a:rPr lang="en-US" dirty="0">
                <a:latin typeface="Gill Sans Light"/>
              </a:rPr>
              <a:t>summaries</a:t>
            </a:r>
          </a:p>
        </p:txBody>
      </p:sp>
      <p:sp>
        <p:nvSpPr>
          <p:cNvPr id="18" name="Slide Number Placeholder 5"/>
          <p:cNvSpPr txBox="1">
            <a:spLocks/>
          </p:cNvSpPr>
          <p:nvPr/>
        </p:nvSpPr>
        <p:spPr bwMode="auto">
          <a:xfrm>
            <a:off x="8082401" y="6456099"/>
            <a:ext cx="565150" cy="3651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defTabSz="457200" rtl="0" eaLnBrk="1" fontAlgn="auto" hangingPunct="1">
              <a:spcBef>
                <a:spcPct val="200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5pPr>
            <a:lvl6pPr marL="2514600" indent="-228600" algn="l" defTabSz="457200" rtl="0" eaLnBrk="0" fontAlgn="base" latinLnBrk="0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6pPr>
            <a:lvl7pPr marL="2971800" indent="-228600" algn="l" defTabSz="457200" rtl="0" eaLnBrk="0" fontAlgn="base" latinLnBrk="0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7pPr>
            <a:lvl8pPr marL="3429000" indent="-228600" algn="l" defTabSz="457200" rtl="0" eaLnBrk="0" fontAlgn="base" latinLnBrk="0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8pPr>
            <a:lvl9pPr marL="3886200" indent="-228600" algn="l" defTabSz="457200" rtl="0" eaLnBrk="0" fontAlgn="base" latinLnBrk="0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fld id="{E43C9121-6D16-446F-989E-57FC492023A9}" type="slidenum">
              <a:rPr lang="en-US" altLang="en-US" sz="1200" smtClean="0">
                <a:solidFill>
                  <a:srgbClr val="FFFFFF"/>
                </a:solidFill>
                <a:latin typeface="Calibri" panose="020F0502020204030204" pitchFamily="34" charset="0"/>
              </a:rPr>
              <a:pPr>
                <a:spcBef>
                  <a:spcPct val="0"/>
                </a:spcBef>
                <a:buFontTx/>
                <a:buNone/>
                <a:defRPr/>
              </a:pPr>
              <a:t>12</a:t>
            </a:fld>
            <a:endParaRPr lang="en-US" altLang="en-US" sz="1200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453207" y="-179115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4000" dirty="0" smtClean="0">
                <a:solidFill>
                  <a:srgbClr val="006699"/>
                </a:solidFill>
                <a:latin typeface="Times" panose="02020603050405020304" pitchFamily="18" charset="0"/>
              </a:rPr>
              <a:t>Best Performing Approaches (Task 2)</a:t>
            </a:r>
            <a:endParaRPr lang="en-SG" altLang="en-US" sz="4000" dirty="0" smtClean="0">
              <a:solidFill>
                <a:srgbClr val="006699"/>
              </a:solidFill>
              <a:latin typeface="Times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2E0F6B-61EA-442B-BE29-A9EA6D8C722B}" type="slidenum">
              <a:rPr lang="en-SG" smtClean="0"/>
              <a:pPr>
                <a:defRPr/>
              </a:pPr>
              <a:t>12</a:t>
            </a:fld>
            <a:endParaRPr lang="en-SG"/>
          </a:p>
        </p:txBody>
      </p:sp>
      <p:graphicFrame>
        <p:nvGraphicFramePr>
          <p:cNvPr id="8" name="Chart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0343724"/>
              </p:ext>
            </p:extLst>
          </p:nvPr>
        </p:nvGraphicFramePr>
        <p:xfrm>
          <a:off x="152400" y="1371600"/>
          <a:ext cx="8665535" cy="41909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22751" y="5282679"/>
            <a:ext cx="5791200" cy="1241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Georgia" panose="02040502050405020303" pitchFamily="18" charset="0"/>
              </a:rPr>
              <a:t>System 8 - SVM classifiers, voting methods</a:t>
            </a:r>
            <a:endParaRPr lang="en-US" sz="1600" dirty="0" smtClean="0"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Georgia" panose="02040502050405020303" pitchFamily="18" charset="0"/>
              </a:rPr>
              <a:t>System 3 - Term </a:t>
            </a:r>
            <a:r>
              <a:rPr lang="en-US" sz="1600" dirty="0" smtClean="0">
                <a:latin typeface="Georgia" panose="02040502050405020303" pitchFamily="18" charset="0"/>
              </a:rPr>
              <a:t>frequency + </a:t>
            </a:r>
            <a:r>
              <a:rPr lang="en-US" sz="1600" dirty="0" smtClean="0">
                <a:latin typeface="Georgia" panose="02040502050405020303" pitchFamily="18" charset="0"/>
              </a:rPr>
              <a:t>NNMF</a:t>
            </a:r>
            <a:endParaRPr lang="en-US" sz="1600" baseline="30000" dirty="0" smtClean="0"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Georgia" panose="02040502050405020303" pitchFamily="18" charset="0"/>
              </a:rPr>
              <a:t>System 10 - WEKA </a:t>
            </a:r>
            <a:r>
              <a:rPr lang="en-US" sz="1600" dirty="0" smtClean="0">
                <a:latin typeface="Georgia" panose="02040502050405020303" pitchFamily="18" charset="0"/>
              </a:rPr>
              <a:t>+ feature relevance </a:t>
            </a:r>
            <a:r>
              <a:rPr lang="en-US" sz="1600" dirty="0" smtClean="0">
                <a:latin typeface="Georgia" panose="02040502050405020303" pitchFamily="18" charset="0"/>
              </a:rPr>
              <a:t>scores</a:t>
            </a:r>
            <a:endParaRPr lang="en-US" sz="1600" dirty="0" smtClean="0">
              <a:latin typeface="Georgia" panose="02040502050405020303" pitchFamily="18" charset="0"/>
            </a:endParaRPr>
          </a:p>
          <a:p>
            <a:endParaRPr lang="en-US" sz="1600" baseline="30000" dirty="0" smtClean="0"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5466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71802" y="894518"/>
            <a:ext cx="4604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ill Sans Light"/>
              </a:rPr>
              <a:t>System summaries vs Community </a:t>
            </a:r>
            <a:r>
              <a:rPr lang="en-US" dirty="0">
                <a:latin typeface="Gill Sans Light"/>
              </a:rPr>
              <a:t>summaries</a:t>
            </a:r>
          </a:p>
        </p:txBody>
      </p:sp>
      <p:sp>
        <p:nvSpPr>
          <p:cNvPr id="18" name="Slide Number Placeholder 5"/>
          <p:cNvSpPr txBox="1">
            <a:spLocks/>
          </p:cNvSpPr>
          <p:nvPr/>
        </p:nvSpPr>
        <p:spPr bwMode="auto">
          <a:xfrm>
            <a:off x="8082401" y="6456099"/>
            <a:ext cx="565150" cy="3651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defTabSz="457200" rtl="0" eaLnBrk="1" fontAlgn="auto" hangingPunct="1">
              <a:spcBef>
                <a:spcPct val="200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5pPr>
            <a:lvl6pPr marL="2514600" indent="-228600" algn="l" defTabSz="457200" rtl="0" eaLnBrk="0" fontAlgn="base" latinLnBrk="0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6pPr>
            <a:lvl7pPr marL="2971800" indent="-228600" algn="l" defTabSz="457200" rtl="0" eaLnBrk="0" fontAlgn="base" latinLnBrk="0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7pPr>
            <a:lvl8pPr marL="3429000" indent="-228600" algn="l" defTabSz="457200" rtl="0" eaLnBrk="0" fontAlgn="base" latinLnBrk="0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8pPr>
            <a:lvl9pPr marL="3886200" indent="-228600" algn="l" defTabSz="457200" rtl="0" eaLnBrk="0" fontAlgn="base" latinLnBrk="0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fld id="{E43C9121-6D16-446F-989E-57FC492023A9}" type="slidenum">
              <a:rPr lang="en-US" altLang="en-US" sz="1200" smtClean="0">
                <a:solidFill>
                  <a:srgbClr val="FFFFFF"/>
                </a:solidFill>
                <a:latin typeface="Calibri" panose="020F0502020204030204" pitchFamily="34" charset="0"/>
              </a:rPr>
              <a:pPr>
                <a:spcBef>
                  <a:spcPct val="0"/>
                </a:spcBef>
                <a:buFontTx/>
                <a:buNone/>
                <a:defRPr/>
              </a:pPr>
              <a:t>13</a:t>
            </a:fld>
            <a:endParaRPr lang="en-US" altLang="en-US" sz="1200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453207" y="-179115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4000" dirty="0" smtClean="0">
                <a:solidFill>
                  <a:srgbClr val="006699"/>
                </a:solidFill>
                <a:latin typeface="Times" panose="02020603050405020304" pitchFamily="18" charset="0"/>
              </a:rPr>
              <a:t>Best Performing Approaches (Task 2)</a:t>
            </a:r>
            <a:endParaRPr lang="en-SG" altLang="en-US" sz="4000" dirty="0" smtClean="0">
              <a:solidFill>
                <a:srgbClr val="006699"/>
              </a:solidFill>
              <a:latin typeface="Times" panose="020206030504050203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97376" y="5644257"/>
            <a:ext cx="7467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Georgia" panose="02040502050405020303" pitchFamily="18" charset="0"/>
              </a:rPr>
              <a:t>System 15 - SVM </a:t>
            </a:r>
            <a:r>
              <a:rPr lang="en-US" sz="1600" dirty="0" smtClean="0">
                <a:latin typeface="Georgia" panose="02040502050405020303" pitchFamily="18" charset="0"/>
              </a:rPr>
              <a:t>with convolution </a:t>
            </a:r>
            <a:r>
              <a:rPr lang="en-US" sz="1600" dirty="0" smtClean="0">
                <a:latin typeface="Georgia" panose="02040502050405020303" pitchFamily="18" charset="0"/>
              </a:rPr>
              <a:t>kernel</a:t>
            </a:r>
            <a:endParaRPr lang="en-US" sz="1600" dirty="0" smtClean="0"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Georgia" panose="02040502050405020303" pitchFamily="18" charset="0"/>
              </a:rPr>
              <a:t>System 8 – SVM classifiers, voting methods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Georgia" panose="02040502050405020303" pitchFamily="18" charset="0"/>
              </a:rPr>
              <a:t>System </a:t>
            </a:r>
            <a:r>
              <a:rPr lang="en-US" sz="1600" dirty="0">
                <a:latin typeface="Georgia" panose="02040502050405020303" pitchFamily="18" charset="0"/>
              </a:rPr>
              <a:t>10 - WEKA + feature relevance </a:t>
            </a:r>
            <a:r>
              <a:rPr lang="en-US" sz="1600" dirty="0" smtClean="0">
                <a:latin typeface="Georgia" panose="02040502050405020303" pitchFamily="18" charset="0"/>
              </a:rPr>
              <a:t>scores</a:t>
            </a:r>
            <a:endParaRPr lang="en-US" sz="1600" dirty="0">
              <a:latin typeface="Georgia" panose="02040502050405020303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2E0F6B-61EA-442B-BE29-A9EA6D8C722B}" type="slidenum">
              <a:rPr lang="en-SG" smtClean="0"/>
              <a:pPr>
                <a:defRPr/>
              </a:pPr>
              <a:t>13</a:t>
            </a:fld>
            <a:endParaRPr lang="en-SG"/>
          </a:p>
        </p:txBody>
      </p:sp>
      <p:graphicFrame>
        <p:nvGraphicFramePr>
          <p:cNvPr id="9" name="Chart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3613844"/>
              </p:ext>
            </p:extLst>
          </p:nvPr>
        </p:nvGraphicFramePr>
        <p:xfrm>
          <a:off x="246944" y="289278"/>
          <a:ext cx="8650111" cy="51165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152383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946" name="Picture 10" descr="NTU PPT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205"/>
          <a:stretch>
            <a:fillRect/>
          </a:stretch>
        </p:blipFill>
        <p:spPr bwMode="auto">
          <a:xfrm>
            <a:off x="-1588" y="4965700"/>
            <a:ext cx="9145588" cy="1906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94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006699"/>
                </a:solidFill>
                <a:latin typeface="Times" panose="02020603050405020304" pitchFamily="18" charset="0"/>
              </a:rPr>
              <a:t>Dataset Limitations</a:t>
            </a:r>
            <a:endParaRPr lang="en-SG" altLang="en-US" dirty="0" smtClean="0">
              <a:solidFill>
                <a:srgbClr val="006699"/>
              </a:solidFill>
              <a:latin typeface="Times" panose="02020603050405020304" pitchFamily="18" charset="0"/>
            </a:endParaRPr>
          </a:p>
        </p:txBody>
      </p:sp>
      <p:sp>
        <p:nvSpPr>
          <p:cNvPr id="82948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686800" cy="5472112"/>
          </a:xfrm>
        </p:spPr>
        <p:txBody>
          <a:bodyPr/>
          <a:lstStyle/>
          <a:p>
            <a:pPr eaLnBrk="1" hangingPunct="1"/>
            <a:r>
              <a:rPr lang="en-US" altLang="en-US" sz="2400" dirty="0" smtClean="0">
                <a:latin typeface="Georgia" panose="02040502050405020303" pitchFamily="18" charset="0"/>
              </a:rPr>
              <a:t>Task 1B: limited number of samples for most (e.g., hypothesis) discourse facets, inconsistent labeling</a:t>
            </a:r>
          </a:p>
          <a:p>
            <a:pPr eaLnBrk="1" hangingPunct="1"/>
            <a:r>
              <a:rPr lang="en-US" altLang="en-US" sz="2400" dirty="0" smtClean="0">
                <a:latin typeface="Georgia" panose="02040502050405020303" pitchFamily="18" charset="0"/>
              </a:rPr>
              <a:t>Preprocessing: OCR + Parsing</a:t>
            </a:r>
          </a:p>
          <a:p>
            <a:pPr eaLnBrk="1" hangingPunct="1"/>
            <a:endParaRPr lang="en-US" altLang="en-US" sz="2400" dirty="0" smtClean="0">
              <a:latin typeface="Georgia" panose="02040502050405020303" pitchFamily="18" charset="0"/>
            </a:endParaRPr>
          </a:p>
          <a:p>
            <a:pPr eaLnBrk="1" hangingPunct="1"/>
            <a:endParaRPr lang="en-US" altLang="en-US" sz="2400" dirty="0">
              <a:latin typeface="Georgia" panose="02040502050405020303" pitchFamily="18" charset="0"/>
            </a:endParaRPr>
          </a:p>
          <a:p>
            <a:pPr eaLnBrk="1" hangingPunct="1"/>
            <a:r>
              <a:rPr lang="en-US" altLang="en-US" sz="2400" dirty="0" smtClean="0">
                <a:latin typeface="Georgia" panose="02040502050405020303" pitchFamily="18" charset="0"/>
              </a:rPr>
              <a:t>Software: Protégé w/ manual alignment and post-processing</a:t>
            </a:r>
          </a:p>
          <a:p>
            <a:pPr eaLnBrk="1" hangingPunct="1"/>
            <a:r>
              <a:rPr lang="en-US" altLang="en-US" sz="2400" dirty="0" smtClean="0">
                <a:latin typeface="Georgia" panose="02040502050405020303" pitchFamily="18" charset="0"/>
              </a:rPr>
              <a:t>Scaling the corpus was difficult: key bottleneck in the corpus development</a:t>
            </a:r>
          </a:p>
          <a:p>
            <a:pPr lvl="1" eaLnBrk="1" hangingPunct="1"/>
            <a:endParaRPr lang="en-US" altLang="en-US" sz="2000" dirty="0" smtClean="0">
              <a:latin typeface="Georgia" panose="02040502050405020303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2E0F6B-61EA-442B-BE29-A9EA6D8C722B}" type="slidenum">
              <a:rPr lang="en-SG" smtClean="0"/>
              <a:pPr>
                <a:defRPr/>
              </a:pPr>
              <a:t>14</a:t>
            </a:fld>
            <a:endParaRPr lang="en-SG"/>
          </a:p>
        </p:txBody>
      </p:sp>
      <p:pic>
        <p:nvPicPr>
          <p:cNvPr id="6" name="Picture 2" descr="C:\Users\Muthukumar C\Documents\RA\jcdl-2012\omni-erro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2895600"/>
            <a:ext cx="3381375" cy="1042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9140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946" name="Picture 10" descr="NTU PPT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205"/>
          <a:stretch>
            <a:fillRect/>
          </a:stretch>
        </p:blipFill>
        <p:spPr bwMode="auto">
          <a:xfrm>
            <a:off x="-1588" y="4965700"/>
            <a:ext cx="9145588" cy="1906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94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006699"/>
                </a:solidFill>
                <a:latin typeface="Times" panose="02020603050405020304" pitchFamily="18" charset="0"/>
              </a:rPr>
              <a:t>Acknowledgements</a:t>
            </a:r>
            <a:endParaRPr lang="en-SG" altLang="en-US" dirty="0" smtClean="0">
              <a:solidFill>
                <a:srgbClr val="006699"/>
              </a:solidFill>
              <a:latin typeface="Times" panose="02020603050405020304" pitchFamily="18" charset="0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4106418" cy="3977640"/>
          </a:xfrm>
        </p:spPr>
        <p:txBody>
          <a:bodyPr/>
          <a:lstStyle/>
          <a:p>
            <a:r>
              <a:rPr lang="en-US" altLang="en-US" sz="2400" dirty="0" smtClean="0">
                <a:latin typeface="Georgia" panose="02040502050405020303" pitchFamily="18" charset="0"/>
              </a:rPr>
              <a:t>Chin-Yew Lin (MSRA)</a:t>
            </a:r>
          </a:p>
          <a:p>
            <a:r>
              <a:rPr lang="en-US" altLang="en-US" sz="2400" dirty="0" smtClean="0">
                <a:latin typeface="Georgia" panose="02040502050405020303" pitchFamily="18" charset="0"/>
              </a:rPr>
              <a:t>NIST and </a:t>
            </a:r>
            <a:r>
              <a:rPr lang="en-US" altLang="en-US" sz="2400" dirty="0" err="1" smtClean="0">
                <a:latin typeface="Georgia" panose="02040502050405020303" pitchFamily="18" charset="0"/>
              </a:rPr>
              <a:t>Hoa</a:t>
            </a:r>
            <a:r>
              <a:rPr lang="en-US" altLang="en-US" sz="2400" dirty="0" smtClean="0">
                <a:latin typeface="Georgia" panose="02040502050405020303" pitchFamily="18" charset="0"/>
              </a:rPr>
              <a:t> Dang</a:t>
            </a:r>
          </a:p>
          <a:p>
            <a:r>
              <a:rPr lang="en-US" altLang="en-US" sz="2400" dirty="0" smtClean="0">
                <a:latin typeface="Georgia" panose="02040502050405020303" pitchFamily="18" charset="0"/>
              </a:rPr>
              <a:t>Lucy </a:t>
            </a:r>
            <a:r>
              <a:rPr lang="en-US" altLang="en-US" sz="2400" dirty="0" err="1" smtClean="0">
                <a:latin typeface="Georgia" panose="02040502050405020303" pitchFamily="18" charset="0"/>
              </a:rPr>
              <a:t>Vanderwende</a:t>
            </a:r>
            <a:r>
              <a:rPr lang="en-US" altLang="en-US" sz="2400" dirty="0" smtClean="0">
                <a:latin typeface="Georgia" panose="02040502050405020303" pitchFamily="18" charset="0"/>
              </a:rPr>
              <a:t>, MSR </a:t>
            </a:r>
          </a:p>
          <a:p>
            <a:r>
              <a:rPr lang="en-US" altLang="en-US" sz="2400" dirty="0" smtClean="0">
                <a:latin typeface="Georgia" panose="02040502050405020303" pitchFamily="18" charset="0"/>
              </a:rPr>
              <a:t>Anita de Ward, Elsevier Data Services</a:t>
            </a:r>
          </a:p>
          <a:p>
            <a:r>
              <a:rPr lang="en-US" altLang="en-US" sz="2400" dirty="0" smtClean="0">
                <a:latin typeface="Georgia" panose="02040502050405020303" pitchFamily="18" charset="0"/>
              </a:rPr>
              <a:t>Kevin B. Cohen, </a:t>
            </a:r>
            <a:r>
              <a:rPr lang="en-US" altLang="en-US" sz="2400" dirty="0" err="1" smtClean="0">
                <a:latin typeface="Georgia" panose="02040502050405020303" pitchFamily="18" charset="0"/>
              </a:rPr>
              <a:t>Prabha</a:t>
            </a:r>
            <a:r>
              <a:rPr lang="en-US" altLang="en-US" sz="2400" dirty="0" smtClean="0">
                <a:latin typeface="Georgia" panose="02040502050405020303" pitchFamily="18" charset="0"/>
              </a:rPr>
              <a:t> Yadav (U. Colorado, Boulder)</a:t>
            </a:r>
          </a:p>
          <a:p>
            <a:r>
              <a:rPr lang="en-US" altLang="en-US" sz="2400" dirty="0" smtClean="0">
                <a:latin typeface="Georgia" panose="02040502050405020303" pitchFamily="18" charset="0"/>
              </a:rPr>
              <a:t>Rahul </a:t>
            </a:r>
            <a:r>
              <a:rPr lang="en-US" altLang="en-US" sz="2400" dirty="0" err="1" smtClean="0">
                <a:latin typeface="Georgia" panose="02040502050405020303" pitchFamily="18" charset="0"/>
              </a:rPr>
              <a:t>Jha</a:t>
            </a:r>
            <a:r>
              <a:rPr lang="en-US" altLang="en-US" sz="2400" dirty="0" smtClean="0">
                <a:latin typeface="Georgia" panose="02040502050405020303" pitchFamily="18" charset="0"/>
              </a:rPr>
              <a:t> (Google)</a:t>
            </a:r>
            <a:endParaRPr lang="en-US" altLang="en-US" sz="2400" dirty="0">
              <a:latin typeface="Georgia" panose="02040502050405020303" pitchFamily="18" charset="0"/>
            </a:endParaRPr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4301109" y="2209800"/>
            <a:ext cx="4876800" cy="397764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smtClean="0">
                <a:latin typeface="Georgia" panose="02040502050405020303" pitchFamily="18" charset="0"/>
              </a:rPr>
              <a:t>U-Hyderabad Annotators:</a:t>
            </a:r>
          </a:p>
          <a:p>
            <a:pPr lvl="1"/>
            <a:r>
              <a:rPr lang="en-US" sz="2000" smtClean="0">
                <a:latin typeface="Georgia" panose="02040502050405020303" pitchFamily="18" charset="0"/>
              </a:rPr>
              <a:t>Aakansha Gehlot, Ankita Patel, Fathima Vardha, Swastika Bhattacharya and Sweta Kumari</a:t>
            </a:r>
          </a:p>
          <a:p>
            <a:r>
              <a:rPr lang="en-US" sz="2400" smtClean="0">
                <a:latin typeface="Georgia" panose="02040502050405020303" pitchFamily="18" charset="0"/>
              </a:rPr>
              <a:t>System Paper Reviewers:</a:t>
            </a:r>
          </a:p>
          <a:p>
            <a:pPr lvl="1"/>
            <a:r>
              <a:rPr lang="en-US" sz="2000" smtClean="0">
                <a:latin typeface="Georgia" panose="02040502050405020303" pitchFamily="18" charset="0"/>
              </a:rPr>
              <a:t>Akiko Aizawa, Dain Kaplan, John Lawrence, Lucy Vanderwende, Philipp Mayr, Vasudeva Verma and John Conroy</a:t>
            </a:r>
          </a:p>
          <a:p>
            <a:endParaRPr lang="en-US" sz="2400" dirty="0">
              <a:latin typeface="Georgia" panose="02040502050405020303" pitchFamily="18" charset="0"/>
            </a:endParaRPr>
          </a:p>
        </p:txBody>
      </p:sp>
      <p:sp>
        <p:nvSpPr>
          <p:cNvPr id="13" name="TextBox 4"/>
          <p:cNvSpPr txBox="1">
            <a:spLocks noChangeArrowheads="1"/>
          </p:cNvSpPr>
          <p:nvPr/>
        </p:nvSpPr>
        <p:spPr bwMode="auto">
          <a:xfrm>
            <a:off x="272180" y="6114559"/>
            <a:ext cx="584006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9pPr>
          </a:lstStyle>
          <a:p>
            <a:r>
              <a:rPr lang="en-US" altLang="en-US" dirty="0">
                <a:latin typeface="Gill Sans Light" charset="0"/>
                <a:ea typeface="Gill Sans Light" charset="0"/>
                <a:cs typeface="Gill Sans Light" charset="0"/>
              </a:rPr>
              <a:t>This task was possible through the generous support of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2503" y="5836420"/>
            <a:ext cx="2157919" cy="58592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2E0F6B-61EA-442B-BE29-A9EA6D8C722B}" type="slidenum">
              <a:rPr lang="en-SG" smtClean="0"/>
              <a:pPr>
                <a:defRPr/>
              </a:pPr>
              <a:t>15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7772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946" name="Picture 10" descr="NTU PPT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205"/>
          <a:stretch>
            <a:fillRect/>
          </a:stretch>
        </p:blipFill>
        <p:spPr bwMode="auto">
          <a:xfrm>
            <a:off x="-1588" y="4965700"/>
            <a:ext cx="9145588" cy="1906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94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006699"/>
                </a:solidFill>
                <a:latin typeface="Times" panose="02020603050405020304" pitchFamily="18" charset="0"/>
              </a:rPr>
              <a:t>Supplemental Analysis</a:t>
            </a:r>
            <a:endParaRPr lang="en-SG" altLang="en-US" dirty="0" smtClean="0">
              <a:solidFill>
                <a:srgbClr val="006699"/>
              </a:solidFill>
              <a:latin typeface="Times" panose="02020603050405020304" pitchFamily="18" charset="0"/>
            </a:endParaRPr>
          </a:p>
        </p:txBody>
      </p:sp>
      <p:sp>
        <p:nvSpPr>
          <p:cNvPr id="82948" name="Content Placeholder 2"/>
          <p:cNvSpPr>
            <a:spLocks noGrp="1"/>
          </p:cNvSpPr>
          <p:nvPr>
            <p:ph idx="1"/>
          </p:nvPr>
        </p:nvSpPr>
        <p:spPr>
          <a:xfrm>
            <a:off x="227806" y="1981200"/>
            <a:ext cx="8686800" cy="5472112"/>
          </a:xfrm>
        </p:spPr>
        <p:txBody>
          <a:bodyPr/>
          <a:lstStyle/>
          <a:p>
            <a:pPr eaLnBrk="1" hangingPunct="1"/>
            <a:r>
              <a:rPr lang="en-US" altLang="en-US" sz="2400" dirty="0" smtClean="0">
                <a:latin typeface="Georgia" panose="02040502050405020303" pitchFamily="18" charset="0"/>
              </a:rPr>
              <a:t>We investigated whether high deviations could be because of the topic sets themselves</a:t>
            </a:r>
          </a:p>
          <a:p>
            <a:pPr eaLnBrk="1" hangingPunct="1"/>
            <a:r>
              <a:rPr lang="en-US" altLang="en-US" sz="2400" dirty="0" smtClean="0">
                <a:latin typeface="Georgia" panose="02040502050405020303" pitchFamily="18" charset="0"/>
              </a:rPr>
              <a:t>Topics with both high and low number of </a:t>
            </a:r>
            <a:r>
              <a:rPr lang="en-US" altLang="en-US" sz="2400" dirty="0" err="1" smtClean="0">
                <a:latin typeface="Georgia" panose="02040502050405020303" pitchFamily="18" charset="0"/>
              </a:rPr>
              <a:t>citances</a:t>
            </a:r>
            <a:r>
              <a:rPr lang="en-US" altLang="en-US" sz="2400" dirty="0" smtClean="0">
                <a:latin typeface="Georgia" panose="02040502050405020303" pitchFamily="18" charset="0"/>
              </a:rPr>
              <a:t> have mixed results </a:t>
            </a:r>
          </a:p>
          <a:p>
            <a:pPr eaLnBrk="1" hangingPunct="1"/>
            <a:r>
              <a:rPr lang="en-US" altLang="en-US" sz="2400" dirty="0" smtClean="0">
                <a:latin typeface="Georgia" panose="02040502050405020303" pitchFamily="18" charset="0"/>
              </a:rPr>
              <a:t>No significant patterns of performance against:</a:t>
            </a:r>
          </a:p>
          <a:p>
            <a:pPr lvl="1" eaLnBrk="1" hangingPunct="1"/>
            <a:r>
              <a:rPr lang="en-US" altLang="en-US" sz="2000" dirty="0" smtClean="0">
                <a:latin typeface="Georgia" panose="02040502050405020303" pitchFamily="18" charset="0"/>
              </a:rPr>
              <a:t>Number of </a:t>
            </a:r>
            <a:r>
              <a:rPr lang="en-US" altLang="en-US" sz="2000" dirty="0" err="1" smtClean="0">
                <a:latin typeface="Georgia" panose="02040502050405020303" pitchFamily="18" charset="0"/>
              </a:rPr>
              <a:t>citances</a:t>
            </a:r>
            <a:r>
              <a:rPr lang="en-US" altLang="en-US" sz="2000" dirty="0" smtClean="0">
                <a:latin typeface="Georgia" panose="02040502050405020303" pitchFamily="18" charset="0"/>
              </a:rPr>
              <a:t> of the topic set</a:t>
            </a:r>
          </a:p>
          <a:p>
            <a:pPr lvl="1" eaLnBrk="1" hangingPunct="1"/>
            <a:r>
              <a:rPr lang="en-US" altLang="en-US" sz="2000" dirty="0" smtClean="0">
                <a:latin typeface="Georgia" panose="02040502050405020303" pitchFamily="18" charset="0"/>
              </a:rPr>
              <a:t>Age of the paper</a:t>
            </a:r>
          </a:p>
          <a:p>
            <a:pPr lvl="1" eaLnBrk="1" hangingPunct="1"/>
            <a:endParaRPr lang="en-US" altLang="en-US" sz="2000" dirty="0" smtClean="0">
              <a:latin typeface="Georgia" panose="02040502050405020303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2E0F6B-61EA-442B-BE29-A9EA6D8C722B}" type="slidenum">
              <a:rPr lang="en-SG" smtClean="0"/>
              <a:pPr>
                <a:defRPr/>
              </a:pPr>
              <a:t>16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63071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042" name="Picture 10" descr="NTU PPT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205"/>
          <a:stretch>
            <a:fillRect/>
          </a:stretch>
        </p:blipFill>
        <p:spPr bwMode="auto">
          <a:xfrm>
            <a:off x="-1588" y="4953000"/>
            <a:ext cx="9145588" cy="1906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43" name="Title 1"/>
          <p:cNvSpPr>
            <a:spLocks noGrp="1"/>
          </p:cNvSpPr>
          <p:nvPr>
            <p:ph type="title"/>
          </p:nvPr>
        </p:nvSpPr>
        <p:spPr>
          <a:xfrm>
            <a:off x="395288" y="2708275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006699"/>
                </a:solidFill>
                <a:latin typeface="Georgia" panose="02040502050405020303" pitchFamily="18" charset="0"/>
              </a:rPr>
              <a:t>Thank you</a:t>
            </a:r>
            <a:r>
              <a:rPr lang="en-US" altLang="en-US" dirty="0" smtClean="0">
                <a:solidFill>
                  <a:schemeClr val="tx2"/>
                </a:solidFill>
                <a:latin typeface="Georgia" panose="02040502050405020303" pitchFamily="18" charset="0"/>
              </a:rPr>
              <a:t/>
            </a:r>
            <a:br>
              <a:rPr lang="en-US" altLang="en-US" dirty="0" smtClean="0">
                <a:solidFill>
                  <a:schemeClr val="tx2"/>
                </a:solidFill>
                <a:latin typeface="Georgia" panose="02040502050405020303" pitchFamily="18" charset="0"/>
              </a:rPr>
            </a:br>
            <a:r>
              <a:rPr lang="en-US" altLang="en-US" sz="2400" dirty="0" smtClean="0">
                <a:latin typeface="Georgia" panose="02040502050405020303" pitchFamily="18" charset="0"/>
              </a:rPr>
              <a:t>jaidka@sas.upenn.edu</a:t>
            </a:r>
            <a:endParaRPr lang="en-SG" altLang="en-US" dirty="0" smtClean="0">
              <a:latin typeface="Georgia" panose="02040502050405020303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2E0F6B-61EA-442B-BE29-A9EA6D8C722B}" type="slidenum">
              <a:rPr lang="en-SG" smtClean="0"/>
              <a:pPr>
                <a:defRPr/>
              </a:pPr>
              <a:t>17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12241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946" name="Picture 10" descr="NTU PPT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205"/>
          <a:stretch>
            <a:fillRect/>
          </a:stretch>
        </p:blipFill>
        <p:spPr bwMode="auto">
          <a:xfrm>
            <a:off x="-1588" y="4965700"/>
            <a:ext cx="9145588" cy="1906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94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006699"/>
                </a:solidFill>
                <a:latin typeface="Times" panose="02020603050405020304" pitchFamily="18" charset="0"/>
              </a:rPr>
              <a:t>Corpus Highlights</a:t>
            </a:r>
            <a:endParaRPr lang="en-SG" altLang="en-US" dirty="0" smtClean="0">
              <a:solidFill>
                <a:srgbClr val="006699"/>
              </a:solidFill>
              <a:latin typeface="Times" panose="02020603050405020304" pitchFamily="18" charset="0"/>
            </a:endParaRPr>
          </a:p>
        </p:txBody>
      </p:sp>
      <p:sp>
        <p:nvSpPr>
          <p:cNvPr id="82948" name="Content Placeholder 2"/>
          <p:cNvSpPr>
            <a:spLocks noGrp="1"/>
          </p:cNvSpPr>
          <p:nvPr>
            <p:ph idx="1"/>
          </p:nvPr>
        </p:nvSpPr>
        <p:spPr>
          <a:xfrm>
            <a:off x="457200" y="1309688"/>
            <a:ext cx="8686800" cy="5472112"/>
          </a:xfrm>
        </p:spPr>
        <p:txBody>
          <a:bodyPr/>
          <a:lstStyle/>
          <a:p>
            <a:pPr eaLnBrk="1" hangingPunct="1"/>
            <a:r>
              <a:rPr lang="en-US" altLang="en-US" sz="2400" dirty="0" smtClean="0">
                <a:latin typeface="Georgia" panose="02040502050405020303" pitchFamily="18" charset="0"/>
              </a:rPr>
              <a:t>Continuing effort to advance scientific document summarization by encouraging the incorporation of semantic and citation information.</a:t>
            </a:r>
          </a:p>
          <a:p>
            <a:pPr eaLnBrk="1" hangingPunct="1"/>
            <a:endParaRPr lang="en-US" altLang="en-US" sz="2400" dirty="0" smtClean="0">
              <a:latin typeface="Georgia" panose="02040502050405020303" pitchFamily="18" charset="0"/>
            </a:endParaRPr>
          </a:p>
          <a:p>
            <a:pPr eaLnBrk="1" hangingPunct="1"/>
            <a:r>
              <a:rPr lang="en-US" altLang="en-US" sz="2400" dirty="0" smtClean="0">
                <a:latin typeface="Georgia" panose="02040502050405020303" pitchFamily="18" charset="0"/>
              </a:rPr>
              <a:t>Corpus of 30 articles; 500 citing papers</a:t>
            </a:r>
          </a:p>
          <a:p>
            <a:pPr eaLnBrk="1" hangingPunct="1"/>
            <a:r>
              <a:rPr lang="en-US" altLang="en-US" sz="2400" dirty="0" smtClean="0">
                <a:latin typeface="Georgia" panose="02040502050405020303" pitchFamily="18" charset="0"/>
              </a:rPr>
              <a:t>Annotation by 6 paid and trained annotators (Master in Linguistics students) from U-Hyderabad</a:t>
            </a:r>
          </a:p>
          <a:p>
            <a:pPr eaLnBrk="1" hangingPunct="1"/>
            <a:r>
              <a:rPr lang="en-US" altLang="en-US" sz="2400" dirty="0" smtClean="0">
                <a:latin typeface="Georgia" panose="02040502050405020303" pitchFamily="18" charset="0"/>
              </a:rPr>
              <a:t>Sponsorship from Microsoft Research Asia</a:t>
            </a:r>
          </a:p>
          <a:p>
            <a:pPr eaLnBrk="1" hangingPunct="1"/>
            <a:r>
              <a:rPr lang="en-US" altLang="en-US" sz="2400" dirty="0" smtClean="0">
                <a:latin typeface="Georgia" panose="02040502050405020303" pitchFamily="18" charset="0"/>
                <a:hlinkClick r:id="rId4"/>
              </a:rPr>
              <a:t>https://github.com/WING-NUS/scisumm-corpus/</a:t>
            </a:r>
            <a:endParaRPr lang="en-US" altLang="en-US" sz="2400" dirty="0" smtClean="0">
              <a:latin typeface="Georgia" panose="02040502050405020303" pitchFamily="18" charset="0"/>
            </a:endParaRPr>
          </a:p>
          <a:p>
            <a:pPr lvl="1" eaLnBrk="1" hangingPunct="1"/>
            <a:endParaRPr lang="en-US" altLang="en-US" sz="2000" dirty="0" smtClean="0">
              <a:latin typeface="Georgia" panose="02040502050405020303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2E0F6B-61EA-442B-BE29-A9EA6D8C722B}" type="slidenum">
              <a:rPr lang="en-SG" smtClean="0"/>
              <a:pPr>
                <a:defRPr/>
              </a:pPr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07968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10" descr="NTU PPT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205"/>
          <a:stretch>
            <a:fillRect/>
          </a:stretch>
        </p:blipFill>
        <p:spPr bwMode="auto">
          <a:xfrm>
            <a:off x="-1588" y="4965700"/>
            <a:ext cx="9145588" cy="1906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Rounded Rectangle 28"/>
          <p:cNvSpPr/>
          <p:nvPr/>
        </p:nvSpPr>
        <p:spPr>
          <a:xfrm>
            <a:off x="7372350" y="4746625"/>
            <a:ext cx="1581150" cy="149542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C00000"/>
              </a:solidFill>
              <a:latin typeface="Georgia" panose="02040502050405020303" pitchFamily="18" charset="0"/>
            </a:endParaRPr>
          </a:p>
        </p:txBody>
      </p:sp>
      <p:sp>
        <p:nvSpPr>
          <p:cNvPr id="32770" name="Content Placeholder 2"/>
          <p:cNvSpPr>
            <a:spLocks noGrp="1"/>
          </p:cNvSpPr>
          <p:nvPr>
            <p:ph idx="1"/>
          </p:nvPr>
        </p:nvSpPr>
        <p:spPr>
          <a:xfrm>
            <a:off x="327025" y="1552575"/>
            <a:ext cx="8389938" cy="4703763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en-US" sz="2800" dirty="0" smtClean="0">
                <a:latin typeface="Georgia" panose="02040502050405020303" pitchFamily="18" charset="0"/>
                <a:cs typeface="Gill Sans Light" charset="0"/>
              </a:rPr>
              <a:t>Task 1A:​ I​​</a:t>
            </a:r>
            <a:r>
              <a:rPr lang="en-US" altLang="en-US" sz="2800" dirty="0" err="1" smtClean="0">
                <a:latin typeface="Georgia" panose="02040502050405020303" pitchFamily="18" charset="0"/>
                <a:cs typeface="Gill Sans Light" charset="0"/>
              </a:rPr>
              <a:t>dentify</a:t>
            </a:r>
            <a:r>
              <a:rPr lang="en-US" altLang="en-US" sz="2800" dirty="0" smtClean="0">
                <a:latin typeface="Georgia" panose="02040502050405020303" pitchFamily="18" charset="0"/>
                <a:cs typeface="Gill Sans Light" charset="0"/>
              </a:rPr>
              <a:t> the text span in the RP which corresponds to the </a:t>
            </a:r>
            <a:r>
              <a:rPr lang="en-US" altLang="en-US" sz="2800" i="1" dirty="0" err="1" smtClean="0">
                <a:latin typeface="Georgia" panose="02040502050405020303" pitchFamily="18" charset="0"/>
                <a:cs typeface="Gill Sans Light" charset="0"/>
              </a:rPr>
              <a:t>citances</a:t>
            </a:r>
            <a:r>
              <a:rPr lang="en-US" altLang="en-US" sz="2800" dirty="0" smtClean="0">
                <a:latin typeface="Georgia" panose="02040502050405020303" pitchFamily="18" charset="0"/>
                <a:cs typeface="Gill Sans Light" charset="0"/>
              </a:rPr>
              <a:t> from the CP.</a:t>
            </a:r>
          </a:p>
          <a:p>
            <a:pPr>
              <a:defRPr/>
            </a:pPr>
            <a:endParaRPr lang="en-US" altLang="en-US" sz="2800" dirty="0" smtClean="0">
              <a:latin typeface="Georgia" panose="02040502050405020303" pitchFamily="18" charset="0"/>
              <a:cs typeface="Gill Sans Light" charset="0"/>
            </a:endParaRPr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fld id="{3CDD0FEB-7748-48CF-8579-1BD0B3F11EDF}" type="slidenum">
              <a:rPr lang="en-US" altLang="en-US" sz="1200">
                <a:solidFill>
                  <a:srgbClr val="FFFFFF"/>
                </a:solidFill>
                <a:latin typeface="Georgia" panose="02040502050405020303" pitchFamily="18" charset="0"/>
              </a:rPr>
              <a:pPr/>
              <a:t>3</a:t>
            </a:fld>
            <a:endParaRPr lang="en-US" altLang="en-US" sz="1200">
              <a:solidFill>
                <a:srgbClr val="FFFFFF"/>
              </a:solidFill>
              <a:latin typeface="Georgia" panose="02040502050405020303" pitchFamily="18" charset="0"/>
            </a:endParaRPr>
          </a:p>
        </p:txBody>
      </p:sp>
      <p:sp>
        <p:nvSpPr>
          <p:cNvPr id="33798" name="Date Placeholder 5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 smtClean="0">
                <a:solidFill>
                  <a:schemeClr val="bg1"/>
                </a:solidFill>
                <a:latin typeface="Georgia" panose="02040502050405020303" pitchFamily="18" charset="0"/>
              </a:rPr>
              <a:t>18 November 2014</a:t>
            </a:r>
          </a:p>
        </p:txBody>
      </p:sp>
      <p:sp>
        <p:nvSpPr>
          <p:cNvPr id="19" name="Right Brace 18"/>
          <p:cNvSpPr>
            <a:spLocks/>
          </p:cNvSpPr>
          <p:nvPr/>
        </p:nvSpPr>
        <p:spPr bwMode="auto">
          <a:xfrm>
            <a:off x="4905375" y="3348038"/>
            <a:ext cx="604838" cy="2305050"/>
          </a:xfrm>
          <a:prstGeom prst="rightBrace">
            <a:avLst>
              <a:gd name="adj1" fmla="val 8328"/>
              <a:gd name="adj2" fmla="val 11028"/>
            </a:avLst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/>
          </a:extLst>
        </p:spPr>
        <p:txBody>
          <a:bodyPr anchor="ctr"/>
          <a:lstStyle/>
          <a:p>
            <a:pPr algn="ctr" eaLnBrk="1" hangingPunct="1">
              <a:defRPr/>
            </a:pPr>
            <a:endParaRPr lang="en-US">
              <a:latin typeface="Georgia" panose="02040502050405020303" pitchFamily="18" charset="0"/>
            </a:endParaRPr>
          </a:p>
        </p:txBody>
      </p:sp>
      <p:sp>
        <p:nvSpPr>
          <p:cNvPr id="33800" name="TextBox 19"/>
          <p:cNvSpPr txBox="1">
            <a:spLocks noChangeArrowheads="1"/>
          </p:cNvSpPr>
          <p:nvPr/>
        </p:nvSpPr>
        <p:spPr bwMode="auto">
          <a:xfrm>
            <a:off x="5524500" y="3217863"/>
            <a:ext cx="1614488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>
                <a:latin typeface="Georgia" panose="02040502050405020303" pitchFamily="18" charset="0"/>
              </a:rPr>
              <a:t>Citing papers</a:t>
            </a:r>
          </a:p>
          <a:p>
            <a:pPr eaLnBrk="1" hangingPunct="1"/>
            <a:r>
              <a:rPr lang="en-US" altLang="en-US">
                <a:latin typeface="Georgia" panose="02040502050405020303" pitchFamily="18" charset="0"/>
              </a:rPr>
              <a:t>Citing text is called </a:t>
            </a:r>
            <a:r>
              <a:rPr lang="en-US" altLang="en-US" i="1">
                <a:latin typeface="Georgia" panose="02040502050405020303" pitchFamily="18" charset="0"/>
              </a:rPr>
              <a:t>citance</a:t>
            </a:r>
            <a:r>
              <a:rPr lang="en-US" altLang="en-US">
                <a:latin typeface="Georgia" panose="02040502050405020303" pitchFamily="18" charset="0"/>
              </a:rPr>
              <a:t> </a:t>
            </a:r>
          </a:p>
          <a:p>
            <a:pPr eaLnBrk="1" hangingPunct="1"/>
            <a:endParaRPr lang="en-US" altLang="en-US">
              <a:latin typeface="Georgia" panose="02040502050405020303" pitchFamily="18" charset="0"/>
            </a:endParaRPr>
          </a:p>
        </p:txBody>
      </p:sp>
      <p:sp>
        <p:nvSpPr>
          <p:cNvPr id="7" name="Left Arrow 6"/>
          <p:cNvSpPr>
            <a:spLocks noChangeArrowheads="1"/>
          </p:cNvSpPr>
          <p:nvPr/>
        </p:nvSpPr>
        <p:spPr bwMode="auto">
          <a:xfrm rot="983056">
            <a:off x="5286375" y="4929188"/>
            <a:ext cx="2054225" cy="841375"/>
          </a:xfrm>
          <a:prstGeom prst="leftArrow">
            <a:avLst>
              <a:gd name="adj1" fmla="val 50000"/>
              <a:gd name="adj2" fmla="val 50028"/>
            </a:avLst>
          </a:prstGeom>
          <a:solidFill>
            <a:srgbClr val="FFFFFF"/>
          </a:solidFill>
          <a:ln w="9525">
            <a:solidFill>
              <a:srgbClr val="C00000"/>
            </a:solidFill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en-US" dirty="0">
                <a:solidFill>
                  <a:srgbClr val="C00000"/>
                </a:solidFill>
                <a:latin typeface="Georgia" panose="02040502050405020303" pitchFamily="18" charset="0"/>
                <a:cs typeface="Gill Sans Light" pitchFamily="-84" charset="0"/>
              </a:rPr>
              <a:t>Task 1A</a:t>
            </a:r>
            <a:endParaRPr lang="en-US" dirty="0">
              <a:solidFill>
                <a:srgbClr val="C00000"/>
              </a:solidFill>
              <a:latin typeface="Georgia" panose="02040502050405020303" pitchFamily="18" charset="0"/>
            </a:endParaRPr>
          </a:p>
        </p:txBody>
      </p:sp>
      <p:pic>
        <p:nvPicPr>
          <p:cNvPr id="33802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7288" y="3598863"/>
            <a:ext cx="823912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803" name="Picture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9688" y="3751263"/>
            <a:ext cx="823912" cy="8572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804" name="Picture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1613" y="3903663"/>
            <a:ext cx="825500" cy="8572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805" name="Picture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213" y="3246438"/>
            <a:ext cx="1169987" cy="163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5" name="Straight Arrow Connector 24"/>
          <p:cNvCxnSpPr>
            <a:cxnSpLocks noChangeShapeType="1"/>
            <a:stCxn id="33" idx="1"/>
          </p:cNvCxnSpPr>
          <p:nvPr/>
        </p:nvCxnSpPr>
        <p:spPr bwMode="auto">
          <a:xfrm flipH="1" flipV="1">
            <a:off x="2119313" y="3817938"/>
            <a:ext cx="1711325" cy="369887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/>
          </a:extLst>
        </p:spPr>
      </p:cxnSp>
      <p:cxnSp>
        <p:nvCxnSpPr>
          <p:cNvPr id="26" name="Straight Arrow Connector 25"/>
          <p:cNvCxnSpPr>
            <a:cxnSpLocks noChangeShapeType="1"/>
          </p:cNvCxnSpPr>
          <p:nvPr/>
        </p:nvCxnSpPr>
        <p:spPr bwMode="auto">
          <a:xfrm flipH="1" flipV="1">
            <a:off x="2119313" y="3636963"/>
            <a:ext cx="1568450" cy="363537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/>
          </a:extLst>
        </p:spPr>
      </p:cxnSp>
      <p:cxnSp>
        <p:nvCxnSpPr>
          <p:cNvPr id="27" name="Straight Arrow Connector 26"/>
          <p:cNvCxnSpPr>
            <a:cxnSpLocks noChangeShapeType="1"/>
            <a:stCxn id="33816" idx="1"/>
          </p:cNvCxnSpPr>
          <p:nvPr/>
        </p:nvCxnSpPr>
        <p:spPr bwMode="auto">
          <a:xfrm flipH="1" flipV="1">
            <a:off x="2066925" y="4251325"/>
            <a:ext cx="2085975" cy="314325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/>
          </a:extLst>
        </p:spPr>
      </p:cxnSp>
      <p:cxnSp>
        <p:nvCxnSpPr>
          <p:cNvPr id="28" name="Straight Arrow Connector 27"/>
          <p:cNvCxnSpPr>
            <a:cxnSpLocks noChangeShapeType="1"/>
            <a:stCxn id="34" idx="1"/>
            <a:endCxn id="36" idx="3"/>
          </p:cNvCxnSpPr>
          <p:nvPr/>
        </p:nvCxnSpPr>
        <p:spPr bwMode="auto">
          <a:xfrm flipH="1" flipV="1">
            <a:off x="2079625" y="4035425"/>
            <a:ext cx="1903413" cy="30480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/>
          </a:extLst>
        </p:spPr>
      </p:cxnSp>
      <p:sp>
        <p:nvSpPr>
          <p:cNvPr id="32" name="Flowchart: Card 31"/>
          <p:cNvSpPr>
            <a:spLocks noChangeArrowheads="1"/>
          </p:cNvSpPr>
          <p:nvPr/>
        </p:nvSpPr>
        <p:spPr bwMode="auto">
          <a:xfrm>
            <a:off x="3678238" y="3586163"/>
            <a:ext cx="865187" cy="898525"/>
          </a:xfrm>
          <a:prstGeom prst="flowChartPunchedCard">
            <a:avLst/>
          </a:prstGeom>
          <a:solidFill>
            <a:srgbClr val="FFFFFF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endParaRPr lang="en-US" sz="1400" dirty="0">
              <a:solidFill>
                <a:schemeClr val="lt1"/>
              </a:solidFill>
              <a:latin typeface="Georgia" panose="02040502050405020303" pitchFamily="18" charset="0"/>
            </a:endParaRPr>
          </a:p>
        </p:txBody>
      </p:sp>
      <p:sp>
        <p:nvSpPr>
          <p:cNvPr id="33" name="Flowchart: Card 32"/>
          <p:cNvSpPr>
            <a:spLocks noChangeArrowheads="1"/>
          </p:cNvSpPr>
          <p:nvPr/>
        </p:nvSpPr>
        <p:spPr bwMode="auto">
          <a:xfrm>
            <a:off x="3830638" y="3738563"/>
            <a:ext cx="865187" cy="898525"/>
          </a:xfrm>
          <a:prstGeom prst="flowChartPunchedCard">
            <a:avLst/>
          </a:prstGeom>
          <a:solidFill>
            <a:srgbClr val="FFFFFF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endParaRPr lang="en-US" sz="1400" dirty="0">
              <a:solidFill>
                <a:schemeClr val="lt1"/>
              </a:solidFill>
              <a:latin typeface="Georgia" panose="02040502050405020303" pitchFamily="18" charset="0"/>
            </a:endParaRPr>
          </a:p>
        </p:txBody>
      </p:sp>
      <p:sp>
        <p:nvSpPr>
          <p:cNvPr id="34" name="Flowchart: Card 33"/>
          <p:cNvSpPr>
            <a:spLocks noChangeArrowheads="1"/>
          </p:cNvSpPr>
          <p:nvPr/>
        </p:nvSpPr>
        <p:spPr bwMode="auto">
          <a:xfrm>
            <a:off x="3983038" y="3890963"/>
            <a:ext cx="865187" cy="898525"/>
          </a:xfrm>
          <a:prstGeom prst="flowChartPunchedCard">
            <a:avLst/>
          </a:prstGeom>
          <a:solidFill>
            <a:srgbClr val="FFFFFF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endParaRPr lang="en-US" sz="1400" dirty="0">
              <a:solidFill>
                <a:schemeClr val="lt1"/>
              </a:solidFill>
              <a:latin typeface="Georgia" panose="02040502050405020303" pitchFamily="18" charset="0"/>
            </a:endParaRPr>
          </a:p>
        </p:txBody>
      </p:sp>
      <p:sp>
        <p:nvSpPr>
          <p:cNvPr id="35" name="Flowchart: Card 34"/>
          <p:cNvSpPr>
            <a:spLocks noChangeArrowheads="1"/>
          </p:cNvSpPr>
          <p:nvPr/>
        </p:nvSpPr>
        <p:spPr bwMode="auto">
          <a:xfrm>
            <a:off x="4111625" y="4129088"/>
            <a:ext cx="865188" cy="898525"/>
          </a:xfrm>
          <a:prstGeom prst="flowChartPunchedCard">
            <a:avLst/>
          </a:prstGeom>
          <a:solidFill>
            <a:schemeClr val="bg1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endParaRPr lang="en-US" sz="1400" dirty="0">
              <a:solidFill>
                <a:schemeClr val="lt1"/>
              </a:solidFill>
              <a:latin typeface="Georgia" panose="02040502050405020303" pitchFamily="18" charset="0"/>
            </a:endParaRPr>
          </a:p>
        </p:txBody>
      </p:sp>
      <p:sp>
        <p:nvSpPr>
          <p:cNvPr id="36" name="Flowchart: Card 35"/>
          <p:cNvSpPr>
            <a:spLocks noChangeArrowheads="1"/>
          </p:cNvSpPr>
          <p:nvPr/>
        </p:nvSpPr>
        <p:spPr bwMode="auto">
          <a:xfrm>
            <a:off x="822325" y="3216275"/>
            <a:ext cx="1257300" cy="1636713"/>
          </a:xfrm>
          <a:prstGeom prst="flowChartPunchedCard">
            <a:avLst/>
          </a:prstGeom>
          <a:noFill/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/>
          <a:lstStyle/>
          <a:p>
            <a:pPr algn="ctr" eaLnBrk="1" hangingPunct="1">
              <a:defRPr/>
            </a:pPr>
            <a:r>
              <a:rPr lang="en-US" sz="1050" b="1" dirty="0">
                <a:latin typeface="Georgia" panose="02040502050405020303" pitchFamily="18" charset="0"/>
              </a:rPr>
              <a:t>Reference</a:t>
            </a:r>
          </a:p>
          <a:p>
            <a:pPr algn="ctr" eaLnBrk="1" hangingPunct="1">
              <a:defRPr/>
            </a:pPr>
            <a:r>
              <a:rPr lang="en-US" sz="1050" b="1" dirty="0">
                <a:latin typeface="Georgia" panose="02040502050405020303" pitchFamily="18" charset="0"/>
              </a:rPr>
              <a:t>Paper (RP)</a:t>
            </a:r>
            <a:endParaRPr lang="en-US" sz="900" b="1" dirty="0">
              <a:latin typeface="Georgia" panose="02040502050405020303" pitchFamily="18" charset="0"/>
            </a:endParaRPr>
          </a:p>
          <a:p>
            <a:pPr algn="ctr" eaLnBrk="1" hangingPunct="1">
              <a:defRPr/>
            </a:pPr>
            <a:endParaRPr lang="en-US" sz="1400" dirty="0">
              <a:solidFill>
                <a:schemeClr val="lt1"/>
              </a:solidFill>
              <a:latin typeface="Georgia" panose="02040502050405020303" pitchFamily="18" charset="0"/>
            </a:endParaRPr>
          </a:p>
        </p:txBody>
      </p:sp>
      <p:pic>
        <p:nvPicPr>
          <p:cNvPr id="33815" name="Picture 3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2913" y="4210050"/>
            <a:ext cx="715962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816" name="TextBox 37"/>
          <p:cNvSpPr txBox="1">
            <a:spLocks noChangeArrowheads="1"/>
          </p:cNvSpPr>
          <p:nvPr/>
        </p:nvSpPr>
        <p:spPr bwMode="auto">
          <a:xfrm>
            <a:off x="4152900" y="4365625"/>
            <a:ext cx="9175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000" b="1">
                <a:latin typeface="Georgia" panose="02040502050405020303" pitchFamily="18" charset="0"/>
              </a:rPr>
              <a:t>Citing paper (CP)</a:t>
            </a:r>
            <a:endParaRPr lang="en-US" altLang="en-US" sz="1200">
              <a:latin typeface="Georgia" panose="02040502050405020303" pitchFamily="18" charset="0"/>
            </a:endParaRPr>
          </a:p>
        </p:txBody>
      </p:sp>
      <p:sp>
        <p:nvSpPr>
          <p:cNvPr id="33817" name="TextBox 17"/>
          <p:cNvSpPr txBox="1">
            <a:spLocks noChangeArrowheads="1"/>
          </p:cNvSpPr>
          <p:nvPr/>
        </p:nvSpPr>
        <p:spPr bwMode="auto">
          <a:xfrm>
            <a:off x="7556499" y="4829175"/>
            <a:ext cx="1370013" cy="9541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>
                <a:latin typeface="Georgia" panose="02040502050405020303" pitchFamily="18" charset="0"/>
              </a:rPr>
              <a:t>Match the citing text in the CP to text in the RP</a:t>
            </a:r>
          </a:p>
        </p:txBody>
      </p:sp>
      <p:sp>
        <p:nvSpPr>
          <p:cNvPr id="31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006699"/>
                </a:solidFill>
                <a:latin typeface="Times" panose="02020603050405020304" pitchFamily="18" charset="0"/>
              </a:rPr>
              <a:t>The CL-</a:t>
            </a:r>
            <a:r>
              <a:rPr lang="en-US" altLang="en-US" dirty="0" err="1" smtClean="0">
                <a:solidFill>
                  <a:srgbClr val="006699"/>
                </a:solidFill>
                <a:latin typeface="Times" panose="02020603050405020304" pitchFamily="18" charset="0"/>
              </a:rPr>
              <a:t>SciSumm</a:t>
            </a:r>
            <a:r>
              <a:rPr lang="en-US" altLang="en-US" dirty="0" smtClean="0">
                <a:solidFill>
                  <a:srgbClr val="006699"/>
                </a:solidFill>
                <a:latin typeface="Times" panose="02020603050405020304" pitchFamily="18" charset="0"/>
              </a:rPr>
              <a:t> Shared Task</a:t>
            </a:r>
            <a:endParaRPr lang="en-SG" altLang="en-US" dirty="0" smtClean="0">
              <a:solidFill>
                <a:srgbClr val="006699"/>
              </a:solidFill>
              <a:latin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9051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10" descr="NTU PPT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205"/>
          <a:stretch>
            <a:fillRect/>
          </a:stretch>
        </p:blipFill>
        <p:spPr bwMode="auto">
          <a:xfrm>
            <a:off x="-1588" y="4965700"/>
            <a:ext cx="9145588" cy="1906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5" name="Content Placeholder 2"/>
          <p:cNvSpPr>
            <a:spLocks noGrp="1"/>
          </p:cNvSpPr>
          <p:nvPr>
            <p:ph idx="1"/>
          </p:nvPr>
        </p:nvSpPr>
        <p:spPr>
          <a:xfrm>
            <a:off x="477838" y="1858963"/>
            <a:ext cx="8229600" cy="4703762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en-US" sz="2800" dirty="0" smtClean="0">
                <a:latin typeface="Georgia" panose="02040502050405020303" pitchFamily="18" charset="0"/>
                <a:cs typeface="Gill Sans Light" charset="0"/>
              </a:rPr>
              <a:t>Task 1B: ​Identify the discourse facet for every cited text span from a predefined set of facets.</a:t>
            </a:r>
          </a:p>
          <a:p>
            <a:pPr>
              <a:defRPr/>
            </a:pPr>
            <a:endParaRPr lang="en-US" altLang="en-US" sz="2800" dirty="0" smtClean="0">
              <a:latin typeface="Georgia" panose="02040502050405020303" pitchFamily="18" charset="0"/>
              <a:cs typeface="Gill Sans Light" charset="0"/>
            </a:endParaRPr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fld id="{821B519D-5E8D-466C-BDA8-C7985FE0E092}" type="slidenum">
              <a:rPr lang="en-US" altLang="en-US" sz="1200">
                <a:solidFill>
                  <a:srgbClr val="FFFFFF"/>
                </a:solidFill>
                <a:latin typeface="Georgia" panose="02040502050405020303" pitchFamily="18" charset="0"/>
              </a:rPr>
              <a:pPr/>
              <a:t>4</a:t>
            </a:fld>
            <a:endParaRPr lang="en-US" altLang="en-US" sz="1200">
              <a:solidFill>
                <a:srgbClr val="FFFFFF"/>
              </a:solidFill>
              <a:latin typeface="Georgia" panose="02040502050405020303" pitchFamily="18" charset="0"/>
            </a:endParaRPr>
          </a:p>
        </p:txBody>
      </p:sp>
      <p:sp>
        <p:nvSpPr>
          <p:cNvPr id="34822" name="Date Placeholder 5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 smtClean="0">
                <a:solidFill>
                  <a:schemeClr val="bg1"/>
                </a:solidFill>
                <a:latin typeface="Georgia" panose="02040502050405020303" pitchFamily="18" charset="0"/>
              </a:rPr>
              <a:t>18 November 2014</a:t>
            </a:r>
          </a:p>
        </p:txBody>
      </p:sp>
      <p:grpSp>
        <p:nvGrpSpPr>
          <p:cNvPr id="34823" name="Group 2"/>
          <p:cNvGrpSpPr>
            <a:grpSpLocks/>
          </p:cNvGrpSpPr>
          <p:nvPr/>
        </p:nvGrpSpPr>
        <p:grpSpPr bwMode="auto">
          <a:xfrm>
            <a:off x="485504" y="4425932"/>
            <a:ext cx="2638696" cy="1274782"/>
            <a:chOff x="-422080" y="4562129"/>
            <a:chExt cx="2638231" cy="1274973"/>
          </a:xfrm>
        </p:grpSpPr>
        <p:sp>
          <p:nvSpPr>
            <p:cNvPr id="34841" name="TextBox 17"/>
            <p:cNvSpPr txBox="1">
              <a:spLocks noChangeArrowheads="1"/>
            </p:cNvSpPr>
            <p:nvPr/>
          </p:nvSpPr>
          <p:spPr bwMode="auto">
            <a:xfrm>
              <a:off x="-422080" y="4562129"/>
              <a:ext cx="1581150" cy="954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dirty="0">
                  <a:latin typeface="Georgia" panose="02040502050405020303" pitchFamily="18" charset="0"/>
                </a:rPr>
                <a:t>Classify the cited text in RP into one of several facets</a:t>
              </a:r>
            </a:p>
          </p:txBody>
        </p:sp>
        <p:sp>
          <p:nvSpPr>
            <p:cNvPr id="2" name="Right Arrow 1"/>
            <p:cNvSpPr>
              <a:spLocks noChangeArrowheads="1"/>
            </p:cNvSpPr>
            <p:nvPr/>
          </p:nvSpPr>
          <p:spPr bwMode="auto">
            <a:xfrm rot="19941827">
              <a:off x="571791" y="4930503"/>
              <a:ext cx="1644360" cy="906599"/>
            </a:xfrm>
            <a:prstGeom prst="rightArrow">
              <a:avLst>
                <a:gd name="adj1" fmla="val 50000"/>
                <a:gd name="adj2" fmla="val 50029"/>
              </a:avLst>
            </a:prstGeom>
            <a:solidFill>
              <a:srgbClr val="FFFFFF"/>
            </a:solidFill>
            <a:ln w="9525">
              <a:solidFill>
                <a:srgbClr val="C00000"/>
              </a:solidFill>
              <a:miter lim="800000"/>
              <a:headEnd/>
              <a:tailEnd/>
            </a:ln>
            <a:effectLst/>
            <a:extLst/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dirty="0">
                  <a:solidFill>
                    <a:srgbClr val="C00000"/>
                  </a:solidFill>
                  <a:latin typeface="Georgia" panose="02040502050405020303" pitchFamily="18" charset="0"/>
                </a:rPr>
                <a:t>Task 1B</a:t>
              </a:r>
            </a:p>
          </p:txBody>
        </p:sp>
      </p:grpSp>
      <p:sp>
        <p:nvSpPr>
          <p:cNvPr id="22" name="Right Brace 21"/>
          <p:cNvSpPr>
            <a:spLocks/>
          </p:cNvSpPr>
          <p:nvPr/>
        </p:nvSpPr>
        <p:spPr bwMode="auto">
          <a:xfrm>
            <a:off x="7367588" y="3074988"/>
            <a:ext cx="604837" cy="2305050"/>
          </a:xfrm>
          <a:prstGeom prst="rightBrace">
            <a:avLst>
              <a:gd name="adj1" fmla="val 8328"/>
              <a:gd name="adj2" fmla="val 50000"/>
            </a:avLst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/>
          </a:extLst>
        </p:spPr>
        <p:txBody>
          <a:bodyPr anchor="ctr"/>
          <a:lstStyle/>
          <a:p>
            <a:pPr algn="ctr" eaLnBrk="1" hangingPunct="1">
              <a:defRPr/>
            </a:pPr>
            <a:endParaRPr lang="en-US">
              <a:latin typeface="Georgia" panose="02040502050405020303" pitchFamily="18" charset="0"/>
            </a:endParaRPr>
          </a:p>
        </p:txBody>
      </p:sp>
      <p:pic>
        <p:nvPicPr>
          <p:cNvPr id="34825" name="Picture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500" y="3325813"/>
            <a:ext cx="823913" cy="8572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6" name="Picture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1900" y="3478213"/>
            <a:ext cx="823913" cy="8572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7" name="Picture 2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0425" y="2973388"/>
            <a:ext cx="1169988" cy="163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7" name="Straight Arrow Connector 26"/>
          <p:cNvCxnSpPr>
            <a:cxnSpLocks noChangeShapeType="1"/>
            <a:stCxn id="32" idx="1"/>
          </p:cNvCxnSpPr>
          <p:nvPr/>
        </p:nvCxnSpPr>
        <p:spPr bwMode="auto">
          <a:xfrm flipH="1" flipV="1">
            <a:off x="4579938" y="3544888"/>
            <a:ext cx="1712912" cy="36830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/>
          </a:extLst>
        </p:spPr>
      </p:cxnSp>
      <p:cxnSp>
        <p:nvCxnSpPr>
          <p:cNvPr id="28" name="Straight Arrow Connector 27"/>
          <p:cNvCxnSpPr>
            <a:cxnSpLocks noChangeShapeType="1"/>
          </p:cNvCxnSpPr>
          <p:nvPr/>
        </p:nvCxnSpPr>
        <p:spPr bwMode="auto">
          <a:xfrm flipH="1" flipV="1">
            <a:off x="4579938" y="3363913"/>
            <a:ext cx="1570037" cy="363537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/>
          </a:extLst>
        </p:spPr>
      </p:cxnSp>
      <p:cxnSp>
        <p:nvCxnSpPr>
          <p:cNvPr id="29" name="Straight Arrow Connector 28"/>
          <p:cNvCxnSpPr>
            <a:cxnSpLocks noChangeShapeType="1"/>
            <a:stCxn id="34839" idx="1"/>
          </p:cNvCxnSpPr>
          <p:nvPr/>
        </p:nvCxnSpPr>
        <p:spPr bwMode="auto">
          <a:xfrm flipH="1" flipV="1">
            <a:off x="4529138" y="3978275"/>
            <a:ext cx="2084387" cy="314325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/>
          </a:extLst>
        </p:spPr>
      </p:cxnSp>
      <p:cxnSp>
        <p:nvCxnSpPr>
          <p:cNvPr id="30" name="Straight Arrow Connector 29"/>
          <p:cNvCxnSpPr>
            <a:cxnSpLocks noChangeShapeType="1"/>
            <a:stCxn id="33" idx="1"/>
            <a:endCxn id="35" idx="3"/>
          </p:cNvCxnSpPr>
          <p:nvPr/>
        </p:nvCxnSpPr>
        <p:spPr bwMode="auto">
          <a:xfrm flipH="1" flipV="1">
            <a:off x="4540250" y="3760788"/>
            <a:ext cx="1905000" cy="30480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/>
          </a:extLst>
        </p:spPr>
      </p:cxnSp>
      <p:sp>
        <p:nvSpPr>
          <p:cNvPr id="31" name="Flowchart: Card 30"/>
          <p:cNvSpPr>
            <a:spLocks noChangeArrowheads="1"/>
          </p:cNvSpPr>
          <p:nvPr/>
        </p:nvSpPr>
        <p:spPr bwMode="auto">
          <a:xfrm>
            <a:off x="6140450" y="3311525"/>
            <a:ext cx="865188" cy="898525"/>
          </a:xfrm>
          <a:prstGeom prst="flowChartPunchedCard">
            <a:avLst/>
          </a:prstGeom>
          <a:noFill/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endParaRPr lang="en-US" sz="1400" dirty="0">
              <a:solidFill>
                <a:schemeClr val="lt1"/>
              </a:solidFill>
              <a:latin typeface="Georgia" panose="02040502050405020303" pitchFamily="18" charset="0"/>
            </a:endParaRPr>
          </a:p>
        </p:txBody>
      </p:sp>
      <p:sp>
        <p:nvSpPr>
          <p:cNvPr id="32" name="Flowchart: Card 31"/>
          <p:cNvSpPr>
            <a:spLocks noChangeArrowheads="1"/>
          </p:cNvSpPr>
          <p:nvPr/>
        </p:nvSpPr>
        <p:spPr bwMode="auto">
          <a:xfrm>
            <a:off x="6292850" y="3463925"/>
            <a:ext cx="865188" cy="898525"/>
          </a:xfrm>
          <a:prstGeom prst="flowChartPunchedCard">
            <a:avLst/>
          </a:prstGeom>
          <a:solidFill>
            <a:srgbClr val="FFFFFF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endParaRPr lang="en-US" sz="1400" dirty="0">
              <a:solidFill>
                <a:schemeClr val="lt1"/>
              </a:solidFill>
              <a:latin typeface="Georgia" panose="02040502050405020303" pitchFamily="18" charset="0"/>
            </a:endParaRPr>
          </a:p>
        </p:txBody>
      </p:sp>
      <p:pic>
        <p:nvPicPr>
          <p:cNvPr id="34834" name="Picture 2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3825" y="3630613"/>
            <a:ext cx="825500" cy="8572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Flowchart: Card 32"/>
          <p:cNvSpPr>
            <a:spLocks noChangeArrowheads="1"/>
          </p:cNvSpPr>
          <p:nvPr/>
        </p:nvSpPr>
        <p:spPr bwMode="auto">
          <a:xfrm>
            <a:off x="6445250" y="3616325"/>
            <a:ext cx="865188" cy="898525"/>
          </a:xfrm>
          <a:prstGeom prst="flowChartPunchedCard">
            <a:avLst/>
          </a:prstGeom>
          <a:noFill/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endParaRPr lang="en-US" sz="1400" dirty="0">
              <a:solidFill>
                <a:schemeClr val="lt1"/>
              </a:solidFill>
              <a:latin typeface="Georgia" panose="02040502050405020303" pitchFamily="18" charset="0"/>
            </a:endParaRPr>
          </a:p>
        </p:txBody>
      </p:sp>
      <p:sp>
        <p:nvSpPr>
          <p:cNvPr id="34" name="Flowchart: Card 33"/>
          <p:cNvSpPr>
            <a:spLocks noChangeArrowheads="1"/>
          </p:cNvSpPr>
          <p:nvPr/>
        </p:nvSpPr>
        <p:spPr bwMode="auto">
          <a:xfrm>
            <a:off x="6573838" y="3856038"/>
            <a:ext cx="865187" cy="898525"/>
          </a:xfrm>
          <a:prstGeom prst="flowChartPunchedCard">
            <a:avLst/>
          </a:prstGeom>
          <a:solidFill>
            <a:schemeClr val="bg1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endParaRPr lang="en-US" sz="1400" dirty="0">
              <a:solidFill>
                <a:schemeClr val="lt1"/>
              </a:solidFill>
              <a:latin typeface="Georgia" panose="02040502050405020303" pitchFamily="18" charset="0"/>
            </a:endParaRPr>
          </a:p>
        </p:txBody>
      </p:sp>
      <p:sp>
        <p:nvSpPr>
          <p:cNvPr id="35" name="Flowchart: Card 34"/>
          <p:cNvSpPr>
            <a:spLocks noChangeArrowheads="1"/>
          </p:cNvSpPr>
          <p:nvPr/>
        </p:nvSpPr>
        <p:spPr bwMode="auto">
          <a:xfrm>
            <a:off x="3284538" y="2943225"/>
            <a:ext cx="1255712" cy="1636713"/>
          </a:xfrm>
          <a:prstGeom prst="flowChartPunchedCard">
            <a:avLst/>
          </a:prstGeom>
          <a:noFill/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/>
          <a:lstStyle/>
          <a:p>
            <a:pPr algn="ctr" eaLnBrk="1" hangingPunct="1">
              <a:defRPr/>
            </a:pPr>
            <a:r>
              <a:rPr lang="en-US" sz="1050" b="1" dirty="0">
                <a:latin typeface="Georgia" panose="02040502050405020303" pitchFamily="18" charset="0"/>
              </a:rPr>
              <a:t>Reference</a:t>
            </a:r>
          </a:p>
          <a:p>
            <a:pPr algn="ctr" eaLnBrk="1" hangingPunct="1">
              <a:defRPr/>
            </a:pPr>
            <a:r>
              <a:rPr lang="en-US" sz="1050" b="1" dirty="0">
                <a:latin typeface="Georgia" panose="02040502050405020303" pitchFamily="18" charset="0"/>
              </a:rPr>
              <a:t>Paper (RP)</a:t>
            </a:r>
            <a:endParaRPr lang="en-US" sz="900" b="1" dirty="0">
              <a:latin typeface="Georgia" panose="02040502050405020303" pitchFamily="18" charset="0"/>
            </a:endParaRPr>
          </a:p>
          <a:p>
            <a:pPr algn="ctr" eaLnBrk="1" hangingPunct="1">
              <a:defRPr/>
            </a:pPr>
            <a:endParaRPr lang="en-US" sz="1400" dirty="0">
              <a:solidFill>
                <a:schemeClr val="lt1"/>
              </a:solidFill>
              <a:latin typeface="Georgia" panose="02040502050405020303" pitchFamily="18" charset="0"/>
            </a:endParaRPr>
          </a:p>
        </p:txBody>
      </p:sp>
      <p:pic>
        <p:nvPicPr>
          <p:cNvPr id="34838" name="Picture 3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5125" y="3935413"/>
            <a:ext cx="715963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39" name="TextBox 36"/>
          <p:cNvSpPr txBox="1">
            <a:spLocks noChangeArrowheads="1"/>
          </p:cNvSpPr>
          <p:nvPr/>
        </p:nvSpPr>
        <p:spPr bwMode="auto">
          <a:xfrm>
            <a:off x="6613525" y="4092575"/>
            <a:ext cx="9191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000" b="1">
                <a:latin typeface="Georgia" panose="02040502050405020303" pitchFamily="18" charset="0"/>
              </a:rPr>
              <a:t>Citing paper (CP)</a:t>
            </a:r>
            <a:endParaRPr lang="en-US" altLang="en-US" sz="1200">
              <a:latin typeface="Georgia" panose="02040502050405020303" pitchFamily="18" charset="0"/>
            </a:endParaRPr>
          </a:p>
        </p:txBody>
      </p:sp>
      <p:sp>
        <p:nvSpPr>
          <p:cNvPr id="34840" name="TextBox 19"/>
          <p:cNvSpPr txBox="1">
            <a:spLocks noChangeArrowheads="1"/>
          </p:cNvSpPr>
          <p:nvPr/>
        </p:nvSpPr>
        <p:spPr bwMode="auto">
          <a:xfrm>
            <a:off x="8072438" y="4008438"/>
            <a:ext cx="98425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>
                <a:latin typeface="Georgia" panose="02040502050405020303" pitchFamily="18" charset="0"/>
              </a:rPr>
              <a:t>CPs </a:t>
            </a:r>
          </a:p>
          <a:p>
            <a:pPr eaLnBrk="1" hangingPunct="1"/>
            <a:endParaRPr lang="en-US" altLang="en-US">
              <a:latin typeface="Georgia" panose="02040502050405020303" pitchFamily="18" charset="0"/>
            </a:endParaRPr>
          </a:p>
        </p:txBody>
      </p:sp>
      <p:sp>
        <p:nvSpPr>
          <p:cNvPr id="3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006699"/>
                </a:solidFill>
                <a:latin typeface="Times" panose="02020603050405020304" pitchFamily="18" charset="0"/>
              </a:rPr>
              <a:t>The CL-</a:t>
            </a:r>
            <a:r>
              <a:rPr lang="en-US" altLang="en-US" dirty="0" err="1" smtClean="0">
                <a:solidFill>
                  <a:srgbClr val="006699"/>
                </a:solidFill>
                <a:latin typeface="Times" panose="02020603050405020304" pitchFamily="18" charset="0"/>
              </a:rPr>
              <a:t>SciSumm</a:t>
            </a:r>
            <a:r>
              <a:rPr lang="en-US" altLang="en-US" dirty="0" smtClean="0">
                <a:solidFill>
                  <a:srgbClr val="006699"/>
                </a:solidFill>
                <a:latin typeface="Times" panose="02020603050405020304" pitchFamily="18" charset="0"/>
              </a:rPr>
              <a:t> Shared Task</a:t>
            </a:r>
            <a:endParaRPr lang="en-SG" altLang="en-US" dirty="0" smtClean="0">
              <a:solidFill>
                <a:srgbClr val="006699"/>
              </a:solidFill>
              <a:latin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3767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946" name="Picture 10" descr="NTU PPT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205"/>
          <a:stretch>
            <a:fillRect/>
          </a:stretch>
        </p:blipFill>
        <p:spPr bwMode="auto">
          <a:xfrm>
            <a:off x="-1588" y="4965700"/>
            <a:ext cx="9145588" cy="1906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94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006699"/>
                </a:solidFill>
                <a:latin typeface="Times" panose="02020603050405020304" pitchFamily="18" charset="0"/>
              </a:rPr>
              <a:t>Annotating the </a:t>
            </a:r>
            <a:r>
              <a:rPr lang="en-US" altLang="en-US" dirty="0" err="1" smtClean="0">
                <a:solidFill>
                  <a:srgbClr val="006699"/>
                </a:solidFill>
                <a:latin typeface="Times" panose="02020603050405020304" pitchFamily="18" charset="0"/>
              </a:rPr>
              <a:t>SciSumm</a:t>
            </a:r>
            <a:r>
              <a:rPr lang="en-US" altLang="en-US" dirty="0" smtClean="0">
                <a:solidFill>
                  <a:srgbClr val="006699"/>
                </a:solidFill>
                <a:latin typeface="Times" panose="02020603050405020304" pitchFamily="18" charset="0"/>
              </a:rPr>
              <a:t> corpus</a:t>
            </a:r>
            <a:endParaRPr lang="en-SG" altLang="en-US" dirty="0" smtClean="0">
              <a:solidFill>
                <a:srgbClr val="006699"/>
              </a:solidFill>
              <a:latin typeface="Times" panose="02020603050405020304" pitchFamily="18" charset="0"/>
            </a:endParaRPr>
          </a:p>
        </p:txBody>
      </p:sp>
      <p:sp>
        <p:nvSpPr>
          <p:cNvPr id="82948" name="Content Placeholder 2"/>
          <p:cNvSpPr>
            <a:spLocks noGrp="1"/>
          </p:cNvSpPr>
          <p:nvPr>
            <p:ph idx="1"/>
          </p:nvPr>
        </p:nvSpPr>
        <p:spPr>
          <a:xfrm>
            <a:off x="486937" y="2590800"/>
            <a:ext cx="8686800" cy="5472112"/>
          </a:xfrm>
        </p:spPr>
        <p:txBody>
          <a:bodyPr/>
          <a:lstStyle/>
          <a:p>
            <a:pPr eaLnBrk="1" hangingPunct="1"/>
            <a:r>
              <a:rPr lang="en-US" altLang="en-US" sz="2400" dirty="0" smtClean="0">
                <a:latin typeface="Georgia" panose="02040502050405020303" pitchFamily="18" charset="0"/>
              </a:rPr>
              <a:t>6 annotators selected from a pool of 25 </a:t>
            </a:r>
          </a:p>
          <a:p>
            <a:pPr eaLnBrk="1" hangingPunct="1"/>
            <a:r>
              <a:rPr lang="en-US" altLang="en-US" sz="2400" dirty="0" smtClean="0">
                <a:latin typeface="Georgia" panose="02040502050405020303" pitchFamily="18" charset="0"/>
              </a:rPr>
              <a:t>6 hours of training</a:t>
            </a:r>
          </a:p>
          <a:p>
            <a:pPr eaLnBrk="1" hangingPunct="1"/>
            <a:r>
              <a:rPr lang="en-US" altLang="en-US" sz="2400" dirty="0" smtClean="0">
                <a:latin typeface="Georgia" panose="02040502050405020303" pitchFamily="18" charset="0"/>
              </a:rPr>
              <a:t>Gold standard annotations for Task 1A and 1B, </a:t>
            </a:r>
            <a:br>
              <a:rPr lang="en-US" altLang="en-US" sz="2400" dirty="0" smtClean="0">
                <a:latin typeface="Georgia" panose="02040502050405020303" pitchFamily="18" charset="0"/>
              </a:rPr>
            </a:br>
            <a:r>
              <a:rPr lang="en-US" altLang="en-US" sz="2400" dirty="0" smtClean="0">
                <a:latin typeface="Georgia" panose="02040502050405020303" pitchFamily="18" charset="0"/>
              </a:rPr>
              <a:t>per topic or reference paper</a:t>
            </a:r>
          </a:p>
          <a:p>
            <a:pPr eaLnBrk="1" hangingPunct="1"/>
            <a:r>
              <a:rPr lang="en-US" altLang="en-US" sz="2400" dirty="0" smtClean="0">
                <a:latin typeface="Georgia" panose="02040502050405020303" pitchFamily="18" charset="0"/>
              </a:rPr>
              <a:t>Community and hand-written summaries for Task 2, per topic</a:t>
            </a:r>
          </a:p>
          <a:p>
            <a:pPr lvl="1" eaLnBrk="1" hangingPunct="1"/>
            <a:endParaRPr lang="en-US" altLang="en-US" sz="2000" dirty="0" smtClean="0">
              <a:latin typeface="Georgia" panose="02040502050405020303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2E0F6B-61EA-442B-BE29-A9EA6D8C722B}" type="slidenum">
              <a:rPr lang="en-SG" smtClean="0"/>
              <a:pPr>
                <a:defRPr/>
              </a:pPr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55412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946" name="Picture 10" descr="NTU PPT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205"/>
          <a:stretch>
            <a:fillRect/>
          </a:stretch>
        </p:blipFill>
        <p:spPr bwMode="auto">
          <a:xfrm>
            <a:off x="-1588" y="4965700"/>
            <a:ext cx="9145588" cy="1906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94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006699"/>
                </a:solidFill>
                <a:latin typeface="Times" panose="02020603050405020304" pitchFamily="18" charset="0"/>
              </a:rPr>
              <a:t>Annotation Pipeline</a:t>
            </a:r>
            <a:endParaRPr lang="en-SG" altLang="en-US" dirty="0" smtClean="0">
              <a:solidFill>
                <a:srgbClr val="006699"/>
              </a:solidFill>
              <a:latin typeface="Times" panose="02020603050405020304" pitchFamily="18" charset="0"/>
            </a:endParaRPr>
          </a:p>
        </p:txBody>
      </p:sp>
      <p:grpSp>
        <p:nvGrpSpPr>
          <p:cNvPr id="6" name="Group 35"/>
          <p:cNvGrpSpPr>
            <a:grpSpLocks/>
          </p:cNvGrpSpPr>
          <p:nvPr/>
        </p:nvGrpSpPr>
        <p:grpSpPr bwMode="auto">
          <a:xfrm>
            <a:off x="504825" y="1638300"/>
            <a:ext cx="763588" cy="1555750"/>
            <a:chOff x="504097" y="1637688"/>
            <a:chExt cx="764275" cy="1555841"/>
          </a:xfrm>
        </p:grpSpPr>
        <p:sp>
          <p:nvSpPr>
            <p:cNvPr id="7" name="Vertical Scroll 7"/>
            <p:cNvSpPr>
              <a:spLocks noChangeArrowheads="1"/>
            </p:cNvSpPr>
            <p:nvPr/>
          </p:nvSpPr>
          <p:spPr bwMode="auto">
            <a:xfrm rot="-1855302">
              <a:off x="504097" y="1637688"/>
              <a:ext cx="764275" cy="819198"/>
            </a:xfrm>
            <a:prstGeom prst="verticalScroll">
              <a:avLst>
                <a:gd name="adj" fmla="val 12500"/>
              </a:avLst>
            </a:prstGeom>
            <a:solidFill>
              <a:srgbClr val="B7DEE8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sto MT" panose="0204060305050503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sto MT" panose="0204060305050503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sto MT" panose="0204060305050503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sto MT" panose="0204060305050503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sto MT" panose="0204060305050503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sto MT" panose="0204060305050503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sto MT" panose="0204060305050503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sto MT" panose="0204060305050503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sto MT" panose="02040603050505030304" pitchFamily="18" charset="0"/>
                </a:defRPr>
              </a:lvl9pPr>
            </a:lstStyle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8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Georgia" panose="02040502050405020303" pitchFamily="18" charset="0"/>
              </a:endParaRPr>
            </a:p>
          </p:txBody>
        </p:sp>
        <p:sp>
          <p:nvSpPr>
            <p:cNvPr id="8" name="Vertical Scroll 8"/>
            <p:cNvSpPr>
              <a:spLocks noChangeArrowheads="1"/>
            </p:cNvSpPr>
            <p:nvPr/>
          </p:nvSpPr>
          <p:spPr bwMode="auto">
            <a:xfrm rot="-1855302">
              <a:off x="504097" y="2374331"/>
              <a:ext cx="764275" cy="819198"/>
            </a:xfrm>
            <a:prstGeom prst="verticalScroll">
              <a:avLst>
                <a:gd name="adj" fmla="val 12500"/>
              </a:avLst>
            </a:prstGeom>
            <a:solidFill>
              <a:srgbClr val="B7DEE8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sto MT" panose="0204060305050503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sto MT" panose="0204060305050503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sto MT" panose="0204060305050503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sto MT" panose="0204060305050503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sto MT" panose="0204060305050503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sto MT" panose="0204060305050503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sto MT" panose="0204060305050503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sto MT" panose="0204060305050503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sto MT" panose="02040603050505030304" pitchFamily="18" charset="0"/>
                </a:defRPr>
              </a:lvl9pPr>
            </a:lstStyle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700" b="0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Georgia" panose="02040502050405020303" pitchFamily="18" charset="0"/>
                  <a:cs typeface="Arial" panose="020B0604020202020204" pitchFamily="34" charset="0"/>
                </a:rPr>
                <a:t>CL-SUMM</a:t>
              </a:r>
            </a:p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700" b="0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Georgia" panose="02040502050405020303" pitchFamily="18" charset="0"/>
                  <a:cs typeface="Arial" panose="020B0604020202020204" pitchFamily="34" charset="0"/>
                </a:rPr>
                <a:t>DOC</a:t>
              </a:r>
            </a:p>
          </p:txBody>
        </p:sp>
      </p:grpSp>
      <p:cxnSp>
        <p:nvCxnSpPr>
          <p:cNvPr id="9" name="Straight Arrow Connector 8"/>
          <p:cNvCxnSpPr>
            <a:cxnSpLocks noChangeShapeType="1"/>
          </p:cNvCxnSpPr>
          <p:nvPr/>
        </p:nvCxnSpPr>
        <p:spPr bwMode="auto">
          <a:xfrm>
            <a:off x="1357313" y="2416175"/>
            <a:ext cx="803275" cy="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Straight Arrow Connector 9"/>
          <p:cNvCxnSpPr>
            <a:cxnSpLocks noChangeShapeType="1"/>
          </p:cNvCxnSpPr>
          <p:nvPr/>
        </p:nvCxnSpPr>
        <p:spPr bwMode="auto">
          <a:xfrm>
            <a:off x="4227513" y="2416175"/>
            <a:ext cx="563562" cy="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1" name="Group 37"/>
          <p:cNvGrpSpPr>
            <a:grpSpLocks/>
          </p:cNvGrpSpPr>
          <p:nvPr/>
        </p:nvGrpSpPr>
        <p:grpSpPr bwMode="auto">
          <a:xfrm>
            <a:off x="4816475" y="1738313"/>
            <a:ext cx="1098550" cy="1746250"/>
            <a:chOff x="4816306" y="1737907"/>
            <a:chExt cx="1099041" cy="1746705"/>
          </a:xfrm>
        </p:grpSpPr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 rot="-1830575">
              <a:off x="5005303" y="1737907"/>
              <a:ext cx="910044" cy="109248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sto MT" panose="0204060305050503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sto MT" panose="0204060305050503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sto MT" panose="0204060305050503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sto MT" panose="0204060305050503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sto MT" panose="0204060305050503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sto MT" panose="0204060305050503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sto MT" panose="0204060305050503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sto MT" panose="0204060305050503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sto MT" panose="02040603050505030304" pitchFamily="18" charset="0"/>
                </a:defRPr>
              </a:lvl9pPr>
            </a:lstStyle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1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Georgia" panose="02040502050405020303" pitchFamily="18" charset="0"/>
                  <a:ea typeface="MS PGothic" panose="020B0600070205080204" pitchFamily="34" charset="-128"/>
                  <a:cs typeface="Gill Sans Light" charset="0"/>
                </a:rPr>
                <a:t>&lt;xml&gt;</a:t>
              </a:r>
            </a:p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1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Georgia" panose="02040502050405020303" pitchFamily="18" charset="0"/>
                  <a:ea typeface="MS PGothic" panose="020B0600070205080204" pitchFamily="34" charset="-128"/>
                  <a:cs typeface="Gill Sans Light" charset="0"/>
                </a:rPr>
                <a:t>&lt;abstract&gt;</a:t>
              </a:r>
            </a:p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1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Georgia" panose="02040502050405020303" pitchFamily="18" charset="0"/>
                  <a:ea typeface="MS PGothic" panose="020B0600070205080204" pitchFamily="34" charset="-128"/>
                  <a:cs typeface="Gill Sans Light" charset="0"/>
                </a:rPr>
                <a:t>…….</a:t>
              </a:r>
            </a:p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1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Georgia" panose="02040502050405020303" pitchFamily="18" charset="0"/>
                  <a:ea typeface="MS PGothic" panose="020B0600070205080204" pitchFamily="34" charset="-128"/>
                  <a:cs typeface="Gill Sans Light" charset="0"/>
                </a:rPr>
                <a:t>&lt;/abstract&gt;……</a:t>
              </a:r>
            </a:p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1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Georgia" panose="02040502050405020303" pitchFamily="18" charset="0"/>
                <a:ea typeface="MS PGothic" panose="020B0600070205080204" pitchFamily="34" charset="-128"/>
                <a:cs typeface="Gill Sans Light" charset="0"/>
              </a:endParaRP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 rot="-1830575">
              <a:off x="4816306" y="2392127"/>
              <a:ext cx="910045" cy="109248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sto MT" panose="0204060305050503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sto MT" panose="0204060305050503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sto MT" panose="0204060305050503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sto MT" panose="0204060305050503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sto MT" panose="0204060305050503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sto MT" panose="0204060305050503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sto MT" panose="0204060305050503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sto MT" panose="0204060305050503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sto MT" panose="02040603050505030304" pitchFamily="18" charset="0"/>
                </a:defRPr>
              </a:lvl9pPr>
            </a:lstStyle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1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Georgia" panose="02040502050405020303" pitchFamily="18" charset="0"/>
                  <a:ea typeface="MS PGothic" panose="020B0600070205080204" pitchFamily="34" charset="-128"/>
                  <a:cs typeface="Gill Sans Light" charset="0"/>
                </a:rPr>
                <a:t>&lt;xml&gt;</a:t>
              </a:r>
            </a:p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1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Georgia" panose="02040502050405020303" pitchFamily="18" charset="0"/>
                  <a:ea typeface="MS PGothic" panose="020B0600070205080204" pitchFamily="34" charset="-128"/>
                  <a:cs typeface="Gill Sans Light" charset="0"/>
                </a:rPr>
                <a:t>&lt;abstract&gt;</a:t>
              </a:r>
            </a:p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1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Georgia" panose="02040502050405020303" pitchFamily="18" charset="0"/>
                  <a:ea typeface="MS PGothic" panose="020B0600070205080204" pitchFamily="34" charset="-128"/>
                  <a:cs typeface="Gill Sans Light" charset="0"/>
                </a:rPr>
                <a:t>…….</a:t>
              </a:r>
            </a:p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1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Georgia" panose="02040502050405020303" pitchFamily="18" charset="0"/>
                  <a:ea typeface="MS PGothic" panose="020B0600070205080204" pitchFamily="34" charset="-128"/>
                  <a:cs typeface="Gill Sans Light" charset="0"/>
                </a:rPr>
                <a:t>&lt;/abstract&gt;……</a:t>
              </a:r>
            </a:p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1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Georgia" panose="02040502050405020303" pitchFamily="18" charset="0"/>
                <a:ea typeface="MS PGothic" panose="020B0600070205080204" pitchFamily="34" charset="-128"/>
                <a:cs typeface="Gill Sans Light" charset="0"/>
              </a:endParaRPr>
            </a:p>
          </p:txBody>
        </p:sp>
      </p:grpSp>
      <p:grpSp>
        <p:nvGrpSpPr>
          <p:cNvPr id="14" name="Group 38"/>
          <p:cNvGrpSpPr>
            <a:grpSpLocks/>
          </p:cNvGrpSpPr>
          <p:nvPr/>
        </p:nvGrpSpPr>
        <p:grpSpPr bwMode="auto">
          <a:xfrm>
            <a:off x="6088063" y="3414713"/>
            <a:ext cx="2362200" cy="2306637"/>
            <a:chOff x="6089218" y="4003884"/>
            <a:chExt cx="2362967" cy="2306551"/>
          </a:xfrm>
        </p:grpSpPr>
        <p:pic>
          <p:nvPicPr>
            <p:cNvPr id="15" name="Picture 7" descr="C:\Users\Muthukumar C\AppData\Local\Microsoft\Windows\Temporary Internet Files\Content.IE5\0XCC8AYL\MC900174351[1].wmf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2034" y="4373216"/>
              <a:ext cx="1819656" cy="15608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TextBox 15"/>
            <p:cNvSpPr txBox="1">
              <a:spLocks noChangeArrowheads="1"/>
            </p:cNvSpPr>
            <p:nvPr/>
          </p:nvSpPr>
          <p:spPr bwMode="auto">
            <a:xfrm>
              <a:off x="6089218" y="4003884"/>
              <a:ext cx="1647248" cy="3693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sto MT" panose="0204060305050503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sto MT" panose="0204060305050503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sto MT" panose="0204060305050503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sto MT" panose="0204060305050503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sto MT" panose="0204060305050503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sto MT" panose="0204060305050503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sto MT" panose="0204060305050503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sto MT" panose="0204060305050503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sto MT" panose="02040603050505030304" pitchFamily="18" charset="0"/>
                </a:defRPr>
              </a:lvl9pPr>
            </a:lstStyle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Georgia" panose="02040502050405020303" pitchFamily="18" charset="0"/>
                  <a:ea typeface="MS PGothic" panose="020B0600070205080204" pitchFamily="34" charset="-128"/>
                  <a:cs typeface="Gill Sans Light" charset="0"/>
                </a:rPr>
                <a:t>Annotation!</a:t>
              </a:r>
            </a:p>
          </p:txBody>
        </p:sp>
        <p:pic>
          <p:nvPicPr>
            <p:cNvPr id="17" name="Picture 9" descr="http://protege.stanford.edu/download/protege/4.0/installanywhere/InstData/com/zerog/ia/installer/images/Splash.gif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-685170">
              <a:off x="7020745" y="5594715"/>
              <a:ext cx="1431440" cy="715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18" name="Straight Arrow Connector 17"/>
          <p:cNvCxnSpPr>
            <a:cxnSpLocks noChangeShapeType="1"/>
          </p:cNvCxnSpPr>
          <p:nvPr/>
        </p:nvCxnSpPr>
        <p:spPr bwMode="auto">
          <a:xfrm flipH="1">
            <a:off x="4791075" y="4822825"/>
            <a:ext cx="1354138" cy="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989013" y="4811713"/>
            <a:ext cx="2244725" cy="10397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14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Georgia" panose="02040502050405020303" pitchFamily="18" charset="0"/>
                <a:ea typeface="MS PGothic" panose="020B0600070205080204" pitchFamily="34" charset="-128"/>
                <a:cs typeface="Gill Sans Light" charset="0"/>
              </a:rPr>
              <a:t>Post Processing with U-Colorado’s python scripts</a:t>
            </a:r>
          </a:p>
        </p:txBody>
      </p:sp>
      <p:cxnSp>
        <p:nvCxnSpPr>
          <p:cNvPr id="20" name="Elbow Connector 19"/>
          <p:cNvCxnSpPr>
            <a:cxnSpLocks noChangeShapeType="1"/>
          </p:cNvCxnSpPr>
          <p:nvPr/>
        </p:nvCxnSpPr>
        <p:spPr bwMode="auto">
          <a:xfrm rot="16200000" flipH="1">
            <a:off x="6254750" y="2589213"/>
            <a:ext cx="830263" cy="484187"/>
          </a:xfrm>
          <a:prstGeom prst="bentConnector3">
            <a:avLst>
              <a:gd name="adj1" fmla="val 1512"/>
            </a:avLst>
          </a:prstGeom>
          <a:noFill/>
          <a:ln w="25400">
            <a:solidFill>
              <a:schemeClr val="accent1"/>
            </a:solidFill>
            <a:miter lim="800000"/>
            <a:headEnd/>
            <a:tailEnd type="arrow" w="med" len="med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1" name="Group 1"/>
          <p:cNvGrpSpPr>
            <a:grpSpLocks/>
          </p:cNvGrpSpPr>
          <p:nvPr/>
        </p:nvGrpSpPr>
        <p:grpSpPr bwMode="auto">
          <a:xfrm>
            <a:off x="2055813" y="1962150"/>
            <a:ext cx="2444750" cy="2068847"/>
            <a:chOff x="2055813" y="1962150"/>
            <a:chExt cx="2444750" cy="2068197"/>
          </a:xfrm>
        </p:grpSpPr>
        <p:sp>
          <p:nvSpPr>
            <p:cNvPr id="22" name="Rounded Rectangle 6"/>
            <p:cNvSpPr>
              <a:spLocks noChangeArrowheads="1"/>
            </p:cNvSpPr>
            <p:nvPr/>
          </p:nvSpPr>
          <p:spPr bwMode="auto">
            <a:xfrm>
              <a:off x="2160588" y="1962150"/>
              <a:ext cx="1919287" cy="1023938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sto MT" panose="0204060305050503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sto MT" panose="0204060305050503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sto MT" panose="0204060305050503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sto MT" panose="0204060305050503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sto MT" panose="0204060305050503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sto MT" panose="0204060305050503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sto MT" panose="0204060305050503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sto MT" panose="0204060305050503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sto MT" panose="02040603050505030304" pitchFamily="18" charset="0"/>
                </a:defRPr>
              </a:lvl9pPr>
            </a:lstStyle>
            <a:p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Georgia" panose="02040502050405020303" pitchFamily="18" charset="0"/>
                </a:rPr>
                <a:t>OCR &amp; Section Parse</a:t>
              </a:r>
            </a:p>
          </p:txBody>
        </p:sp>
        <p:sp>
          <p:nvSpPr>
            <p:cNvPr id="23" name="TextBox 33"/>
            <p:cNvSpPr txBox="1">
              <a:spLocks noChangeArrowheads="1"/>
            </p:cNvSpPr>
            <p:nvPr/>
          </p:nvSpPr>
          <p:spPr bwMode="auto">
            <a:xfrm>
              <a:off x="2985772" y="2953468"/>
              <a:ext cx="1514791" cy="10768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sto MT" panose="0204060305050503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sto MT" panose="0204060305050503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sto MT" panose="0204060305050503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sto MT" panose="0204060305050503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sto MT" panose="0204060305050503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sto MT" panose="0204060305050503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sto MT" panose="0204060305050503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sto MT" panose="0204060305050503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sto MT" panose="02040603050505030304" pitchFamily="18" charset="0"/>
                </a:defRPr>
              </a:lvl9pPr>
            </a:lstStyle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Georgia" panose="02040502050405020303" pitchFamily="18" charset="0"/>
                  <a:ea typeface="MS PGothic" panose="020B0600070205080204" pitchFamily="34" charset="-128"/>
                  <a:cs typeface="Gill Sans Light" charset="0"/>
                </a:rPr>
                <a:t>CLAIR -Umich’s Python module</a:t>
              </a:r>
            </a:p>
          </p:txBody>
        </p:sp>
        <p:pic>
          <p:nvPicPr>
            <p:cNvPr id="24" name="Picture 2" descr="http://aye.comp.nus.edu.sg/parsCit/parsCit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-977496">
              <a:off x="2055813" y="2677850"/>
              <a:ext cx="882900" cy="1001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25" name="Picture 25" descr="C:\Users\a0092669\AppData\Local\Microsoft\Windows\Temporary Internet Files\Content.IE5\HG0UE6MH\MC900280300[1].wmf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894103">
            <a:off x="3111500" y="4656138"/>
            <a:ext cx="836613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29" descr="C:\Users\a0092669\AppData\Local\Microsoft\Windows\Temporary Internet Files\Content.IE5\HG0UE6MH\MC900357359[1].wm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85260">
            <a:off x="4246563" y="4870450"/>
            <a:ext cx="814387" cy="979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2E0F6B-61EA-442B-BE29-A9EA6D8C722B}" type="slidenum">
              <a:rPr lang="en-SG" smtClean="0"/>
              <a:pPr>
                <a:defRPr/>
              </a:pPr>
              <a:t>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53583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946" name="Picture 10" descr="NTU PPT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205"/>
          <a:stretch>
            <a:fillRect/>
          </a:stretch>
        </p:blipFill>
        <p:spPr bwMode="auto">
          <a:xfrm>
            <a:off x="-1588" y="4965700"/>
            <a:ext cx="9145588" cy="1906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94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006699"/>
                </a:solidFill>
                <a:latin typeface="Times" panose="02020603050405020304" pitchFamily="18" charset="0"/>
              </a:rPr>
              <a:t>The CL-</a:t>
            </a:r>
            <a:r>
              <a:rPr lang="en-US" altLang="en-US" dirty="0" err="1" smtClean="0">
                <a:solidFill>
                  <a:srgbClr val="006699"/>
                </a:solidFill>
                <a:latin typeface="Times" panose="02020603050405020304" pitchFamily="18" charset="0"/>
              </a:rPr>
              <a:t>SciSumm</a:t>
            </a:r>
            <a:r>
              <a:rPr lang="en-US" altLang="en-US" dirty="0" smtClean="0">
                <a:solidFill>
                  <a:srgbClr val="006699"/>
                </a:solidFill>
                <a:latin typeface="Times" panose="02020603050405020304" pitchFamily="18" charset="0"/>
              </a:rPr>
              <a:t> Shared Task</a:t>
            </a:r>
            <a:endParaRPr lang="en-SG" altLang="en-US" dirty="0" smtClean="0">
              <a:solidFill>
                <a:srgbClr val="006699"/>
              </a:solidFill>
              <a:latin typeface="Times" panose="02020603050405020304" pitchFamily="18" charset="0"/>
            </a:endParaRPr>
          </a:p>
        </p:txBody>
      </p:sp>
      <p:sp>
        <p:nvSpPr>
          <p:cNvPr id="82948" name="Content Placeholder 2"/>
          <p:cNvSpPr>
            <a:spLocks noGrp="1"/>
          </p:cNvSpPr>
          <p:nvPr>
            <p:ph idx="1"/>
          </p:nvPr>
        </p:nvSpPr>
        <p:spPr>
          <a:xfrm>
            <a:off x="227806" y="2438400"/>
            <a:ext cx="8686800" cy="5472112"/>
          </a:xfrm>
        </p:spPr>
        <p:txBody>
          <a:bodyPr/>
          <a:lstStyle/>
          <a:p>
            <a:pPr eaLnBrk="1" hangingPunct="1"/>
            <a:r>
              <a:rPr lang="en-US" altLang="en-US" sz="2000" dirty="0" smtClean="0">
                <a:latin typeface="Georgia" panose="02040502050405020303" pitchFamily="18" charset="0"/>
              </a:rPr>
              <a:t>Task </a:t>
            </a:r>
            <a:r>
              <a:rPr lang="en-US" altLang="en-US" sz="2000" dirty="0">
                <a:latin typeface="Georgia" panose="02040502050405020303" pitchFamily="18" charset="0"/>
              </a:rPr>
              <a:t>2: </a:t>
            </a:r>
            <a:r>
              <a:rPr lang="en-US" altLang="en-US" sz="2000" dirty="0" smtClean="0">
                <a:latin typeface="Georgia" panose="02040502050405020303" pitchFamily="18" charset="0"/>
              </a:rPr>
              <a:t>Generate </a:t>
            </a:r>
            <a:r>
              <a:rPr lang="en-US" altLang="en-US" sz="2000" dirty="0">
                <a:latin typeface="Georgia" panose="02040502050405020303" pitchFamily="18" charset="0"/>
              </a:rPr>
              <a:t>a structured summary of the RP from the </a:t>
            </a:r>
            <a:r>
              <a:rPr lang="en-US" altLang="en-US" sz="2000" dirty="0" smtClean="0">
                <a:latin typeface="Georgia" panose="02040502050405020303" pitchFamily="18" charset="0"/>
              </a:rPr>
              <a:t>cited text </a:t>
            </a:r>
            <a:r>
              <a:rPr lang="en-US" altLang="en-US" sz="2000" dirty="0">
                <a:latin typeface="Georgia" panose="02040502050405020303" pitchFamily="18" charset="0"/>
              </a:rPr>
              <a:t>spans of the RP. The length of the summary should not exceed 250 words</a:t>
            </a:r>
            <a:r>
              <a:rPr lang="en-US" altLang="en-US" sz="2000" dirty="0" smtClean="0">
                <a:latin typeface="Georgia" panose="02040502050405020303" pitchFamily="18" charset="0"/>
              </a:rPr>
              <a:t>.</a:t>
            </a:r>
          </a:p>
          <a:p>
            <a:pPr lvl="1" eaLnBrk="1" hangingPunct="1"/>
            <a:r>
              <a:rPr lang="en-US" altLang="en-US" sz="1600" dirty="0" smtClean="0">
                <a:latin typeface="Georgia" panose="02040502050405020303" pitchFamily="18" charset="0"/>
              </a:rPr>
              <a:t>Compare with abstractive summary, human summary and community summary</a:t>
            </a:r>
            <a:endParaRPr lang="en-US" altLang="en-US" sz="1600" dirty="0">
              <a:latin typeface="Georgia" panose="02040502050405020303" pitchFamily="18" charset="0"/>
            </a:endParaRPr>
          </a:p>
          <a:p>
            <a:pPr marL="457200" lvl="1" indent="0" eaLnBrk="1" hangingPunct="1">
              <a:buNone/>
            </a:pPr>
            <a:endParaRPr lang="en-US" altLang="en-US" sz="2000" dirty="0" smtClean="0">
              <a:latin typeface="Georgia" panose="02040502050405020303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2E0F6B-61EA-442B-BE29-A9EA6D8C722B}" type="slidenum">
              <a:rPr lang="en-SG" smtClean="0"/>
              <a:pPr>
                <a:defRPr/>
              </a:pPr>
              <a:t>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43528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946" name="Picture 10" descr="NTU PPT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205"/>
          <a:stretch>
            <a:fillRect/>
          </a:stretch>
        </p:blipFill>
        <p:spPr bwMode="auto">
          <a:xfrm>
            <a:off x="-1588" y="4965700"/>
            <a:ext cx="9145588" cy="1906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94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006699"/>
                </a:solidFill>
                <a:latin typeface="Times" panose="02020603050405020304" pitchFamily="18" charset="0"/>
              </a:rPr>
              <a:t>Evaluation</a:t>
            </a:r>
            <a:endParaRPr lang="en-SG" altLang="en-US" dirty="0" smtClean="0">
              <a:solidFill>
                <a:srgbClr val="006699"/>
              </a:solidFill>
              <a:latin typeface="Times" panose="02020603050405020304" pitchFamily="18" charset="0"/>
            </a:endParaRPr>
          </a:p>
        </p:txBody>
      </p:sp>
      <p:sp>
        <p:nvSpPr>
          <p:cNvPr id="82948" name="Content Placeholder 2"/>
          <p:cNvSpPr>
            <a:spLocks noGrp="1"/>
          </p:cNvSpPr>
          <p:nvPr>
            <p:ph idx="1"/>
          </p:nvPr>
        </p:nvSpPr>
        <p:spPr>
          <a:xfrm>
            <a:off x="457200" y="1309688"/>
            <a:ext cx="8686800" cy="5472112"/>
          </a:xfrm>
        </p:spPr>
        <p:txBody>
          <a:bodyPr/>
          <a:lstStyle/>
          <a:p>
            <a:pPr eaLnBrk="1" hangingPunct="1"/>
            <a:r>
              <a:rPr lang="en-US" altLang="en-US" sz="2400" dirty="0" smtClean="0">
                <a:latin typeface="Georgia" panose="02040502050405020303" pitchFamily="18" charset="0"/>
              </a:rPr>
              <a:t>Task 1A – Exact sentence id match</a:t>
            </a:r>
          </a:p>
          <a:p>
            <a:pPr eaLnBrk="1" hangingPunct="1"/>
            <a:r>
              <a:rPr lang="en-US" altLang="en-US" sz="2400" dirty="0" smtClean="0">
                <a:latin typeface="Georgia" panose="02040502050405020303" pitchFamily="18" charset="0"/>
              </a:rPr>
              <a:t>Task 1B – </a:t>
            </a:r>
          </a:p>
          <a:p>
            <a:pPr lvl="1" eaLnBrk="1" hangingPunct="1"/>
            <a:r>
              <a:rPr lang="en-US" altLang="en-US" sz="2000" dirty="0" smtClean="0">
                <a:latin typeface="Georgia" panose="02040502050405020303" pitchFamily="18" charset="0"/>
              </a:rPr>
              <a:t>conditional on Task 1A</a:t>
            </a:r>
          </a:p>
          <a:p>
            <a:pPr lvl="1" eaLnBrk="1" hangingPunct="1"/>
            <a:r>
              <a:rPr lang="en-US" altLang="en-US" sz="2000" dirty="0" err="1" smtClean="0">
                <a:latin typeface="Georgia" panose="02040502050405020303" pitchFamily="18" charset="0"/>
              </a:rPr>
              <a:t>BoW</a:t>
            </a:r>
            <a:r>
              <a:rPr lang="en-US" altLang="en-US" sz="2000" dirty="0" smtClean="0">
                <a:latin typeface="Georgia" panose="02040502050405020303" pitchFamily="18" charset="0"/>
              </a:rPr>
              <a:t> overlap between discourse facets</a:t>
            </a:r>
          </a:p>
          <a:p>
            <a:pPr eaLnBrk="1" hangingPunct="1"/>
            <a:r>
              <a:rPr lang="en-US" altLang="en-US" sz="2400" dirty="0" smtClean="0">
                <a:latin typeface="Georgia" panose="02040502050405020303" pitchFamily="18" charset="0"/>
              </a:rPr>
              <a:t>Task 2 - ROUGE-SU2 and ROUGE-SU4</a:t>
            </a:r>
          </a:p>
          <a:p>
            <a:pPr eaLnBrk="1" hangingPunct="1"/>
            <a:endParaRPr lang="en-US" altLang="en-US" sz="2000" dirty="0" smtClean="0">
              <a:latin typeface="Georgia" panose="02040502050405020303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2E0F6B-61EA-442B-BE29-A9EA6D8C722B}" type="slidenum">
              <a:rPr lang="en-SG" smtClean="0"/>
              <a:pPr>
                <a:defRPr/>
              </a:pPr>
              <a:t>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35694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042" name="Picture 10" descr="NTU PPT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205"/>
          <a:stretch>
            <a:fillRect/>
          </a:stretch>
        </p:blipFill>
        <p:spPr bwMode="auto">
          <a:xfrm>
            <a:off x="-1588" y="4953000"/>
            <a:ext cx="9145588" cy="1906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2E0F6B-61EA-442B-BE29-A9EA6D8C722B}" type="slidenum">
              <a:rPr lang="en-SG" smtClean="0"/>
              <a:pPr>
                <a:defRPr/>
              </a:pPr>
              <a:t>9</a:t>
            </a:fld>
            <a:endParaRPr lang="en-SG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4988" y="914400"/>
            <a:ext cx="8151812" cy="279766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125758" y="3934297"/>
            <a:ext cx="452244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+mj-lt"/>
              </a:rPr>
              <a:t>1. Aggarwal, P., Sharma, R.: Lexical and Syntactic cues to identify Reference Scope of Ci-</a:t>
            </a:r>
          </a:p>
          <a:p>
            <a:r>
              <a:rPr lang="en-US" sz="800" dirty="0" err="1">
                <a:latin typeface="+mj-lt"/>
              </a:rPr>
              <a:t>tance</a:t>
            </a:r>
            <a:r>
              <a:rPr lang="en-US" sz="800" dirty="0">
                <a:latin typeface="+mj-lt"/>
              </a:rPr>
              <a:t>. In: Proc. of the Joint Workshop on Bibliometric-enhanced Information Retrieval</a:t>
            </a:r>
          </a:p>
          <a:p>
            <a:r>
              <a:rPr lang="en-US" sz="800" dirty="0">
                <a:latin typeface="+mj-lt"/>
              </a:rPr>
              <a:t>and Natural Language Processing for Digital Libraries (BIRNDL2016), pp. 103{112.</a:t>
            </a:r>
          </a:p>
          <a:p>
            <a:r>
              <a:rPr lang="en-US" sz="800" dirty="0">
                <a:latin typeface="+mj-lt"/>
              </a:rPr>
              <a:t>Newark, NJ, USA (2016)</a:t>
            </a:r>
          </a:p>
          <a:p>
            <a:r>
              <a:rPr lang="en-US" sz="800" dirty="0">
                <a:latin typeface="+mj-lt"/>
              </a:rPr>
              <a:t>2. Cao, Z., Li, W., Wu, D.: </a:t>
            </a:r>
            <a:r>
              <a:rPr lang="en-US" sz="800" dirty="0" err="1">
                <a:latin typeface="+mj-lt"/>
              </a:rPr>
              <a:t>PolyU</a:t>
            </a:r>
            <a:r>
              <a:rPr lang="en-US" sz="800" dirty="0">
                <a:latin typeface="+mj-lt"/>
              </a:rPr>
              <a:t> at CL-</a:t>
            </a:r>
            <a:r>
              <a:rPr lang="en-US" sz="800" dirty="0" err="1">
                <a:latin typeface="+mj-lt"/>
              </a:rPr>
              <a:t>SciSumm</a:t>
            </a:r>
            <a:r>
              <a:rPr lang="en-US" sz="800" dirty="0">
                <a:latin typeface="+mj-lt"/>
              </a:rPr>
              <a:t> 2016. In: Proc. of the Joint Workshop</a:t>
            </a:r>
          </a:p>
          <a:p>
            <a:r>
              <a:rPr lang="en-US" sz="800" dirty="0">
                <a:latin typeface="+mj-lt"/>
              </a:rPr>
              <a:t>on Bibliometric-enhanced Information Retrieval and Natural Language Processing for</a:t>
            </a:r>
          </a:p>
          <a:p>
            <a:r>
              <a:rPr lang="en-US" sz="800" dirty="0">
                <a:latin typeface="+mj-lt"/>
              </a:rPr>
              <a:t>Digital Libraries (BIRNDL2016), pp. 132{138. Newark, NJ, USA (2016)</a:t>
            </a:r>
            <a:endParaRPr lang="en-US" sz="800" dirty="0" smtClean="0">
              <a:latin typeface="+mj-lt"/>
            </a:endParaRPr>
          </a:p>
          <a:p>
            <a:r>
              <a:rPr lang="en-US" sz="800" dirty="0" smtClean="0">
                <a:latin typeface="+mj-lt"/>
              </a:rPr>
              <a:t>4</a:t>
            </a:r>
            <a:r>
              <a:rPr lang="en-US" sz="800" dirty="0">
                <a:latin typeface="+mj-lt"/>
              </a:rPr>
              <a:t>. Conroy, J., Davis, S.: Vector space and language models for </a:t>
            </a:r>
            <a:r>
              <a:rPr lang="en-US" sz="800" dirty="0" err="1">
                <a:latin typeface="+mj-lt"/>
              </a:rPr>
              <a:t>scientic</a:t>
            </a:r>
            <a:r>
              <a:rPr lang="en-US" sz="800" dirty="0">
                <a:latin typeface="+mj-lt"/>
              </a:rPr>
              <a:t> document sum-</a:t>
            </a:r>
          </a:p>
          <a:p>
            <a:r>
              <a:rPr lang="en-US" sz="800" dirty="0" err="1">
                <a:latin typeface="+mj-lt"/>
              </a:rPr>
              <a:t>marization</a:t>
            </a:r>
            <a:r>
              <a:rPr lang="en-US" sz="800" dirty="0">
                <a:latin typeface="+mj-lt"/>
              </a:rPr>
              <a:t>. In: NAACL-HLT, pp. 186{191. Association of Computational Linguistics,</a:t>
            </a:r>
          </a:p>
          <a:p>
            <a:r>
              <a:rPr lang="en-US" sz="800" dirty="0">
                <a:latin typeface="+mj-lt"/>
              </a:rPr>
              <a:t>Newark, NJ, USA (2015</a:t>
            </a:r>
            <a:r>
              <a:rPr lang="en-US" sz="800" dirty="0" smtClean="0">
                <a:latin typeface="+mj-lt"/>
              </a:rPr>
              <a:t>)</a:t>
            </a:r>
          </a:p>
          <a:p>
            <a:r>
              <a:rPr lang="en-US" sz="800" dirty="0" smtClean="0">
                <a:latin typeface="+mj-lt"/>
              </a:rPr>
              <a:t>10. </a:t>
            </a:r>
            <a:r>
              <a:rPr lang="en-US" sz="800" dirty="0" err="1" smtClean="0">
                <a:latin typeface="+mj-lt"/>
              </a:rPr>
              <a:t>Klamp</a:t>
            </a:r>
            <a:r>
              <a:rPr lang="en-US" sz="800" dirty="0">
                <a:latin typeface="+mj-lt"/>
              </a:rPr>
              <a:t>, S., </a:t>
            </a:r>
            <a:r>
              <a:rPr lang="en-US" sz="800" dirty="0" err="1">
                <a:latin typeface="+mj-lt"/>
              </a:rPr>
              <a:t>Rexha</a:t>
            </a:r>
            <a:r>
              <a:rPr lang="en-US" sz="800" dirty="0">
                <a:latin typeface="+mj-lt"/>
              </a:rPr>
              <a:t>, A., Kern, R.: Identifying Referenced Text in </a:t>
            </a:r>
            <a:r>
              <a:rPr lang="en-US" sz="800" dirty="0" err="1">
                <a:latin typeface="+mj-lt"/>
              </a:rPr>
              <a:t>Scientic</a:t>
            </a:r>
            <a:r>
              <a:rPr lang="en-US" sz="800" dirty="0">
                <a:latin typeface="+mj-lt"/>
              </a:rPr>
              <a:t> </a:t>
            </a:r>
            <a:r>
              <a:rPr lang="en-US" sz="800" dirty="0" err="1">
                <a:latin typeface="+mj-lt"/>
              </a:rPr>
              <a:t>Publica</a:t>
            </a:r>
            <a:r>
              <a:rPr lang="en-US" sz="800" dirty="0">
                <a:latin typeface="+mj-lt"/>
              </a:rPr>
              <a:t>-</a:t>
            </a:r>
          </a:p>
          <a:p>
            <a:r>
              <a:rPr lang="en-US" sz="800" dirty="0" err="1">
                <a:latin typeface="+mj-lt"/>
              </a:rPr>
              <a:t>tions</a:t>
            </a:r>
            <a:r>
              <a:rPr lang="en-US" sz="800" dirty="0">
                <a:latin typeface="+mj-lt"/>
              </a:rPr>
              <a:t> by </a:t>
            </a:r>
            <a:r>
              <a:rPr lang="en-US" sz="800" dirty="0" err="1">
                <a:latin typeface="+mj-lt"/>
              </a:rPr>
              <a:t>Summarisation</a:t>
            </a:r>
            <a:r>
              <a:rPr lang="en-US" sz="800" dirty="0">
                <a:latin typeface="+mj-lt"/>
              </a:rPr>
              <a:t> and </a:t>
            </a:r>
            <a:r>
              <a:rPr lang="en-US" sz="800" dirty="0" err="1">
                <a:latin typeface="+mj-lt"/>
              </a:rPr>
              <a:t>Classication</a:t>
            </a:r>
            <a:r>
              <a:rPr lang="en-US" sz="800" dirty="0">
                <a:latin typeface="+mj-lt"/>
              </a:rPr>
              <a:t> Techniques. In: Proc. of the Joint Workshop</a:t>
            </a:r>
          </a:p>
          <a:p>
            <a:r>
              <a:rPr lang="en-US" sz="800" dirty="0">
                <a:latin typeface="+mj-lt"/>
              </a:rPr>
              <a:t>on Bibliometric-enhanced Information Retrieval and Natural Language Processing for</a:t>
            </a:r>
          </a:p>
          <a:p>
            <a:r>
              <a:rPr lang="en-US" sz="800" dirty="0">
                <a:latin typeface="+mj-lt"/>
              </a:rPr>
              <a:t>Digital Libraries (BIRNDL2016), pp. 122{131. Newark, NJ, USA (2016)</a:t>
            </a:r>
            <a:endParaRPr lang="en-US" sz="800" dirty="0" smtClean="0">
              <a:latin typeface="+mj-lt"/>
            </a:endParaRPr>
          </a:p>
          <a:p>
            <a:r>
              <a:rPr lang="en-US" sz="800" dirty="0">
                <a:latin typeface="+mj-lt"/>
              </a:rPr>
              <a:t>11. Li, L., Mao, L., Zhang, Y., Chi, J., Huang, T., Cong, X., Peng, H.: CIST System for</a:t>
            </a:r>
          </a:p>
          <a:p>
            <a:r>
              <a:rPr lang="en-US" sz="800" dirty="0">
                <a:latin typeface="+mj-lt"/>
              </a:rPr>
              <a:t>CL-</a:t>
            </a:r>
            <a:r>
              <a:rPr lang="en-US" sz="800" dirty="0" err="1">
                <a:latin typeface="+mj-lt"/>
              </a:rPr>
              <a:t>SciSumm</a:t>
            </a:r>
            <a:r>
              <a:rPr lang="en-US" sz="800" dirty="0">
                <a:latin typeface="+mj-lt"/>
              </a:rPr>
              <a:t> 2016 Shared Task. In: Proc. of the Joint Workshop on Bibliometric-</a:t>
            </a:r>
          </a:p>
          <a:p>
            <a:r>
              <a:rPr lang="en-US" sz="800" dirty="0">
                <a:latin typeface="+mj-lt"/>
              </a:rPr>
              <a:t>enhanced Information Retrieval and Natural Language Processing for Digital Libraries</a:t>
            </a:r>
          </a:p>
          <a:p>
            <a:r>
              <a:rPr lang="en-US" sz="800" dirty="0">
                <a:latin typeface="+mj-lt"/>
              </a:rPr>
              <a:t>(BIRNDL2016), pp. 156{167. Newark, NJ, USA (2016</a:t>
            </a:r>
            <a:r>
              <a:rPr lang="en-US" sz="800" dirty="0" smtClean="0">
                <a:latin typeface="+mj-lt"/>
              </a:rPr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249631" y="3934297"/>
            <a:ext cx="487608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+mj-lt"/>
              </a:rPr>
              <a:t>11. Lu</a:t>
            </a:r>
            <a:r>
              <a:rPr lang="en-US" sz="800" dirty="0">
                <a:latin typeface="+mj-lt"/>
              </a:rPr>
              <a:t>, K., Mao, J., Li, G., Xu, J.: Recognizing reference spans and classifying their dis-</a:t>
            </a:r>
          </a:p>
          <a:p>
            <a:r>
              <a:rPr lang="en-US" sz="800" dirty="0">
                <a:latin typeface="+mj-lt"/>
              </a:rPr>
              <a:t>course facets. In: Proc. of the Joint Workshop on Bibliometric-enhanced Information</a:t>
            </a:r>
          </a:p>
          <a:p>
            <a:r>
              <a:rPr lang="en-US" sz="800" dirty="0">
                <a:latin typeface="+mj-lt"/>
              </a:rPr>
              <a:t>Retrieval and Natural Language Processing for Digital Libraries (BIRNDL2016), pp.</a:t>
            </a:r>
          </a:p>
          <a:p>
            <a:r>
              <a:rPr lang="de-DE" sz="800" dirty="0">
                <a:latin typeface="+mj-lt"/>
              </a:rPr>
              <a:t>139{145. Newark, NJ, USA (2016)</a:t>
            </a:r>
          </a:p>
          <a:p>
            <a:r>
              <a:rPr lang="en-US" sz="800" dirty="0">
                <a:latin typeface="+mj-lt"/>
              </a:rPr>
              <a:t>14. </a:t>
            </a:r>
            <a:r>
              <a:rPr lang="en-US" sz="800" dirty="0" err="1">
                <a:latin typeface="+mj-lt"/>
              </a:rPr>
              <a:t>Malenfant</a:t>
            </a:r>
            <a:r>
              <a:rPr lang="en-US" sz="800" dirty="0">
                <a:latin typeface="+mj-lt"/>
              </a:rPr>
              <a:t>, B., Lapalme, G.: RALI System Description for CL-</a:t>
            </a:r>
            <a:r>
              <a:rPr lang="en-US" sz="800" dirty="0" err="1">
                <a:latin typeface="+mj-lt"/>
              </a:rPr>
              <a:t>SciSumm</a:t>
            </a:r>
            <a:r>
              <a:rPr lang="en-US" sz="800" dirty="0">
                <a:latin typeface="+mj-lt"/>
              </a:rPr>
              <a:t> 2016 Shared</a:t>
            </a:r>
          </a:p>
          <a:p>
            <a:r>
              <a:rPr lang="en-US" sz="800" dirty="0">
                <a:latin typeface="+mj-lt"/>
              </a:rPr>
              <a:t>Task. In: Proc. of the Joint Workshop on Bibliometric-enhanced Information Retrieval</a:t>
            </a:r>
          </a:p>
          <a:p>
            <a:r>
              <a:rPr lang="en-US" sz="800" dirty="0">
                <a:latin typeface="+mj-lt"/>
              </a:rPr>
              <a:t>and Natural Language Processing for Digital Libraries (BIRNDL2016), pp. 146{155.</a:t>
            </a:r>
          </a:p>
          <a:p>
            <a:r>
              <a:rPr lang="en-US" sz="800" dirty="0">
                <a:latin typeface="+mj-lt"/>
              </a:rPr>
              <a:t>Newark, NJ, USA (2016</a:t>
            </a:r>
            <a:r>
              <a:rPr lang="en-US" sz="800" dirty="0" smtClean="0">
                <a:latin typeface="+mj-lt"/>
              </a:rPr>
              <a:t>)</a:t>
            </a:r>
          </a:p>
          <a:p>
            <a:r>
              <a:rPr lang="en-US" sz="800" dirty="0">
                <a:latin typeface="+mj-lt"/>
              </a:rPr>
              <a:t>17. </a:t>
            </a:r>
            <a:r>
              <a:rPr lang="en-US" sz="800" dirty="0" err="1">
                <a:latin typeface="+mj-lt"/>
              </a:rPr>
              <a:t>Moraes</a:t>
            </a:r>
            <a:r>
              <a:rPr lang="en-US" sz="800" dirty="0">
                <a:latin typeface="+mj-lt"/>
              </a:rPr>
              <a:t>, L., </a:t>
            </a:r>
            <a:r>
              <a:rPr lang="en-US" sz="800" dirty="0" err="1">
                <a:latin typeface="+mj-lt"/>
              </a:rPr>
              <a:t>Baki</a:t>
            </a:r>
            <a:r>
              <a:rPr lang="en-US" sz="800" dirty="0">
                <a:latin typeface="+mj-lt"/>
              </a:rPr>
              <a:t>, S., </a:t>
            </a:r>
            <a:r>
              <a:rPr lang="en-US" sz="800" dirty="0" err="1">
                <a:latin typeface="+mj-lt"/>
              </a:rPr>
              <a:t>Verma</a:t>
            </a:r>
            <a:r>
              <a:rPr lang="en-US" sz="800" dirty="0">
                <a:latin typeface="+mj-lt"/>
              </a:rPr>
              <a:t>, R., Lee, D.: University of Houston at CL-</a:t>
            </a:r>
            <a:r>
              <a:rPr lang="en-US" sz="800" dirty="0" err="1">
                <a:latin typeface="+mj-lt"/>
              </a:rPr>
              <a:t>SciSumm</a:t>
            </a:r>
            <a:r>
              <a:rPr lang="en-US" sz="800" dirty="0">
                <a:latin typeface="+mj-lt"/>
              </a:rPr>
              <a:t> 2016:</a:t>
            </a:r>
          </a:p>
          <a:p>
            <a:r>
              <a:rPr lang="en-US" sz="800" dirty="0">
                <a:latin typeface="+mj-lt"/>
              </a:rPr>
              <a:t>SVMs with tree kernels and Sentence Similarity. In: Proc. of the Joint Workshop</a:t>
            </a:r>
          </a:p>
          <a:p>
            <a:r>
              <a:rPr lang="en-US" sz="800" dirty="0">
                <a:latin typeface="+mj-lt"/>
              </a:rPr>
              <a:t>on Bibliometric-enhanced Information Retrieval and Natural Language Processing for</a:t>
            </a:r>
          </a:p>
          <a:p>
            <a:r>
              <a:rPr lang="en-US" sz="800" dirty="0">
                <a:latin typeface="+mj-lt"/>
              </a:rPr>
              <a:t>Digital Libraries (BIRNDL2016), pp. 113{121. Newark, NJ, USA (2016</a:t>
            </a:r>
            <a:r>
              <a:rPr lang="en-US" sz="800" dirty="0" smtClean="0">
                <a:latin typeface="+mj-lt"/>
              </a:rPr>
              <a:t>)</a:t>
            </a:r>
          </a:p>
          <a:p>
            <a:r>
              <a:rPr lang="en-US" sz="800" dirty="0">
                <a:latin typeface="+mj-lt"/>
              </a:rPr>
              <a:t>19. </a:t>
            </a:r>
            <a:r>
              <a:rPr lang="en-US" sz="800" dirty="0" err="1">
                <a:latin typeface="+mj-lt"/>
              </a:rPr>
              <a:t>Nomoto</a:t>
            </a:r>
            <a:r>
              <a:rPr lang="en-US" sz="800" dirty="0">
                <a:latin typeface="+mj-lt"/>
              </a:rPr>
              <a:t>, T.: NEAL: A </a:t>
            </a:r>
            <a:r>
              <a:rPr lang="en-US" sz="800" dirty="0" err="1">
                <a:latin typeface="+mj-lt"/>
              </a:rPr>
              <a:t>neurally</a:t>
            </a:r>
            <a:r>
              <a:rPr lang="en-US" sz="800" dirty="0">
                <a:latin typeface="+mj-lt"/>
              </a:rPr>
              <a:t> enhanced approach to linking citation and reference. In:</a:t>
            </a:r>
          </a:p>
          <a:p>
            <a:r>
              <a:rPr lang="en-US" sz="800" dirty="0">
                <a:latin typeface="+mj-lt"/>
              </a:rPr>
              <a:t>Proc. of the Joint Workshop on Bibliometric-enhanced Information Retrieval and Nat-</a:t>
            </a:r>
          </a:p>
          <a:p>
            <a:r>
              <a:rPr lang="en-US" sz="800" dirty="0" err="1">
                <a:latin typeface="+mj-lt"/>
              </a:rPr>
              <a:t>ural</a:t>
            </a:r>
            <a:r>
              <a:rPr lang="en-US" sz="800" dirty="0">
                <a:latin typeface="+mj-lt"/>
              </a:rPr>
              <a:t> Language Processing for Digital Libraries (BIRNDL2016), pp. 168{174. Newark,</a:t>
            </a:r>
          </a:p>
          <a:p>
            <a:r>
              <a:rPr lang="en-US" sz="800" dirty="0">
                <a:latin typeface="+mj-lt"/>
              </a:rPr>
              <a:t>NJ, USA (2016</a:t>
            </a:r>
            <a:r>
              <a:rPr lang="en-US" sz="800" dirty="0" smtClean="0">
                <a:latin typeface="+mj-lt"/>
              </a:rPr>
              <a:t>)</a:t>
            </a:r>
          </a:p>
          <a:p>
            <a:r>
              <a:rPr lang="en-US" sz="800" dirty="0">
                <a:latin typeface="+mj-lt"/>
              </a:rPr>
              <a:t>23. </a:t>
            </a:r>
            <a:r>
              <a:rPr lang="en-US" sz="800" dirty="0" err="1">
                <a:latin typeface="+mj-lt"/>
              </a:rPr>
              <a:t>Saggion</a:t>
            </a:r>
            <a:r>
              <a:rPr lang="en-US" sz="800" dirty="0">
                <a:latin typeface="+mj-lt"/>
              </a:rPr>
              <a:t>, H., </a:t>
            </a:r>
            <a:r>
              <a:rPr lang="en-US" sz="800" dirty="0" err="1">
                <a:latin typeface="+mj-lt"/>
              </a:rPr>
              <a:t>AbuRa'Ed</a:t>
            </a:r>
            <a:r>
              <a:rPr lang="en-US" sz="800" dirty="0">
                <a:latin typeface="+mj-lt"/>
              </a:rPr>
              <a:t>, A., </a:t>
            </a:r>
            <a:r>
              <a:rPr lang="en-US" sz="800" dirty="0" err="1">
                <a:latin typeface="+mj-lt"/>
              </a:rPr>
              <a:t>Ronzano</a:t>
            </a:r>
            <a:r>
              <a:rPr lang="en-US" sz="800" dirty="0">
                <a:latin typeface="+mj-lt"/>
              </a:rPr>
              <a:t>, F.: Trainable Citation-enhanced Summarization</a:t>
            </a:r>
          </a:p>
          <a:p>
            <a:r>
              <a:rPr lang="en-US" sz="800" dirty="0">
                <a:latin typeface="+mj-lt"/>
              </a:rPr>
              <a:t>of </a:t>
            </a:r>
            <a:r>
              <a:rPr lang="en-US" sz="800" dirty="0" err="1">
                <a:latin typeface="+mj-lt"/>
              </a:rPr>
              <a:t>Scientic</a:t>
            </a:r>
            <a:r>
              <a:rPr lang="en-US" sz="800" dirty="0">
                <a:latin typeface="+mj-lt"/>
              </a:rPr>
              <a:t> Articles. In: Proc. of the </a:t>
            </a:r>
            <a:r>
              <a:rPr lang="en-US" sz="800" dirty="0" err="1">
                <a:latin typeface="+mj-lt"/>
              </a:rPr>
              <a:t>JointWorkshop</a:t>
            </a:r>
            <a:r>
              <a:rPr lang="en-US" sz="800" dirty="0">
                <a:latin typeface="+mj-lt"/>
              </a:rPr>
              <a:t> on Bibliometric-enhanced </a:t>
            </a:r>
            <a:r>
              <a:rPr lang="en-US" sz="800" dirty="0" err="1">
                <a:latin typeface="+mj-lt"/>
              </a:rPr>
              <a:t>Informa</a:t>
            </a:r>
            <a:r>
              <a:rPr lang="en-US" sz="800" dirty="0">
                <a:latin typeface="+mj-lt"/>
              </a:rPr>
              <a:t>-</a:t>
            </a:r>
          </a:p>
          <a:p>
            <a:r>
              <a:rPr lang="en-US" sz="800" dirty="0" err="1">
                <a:latin typeface="+mj-lt"/>
              </a:rPr>
              <a:t>tion</a:t>
            </a:r>
            <a:r>
              <a:rPr lang="en-US" sz="800" dirty="0">
                <a:latin typeface="+mj-lt"/>
              </a:rPr>
              <a:t> Retrieval and Natural Language Processing for Digital Libraries (BIRNDL2016),</a:t>
            </a:r>
          </a:p>
          <a:p>
            <a:r>
              <a:rPr lang="de-DE" sz="800" dirty="0">
                <a:latin typeface="+mj-lt"/>
              </a:rPr>
              <a:t>pp. 175{186. Newark, NJ, USA (2016)</a:t>
            </a:r>
            <a:endParaRPr lang="en-US" sz="8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solidFill>
            <a:schemeClr val="bg1">
              <a:lumMod val="85000"/>
            </a:schemeClr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7085</TotalTime>
  <Words>1512</Words>
  <Application>Microsoft Office PowerPoint</Application>
  <PresentationFormat>On-screen Show (4:3)</PresentationFormat>
  <Paragraphs>211</Paragraphs>
  <Slides>17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9" baseType="lpstr">
      <vt:lpstr>MS PGothic</vt:lpstr>
      <vt:lpstr>MS PGothic</vt:lpstr>
      <vt:lpstr>Arial</vt:lpstr>
      <vt:lpstr>Calibri</vt:lpstr>
      <vt:lpstr>Comic Sans MS</vt:lpstr>
      <vt:lpstr>Courier New</vt:lpstr>
      <vt:lpstr>Georgia</vt:lpstr>
      <vt:lpstr>Gill Sans Light</vt:lpstr>
      <vt:lpstr>Tahoma</vt:lpstr>
      <vt:lpstr>Times</vt:lpstr>
      <vt:lpstr>Times New Roman</vt:lpstr>
      <vt:lpstr>Office Theme</vt:lpstr>
      <vt:lpstr>PowerPoint Presentation</vt:lpstr>
      <vt:lpstr>Corpus Highlights</vt:lpstr>
      <vt:lpstr>The CL-SciSumm Shared Task</vt:lpstr>
      <vt:lpstr>The CL-SciSumm Shared Task</vt:lpstr>
      <vt:lpstr>Annotating the SciSumm corpus</vt:lpstr>
      <vt:lpstr>Annotation Pipeline</vt:lpstr>
      <vt:lpstr>The CL-SciSumm Shared Task</vt:lpstr>
      <vt:lpstr>Evaluation</vt:lpstr>
      <vt:lpstr>PowerPoint Presentation</vt:lpstr>
      <vt:lpstr>Best Performing Approaches: Task 1</vt:lpstr>
      <vt:lpstr>Best Performing Approaches (Task 2)</vt:lpstr>
      <vt:lpstr>Best Performing Approaches (Task 2)</vt:lpstr>
      <vt:lpstr>Best Performing Approaches (Task 2)</vt:lpstr>
      <vt:lpstr>Dataset Limitations</vt:lpstr>
      <vt:lpstr>Acknowledgements</vt:lpstr>
      <vt:lpstr>Supplemental Analysis</vt:lpstr>
      <vt:lpstr>Thank you jaidka@sas.upenn.edu</vt:lpstr>
    </vt:vector>
  </TitlesOfParts>
  <Company>BYU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Natural Language Generation</dc:title>
  <dc:creator>Kokil Jaidka</dc:creator>
  <cp:lastModifiedBy>Kokil</cp:lastModifiedBy>
  <cp:revision>908</cp:revision>
  <dcterms:created xsi:type="dcterms:W3CDTF">2001-03-19T17:01:40Z</dcterms:created>
  <dcterms:modified xsi:type="dcterms:W3CDTF">2017-04-13T03:48:47Z</dcterms:modified>
</cp:coreProperties>
</file>