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77" r:id="rId2"/>
    <p:sldId id="281" r:id="rId3"/>
    <p:sldId id="279" r:id="rId4"/>
    <p:sldId id="278" r:id="rId5"/>
    <p:sldId id="286" r:id="rId6"/>
    <p:sldId id="280" r:id="rId7"/>
    <p:sldId id="282" r:id="rId8"/>
    <p:sldId id="289" r:id="rId9"/>
    <p:sldId id="283" r:id="rId10"/>
    <p:sldId id="284" r:id="rId11"/>
    <p:sldId id="285" r:id="rId12"/>
    <p:sldId id="287" r:id="rId13"/>
    <p:sldId id="288" r:id="rId14"/>
    <p:sldId id="276"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ejas" initials="T" lastIdx="1" clrIdx="0">
    <p:extLst>
      <p:ext uri="{19B8F6BF-5375-455C-9EA6-DF929625EA0E}">
        <p15:presenceInfo xmlns:p15="http://schemas.microsoft.com/office/powerpoint/2012/main" userId="Tejas"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2621" autoAdjust="0"/>
  </p:normalViewPr>
  <p:slideViewPr>
    <p:cSldViewPr snapToGrid="0">
      <p:cViewPr varScale="1">
        <p:scale>
          <a:sx n="51" d="100"/>
          <a:sy n="51" d="100"/>
        </p:scale>
        <p:origin x="754" y="48"/>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7281361-5CF5-4412-AF57-3F9F855C2515}" type="datetimeFigureOut">
              <a:rPr lang="en-IN" smtClean="0"/>
              <a:t>22-04-2015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63C8CE3-5798-493F-91A6-0ED321BEB39D}"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57207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7281361-5CF5-4412-AF57-3F9F855C2515}" type="datetimeFigureOut">
              <a:rPr lang="en-IN" smtClean="0"/>
              <a:t>22-04-2015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63C8CE3-5798-493F-91A6-0ED321BEB39D}" type="slidenum">
              <a:rPr lang="en-IN" smtClean="0"/>
              <a:t>‹#›</a:t>
            </a:fld>
            <a:endParaRPr lang="en-IN"/>
          </a:p>
        </p:txBody>
      </p:sp>
    </p:spTree>
    <p:extLst>
      <p:ext uri="{BB962C8B-B14F-4D97-AF65-F5344CB8AC3E}">
        <p14:creationId xmlns:p14="http://schemas.microsoft.com/office/powerpoint/2010/main" val="5819176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7281361-5CF5-4412-AF57-3F9F855C2515}" type="datetimeFigureOut">
              <a:rPr lang="en-IN" smtClean="0"/>
              <a:t>22-04-2015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63C8CE3-5798-493F-91A6-0ED321BEB39D}" type="slidenum">
              <a:rPr lang="en-IN" smtClean="0"/>
              <a:t>‹#›</a:t>
            </a:fld>
            <a:endParaRPr lang="en-IN"/>
          </a:p>
        </p:txBody>
      </p:sp>
    </p:spTree>
    <p:extLst>
      <p:ext uri="{BB962C8B-B14F-4D97-AF65-F5344CB8AC3E}">
        <p14:creationId xmlns:p14="http://schemas.microsoft.com/office/powerpoint/2010/main" val="13130417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7281361-5CF5-4412-AF57-3F9F855C2515}" type="datetimeFigureOut">
              <a:rPr lang="en-IN" smtClean="0"/>
              <a:t>22-04-2015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63C8CE3-5798-493F-91A6-0ED321BEB39D}" type="slidenum">
              <a:rPr lang="en-IN" smtClean="0"/>
              <a:t>‹#›</a:t>
            </a:fld>
            <a:endParaRPr lang="en-IN"/>
          </a:p>
        </p:txBody>
      </p:sp>
    </p:spTree>
    <p:extLst>
      <p:ext uri="{BB962C8B-B14F-4D97-AF65-F5344CB8AC3E}">
        <p14:creationId xmlns:p14="http://schemas.microsoft.com/office/powerpoint/2010/main" val="26819136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7281361-5CF5-4412-AF57-3F9F855C2515}" type="datetimeFigureOut">
              <a:rPr lang="en-IN" smtClean="0"/>
              <a:t>22-04-2015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63C8CE3-5798-493F-91A6-0ED321BEB39D}"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158828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7281361-5CF5-4412-AF57-3F9F855C2515}" type="datetimeFigureOut">
              <a:rPr lang="en-IN" smtClean="0"/>
              <a:t>22-04-2015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63C8CE3-5798-493F-91A6-0ED321BEB39D}" type="slidenum">
              <a:rPr lang="en-IN" smtClean="0"/>
              <a:t>‹#›</a:t>
            </a:fld>
            <a:endParaRPr lang="en-IN"/>
          </a:p>
        </p:txBody>
      </p:sp>
    </p:spTree>
    <p:extLst>
      <p:ext uri="{BB962C8B-B14F-4D97-AF65-F5344CB8AC3E}">
        <p14:creationId xmlns:p14="http://schemas.microsoft.com/office/powerpoint/2010/main" val="13076569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7281361-5CF5-4412-AF57-3F9F855C2515}" type="datetimeFigureOut">
              <a:rPr lang="en-IN" smtClean="0"/>
              <a:t>22-04-2015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63C8CE3-5798-493F-91A6-0ED321BEB39D}" type="slidenum">
              <a:rPr lang="en-IN" smtClean="0"/>
              <a:t>‹#›</a:t>
            </a:fld>
            <a:endParaRPr lang="en-IN"/>
          </a:p>
        </p:txBody>
      </p:sp>
    </p:spTree>
    <p:extLst>
      <p:ext uri="{BB962C8B-B14F-4D97-AF65-F5344CB8AC3E}">
        <p14:creationId xmlns:p14="http://schemas.microsoft.com/office/powerpoint/2010/main" val="23718481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7281361-5CF5-4412-AF57-3F9F855C2515}" type="datetimeFigureOut">
              <a:rPr lang="en-IN" smtClean="0"/>
              <a:t>22-04-2015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63C8CE3-5798-493F-91A6-0ED321BEB39D}" type="slidenum">
              <a:rPr lang="en-IN" smtClean="0"/>
              <a:t>‹#›</a:t>
            </a:fld>
            <a:endParaRPr lang="en-IN"/>
          </a:p>
        </p:txBody>
      </p:sp>
    </p:spTree>
    <p:extLst>
      <p:ext uri="{BB962C8B-B14F-4D97-AF65-F5344CB8AC3E}">
        <p14:creationId xmlns:p14="http://schemas.microsoft.com/office/powerpoint/2010/main" val="11714223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B7281361-5CF5-4412-AF57-3F9F855C2515}" type="datetimeFigureOut">
              <a:rPr lang="en-IN" smtClean="0"/>
              <a:t>22-04-2015</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563C8CE3-5798-493F-91A6-0ED321BEB39D}" type="slidenum">
              <a:rPr lang="en-IN" smtClean="0"/>
              <a:t>‹#›</a:t>
            </a:fld>
            <a:endParaRPr lang="en-IN"/>
          </a:p>
        </p:txBody>
      </p:sp>
    </p:spTree>
    <p:extLst>
      <p:ext uri="{BB962C8B-B14F-4D97-AF65-F5344CB8AC3E}">
        <p14:creationId xmlns:p14="http://schemas.microsoft.com/office/powerpoint/2010/main" val="3313138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B7281361-5CF5-4412-AF57-3F9F855C2515}" type="datetimeFigureOut">
              <a:rPr lang="en-IN" smtClean="0"/>
              <a:t>22-04-2015</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563C8CE3-5798-493F-91A6-0ED321BEB39D}" type="slidenum">
              <a:rPr lang="en-IN" smtClean="0"/>
              <a:t>‹#›</a:t>
            </a:fld>
            <a:endParaRPr lang="en-IN"/>
          </a:p>
        </p:txBody>
      </p:sp>
    </p:spTree>
    <p:extLst>
      <p:ext uri="{BB962C8B-B14F-4D97-AF65-F5344CB8AC3E}">
        <p14:creationId xmlns:p14="http://schemas.microsoft.com/office/powerpoint/2010/main" val="5674953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7281361-5CF5-4412-AF57-3F9F855C2515}" type="datetimeFigureOut">
              <a:rPr lang="en-IN" smtClean="0"/>
              <a:t>22-04-2015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63C8CE3-5798-493F-91A6-0ED321BEB39D}" type="slidenum">
              <a:rPr lang="en-IN" smtClean="0"/>
              <a:t>‹#›</a:t>
            </a:fld>
            <a:endParaRPr lang="en-IN"/>
          </a:p>
        </p:txBody>
      </p:sp>
    </p:spTree>
    <p:extLst>
      <p:ext uri="{BB962C8B-B14F-4D97-AF65-F5344CB8AC3E}">
        <p14:creationId xmlns:p14="http://schemas.microsoft.com/office/powerpoint/2010/main" val="37056825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B7281361-5CF5-4412-AF57-3F9F855C2515}" type="datetimeFigureOut">
              <a:rPr lang="en-IN" smtClean="0"/>
              <a:t>22-04-2015</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563C8CE3-5798-493F-91A6-0ED321BEB39D}"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5091054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extBox 1"/>
          <p:cNvSpPr txBox="1"/>
          <p:nvPr/>
        </p:nvSpPr>
        <p:spPr>
          <a:xfrm>
            <a:off x="5919216" y="3566160"/>
            <a:ext cx="5533269" cy="2554545"/>
          </a:xfrm>
          <a:prstGeom prst="rect">
            <a:avLst/>
          </a:prstGeom>
          <a:noFill/>
        </p:spPr>
        <p:txBody>
          <a:bodyPr wrap="square" rtlCol="0">
            <a:spAutoFit/>
          </a:bodyPr>
          <a:lstStyle/>
          <a:p>
            <a:r>
              <a:rPr lang="en-IN" sz="3200" dirty="0" smtClean="0">
                <a:solidFill>
                  <a:schemeClr val="tx1">
                    <a:lumMod val="75000"/>
                    <a:lumOff val="25000"/>
                  </a:schemeClr>
                </a:solidFill>
                <a:latin typeface="AR CENA" panose="02000000000000000000" pitchFamily="2" charset="0"/>
              </a:rPr>
              <a:t>Presentation </a:t>
            </a:r>
            <a:r>
              <a:rPr lang="en-IN" sz="3200" dirty="0">
                <a:solidFill>
                  <a:schemeClr val="tx1">
                    <a:lumMod val="75000"/>
                    <a:lumOff val="25000"/>
                  </a:schemeClr>
                </a:solidFill>
                <a:latin typeface="AR CENA" panose="02000000000000000000" pitchFamily="2" charset="0"/>
              </a:rPr>
              <a:t>and application </a:t>
            </a:r>
            <a:r>
              <a:rPr lang="en-IN" sz="3200" dirty="0" smtClean="0">
                <a:solidFill>
                  <a:schemeClr val="tx1">
                    <a:lumMod val="75000"/>
                    <a:lumOff val="25000"/>
                  </a:schemeClr>
                </a:solidFill>
                <a:latin typeface="AR CENA" panose="02000000000000000000" pitchFamily="2" charset="0"/>
              </a:rPr>
              <a:t>by…</a:t>
            </a:r>
            <a:endParaRPr lang="en-IN" sz="3200" dirty="0">
              <a:solidFill>
                <a:schemeClr val="tx1">
                  <a:lumMod val="75000"/>
                  <a:lumOff val="25000"/>
                </a:schemeClr>
              </a:solidFill>
              <a:latin typeface="AR CENA" panose="02000000000000000000" pitchFamily="2" charset="0"/>
            </a:endParaRPr>
          </a:p>
          <a:p>
            <a:pPr marL="285750" indent="-285750">
              <a:buFont typeface="Arial" panose="020B0604020202020204" pitchFamily="34" charset="0"/>
              <a:buChar char="•"/>
            </a:pPr>
            <a:r>
              <a:rPr lang="en-IN" sz="3200" dirty="0" err="1">
                <a:solidFill>
                  <a:schemeClr val="tx1">
                    <a:lumMod val="75000"/>
                    <a:lumOff val="25000"/>
                  </a:schemeClr>
                </a:solidFill>
                <a:latin typeface="AR CENA" panose="02000000000000000000" pitchFamily="2" charset="0"/>
              </a:rPr>
              <a:t>Kaustabh</a:t>
            </a:r>
            <a:r>
              <a:rPr lang="en-IN" sz="3200" dirty="0">
                <a:solidFill>
                  <a:schemeClr val="tx1">
                    <a:lumMod val="75000"/>
                    <a:lumOff val="25000"/>
                  </a:schemeClr>
                </a:solidFill>
                <a:latin typeface="AR CENA" panose="02000000000000000000" pitchFamily="2" charset="0"/>
              </a:rPr>
              <a:t> Dutta		B023</a:t>
            </a:r>
          </a:p>
          <a:p>
            <a:pPr marL="285750" indent="-285750">
              <a:buFont typeface="Arial" panose="020B0604020202020204" pitchFamily="34" charset="0"/>
              <a:buChar char="•"/>
            </a:pPr>
            <a:r>
              <a:rPr lang="en-IN" sz="3200" dirty="0" err="1">
                <a:solidFill>
                  <a:schemeClr val="tx1">
                    <a:lumMod val="75000"/>
                    <a:lumOff val="25000"/>
                  </a:schemeClr>
                </a:solidFill>
                <a:latin typeface="AR CENA" panose="02000000000000000000" pitchFamily="2" charset="0"/>
              </a:rPr>
              <a:t>Mihir</a:t>
            </a:r>
            <a:r>
              <a:rPr lang="en-IN" sz="3200" dirty="0">
                <a:solidFill>
                  <a:schemeClr val="tx1">
                    <a:lumMod val="75000"/>
                    <a:lumOff val="25000"/>
                  </a:schemeClr>
                </a:solidFill>
                <a:latin typeface="AR CENA" panose="02000000000000000000" pitchFamily="2" charset="0"/>
              </a:rPr>
              <a:t> Gandhi  		B025</a:t>
            </a:r>
          </a:p>
          <a:p>
            <a:pPr marL="285750" indent="-285750">
              <a:buFont typeface="Arial" panose="020B0604020202020204" pitchFamily="34" charset="0"/>
              <a:buChar char="•"/>
            </a:pPr>
            <a:r>
              <a:rPr lang="en-IN" sz="3200" dirty="0" err="1">
                <a:solidFill>
                  <a:schemeClr val="tx1">
                    <a:lumMod val="75000"/>
                    <a:lumOff val="25000"/>
                  </a:schemeClr>
                </a:solidFill>
                <a:latin typeface="AR CENA" panose="02000000000000000000" pitchFamily="2" charset="0"/>
              </a:rPr>
              <a:t>Aparajit</a:t>
            </a:r>
            <a:r>
              <a:rPr lang="en-IN" sz="3200" dirty="0">
                <a:solidFill>
                  <a:schemeClr val="tx1">
                    <a:lumMod val="75000"/>
                    <a:lumOff val="25000"/>
                  </a:schemeClr>
                </a:solidFill>
                <a:latin typeface="AR CENA" panose="02000000000000000000" pitchFamily="2" charset="0"/>
              </a:rPr>
              <a:t> Gupta 		B035</a:t>
            </a:r>
          </a:p>
          <a:p>
            <a:pPr marL="285750" indent="-285750">
              <a:buFont typeface="Arial" panose="020B0604020202020204" pitchFamily="34" charset="0"/>
              <a:buChar char="•"/>
            </a:pPr>
            <a:r>
              <a:rPr lang="en-IN" sz="3200" dirty="0">
                <a:solidFill>
                  <a:schemeClr val="tx1">
                    <a:lumMod val="75000"/>
                    <a:lumOff val="25000"/>
                  </a:schemeClr>
                </a:solidFill>
                <a:latin typeface="AR CENA" panose="02000000000000000000" pitchFamily="2" charset="0"/>
              </a:rPr>
              <a:t>Tejas </a:t>
            </a:r>
            <a:r>
              <a:rPr lang="en-IN" sz="3200" dirty="0" err="1">
                <a:solidFill>
                  <a:schemeClr val="tx1">
                    <a:lumMod val="75000"/>
                    <a:lumOff val="25000"/>
                  </a:schemeClr>
                </a:solidFill>
                <a:latin typeface="AR CENA" panose="02000000000000000000" pitchFamily="2" charset="0"/>
              </a:rPr>
              <a:t>Jadhav</a:t>
            </a:r>
            <a:r>
              <a:rPr lang="en-IN" sz="3200" dirty="0">
                <a:solidFill>
                  <a:schemeClr val="tx1">
                    <a:lumMod val="75000"/>
                    <a:lumOff val="25000"/>
                  </a:schemeClr>
                </a:solidFill>
                <a:latin typeface="AR CENA" panose="02000000000000000000" pitchFamily="2" charset="0"/>
              </a:rPr>
              <a:t> 		</a:t>
            </a:r>
            <a:r>
              <a:rPr lang="en-IN" sz="3200" dirty="0" smtClean="0">
                <a:solidFill>
                  <a:schemeClr val="tx1">
                    <a:lumMod val="75000"/>
                    <a:lumOff val="25000"/>
                  </a:schemeClr>
                </a:solidFill>
                <a:latin typeface="AR CENA" panose="02000000000000000000" pitchFamily="2" charset="0"/>
              </a:rPr>
              <a:t>B037</a:t>
            </a:r>
            <a:endParaRPr lang="en-IN" sz="3200" dirty="0">
              <a:solidFill>
                <a:schemeClr val="tx1">
                  <a:lumMod val="75000"/>
                  <a:lumOff val="25000"/>
                </a:schemeClr>
              </a:solidFill>
              <a:latin typeface="AR CENA" panose="02000000000000000000" pitchFamily="2" charset="0"/>
            </a:endParaRPr>
          </a:p>
        </p:txBody>
      </p:sp>
      <p:sp>
        <p:nvSpPr>
          <p:cNvPr id="3" name="TextBox 2"/>
          <p:cNvSpPr txBox="1"/>
          <p:nvPr/>
        </p:nvSpPr>
        <p:spPr>
          <a:xfrm>
            <a:off x="2889504" y="815810"/>
            <a:ext cx="6473952" cy="830997"/>
          </a:xfrm>
          <a:prstGeom prst="rect">
            <a:avLst/>
          </a:prstGeom>
          <a:noFill/>
        </p:spPr>
        <p:txBody>
          <a:bodyPr wrap="square" rtlCol="0">
            <a:spAutoFit/>
          </a:bodyPr>
          <a:lstStyle/>
          <a:p>
            <a:r>
              <a:rPr lang="en-US" sz="4800" b="1" dirty="0">
                <a:latin typeface="Agency FB" panose="020B0503020202020204" pitchFamily="34" charset="0"/>
              </a:rPr>
              <a:t>Implementation of Technology</a:t>
            </a:r>
            <a:endParaRPr lang="en-IN" sz="4800" dirty="0">
              <a:latin typeface="Agency FB" panose="020B0503020202020204" pitchFamily="34" charset="0"/>
            </a:endParaRPr>
          </a:p>
        </p:txBody>
      </p:sp>
      <p:sp>
        <p:nvSpPr>
          <p:cNvPr id="5" name="TextBox 4"/>
          <p:cNvSpPr txBox="1"/>
          <p:nvPr/>
        </p:nvSpPr>
        <p:spPr>
          <a:xfrm>
            <a:off x="2128603" y="1646807"/>
            <a:ext cx="8057813" cy="1446550"/>
          </a:xfrm>
          <a:prstGeom prst="rect">
            <a:avLst/>
          </a:prstGeom>
          <a:noFill/>
        </p:spPr>
        <p:txBody>
          <a:bodyPr wrap="square" rtlCol="0">
            <a:spAutoFit/>
          </a:bodyPr>
          <a:lstStyle/>
          <a:p>
            <a:r>
              <a:rPr lang="en-IN" sz="8800" b="1" dirty="0">
                <a:ln>
                  <a:solidFill>
                    <a:schemeClr val="accent1">
                      <a:lumMod val="50000"/>
                    </a:schemeClr>
                  </a:solidFill>
                </a:ln>
                <a:solidFill>
                  <a:schemeClr val="tx1">
                    <a:lumMod val="75000"/>
                    <a:lumOff val="25000"/>
                  </a:schemeClr>
                </a:solidFill>
                <a:latin typeface="AR CENA" panose="02000000000000000000" pitchFamily="2" charset="0"/>
              </a:rPr>
              <a:t>Student Resource</a:t>
            </a:r>
            <a:endParaRPr lang="en-IN" sz="8800" dirty="0"/>
          </a:p>
        </p:txBody>
      </p:sp>
    </p:spTree>
    <p:extLst>
      <p:ext uri="{BB962C8B-B14F-4D97-AF65-F5344CB8AC3E}">
        <p14:creationId xmlns:p14="http://schemas.microsoft.com/office/powerpoint/2010/main" val="325920187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7028597" y="232012"/>
            <a:ext cx="4378917" cy="6030989"/>
          </a:xfrm>
          <a:prstGeom prst="rect">
            <a:avLst/>
          </a:prstGeom>
        </p:spPr>
      </p:pic>
      <p:sp>
        <p:nvSpPr>
          <p:cNvPr id="3" name="TextBox 2"/>
          <p:cNvSpPr txBox="1"/>
          <p:nvPr/>
        </p:nvSpPr>
        <p:spPr>
          <a:xfrm>
            <a:off x="1078173" y="1665027"/>
            <a:ext cx="4831308" cy="2123658"/>
          </a:xfrm>
          <a:prstGeom prst="rect">
            <a:avLst/>
          </a:prstGeom>
          <a:noFill/>
        </p:spPr>
        <p:txBody>
          <a:bodyPr wrap="square" rtlCol="0">
            <a:spAutoFit/>
          </a:bodyPr>
          <a:lstStyle/>
          <a:p>
            <a:r>
              <a:rPr lang="en-IN" sz="6600" b="1" dirty="0" smtClean="0">
                <a:latin typeface="AR CENA" panose="02000000000000000000" pitchFamily="2" charset="0"/>
              </a:rPr>
              <a:t>Year 1 page </a:t>
            </a:r>
            <a:r>
              <a:rPr lang="en-IN" sz="6600" b="1" dirty="0">
                <a:latin typeface="AR CENA" panose="02000000000000000000" pitchFamily="2" charset="0"/>
              </a:rPr>
              <a:t>of the </a:t>
            </a:r>
            <a:r>
              <a:rPr lang="en-IN" sz="6600" b="1" dirty="0" smtClean="0">
                <a:latin typeface="AR CENA" panose="02000000000000000000" pitchFamily="2" charset="0"/>
              </a:rPr>
              <a:t>app…</a:t>
            </a:r>
            <a:endParaRPr lang="en-IN" sz="6600" b="1" dirty="0">
              <a:latin typeface="AR CENA" panose="02000000000000000000" pitchFamily="2" charset="0"/>
            </a:endParaRPr>
          </a:p>
        </p:txBody>
      </p:sp>
    </p:spTree>
    <p:extLst>
      <p:ext uri="{BB962C8B-B14F-4D97-AF65-F5344CB8AC3E}">
        <p14:creationId xmlns:p14="http://schemas.microsoft.com/office/powerpoint/2010/main" val="371412240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3" descr="01ef8e00f57b44389fda2b29b6f230c0502fefeb88.jpg"/>
          <p:cNvPicPr>
            <a:picLocks noChangeAspect="1"/>
          </p:cNvPicPr>
          <p:nvPr/>
        </p:nvPicPr>
        <p:blipFill>
          <a:blip r:embed="rId2" cstate="print"/>
          <a:stretch>
            <a:fillRect/>
          </a:stretch>
        </p:blipFill>
        <p:spPr>
          <a:xfrm>
            <a:off x="7083188" y="218365"/>
            <a:ext cx="4465405" cy="6032533"/>
          </a:xfrm>
          <a:prstGeom prst="rect">
            <a:avLst/>
          </a:prstGeom>
        </p:spPr>
      </p:pic>
      <p:sp>
        <p:nvSpPr>
          <p:cNvPr id="3" name="TextBox 2"/>
          <p:cNvSpPr txBox="1"/>
          <p:nvPr/>
        </p:nvSpPr>
        <p:spPr>
          <a:xfrm>
            <a:off x="1091821" y="1665027"/>
            <a:ext cx="4872251" cy="2123658"/>
          </a:xfrm>
          <a:prstGeom prst="rect">
            <a:avLst/>
          </a:prstGeom>
          <a:noFill/>
        </p:spPr>
        <p:txBody>
          <a:bodyPr wrap="square" rtlCol="0">
            <a:spAutoFit/>
          </a:bodyPr>
          <a:lstStyle/>
          <a:p>
            <a:r>
              <a:rPr lang="en-IN" sz="6600" b="1" dirty="0" smtClean="0">
                <a:latin typeface="AR CENA" panose="02000000000000000000" pitchFamily="2" charset="0"/>
              </a:rPr>
              <a:t>Faculty page of the app…</a:t>
            </a:r>
            <a:endParaRPr lang="en-IN" sz="6600" b="1" dirty="0">
              <a:latin typeface="AR CENA" panose="02000000000000000000" pitchFamily="2" charset="0"/>
            </a:endParaRPr>
          </a:p>
        </p:txBody>
      </p:sp>
    </p:spTree>
    <p:extLst>
      <p:ext uri="{BB962C8B-B14F-4D97-AF65-F5344CB8AC3E}">
        <p14:creationId xmlns:p14="http://schemas.microsoft.com/office/powerpoint/2010/main" val="104990083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19656" y="2651760"/>
            <a:ext cx="8010144" cy="3108543"/>
          </a:xfrm>
          <a:prstGeom prst="rect">
            <a:avLst/>
          </a:prstGeom>
          <a:noFill/>
        </p:spPr>
        <p:txBody>
          <a:bodyPr wrap="square" rtlCol="0">
            <a:spAutoFit/>
          </a:bodyPr>
          <a:lstStyle/>
          <a:p>
            <a:pPr marL="342900" lvl="0" indent="-342900" algn="just">
              <a:buFont typeface="Arial" panose="020B0604020202020204" pitchFamily="34" charset="0"/>
              <a:buChar char="•"/>
            </a:pPr>
            <a:r>
              <a:rPr lang="en-US" sz="2800" dirty="0" smtClean="0">
                <a:latin typeface="Microsoft JhengHei" panose="020B0604030504040204" pitchFamily="34" charset="-120"/>
                <a:ea typeface="Microsoft JhengHei" panose="020B0604030504040204" pitchFamily="34" charset="-120"/>
              </a:rPr>
              <a:t>It </a:t>
            </a:r>
            <a:r>
              <a:rPr lang="en-US" sz="2800" dirty="0">
                <a:latin typeface="Microsoft JhengHei" panose="020B0604030504040204" pitchFamily="34" charset="-120"/>
                <a:ea typeface="Microsoft JhengHei" panose="020B0604030504040204" pitchFamily="34" charset="-120"/>
              </a:rPr>
              <a:t>gives you just the list of the notes to be studied and does not provide with the actual </a:t>
            </a:r>
            <a:r>
              <a:rPr lang="en-US" sz="2800" dirty="0" smtClean="0">
                <a:latin typeface="Microsoft JhengHei" panose="020B0604030504040204" pitchFamily="34" charset="-120"/>
                <a:ea typeface="Microsoft JhengHei" panose="020B0604030504040204" pitchFamily="34" charset="-120"/>
              </a:rPr>
              <a:t>notes.</a:t>
            </a:r>
          </a:p>
          <a:p>
            <a:pPr marL="342900" lvl="0" indent="-342900" algn="just">
              <a:buFont typeface="Arial" panose="020B0604020202020204" pitchFamily="34" charset="0"/>
              <a:buChar char="•"/>
            </a:pPr>
            <a:r>
              <a:rPr lang="en-US" sz="2800" dirty="0" smtClean="0">
                <a:latin typeface="Microsoft JhengHei" panose="020B0604030504040204" pitchFamily="34" charset="-120"/>
                <a:ea typeface="Microsoft JhengHei" panose="020B0604030504040204" pitchFamily="34" charset="-120"/>
              </a:rPr>
              <a:t>However </a:t>
            </a:r>
            <a:r>
              <a:rPr lang="en-US" sz="2800" dirty="0">
                <a:latin typeface="Microsoft JhengHei" panose="020B0604030504040204" pitchFamily="34" charset="-120"/>
                <a:ea typeface="Microsoft JhengHei" panose="020B0604030504040204" pitchFamily="34" charset="-120"/>
              </a:rPr>
              <a:t>we can provide links to download the </a:t>
            </a:r>
            <a:r>
              <a:rPr lang="en-US" sz="2800" dirty="0" smtClean="0">
                <a:latin typeface="Microsoft JhengHei" panose="020B0604030504040204" pitchFamily="34" charset="-120"/>
                <a:ea typeface="Microsoft JhengHei" panose="020B0604030504040204" pitchFamily="34" charset="-120"/>
              </a:rPr>
              <a:t>notes which would require internet connection.</a:t>
            </a:r>
            <a:endParaRPr lang="en-IN" sz="2800" dirty="0">
              <a:latin typeface="Microsoft JhengHei" panose="020B0604030504040204" pitchFamily="34" charset="-120"/>
              <a:ea typeface="Microsoft JhengHei" panose="020B0604030504040204" pitchFamily="34" charset="-120"/>
            </a:endParaRPr>
          </a:p>
          <a:p>
            <a:pPr marL="342900" indent="-342900">
              <a:buFont typeface="Arial" panose="020B0604020202020204" pitchFamily="34" charset="0"/>
              <a:buChar char="•"/>
            </a:pPr>
            <a:endParaRPr lang="en-IN" sz="2800" dirty="0">
              <a:latin typeface="Microsoft JhengHei" panose="020B0604030504040204" pitchFamily="34" charset="-120"/>
              <a:ea typeface="Microsoft JhengHei" panose="020B0604030504040204" pitchFamily="34" charset="-120"/>
            </a:endParaRPr>
          </a:p>
        </p:txBody>
      </p:sp>
      <p:sp>
        <p:nvSpPr>
          <p:cNvPr id="3" name="TextBox 2"/>
          <p:cNvSpPr txBox="1"/>
          <p:nvPr/>
        </p:nvSpPr>
        <p:spPr>
          <a:xfrm>
            <a:off x="2798064" y="566928"/>
            <a:ext cx="6345936" cy="1107996"/>
          </a:xfrm>
          <a:prstGeom prst="rect">
            <a:avLst/>
          </a:prstGeom>
          <a:noFill/>
        </p:spPr>
        <p:txBody>
          <a:bodyPr wrap="square" rtlCol="0">
            <a:spAutoFit/>
          </a:bodyPr>
          <a:lstStyle/>
          <a:p>
            <a:pPr marL="0" lvl="1"/>
            <a:r>
              <a:rPr lang="en-US" sz="6600" b="1" dirty="0">
                <a:latin typeface="AR CENA" panose="02000000000000000000" pitchFamily="2" charset="0"/>
              </a:rPr>
              <a:t>Limitations of </a:t>
            </a:r>
            <a:r>
              <a:rPr lang="en-US" sz="6600" b="1" dirty="0" smtClean="0">
                <a:latin typeface="AR CENA" panose="02000000000000000000" pitchFamily="2" charset="0"/>
              </a:rPr>
              <a:t>App</a:t>
            </a:r>
            <a:endParaRPr lang="en-IN" sz="6600" dirty="0">
              <a:latin typeface="AR CENA" panose="02000000000000000000" pitchFamily="2" charset="0"/>
            </a:endParaRPr>
          </a:p>
        </p:txBody>
      </p:sp>
    </p:spTree>
    <p:extLst>
      <p:ext uri="{BB962C8B-B14F-4D97-AF65-F5344CB8AC3E}">
        <p14:creationId xmlns:p14="http://schemas.microsoft.com/office/powerpoint/2010/main" val="74209340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71600" y="2651760"/>
            <a:ext cx="8887968" cy="3108543"/>
          </a:xfrm>
          <a:prstGeom prst="rect">
            <a:avLst/>
          </a:prstGeom>
          <a:noFill/>
        </p:spPr>
        <p:txBody>
          <a:bodyPr wrap="square" rtlCol="0">
            <a:spAutoFit/>
          </a:bodyPr>
          <a:lstStyle/>
          <a:p>
            <a:pPr marL="342900" indent="-342900" algn="just">
              <a:buFont typeface="Arial" panose="020B0604020202020204" pitchFamily="34" charset="0"/>
              <a:buChar char="•"/>
            </a:pPr>
            <a:r>
              <a:rPr lang="en-US" sz="2800" dirty="0">
                <a:latin typeface="Microsoft JhengHei" panose="020B0604030504040204" pitchFamily="34" charset="-120"/>
                <a:ea typeface="Microsoft JhengHei" panose="020B0604030504040204" pitchFamily="34" charset="-120"/>
              </a:rPr>
              <a:t>Since this app serves as a resource book, it is college limited. Thus, in future, colleges wanting to implement this app according to their curriculum can buy the proprietary rights and we will provide them with our source code so that they can modify it according to their needs.</a:t>
            </a:r>
            <a:endParaRPr lang="en-IN" sz="2800" dirty="0">
              <a:latin typeface="Microsoft JhengHei" panose="020B0604030504040204" pitchFamily="34" charset="-120"/>
              <a:ea typeface="Microsoft JhengHei" panose="020B0604030504040204" pitchFamily="34" charset="-120"/>
            </a:endParaRPr>
          </a:p>
          <a:p>
            <a:pPr marL="342900" indent="-342900">
              <a:buFont typeface="Arial" panose="020B0604020202020204" pitchFamily="34" charset="0"/>
              <a:buChar char="•"/>
            </a:pPr>
            <a:endParaRPr lang="en-IN" sz="2800" dirty="0">
              <a:latin typeface="Microsoft JhengHei" panose="020B0604030504040204" pitchFamily="34" charset="-120"/>
              <a:ea typeface="Microsoft JhengHei" panose="020B0604030504040204" pitchFamily="34" charset="-120"/>
            </a:endParaRPr>
          </a:p>
        </p:txBody>
      </p:sp>
      <p:sp>
        <p:nvSpPr>
          <p:cNvPr id="3" name="TextBox 2"/>
          <p:cNvSpPr txBox="1"/>
          <p:nvPr/>
        </p:nvSpPr>
        <p:spPr>
          <a:xfrm>
            <a:off x="1371600" y="914400"/>
            <a:ext cx="9107424" cy="1107996"/>
          </a:xfrm>
          <a:prstGeom prst="rect">
            <a:avLst/>
          </a:prstGeom>
          <a:noFill/>
        </p:spPr>
        <p:txBody>
          <a:bodyPr wrap="square" rtlCol="0">
            <a:spAutoFit/>
          </a:bodyPr>
          <a:lstStyle/>
          <a:p>
            <a:r>
              <a:rPr lang="en-US" sz="6600" b="1" dirty="0" smtClean="0">
                <a:latin typeface="AR CENA" panose="02000000000000000000" pitchFamily="2" charset="0"/>
              </a:rPr>
              <a:t>Future scope of the app…</a:t>
            </a:r>
            <a:endParaRPr lang="en-IN" sz="6600" b="1" dirty="0">
              <a:latin typeface="AR CENA" panose="02000000000000000000" pitchFamily="2" charset="0"/>
            </a:endParaRPr>
          </a:p>
        </p:txBody>
      </p:sp>
    </p:spTree>
    <p:extLst>
      <p:ext uri="{BB962C8B-B14F-4D97-AF65-F5344CB8AC3E}">
        <p14:creationId xmlns:p14="http://schemas.microsoft.com/office/powerpoint/2010/main" val="36913423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93325" y="2292824"/>
            <a:ext cx="6496336" cy="1569660"/>
          </a:xfrm>
          <a:prstGeom prst="rect">
            <a:avLst/>
          </a:prstGeom>
          <a:noFill/>
        </p:spPr>
        <p:txBody>
          <a:bodyPr wrap="square" rtlCol="0">
            <a:spAutoFit/>
          </a:bodyPr>
          <a:lstStyle/>
          <a:p>
            <a:pPr algn="ctr"/>
            <a:r>
              <a:rPr lang="en-IN" sz="9600" b="1" dirty="0" smtClean="0">
                <a:latin typeface="AR CENA" panose="02000000000000000000" pitchFamily="2" charset="0"/>
              </a:rPr>
              <a:t>Thank You! </a:t>
            </a:r>
            <a:r>
              <a:rPr lang="en-IN" sz="9600" b="1" dirty="0" smtClean="0">
                <a:latin typeface="AR CENA" panose="02000000000000000000" pitchFamily="2" charset="0"/>
                <a:sym typeface="Wingdings" panose="05000000000000000000" pitchFamily="2" charset="2"/>
              </a:rPr>
              <a:t></a:t>
            </a:r>
            <a:endParaRPr lang="en-IN" sz="9600" b="1" dirty="0">
              <a:latin typeface="AR CENA" panose="02000000000000000000" pitchFamily="2" charset="0"/>
            </a:endParaRPr>
          </a:p>
        </p:txBody>
      </p:sp>
    </p:spTree>
    <p:extLst>
      <p:ext uri="{BB962C8B-B14F-4D97-AF65-F5344CB8AC3E}">
        <p14:creationId xmlns:p14="http://schemas.microsoft.com/office/powerpoint/2010/main" val="183270135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563186" y="896112"/>
            <a:ext cx="7090012" cy="1107996"/>
          </a:xfrm>
          <a:prstGeom prst="rect">
            <a:avLst/>
          </a:prstGeom>
          <a:noFill/>
        </p:spPr>
        <p:txBody>
          <a:bodyPr wrap="square" rtlCol="0">
            <a:spAutoFit/>
          </a:bodyPr>
          <a:lstStyle/>
          <a:p>
            <a:r>
              <a:rPr lang="en-IN" sz="6600" b="1" dirty="0" smtClean="0">
                <a:latin typeface="AR CENA" panose="02000000000000000000" pitchFamily="2" charset="0"/>
              </a:rPr>
              <a:t>Idea of the app…</a:t>
            </a:r>
            <a:endParaRPr lang="en-IN" sz="6600" b="1" dirty="0">
              <a:latin typeface="AR CENA" panose="02000000000000000000" pitchFamily="2" charset="0"/>
            </a:endParaRPr>
          </a:p>
        </p:txBody>
      </p:sp>
      <p:sp>
        <p:nvSpPr>
          <p:cNvPr id="4" name="TextBox 3"/>
          <p:cNvSpPr txBox="1"/>
          <p:nvPr/>
        </p:nvSpPr>
        <p:spPr>
          <a:xfrm>
            <a:off x="1298448" y="2487168"/>
            <a:ext cx="9619488" cy="3539430"/>
          </a:xfrm>
          <a:prstGeom prst="rect">
            <a:avLst/>
          </a:prstGeom>
          <a:noFill/>
        </p:spPr>
        <p:txBody>
          <a:bodyPr wrap="square" rtlCol="0">
            <a:spAutoFit/>
          </a:bodyPr>
          <a:lstStyle/>
          <a:p>
            <a:pPr marL="342900" indent="-342900" algn="just">
              <a:buFont typeface="Arial" panose="020B0604020202020204" pitchFamily="34" charset="0"/>
              <a:buChar char="•"/>
            </a:pPr>
            <a:r>
              <a:rPr lang="en-US" sz="2800" dirty="0">
                <a:latin typeface="Microsoft JhengHei" panose="020B0604030504040204" pitchFamily="34" charset="-120"/>
                <a:ea typeface="Microsoft JhengHei" panose="020B0604030504040204" pitchFamily="34" charset="-120"/>
              </a:rPr>
              <a:t>We have developed an app that will make a </a:t>
            </a:r>
            <a:r>
              <a:rPr lang="en-US" sz="2800" dirty="0" smtClean="0">
                <a:latin typeface="Microsoft JhengHei" panose="020B0604030504040204" pitchFamily="34" charset="-120"/>
                <a:ea typeface="Microsoft JhengHei" panose="020B0604030504040204" pitchFamily="34" charset="-120"/>
              </a:rPr>
              <a:t>student’s </a:t>
            </a:r>
            <a:r>
              <a:rPr lang="en-US" sz="2800" dirty="0">
                <a:latin typeface="Microsoft JhengHei" panose="020B0604030504040204" pitchFamily="34" charset="-120"/>
                <a:ea typeface="Microsoft JhengHei" panose="020B0604030504040204" pitchFamily="34" charset="-120"/>
              </a:rPr>
              <a:t>life a bit easier. </a:t>
            </a:r>
            <a:endParaRPr lang="en-US" sz="2800" dirty="0" smtClean="0">
              <a:latin typeface="Microsoft JhengHei" panose="020B0604030504040204" pitchFamily="34" charset="-120"/>
              <a:ea typeface="Microsoft JhengHei" panose="020B0604030504040204" pitchFamily="34" charset="-120"/>
            </a:endParaRPr>
          </a:p>
          <a:p>
            <a:pPr marL="342900" indent="-342900" algn="just">
              <a:buFont typeface="Arial" panose="020B0604020202020204" pitchFamily="34" charset="0"/>
              <a:buChar char="•"/>
            </a:pPr>
            <a:r>
              <a:rPr lang="en-US" sz="2800" dirty="0" smtClean="0">
                <a:latin typeface="Microsoft JhengHei" panose="020B0604030504040204" pitchFamily="34" charset="-120"/>
                <a:ea typeface="Microsoft JhengHei" panose="020B0604030504040204" pitchFamily="34" charset="-120"/>
              </a:rPr>
              <a:t>The app will </a:t>
            </a:r>
            <a:r>
              <a:rPr lang="en-US" sz="2800" dirty="0">
                <a:latin typeface="Microsoft JhengHei" panose="020B0604030504040204" pitchFamily="34" charset="-120"/>
                <a:ea typeface="Microsoft JhengHei" panose="020B0604030504040204" pitchFamily="34" charset="-120"/>
              </a:rPr>
              <a:t>provide the students of any engineering college a list of books to refer throughout their 4 years course</a:t>
            </a:r>
            <a:r>
              <a:rPr lang="en-US" sz="2800" dirty="0" smtClean="0">
                <a:latin typeface="Microsoft JhengHei" panose="020B0604030504040204" pitchFamily="34" charset="-120"/>
                <a:ea typeface="Microsoft JhengHei" panose="020B0604030504040204" pitchFamily="34" charset="-120"/>
              </a:rPr>
              <a:t>.</a:t>
            </a:r>
          </a:p>
          <a:p>
            <a:pPr marL="342900" indent="-342900" algn="just">
              <a:buFont typeface="Arial" panose="020B0604020202020204" pitchFamily="34" charset="0"/>
              <a:buChar char="•"/>
            </a:pPr>
            <a:r>
              <a:rPr lang="en-US" sz="2800" dirty="0" smtClean="0">
                <a:latin typeface="Microsoft JhengHei" panose="020B0604030504040204" pitchFamily="34" charset="-120"/>
                <a:ea typeface="Microsoft JhengHei" panose="020B0604030504040204" pitchFamily="34" charset="-120"/>
              </a:rPr>
              <a:t>They may also view a list of teachers that are involved with the respective year and their corresponding courses.</a:t>
            </a:r>
            <a:endParaRPr lang="en-IN" sz="2800" dirty="0">
              <a:latin typeface="Microsoft JhengHei" panose="020B0604030504040204" pitchFamily="34" charset="-120"/>
              <a:ea typeface="Microsoft JhengHei" panose="020B0604030504040204" pitchFamily="34" charset="-120"/>
            </a:endParaRPr>
          </a:p>
        </p:txBody>
      </p:sp>
    </p:spTree>
    <p:extLst>
      <p:ext uri="{BB962C8B-B14F-4D97-AF65-F5344CB8AC3E}">
        <p14:creationId xmlns:p14="http://schemas.microsoft.com/office/powerpoint/2010/main" val="227071135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23744" y="914400"/>
            <a:ext cx="7333488" cy="1107996"/>
          </a:xfrm>
          <a:prstGeom prst="rect">
            <a:avLst/>
          </a:prstGeom>
          <a:noFill/>
        </p:spPr>
        <p:txBody>
          <a:bodyPr wrap="square" rtlCol="0">
            <a:spAutoFit/>
          </a:bodyPr>
          <a:lstStyle/>
          <a:p>
            <a:r>
              <a:rPr lang="en-IN" sz="6600" b="1" dirty="0" smtClean="0">
                <a:latin typeface="AR CENA" panose="02000000000000000000" pitchFamily="2" charset="0"/>
              </a:rPr>
              <a:t>Why to use this app?</a:t>
            </a:r>
            <a:endParaRPr lang="en-IN" sz="6600" b="1" dirty="0">
              <a:latin typeface="AR CENA" panose="02000000000000000000" pitchFamily="2" charset="0"/>
            </a:endParaRPr>
          </a:p>
        </p:txBody>
      </p:sp>
      <p:sp>
        <p:nvSpPr>
          <p:cNvPr id="3" name="TextBox 2"/>
          <p:cNvSpPr txBox="1"/>
          <p:nvPr/>
        </p:nvSpPr>
        <p:spPr>
          <a:xfrm>
            <a:off x="1216152" y="2450592"/>
            <a:ext cx="9948672" cy="2677656"/>
          </a:xfrm>
          <a:prstGeom prst="rect">
            <a:avLst/>
          </a:prstGeom>
          <a:noFill/>
        </p:spPr>
        <p:txBody>
          <a:bodyPr wrap="square" rtlCol="0">
            <a:spAutoFit/>
          </a:bodyPr>
          <a:lstStyle/>
          <a:p>
            <a:pPr marL="457200" indent="-457200" algn="just">
              <a:buFont typeface="Arial" panose="020B0604020202020204" pitchFamily="34" charset="0"/>
              <a:buChar char="•"/>
            </a:pPr>
            <a:r>
              <a:rPr lang="en-IN" sz="2800" dirty="0" smtClean="0">
                <a:latin typeface="Microsoft JhengHei" panose="020B0604030504040204" pitchFamily="34" charset="-120"/>
                <a:ea typeface="Microsoft JhengHei" panose="020B0604030504040204" pitchFamily="34" charset="-120"/>
              </a:rPr>
              <a:t>Students in engineering colleges are very </a:t>
            </a:r>
            <a:r>
              <a:rPr lang="en-IN" sz="2800" dirty="0">
                <a:latin typeface="Microsoft JhengHei" panose="020B0604030504040204" pitchFamily="34" charset="-120"/>
                <a:ea typeface="Microsoft JhengHei" panose="020B0604030504040204" pitchFamily="34" charset="-120"/>
              </a:rPr>
              <a:t>easily burdened with several books for each subject without having proper guidance on what to study for each subject and how to study for each test</a:t>
            </a:r>
            <a:r>
              <a:rPr lang="en-IN" sz="2800" dirty="0" smtClean="0">
                <a:latin typeface="Microsoft JhengHei" panose="020B0604030504040204" pitchFamily="34" charset="-120"/>
                <a:ea typeface="Microsoft JhengHei" panose="020B0604030504040204" pitchFamily="34" charset="-120"/>
              </a:rPr>
              <a:t>.</a:t>
            </a:r>
          </a:p>
          <a:p>
            <a:pPr marL="457200" indent="-457200" algn="just">
              <a:buFont typeface="Arial" panose="020B0604020202020204" pitchFamily="34" charset="0"/>
              <a:buChar char="•"/>
            </a:pPr>
            <a:r>
              <a:rPr lang="en-IN" sz="2800" dirty="0" smtClean="0">
                <a:latin typeface="Microsoft JhengHei" panose="020B0604030504040204" pitchFamily="34" charset="-120"/>
                <a:ea typeface="Microsoft JhengHei" panose="020B0604030504040204" pitchFamily="34" charset="-120"/>
              </a:rPr>
              <a:t>This app helps you overcome this burden and to get through the semesters easily. </a:t>
            </a:r>
            <a:endParaRPr lang="en-IN" sz="2800" dirty="0">
              <a:latin typeface="Microsoft JhengHei" panose="020B0604030504040204" pitchFamily="34" charset="-120"/>
              <a:ea typeface="Microsoft JhengHei" panose="020B0604030504040204" pitchFamily="34" charset="-120"/>
            </a:endParaRPr>
          </a:p>
        </p:txBody>
      </p:sp>
    </p:spTree>
    <p:extLst>
      <p:ext uri="{BB962C8B-B14F-4D97-AF65-F5344CB8AC3E}">
        <p14:creationId xmlns:p14="http://schemas.microsoft.com/office/powerpoint/2010/main" val="159472511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97864" y="2147714"/>
            <a:ext cx="9473184" cy="3970318"/>
          </a:xfrm>
          <a:prstGeom prst="rect">
            <a:avLst/>
          </a:prstGeom>
          <a:noFill/>
        </p:spPr>
        <p:txBody>
          <a:bodyPr wrap="square" rtlCol="0">
            <a:spAutoFit/>
          </a:bodyPr>
          <a:lstStyle/>
          <a:p>
            <a:pPr marL="285750" indent="-285750" algn="just">
              <a:buFont typeface="Arial" panose="020B0604020202020204" pitchFamily="34" charset="0"/>
              <a:buChar char="•"/>
            </a:pPr>
            <a:r>
              <a:rPr lang="en-IN" sz="2800" dirty="0">
                <a:latin typeface="Microsoft JhengHei" panose="020B0604030504040204" pitchFamily="34" charset="-120"/>
                <a:ea typeface="Microsoft JhengHei" panose="020B0604030504040204" pitchFamily="34" charset="-120"/>
              </a:rPr>
              <a:t>A similar app to this one is </a:t>
            </a:r>
            <a:r>
              <a:rPr lang="en-IN" sz="2800" dirty="0" smtClean="0">
                <a:latin typeface="Microsoft JhengHei" panose="020B0604030504040204" pitchFamily="34" charset="-120"/>
                <a:ea typeface="Microsoft JhengHei" panose="020B0604030504040204" pitchFamily="34" charset="-120"/>
              </a:rPr>
              <a:t>the</a:t>
            </a:r>
            <a:r>
              <a:rPr lang="en-IN" sz="2800" dirty="0">
                <a:latin typeface="Microsoft JhengHei" panose="020B0604030504040204" pitchFamily="34" charset="-120"/>
                <a:ea typeface="Microsoft JhengHei" panose="020B0604030504040204" pitchFamily="34" charset="-120"/>
              </a:rPr>
              <a:t> mobile </a:t>
            </a:r>
            <a:r>
              <a:rPr lang="en-IN" sz="2800" dirty="0" smtClean="0">
                <a:latin typeface="Microsoft JhengHei" panose="020B0604030504040204" pitchFamily="34" charset="-120"/>
                <a:ea typeface="Microsoft JhengHei" panose="020B0604030504040204" pitchFamily="34" charset="-120"/>
              </a:rPr>
              <a:t>version of Blackboard.</a:t>
            </a:r>
            <a:endParaRPr lang="en-IN" sz="2800" dirty="0">
              <a:latin typeface="Microsoft JhengHei" panose="020B0604030504040204" pitchFamily="34" charset="-120"/>
              <a:ea typeface="Microsoft JhengHei" panose="020B0604030504040204" pitchFamily="34" charset="-120"/>
            </a:endParaRPr>
          </a:p>
          <a:p>
            <a:pPr marL="285750" indent="-285750" algn="just">
              <a:buFont typeface="Arial" panose="020B0604020202020204" pitchFamily="34" charset="0"/>
              <a:buChar char="•"/>
            </a:pPr>
            <a:r>
              <a:rPr lang="en-IN" sz="2800" dirty="0">
                <a:latin typeface="Microsoft JhengHei" panose="020B0604030504040204" pitchFamily="34" charset="-120"/>
                <a:ea typeface="Microsoft JhengHei" panose="020B0604030504040204" pitchFamily="34" charset="-120"/>
              </a:rPr>
              <a:t>What makes this app different is that it pinpoints the particular notes to be referred for each subject</a:t>
            </a:r>
            <a:r>
              <a:rPr lang="en-IN" sz="2800" dirty="0" smtClean="0">
                <a:latin typeface="Microsoft JhengHei" panose="020B0604030504040204" pitchFamily="34" charset="-120"/>
                <a:ea typeface="Microsoft JhengHei" panose="020B0604030504040204" pitchFamily="34" charset="-120"/>
              </a:rPr>
              <a:t>.</a:t>
            </a:r>
          </a:p>
          <a:p>
            <a:pPr marL="285750" indent="-285750" algn="just">
              <a:buFont typeface="Arial" panose="020B0604020202020204" pitchFamily="34" charset="0"/>
              <a:buChar char="•"/>
            </a:pPr>
            <a:r>
              <a:rPr lang="en-IN" sz="2800" dirty="0" smtClean="0">
                <a:latin typeface="Microsoft JhengHei" panose="020B0604030504040204" pitchFamily="34" charset="-120"/>
                <a:ea typeface="Microsoft JhengHei" panose="020B0604030504040204" pitchFamily="34" charset="-120"/>
              </a:rPr>
              <a:t> Also</a:t>
            </a:r>
            <a:r>
              <a:rPr lang="en-IN" sz="2800" dirty="0">
                <a:latin typeface="Microsoft JhengHei" panose="020B0604030504040204" pitchFamily="34" charset="-120"/>
                <a:ea typeface="Microsoft JhengHei" panose="020B0604030504040204" pitchFamily="34" charset="-120"/>
              </a:rPr>
              <a:t>, it provides a list of all the faculty members for the various subjects so that it is easier for students to refer</a:t>
            </a:r>
            <a:r>
              <a:rPr lang="en-IN" sz="2800" dirty="0" smtClean="0">
                <a:latin typeface="Microsoft JhengHei" panose="020B0604030504040204" pitchFamily="34" charset="-120"/>
                <a:ea typeface="Microsoft JhengHei" panose="020B0604030504040204" pitchFamily="34" charset="-120"/>
              </a:rPr>
              <a:t>.</a:t>
            </a:r>
            <a:endParaRPr lang="en-IN" sz="2800" dirty="0">
              <a:latin typeface="Microsoft JhengHei" panose="020B0604030504040204" pitchFamily="34" charset="-120"/>
              <a:ea typeface="Microsoft JhengHei" panose="020B0604030504040204" pitchFamily="34" charset="-120"/>
            </a:endParaRPr>
          </a:p>
          <a:p>
            <a:pPr marL="285750" indent="-285750" algn="just">
              <a:buFont typeface="Arial" panose="020B0604020202020204" pitchFamily="34" charset="0"/>
              <a:buChar char="•"/>
            </a:pPr>
            <a:r>
              <a:rPr lang="en-IN" sz="2800" dirty="0">
                <a:latin typeface="Microsoft JhengHei" panose="020B0604030504040204" pitchFamily="34" charset="-120"/>
                <a:ea typeface="Microsoft JhengHei" panose="020B0604030504040204" pitchFamily="34" charset="-120"/>
              </a:rPr>
              <a:t>This app has a </a:t>
            </a:r>
            <a:r>
              <a:rPr lang="en-IN" sz="2800" dirty="0" smtClean="0">
                <a:latin typeface="Microsoft JhengHei" panose="020B0604030504040204" pitchFamily="34" charset="-120"/>
                <a:ea typeface="Microsoft JhengHei" panose="020B0604030504040204" pitchFamily="34" charset="-120"/>
              </a:rPr>
              <a:t>bit simpler interface than BB.</a:t>
            </a:r>
          </a:p>
          <a:p>
            <a:pPr marL="285750" indent="-285750" algn="just">
              <a:buFont typeface="Arial" panose="020B0604020202020204" pitchFamily="34" charset="0"/>
              <a:buChar char="•"/>
            </a:pPr>
            <a:r>
              <a:rPr lang="en-IN" sz="2800" dirty="0" smtClean="0">
                <a:latin typeface="Microsoft JhengHei" panose="020B0604030504040204" pitchFamily="34" charset="-120"/>
                <a:ea typeface="Microsoft JhengHei" panose="020B0604030504040204" pitchFamily="34" charset="-120"/>
              </a:rPr>
              <a:t>This app does not require internet connection.</a:t>
            </a:r>
            <a:endParaRPr lang="en-IN" sz="2800" dirty="0">
              <a:latin typeface="Microsoft JhengHei" panose="020B0604030504040204" pitchFamily="34" charset="-120"/>
              <a:ea typeface="Microsoft JhengHei" panose="020B0604030504040204" pitchFamily="34" charset="-120"/>
            </a:endParaRPr>
          </a:p>
        </p:txBody>
      </p:sp>
      <p:sp>
        <p:nvSpPr>
          <p:cNvPr id="3" name="TextBox 2"/>
          <p:cNvSpPr txBox="1"/>
          <p:nvPr/>
        </p:nvSpPr>
        <p:spPr>
          <a:xfrm>
            <a:off x="1591056" y="987552"/>
            <a:ext cx="8686800" cy="1107996"/>
          </a:xfrm>
          <a:prstGeom prst="rect">
            <a:avLst/>
          </a:prstGeom>
          <a:noFill/>
        </p:spPr>
        <p:txBody>
          <a:bodyPr wrap="square" rtlCol="0">
            <a:spAutoFit/>
          </a:bodyPr>
          <a:lstStyle/>
          <a:p>
            <a:r>
              <a:rPr lang="en-IN" sz="6600" b="1" dirty="0" smtClean="0">
                <a:latin typeface="AR CENA" panose="02000000000000000000" pitchFamily="2" charset="0"/>
              </a:rPr>
              <a:t>How different is </a:t>
            </a:r>
            <a:r>
              <a:rPr lang="en-IN" sz="6600" b="1" dirty="0">
                <a:latin typeface="AR CENA" panose="02000000000000000000" pitchFamily="2" charset="0"/>
              </a:rPr>
              <a:t>the </a:t>
            </a:r>
            <a:r>
              <a:rPr lang="en-IN" sz="6600" b="1" dirty="0" smtClean="0">
                <a:latin typeface="AR CENA" panose="02000000000000000000" pitchFamily="2" charset="0"/>
              </a:rPr>
              <a:t>app?</a:t>
            </a:r>
            <a:endParaRPr lang="en-IN" sz="6600" dirty="0">
              <a:latin typeface="AR CENA" panose="02000000000000000000" pitchFamily="2" charset="0"/>
            </a:endParaRPr>
          </a:p>
        </p:txBody>
      </p:sp>
    </p:spTree>
    <p:extLst>
      <p:ext uri="{BB962C8B-B14F-4D97-AF65-F5344CB8AC3E}">
        <p14:creationId xmlns:p14="http://schemas.microsoft.com/office/powerpoint/2010/main" val="339747374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56095" y="2893325"/>
            <a:ext cx="8420669" cy="2677656"/>
          </a:xfrm>
          <a:prstGeom prst="rect">
            <a:avLst/>
          </a:prstGeom>
          <a:noFill/>
        </p:spPr>
        <p:txBody>
          <a:bodyPr wrap="square" rtlCol="0">
            <a:spAutoFit/>
          </a:bodyPr>
          <a:lstStyle/>
          <a:p>
            <a:pPr marL="342900" indent="-342900" algn="just">
              <a:buFont typeface="Arial" panose="020B0604020202020204" pitchFamily="34" charset="0"/>
              <a:buChar char="•"/>
            </a:pPr>
            <a:r>
              <a:rPr lang="en-GB" sz="2800" dirty="0" smtClean="0">
                <a:latin typeface="Microsoft JhengHei" panose="020B0604030504040204" pitchFamily="34" charset="-120"/>
                <a:ea typeface="Microsoft JhengHei" panose="020B0604030504040204" pitchFamily="34" charset="-120"/>
              </a:rPr>
              <a:t>Any student from our college (MPSTME) can refer to this app.</a:t>
            </a:r>
          </a:p>
          <a:p>
            <a:pPr marL="342900" indent="-342900" algn="just">
              <a:buFont typeface="Arial" panose="020B0604020202020204" pitchFamily="34" charset="0"/>
              <a:buChar char="•"/>
            </a:pPr>
            <a:r>
              <a:rPr lang="en-GB" sz="2800" dirty="0" smtClean="0">
                <a:latin typeface="Microsoft JhengHei" panose="020B0604030504040204" pitchFamily="34" charset="-120"/>
                <a:ea typeface="Microsoft JhengHei" panose="020B0604030504040204" pitchFamily="34" charset="-120"/>
              </a:rPr>
              <a:t>It </a:t>
            </a:r>
            <a:r>
              <a:rPr lang="en-GB" sz="2800" dirty="0">
                <a:latin typeface="Microsoft JhengHei" panose="020B0604030504040204" pitchFamily="34" charset="-120"/>
                <a:ea typeface="Microsoft JhengHei" panose="020B0604030504040204" pitchFamily="34" charset="-120"/>
              </a:rPr>
              <a:t>can be used by any </a:t>
            </a:r>
            <a:r>
              <a:rPr lang="en-GB" sz="2800" dirty="0" smtClean="0">
                <a:latin typeface="Microsoft JhengHei" panose="020B0604030504040204" pitchFamily="34" charset="-120"/>
                <a:ea typeface="Microsoft JhengHei" panose="020B0604030504040204" pitchFamily="34" charset="-120"/>
              </a:rPr>
              <a:t>individual student of any engineering college since all the engineering colleges would have </a:t>
            </a:r>
            <a:r>
              <a:rPr lang="en-GB" sz="2800" dirty="0" smtClean="0">
                <a:latin typeface="Microsoft JhengHei" panose="020B0604030504040204" pitchFamily="34" charset="-120"/>
                <a:ea typeface="Microsoft JhengHei" panose="020B0604030504040204" pitchFamily="34" charset="-120"/>
              </a:rPr>
              <a:t>similar courses and they can modify this app accordingly.</a:t>
            </a:r>
            <a:endParaRPr lang="en-IN" sz="2800" dirty="0">
              <a:latin typeface="Microsoft JhengHei" panose="020B0604030504040204" pitchFamily="34" charset="-120"/>
              <a:ea typeface="Microsoft JhengHei" panose="020B0604030504040204" pitchFamily="34" charset="-120"/>
            </a:endParaRPr>
          </a:p>
        </p:txBody>
      </p:sp>
      <p:sp>
        <p:nvSpPr>
          <p:cNvPr id="4" name="TextBox 3"/>
          <p:cNvSpPr txBox="1"/>
          <p:nvPr/>
        </p:nvSpPr>
        <p:spPr>
          <a:xfrm>
            <a:off x="2101755" y="996286"/>
            <a:ext cx="7776763" cy="1107996"/>
          </a:xfrm>
          <a:prstGeom prst="rect">
            <a:avLst/>
          </a:prstGeom>
          <a:noFill/>
        </p:spPr>
        <p:txBody>
          <a:bodyPr wrap="square" rtlCol="0">
            <a:spAutoFit/>
          </a:bodyPr>
          <a:lstStyle/>
          <a:p>
            <a:r>
              <a:rPr lang="en-IN" sz="6600" b="1" dirty="0" smtClean="0">
                <a:latin typeface="AR CENA" panose="02000000000000000000" pitchFamily="2" charset="0"/>
              </a:rPr>
              <a:t>Who can use </a:t>
            </a:r>
            <a:r>
              <a:rPr lang="en-IN" sz="6600" b="1" dirty="0">
                <a:latin typeface="AR CENA" panose="02000000000000000000" pitchFamily="2" charset="0"/>
              </a:rPr>
              <a:t>this </a:t>
            </a:r>
            <a:r>
              <a:rPr lang="en-IN" sz="6600" b="1" dirty="0" smtClean="0">
                <a:latin typeface="AR CENA" panose="02000000000000000000" pitchFamily="2" charset="0"/>
              </a:rPr>
              <a:t>app</a:t>
            </a:r>
            <a:r>
              <a:rPr lang="en-IN" sz="6600" b="1" dirty="0">
                <a:latin typeface="AR CENA" panose="02000000000000000000" pitchFamily="2" charset="0"/>
              </a:rPr>
              <a:t>?</a:t>
            </a:r>
          </a:p>
        </p:txBody>
      </p:sp>
    </p:spTree>
    <p:extLst>
      <p:ext uri="{BB962C8B-B14F-4D97-AF65-F5344CB8AC3E}">
        <p14:creationId xmlns:p14="http://schemas.microsoft.com/office/powerpoint/2010/main" val="372777395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94559" y="1846826"/>
            <a:ext cx="7717536" cy="4678204"/>
          </a:xfrm>
          <a:prstGeom prst="rect">
            <a:avLst/>
          </a:prstGeom>
          <a:noFill/>
        </p:spPr>
        <p:txBody>
          <a:bodyPr wrap="square" rtlCol="0">
            <a:spAutoFit/>
          </a:bodyPr>
          <a:lstStyle/>
          <a:p>
            <a:pPr lvl="0" algn="just"/>
            <a:r>
              <a:rPr lang="en-US" sz="2800" b="1" u="dbl" dirty="0" smtClean="0">
                <a:latin typeface="Microsoft JhengHei" panose="020B0604030504040204" pitchFamily="34" charset="-120"/>
                <a:ea typeface="Microsoft JhengHei" panose="020B0604030504040204" pitchFamily="34" charset="-120"/>
              </a:rPr>
              <a:t>Phone</a:t>
            </a:r>
            <a:endParaRPr lang="en-IN" b="1" dirty="0">
              <a:latin typeface="Microsoft JhengHei" panose="020B0604030504040204" pitchFamily="34" charset="-120"/>
              <a:ea typeface="Microsoft JhengHei" panose="020B0604030504040204" pitchFamily="34" charset="-120"/>
            </a:endParaRPr>
          </a:p>
          <a:p>
            <a:pPr marL="457200" lvl="0" indent="-457200" algn="just">
              <a:buFont typeface="Wingdings" panose="05000000000000000000" pitchFamily="2" charset="2"/>
              <a:buChar char="§"/>
            </a:pPr>
            <a:r>
              <a:rPr lang="en-US" sz="2800" dirty="0">
                <a:latin typeface="Microsoft JhengHei" panose="020B0604030504040204" pitchFamily="34" charset="-120"/>
                <a:ea typeface="Microsoft JhengHei" panose="020B0604030504040204" pitchFamily="34" charset="-120"/>
              </a:rPr>
              <a:t>OS – </a:t>
            </a:r>
            <a:r>
              <a:rPr lang="en-US" sz="2800" dirty="0" smtClean="0">
                <a:latin typeface="Microsoft JhengHei" panose="020B0604030504040204" pitchFamily="34" charset="-120"/>
                <a:ea typeface="Microsoft JhengHei" panose="020B0604030504040204" pitchFamily="34" charset="-120"/>
              </a:rPr>
              <a:t>2.3</a:t>
            </a:r>
            <a:r>
              <a:rPr lang="en-US" sz="2800" dirty="0" smtClean="0">
                <a:latin typeface="Microsoft JhengHei" panose="020B0604030504040204" pitchFamily="34" charset="-120"/>
                <a:ea typeface="Microsoft JhengHei" panose="020B0604030504040204" pitchFamily="34" charset="-120"/>
              </a:rPr>
              <a:t>(Gingerbread) and </a:t>
            </a:r>
            <a:r>
              <a:rPr lang="en-US" sz="2800" dirty="0">
                <a:latin typeface="Microsoft JhengHei" panose="020B0604030504040204" pitchFamily="34" charset="-120"/>
                <a:ea typeface="Microsoft JhengHei" panose="020B0604030504040204" pitchFamily="34" charset="-120"/>
              </a:rPr>
              <a:t>higher</a:t>
            </a:r>
            <a:endParaRPr lang="en-IN" dirty="0">
              <a:latin typeface="Microsoft JhengHei" panose="020B0604030504040204" pitchFamily="34" charset="-120"/>
              <a:ea typeface="Microsoft JhengHei" panose="020B0604030504040204" pitchFamily="34" charset="-120"/>
            </a:endParaRPr>
          </a:p>
          <a:p>
            <a:pPr marL="457200" lvl="0" indent="-457200" algn="just">
              <a:buFont typeface="Wingdings" panose="05000000000000000000" pitchFamily="2" charset="2"/>
              <a:buChar char="§"/>
            </a:pPr>
            <a:r>
              <a:rPr lang="en-US" sz="2800" dirty="0">
                <a:latin typeface="Microsoft JhengHei" panose="020B0604030504040204" pitchFamily="34" charset="-120"/>
                <a:ea typeface="Microsoft JhengHei" panose="020B0604030504040204" pitchFamily="34" charset="-120"/>
              </a:rPr>
              <a:t>Resolution – </a:t>
            </a:r>
            <a:r>
              <a:rPr lang="en-IN" sz="2800" dirty="0" smtClean="0">
                <a:latin typeface="Microsoft JhengHei" panose="020B0604030504040204" pitchFamily="34" charset="-120"/>
                <a:ea typeface="Microsoft JhengHei" panose="020B0604030504040204" pitchFamily="34" charset="-120"/>
              </a:rPr>
              <a:t>any</a:t>
            </a:r>
            <a:endParaRPr lang="en-IN" dirty="0">
              <a:latin typeface="Microsoft JhengHei" panose="020B0604030504040204" pitchFamily="34" charset="-120"/>
              <a:ea typeface="Microsoft JhengHei" panose="020B0604030504040204" pitchFamily="34" charset="-120"/>
            </a:endParaRPr>
          </a:p>
          <a:p>
            <a:pPr marL="457200" lvl="0" indent="-457200" algn="just">
              <a:buFont typeface="Wingdings" panose="05000000000000000000" pitchFamily="2" charset="2"/>
              <a:buChar char="§"/>
            </a:pPr>
            <a:r>
              <a:rPr lang="en-US" sz="2800" dirty="0">
                <a:latin typeface="Microsoft JhengHei" panose="020B0604030504040204" pitchFamily="34" charset="-120"/>
                <a:ea typeface="Microsoft JhengHei" panose="020B0604030504040204" pitchFamily="34" charset="-120"/>
              </a:rPr>
              <a:t>Java Support</a:t>
            </a:r>
            <a:endParaRPr lang="en-IN" dirty="0">
              <a:latin typeface="Microsoft JhengHei" panose="020B0604030504040204" pitchFamily="34" charset="-120"/>
              <a:ea typeface="Microsoft JhengHei" panose="020B0604030504040204" pitchFamily="34" charset="-120"/>
            </a:endParaRPr>
          </a:p>
          <a:p>
            <a:pPr lvl="0" algn="just"/>
            <a:r>
              <a:rPr lang="en-US" sz="2800" b="1" u="dbl" dirty="0">
                <a:latin typeface="Microsoft JhengHei" panose="020B0604030504040204" pitchFamily="34" charset="-120"/>
                <a:ea typeface="Microsoft JhengHei" panose="020B0604030504040204" pitchFamily="34" charset="-120"/>
              </a:rPr>
              <a:t>Computer</a:t>
            </a:r>
            <a:endParaRPr lang="en-IN" dirty="0">
              <a:latin typeface="Microsoft JhengHei" panose="020B0604030504040204" pitchFamily="34" charset="-120"/>
              <a:ea typeface="Microsoft JhengHei" panose="020B0604030504040204" pitchFamily="34" charset="-120"/>
            </a:endParaRPr>
          </a:p>
          <a:p>
            <a:pPr marL="457200" lvl="0" indent="-457200" algn="just">
              <a:buFont typeface="Wingdings" panose="05000000000000000000" pitchFamily="2" charset="2"/>
              <a:buChar char="§"/>
            </a:pPr>
            <a:r>
              <a:rPr lang="en-US" sz="2800" dirty="0">
                <a:latin typeface="Microsoft JhengHei" panose="020B0604030504040204" pitchFamily="34" charset="-120"/>
                <a:ea typeface="Microsoft JhengHei" panose="020B0604030504040204" pitchFamily="34" charset="-120"/>
              </a:rPr>
              <a:t>OS – Any from among Linux/Microsoft/iOS</a:t>
            </a:r>
            <a:endParaRPr lang="en-IN" dirty="0">
              <a:latin typeface="Microsoft JhengHei" panose="020B0604030504040204" pitchFamily="34" charset="-120"/>
              <a:ea typeface="Microsoft JhengHei" panose="020B0604030504040204" pitchFamily="34" charset="-120"/>
            </a:endParaRPr>
          </a:p>
          <a:p>
            <a:pPr marL="457200" lvl="0" indent="-457200" algn="just">
              <a:buFont typeface="Wingdings" panose="05000000000000000000" pitchFamily="2" charset="2"/>
              <a:buChar char="§"/>
            </a:pPr>
            <a:r>
              <a:rPr lang="en-US" sz="2800" dirty="0">
                <a:latin typeface="Microsoft JhengHei" panose="020B0604030504040204" pitchFamily="34" charset="-120"/>
                <a:ea typeface="Microsoft JhengHei" panose="020B0604030504040204" pitchFamily="34" charset="-120"/>
              </a:rPr>
              <a:t>Software – Android Studio 1.0.1 or higher OR Eclipse IDE with </a:t>
            </a:r>
            <a:r>
              <a:rPr lang="en-US" sz="2800" dirty="0" smtClean="0">
                <a:latin typeface="Microsoft JhengHei" panose="020B0604030504040204" pitchFamily="34" charset="-120"/>
                <a:ea typeface="Microsoft JhengHei" panose="020B0604030504040204" pitchFamily="34" charset="-120"/>
              </a:rPr>
              <a:t>ADT</a:t>
            </a:r>
            <a:r>
              <a:rPr lang="en-US" sz="2800" dirty="0" smtClean="0">
                <a:latin typeface="Microsoft JhengHei" panose="020B0604030504040204" pitchFamily="34" charset="-120"/>
                <a:ea typeface="Microsoft JhengHei" panose="020B0604030504040204" pitchFamily="34" charset="-120"/>
              </a:rPr>
              <a:t> </a:t>
            </a:r>
            <a:r>
              <a:rPr lang="en-US" sz="2800" dirty="0">
                <a:latin typeface="Microsoft JhengHei" panose="020B0604030504040204" pitchFamily="34" charset="-120"/>
                <a:ea typeface="Microsoft JhengHei" panose="020B0604030504040204" pitchFamily="34" charset="-120"/>
              </a:rPr>
              <a:t>plug-in and SDK </a:t>
            </a:r>
            <a:r>
              <a:rPr lang="en-US" sz="2800" dirty="0" smtClean="0">
                <a:latin typeface="Microsoft JhengHei" panose="020B0604030504040204" pitchFamily="34" charset="-120"/>
                <a:ea typeface="Microsoft JhengHei" panose="020B0604030504040204" pitchFamily="34" charset="-120"/>
              </a:rPr>
              <a:t>tools.</a:t>
            </a:r>
            <a:endParaRPr lang="en-IN" dirty="0">
              <a:latin typeface="Microsoft JhengHei" panose="020B0604030504040204" pitchFamily="34" charset="-120"/>
              <a:ea typeface="Microsoft JhengHei" panose="020B0604030504040204" pitchFamily="34" charset="-120"/>
            </a:endParaRPr>
          </a:p>
          <a:p>
            <a:pPr algn="just"/>
            <a:endParaRPr lang="en-IN" dirty="0">
              <a:latin typeface="Microsoft JhengHei" panose="020B0604030504040204" pitchFamily="34" charset="-120"/>
              <a:ea typeface="Microsoft JhengHei" panose="020B0604030504040204" pitchFamily="34" charset="-120"/>
            </a:endParaRPr>
          </a:p>
        </p:txBody>
      </p:sp>
      <p:sp>
        <p:nvSpPr>
          <p:cNvPr id="3" name="TextBox 2"/>
          <p:cNvSpPr txBox="1"/>
          <p:nvPr/>
        </p:nvSpPr>
        <p:spPr>
          <a:xfrm>
            <a:off x="529452" y="831163"/>
            <a:ext cx="11047751" cy="1015663"/>
          </a:xfrm>
          <a:prstGeom prst="rect">
            <a:avLst/>
          </a:prstGeom>
          <a:noFill/>
        </p:spPr>
        <p:txBody>
          <a:bodyPr wrap="square" rtlCol="0">
            <a:spAutoFit/>
          </a:bodyPr>
          <a:lstStyle/>
          <a:p>
            <a:pPr marL="0" lvl="1"/>
            <a:r>
              <a:rPr lang="en-US" sz="6000" b="1" dirty="0">
                <a:latin typeface="AR CENA" panose="02000000000000000000" pitchFamily="2" charset="0"/>
              </a:rPr>
              <a:t>Software </a:t>
            </a:r>
            <a:r>
              <a:rPr lang="en-US" sz="6000" b="1" dirty="0" smtClean="0">
                <a:latin typeface="AR CENA" panose="02000000000000000000" pitchFamily="2" charset="0"/>
              </a:rPr>
              <a:t>Requirements of the app…</a:t>
            </a:r>
            <a:endParaRPr lang="en-IN" sz="6000" dirty="0">
              <a:latin typeface="AR CENA" panose="02000000000000000000" pitchFamily="2" charset="0"/>
            </a:endParaRPr>
          </a:p>
        </p:txBody>
      </p:sp>
    </p:spTree>
    <p:extLst>
      <p:ext uri="{BB962C8B-B14F-4D97-AF65-F5344CB8AC3E}">
        <p14:creationId xmlns:p14="http://schemas.microsoft.com/office/powerpoint/2010/main" val="63400173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2"/>
          <a:srcRect l="22104" t="22297" r="21367" b="9747"/>
          <a:stretch/>
        </p:blipFill>
        <p:spPr>
          <a:xfrm>
            <a:off x="1514901" y="1255594"/>
            <a:ext cx="8952931" cy="5063320"/>
          </a:xfrm>
          <a:prstGeom prst="rect">
            <a:avLst/>
          </a:prstGeom>
        </p:spPr>
      </p:pic>
      <p:sp>
        <p:nvSpPr>
          <p:cNvPr id="4" name="TextBox 3"/>
          <p:cNvSpPr txBox="1"/>
          <p:nvPr/>
        </p:nvSpPr>
        <p:spPr>
          <a:xfrm>
            <a:off x="1973443" y="147598"/>
            <a:ext cx="7740183" cy="1107996"/>
          </a:xfrm>
          <a:prstGeom prst="rect">
            <a:avLst/>
          </a:prstGeom>
          <a:noFill/>
        </p:spPr>
        <p:txBody>
          <a:bodyPr wrap="square" rtlCol="0">
            <a:spAutoFit/>
          </a:bodyPr>
          <a:lstStyle/>
          <a:p>
            <a:r>
              <a:rPr lang="en-IN" sz="6600" b="1" dirty="0" smtClean="0">
                <a:latin typeface="AR CENA" panose="02000000000000000000" pitchFamily="2" charset="0"/>
              </a:rPr>
              <a:t>Flowchart of the app…</a:t>
            </a:r>
            <a:endParaRPr lang="en-IN" sz="6600" b="1" dirty="0">
              <a:latin typeface="AR CENA" panose="02000000000000000000" pitchFamily="2" charset="0"/>
            </a:endParaRPr>
          </a:p>
        </p:txBody>
      </p:sp>
    </p:spTree>
    <p:extLst>
      <p:ext uri="{BB962C8B-B14F-4D97-AF65-F5344CB8AC3E}">
        <p14:creationId xmlns:p14="http://schemas.microsoft.com/office/powerpoint/2010/main" val="133138052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82890" y="1883391"/>
            <a:ext cx="4899546" cy="3139321"/>
          </a:xfrm>
          <a:prstGeom prst="rect">
            <a:avLst/>
          </a:prstGeom>
          <a:noFill/>
        </p:spPr>
        <p:txBody>
          <a:bodyPr wrap="square" rtlCol="0">
            <a:spAutoFit/>
          </a:bodyPr>
          <a:lstStyle/>
          <a:p>
            <a:r>
              <a:rPr lang="en-IN" sz="6600" b="1" dirty="0" smtClean="0">
                <a:latin typeface="AR CENA" panose="02000000000000000000" pitchFamily="2" charset="0"/>
              </a:rPr>
              <a:t>Home </a:t>
            </a:r>
            <a:r>
              <a:rPr lang="en-IN" sz="6600" b="1" dirty="0">
                <a:latin typeface="AR CENA" panose="02000000000000000000" pitchFamily="2" charset="0"/>
              </a:rPr>
              <a:t>page of the app…</a:t>
            </a:r>
          </a:p>
          <a:p>
            <a:endParaRPr lang="en-IN" sz="6600" dirty="0"/>
          </a:p>
        </p:txBody>
      </p:sp>
      <p:pic>
        <p:nvPicPr>
          <p:cNvPr id="3" name="Picture 2"/>
          <p:cNvPicPr/>
          <p:nvPr/>
        </p:nvPicPr>
        <p:blipFill>
          <a:blip r:embed="rId2">
            <a:extLst>
              <a:ext uri="{28A0092B-C50C-407E-A947-70E740481C1C}">
                <a14:useLocalDpi xmlns:a14="http://schemas.microsoft.com/office/drawing/2010/main" val="0"/>
              </a:ext>
            </a:extLst>
          </a:blip>
          <a:stretch>
            <a:fillRect/>
          </a:stretch>
        </p:blipFill>
        <p:spPr>
          <a:xfrm>
            <a:off x="7443216" y="239006"/>
            <a:ext cx="4462272" cy="6428089"/>
          </a:xfrm>
          <a:prstGeom prst="rect">
            <a:avLst/>
          </a:prstGeom>
        </p:spPr>
      </p:pic>
    </p:spTree>
    <p:extLst>
      <p:ext uri="{BB962C8B-B14F-4D97-AF65-F5344CB8AC3E}">
        <p14:creationId xmlns:p14="http://schemas.microsoft.com/office/powerpoint/2010/main" val="381840986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7042245" y="177681"/>
            <a:ext cx="4341442" cy="6073217"/>
          </a:xfrm>
          <a:prstGeom prst="rect">
            <a:avLst/>
          </a:prstGeom>
        </p:spPr>
      </p:pic>
      <p:sp>
        <p:nvSpPr>
          <p:cNvPr id="3" name="TextBox 2"/>
          <p:cNvSpPr txBox="1"/>
          <p:nvPr/>
        </p:nvSpPr>
        <p:spPr>
          <a:xfrm>
            <a:off x="887104" y="1583140"/>
            <a:ext cx="5090615" cy="2123658"/>
          </a:xfrm>
          <a:prstGeom prst="rect">
            <a:avLst/>
          </a:prstGeom>
          <a:noFill/>
        </p:spPr>
        <p:txBody>
          <a:bodyPr wrap="square" rtlCol="0">
            <a:spAutoFit/>
          </a:bodyPr>
          <a:lstStyle/>
          <a:p>
            <a:r>
              <a:rPr lang="en-IN" sz="6600" b="1" dirty="0" smtClean="0">
                <a:latin typeface="AR CENA" panose="02000000000000000000" pitchFamily="2" charset="0"/>
              </a:rPr>
              <a:t>Computer </a:t>
            </a:r>
            <a:r>
              <a:rPr lang="en-IN" sz="6600" b="1" dirty="0">
                <a:latin typeface="AR CENA" panose="02000000000000000000" pitchFamily="2" charset="0"/>
              </a:rPr>
              <a:t>page of the </a:t>
            </a:r>
            <a:r>
              <a:rPr lang="en-IN" sz="6600" b="1" dirty="0" smtClean="0">
                <a:latin typeface="AR CENA" panose="02000000000000000000" pitchFamily="2" charset="0"/>
              </a:rPr>
              <a:t>app…</a:t>
            </a:r>
            <a:endParaRPr lang="en-IN" sz="6600" b="1" dirty="0">
              <a:latin typeface="AR CENA" panose="02000000000000000000" pitchFamily="2" charset="0"/>
            </a:endParaRPr>
          </a:p>
        </p:txBody>
      </p:sp>
    </p:spTree>
    <p:extLst>
      <p:ext uri="{BB962C8B-B14F-4D97-AF65-F5344CB8AC3E}">
        <p14:creationId xmlns:p14="http://schemas.microsoft.com/office/powerpoint/2010/main" val="3628423249"/>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738</TotalTime>
  <Words>434</Words>
  <Application>Microsoft Office PowerPoint</Application>
  <PresentationFormat>Widescreen</PresentationFormat>
  <Paragraphs>42</Paragraphs>
  <Slides>14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Microsoft JhengHei</vt:lpstr>
      <vt:lpstr>Agency FB</vt:lpstr>
      <vt:lpstr>AR CENA</vt:lpstr>
      <vt:lpstr>Arial</vt:lpstr>
      <vt:lpstr>Calibri</vt:lpstr>
      <vt:lpstr>Calibri Light</vt:lpstr>
      <vt:lpstr>Wingdings</vt:lpstr>
      <vt:lpstr>Retrospect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Flynn’s Classification of parallel processing systems</dc:title>
  <dc:creator>Tejas</dc:creator>
  <cp:lastModifiedBy>KAUSTABH DUTTA</cp:lastModifiedBy>
  <cp:revision>49</cp:revision>
  <dcterms:created xsi:type="dcterms:W3CDTF">2015-04-19T10:18:13Z</dcterms:created>
  <dcterms:modified xsi:type="dcterms:W3CDTF">2015-04-22T05:33:25Z</dcterms:modified>
</cp:coreProperties>
</file>