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9" r:id="rId8"/>
    <p:sldId id="280" r:id="rId9"/>
    <p:sldId id="262" r:id="rId10"/>
    <p:sldId id="263" r:id="rId11"/>
    <p:sldId id="264" r:id="rId12"/>
    <p:sldId id="265" r:id="rId13"/>
    <p:sldId id="266" r:id="rId14"/>
    <p:sldId id="277" r:id="rId15"/>
    <p:sldId id="268" r:id="rId16"/>
    <p:sldId id="278" r:id="rId17"/>
    <p:sldId id="269" r:id="rId18"/>
    <p:sldId id="281" r:id="rId19"/>
    <p:sldId id="270" r:id="rId20"/>
    <p:sldId id="271" r:id="rId21"/>
    <p:sldId id="272" r:id="rId22"/>
    <p:sldId id="282" r:id="rId23"/>
    <p:sldId id="283" r:id="rId24"/>
    <p:sldId id="284" r:id="rId25"/>
    <p:sldId id="273" r:id="rId26"/>
    <p:sldId id="274" r:id="rId27"/>
    <p:sldId id="285" r:id="rId28"/>
    <p:sldId id="27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ir patel" initials="Mp" lastIdx="1" clrIdx="0">
    <p:extLst>
      <p:ext uri="{19B8F6BF-5375-455C-9EA6-DF929625EA0E}">
        <p15:presenceInfo xmlns:p15="http://schemas.microsoft.com/office/powerpoint/2012/main" userId="Mihir pat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3-25T19:24:07.703"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9E4311A-8E30-4B4C-AEAD-FA5250C4CB07}" type="datetimeFigureOut">
              <a:rPr lang="en-IN" smtClean="0"/>
              <a:t>23-04-2015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8020D-304B-4D22-8242-0EBCC6A19F9B}" type="slidenum">
              <a:rPr lang="en-IN" smtClean="0"/>
              <a:t>‹#›</a:t>
            </a:fld>
            <a:endParaRPr lang="en-IN"/>
          </a:p>
        </p:txBody>
      </p:sp>
    </p:spTree>
    <p:extLst>
      <p:ext uri="{BB962C8B-B14F-4D97-AF65-F5344CB8AC3E}">
        <p14:creationId xmlns:p14="http://schemas.microsoft.com/office/powerpoint/2010/main" val="356987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E4311A-8E30-4B4C-AEAD-FA5250C4CB07}" type="datetimeFigureOut">
              <a:rPr lang="en-IN" smtClean="0"/>
              <a:t>23-04-2015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8020D-304B-4D22-8242-0EBCC6A19F9B}" type="slidenum">
              <a:rPr lang="en-IN" smtClean="0"/>
              <a:t>‹#›</a:t>
            </a:fld>
            <a:endParaRPr lang="en-IN"/>
          </a:p>
        </p:txBody>
      </p:sp>
    </p:spTree>
    <p:extLst>
      <p:ext uri="{BB962C8B-B14F-4D97-AF65-F5344CB8AC3E}">
        <p14:creationId xmlns:p14="http://schemas.microsoft.com/office/powerpoint/2010/main" val="137604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E4311A-8E30-4B4C-AEAD-FA5250C4CB07}" type="datetimeFigureOut">
              <a:rPr lang="en-IN" smtClean="0"/>
              <a:t>23-04-2015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8020D-304B-4D22-8242-0EBCC6A19F9B}" type="slidenum">
              <a:rPr lang="en-IN" smtClean="0"/>
              <a:t>‹#›</a:t>
            </a:fld>
            <a:endParaRPr lang="en-IN"/>
          </a:p>
        </p:txBody>
      </p:sp>
    </p:spTree>
    <p:extLst>
      <p:ext uri="{BB962C8B-B14F-4D97-AF65-F5344CB8AC3E}">
        <p14:creationId xmlns:p14="http://schemas.microsoft.com/office/powerpoint/2010/main" val="298304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E4311A-8E30-4B4C-AEAD-FA5250C4CB07}" type="datetimeFigureOut">
              <a:rPr lang="en-IN" smtClean="0"/>
              <a:t>23-04-2015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8020D-304B-4D22-8242-0EBCC6A19F9B}" type="slidenum">
              <a:rPr lang="en-IN" smtClean="0"/>
              <a:t>‹#›</a:t>
            </a:fld>
            <a:endParaRPr lang="en-IN"/>
          </a:p>
        </p:txBody>
      </p:sp>
    </p:spTree>
    <p:extLst>
      <p:ext uri="{BB962C8B-B14F-4D97-AF65-F5344CB8AC3E}">
        <p14:creationId xmlns:p14="http://schemas.microsoft.com/office/powerpoint/2010/main" val="370596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E4311A-8E30-4B4C-AEAD-FA5250C4CB07}" type="datetimeFigureOut">
              <a:rPr lang="en-IN" smtClean="0"/>
              <a:t>23-04-2015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8020D-304B-4D22-8242-0EBCC6A19F9B}" type="slidenum">
              <a:rPr lang="en-IN" smtClean="0"/>
              <a:t>‹#›</a:t>
            </a:fld>
            <a:endParaRPr lang="en-IN"/>
          </a:p>
        </p:txBody>
      </p:sp>
    </p:spTree>
    <p:extLst>
      <p:ext uri="{BB962C8B-B14F-4D97-AF65-F5344CB8AC3E}">
        <p14:creationId xmlns:p14="http://schemas.microsoft.com/office/powerpoint/2010/main" val="86295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9E4311A-8E30-4B4C-AEAD-FA5250C4CB07}" type="datetimeFigureOut">
              <a:rPr lang="en-IN" smtClean="0"/>
              <a:t>23-04-2015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B8020D-304B-4D22-8242-0EBCC6A19F9B}" type="slidenum">
              <a:rPr lang="en-IN" smtClean="0"/>
              <a:t>‹#›</a:t>
            </a:fld>
            <a:endParaRPr lang="en-IN"/>
          </a:p>
        </p:txBody>
      </p:sp>
    </p:spTree>
    <p:extLst>
      <p:ext uri="{BB962C8B-B14F-4D97-AF65-F5344CB8AC3E}">
        <p14:creationId xmlns:p14="http://schemas.microsoft.com/office/powerpoint/2010/main" val="2234320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9E4311A-8E30-4B4C-AEAD-FA5250C4CB07}" type="datetimeFigureOut">
              <a:rPr lang="en-IN" smtClean="0"/>
              <a:t>23-04-2015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B8020D-304B-4D22-8242-0EBCC6A19F9B}" type="slidenum">
              <a:rPr lang="en-IN" smtClean="0"/>
              <a:t>‹#›</a:t>
            </a:fld>
            <a:endParaRPr lang="en-IN"/>
          </a:p>
        </p:txBody>
      </p:sp>
    </p:spTree>
    <p:extLst>
      <p:ext uri="{BB962C8B-B14F-4D97-AF65-F5344CB8AC3E}">
        <p14:creationId xmlns:p14="http://schemas.microsoft.com/office/powerpoint/2010/main" val="2149552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9E4311A-8E30-4B4C-AEAD-FA5250C4CB07}" type="datetimeFigureOut">
              <a:rPr lang="en-IN" smtClean="0"/>
              <a:t>23-04-2015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B8020D-304B-4D22-8242-0EBCC6A19F9B}" type="slidenum">
              <a:rPr lang="en-IN" smtClean="0"/>
              <a:t>‹#›</a:t>
            </a:fld>
            <a:endParaRPr lang="en-IN"/>
          </a:p>
        </p:txBody>
      </p:sp>
    </p:spTree>
    <p:extLst>
      <p:ext uri="{BB962C8B-B14F-4D97-AF65-F5344CB8AC3E}">
        <p14:creationId xmlns:p14="http://schemas.microsoft.com/office/powerpoint/2010/main" val="109506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E4311A-8E30-4B4C-AEAD-FA5250C4CB07}" type="datetimeFigureOut">
              <a:rPr lang="en-IN" smtClean="0"/>
              <a:t>23-04-2015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B8020D-304B-4D22-8242-0EBCC6A19F9B}" type="slidenum">
              <a:rPr lang="en-IN" smtClean="0"/>
              <a:t>‹#›</a:t>
            </a:fld>
            <a:endParaRPr lang="en-IN"/>
          </a:p>
        </p:txBody>
      </p:sp>
    </p:spTree>
    <p:extLst>
      <p:ext uri="{BB962C8B-B14F-4D97-AF65-F5344CB8AC3E}">
        <p14:creationId xmlns:p14="http://schemas.microsoft.com/office/powerpoint/2010/main" val="416085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4311A-8E30-4B4C-AEAD-FA5250C4CB07}" type="datetimeFigureOut">
              <a:rPr lang="en-IN" smtClean="0"/>
              <a:t>23-04-2015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B8020D-304B-4D22-8242-0EBCC6A19F9B}" type="slidenum">
              <a:rPr lang="en-IN" smtClean="0"/>
              <a:t>‹#›</a:t>
            </a:fld>
            <a:endParaRPr lang="en-IN"/>
          </a:p>
        </p:txBody>
      </p:sp>
    </p:spTree>
    <p:extLst>
      <p:ext uri="{BB962C8B-B14F-4D97-AF65-F5344CB8AC3E}">
        <p14:creationId xmlns:p14="http://schemas.microsoft.com/office/powerpoint/2010/main" val="17478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4311A-8E30-4B4C-AEAD-FA5250C4CB07}" type="datetimeFigureOut">
              <a:rPr lang="en-IN" smtClean="0"/>
              <a:t>23-04-2015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B8020D-304B-4D22-8242-0EBCC6A19F9B}" type="slidenum">
              <a:rPr lang="en-IN" smtClean="0"/>
              <a:t>‹#›</a:t>
            </a:fld>
            <a:endParaRPr lang="en-IN"/>
          </a:p>
        </p:txBody>
      </p:sp>
    </p:spTree>
    <p:extLst>
      <p:ext uri="{BB962C8B-B14F-4D97-AF65-F5344CB8AC3E}">
        <p14:creationId xmlns:p14="http://schemas.microsoft.com/office/powerpoint/2010/main" val="281391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4311A-8E30-4B4C-AEAD-FA5250C4CB07}" type="datetimeFigureOut">
              <a:rPr lang="en-IN" smtClean="0"/>
              <a:t>23-04-2015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8020D-304B-4D22-8242-0EBCC6A19F9B}" type="slidenum">
              <a:rPr lang="en-IN" smtClean="0"/>
              <a:t>‹#›</a:t>
            </a:fld>
            <a:endParaRPr lang="en-IN"/>
          </a:p>
        </p:txBody>
      </p:sp>
    </p:spTree>
    <p:extLst>
      <p:ext uri="{BB962C8B-B14F-4D97-AF65-F5344CB8AC3E}">
        <p14:creationId xmlns:p14="http://schemas.microsoft.com/office/powerpoint/2010/main" val="374349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3875" y="1286136"/>
            <a:ext cx="9144000" cy="2387600"/>
          </a:xfrm>
        </p:spPr>
        <p:txBody>
          <a:bodyPr/>
          <a:lstStyle/>
          <a:p>
            <a:r>
              <a:rPr lang="en-IN" dirty="0" smtClean="0">
                <a:solidFill>
                  <a:srgbClr val="0070C0"/>
                </a:solidFill>
                <a:latin typeface="Century Gothic" panose="020B0502020202020204" pitchFamily="34" charset="0"/>
                <a:cs typeface="Leelawadee UI Semilight" panose="020B0402040204020203" pitchFamily="34" charset="-34"/>
              </a:rPr>
              <a:t>ATTENDANCE</a:t>
            </a:r>
            <a:br>
              <a:rPr lang="en-IN" dirty="0" smtClean="0">
                <a:solidFill>
                  <a:srgbClr val="0070C0"/>
                </a:solidFill>
                <a:latin typeface="Century Gothic" panose="020B0502020202020204" pitchFamily="34" charset="0"/>
                <a:cs typeface="Leelawadee UI Semilight" panose="020B0402040204020203" pitchFamily="34" charset="-34"/>
              </a:rPr>
            </a:br>
            <a:r>
              <a:rPr lang="en-IN" dirty="0" smtClean="0">
                <a:solidFill>
                  <a:srgbClr val="0070C0"/>
                </a:solidFill>
                <a:latin typeface="Century Gothic" panose="020B0502020202020204" pitchFamily="34" charset="0"/>
                <a:cs typeface="Leelawadee UI Semilight" panose="020B0402040204020203" pitchFamily="34" charset="-34"/>
              </a:rPr>
              <a:t>RECORDER</a:t>
            </a:r>
            <a:endParaRPr lang="en-IN" dirty="0">
              <a:solidFill>
                <a:srgbClr val="0070C0"/>
              </a:solidFill>
              <a:latin typeface="Century Gothic" panose="020B0502020202020204" pitchFamily="34" charset="0"/>
              <a:cs typeface="Leelawadee UI Semilight" panose="020B0402040204020203" pitchFamily="34" charset="-34"/>
            </a:endParaRPr>
          </a:p>
        </p:txBody>
      </p:sp>
      <p:pic>
        <p:nvPicPr>
          <p:cNvPr id="4" name="Picture 3"/>
          <p:cNvPicPr>
            <a:picLocks noChangeAspect="1"/>
          </p:cNvPicPr>
          <p:nvPr/>
        </p:nvPicPr>
        <p:blipFill>
          <a:blip r:embed="rId2"/>
          <a:stretch>
            <a:fillRect/>
          </a:stretch>
        </p:blipFill>
        <p:spPr>
          <a:xfrm>
            <a:off x="2459843" y="2003643"/>
            <a:ext cx="6522593" cy="2125829"/>
          </a:xfrm>
          <a:prstGeom prst="rect">
            <a:avLst/>
          </a:prstGeom>
        </p:spPr>
      </p:pic>
    </p:spTree>
    <p:extLst>
      <p:ext uri="{BB962C8B-B14F-4D97-AF65-F5344CB8AC3E}">
        <p14:creationId xmlns:p14="http://schemas.microsoft.com/office/powerpoint/2010/main" val="3155257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7784" y="556194"/>
            <a:ext cx="6290481" cy="4902911"/>
          </a:xfrm>
        </p:spPr>
        <p:txBody>
          <a:bodyPr>
            <a:normAutofit fontScale="90000"/>
          </a:bodyPr>
          <a:lstStyle/>
          <a:p>
            <a:r>
              <a:rPr lang="en-IN" sz="4000" dirty="0" smtClean="0"/>
              <a:t>After adding few subjects this is what our screen will look like…</a:t>
            </a:r>
            <a:br>
              <a:rPr lang="en-IN" sz="4000" dirty="0" smtClean="0"/>
            </a:br>
            <a:r>
              <a:rPr lang="en-IN" sz="4000" dirty="0" smtClean="0"/>
              <a:t/>
            </a:r>
            <a:br>
              <a:rPr lang="en-IN" sz="4000" dirty="0" smtClean="0"/>
            </a:br>
            <a:r>
              <a:rPr lang="en-IN" sz="4000" dirty="0" smtClean="0"/>
              <a:t>Suppose we want to edit any information that we have provided, then we long press(press and hold) that particular subject.</a:t>
            </a:r>
            <a:br>
              <a:rPr lang="en-IN" sz="4000" dirty="0" smtClean="0"/>
            </a:br>
            <a:r>
              <a:rPr lang="en-IN" sz="4000" dirty="0"/>
              <a:t/>
            </a:r>
            <a:br>
              <a:rPr lang="en-IN" sz="4000" dirty="0"/>
            </a:br>
            <a:r>
              <a:rPr lang="en-IN" sz="4000" dirty="0" smtClean="0"/>
              <a:t>On long pressing a subject…</a:t>
            </a:r>
            <a:r>
              <a:rPr lang="en-IN" sz="3600" dirty="0" smtClean="0"/>
              <a:t/>
            </a:r>
            <a:br>
              <a:rPr lang="en-IN" sz="3600" dirty="0" smtClean="0"/>
            </a:br>
            <a:endParaRPr lang="en-IN" sz="36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1722" y="365125"/>
            <a:ext cx="3468188" cy="6165670"/>
          </a:xfrm>
        </p:spPr>
      </p:pic>
      <p:sp>
        <p:nvSpPr>
          <p:cNvPr id="5" name="TextBox 4"/>
          <p:cNvSpPr txBox="1"/>
          <p:nvPr/>
        </p:nvSpPr>
        <p:spPr>
          <a:xfrm>
            <a:off x="4967784" y="6007575"/>
            <a:ext cx="6373504" cy="523220"/>
          </a:xfrm>
          <a:prstGeom prst="rect">
            <a:avLst/>
          </a:prstGeom>
          <a:noFill/>
        </p:spPr>
        <p:txBody>
          <a:bodyPr wrap="square" rtlCol="0">
            <a:spAutoFit/>
          </a:bodyPr>
          <a:lstStyle/>
          <a:p>
            <a:r>
              <a:rPr lang="en-IN" sz="2800" b="1" dirty="0" smtClean="0"/>
              <a:t>FEATURE: Long press Function</a:t>
            </a:r>
            <a:endParaRPr lang="en-IN" sz="2800" b="1" dirty="0"/>
          </a:p>
        </p:txBody>
      </p:sp>
    </p:spTree>
    <p:extLst>
      <p:ext uri="{BB962C8B-B14F-4D97-AF65-F5344CB8AC3E}">
        <p14:creationId xmlns:p14="http://schemas.microsoft.com/office/powerpoint/2010/main" val="3868283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3886" y="365125"/>
            <a:ext cx="6699913" cy="6131209"/>
          </a:xfrm>
        </p:spPr>
        <p:txBody>
          <a:bodyPr/>
          <a:lstStyle/>
          <a:p>
            <a:r>
              <a:rPr lang="en-IN" dirty="0" smtClean="0"/>
              <a:t>Now we can make the required changes and save it.</a:t>
            </a:r>
            <a:endParaRPr lang="en-IN"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9493" y="365125"/>
            <a:ext cx="3521188" cy="6259891"/>
          </a:xfrm>
        </p:spPr>
      </p:pic>
    </p:spTree>
    <p:extLst>
      <p:ext uri="{BB962C8B-B14F-4D97-AF65-F5344CB8AC3E}">
        <p14:creationId xmlns:p14="http://schemas.microsoft.com/office/powerpoint/2010/main" val="4059889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4012" y="365125"/>
            <a:ext cx="6549788" cy="5817311"/>
          </a:xfrm>
        </p:spPr>
        <p:txBody>
          <a:bodyPr/>
          <a:lstStyle/>
          <a:p>
            <a:r>
              <a:rPr lang="en-IN" dirty="0" smtClean="0"/>
              <a:t>Now we click on any one of the subjects to move ahead.</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0312" y="365125"/>
            <a:ext cx="3452948" cy="6138576"/>
          </a:xfrm>
        </p:spPr>
      </p:pic>
    </p:spTree>
    <p:extLst>
      <p:ext uri="{BB962C8B-B14F-4D97-AF65-F5344CB8AC3E}">
        <p14:creationId xmlns:p14="http://schemas.microsoft.com/office/powerpoint/2010/main" val="2913007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534" y="365125"/>
            <a:ext cx="6563436" cy="4708478"/>
          </a:xfrm>
        </p:spPr>
        <p:txBody>
          <a:bodyPr>
            <a:normAutofit/>
          </a:bodyPr>
          <a:lstStyle/>
          <a:p>
            <a:r>
              <a:rPr lang="en-IN" sz="3200" u="sng" dirty="0"/>
              <a:t>C</a:t>
            </a:r>
            <a:r>
              <a:rPr lang="en-IN" sz="3200" u="sng" dirty="0" smtClean="0"/>
              <a:t>lasses Held </a:t>
            </a:r>
            <a:r>
              <a:rPr lang="en-IN" sz="3200" dirty="0" smtClean="0"/>
              <a:t>: No. of classes totally           conducted till date.</a:t>
            </a:r>
            <a:br>
              <a:rPr lang="en-IN" sz="3200" dirty="0" smtClean="0"/>
            </a:br>
            <a:r>
              <a:rPr lang="en-IN" sz="3200" dirty="0"/>
              <a:t/>
            </a:r>
            <a:br>
              <a:rPr lang="en-IN" sz="3200" dirty="0"/>
            </a:br>
            <a:r>
              <a:rPr lang="en-IN" sz="3200" u="sng" dirty="0" smtClean="0"/>
              <a:t>Classes Missed</a:t>
            </a:r>
            <a:r>
              <a:rPr lang="en-IN" sz="3200" dirty="0" smtClean="0"/>
              <a:t>: No. of classes bunked till date.</a:t>
            </a:r>
            <a:br>
              <a:rPr lang="en-IN" sz="3200" dirty="0" smtClean="0"/>
            </a:br>
            <a:r>
              <a:rPr lang="en-IN" sz="3200" dirty="0"/>
              <a:t/>
            </a:r>
            <a:br>
              <a:rPr lang="en-IN" sz="3200" dirty="0"/>
            </a:br>
            <a:r>
              <a:rPr lang="en-IN" sz="3200" dirty="0" smtClean="0"/>
              <a:t>We use these                  buttons to decrement or increment the classes</a:t>
            </a:r>
            <a:endParaRPr lang="en-IN" sz="32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3017" y="365125"/>
            <a:ext cx="3474792" cy="6177409"/>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4585" y="3452885"/>
            <a:ext cx="1002252" cy="573206"/>
          </a:xfrm>
          <a:prstGeom prst="rect">
            <a:avLst/>
          </a:prstGeom>
        </p:spPr>
      </p:pic>
    </p:spTree>
    <p:extLst>
      <p:ext uri="{BB962C8B-B14F-4D97-AF65-F5344CB8AC3E}">
        <p14:creationId xmlns:p14="http://schemas.microsoft.com/office/powerpoint/2010/main" val="515025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4829" y="679023"/>
            <a:ext cx="6563436" cy="4708478"/>
          </a:xfrm>
        </p:spPr>
        <p:txBody>
          <a:bodyPr>
            <a:normAutofit/>
          </a:bodyPr>
          <a:lstStyle/>
          <a:p>
            <a:r>
              <a:rPr lang="en-IN" sz="3200" u="sng" dirty="0" smtClean="0"/>
              <a:t>CASE 1</a:t>
            </a:r>
            <a:r>
              <a:rPr lang="en-IN" sz="3200" dirty="0" smtClean="0"/>
              <a:t>: </a:t>
            </a:r>
            <a:r>
              <a:rPr lang="en-IN" sz="3200" u="sng" dirty="0" smtClean="0"/>
              <a:t>You attend a lecture</a:t>
            </a:r>
            <a:br>
              <a:rPr lang="en-IN" sz="3200" u="sng" dirty="0" smtClean="0"/>
            </a:br>
            <a:r>
              <a:rPr lang="en-IN" sz="3200" u="sng" dirty="0"/>
              <a:t/>
            </a:r>
            <a:br>
              <a:rPr lang="en-IN" sz="3200" u="sng" dirty="0"/>
            </a:br>
            <a:r>
              <a:rPr lang="en-IN" sz="3200" dirty="0" smtClean="0"/>
              <a:t>So we just press the          button once for classes held.</a:t>
            </a:r>
            <a:br>
              <a:rPr lang="en-IN" sz="3200" dirty="0" smtClean="0"/>
            </a:br>
            <a:r>
              <a:rPr lang="en-IN" sz="3200" dirty="0"/>
              <a:t/>
            </a:r>
            <a:br>
              <a:rPr lang="en-IN" sz="3200" dirty="0"/>
            </a:br>
            <a:r>
              <a:rPr lang="en-IN" sz="3200" u="sng" dirty="0" smtClean="0"/>
              <a:t>CASE 2</a:t>
            </a:r>
            <a:r>
              <a:rPr lang="en-IN" sz="3200" dirty="0" smtClean="0"/>
              <a:t>: </a:t>
            </a:r>
            <a:r>
              <a:rPr lang="en-IN" sz="3200" u="sng" dirty="0" smtClean="0"/>
              <a:t>You bunk a lecture</a:t>
            </a:r>
            <a:br>
              <a:rPr lang="en-IN" sz="3200" u="sng" dirty="0" smtClean="0"/>
            </a:br>
            <a:r>
              <a:rPr lang="en-IN" sz="3200" u="sng" dirty="0"/>
              <a:t/>
            </a:r>
            <a:br>
              <a:rPr lang="en-IN" sz="3200" u="sng" dirty="0"/>
            </a:br>
            <a:r>
              <a:rPr lang="en-IN" sz="3200" dirty="0" smtClean="0"/>
              <a:t>So you press         button for both classes held as well as missed.</a:t>
            </a:r>
            <a:br>
              <a:rPr lang="en-IN" sz="3200" dirty="0" smtClean="0"/>
            </a:br>
            <a:endParaRPr lang="en-IN" sz="32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3017" y="365125"/>
            <a:ext cx="3474792" cy="6177409"/>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0551" y="3715444"/>
            <a:ext cx="551744" cy="590600"/>
          </a:xfrm>
          <a:prstGeom prst="rect">
            <a:avLst/>
          </a:prstGeom>
        </p:spPr>
      </p:pic>
      <p:pic>
        <p:nvPicPr>
          <p:cNvPr id="6" name="Picture 5"/>
          <p:cNvPicPr>
            <a:picLocks noChangeAspect="1"/>
          </p:cNvPicPr>
          <p:nvPr/>
        </p:nvPicPr>
        <p:blipFill>
          <a:blip r:embed="rId4"/>
          <a:stretch>
            <a:fillRect/>
          </a:stretch>
        </p:blipFill>
        <p:spPr>
          <a:xfrm>
            <a:off x="8220613" y="1529495"/>
            <a:ext cx="554784" cy="585267"/>
          </a:xfrm>
          <a:prstGeom prst="rect">
            <a:avLst/>
          </a:prstGeom>
        </p:spPr>
      </p:pic>
    </p:spTree>
    <p:extLst>
      <p:ext uri="{BB962C8B-B14F-4D97-AF65-F5344CB8AC3E}">
        <p14:creationId xmlns:p14="http://schemas.microsoft.com/office/powerpoint/2010/main" val="4123353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124" y="1296146"/>
            <a:ext cx="6631675" cy="4193227"/>
          </a:xfrm>
        </p:spPr>
        <p:txBody>
          <a:bodyPr>
            <a:noAutofit/>
          </a:bodyPr>
          <a:lstStyle/>
          <a:p>
            <a:r>
              <a:rPr lang="en-IN" sz="3600" dirty="0" smtClean="0"/>
              <a:t>As soon as we adjust the classes, the percentages will be updated.</a:t>
            </a:r>
            <a:br>
              <a:rPr lang="en-IN" sz="3600" dirty="0" smtClean="0"/>
            </a:br>
            <a:r>
              <a:rPr lang="en-IN" sz="3600" dirty="0"/>
              <a:t/>
            </a:r>
            <a:br>
              <a:rPr lang="en-IN" sz="3600" dirty="0"/>
            </a:br>
            <a:r>
              <a:rPr lang="en-IN" sz="3600" u="sng" dirty="0" smtClean="0"/>
              <a:t>Current %: </a:t>
            </a:r>
            <a:r>
              <a:rPr lang="en-IN" sz="3600" dirty="0" smtClean="0"/>
              <a:t>Your current attendance as per classes missed.</a:t>
            </a:r>
            <a:br>
              <a:rPr lang="en-IN" sz="3600" dirty="0" smtClean="0"/>
            </a:br>
            <a:r>
              <a:rPr lang="en-IN" sz="3600" dirty="0"/>
              <a:t/>
            </a:r>
            <a:br>
              <a:rPr lang="en-IN" sz="3600" dirty="0"/>
            </a:br>
            <a:r>
              <a:rPr lang="en-IN" sz="3600" u="sng" dirty="0" smtClean="0"/>
              <a:t>Estimated %:</a:t>
            </a:r>
            <a:r>
              <a:rPr lang="en-IN" sz="3600" dirty="0" smtClean="0"/>
              <a:t> Your attendance at the end of semester if you do not miss any class further.</a:t>
            </a:r>
            <a:endParaRPr lang="en-IN" sz="36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9367" y="226420"/>
            <a:ext cx="3562132" cy="6332681"/>
          </a:xfrm>
        </p:spPr>
      </p:pic>
    </p:spTree>
    <p:extLst>
      <p:ext uri="{BB962C8B-B14F-4D97-AF65-F5344CB8AC3E}">
        <p14:creationId xmlns:p14="http://schemas.microsoft.com/office/powerpoint/2010/main" val="67211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124" y="1296146"/>
            <a:ext cx="6631675" cy="4193227"/>
          </a:xfrm>
        </p:spPr>
        <p:txBody>
          <a:bodyPr>
            <a:noAutofit/>
          </a:bodyPr>
          <a:lstStyle/>
          <a:p>
            <a:r>
              <a:rPr lang="en-IN" sz="3600" dirty="0" smtClean="0"/>
              <a:t>When you miss a class, the present day’s date is added automatically in case we need to tally later for our convenience.</a:t>
            </a:r>
            <a:br>
              <a:rPr lang="en-IN" sz="3600" dirty="0" smtClean="0"/>
            </a:br>
            <a:r>
              <a:rPr lang="en-IN" sz="3600" dirty="0"/>
              <a:t/>
            </a:r>
            <a:br>
              <a:rPr lang="en-IN" sz="3600" dirty="0"/>
            </a:br>
            <a:r>
              <a:rPr lang="en-IN" sz="3600" dirty="0" smtClean="0"/>
              <a:t>This date can be altered by clicking over it.</a:t>
            </a:r>
            <a:endParaRPr lang="en-IN" sz="36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9367" y="226420"/>
            <a:ext cx="3562132" cy="6332681"/>
          </a:xfrm>
        </p:spPr>
      </p:pic>
    </p:spTree>
    <p:extLst>
      <p:ext uri="{BB962C8B-B14F-4D97-AF65-F5344CB8AC3E}">
        <p14:creationId xmlns:p14="http://schemas.microsoft.com/office/powerpoint/2010/main" val="2872876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330" y="-289967"/>
            <a:ext cx="6604379" cy="5407878"/>
          </a:xfrm>
        </p:spPr>
        <p:txBody>
          <a:bodyPr>
            <a:normAutofit/>
          </a:bodyPr>
          <a:lstStyle/>
          <a:p>
            <a:r>
              <a:rPr lang="en-IN" sz="4000" dirty="0" smtClean="0"/>
              <a:t>So we can alter the date and change it to the date we missed our lecture for remembrance.</a:t>
            </a:r>
            <a:endParaRPr lang="en-IN" sz="40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5244" y="101710"/>
            <a:ext cx="3679209" cy="6540817"/>
          </a:xfrm>
        </p:spPr>
      </p:pic>
      <p:sp>
        <p:nvSpPr>
          <p:cNvPr id="6" name="Rectangle 5"/>
          <p:cNvSpPr/>
          <p:nvPr/>
        </p:nvSpPr>
        <p:spPr>
          <a:xfrm>
            <a:off x="5295330" y="6160832"/>
            <a:ext cx="3573414" cy="523220"/>
          </a:xfrm>
          <a:prstGeom prst="rect">
            <a:avLst/>
          </a:prstGeom>
        </p:spPr>
        <p:txBody>
          <a:bodyPr wrap="none">
            <a:spAutoFit/>
          </a:bodyPr>
          <a:lstStyle/>
          <a:p>
            <a:r>
              <a:rPr lang="en-IN" sz="2800" b="1" dirty="0"/>
              <a:t>FEATURE: DATE PICKER</a:t>
            </a:r>
          </a:p>
        </p:txBody>
      </p:sp>
    </p:spTree>
    <p:extLst>
      <p:ext uri="{BB962C8B-B14F-4D97-AF65-F5344CB8AC3E}">
        <p14:creationId xmlns:p14="http://schemas.microsoft.com/office/powerpoint/2010/main" val="2538381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2594"/>
          </a:xfrm>
        </p:spPr>
        <p:txBody>
          <a:bodyPr>
            <a:normAutofit fontScale="90000"/>
          </a:bodyPr>
          <a:lstStyle/>
          <a:p>
            <a:r>
              <a:rPr lang="en-IN" dirty="0"/>
              <a:t/>
            </a:r>
            <a:br>
              <a:rPr lang="en-IN" dirty="0"/>
            </a:br>
            <a:r>
              <a:rPr lang="en-IN" sz="2700" dirty="0"/>
              <a:t>import </a:t>
            </a:r>
            <a:r>
              <a:rPr lang="en-IN" sz="2700" dirty="0" err="1"/>
              <a:t>android.app.DatePickerDialog</a:t>
            </a:r>
            <a:r>
              <a:rPr lang="en-IN" sz="2700" dirty="0"/>
              <a:t>;</a:t>
            </a:r>
            <a:br>
              <a:rPr lang="en-IN" sz="2700" dirty="0"/>
            </a:br>
            <a:r>
              <a:rPr lang="en-IN" sz="2700" dirty="0"/>
              <a:t>import </a:t>
            </a:r>
            <a:r>
              <a:rPr lang="en-IN" sz="2700" dirty="0" err="1"/>
              <a:t>android.app.Dialog</a:t>
            </a:r>
            <a:r>
              <a:rPr lang="en-IN" sz="2700" dirty="0"/>
              <a:t>;</a:t>
            </a:r>
            <a:br>
              <a:rPr lang="en-IN" sz="2700" dirty="0"/>
            </a:br>
            <a:r>
              <a:rPr lang="en-IN" sz="2700" dirty="0"/>
              <a:t>import </a:t>
            </a:r>
            <a:r>
              <a:rPr lang="en-IN" sz="2700" dirty="0" err="1"/>
              <a:t>android.os.Bundle</a:t>
            </a:r>
            <a:r>
              <a:rPr lang="en-IN" sz="2700" dirty="0"/>
              <a:t>;</a:t>
            </a:r>
            <a:br>
              <a:rPr lang="en-IN" sz="2700" dirty="0"/>
            </a:br>
            <a:r>
              <a:rPr lang="en-IN" sz="2700" dirty="0"/>
              <a:t>import android.support.v4.app.DialogFragment;</a:t>
            </a:r>
            <a:br>
              <a:rPr lang="en-IN" sz="2700" dirty="0"/>
            </a:br>
            <a:r>
              <a:rPr lang="en-IN" sz="2700" dirty="0"/>
              <a:t>import </a:t>
            </a:r>
            <a:r>
              <a:rPr lang="en-IN" sz="2700" dirty="0" err="1"/>
              <a:t>java.util.Calendar</a:t>
            </a:r>
            <a:r>
              <a:rPr lang="en-IN" sz="2700" dirty="0"/>
              <a:t>;</a:t>
            </a:r>
            <a:br>
              <a:rPr lang="en-IN" sz="2700" dirty="0"/>
            </a:br>
            <a:r>
              <a:rPr lang="en-IN" sz="2700" dirty="0"/>
              <a:t/>
            </a:r>
            <a:br>
              <a:rPr lang="en-IN" sz="2700" dirty="0"/>
            </a:br>
            <a:r>
              <a:rPr lang="en-IN" sz="2700" dirty="0"/>
              <a:t>public class </a:t>
            </a:r>
            <a:r>
              <a:rPr lang="en-IN" sz="2700" dirty="0" err="1"/>
              <a:t>DatePickerFragment</a:t>
            </a:r>
            <a:r>
              <a:rPr lang="en-IN" sz="2700" dirty="0"/>
              <a:t> extends </a:t>
            </a:r>
            <a:r>
              <a:rPr lang="en-IN" sz="2700" dirty="0" err="1"/>
              <a:t>DialogFragment</a:t>
            </a:r>
            <a:r>
              <a:rPr lang="en-IN" sz="2700" dirty="0"/>
              <a:t/>
            </a:r>
            <a:br>
              <a:rPr lang="en-IN" sz="2700" dirty="0"/>
            </a:br>
            <a:r>
              <a:rPr lang="en-IN" sz="2700" dirty="0"/>
              <a:t>{</a:t>
            </a:r>
            <a:br>
              <a:rPr lang="en-IN" sz="2700" dirty="0"/>
            </a:br>
            <a:r>
              <a:rPr lang="en-IN" sz="2700" dirty="0"/>
              <a:t>  public Dialog </a:t>
            </a:r>
            <a:r>
              <a:rPr lang="en-IN" sz="2700" dirty="0" err="1"/>
              <a:t>onCreateDialog</a:t>
            </a:r>
            <a:r>
              <a:rPr lang="en-IN" sz="2700" dirty="0"/>
              <a:t>(Bundle </a:t>
            </a:r>
            <a:r>
              <a:rPr lang="en-IN" sz="2700" dirty="0" err="1"/>
              <a:t>paramBundle</a:t>
            </a:r>
            <a:r>
              <a:rPr lang="en-IN" sz="2700" dirty="0"/>
              <a:t>)</a:t>
            </a:r>
            <a:br>
              <a:rPr lang="en-IN" sz="2700" dirty="0"/>
            </a:br>
            <a:r>
              <a:rPr lang="en-IN" sz="2700" dirty="0"/>
              <a:t>  {</a:t>
            </a:r>
            <a:br>
              <a:rPr lang="en-IN" sz="2700" dirty="0"/>
            </a:br>
            <a:r>
              <a:rPr lang="en-IN" sz="2700" dirty="0"/>
              <a:t>    Calendar </a:t>
            </a:r>
            <a:r>
              <a:rPr lang="en-IN" sz="2700" dirty="0" err="1"/>
              <a:t>localCalendar</a:t>
            </a:r>
            <a:r>
              <a:rPr lang="en-IN" sz="2700" dirty="0"/>
              <a:t> = </a:t>
            </a:r>
            <a:r>
              <a:rPr lang="en-IN" sz="2700" dirty="0" err="1"/>
              <a:t>Calendar.getInstance</a:t>
            </a:r>
            <a:r>
              <a:rPr lang="en-IN" sz="2700" dirty="0"/>
              <a:t>();</a:t>
            </a:r>
            <a:br>
              <a:rPr lang="en-IN" sz="2700" dirty="0"/>
            </a:br>
            <a:r>
              <a:rPr lang="en-IN" sz="2700" dirty="0"/>
              <a:t>    </a:t>
            </a:r>
            <a:r>
              <a:rPr lang="en-IN" sz="2700" dirty="0" err="1"/>
              <a:t>int</a:t>
            </a:r>
            <a:r>
              <a:rPr lang="en-IN" sz="2700" dirty="0"/>
              <a:t> </a:t>
            </a:r>
            <a:r>
              <a:rPr lang="en-IN" sz="2700" dirty="0" err="1"/>
              <a:t>i</a:t>
            </a:r>
            <a:r>
              <a:rPr lang="en-IN" sz="2700" dirty="0"/>
              <a:t> = </a:t>
            </a:r>
            <a:r>
              <a:rPr lang="en-IN" sz="2700" dirty="0" err="1"/>
              <a:t>localCalendar.get</a:t>
            </a:r>
            <a:r>
              <a:rPr lang="en-IN" sz="2700" dirty="0"/>
              <a:t>(1);</a:t>
            </a:r>
            <a:br>
              <a:rPr lang="en-IN" sz="2700" dirty="0"/>
            </a:br>
            <a:r>
              <a:rPr lang="en-IN" sz="2700" dirty="0"/>
              <a:t>    </a:t>
            </a:r>
            <a:r>
              <a:rPr lang="en-IN" sz="2700" dirty="0" err="1"/>
              <a:t>int</a:t>
            </a:r>
            <a:r>
              <a:rPr lang="en-IN" sz="2700" dirty="0"/>
              <a:t> j = </a:t>
            </a:r>
            <a:r>
              <a:rPr lang="en-IN" sz="2700" dirty="0" err="1"/>
              <a:t>localCalendar.get</a:t>
            </a:r>
            <a:r>
              <a:rPr lang="en-IN" sz="2700" dirty="0"/>
              <a:t>(2);</a:t>
            </a:r>
            <a:br>
              <a:rPr lang="en-IN" sz="2700" dirty="0"/>
            </a:br>
            <a:r>
              <a:rPr lang="en-IN" sz="2700" dirty="0"/>
              <a:t>    </a:t>
            </a:r>
            <a:r>
              <a:rPr lang="en-IN" sz="2700" dirty="0" err="1"/>
              <a:t>int</a:t>
            </a:r>
            <a:r>
              <a:rPr lang="en-IN" sz="2700" dirty="0"/>
              <a:t> k = </a:t>
            </a:r>
            <a:r>
              <a:rPr lang="en-IN" sz="2700" dirty="0" err="1"/>
              <a:t>localCalendar.get</a:t>
            </a:r>
            <a:r>
              <a:rPr lang="en-IN" sz="2700" dirty="0"/>
              <a:t>(5);</a:t>
            </a:r>
            <a:br>
              <a:rPr lang="en-IN" sz="2700" dirty="0"/>
            </a:br>
            <a:r>
              <a:rPr lang="en-IN" sz="2700" dirty="0"/>
              <a:t>    return new </a:t>
            </a:r>
            <a:r>
              <a:rPr lang="en-IN" sz="2700" dirty="0" err="1"/>
              <a:t>DatePickerDialog</a:t>
            </a:r>
            <a:r>
              <a:rPr lang="en-IN" sz="2700" dirty="0"/>
              <a:t>(</a:t>
            </a:r>
            <a:r>
              <a:rPr lang="en-IN" sz="2700" dirty="0" err="1"/>
              <a:t>getActivity</a:t>
            </a:r>
            <a:r>
              <a:rPr lang="en-IN" sz="2700" dirty="0"/>
              <a:t>(), (</a:t>
            </a:r>
            <a:r>
              <a:rPr lang="en-IN" sz="2700" dirty="0" err="1"/>
              <a:t>CourseAttendance</a:t>
            </a:r>
            <a:r>
              <a:rPr lang="en-IN" sz="2700" dirty="0"/>
              <a:t>)</a:t>
            </a:r>
            <a:r>
              <a:rPr lang="en-IN" sz="2700" dirty="0" err="1"/>
              <a:t>getActivity</a:t>
            </a:r>
            <a:r>
              <a:rPr lang="en-IN" sz="2700" dirty="0"/>
              <a:t>(), </a:t>
            </a:r>
            <a:r>
              <a:rPr lang="en-IN" sz="2700" dirty="0" err="1"/>
              <a:t>i</a:t>
            </a:r>
            <a:r>
              <a:rPr lang="en-IN" sz="2700" dirty="0"/>
              <a:t>, j, k);</a:t>
            </a:r>
            <a:br>
              <a:rPr lang="en-IN" sz="2700" dirty="0"/>
            </a:br>
            <a:r>
              <a:rPr lang="en-IN" sz="2700" dirty="0"/>
              <a:t>  }</a:t>
            </a:r>
            <a:br>
              <a:rPr lang="en-IN" sz="2700" dirty="0"/>
            </a:br>
            <a:r>
              <a:rPr lang="en-IN" sz="2700" dirty="0"/>
              <a:t>}</a:t>
            </a:r>
          </a:p>
        </p:txBody>
      </p:sp>
    </p:spTree>
    <p:extLst>
      <p:ext uri="{BB962C8B-B14F-4D97-AF65-F5344CB8AC3E}">
        <p14:creationId xmlns:p14="http://schemas.microsoft.com/office/powerpoint/2010/main" val="2403307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8727" y="1185843"/>
            <a:ext cx="6386015" cy="3701908"/>
          </a:xfrm>
        </p:spPr>
        <p:txBody>
          <a:bodyPr>
            <a:normAutofit fontScale="90000"/>
          </a:bodyPr>
          <a:lstStyle/>
          <a:p>
            <a:r>
              <a:rPr lang="en-IN" dirty="0" smtClean="0"/>
              <a:t>Now to delete a particular subject from your list, simply press the        button while inside that course as shown and tap from the list view.</a:t>
            </a:r>
            <a:endParaRPr lang="en-IN"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4903" y="174057"/>
            <a:ext cx="3630368" cy="6453989"/>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6949" y="2770494"/>
            <a:ext cx="523500" cy="507719"/>
          </a:xfrm>
          <a:prstGeom prst="rect">
            <a:avLst/>
          </a:prstGeom>
        </p:spPr>
      </p:pic>
    </p:spTree>
    <p:extLst>
      <p:ext uri="{BB962C8B-B14F-4D97-AF65-F5344CB8AC3E}">
        <p14:creationId xmlns:p14="http://schemas.microsoft.com/office/powerpoint/2010/main" val="3310819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ndara" panose="020E0502030303020204" pitchFamily="34" charset="0"/>
              </a:rPr>
              <a:t> WHAT ?</a:t>
            </a:r>
            <a:endParaRPr lang="en-IN" b="1" dirty="0">
              <a:latin typeface="Candara" panose="020E0502030303020204" pitchFamily="34" charset="0"/>
            </a:endParaRPr>
          </a:p>
        </p:txBody>
      </p:sp>
      <p:sp>
        <p:nvSpPr>
          <p:cNvPr id="3" name="Content Placeholder 2"/>
          <p:cNvSpPr>
            <a:spLocks noGrp="1"/>
          </p:cNvSpPr>
          <p:nvPr>
            <p:ph idx="1"/>
          </p:nvPr>
        </p:nvSpPr>
        <p:spPr>
          <a:xfrm>
            <a:off x="838200" y="1690688"/>
            <a:ext cx="10515600" cy="4351338"/>
          </a:xfrm>
        </p:spPr>
        <p:txBody>
          <a:bodyPr/>
          <a:lstStyle/>
          <a:p>
            <a:pPr marL="0" indent="0">
              <a:buNone/>
            </a:pPr>
            <a:r>
              <a:rPr lang="en-IN" dirty="0" smtClean="0"/>
              <a:t>This application is an application specifically built for students. As very clear from the name, this application helps the students to keep a track of their attendance.</a:t>
            </a:r>
          </a:p>
          <a:p>
            <a:pPr marL="0" indent="0">
              <a:buNone/>
            </a:pPr>
            <a:r>
              <a:rPr lang="en-IN" dirty="0" smtClean="0"/>
              <a:t>It gives the student clear idea about how many lectures are available to bunk and what is the estimated attendance percentage at the end of the semester.</a:t>
            </a:r>
          </a:p>
          <a:p>
            <a:pPr marL="0" indent="0">
              <a:buNone/>
            </a:pPr>
            <a:endParaRPr lang="en-IN" dirty="0"/>
          </a:p>
          <a:p>
            <a:pPr marL="0" indent="0">
              <a:buNone/>
            </a:pPr>
            <a:r>
              <a:rPr lang="en-IN" dirty="0" smtClean="0">
                <a:solidFill>
                  <a:schemeClr val="accent1">
                    <a:lumMod val="50000"/>
                  </a:schemeClr>
                </a:solidFill>
              </a:rPr>
              <a:t>SO,  LET US CHECK THE APP NOW…  </a:t>
            </a:r>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5556" y="4504903"/>
            <a:ext cx="595065" cy="691936"/>
          </a:xfrm>
          <a:prstGeom prst="rect">
            <a:avLst/>
          </a:prstGeom>
        </p:spPr>
      </p:pic>
    </p:spTree>
    <p:extLst>
      <p:ext uri="{BB962C8B-B14F-4D97-AF65-F5344CB8AC3E}">
        <p14:creationId xmlns:p14="http://schemas.microsoft.com/office/powerpoint/2010/main" val="2043558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7218" y="1033866"/>
            <a:ext cx="5771866" cy="3019520"/>
          </a:xfrm>
        </p:spPr>
        <p:txBody>
          <a:bodyPr/>
          <a:lstStyle/>
          <a:p>
            <a:r>
              <a:rPr lang="en-IN" dirty="0" smtClean="0"/>
              <a:t>After deleting the course “Maths”, this is the screen we get…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2198" y="377138"/>
            <a:ext cx="3521187" cy="6259890"/>
          </a:xfrm>
        </p:spPr>
      </p:pic>
    </p:spTree>
    <p:extLst>
      <p:ext uri="{BB962C8B-B14F-4D97-AF65-F5344CB8AC3E}">
        <p14:creationId xmlns:p14="http://schemas.microsoft.com/office/powerpoint/2010/main" val="3301183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9411269" cy="4351338"/>
          </a:xfrm>
        </p:spPr>
        <p:txBody>
          <a:bodyPr>
            <a:normAutofit/>
          </a:bodyPr>
          <a:lstStyle/>
          <a:p>
            <a:pPr marL="0" indent="0" algn="ctr">
              <a:buNone/>
            </a:pPr>
            <a:r>
              <a:rPr lang="en-IN" sz="4400" dirty="0" smtClean="0"/>
              <a:t>So just use the app and</a:t>
            </a:r>
          </a:p>
          <a:p>
            <a:pPr marL="0" indent="0" algn="ctr">
              <a:buNone/>
            </a:pPr>
            <a:endParaRPr lang="en-IN" sz="4400" dirty="0" smtClean="0"/>
          </a:p>
          <a:p>
            <a:pPr marL="0" indent="0" algn="ctr">
              <a:buNone/>
            </a:pPr>
            <a:r>
              <a:rPr lang="en-IN" sz="5400" dirty="0" smtClean="0">
                <a:latin typeface="Bradley Hand ITC" panose="03070402050302030203" pitchFamily="66" charset="0"/>
              </a:rPr>
              <a:t>ENJOY IT.</a:t>
            </a:r>
            <a:endParaRPr lang="en-IN" sz="5400" dirty="0">
              <a:latin typeface="Bradley Hand ITC" panose="03070402050302030203" pitchFamily="66" charset="0"/>
            </a:endParaRPr>
          </a:p>
        </p:txBody>
      </p:sp>
    </p:spTree>
    <p:extLst>
      <p:ext uri="{BB962C8B-B14F-4D97-AF65-F5344CB8AC3E}">
        <p14:creationId xmlns:p14="http://schemas.microsoft.com/office/powerpoint/2010/main" val="864712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NAVIGATION CODE:</a:t>
            </a:r>
            <a:endParaRPr lang="en-IN" u="sng" dirty="0"/>
          </a:p>
        </p:txBody>
      </p:sp>
      <p:sp>
        <p:nvSpPr>
          <p:cNvPr id="5" name="TextBox 4"/>
          <p:cNvSpPr txBox="1"/>
          <p:nvPr/>
        </p:nvSpPr>
        <p:spPr>
          <a:xfrm>
            <a:off x="838200" y="1965278"/>
            <a:ext cx="8142027" cy="3539430"/>
          </a:xfrm>
          <a:prstGeom prst="rect">
            <a:avLst/>
          </a:prstGeom>
          <a:noFill/>
        </p:spPr>
        <p:txBody>
          <a:bodyPr wrap="square" rtlCol="0">
            <a:spAutoFit/>
          </a:bodyPr>
          <a:lstStyle/>
          <a:p>
            <a:r>
              <a:rPr lang="en-IN" sz="2800" dirty="0" smtClean="0"/>
              <a:t>Navigation code refers to the code that is used to move from one page of an app to another.</a:t>
            </a:r>
          </a:p>
          <a:p>
            <a:r>
              <a:rPr lang="en-IN" sz="2800" dirty="0" smtClean="0"/>
              <a:t>This navigation or change of page takes place on some event or activity.</a:t>
            </a:r>
          </a:p>
          <a:p>
            <a:r>
              <a:rPr lang="en-IN" sz="2800" dirty="0" err="1" smtClean="0"/>
              <a:t>Eg</a:t>
            </a:r>
            <a:r>
              <a:rPr lang="en-IN" sz="2800" dirty="0" smtClean="0"/>
              <a:t>.  </a:t>
            </a:r>
            <a:r>
              <a:rPr lang="en-IN" sz="2800" dirty="0" err="1" smtClean="0"/>
              <a:t>OnClickEvent</a:t>
            </a:r>
            <a:endParaRPr lang="en-IN" sz="2800" dirty="0" smtClean="0"/>
          </a:p>
          <a:p>
            <a:endParaRPr lang="en-IN" sz="2800" dirty="0"/>
          </a:p>
          <a:p>
            <a:r>
              <a:rPr lang="en-IN" sz="2800" dirty="0" smtClean="0"/>
              <a:t>So “Intent” code is used by us to link the different pages of our app to one another.</a:t>
            </a:r>
          </a:p>
        </p:txBody>
      </p:sp>
    </p:spTree>
    <p:extLst>
      <p:ext uri="{BB962C8B-B14F-4D97-AF65-F5344CB8AC3E}">
        <p14:creationId xmlns:p14="http://schemas.microsoft.com/office/powerpoint/2010/main" val="1772544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Code Examples:</a:t>
            </a:r>
            <a:endParaRPr lang="en-IN" u="sng" dirty="0"/>
          </a:p>
        </p:txBody>
      </p:sp>
      <p:sp>
        <p:nvSpPr>
          <p:cNvPr id="3" name="Content Placeholder 2"/>
          <p:cNvSpPr>
            <a:spLocks noGrp="1"/>
          </p:cNvSpPr>
          <p:nvPr>
            <p:ph idx="1"/>
          </p:nvPr>
        </p:nvSpPr>
        <p:spPr>
          <a:xfrm>
            <a:off x="453219" y="2506662"/>
            <a:ext cx="11285561" cy="4351338"/>
          </a:xfrm>
        </p:spPr>
        <p:txBody>
          <a:bodyPr>
            <a:normAutofit/>
          </a:bodyPr>
          <a:lstStyle/>
          <a:p>
            <a:pPr marL="0" indent="0">
              <a:buNone/>
            </a:pPr>
            <a:r>
              <a:rPr lang="en-IN" sz="2000" dirty="0" smtClean="0"/>
              <a:t>public </a:t>
            </a:r>
            <a:r>
              <a:rPr lang="en-IN" sz="2000" dirty="0"/>
              <a:t>void </a:t>
            </a:r>
            <a:r>
              <a:rPr lang="en-IN" sz="2000" dirty="0" err="1"/>
              <a:t>onItemClick</a:t>
            </a:r>
            <a:r>
              <a:rPr lang="en-IN" sz="2000" dirty="0"/>
              <a:t>(</a:t>
            </a:r>
            <a:r>
              <a:rPr lang="en-IN" sz="2000" dirty="0" err="1"/>
              <a:t>AdapterView</a:t>
            </a:r>
            <a:r>
              <a:rPr lang="en-IN" sz="2000" dirty="0"/>
              <a:t>&lt;?&gt; </a:t>
            </a:r>
            <a:r>
              <a:rPr lang="en-IN" sz="2000" dirty="0" err="1"/>
              <a:t>paramAdapterView</a:t>
            </a:r>
            <a:r>
              <a:rPr lang="en-IN" sz="2000" dirty="0"/>
              <a:t>, View </a:t>
            </a:r>
            <a:r>
              <a:rPr lang="en-IN" sz="2000" dirty="0" err="1"/>
              <a:t>paramView</a:t>
            </a:r>
            <a:r>
              <a:rPr lang="en-IN" sz="2000" dirty="0"/>
              <a:t>, </a:t>
            </a:r>
            <a:r>
              <a:rPr lang="en-IN" sz="2000" dirty="0" err="1"/>
              <a:t>int</a:t>
            </a:r>
            <a:r>
              <a:rPr lang="en-IN" sz="2000" dirty="0"/>
              <a:t> </a:t>
            </a:r>
            <a:r>
              <a:rPr lang="en-IN" sz="2000" dirty="0" err="1"/>
              <a:t>paramInt</a:t>
            </a:r>
            <a:r>
              <a:rPr lang="en-IN" sz="2000" dirty="0"/>
              <a:t>, long </a:t>
            </a:r>
            <a:r>
              <a:rPr lang="en-IN" sz="2000" dirty="0" err="1"/>
              <a:t>paramLong</a:t>
            </a:r>
            <a:r>
              <a:rPr lang="en-IN" sz="2000" dirty="0"/>
              <a:t>)</a:t>
            </a:r>
          </a:p>
          <a:p>
            <a:pPr marL="0" indent="0">
              <a:buNone/>
            </a:pPr>
            <a:r>
              <a:rPr lang="en-IN" sz="2000" dirty="0" smtClean="0"/>
              <a:t> {</a:t>
            </a:r>
          </a:p>
          <a:p>
            <a:pPr marL="0" indent="0">
              <a:buNone/>
            </a:pPr>
            <a:r>
              <a:rPr lang="en-IN" sz="2000" dirty="0" err="1" smtClean="0"/>
              <a:t>Log.v</a:t>
            </a:r>
            <a:r>
              <a:rPr lang="en-IN" sz="2000" dirty="0"/>
              <a:t>("long clicked", "</a:t>
            </a:r>
            <a:r>
              <a:rPr lang="en-IN" sz="2000" dirty="0" err="1"/>
              <a:t>pos</a:t>
            </a:r>
            <a:r>
              <a:rPr lang="en-IN" sz="2000" dirty="0"/>
              <a:t>: " + </a:t>
            </a:r>
            <a:r>
              <a:rPr lang="en-IN" sz="2000" dirty="0" err="1"/>
              <a:t>paramInt</a:t>
            </a:r>
            <a:r>
              <a:rPr lang="en-IN" sz="2000" dirty="0"/>
              <a:t>);</a:t>
            </a:r>
          </a:p>
          <a:p>
            <a:pPr marL="0" indent="0">
              <a:buNone/>
            </a:pPr>
            <a:r>
              <a:rPr lang="en-IN" sz="2000" dirty="0" smtClean="0"/>
              <a:t>Intent </a:t>
            </a:r>
            <a:r>
              <a:rPr lang="en-IN" sz="2000" dirty="0" err="1"/>
              <a:t>localIntent</a:t>
            </a:r>
            <a:r>
              <a:rPr lang="en-IN" sz="2000" dirty="0"/>
              <a:t> = new Intent(</a:t>
            </a:r>
            <a:r>
              <a:rPr lang="en-IN" sz="2000" dirty="0" err="1"/>
              <a:t>MainActivity.this</a:t>
            </a:r>
            <a:r>
              <a:rPr lang="en-IN" sz="2000" dirty="0"/>
              <a:t>, </a:t>
            </a:r>
            <a:r>
              <a:rPr lang="en-IN" sz="2000" dirty="0" err="1"/>
              <a:t>CourseAttendance.class</a:t>
            </a:r>
            <a:r>
              <a:rPr lang="en-IN" sz="2000" dirty="0" smtClean="0"/>
              <a:t>);</a:t>
            </a:r>
          </a:p>
          <a:p>
            <a:pPr marL="0" indent="0">
              <a:buNone/>
            </a:pPr>
            <a:r>
              <a:rPr lang="en-IN" sz="2000" dirty="0" smtClean="0"/>
              <a:t>.</a:t>
            </a:r>
          </a:p>
          <a:p>
            <a:pPr marL="0" indent="0">
              <a:buNone/>
            </a:pPr>
            <a:r>
              <a:rPr lang="en-IN" sz="2000" dirty="0" smtClean="0"/>
              <a:t>.</a:t>
            </a:r>
          </a:p>
          <a:p>
            <a:pPr marL="0" indent="0">
              <a:buNone/>
            </a:pPr>
            <a:r>
              <a:rPr lang="en-IN" sz="2000" dirty="0"/>
              <a:t>.</a:t>
            </a:r>
          </a:p>
        </p:txBody>
      </p:sp>
      <p:sp>
        <p:nvSpPr>
          <p:cNvPr id="4" name="TextBox 3"/>
          <p:cNvSpPr txBox="1"/>
          <p:nvPr/>
        </p:nvSpPr>
        <p:spPr>
          <a:xfrm>
            <a:off x="453219" y="1690688"/>
            <a:ext cx="9536942" cy="461665"/>
          </a:xfrm>
          <a:prstGeom prst="rect">
            <a:avLst/>
          </a:prstGeom>
          <a:noFill/>
        </p:spPr>
        <p:txBody>
          <a:bodyPr wrap="square" rtlCol="0">
            <a:spAutoFit/>
          </a:bodyPr>
          <a:lstStyle/>
          <a:p>
            <a:r>
              <a:rPr lang="en-IN" sz="2400" dirty="0" smtClean="0">
                <a:solidFill>
                  <a:srgbClr val="002060"/>
                </a:solidFill>
              </a:rPr>
              <a:t>1] </a:t>
            </a:r>
            <a:r>
              <a:rPr lang="en-IN" sz="2400" dirty="0" err="1" smtClean="0">
                <a:solidFill>
                  <a:srgbClr val="002060"/>
                </a:solidFill>
              </a:rPr>
              <a:t>MainActivity</a:t>
            </a:r>
            <a:r>
              <a:rPr lang="en-IN" sz="2400" dirty="0" smtClean="0">
                <a:solidFill>
                  <a:srgbClr val="002060"/>
                </a:solidFill>
              </a:rPr>
              <a:t> to </a:t>
            </a:r>
            <a:r>
              <a:rPr lang="en-IN" sz="2400" dirty="0" err="1" smtClean="0">
                <a:solidFill>
                  <a:srgbClr val="002060"/>
                </a:solidFill>
              </a:rPr>
              <a:t>CourseAttendance</a:t>
            </a:r>
            <a:r>
              <a:rPr lang="en-IN" sz="2400" dirty="0" smtClean="0">
                <a:solidFill>
                  <a:srgbClr val="002060"/>
                </a:solidFill>
              </a:rPr>
              <a:t>                          [ON CLICK]               </a:t>
            </a:r>
            <a:endParaRPr lang="en-IN" sz="2400" dirty="0">
              <a:solidFill>
                <a:srgbClr val="002060"/>
              </a:solidFill>
            </a:endParaRPr>
          </a:p>
        </p:txBody>
      </p:sp>
    </p:spTree>
    <p:extLst>
      <p:ext uri="{BB962C8B-B14F-4D97-AF65-F5344CB8AC3E}">
        <p14:creationId xmlns:p14="http://schemas.microsoft.com/office/powerpoint/2010/main" val="2992379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65" y="829149"/>
            <a:ext cx="10515600" cy="1325563"/>
          </a:xfrm>
        </p:spPr>
        <p:txBody>
          <a:bodyPr>
            <a:normAutofit/>
          </a:bodyPr>
          <a:lstStyle/>
          <a:p>
            <a:r>
              <a:rPr lang="en-IN" sz="2800" dirty="0" smtClean="0">
                <a:solidFill>
                  <a:srgbClr val="002060"/>
                </a:solidFill>
                <a:latin typeface="+mn-lt"/>
              </a:rPr>
              <a:t>2] </a:t>
            </a:r>
            <a:r>
              <a:rPr lang="en-IN" sz="2800" dirty="0" err="1" smtClean="0">
                <a:solidFill>
                  <a:srgbClr val="002060"/>
                </a:solidFill>
                <a:latin typeface="+mn-lt"/>
              </a:rPr>
              <a:t>MainActivity</a:t>
            </a:r>
            <a:r>
              <a:rPr lang="en-IN" sz="2800" dirty="0" smtClean="0">
                <a:solidFill>
                  <a:srgbClr val="002060"/>
                </a:solidFill>
                <a:latin typeface="+mn-lt"/>
              </a:rPr>
              <a:t> to </a:t>
            </a:r>
            <a:r>
              <a:rPr lang="en-IN" sz="2800" dirty="0" err="1" smtClean="0">
                <a:solidFill>
                  <a:srgbClr val="002060"/>
                </a:solidFill>
                <a:latin typeface="+mn-lt"/>
              </a:rPr>
              <a:t>EditCourse</a:t>
            </a:r>
            <a:r>
              <a:rPr lang="en-IN" sz="2800" dirty="0" smtClean="0">
                <a:solidFill>
                  <a:srgbClr val="002060"/>
                </a:solidFill>
                <a:latin typeface="+mn-lt"/>
              </a:rPr>
              <a:t>                          [ON LONG PRESS]</a:t>
            </a:r>
            <a:endParaRPr lang="en-IN" sz="2800" dirty="0">
              <a:solidFill>
                <a:srgbClr val="002060"/>
              </a:solidFill>
              <a:latin typeface="+mn-lt"/>
            </a:endParaRPr>
          </a:p>
        </p:txBody>
      </p:sp>
      <p:sp>
        <p:nvSpPr>
          <p:cNvPr id="3" name="Content Placeholder 2"/>
          <p:cNvSpPr>
            <a:spLocks noGrp="1"/>
          </p:cNvSpPr>
          <p:nvPr>
            <p:ph idx="1"/>
          </p:nvPr>
        </p:nvSpPr>
        <p:spPr>
          <a:xfrm>
            <a:off x="838200" y="1593614"/>
            <a:ext cx="10515600" cy="4351338"/>
          </a:xfrm>
        </p:spPr>
        <p:txBody>
          <a:bodyPr>
            <a:normAutofit/>
          </a:bodyPr>
          <a:lstStyle/>
          <a:p>
            <a:pPr marL="0" indent="0">
              <a:buNone/>
            </a:pPr>
            <a:endParaRPr lang="en-IN" sz="2000" dirty="0" smtClean="0"/>
          </a:p>
          <a:p>
            <a:pPr marL="0" indent="0">
              <a:buNone/>
            </a:pPr>
            <a:endParaRPr lang="en-IN" sz="2000" dirty="0"/>
          </a:p>
          <a:p>
            <a:pPr marL="0" indent="0">
              <a:buNone/>
            </a:pPr>
            <a:r>
              <a:rPr lang="en-IN" sz="2000" dirty="0" smtClean="0"/>
              <a:t>public </a:t>
            </a:r>
            <a:r>
              <a:rPr lang="en-IN" sz="2000" dirty="0" err="1"/>
              <a:t>boolean</a:t>
            </a:r>
            <a:r>
              <a:rPr lang="en-IN" sz="2000" dirty="0"/>
              <a:t> </a:t>
            </a:r>
            <a:r>
              <a:rPr lang="en-IN" sz="2000" dirty="0" err="1"/>
              <a:t>onItemLongClick</a:t>
            </a:r>
            <a:r>
              <a:rPr lang="en-IN" sz="2000" dirty="0"/>
              <a:t>(</a:t>
            </a:r>
            <a:r>
              <a:rPr lang="en-IN" sz="2000" dirty="0" err="1"/>
              <a:t>AdapterView</a:t>
            </a:r>
            <a:r>
              <a:rPr lang="en-IN" sz="2000" dirty="0"/>
              <a:t>&lt;?&gt; </a:t>
            </a:r>
            <a:r>
              <a:rPr lang="en-IN" sz="2000" dirty="0" err="1"/>
              <a:t>paramAdapterView</a:t>
            </a:r>
            <a:r>
              <a:rPr lang="en-IN" sz="2000" dirty="0"/>
              <a:t>, View </a:t>
            </a:r>
            <a:r>
              <a:rPr lang="en-IN" sz="2000" dirty="0" err="1"/>
              <a:t>paramView</a:t>
            </a:r>
            <a:r>
              <a:rPr lang="en-IN" sz="2000" dirty="0"/>
              <a:t>, </a:t>
            </a:r>
            <a:r>
              <a:rPr lang="en-IN" sz="2000" dirty="0" err="1"/>
              <a:t>int</a:t>
            </a:r>
            <a:r>
              <a:rPr lang="en-IN" sz="2000" dirty="0"/>
              <a:t> </a:t>
            </a:r>
            <a:r>
              <a:rPr lang="en-IN" sz="2000" dirty="0" err="1"/>
              <a:t>paramInt</a:t>
            </a:r>
            <a:r>
              <a:rPr lang="en-IN" sz="2000" dirty="0"/>
              <a:t>, long </a:t>
            </a:r>
            <a:r>
              <a:rPr lang="en-IN" sz="2000" dirty="0" err="1"/>
              <a:t>paramLong</a:t>
            </a:r>
            <a:r>
              <a:rPr lang="en-IN" sz="2000" dirty="0"/>
              <a:t>)</a:t>
            </a:r>
          </a:p>
          <a:p>
            <a:pPr marL="0" indent="0">
              <a:buNone/>
            </a:pPr>
            <a:r>
              <a:rPr lang="en-IN" sz="2000" dirty="0"/>
              <a:t>          {</a:t>
            </a:r>
          </a:p>
          <a:p>
            <a:pPr marL="0" indent="0">
              <a:buNone/>
            </a:pPr>
            <a:r>
              <a:rPr lang="en-IN" sz="2000" dirty="0"/>
              <a:t>            </a:t>
            </a:r>
            <a:r>
              <a:rPr lang="en-IN" sz="2000" dirty="0" err="1"/>
              <a:t>Log.v</a:t>
            </a:r>
            <a:r>
              <a:rPr lang="en-IN" sz="2000" dirty="0"/>
              <a:t>("long clicked", "</a:t>
            </a:r>
            <a:r>
              <a:rPr lang="en-IN" sz="2000" dirty="0" err="1"/>
              <a:t>pos</a:t>
            </a:r>
            <a:r>
              <a:rPr lang="en-IN" sz="2000" dirty="0"/>
              <a:t>: " + </a:t>
            </a:r>
            <a:r>
              <a:rPr lang="en-IN" sz="2000" dirty="0" err="1"/>
              <a:t>paramInt</a:t>
            </a:r>
            <a:r>
              <a:rPr lang="en-IN" sz="2000" dirty="0"/>
              <a:t>);</a:t>
            </a:r>
          </a:p>
          <a:p>
            <a:pPr marL="0" indent="0">
              <a:buNone/>
            </a:pPr>
            <a:r>
              <a:rPr lang="en-IN" sz="2000" dirty="0"/>
              <a:t>            Intent </a:t>
            </a:r>
            <a:r>
              <a:rPr lang="en-IN" sz="2000" dirty="0" err="1"/>
              <a:t>localIntent</a:t>
            </a:r>
            <a:r>
              <a:rPr lang="en-IN" sz="2000" dirty="0"/>
              <a:t> = new Intent(</a:t>
            </a:r>
            <a:r>
              <a:rPr lang="en-IN" sz="2000" dirty="0" err="1"/>
              <a:t>MainActivity.this</a:t>
            </a:r>
            <a:r>
              <a:rPr lang="en-IN" sz="2000" dirty="0"/>
              <a:t>, </a:t>
            </a:r>
            <a:r>
              <a:rPr lang="en-IN" sz="2000" dirty="0" err="1"/>
              <a:t>EditCourse.class</a:t>
            </a:r>
            <a:r>
              <a:rPr lang="en-IN" sz="2000" dirty="0" smtClean="0"/>
              <a:t>);</a:t>
            </a:r>
          </a:p>
          <a:p>
            <a:pPr marL="0" indent="0">
              <a:buNone/>
            </a:pPr>
            <a:r>
              <a:rPr lang="en-IN" sz="2000" dirty="0" smtClean="0"/>
              <a:t>           .</a:t>
            </a:r>
          </a:p>
          <a:p>
            <a:pPr marL="0" indent="0">
              <a:buNone/>
            </a:pPr>
            <a:r>
              <a:rPr lang="en-IN" sz="2000" dirty="0"/>
              <a:t> </a:t>
            </a:r>
            <a:r>
              <a:rPr lang="en-IN" sz="2000" dirty="0" smtClean="0"/>
              <a:t>          .</a:t>
            </a:r>
          </a:p>
          <a:p>
            <a:pPr marL="0" indent="0">
              <a:buNone/>
            </a:pPr>
            <a:r>
              <a:rPr lang="en-IN" sz="2000" dirty="0"/>
              <a:t> </a:t>
            </a:r>
            <a:r>
              <a:rPr lang="en-IN" sz="2000" dirty="0" smtClean="0"/>
              <a:t>          . </a:t>
            </a:r>
          </a:p>
          <a:p>
            <a:pPr marL="0" indent="0">
              <a:buNone/>
            </a:pPr>
            <a:endParaRPr lang="en-IN" sz="2000" dirty="0" smtClean="0"/>
          </a:p>
          <a:p>
            <a:pPr marL="0" indent="0">
              <a:buNone/>
            </a:pPr>
            <a:endParaRPr lang="en-IN" sz="2000" dirty="0" smtClean="0"/>
          </a:p>
          <a:p>
            <a:pPr marL="0" indent="0">
              <a:buNone/>
            </a:pPr>
            <a:endParaRPr lang="en-IN" sz="2000" dirty="0"/>
          </a:p>
        </p:txBody>
      </p:sp>
    </p:spTree>
    <p:extLst>
      <p:ext uri="{BB962C8B-B14F-4D97-AF65-F5344CB8AC3E}">
        <p14:creationId xmlns:p14="http://schemas.microsoft.com/office/powerpoint/2010/main" val="1014910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atin typeface="Arial" panose="020B0604020202020204" pitchFamily="34" charset="0"/>
                <a:cs typeface="Arial" panose="020B0604020202020204" pitchFamily="34" charset="0"/>
              </a:rPr>
              <a:t>SALIENT FEATURES</a:t>
            </a:r>
            <a:endParaRPr lang="en-IN"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IN" dirty="0" smtClean="0"/>
              <a:t>IT IS VERY TO THE POINT APP. ALL UNNECESSARY PARTS ARE AVOIDED.</a:t>
            </a:r>
          </a:p>
          <a:p>
            <a:endParaRPr lang="en-IN" dirty="0" smtClean="0"/>
          </a:p>
          <a:p>
            <a:r>
              <a:rPr lang="en-IN" dirty="0" smtClean="0"/>
              <a:t>THE INTERFACE IS VERY USER FRIENDLY AND SIMPLE.</a:t>
            </a:r>
          </a:p>
          <a:p>
            <a:pPr marL="0" indent="0">
              <a:buNone/>
            </a:pPr>
            <a:endParaRPr lang="en-IN" dirty="0" smtClean="0"/>
          </a:p>
          <a:p>
            <a:r>
              <a:rPr lang="en-IN" dirty="0" smtClean="0"/>
              <a:t>THE APP COMES WITH THE FEATURE TO PROVIDE DIFFERENT REQUIRED % FOR DIFFERENT SUBJECTS.</a:t>
            </a:r>
            <a:r>
              <a:rPr lang="en-IN" dirty="0"/>
              <a:t> </a:t>
            </a:r>
            <a:r>
              <a:rPr lang="en-IN" dirty="0" smtClean="0"/>
              <a:t>HENCE MAKING IT MORE EFFICIENT.</a:t>
            </a:r>
          </a:p>
          <a:p>
            <a:pPr marL="0" indent="0">
              <a:buNone/>
            </a:pPr>
            <a:endParaRPr lang="en-IN" dirty="0" smtClean="0"/>
          </a:p>
        </p:txBody>
      </p:sp>
    </p:spTree>
    <p:extLst>
      <p:ext uri="{BB962C8B-B14F-4D97-AF65-F5344CB8AC3E}">
        <p14:creationId xmlns:p14="http://schemas.microsoft.com/office/powerpoint/2010/main" val="1540929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WE HAVE TRIED TO USE DIFFERENT TOOLS TO MAKE OUR APP MORE INTERESTING SUCH AS:</a:t>
            </a:r>
          </a:p>
          <a:p>
            <a:r>
              <a:rPr lang="en-IN" dirty="0" smtClean="0"/>
              <a:t>DATE PICKER</a:t>
            </a:r>
          </a:p>
          <a:p>
            <a:endParaRPr lang="en-IN" dirty="0" smtClean="0"/>
          </a:p>
          <a:p>
            <a:r>
              <a:rPr lang="en-IN" dirty="0" smtClean="0"/>
              <a:t>RADIO GROUP</a:t>
            </a:r>
          </a:p>
          <a:p>
            <a:pPr marL="0" indent="0">
              <a:buNone/>
            </a:pPr>
            <a:endParaRPr lang="en-IN" dirty="0" smtClean="0"/>
          </a:p>
          <a:p>
            <a:r>
              <a:rPr lang="en-IN" dirty="0" smtClean="0"/>
              <a:t>INSTANTANEOUS UPDATE</a:t>
            </a:r>
          </a:p>
          <a:p>
            <a:endParaRPr lang="en-IN" dirty="0"/>
          </a:p>
        </p:txBody>
      </p:sp>
    </p:spTree>
    <p:extLst>
      <p:ext uri="{BB962C8B-B14F-4D97-AF65-F5344CB8AC3E}">
        <p14:creationId xmlns:p14="http://schemas.microsoft.com/office/powerpoint/2010/main" val="2132100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atin typeface="Arial" panose="020B0604020202020204" pitchFamily="34" charset="0"/>
                <a:cs typeface="Arial" panose="020B0604020202020204" pitchFamily="34" charset="0"/>
              </a:rPr>
              <a:t>BIBLIOGRAPHY:</a:t>
            </a:r>
            <a:endParaRPr lang="en-IN"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2506662"/>
            <a:ext cx="10515600" cy="4351338"/>
          </a:xfrm>
        </p:spPr>
        <p:txBody>
          <a:bodyPr/>
          <a:lstStyle/>
          <a:p>
            <a:r>
              <a:rPr lang="en-IN" dirty="0" smtClean="0"/>
              <a:t>POONAM MA’AM</a:t>
            </a:r>
          </a:p>
          <a:p>
            <a:endParaRPr lang="en-IN" dirty="0" smtClean="0"/>
          </a:p>
          <a:p>
            <a:r>
              <a:rPr lang="en-IN" dirty="0" smtClean="0"/>
              <a:t>GOOGLE</a:t>
            </a:r>
          </a:p>
          <a:p>
            <a:endParaRPr lang="en-IN" dirty="0" smtClean="0"/>
          </a:p>
          <a:p>
            <a:r>
              <a:rPr lang="en-IN" dirty="0" smtClean="0"/>
              <a:t>YOUTUBE</a:t>
            </a:r>
          </a:p>
          <a:p>
            <a:endParaRPr lang="en-IN" dirty="0"/>
          </a:p>
        </p:txBody>
      </p:sp>
    </p:spTree>
    <p:extLst>
      <p:ext uri="{BB962C8B-B14F-4D97-AF65-F5344CB8AC3E}">
        <p14:creationId xmlns:p14="http://schemas.microsoft.com/office/powerpoint/2010/main" val="3715141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IN" sz="4000" b="1" dirty="0" smtClean="0">
                <a:solidFill>
                  <a:schemeClr val="accent1">
                    <a:lumMod val="75000"/>
                  </a:schemeClr>
                </a:solidFill>
                <a:latin typeface="Arial" panose="020B0604020202020204" pitchFamily="34" charset="0"/>
                <a:cs typeface="Arial" panose="020B0604020202020204" pitchFamily="34" charset="0"/>
              </a:rPr>
              <a:t>OUR  TEAM:</a:t>
            </a:r>
          </a:p>
          <a:p>
            <a:pPr marL="0" indent="0">
              <a:buNone/>
            </a:pPr>
            <a:endParaRPr lang="en-IN" dirty="0"/>
          </a:p>
          <a:p>
            <a:pPr marL="0" indent="0">
              <a:buNone/>
            </a:pPr>
            <a:r>
              <a:rPr lang="en-IN" dirty="0" smtClean="0">
                <a:latin typeface="Century Gothic" panose="020B0502020202020204" pitchFamily="34" charset="0"/>
              </a:rPr>
              <a:t>MONIL  JAIN                        B042</a:t>
            </a:r>
          </a:p>
          <a:p>
            <a:pPr marL="0" indent="0">
              <a:buNone/>
            </a:pPr>
            <a:r>
              <a:rPr lang="en-IN" dirty="0" smtClean="0">
                <a:latin typeface="Century Gothic" panose="020B0502020202020204" pitchFamily="34" charset="0"/>
              </a:rPr>
              <a:t>MIHIR  PATEL                        B058</a:t>
            </a:r>
          </a:p>
          <a:p>
            <a:pPr marL="0" indent="0">
              <a:buNone/>
            </a:pPr>
            <a:r>
              <a:rPr lang="en-IN" dirty="0" smtClean="0">
                <a:latin typeface="Century Gothic" panose="020B0502020202020204" pitchFamily="34" charset="0"/>
              </a:rPr>
              <a:t>KAJOL  RATHOD                  B059</a:t>
            </a:r>
          </a:p>
          <a:p>
            <a:pPr marL="0" indent="0">
              <a:buNone/>
            </a:pPr>
            <a:r>
              <a:rPr lang="en-IN" dirty="0" smtClean="0">
                <a:latin typeface="Century Gothic" panose="020B0502020202020204" pitchFamily="34" charset="0"/>
              </a:rPr>
              <a:t>ANIKET  KOTHARI                 B062</a:t>
            </a:r>
            <a:endParaRPr lang="en-IN" dirty="0">
              <a:latin typeface="Century Gothic" panose="020B0502020202020204" pitchFamily="34" charset="0"/>
            </a:endParaRPr>
          </a:p>
        </p:txBody>
      </p:sp>
    </p:spTree>
    <p:extLst>
      <p:ext uri="{BB962C8B-B14F-4D97-AF65-F5344CB8AC3E}">
        <p14:creationId xmlns:p14="http://schemas.microsoft.com/office/powerpoint/2010/main" val="2307339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5362" y="1538833"/>
            <a:ext cx="10515600" cy="1325563"/>
          </a:xfrm>
        </p:spPr>
        <p:txBody>
          <a:bodyPr>
            <a:normAutofit/>
          </a:bodyPr>
          <a:lstStyle/>
          <a:p>
            <a:r>
              <a:rPr lang="en-IN" sz="6600" b="1" dirty="0" smtClean="0">
                <a:solidFill>
                  <a:srgbClr val="FF0000"/>
                </a:solidFill>
                <a:latin typeface="Copperplate Gothic Light" panose="020E0507020206020404" pitchFamily="34" charset="0"/>
              </a:rPr>
              <a:t>THANK  YOU</a:t>
            </a:r>
            <a:endParaRPr lang="en-IN" sz="6600" b="1" dirty="0">
              <a:solidFill>
                <a:srgbClr val="FF0000"/>
              </a:solidFill>
              <a:latin typeface="Copperplate Gothic Light" panose="020E0507020206020404" pitchFamily="34" charset="0"/>
            </a:endParaRPr>
          </a:p>
        </p:txBody>
      </p:sp>
    </p:spTree>
    <p:extLst>
      <p:ext uri="{BB962C8B-B14F-4D97-AF65-F5344CB8AC3E}">
        <p14:creationId xmlns:p14="http://schemas.microsoft.com/office/powerpoint/2010/main" val="2034226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810" y="1842233"/>
            <a:ext cx="10515600" cy="1325563"/>
          </a:xfrm>
        </p:spPr>
        <p:txBody>
          <a:bodyPr>
            <a:normAutofit fontScale="90000"/>
          </a:bodyPr>
          <a:lstStyle/>
          <a:p>
            <a:pPr algn="ctr"/>
            <a:r>
              <a:rPr lang="en-IN" dirty="0" smtClean="0"/>
              <a:t>On clicking the app icon in our phone</a:t>
            </a:r>
            <a:br>
              <a:rPr lang="en-IN" dirty="0" smtClean="0"/>
            </a:br>
            <a:r>
              <a:rPr lang="en-IN" dirty="0" smtClean="0"/>
              <a:t/>
            </a:r>
            <a:br>
              <a:rPr lang="en-IN" dirty="0" smtClean="0"/>
            </a:br>
            <a:r>
              <a:rPr lang="en-IN" dirty="0" smtClean="0"/>
              <a:t>  </a:t>
            </a:r>
            <a:r>
              <a:rPr lang="en-IN" sz="6000" dirty="0" smtClean="0">
                <a:latin typeface="+mn-lt"/>
              </a:rPr>
              <a:t>THIS IS WHAT WE SEE…</a:t>
            </a:r>
            <a:endParaRPr lang="en-IN" sz="6000" dirty="0">
              <a:latin typeface="+mn-lt"/>
            </a:endParaRPr>
          </a:p>
        </p:txBody>
      </p:sp>
    </p:spTree>
    <p:extLst>
      <p:ext uri="{BB962C8B-B14F-4D97-AF65-F5344CB8AC3E}">
        <p14:creationId xmlns:p14="http://schemas.microsoft.com/office/powerpoint/2010/main" val="3750707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1828" y="580858"/>
            <a:ext cx="7090116" cy="4455165"/>
          </a:xfrm>
        </p:spPr>
        <p:txBody>
          <a:bodyPr>
            <a:noAutofit/>
          </a:bodyPr>
          <a:lstStyle/>
          <a:p>
            <a:r>
              <a:rPr lang="en-IN" sz="3600" dirty="0" smtClean="0"/>
              <a:t>Currently no course is added.</a:t>
            </a:r>
            <a:br>
              <a:rPr lang="en-IN" sz="3600" dirty="0" smtClean="0"/>
            </a:br>
            <a:r>
              <a:rPr lang="en-IN" sz="3600" dirty="0" smtClean="0"/>
              <a:t>So it displays a message to add your subjects by clicking on this button…</a:t>
            </a:r>
            <a:br>
              <a:rPr lang="en-IN" sz="3600" dirty="0" smtClean="0"/>
            </a:br>
            <a:r>
              <a:rPr lang="en-IN" sz="3600" dirty="0"/>
              <a:t/>
            </a:r>
            <a:br>
              <a:rPr lang="en-IN" sz="3600" dirty="0"/>
            </a:br>
            <a:r>
              <a:rPr lang="en-IN" sz="3600" dirty="0" smtClean="0"/>
              <a:t/>
            </a:r>
            <a:br>
              <a:rPr lang="en-IN" sz="3600" dirty="0" smtClean="0"/>
            </a:br>
            <a:r>
              <a:rPr lang="en-IN" sz="3600" dirty="0" smtClean="0"/>
              <a:t/>
            </a:r>
            <a:br>
              <a:rPr lang="en-IN" sz="3600" dirty="0" smtClean="0"/>
            </a:br>
            <a:r>
              <a:rPr lang="en-IN" sz="3600" dirty="0"/>
              <a:t/>
            </a:r>
            <a:br>
              <a:rPr lang="en-IN" sz="3600" dirty="0"/>
            </a:br>
            <a:r>
              <a:rPr lang="en-IN" sz="3600" dirty="0" smtClean="0"/>
              <a:t>On tapping it…</a:t>
            </a:r>
            <a:endParaRPr lang="en-IN"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679" y="2386847"/>
            <a:ext cx="875387" cy="843185"/>
          </a:xfrm>
          <a:prstGeom prst="rect">
            <a:avLst/>
          </a:prstGeom>
        </p:spPr>
      </p:pic>
      <p:sp>
        <p:nvSpPr>
          <p:cNvPr id="7" name="TextBox 6"/>
          <p:cNvSpPr txBox="1"/>
          <p:nvPr/>
        </p:nvSpPr>
        <p:spPr>
          <a:xfrm>
            <a:off x="4933854" y="6013151"/>
            <a:ext cx="6250675" cy="523220"/>
          </a:xfrm>
          <a:prstGeom prst="rect">
            <a:avLst/>
          </a:prstGeom>
          <a:noFill/>
        </p:spPr>
        <p:txBody>
          <a:bodyPr wrap="square" rtlCol="0">
            <a:spAutoFit/>
          </a:bodyPr>
          <a:lstStyle/>
          <a:p>
            <a:r>
              <a:rPr lang="en-IN" sz="2800" b="1" dirty="0" smtClean="0"/>
              <a:t>FEATURE: Displayed a message.</a:t>
            </a:r>
            <a:endParaRPr lang="en-IN" sz="2800"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817" y="278872"/>
            <a:ext cx="3527520" cy="6271147"/>
          </a:xfrm>
          <a:prstGeom prst="rect">
            <a:avLst/>
          </a:prstGeom>
        </p:spPr>
      </p:pic>
    </p:spTree>
    <p:extLst>
      <p:ext uri="{BB962C8B-B14F-4D97-AF65-F5344CB8AC3E}">
        <p14:creationId xmlns:p14="http://schemas.microsoft.com/office/powerpoint/2010/main" val="2572067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8610" y="365125"/>
            <a:ext cx="6655190" cy="5529238"/>
          </a:xfrm>
        </p:spPr>
        <p:txBody>
          <a:bodyPr/>
          <a:lstStyle/>
          <a:p>
            <a:r>
              <a:rPr lang="en-IN" dirty="0" smtClean="0"/>
              <a:t>So you tap the “Add Course” option available to get the following screen…</a:t>
            </a:r>
            <a:endParaRPr lang="en-IN" dirty="0"/>
          </a:p>
        </p:txBody>
      </p:sp>
      <p:sp>
        <p:nvSpPr>
          <p:cNvPr id="5" name="TextBox 4"/>
          <p:cNvSpPr txBox="1"/>
          <p:nvPr/>
        </p:nvSpPr>
        <p:spPr>
          <a:xfrm>
            <a:off x="4698610" y="6160773"/>
            <a:ext cx="6655190" cy="523220"/>
          </a:xfrm>
          <a:prstGeom prst="rect">
            <a:avLst/>
          </a:prstGeom>
          <a:noFill/>
        </p:spPr>
        <p:txBody>
          <a:bodyPr wrap="square" rtlCol="0">
            <a:spAutoFit/>
          </a:bodyPr>
          <a:lstStyle/>
          <a:p>
            <a:r>
              <a:rPr lang="en-IN" sz="2800" b="1" dirty="0" smtClean="0"/>
              <a:t>FEATURE: A list view</a:t>
            </a:r>
            <a:r>
              <a:rPr lang="en-IN" dirty="0" smtClean="0"/>
              <a:t>.</a:t>
            </a:r>
            <a:endParaRPr lang="en-IN"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9368" y="242132"/>
            <a:ext cx="3562131" cy="6332679"/>
          </a:xfrm>
        </p:spPr>
      </p:pic>
    </p:spTree>
    <p:extLst>
      <p:ext uri="{BB962C8B-B14F-4D97-AF65-F5344CB8AC3E}">
        <p14:creationId xmlns:p14="http://schemas.microsoft.com/office/powerpoint/2010/main" val="3547302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1322" y="365126"/>
            <a:ext cx="6922477" cy="4015806"/>
          </a:xfrm>
        </p:spPr>
        <p:txBody>
          <a:bodyPr/>
          <a:lstStyle/>
          <a:p>
            <a:r>
              <a:rPr lang="en-IN" dirty="0" smtClean="0"/>
              <a:t>Here it asks for the basic </a:t>
            </a:r>
            <a:r>
              <a:rPr lang="en-IN" dirty="0" err="1" smtClean="0"/>
              <a:t>informations</a:t>
            </a:r>
            <a:r>
              <a:rPr lang="en-IN" dirty="0" smtClean="0"/>
              <a:t> about the subject.</a:t>
            </a:r>
            <a:br>
              <a:rPr lang="en-IN" dirty="0" smtClean="0"/>
            </a:b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8660" y="365125"/>
            <a:ext cx="3455888" cy="6143802"/>
          </a:xfrm>
        </p:spPr>
      </p:pic>
      <p:sp>
        <p:nvSpPr>
          <p:cNvPr id="5" name="TextBox 4"/>
          <p:cNvSpPr txBox="1"/>
          <p:nvPr/>
        </p:nvSpPr>
        <p:spPr>
          <a:xfrm>
            <a:off x="4431322" y="4939267"/>
            <a:ext cx="6946711" cy="1569660"/>
          </a:xfrm>
          <a:prstGeom prst="rect">
            <a:avLst/>
          </a:prstGeom>
          <a:noFill/>
        </p:spPr>
        <p:txBody>
          <a:bodyPr wrap="square" rtlCol="0">
            <a:spAutoFit/>
          </a:bodyPr>
          <a:lstStyle/>
          <a:p>
            <a:r>
              <a:rPr lang="en-IN" sz="2400" b="1" dirty="0" smtClean="0"/>
              <a:t>FEATURES:  Plain text view</a:t>
            </a:r>
          </a:p>
          <a:p>
            <a:r>
              <a:rPr lang="en-IN" sz="2400" b="1" dirty="0" smtClean="0"/>
              <a:t>                      Numeric text view</a:t>
            </a:r>
            <a:endParaRPr lang="en-IN" sz="2400" b="1" dirty="0"/>
          </a:p>
          <a:p>
            <a:r>
              <a:rPr lang="en-IN" sz="2400" b="1" dirty="0" smtClean="0"/>
              <a:t>                      Radio group</a:t>
            </a:r>
          </a:p>
          <a:p>
            <a:r>
              <a:rPr lang="en-IN" sz="2400" b="1" dirty="0" smtClean="0"/>
              <a:t>                      Button</a:t>
            </a:r>
            <a:endParaRPr lang="en-IN" sz="2400" b="1" dirty="0"/>
          </a:p>
        </p:txBody>
      </p:sp>
    </p:spTree>
    <p:extLst>
      <p:ext uri="{BB962C8B-B14F-4D97-AF65-F5344CB8AC3E}">
        <p14:creationId xmlns:p14="http://schemas.microsoft.com/office/powerpoint/2010/main" val="2179585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4" y="365125"/>
            <a:ext cx="11135436" cy="6158505"/>
          </a:xfrm>
        </p:spPr>
        <p:txBody>
          <a:bodyPr>
            <a:normAutofit/>
          </a:bodyPr>
          <a:lstStyle/>
          <a:p>
            <a:r>
              <a:rPr lang="en-IN" sz="2200" dirty="0"/>
              <a:t> public void </a:t>
            </a:r>
            <a:r>
              <a:rPr lang="en-IN" sz="2200" dirty="0" err="1"/>
              <a:t>onClick</a:t>
            </a:r>
            <a:r>
              <a:rPr lang="en-IN" sz="2200" dirty="0"/>
              <a:t>(View </a:t>
            </a:r>
            <a:r>
              <a:rPr lang="en-IN" sz="2200" dirty="0" err="1"/>
              <a:t>paramView</a:t>
            </a:r>
            <a:r>
              <a:rPr lang="en-IN" sz="2200" dirty="0"/>
              <a:t>)</a:t>
            </a:r>
            <a:br>
              <a:rPr lang="en-IN" sz="2200" dirty="0"/>
            </a:br>
            <a:r>
              <a:rPr lang="en-IN" sz="2200" dirty="0"/>
              <a:t>      {</a:t>
            </a:r>
            <a:br>
              <a:rPr lang="en-IN" sz="2200" dirty="0"/>
            </a:br>
            <a:r>
              <a:rPr lang="en-IN" sz="2200" dirty="0"/>
              <a:t>        String str1 = </a:t>
            </a:r>
            <a:r>
              <a:rPr lang="en-IN" sz="2200" dirty="0" err="1"/>
              <a:t>AddCourse.this.courseName.getText</a:t>
            </a:r>
            <a:r>
              <a:rPr lang="en-IN" sz="2200" dirty="0"/>
              <a:t>().</a:t>
            </a:r>
            <a:r>
              <a:rPr lang="en-IN" sz="2200" dirty="0" err="1"/>
              <a:t>toString</a:t>
            </a:r>
            <a:r>
              <a:rPr lang="en-IN" sz="2200" dirty="0"/>
              <a:t>();</a:t>
            </a:r>
            <a:br>
              <a:rPr lang="en-IN" sz="2200" dirty="0"/>
            </a:br>
            <a:r>
              <a:rPr lang="en-IN" sz="2200" dirty="0"/>
              <a:t>        String str2 = </a:t>
            </a:r>
            <a:r>
              <a:rPr lang="en-IN" sz="2200" dirty="0" err="1"/>
              <a:t>AddCourse.this.courseCode.getText</a:t>
            </a:r>
            <a:r>
              <a:rPr lang="en-IN" sz="2200" dirty="0"/>
              <a:t>().</a:t>
            </a:r>
            <a:r>
              <a:rPr lang="en-IN" sz="2200" dirty="0" err="1"/>
              <a:t>toString</a:t>
            </a:r>
            <a:r>
              <a:rPr lang="en-IN" sz="2200" dirty="0"/>
              <a:t>();</a:t>
            </a:r>
            <a:br>
              <a:rPr lang="en-IN" sz="2200" dirty="0"/>
            </a:br>
            <a:r>
              <a:rPr lang="en-IN" sz="2200" dirty="0"/>
              <a:t>        String str3 = </a:t>
            </a:r>
            <a:r>
              <a:rPr lang="en-IN" sz="2200" dirty="0" err="1"/>
              <a:t>AddCourse.this.totalClasses.getText</a:t>
            </a:r>
            <a:r>
              <a:rPr lang="en-IN" sz="2200" dirty="0"/>
              <a:t>().</a:t>
            </a:r>
            <a:r>
              <a:rPr lang="en-IN" sz="2200" dirty="0" err="1"/>
              <a:t>toString</a:t>
            </a:r>
            <a:r>
              <a:rPr lang="en-IN" sz="2200" dirty="0"/>
              <a:t>();</a:t>
            </a:r>
            <a:br>
              <a:rPr lang="en-IN" sz="2200" dirty="0"/>
            </a:br>
            <a:r>
              <a:rPr lang="en-IN" sz="2200" dirty="0"/>
              <a:t>        String str4 = </a:t>
            </a:r>
            <a:r>
              <a:rPr lang="en-IN" sz="2200" dirty="0" err="1"/>
              <a:t>AddCourse.this.percentRequired.getText</a:t>
            </a:r>
            <a:r>
              <a:rPr lang="en-IN" sz="2200" dirty="0"/>
              <a:t>().</a:t>
            </a:r>
            <a:r>
              <a:rPr lang="en-IN" sz="2200" dirty="0" err="1"/>
              <a:t>toString</a:t>
            </a:r>
            <a:r>
              <a:rPr lang="en-IN" sz="2200" dirty="0"/>
              <a:t>();</a:t>
            </a:r>
            <a:br>
              <a:rPr lang="en-IN" sz="2200" dirty="0"/>
            </a:br>
            <a:r>
              <a:rPr lang="en-IN" sz="2200" dirty="0"/>
              <a:t>        </a:t>
            </a:r>
            <a:r>
              <a:rPr lang="en-IN" sz="2200" dirty="0" err="1"/>
              <a:t>int</a:t>
            </a:r>
            <a:r>
              <a:rPr lang="en-IN" sz="2200" dirty="0"/>
              <a:t> </a:t>
            </a:r>
            <a:r>
              <a:rPr lang="en-IN" sz="2200" dirty="0" err="1"/>
              <a:t>i</a:t>
            </a:r>
            <a:r>
              <a:rPr lang="en-IN" sz="2200" dirty="0"/>
              <a:t> = </a:t>
            </a:r>
            <a:r>
              <a:rPr lang="en-IN" sz="2200" dirty="0" err="1"/>
              <a:t>AddCourse.this.radioButtonGroup.getCheckedRadioButtonId</a:t>
            </a:r>
            <a:r>
              <a:rPr lang="en-IN" sz="2200" dirty="0"/>
              <a:t>();</a:t>
            </a:r>
            <a:br>
              <a:rPr lang="en-IN" sz="2200" dirty="0"/>
            </a:br>
            <a:r>
              <a:rPr lang="en-IN" sz="2200" dirty="0"/>
              <a:t>        if ((str1.length() == 0) || (str2.length() == 0) || (str3.length() == 0) || (str4.length() == 0))</a:t>
            </a:r>
            <a:br>
              <a:rPr lang="en-IN" sz="2200" dirty="0"/>
            </a:br>
            <a:r>
              <a:rPr lang="en-IN" sz="2200" dirty="0"/>
              <a:t>        {</a:t>
            </a:r>
            <a:br>
              <a:rPr lang="en-IN" sz="2200" dirty="0"/>
            </a:br>
            <a:r>
              <a:rPr lang="en-IN" sz="2200" dirty="0"/>
              <a:t>          </a:t>
            </a:r>
            <a:r>
              <a:rPr lang="en-IN" sz="2200" dirty="0" err="1"/>
              <a:t>Toast.makeText</a:t>
            </a:r>
            <a:r>
              <a:rPr lang="en-IN" sz="2200" dirty="0"/>
              <a:t>(</a:t>
            </a:r>
            <a:r>
              <a:rPr lang="en-IN" sz="2200" dirty="0" err="1"/>
              <a:t>AddCourse.this</a:t>
            </a:r>
            <a:r>
              <a:rPr lang="en-IN" sz="2200" dirty="0"/>
              <a:t>, "Please fill all fields!", 0).show();</a:t>
            </a:r>
            <a:br>
              <a:rPr lang="en-IN" sz="2200" dirty="0"/>
            </a:br>
            <a:r>
              <a:rPr lang="en-IN" sz="2200" dirty="0"/>
              <a:t>          return;</a:t>
            </a:r>
            <a:br>
              <a:rPr lang="en-IN" sz="2200" dirty="0"/>
            </a:br>
            <a:r>
              <a:rPr lang="en-IN" sz="2200" dirty="0"/>
              <a:t>        }</a:t>
            </a:r>
            <a:br>
              <a:rPr lang="en-IN" sz="2200" dirty="0"/>
            </a:br>
            <a:r>
              <a:rPr lang="en-IN" sz="2200" dirty="0"/>
              <a:t>        if (</a:t>
            </a:r>
            <a:r>
              <a:rPr lang="en-IN" sz="2200" dirty="0" err="1"/>
              <a:t>Integer.parseInt</a:t>
            </a:r>
            <a:r>
              <a:rPr lang="en-IN" sz="2200" dirty="0"/>
              <a:t>(str4) &gt; 100)</a:t>
            </a:r>
            <a:br>
              <a:rPr lang="en-IN" sz="2200" dirty="0"/>
            </a:br>
            <a:r>
              <a:rPr lang="en-IN" sz="2200" dirty="0"/>
              <a:t>        {</a:t>
            </a:r>
            <a:br>
              <a:rPr lang="en-IN" sz="2200" dirty="0"/>
            </a:br>
            <a:r>
              <a:rPr lang="en-IN" sz="2200" dirty="0"/>
              <a:t>          </a:t>
            </a:r>
            <a:r>
              <a:rPr lang="en-IN" sz="2200" dirty="0" err="1"/>
              <a:t>Toast.makeText</a:t>
            </a:r>
            <a:r>
              <a:rPr lang="en-IN" sz="2200" dirty="0"/>
              <a:t>(</a:t>
            </a:r>
            <a:r>
              <a:rPr lang="en-IN" sz="2200" dirty="0" err="1"/>
              <a:t>AddCourse.this</a:t>
            </a:r>
            <a:r>
              <a:rPr lang="en-IN" sz="2200" dirty="0"/>
              <a:t>, "Required % cannot be greater than 100!", 0).show();</a:t>
            </a:r>
            <a:br>
              <a:rPr lang="en-IN" sz="2200" dirty="0"/>
            </a:br>
            <a:r>
              <a:rPr lang="en-IN" sz="2200" dirty="0"/>
              <a:t>          return;</a:t>
            </a:r>
            <a:br>
              <a:rPr lang="en-IN" sz="2200" dirty="0"/>
            </a:br>
            <a:r>
              <a:rPr lang="en-IN" sz="2200" dirty="0"/>
              <a:t>        }</a:t>
            </a:r>
            <a:br>
              <a:rPr lang="en-IN" sz="2200" dirty="0"/>
            </a:br>
            <a:r>
              <a:rPr lang="en-IN" sz="2200" dirty="0"/>
              <a:t>        </a:t>
            </a:r>
            <a:r>
              <a:rPr lang="en-IN" sz="2200" dirty="0" err="1"/>
              <a:t>AddCourse.this.storeCourse</a:t>
            </a:r>
            <a:r>
              <a:rPr lang="en-IN" sz="2200" dirty="0"/>
              <a:t>(str1, str2, str3, str4, </a:t>
            </a:r>
            <a:r>
              <a:rPr lang="en-IN" sz="2200" dirty="0" err="1"/>
              <a:t>i</a:t>
            </a:r>
            <a:r>
              <a:rPr lang="en-IN" sz="2200" dirty="0"/>
              <a:t>);</a:t>
            </a:r>
            <a:br>
              <a:rPr lang="en-IN" sz="2200" dirty="0"/>
            </a:br>
            <a:r>
              <a:rPr lang="en-IN" sz="2200" dirty="0"/>
              <a:t>      }</a:t>
            </a:r>
          </a:p>
        </p:txBody>
      </p:sp>
    </p:spTree>
    <p:extLst>
      <p:ext uri="{BB962C8B-B14F-4D97-AF65-F5344CB8AC3E}">
        <p14:creationId xmlns:p14="http://schemas.microsoft.com/office/powerpoint/2010/main" val="275514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0588" y="365125"/>
            <a:ext cx="3463222" cy="615684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986" y="365125"/>
            <a:ext cx="3463222" cy="6156840"/>
          </a:xfrm>
          <a:prstGeom prst="rect">
            <a:avLst/>
          </a:prstGeom>
        </p:spPr>
      </p:pic>
    </p:spTree>
    <p:extLst>
      <p:ext uri="{BB962C8B-B14F-4D97-AF65-F5344CB8AC3E}">
        <p14:creationId xmlns:p14="http://schemas.microsoft.com/office/powerpoint/2010/main" val="129680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375" y="805218"/>
            <a:ext cx="6386015" cy="3903260"/>
          </a:xfrm>
        </p:spPr>
        <p:txBody>
          <a:bodyPr/>
          <a:lstStyle/>
          <a:p>
            <a:r>
              <a:rPr lang="en-IN" dirty="0" smtClean="0"/>
              <a:t>So we fill in the details asked. We also fill the % of attendance required in that subject.</a:t>
            </a:r>
            <a:br>
              <a:rPr lang="en-IN" dirty="0" smtClean="0"/>
            </a:br>
            <a:r>
              <a:rPr lang="en-IN" dirty="0" smtClean="0"/>
              <a:t>And then we click the add button.</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0780" y="365125"/>
            <a:ext cx="3422174" cy="6083866"/>
          </a:xfrm>
        </p:spPr>
      </p:pic>
    </p:spTree>
    <p:extLst>
      <p:ext uri="{BB962C8B-B14F-4D97-AF65-F5344CB8AC3E}">
        <p14:creationId xmlns:p14="http://schemas.microsoft.com/office/powerpoint/2010/main" val="602150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595</Words>
  <Application>Microsoft Office PowerPoint</Application>
  <PresentationFormat>Widescreen</PresentationFormat>
  <Paragraphs>85</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Bradley Hand ITC</vt:lpstr>
      <vt:lpstr>Calibri</vt:lpstr>
      <vt:lpstr>Calibri Light</vt:lpstr>
      <vt:lpstr>Candara</vt:lpstr>
      <vt:lpstr>Century Gothic</vt:lpstr>
      <vt:lpstr>Copperplate Gothic Light</vt:lpstr>
      <vt:lpstr>Leelawadee UI Semilight</vt:lpstr>
      <vt:lpstr>Office Theme</vt:lpstr>
      <vt:lpstr>ATTENDANCE RECORDER</vt:lpstr>
      <vt:lpstr> WHAT ?</vt:lpstr>
      <vt:lpstr>On clicking the app icon in our phone    THIS IS WHAT WE SEE…</vt:lpstr>
      <vt:lpstr>Currently no course is added. So it displays a message to add your subjects by clicking on this button…     On tapping it…</vt:lpstr>
      <vt:lpstr>So you tap the “Add Course” option available to get the following screen…</vt:lpstr>
      <vt:lpstr>Here it asks for the basic informations about the subject. </vt:lpstr>
      <vt:lpstr> public void onClick(View paramView)       {         String str1 = AddCourse.this.courseName.getText().toString();         String str2 = AddCourse.this.courseCode.getText().toString();         String str3 = AddCourse.this.totalClasses.getText().toString();         String str4 = AddCourse.this.percentRequired.getText().toString();         int i = AddCourse.this.radioButtonGroup.getCheckedRadioButtonId();         if ((str1.length() == 0) || (str2.length() == 0) || (str3.length() == 0) || (str4.length() == 0))         {           Toast.makeText(AddCourse.this, "Please fill all fields!", 0).show();           return;         }         if (Integer.parseInt(str4) &gt; 100)         {           Toast.makeText(AddCourse.this, "Required % cannot be greater than 100!", 0).show();           return;         }         AddCourse.this.storeCourse(str1, str2, str3, str4, i);       }</vt:lpstr>
      <vt:lpstr>PowerPoint Presentation</vt:lpstr>
      <vt:lpstr>So we fill in the details asked. We also fill the % of attendance required in that subject. And then we click the add button.</vt:lpstr>
      <vt:lpstr>After adding few subjects this is what our screen will look like…  Suppose we want to edit any information that we have provided, then we long press(press and hold) that particular subject.  On long pressing a subject… </vt:lpstr>
      <vt:lpstr>Now we can make the required changes and save it.</vt:lpstr>
      <vt:lpstr>Now we click on any one of the subjects to move ahead.</vt:lpstr>
      <vt:lpstr>Classes Held : No. of classes totally           conducted till date.  Classes Missed: No. of classes bunked till date.  We use these                  buttons to decrement or increment the classes</vt:lpstr>
      <vt:lpstr>CASE 1: You attend a lecture  So we just press the          button once for classes held.  CASE 2: You bunk a lecture  So you press         button for both classes held as well as missed. </vt:lpstr>
      <vt:lpstr>As soon as we adjust the classes, the percentages will be updated.  Current %: Your current attendance as per classes missed.  Estimated %: Your attendance at the end of semester if you do not miss any class further.</vt:lpstr>
      <vt:lpstr>When you miss a class, the present day’s date is added automatically in case we need to tally later for our convenience.  This date can be altered by clicking over it.</vt:lpstr>
      <vt:lpstr>So we can alter the date and change it to the date we missed our lecture for remembrance.</vt:lpstr>
      <vt:lpstr> import android.app.DatePickerDialog; import android.app.Dialog; import android.os.Bundle; import android.support.v4.app.DialogFragment; import java.util.Calendar;  public class DatePickerFragment extends DialogFragment {   public Dialog onCreateDialog(Bundle paramBundle)   {     Calendar localCalendar = Calendar.getInstance();     int i = localCalendar.get(1);     int j = localCalendar.get(2);     int k = localCalendar.get(5);     return new DatePickerDialog(getActivity(), (CourseAttendance)getActivity(), i, j, k);   } }</vt:lpstr>
      <vt:lpstr>Now to delete a particular subject from your list, simply press the        button while inside that course as shown and tap from the list view.</vt:lpstr>
      <vt:lpstr>After deleting the course “Maths”, this is the screen we get…</vt:lpstr>
      <vt:lpstr>PowerPoint Presentation</vt:lpstr>
      <vt:lpstr>NAVIGATION CODE:</vt:lpstr>
      <vt:lpstr>Code Examples:</vt:lpstr>
      <vt:lpstr>2] MainActivity to EditCourse                          [ON LONG PRESS]</vt:lpstr>
      <vt:lpstr>SALIENT FEATURES</vt:lpstr>
      <vt:lpstr>PowerPoint Presentation</vt:lpstr>
      <vt:lpstr>BIBLIOGRAPHY:</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RECORDER</dc:title>
  <dc:creator>Mihir patel</dc:creator>
  <cp:lastModifiedBy>Mpstme Student</cp:lastModifiedBy>
  <cp:revision>33</cp:revision>
  <dcterms:created xsi:type="dcterms:W3CDTF">2015-03-25T08:31:11Z</dcterms:created>
  <dcterms:modified xsi:type="dcterms:W3CDTF">2015-04-23T07:21:37Z</dcterms:modified>
</cp:coreProperties>
</file>