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Costa Rica" charset="1" panose="02000503000000000000"/>
      <p:regular r:id="rId30"/>
    </p:embeddedFont>
    <p:embeddedFont>
      <p:font typeface="Canva Sans Bold" charset="1" panose="020B0803030501040103"/>
      <p:regular r:id="rId31"/>
    </p:embeddedFont>
    <p:embeddedFont>
      <p:font typeface="Open Sans Light" charset="1" panose="020B0306030504020204"/>
      <p:regular r:id="rId32"/>
    </p:embeddedFont>
    <p:embeddedFont>
      <p:font typeface="Canva Sans" charset="1" panose="020B05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144000" y="1051772"/>
            <a:ext cx="900519" cy="1006678"/>
          </a:xfrm>
          <a:custGeom>
            <a:avLst/>
            <a:gdLst/>
            <a:ahLst/>
            <a:cxnLst/>
            <a:rect r="r" b="b" t="t" l="l"/>
            <a:pathLst>
              <a:path h="1006678" w="900519">
                <a:moveTo>
                  <a:pt x="0" y="0"/>
                </a:moveTo>
                <a:lnTo>
                  <a:pt x="900519" y="0"/>
                </a:lnTo>
                <a:lnTo>
                  <a:pt x="900519" y="1006678"/>
                </a:lnTo>
                <a:lnTo>
                  <a:pt x="0" y="10066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8243481" y="1051772"/>
            <a:ext cx="900519" cy="1006678"/>
          </a:xfrm>
          <a:custGeom>
            <a:avLst/>
            <a:gdLst/>
            <a:ahLst/>
            <a:cxnLst/>
            <a:rect r="r" b="b" t="t" l="l"/>
            <a:pathLst>
              <a:path h="1006678" w="900519">
                <a:moveTo>
                  <a:pt x="900519" y="0"/>
                </a:moveTo>
                <a:lnTo>
                  <a:pt x="0" y="0"/>
                </a:lnTo>
                <a:lnTo>
                  <a:pt x="0" y="1006678"/>
                </a:lnTo>
                <a:lnTo>
                  <a:pt x="900519" y="1006678"/>
                </a:lnTo>
                <a:lnTo>
                  <a:pt x="90051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818528" y="751155"/>
            <a:ext cx="650943" cy="601235"/>
          </a:xfrm>
          <a:custGeom>
            <a:avLst/>
            <a:gdLst/>
            <a:ahLst/>
            <a:cxnLst/>
            <a:rect r="r" b="b" t="t" l="l"/>
            <a:pathLst>
              <a:path h="601235" w="650943">
                <a:moveTo>
                  <a:pt x="0" y="0"/>
                </a:moveTo>
                <a:lnTo>
                  <a:pt x="650944" y="0"/>
                </a:lnTo>
                <a:lnTo>
                  <a:pt x="650944" y="601235"/>
                </a:lnTo>
                <a:lnTo>
                  <a:pt x="0" y="6012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337793" y="1975316"/>
            <a:ext cx="5612414" cy="1609897"/>
          </a:xfrm>
          <a:prstGeom prst="rect">
            <a:avLst/>
          </a:prstGeom>
        </p:spPr>
        <p:txBody>
          <a:bodyPr anchor="t" rtlCol="false" tIns="0" lIns="0" bIns="0" rIns="0">
            <a:spAutoFit/>
          </a:bodyPr>
          <a:lstStyle/>
          <a:p>
            <a:pPr algn="ctr">
              <a:lnSpc>
                <a:spcPts val="12516"/>
              </a:lnSpc>
            </a:pPr>
            <a:r>
              <a:rPr lang="en-US" sz="8940">
                <a:solidFill>
                  <a:srgbClr val="D2DF47"/>
                </a:solidFill>
                <a:latin typeface="Costa Rica"/>
                <a:ea typeface="Costa Rica"/>
                <a:cs typeface="Costa Rica"/>
                <a:sym typeface="Costa Rica"/>
              </a:rPr>
              <a:t>Objective</a:t>
            </a:r>
          </a:p>
        </p:txBody>
      </p:sp>
      <p:sp>
        <p:nvSpPr>
          <p:cNvPr name="TextBox 7" id="7"/>
          <p:cNvSpPr txBox="true"/>
          <p:nvPr/>
        </p:nvSpPr>
        <p:spPr>
          <a:xfrm rot="0">
            <a:off x="1469342" y="4398639"/>
            <a:ext cx="15602720" cy="2785745"/>
          </a:xfrm>
          <a:prstGeom prst="rect">
            <a:avLst/>
          </a:prstGeom>
        </p:spPr>
        <p:txBody>
          <a:bodyPr anchor="t" rtlCol="false" tIns="0" lIns="0" bIns="0" rIns="0">
            <a:spAutoFit/>
          </a:bodyPr>
          <a:lstStyle/>
          <a:p>
            <a:pPr algn="ctr">
              <a:lnSpc>
                <a:spcPts val="4480"/>
              </a:lnSpc>
            </a:pPr>
            <a:r>
              <a:rPr lang="en-US" sz="3200" b="true">
                <a:solidFill>
                  <a:srgbClr val="FFFFFF"/>
                </a:solidFill>
                <a:latin typeface="Canva Sans Bold"/>
                <a:ea typeface="Canva Sans Bold"/>
                <a:cs typeface="Canva Sans Bold"/>
                <a:sym typeface="Canva Sans Bold"/>
              </a:rPr>
              <a:t>sensory data can capture precise movement patterns unique to each exercise, enabling accurate classification. This data enhances real-time feedback, reduces observational errors, and provides insights to improve technique and prevent injuries, supporting applications like fitness tracking and physical therapy.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637420" y="726613"/>
            <a:ext cx="15013160" cy="4416887"/>
          </a:xfrm>
          <a:custGeom>
            <a:avLst/>
            <a:gdLst/>
            <a:ahLst/>
            <a:cxnLst/>
            <a:rect r="r" b="b" t="t" l="l"/>
            <a:pathLst>
              <a:path h="4416887" w="15013160">
                <a:moveTo>
                  <a:pt x="0" y="0"/>
                </a:moveTo>
                <a:lnTo>
                  <a:pt x="15013160" y="0"/>
                </a:lnTo>
                <a:lnTo>
                  <a:pt x="15013160" y="4416887"/>
                </a:lnTo>
                <a:lnTo>
                  <a:pt x="0" y="4416887"/>
                </a:lnTo>
                <a:lnTo>
                  <a:pt x="0" y="0"/>
                </a:lnTo>
                <a:close/>
              </a:path>
            </a:pathLst>
          </a:custGeom>
          <a:blipFill>
            <a:blip r:embed="rId3"/>
            <a:stretch>
              <a:fillRect l="-8036" t="0" r="-9643" b="0"/>
            </a:stretch>
          </a:blipFill>
        </p:spPr>
      </p:sp>
      <p:sp>
        <p:nvSpPr>
          <p:cNvPr name="Freeform 4" id="4"/>
          <p:cNvSpPr/>
          <p:nvPr/>
        </p:nvSpPr>
        <p:spPr>
          <a:xfrm flipH="false" flipV="false" rot="0">
            <a:off x="1637420" y="5481317"/>
            <a:ext cx="15013160" cy="4474241"/>
          </a:xfrm>
          <a:custGeom>
            <a:avLst/>
            <a:gdLst/>
            <a:ahLst/>
            <a:cxnLst/>
            <a:rect r="r" b="b" t="t" l="l"/>
            <a:pathLst>
              <a:path h="4474241" w="15013160">
                <a:moveTo>
                  <a:pt x="0" y="0"/>
                </a:moveTo>
                <a:lnTo>
                  <a:pt x="15013160" y="0"/>
                </a:lnTo>
                <a:lnTo>
                  <a:pt x="15013160" y="4474240"/>
                </a:lnTo>
                <a:lnTo>
                  <a:pt x="0" y="4474240"/>
                </a:lnTo>
                <a:lnTo>
                  <a:pt x="0" y="0"/>
                </a:lnTo>
                <a:close/>
              </a:path>
            </a:pathLst>
          </a:custGeom>
          <a:blipFill>
            <a:blip r:embed="rId4"/>
            <a:stretch>
              <a:fillRect l="-9435" t="0" r="-9772"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940621" y="377455"/>
            <a:ext cx="14797011" cy="4365688"/>
          </a:xfrm>
          <a:custGeom>
            <a:avLst/>
            <a:gdLst/>
            <a:ahLst/>
            <a:cxnLst/>
            <a:rect r="r" b="b" t="t" l="l"/>
            <a:pathLst>
              <a:path h="4365688" w="14797011">
                <a:moveTo>
                  <a:pt x="0" y="0"/>
                </a:moveTo>
                <a:lnTo>
                  <a:pt x="14797010" y="0"/>
                </a:lnTo>
                <a:lnTo>
                  <a:pt x="14797010" y="4365688"/>
                </a:lnTo>
                <a:lnTo>
                  <a:pt x="0" y="4365688"/>
                </a:lnTo>
                <a:lnTo>
                  <a:pt x="0" y="0"/>
                </a:lnTo>
                <a:close/>
              </a:path>
            </a:pathLst>
          </a:custGeom>
          <a:blipFill>
            <a:blip r:embed="rId3"/>
            <a:stretch>
              <a:fillRect l="-8340" t="0" r="-9674" b="0"/>
            </a:stretch>
          </a:blipFill>
        </p:spPr>
      </p:sp>
      <p:sp>
        <p:nvSpPr>
          <p:cNvPr name="Freeform 4" id="4"/>
          <p:cNvSpPr/>
          <p:nvPr/>
        </p:nvSpPr>
        <p:spPr>
          <a:xfrm flipH="false" flipV="false" rot="0">
            <a:off x="1940621" y="5143500"/>
            <a:ext cx="14797011" cy="4308196"/>
          </a:xfrm>
          <a:custGeom>
            <a:avLst/>
            <a:gdLst/>
            <a:ahLst/>
            <a:cxnLst/>
            <a:rect r="r" b="b" t="t" l="l"/>
            <a:pathLst>
              <a:path h="4308196" w="14797011">
                <a:moveTo>
                  <a:pt x="0" y="0"/>
                </a:moveTo>
                <a:lnTo>
                  <a:pt x="14797010" y="0"/>
                </a:lnTo>
                <a:lnTo>
                  <a:pt x="14797010" y="4308196"/>
                </a:lnTo>
                <a:lnTo>
                  <a:pt x="0" y="4308196"/>
                </a:lnTo>
                <a:lnTo>
                  <a:pt x="0" y="0"/>
                </a:lnTo>
                <a:close/>
              </a:path>
            </a:pathLst>
          </a:custGeom>
          <a:blipFill>
            <a:blip r:embed="rId4"/>
            <a:stretch>
              <a:fillRect l="-7572" t="0" r="-8889"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grpSp>
        <p:nvGrpSpPr>
          <p:cNvPr name="Group 9" id="9"/>
          <p:cNvGrpSpPr/>
          <p:nvPr/>
        </p:nvGrpSpPr>
        <p:grpSpPr>
          <a:xfrm rot="0">
            <a:off x="2435643" y="1413171"/>
            <a:ext cx="13416713" cy="7460657"/>
            <a:chOff x="0" y="0"/>
            <a:chExt cx="3533620" cy="1964947"/>
          </a:xfrm>
        </p:grpSpPr>
        <p:sp>
          <p:nvSpPr>
            <p:cNvPr name="Freeform 10" id="10"/>
            <p:cNvSpPr/>
            <p:nvPr/>
          </p:nvSpPr>
          <p:spPr>
            <a:xfrm flipH="false" flipV="false" rot="0">
              <a:off x="0" y="0"/>
              <a:ext cx="3533620" cy="1964947"/>
            </a:xfrm>
            <a:custGeom>
              <a:avLst/>
              <a:gdLst/>
              <a:ahLst/>
              <a:cxnLst/>
              <a:rect r="r" b="b" t="t" l="l"/>
              <a:pathLst>
                <a:path h="1964947" w="3533620">
                  <a:moveTo>
                    <a:pt x="29429" y="0"/>
                  </a:moveTo>
                  <a:lnTo>
                    <a:pt x="3504191" y="0"/>
                  </a:lnTo>
                  <a:cubicBezTo>
                    <a:pt x="3511996" y="0"/>
                    <a:pt x="3519482" y="3101"/>
                    <a:pt x="3525000" y="8619"/>
                  </a:cubicBezTo>
                  <a:cubicBezTo>
                    <a:pt x="3530519" y="14138"/>
                    <a:pt x="3533620" y="21624"/>
                    <a:pt x="3533620" y="29429"/>
                  </a:cubicBezTo>
                  <a:lnTo>
                    <a:pt x="3533620" y="1935518"/>
                  </a:lnTo>
                  <a:cubicBezTo>
                    <a:pt x="3533620" y="1951771"/>
                    <a:pt x="3520444" y="1964947"/>
                    <a:pt x="3504191" y="1964947"/>
                  </a:cubicBezTo>
                  <a:lnTo>
                    <a:pt x="29429" y="1964947"/>
                  </a:lnTo>
                  <a:cubicBezTo>
                    <a:pt x="21624" y="1964947"/>
                    <a:pt x="14138" y="1961846"/>
                    <a:pt x="8619" y="1956327"/>
                  </a:cubicBezTo>
                  <a:cubicBezTo>
                    <a:pt x="3101" y="1950808"/>
                    <a:pt x="0" y="1943323"/>
                    <a:pt x="0" y="1935518"/>
                  </a:cubicBezTo>
                  <a:lnTo>
                    <a:pt x="0" y="29429"/>
                  </a:lnTo>
                  <a:cubicBezTo>
                    <a:pt x="0" y="21624"/>
                    <a:pt x="3101" y="14138"/>
                    <a:pt x="8619" y="8619"/>
                  </a:cubicBezTo>
                  <a:cubicBezTo>
                    <a:pt x="14138" y="3101"/>
                    <a:pt x="21624" y="0"/>
                    <a:pt x="29429" y="0"/>
                  </a:cubicBezTo>
                  <a:close/>
                </a:path>
              </a:pathLst>
            </a:custGeom>
            <a:solidFill>
              <a:srgbClr val="55AF47"/>
            </a:solidFill>
          </p:spPr>
        </p:sp>
        <p:sp>
          <p:nvSpPr>
            <p:cNvPr name="TextBox 11" id="11"/>
            <p:cNvSpPr txBox="true"/>
            <p:nvPr/>
          </p:nvSpPr>
          <p:spPr>
            <a:xfrm>
              <a:off x="0" y="-38100"/>
              <a:ext cx="3533620" cy="2003047"/>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764877" y="1082869"/>
            <a:ext cx="4758247" cy="712469"/>
          </a:xfrm>
          <a:prstGeom prst="rect">
            <a:avLst/>
          </a:prstGeom>
        </p:spPr>
        <p:txBody>
          <a:bodyPr anchor="t" rtlCol="false" tIns="0" lIns="0" bIns="0" rIns="0">
            <a:spAutoFit/>
          </a:bodyPr>
          <a:lstStyle/>
          <a:p>
            <a:pPr algn="ctr">
              <a:lnSpc>
                <a:spcPts val="5880"/>
              </a:lnSpc>
            </a:pPr>
          </a:p>
        </p:txBody>
      </p:sp>
      <p:sp>
        <p:nvSpPr>
          <p:cNvPr name="TextBox 13" id="13"/>
          <p:cNvSpPr txBox="true"/>
          <p:nvPr/>
        </p:nvSpPr>
        <p:spPr>
          <a:xfrm rot="0">
            <a:off x="7597215" y="1820019"/>
            <a:ext cx="3093569"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Outliers</a:t>
            </a:r>
          </a:p>
        </p:txBody>
      </p:sp>
      <p:sp>
        <p:nvSpPr>
          <p:cNvPr name="TextBox 14" id="14"/>
          <p:cNvSpPr txBox="true"/>
          <p:nvPr/>
        </p:nvSpPr>
        <p:spPr>
          <a:xfrm rot="0">
            <a:off x="4723030" y="3185733"/>
            <a:ext cx="8005063" cy="828040"/>
          </a:xfrm>
          <a:prstGeom prst="rect">
            <a:avLst/>
          </a:prstGeom>
        </p:spPr>
        <p:txBody>
          <a:bodyPr anchor="t" rtlCol="false" tIns="0" lIns="0" bIns="0" rIns="0">
            <a:spAutoFit/>
          </a:bodyPr>
          <a:lstStyle/>
          <a:p>
            <a:pPr algn="l" marL="1057913" indent="-528956" lvl="1">
              <a:lnSpc>
                <a:spcPts val="6860"/>
              </a:lnSpc>
              <a:buFont typeface="Arial"/>
              <a:buChar char="•"/>
            </a:pPr>
            <a:r>
              <a:rPr lang="en-US" sz="4900">
                <a:solidFill>
                  <a:srgbClr val="000000"/>
                </a:solidFill>
                <a:latin typeface="Canva Sans"/>
                <a:ea typeface="Canva Sans"/>
                <a:cs typeface="Canva Sans"/>
                <a:sym typeface="Canva Sans"/>
              </a:rPr>
              <a:t>Inter Quartile Range </a:t>
            </a:r>
          </a:p>
        </p:txBody>
      </p:sp>
      <p:sp>
        <p:nvSpPr>
          <p:cNvPr name="TextBox 15" id="15"/>
          <p:cNvSpPr txBox="true"/>
          <p:nvPr/>
        </p:nvSpPr>
        <p:spPr>
          <a:xfrm rot="0">
            <a:off x="4723030" y="4661852"/>
            <a:ext cx="7881490" cy="828040"/>
          </a:xfrm>
          <a:prstGeom prst="rect">
            <a:avLst/>
          </a:prstGeom>
        </p:spPr>
        <p:txBody>
          <a:bodyPr anchor="t" rtlCol="false" tIns="0" lIns="0" bIns="0" rIns="0">
            <a:spAutoFit/>
          </a:bodyPr>
          <a:lstStyle/>
          <a:p>
            <a:pPr algn="l" marL="1057913" indent="-528956" lvl="1">
              <a:lnSpc>
                <a:spcPts val="6860"/>
              </a:lnSpc>
              <a:buFont typeface="Arial"/>
              <a:buChar char="•"/>
            </a:pPr>
            <a:r>
              <a:rPr lang="en-US" sz="4900">
                <a:solidFill>
                  <a:srgbClr val="000000"/>
                </a:solidFill>
                <a:latin typeface="Canva Sans"/>
                <a:ea typeface="Canva Sans"/>
                <a:cs typeface="Canva Sans"/>
                <a:sym typeface="Canva Sans"/>
              </a:rPr>
              <a:t>Chauvenet Criteria</a:t>
            </a:r>
          </a:p>
        </p:txBody>
      </p:sp>
      <p:sp>
        <p:nvSpPr>
          <p:cNvPr name="TextBox 16" id="16"/>
          <p:cNvSpPr txBox="true"/>
          <p:nvPr/>
        </p:nvSpPr>
        <p:spPr>
          <a:xfrm rot="0">
            <a:off x="4723030" y="6139498"/>
            <a:ext cx="8005063" cy="828040"/>
          </a:xfrm>
          <a:prstGeom prst="rect">
            <a:avLst/>
          </a:prstGeom>
        </p:spPr>
        <p:txBody>
          <a:bodyPr anchor="t" rtlCol="false" tIns="0" lIns="0" bIns="0" rIns="0">
            <a:spAutoFit/>
          </a:bodyPr>
          <a:lstStyle/>
          <a:p>
            <a:pPr algn="l" marL="1057913" indent="-528956" lvl="1">
              <a:lnSpc>
                <a:spcPts val="6860"/>
              </a:lnSpc>
              <a:buFont typeface="Arial"/>
              <a:buChar char="•"/>
            </a:pPr>
            <a:r>
              <a:rPr lang="en-US" sz="4900">
                <a:solidFill>
                  <a:srgbClr val="000000"/>
                </a:solidFill>
                <a:latin typeface="Canva Sans"/>
                <a:ea typeface="Canva Sans"/>
                <a:cs typeface="Canva Sans"/>
                <a:sym typeface="Canva Sans"/>
              </a:rPr>
              <a:t>Local outlier Factor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937392"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5" id="5"/>
          <p:cNvGrpSpPr/>
          <p:nvPr/>
        </p:nvGrpSpPr>
        <p:grpSpPr>
          <a:xfrm rot="0">
            <a:off x="16472609"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7" id="7"/>
          <p:cNvSpPr/>
          <p:nvPr/>
        </p:nvSpPr>
        <p:spPr>
          <a:xfrm flipH="false" flipV="false" rot="0">
            <a:off x="2339293" y="514350"/>
            <a:ext cx="13424471" cy="3738909"/>
          </a:xfrm>
          <a:custGeom>
            <a:avLst/>
            <a:gdLst/>
            <a:ahLst/>
            <a:cxnLst/>
            <a:rect r="r" b="b" t="t" l="l"/>
            <a:pathLst>
              <a:path h="3738909" w="13424471">
                <a:moveTo>
                  <a:pt x="0" y="0"/>
                </a:moveTo>
                <a:lnTo>
                  <a:pt x="13424471" y="0"/>
                </a:lnTo>
                <a:lnTo>
                  <a:pt x="13424471" y="3738909"/>
                </a:lnTo>
                <a:lnTo>
                  <a:pt x="0" y="3738909"/>
                </a:lnTo>
                <a:lnTo>
                  <a:pt x="0" y="0"/>
                </a:lnTo>
                <a:close/>
              </a:path>
            </a:pathLst>
          </a:custGeom>
          <a:blipFill>
            <a:blip r:embed="rId3"/>
            <a:stretch>
              <a:fillRect l="-9455" t="-6333" r="-9005" b="0"/>
            </a:stretch>
          </a:blipFill>
        </p:spPr>
      </p:sp>
      <p:sp>
        <p:nvSpPr>
          <p:cNvPr name="Freeform 8" id="8"/>
          <p:cNvSpPr/>
          <p:nvPr/>
        </p:nvSpPr>
        <p:spPr>
          <a:xfrm flipH="false" flipV="false" rot="0">
            <a:off x="2431765" y="4603472"/>
            <a:ext cx="13424471" cy="3853338"/>
          </a:xfrm>
          <a:custGeom>
            <a:avLst/>
            <a:gdLst/>
            <a:ahLst/>
            <a:cxnLst/>
            <a:rect r="r" b="b" t="t" l="l"/>
            <a:pathLst>
              <a:path h="3853338" w="13424471">
                <a:moveTo>
                  <a:pt x="0" y="0"/>
                </a:moveTo>
                <a:lnTo>
                  <a:pt x="13424470" y="0"/>
                </a:lnTo>
                <a:lnTo>
                  <a:pt x="13424470" y="3853339"/>
                </a:lnTo>
                <a:lnTo>
                  <a:pt x="0" y="3853339"/>
                </a:lnTo>
                <a:lnTo>
                  <a:pt x="0" y="0"/>
                </a:lnTo>
                <a:close/>
              </a:path>
            </a:pathLst>
          </a:custGeom>
          <a:blipFill>
            <a:blip r:embed="rId4"/>
            <a:stretch>
              <a:fillRect l="-9705" t="-3312" r="-8913"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937392"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5" id="5"/>
          <p:cNvGrpSpPr/>
          <p:nvPr/>
        </p:nvGrpSpPr>
        <p:grpSpPr>
          <a:xfrm rot="0">
            <a:off x="16472609"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7" id="7"/>
          <p:cNvSpPr/>
          <p:nvPr/>
        </p:nvSpPr>
        <p:spPr>
          <a:xfrm flipH="false" flipV="false" rot="0">
            <a:off x="300597" y="2025787"/>
            <a:ext cx="17686805" cy="5029594"/>
          </a:xfrm>
          <a:custGeom>
            <a:avLst/>
            <a:gdLst/>
            <a:ahLst/>
            <a:cxnLst/>
            <a:rect r="r" b="b" t="t" l="l"/>
            <a:pathLst>
              <a:path h="5029594" w="17686805">
                <a:moveTo>
                  <a:pt x="0" y="0"/>
                </a:moveTo>
                <a:lnTo>
                  <a:pt x="17686806" y="0"/>
                </a:lnTo>
                <a:lnTo>
                  <a:pt x="17686806" y="5029594"/>
                </a:lnTo>
                <a:lnTo>
                  <a:pt x="0" y="5029594"/>
                </a:lnTo>
                <a:lnTo>
                  <a:pt x="0" y="0"/>
                </a:lnTo>
                <a:close/>
              </a:path>
            </a:pathLst>
          </a:custGeom>
          <a:blipFill>
            <a:blip r:embed="rId3"/>
            <a:stretch>
              <a:fillRect l="-8473" t="-3045" r="-8738"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551086" y="514350"/>
            <a:ext cx="13892010" cy="3852514"/>
          </a:xfrm>
          <a:custGeom>
            <a:avLst/>
            <a:gdLst/>
            <a:ahLst/>
            <a:cxnLst/>
            <a:rect r="r" b="b" t="t" l="l"/>
            <a:pathLst>
              <a:path h="3852514" w="13892010">
                <a:moveTo>
                  <a:pt x="0" y="0"/>
                </a:moveTo>
                <a:lnTo>
                  <a:pt x="13892010" y="0"/>
                </a:lnTo>
                <a:lnTo>
                  <a:pt x="13892010" y="3852514"/>
                </a:lnTo>
                <a:lnTo>
                  <a:pt x="0" y="3852514"/>
                </a:lnTo>
                <a:lnTo>
                  <a:pt x="0" y="0"/>
                </a:lnTo>
                <a:close/>
              </a:path>
            </a:pathLst>
          </a:custGeom>
          <a:blipFill>
            <a:blip r:embed="rId3"/>
            <a:stretch>
              <a:fillRect l="-9468" t="-7952" r="-10280" b="0"/>
            </a:stretch>
          </a:blipFill>
        </p:spPr>
      </p:sp>
      <p:sp>
        <p:nvSpPr>
          <p:cNvPr name="Freeform 4" id="4"/>
          <p:cNvSpPr/>
          <p:nvPr/>
        </p:nvSpPr>
        <p:spPr>
          <a:xfrm flipH="false" flipV="false" rot="0">
            <a:off x="2551086" y="4598926"/>
            <a:ext cx="13892010" cy="3884586"/>
          </a:xfrm>
          <a:custGeom>
            <a:avLst/>
            <a:gdLst/>
            <a:ahLst/>
            <a:cxnLst/>
            <a:rect r="r" b="b" t="t" l="l"/>
            <a:pathLst>
              <a:path h="3884586" w="13892010">
                <a:moveTo>
                  <a:pt x="0" y="0"/>
                </a:moveTo>
                <a:lnTo>
                  <a:pt x="13892010" y="0"/>
                </a:lnTo>
                <a:lnTo>
                  <a:pt x="13892010" y="3884586"/>
                </a:lnTo>
                <a:lnTo>
                  <a:pt x="0" y="3884586"/>
                </a:lnTo>
                <a:lnTo>
                  <a:pt x="0" y="0"/>
                </a:lnTo>
                <a:close/>
              </a:path>
            </a:pathLst>
          </a:custGeom>
          <a:blipFill>
            <a:blip r:embed="rId4"/>
            <a:stretch>
              <a:fillRect l="-8564" t="-5915" r="-9902"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82833" y="2369197"/>
            <a:ext cx="16668192" cy="4498966"/>
          </a:xfrm>
          <a:custGeom>
            <a:avLst/>
            <a:gdLst/>
            <a:ahLst/>
            <a:cxnLst/>
            <a:rect r="r" b="b" t="t" l="l"/>
            <a:pathLst>
              <a:path h="4498966" w="16668192">
                <a:moveTo>
                  <a:pt x="0" y="0"/>
                </a:moveTo>
                <a:lnTo>
                  <a:pt x="16668192" y="0"/>
                </a:lnTo>
                <a:lnTo>
                  <a:pt x="16668192" y="4498966"/>
                </a:lnTo>
                <a:lnTo>
                  <a:pt x="0" y="4498966"/>
                </a:lnTo>
                <a:lnTo>
                  <a:pt x="0" y="0"/>
                </a:lnTo>
                <a:close/>
              </a:path>
            </a:pathLst>
          </a:custGeom>
          <a:blipFill>
            <a:blip r:embed="rId3"/>
            <a:stretch>
              <a:fillRect l="-8496" t="-8853" r="-9027"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164541" y="514350"/>
            <a:ext cx="13958918" cy="3754603"/>
          </a:xfrm>
          <a:custGeom>
            <a:avLst/>
            <a:gdLst/>
            <a:ahLst/>
            <a:cxnLst/>
            <a:rect r="r" b="b" t="t" l="l"/>
            <a:pathLst>
              <a:path h="3754603" w="13958918">
                <a:moveTo>
                  <a:pt x="0" y="0"/>
                </a:moveTo>
                <a:lnTo>
                  <a:pt x="13958918" y="0"/>
                </a:lnTo>
                <a:lnTo>
                  <a:pt x="13958918" y="3754603"/>
                </a:lnTo>
                <a:lnTo>
                  <a:pt x="0" y="3754603"/>
                </a:lnTo>
                <a:lnTo>
                  <a:pt x="0" y="0"/>
                </a:lnTo>
                <a:close/>
              </a:path>
            </a:pathLst>
          </a:custGeom>
          <a:blipFill>
            <a:blip r:embed="rId3"/>
            <a:stretch>
              <a:fillRect l="-8562" t="-6752" r="-6292" b="0"/>
            </a:stretch>
          </a:blipFill>
        </p:spPr>
      </p:sp>
      <p:sp>
        <p:nvSpPr>
          <p:cNvPr name="Freeform 4" id="4"/>
          <p:cNvSpPr/>
          <p:nvPr/>
        </p:nvSpPr>
        <p:spPr>
          <a:xfrm flipH="false" flipV="false" rot="0">
            <a:off x="2164541" y="4494434"/>
            <a:ext cx="13958918" cy="4112177"/>
          </a:xfrm>
          <a:custGeom>
            <a:avLst/>
            <a:gdLst/>
            <a:ahLst/>
            <a:cxnLst/>
            <a:rect r="r" b="b" t="t" l="l"/>
            <a:pathLst>
              <a:path h="4112177" w="13958918">
                <a:moveTo>
                  <a:pt x="0" y="0"/>
                </a:moveTo>
                <a:lnTo>
                  <a:pt x="13958918" y="0"/>
                </a:lnTo>
                <a:lnTo>
                  <a:pt x="13958918" y="4112176"/>
                </a:lnTo>
                <a:lnTo>
                  <a:pt x="0" y="4112176"/>
                </a:lnTo>
                <a:lnTo>
                  <a:pt x="0" y="0"/>
                </a:lnTo>
                <a:close/>
              </a:path>
            </a:pathLst>
          </a:custGeom>
          <a:blipFill>
            <a:blip r:embed="rId4"/>
            <a:stretch>
              <a:fillRect l="-8785" t="0" r="-9051"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713812" y="2465354"/>
            <a:ext cx="16093634" cy="4520081"/>
          </a:xfrm>
          <a:custGeom>
            <a:avLst/>
            <a:gdLst/>
            <a:ahLst/>
            <a:cxnLst/>
            <a:rect r="r" b="b" t="t" l="l"/>
            <a:pathLst>
              <a:path h="4520081" w="16093634">
                <a:moveTo>
                  <a:pt x="0" y="0"/>
                </a:moveTo>
                <a:lnTo>
                  <a:pt x="16093634" y="0"/>
                </a:lnTo>
                <a:lnTo>
                  <a:pt x="16093634" y="4520081"/>
                </a:lnTo>
                <a:lnTo>
                  <a:pt x="0" y="4520081"/>
                </a:lnTo>
                <a:lnTo>
                  <a:pt x="0" y="0"/>
                </a:lnTo>
                <a:close/>
              </a:path>
            </a:pathLst>
          </a:custGeom>
          <a:blipFill>
            <a:blip r:embed="rId3"/>
            <a:stretch>
              <a:fillRect l="-8855" t="-5732" r="-9929" b="0"/>
            </a:stretch>
          </a:blipFill>
        </p:spPr>
      </p:sp>
      <p:sp>
        <p:nvSpPr>
          <p:cNvPr name="TextBox 4" id="4"/>
          <p:cNvSpPr txBox="true"/>
          <p:nvPr/>
        </p:nvSpPr>
        <p:spPr>
          <a:xfrm rot="0">
            <a:off x="4741823" y="8326840"/>
            <a:ext cx="8037612"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Interpolation with Linear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grpSp>
        <p:nvGrpSpPr>
          <p:cNvPr name="Group 9" id="9"/>
          <p:cNvGrpSpPr/>
          <p:nvPr/>
        </p:nvGrpSpPr>
        <p:grpSpPr>
          <a:xfrm rot="0">
            <a:off x="9474113" y="3047359"/>
            <a:ext cx="7463279" cy="5559710"/>
            <a:chOff x="0" y="0"/>
            <a:chExt cx="1965637" cy="1464286"/>
          </a:xfrm>
        </p:grpSpPr>
        <p:sp>
          <p:nvSpPr>
            <p:cNvPr name="Freeform 10" id="10"/>
            <p:cNvSpPr/>
            <p:nvPr/>
          </p:nvSpPr>
          <p:spPr>
            <a:xfrm flipH="false" flipV="false" rot="0">
              <a:off x="0" y="0"/>
              <a:ext cx="1965637" cy="1464286"/>
            </a:xfrm>
            <a:custGeom>
              <a:avLst/>
              <a:gdLst/>
              <a:ahLst/>
              <a:cxnLst/>
              <a:rect r="r" b="b" t="t" l="l"/>
              <a:pathLst>
                <a:path h="1464286" w="1965637">
                  <a:moveTo>
                    <a:pt x="52904" y="0"/>
                  </a:moveTo>
                  <a:lnTo>
                    <a:pt x="1912733" y="0"/>
                  </a:lnTo>
                  <a:cubicBezTo>
                    <a:pt x="1926764" y="0"/>
                    <a:pt x="1940221" y="5574"/>
                    <a:pt x="1950142" y="15495"/>
                  </a:cubicBezTo>
                  <a:cubicBezTo>
                    <a:pt x="1960063" y="25417"/>
                    <a:pt x="1965637" y="38873"/>
                    <a:pt x="1965637" y="52904"/>
                  </a:cubicBezTo>
                  <a:lnTo>
                    <a:pt x="1965637" y="1411382"/>
                  </a:lnTo>
                  <a:cubicBezTo>
                    <a:pt x="1965637" y="1425413"/>
                    <a:pt x="1960063" y="1438869"/>
                    <a:pt x="1950142" y="1448791"/>
                  </a:cubicBezTo>
                  <a:cubicBezTo>
                    <a:pt x="1940221" y="1458712"/>
                    <a:pt x="1926764" y="1464286"/>
                    <a:pt x="1912733" y="1464286"/>
                  </a:cubicBezTo>
                  <a:lnTo>
                    <a:pt x="52904" y="1464286"/>
                  </a:lnTo>
                  <a:cubicBezTo>
                    <a:pt x="38873" y="1464286"/>
                    <a:pt x="25417" y="1458712"/>
                    <a:pt x="15495" y="1448791"/>
                  </a:cubicBezTo>
                  <a:cubicBezTo>
                    <a:pt x="5574" y="1438869"/>
                    <a:pt x="0" y="1425413"/>
                    <a:pt x="0" y="1411382"/>
                  </a:cubicBezTo>
                  <a:lnTo>
                    <a:pt x="0" y="52904"/>
                  </a:lnTo>
                  <a:cubicBezTo>
                    <a:pt x="0" y="38873"/>
                    <a:pt x="5574" y="25417"/>
                    <a:pt x="15495" y="15495"/>
                  </a:cubicBezTo>
                  <a:cubicBezTo>
                    <a:pt x="25417" y="5574"/>
                    <a:pt x="38873" y="0"/>
                    <a:pt x="52904" y="0"/>
                  </a:cubicBezTo>
                  <a:close/>
                </a:path>
              </a:pathLst>
            </a:custGeom>
            <a:solidFill>
              <a:srgbClr val="55AF47"/>
            </a:solidFill>
          </p:spPr>
        </p:sp>
        <p:sp>
          <p:nvSpPr>
            <p:cNvPr name="TextBox 11" id="11"/>
            <p:cNvSpPr txBox="true"/>
            <p:nvPr/>
          </p:nvSpPr>
          <p:spPr>
            <a:xfrm>
              <a:off x="0" y="-38100"/>
              <a:ext cx="1965637" cy="150238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764877" y="1082869"/>
            <a:ext cx="4758247" cy="712469"/>
          </a:xfrm>
          <a:prstGeom prst="rect">
            <a:avLst/>
          </a:prstGeom>
        </p:spPr>
        <p:txBody>
          <a:bodyPr anchor="t" rtlCol="false" tIns="0" lIns="0" bIns="0" rIns="0">
            <a:spAutoFit/>
          </a:bodyPr>
          <a:lstStyle/>
          <a:p>
            <a:pPr algn="ctr">
              <a:lnSpc>
                <a:spcPts val="5880"/>
              </a:lnSpc>
            </a:pPr>
          </a:p>
        </p:txBody>
      </p:sp>
      <p:sp>
        <p:nvSpPr>
          <p:cNvPr name="TextBox 13" id="13"/>
          <p:cNvSpPr txBox="true"/>
          <p:nvPr/>
        </p:nvSpPr>
        <p:spPr>
          <a:xfrm rot="0">
            <a:off x="3798608" y="790575"/>
            <a:ext cx="10690785"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Principal Component Analysis</a:t>
            </a:r>
          </a:p>
        </p:txBody>
      </p:sp>
      <p:pic>
        <p:nvPicPr>
          <p:cNvPr name="Picture 14" id="14"/>
          <p:cNvPicPr>
            <a:picLocks noChangeAspect="true"/>
          </p:cNvPicPr>
          <p:nvPr/>
        </p:nvPicPr>
        <p:blipFill>
          <a:blip r:embed="rId3"/>
          <a:stretch>
            <a:fillRect/>
          </a:stretch>
        </p:blipFill>
        <p:spPr>
          <a:xfrm rot="0">
            <a:off x="610042" y="1983599"/>
            <a:ext cx="8682182" cy="7447688"/>
          </a:xfrm>
          <a:prstGeom prst="rect">
            <a:avLst/>
          </a:prstGeom>
        </p:spPr>
      </p:pic>
      <p:sp>
        <p:nvSpPr>
          <p:cNvPr name="TextBox 15" id="15"/>
          <p:cNvSpPr txBox="true"/>
          <p:nvPr/>
        </p:nvSpPr>
        <p:spPr>
          <a:xfrm rot="0">
            <a:off x="10061514" y="4783807"/>
            <a:ext cx="6680435" cy="1780598"/>
          </a:xfrm>
          <a:prstGeom prst="rect">
            <a:avLst/>
          </a:prstGeom>
        </p:spPr>
        <p:txBody>
          <a:bodyPr anchor="t" rtlCol="false" tIns="0" lIns="0" bIns="0" rIns="0">
            <a:spAutoFit/>
          </a:bodyPr>
          <a:lstStyle/>
          <a:p>
            <a:pPr algn="ctr">
              <a:lnSpc>
                <a:spcPts val="4726"/>
              </a:lnSpc>
            </a:pPr>
            <a:r>
              <a:rPr lang="en-US" sz="3376" b="true">
                <a:solidFill>
                  <a:srgbClr val="000000"/>
                </a:solidFill>
                <a:latin typeface="Canva Sans Bold"/>
                <a:ea typeface="Canva Sans Bold"/>
                <a:cs typeface="Canva Sans Bold"/>
                <a:sym typeface="Canva Sans Bold"/>
              </a:rPr>
              <a:t>3 principal components to </a:t>
            </a:r>
          </a:p>
          <a:p>
            <a:pPr algn="ctr">
              <a:lnSpc>
                <a:spcPts val="4726"/>
              </a:lnSpc>
            </a:pPr>
            <a:r>
              <a:rPr lang="en-US" sz="3376" b="true">
                <a:solidFill>
                  <a:srgbClr val="000000"/>
                </a:solidFill>
                <a:latin typeface="Canva Sans Bold"/>
                <a:ea typeface="Canva Sans Bold"/>
                <a:cs typeface="Canva Sans Bold"/>
                <a:sym typeface="Canva Sans Bold"/>
              </a:rPr>
              <a:t>extract as the elbow goes down to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04949"/>
        </a:solidFill>
      </p:bgPr>
    </p:bg>
    <p:spTree>
      <p:nvGrpSpPr>
        <p:cNvPr id="1" name=""/>
        <p:cNvGrpSpPr/>
        <p:nvPr/>
      </p:nvGrpSpPr>
      <p:grpSpPr>
        <a:xfrm>
          <a:off x="0" y="0"/>
          <a:ext cx="0" cy="0"/>
          <a:chOff x="0" y="0"/>
          <a:chExt cx="0" cy="0"/>
        </a:xfrm>
      </p:grpSpPr>
      <p:grpSp>
        <p:nvGrpSpPr>
          <p:cNvPr name="Group 2" id="2"/>
          <p:cNvGrpSpPr/>
          <p:nvPr/>
        </p:nvGrpSpPr>
        <p:grpSpPr>
          <a:xfrm rot="0">
            <a:off x="17402175" y="616485"/>
            <a:ext cx="269340" cy="269340"/>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4" id="4"/>
          <p:cNvGrpSpPr/>
          <p:nvPr/>
        </p:nvGrpSpPr>
        <p:grpSpPr>
          <a:xfrm rot="0">
            <a:off x="16937392" y="616485"/>
            <a:ext cx="269340" cy="26934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sp>
        <p:nvSpPr>
          <p:cNvPr name="Freeform 6" id="6"/>
          <p:cNvSpPr/>
          <p:nvPr/>
        </p:nvSpPr>
        <p:spPr>
          <a:xfrm flipH="false" flipV="false" rot="0">
            <a:off x="1310143" y="1867974"/>
            <a:ext cx="6551052" cy="6551052"/>
          </a:xfrm>
          <a:custGeom>
            <a:avLst/>
            <a:gdLst/>
            <a:ahLst/>
            <a:cxnLst/>
            <a:rect r="r" b="b" t="t" l="l"/>
            <a:pathLst>
              <a:path h="6551052" w="6551052">
                <a:moveTo>
                  <a:pt x="0" y="0"/>
                </a:moveTo>
                <a:lnTo>
                  <a:pt x="6551052" y="0"/>
                </a:lnTo>
                <a:lnTo>
                  <a:pt x="6551052" y="6551052"/>
                </a:lnTo>
                <a:lnTo>
                  <a:pt x="0" y="6551052"/>
                </a:lnTo>
                <a:lnTo>
                  <a:pt x="0" y="0"/>
                </a:lnTo>
                <a:close/>
              </a:path>
            </a:pathLst>
          </a:custGeom>
          <a:blipFill>
            <a:blip r:embed="rId2"/>
            <a:stretch>
              <a:fillRect l="0" t="0" r="0" b="0"/>
            </a:stretch>
          </a:blipFill>
          <a:ln cap="sq">
            <a:noFill/>
            <a:prstDash val="solid"/>
            <a:miter/>
          </a:ln>
        </p:spPr>
      </p:sp>
      <p:sp>
        <p:nvSpPr>
          <p:cNvPr name="TextBox 7" id="7"/>
          <p:cNvSpPr txBox="true"/>
          <p:nvPr/>
        </p:nvSpPr>
        <p:spPr>
          <a:xfrm rot="0">
            <a:off x="8856039" y="1974333"/>
            <a:ext cx="6722038" cy="1275062"/>
          </a:xfrm>
          <a:prstGeom prst="rect">
            <a:avLst/>
          </a:prstGeom>
        </p:spPr>
        <p:txBody>
          <a:bodyPr anchor="t" rtlCol="false" tIns="0" lIns="0" bIns="0" rIns="0">
            <a:spAutoFit/>
          </a:bodyPr>
          <a:lstStyle/>
          <a:p>
            <a:pPr algn="l">
              <a:lnSpc>
                <a:spcPts val="10045"/>
              </a:lnSpc>
            </a:pPr>
            <a:r>
              <a:rPr lang="en-US" sz="7175">
                <a:solidFill>
                  <a:srgbClr val="D2DF47"/>
                </a:solidFill>
                <a:latin typeface="Costa Rica"/>
                <a:ea typeface="Costa Rica"/>
                <a:cs typeface="Costa Rica"/>
                <a:sym typeface="Costa Rica"/>
              </a:rPr>
              <a:t>Over Head Press</a:t>
            </a:r>
          </a:p>
        </p:txBody>
      </p:sp>
      <p:sp>
        <p:nvSpPr>
          <p:cNvPr name="TextBox 8" id="8"/>
          <p:cNvSpPr txBox="true"/>
          <p:nvPr/>
        </p:nvSpPr>
        <p:spPr>
          <a:xfrm rot="0">
            <a:off x="8660593" y="4327147"/>
            <a:ext cx="8276799" cy="3048732"/>
          </a:xfrm>
          <a:prstGeom prst="rect">
            <a:avLst/>
          </a:prstGeom>
        </p:spPr>
        <p:txBody>
          <a:bodyPr anchor="t" rtlCol="false" tIns="0" lIns="0" bIns="0" rIns="0">
            <a:spAutoFit/>
          </a:bodyPr>
          <a:lstStyle/>
          <a:p>
            <a:pPr algn="l">
              <a:lnSpc>
                <a:spcPts val="4915"/>
              </a:lnSpc>
            </a:pPr>
            <a:r>
              <a:rPr lang="en-US" sz="3111">
                <a:solidFill>
                  <a:srgbClr val="FFFFFF"/>
                </a:solidFill>
                <a:latin typeface="Open Sans Light"/>
                <a:ea typeface="Open Sans Light"/>
                <a:cs typeface="Open Sans Light"/>
                <a:sym typeface="Open Sans Light"/>
              </a:rPr>
              <a:t>The overhead press is a shoulder-focused exercise where you lift a barbell or dumbbells from shoulder height to overhead, engaging the shoulders, triceps, and core. It builds upper body strength and stability.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grpSp>
        <p:nvGrpSpPr>
          <p:cNvPr name="Group 9" id="9"/>
          <p:cNvGrpSpPr/>
          <p:nvPr/>
        </p:nvGrpSpPr>
        <p:grpSpPr>
          <a:xfrm rot="0">
            <a:off x="9474113" y="3047359"/>
            <a:ext cx="7463279" cy="5559710"/>
            <a:chOff x="0" y="0"/>
            <a:chExt cx="1965637" cy="1464286"/>
          </a:xfrm>
        </p:grpSpPr>
        <p:sp>
          <p:nvSpPr>
            <p:cNvPr name="Freeform 10" id="10"/>
            <p:cNvSpPr/>
            <p:nvPr/>
          </p:nvSpPr>
          <p:spPr>
            <a:xfrm flipH="false" flipV="false" rot="0">
              <a:off x="0" y="0"/>
              <a:ext cx="1965637" cy="1464286"/>
            </a:xfrm>
            <a:custGeom>
              <a:avLst/>
              <a:gdLst/>
              <a:ahLst/>
              <a:cxnLst/>
              <a:rect r="r" b="b" t="t" l="l"/>
              <a:pathLst>
                <a:path h="1464286" w="1965637">
                  <a:moveTo>
                    <a:pt x="52904" y="0"/>
                  </a:moveTo>
                  <a:lnTo>
                    <a:pt x="1912733" y="0"/>
                  </a:lnTo>
                  <a:cubicBezTo>
                    <a:pt x="1926764" y="0"/>
                    <a:pt x="1940221" y="5574"/>
                    <a:pt x="1950142" y="15495"/>
                  </a:cubicBezTo>
                  <a:cubicBezTo>
                    <a:pt x="1960063" y="25417"/>
                    <a:pt x="1965637" y="38873"/>
                    <a:pt x="1965637" y="52904"/>
                  </a:cubicBezTo>
                  <a:lnTo>
                    <a:pt x="1965637" y="1411382"/>
                  </a:lnTo>
                  <a:cubicBezTo>
                    <a:pt x="1965637" y="1425413"/>
                    <a:pt x="1960063" y="1438869"/>
                    <a:pt x="1950142" y="1448791"/>
                  </a:cubicBezTo>
                  <a:cubicBezTo>
                    <a:pt x="1940221" y="1458712"/>
                    <a:pt x="1926764" y="1464286"/>
                    <a:pt x="1912733" y="1464286"/>
                  </a:cubicBezTo>
                  <a:lnTo>
                    <a:pt x="52904" y="1464286"/>
                  </a:lnTo>
                  <a:cubicBezTo>
                    <a:pt x="38873" y="1464286"/>
                    <a:pt x="25417" y="1458712"/>
                    <a:pt x="15495" y="1448791"/>
                  </a:cubicBezTo>
                  <a:cubicBezTo>
                    <a:pt x="5574" y="1438869"/>
                    <a:pt x="0" y="1425413"/>
                    <a:pt x="0" y="1411382"/>
                  </a:cubicBezTo>
                  <a:lnTo>
                    <a:pt x="0" y="52904"/>
                  </a:lnTo>
                  <a:cubicBezTo>
                    <a:pt x="0" y="38873"/>
                    <a:pt x="5574" y="25417"/>
                    <a:pt x="15495" y="15495"/>
                  </a:cubicBezTo>
                  <a:cubicBezTo>
                    <a:pt x="25417" y="5574"/>
                    <a:pt x="38873" y="0"/>
                    <a:pt x="52904" y="0"/>
                  </a:cubicBezTo>
                  <a:close/>
                </a:path>
              </a:pathLst>
            </a:custGeom>
            <a:solidFill>
              <a:srgbClr val="55AF47"/>
            </a:solidFill>
          </p:spPr>
        </p:sp>
        <p:sp>
          <p:nvSpPr>
            <p:cNvPr name="TextBox 11" id="11"/>
            <p:cNvSpPr txBox="true"/>
            <p:nvPr/>
          </p:nvSpPr>
          <p:spPr>
            <a:xfrm>
              <a:off x="0" y="-38100"/>
              <a:ext cx="1965637" cy="150238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764877" y="1082869"/>
            <a:ext cx="4758247" cy="712469"/>
          </a:xfrm>
          <a:prstGeom prst="rect">
            <a:avLst/>
          </a:prstGeom>
        </p:spPr>
        <p:txBody>
          <a:bodyPr anchor="t" rtlCol="false" tIns="0" lIns="0" bIns="0" rIns="0">
            <a:spAutoFit/>
          </a:bodyPr>
          <a:lstStyle/>
          <a:p>
            <a:pPr algn="ctr">
              <a:lnSpc>
                <a:spcPts val="5880"/>
              </a:lnSpc>
            </a:pPr>
          </a:p>
        </p:txBody>
      </p:sp>
      <p:sp>
        <p:nvSpPr>
          <p:cNvPr name="TextBox 13" id="13"/>
          <p:cNvSpPr txBox="true"/>
          <p:nvPr/>
        </p:nvSpPr>
        <p:spPr>
          <a:xfrm rot="0">
            <a:off x="5843254" y="790575"/>
            <a:ext cx="6090331"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Cluster  Analysis</a:t>
            </a:r>
          </a:p>
        </p:txBody>
      </p:sp>
      <p:pic>
        <p:nvPicPr>
          <p:cNvPr name="Picture 14" id="14"/>
          <p:cNvPicPr>
            <a:picLocks noChangeAspect="true"/>
          </p:cNvPicPr>
          <p:nvPr/>
        </p:nvPicPr>
        <p:blipFill>
          <a:blip r:embed="rId3"/>
          <a:stretch>
            <a:fillRect/>
          </a:stretch>
        </p:blipFill>
        <p:spPr>
          <a:xfrm rot="0">
            <a:off x="1916440" y="2800288"/>
            <a:ext cx="6053851" cy="6053851"/>
          </a:xfrm>
          <a:prstGeom prst="rect">
            <a:avLst/>
          </a:prstGeom>
        </p:spPr>
      </p:pic>
      <p:sp>
        <p:nvSpPr>
          <p:cNvPr name="TextBox 15" id="15"/>
          <p:cNvSpPr txBox="true"/>
          <p:nvPr/>
        </p:nvSpPr>
        <p:spPr>
          <a:xfrm rot="0">
            <a:off x="9865535" y="4613156"/>
            <a:ext cx="6680435" cy="3016852"/>
          </a:xfrm>
          <a:prstGeom prst="rect">
            <a:avLst/>
          </a:prstGeom>
        </p:spPr>
        <p:txBody>
          <a:bodyPr anchor="t" rtlCol="false" tIns="0" lIns="0" bIns="0" rIns="0">
            <a:spAutoFit/>
          </a:bodyPr>
          <a:lstStyle/>
          <a:p>
            <a:pPr algn="ctr">
              <a:lnSpc>
                <a:spcPts val="4866"/>
              </a:lnSpc>
            </a:pPr>
            <a:r>
              <a:rPr lang="en-US" sz="3476" b="true">
                <a:solidFill>
                  <a:srgbClr val="000000"/>
                </a:solidFill>
                <a:latin typeface="Canva Sans Bold"/>
                <a:ea typeface="Canva Sans Bold"/>
                <a:cs typeface="Canva Sans Bold"/>
                <a:sym typeface="Canva Sans Bold"/>
              </a:rPr>
              <a:t>Cluster Algorithm applied on the accelerometer axis, gives a clear explanation of 5 groups discussed in the project before inclusive of labels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4225680" y="1028700"/>
            <a:ext cx="1568348" cy="1567693"/>
          </a:xfrm>
          <a:custGeom>
            <a:avLst/>
            <a:gdLst/>
            <a:ahLst/>
            <a:cxnLst/>
            <a:rect r="r" b="b" t="t" l="l"/>
            <a:pathLst>
              <a:path h="1567693" w="1568348">
                <a:moveTo>
                  <a:pt x="0" y="0"/>
                </a:moveTo>
                <a:lnTo>
                  <a:pt x="1568348" y="0"/>
                </a:lnTo>
                <a:lnTo>
                  <a:pt x="1568348" y="1567693"/>
                </a:lnTo>
                <a:lnTo>
                  <a:pt x="0" y="1567693"/>
                </a:lnTo>
                <a:lnTo>
                  <a:pt x="0" y="0"/>
                </a:lnTo>
                <a:close/>
              </a:path>
            </a:pathLst>
          </a:custGeom>
          <a:blipFill>
            <a:blip r:embed="rId3"/>
            <a:stretch>
              <a:fillRect l="-16426" t="-3686" r="-7606" b="0"/>
            </a:stretch>
          </a:blipFill>
        </p:spPr>
      </p:sp>
      <p:sp>
        <p:nvSpPr>
          <p:cNvPr name="Freeform 4" id="4"/>
          <p:cNvSpPr/>
          <p:nvPr/>
        </p:nvSpPr>
        <p:spPr>
          <a:xfrm flipH="false" flipV="false" rot="0">
            <a:off x="4025296" y="536533"/>
            <a:ext cx="9446519" cy="8721767"/>
          </a:xfrm>
          <a:custGeom>
            <a:avLst/>
            <a:gdLst/>
            <a:ahLst/>
            <a:cxnLst/>
            <a:rect r="r" b="b" t="t" l="l"/>
            <a:pathLst>
              <a:path h="8721767" w="9446519">
                <a:moveTo>
                  <a:pt x="0" y="0"/>
                </a:moveTo>
                <a:lnTo>
                  <a:pt x="9446519" y="0"/>
                </a:lnTo>
                <a:lnTo>
                  <a:pt x="9446519" y="8721767"/>
                </a:lnTo>
                <a:lnTo>
                  <a:pt x="0" y="8721767"/>
                </a:lnTo>
                <a:lnTo>
                  <a:pt x="0" y="0"/>
                </a:lnTo>
                <a:close/>
              </a:path>
            </a:pathLst>
          </a:custGeom>
          <a:blipFill>
            <a:blip r:embed="rId4"/>
            <a:stretch>
              <a:fillRect l="-12765" t="-19621" r="-10444" b="-13825"/>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TextBox 9" id="9"/>
          <p:cNvSpPr txBox="true"/>
          <p:nvPr/>
        </p:nvSpPr>
        <p:spPr>
          <a:xfrm rot="0">
            <a:off x="574285" y="2144132"/>
            <a:ext cx="4049149"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Modelling </a:t>
            </a:r>
          </a:p>
        </p:txBody>
      </p:sp>
      <p:pic>
        <p:nvPicPr>
          <p:cNvPr name="Picture 10" id="10"/>
          <p:cNvPicPr>
            <a:picLocks noChangeAspect="true"/>
          </p:cNvPicPr>
          <p:nvPr/>
        </p:nvPicPr>
        <p:blipFill>
          <a:blip r:embed="rId3"/>
          <a:stretch>
            <a:fillRect/>
          </a:stretch>
        </p:blipFill>
        <p:spPr>
          <a:xfrm rot="0">
            <a:off x="145846" y="3300634"/>
            <a:ext cx="5141273" cy="5141273"/>
          </a:xfrm>
          <a:prstGeom prst="rect">
            <a:avLst/>
          </a:prstGeom>
        </p:spPr>
      </p:pic>
      <p:sp>
        <p:nvSpPr>
          <p:cNvPr name="TextBox 11" id="11"/>
          <p:cNvSpPr txBox="true"/>
          <p:nvPr/>
        </p:nvSpPr>
        <p:spPr>
          <a:xfrm rot="0">
            <a:off x="5607154" y="2144132"/>
            <a:ext cx="4049149"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Ft. Selection</a:t>
            </a:r>
          </a:p>
        </p:txBody>
      </p:sp>
      <p:pic>
        <p:nvPicPr>
          <p:cNvPr name="Picture 12" id="12"/>
          <p:cNvPicPr>
            <a:picLocks noChangeAspect="true"/>
          </p:cNvPicPr>
          <p:nvPr/>
        </p:nvPicPr>
        <p:blipFill>
          <a:blip r:embed="rId4"/>
          <a:stretch>
            <a:fillRect/>
          </a:stretch>
        </p:blipFill>
        <p:spPr>
          <a:xfrm rot="0">
            <a:off x="5746674" y="4498449"/>
            <a:ext cx="3152627" cy="3152627"/>
          </a:xfrm>
          <a:prstGeom prst="rect">
            <a:avLst/>
          </a:prstGeom>
        </p:spPr>
      </p:pic>
      <p:sp>
        <p:nvSpPr>
          <p:cNvPr name="TextBox 13" id="13"/>
          <p:cNvSpPr txBox="true"/>
          <p:nvPr/>
        </p:nvSpPr>
        <p:spPr>
          <a:xfrm rot="0">
            <a:off x="9802760" y="2144132"/>
            <a:ext cx="4049149"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Metric</a:t>
            </a:r>
          </a:p>
        </p:txBody>
      </p:sp>
      <p:pic>
        <p:nvPicPr>
          <p:cNvPr name="Picture 14" id="14"/>
          <p:cNvPicPr>
            <a:picLocks noChangeAspect="true"/>
          </p:cNvPicPr>
          <p:nvPr/>
        </p:nvPicPr>
        <p:blipFill>
          <a:blip r:embed="rId5"/>
          <a:stretch>
            <a:fillRect/>
          </a:stretch>
        </p:blipFill>
        <p:spPr>
          <a:xfrm rot="0">
            <a:off x="10251021" y="4498449"/>
            <a:ext cx="3152627" cy="3152627"/>
          </a:xfrm>
          <a:prstGeom prst="rect">
            <a:avLst/>
          </a:prstGeom>
        </p:spPr>
      </p:pic>
      <p:sp>
        <p:nvSpPr>
          <p:cNvPr name="TextBox 15" id="15"/>
          <p:cNvSpPr txBox="true"/>
          <p:nvPr/>
        </p:nvSpPr>
        <p:spPr>
          <a:xfrm rot="0">
            <a:off x="14332073" y="2144132"/>
            <a:ext cx="3513014"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Hyper Par</a:t>
            </a:r>
          </a:p>
        </p:txBody>
      </p:sp>
      <p:pic>
        <p:nvPicPr>
          <p:cNvPr name="Picture 16" id="16"/>
          <p:cNvPicPr>
            <a:picLocks noChangeAspect="true"/>
          </p:cNvPicPr>
          <p:nvPr/>
        </p:nvPicPr>
        <p:blipFill>
          <a:blip r:embed="rId6"/>
          <a:stretch>
            <a:fillRect/>
          </a:stretch>
        </p:blipFill>
        <p:spPr>
          <a:xfrm rot="0">
            <a:off x="14512267" y="4498449"/>
            <a:ext cx="3152627" cy="3152627"/>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grpSp>
        <p:nvGrpSpPr>
          <p:cNvPr name="Group 9" id="9"/>
          <p:cNvGrpSpPr/>
          <p:nvPr/>
        </p:nvGrpSpPr>
        <p:grpSpPr>
          <a:xfrm rot="0">
            <a:off x="1533776" y="2363645"/>
            <a:ext cx="6281820" cy="5559710"/>
            <a:chOff x="0" y="0"/>
            <a:chExt cx="1654471" cy="1464286"/>
          </a:xfrm>
        </p:grpSpPr>
        <p:sp>
          <p:nvSpPr>
            <p:cNvPr name="Freeform 10" id="10"/>
            <p:cNvSpPr/>
            <p:nvPr/>
          </p:nvSpPr>
          <p:spPr>
            <a:xfrm flipH="false" flipV="false" rot="0">
              <a:off x="0" y="0"/>
              <a:ext cx="1654471" cy="1464286"/>
            </a:xfrm>
            <a:custGeom>
              <a:avLst/>
              <a:gdLst/>
              <a:ahLst/>
              <a:cxnLst/>
              <a:rect r="r" b="b" t="t" l="l"/>
              <a:pathLst>
                <a:path h="1464286" w="1654471">
                  <a:moveTo>
                    <a:pt x="62854" y="0"/>
                  </a:moveTo>
                  <a:lnTo>
                    <a:pt x="1591617" y="0"/>
                  </a:lnTo>
                  <a:cubicBezTo>
                    <a:pt x="1626331" y="0"/>
                    <a:pt x="1654471" y="28141"/>
                    <a:pt x="1654471" y="62854"/>
                  </a:cubicBezTo>
                  <a:lnTo>
                    <a:pt x="1654471" y="1401432"/>
                  </a:lnTo>
                  <a:cubicBezTo>
                    <a:pt x="1654471" y="1436145"/>
                    <a:pt x="1626331" y="1464286"/>
                    <a:pt x="1591617" y="1464286"/>
                  </a:cubicBezTo>
                  <a:lnTo>
                    <a:pt x="62854" y="1464286"/>
                  </a:lnTo>
                  <a:cubicBezTo>
                    <a:pt x="28141" y="1464286"/>
                    <a:pt x="0" y="1436145"/>
                    <a:pt x="0" y="1401432"/>
                  </a:cubicBezTo>
                  <a:lnTo>
                    <a:pt x="0" y="62854"/>
                  </a:lnTo>
                  <a:cubicBezTo>
                    <a:pt x="0" y="28141"/>
                    <a:pt x="28141" y="0"/>
                    <a:pt x="62854" y="0"/>
                  </a:cubicBezTo>
                  <a:close/>
                </a:path>
              </a:pathLst>
            </a:custGeom>
            <a:solidFill>
              <a:srgbClr val="55AF47"/>
            </a:solidFill>
          </p:spPr>
        </p:sp>
        <p:sp>
          <p:nvSpPr>
            <p:cNvPr name="TextBox 11" id="11"/>
            <p:cNvSpPr txBox="true"/>
            <p:nvPr/>
          </p:nvSpPr>
          <p:spPr>
            <a:xfrm>
              <a:off x="0" y="-57150"/>
              <a:ext cx="1654471" cy="1521436"/>
            </a:xfrm>
            <a:prstGeom prst="rect">
              <a:avLst/>
            </a:prstGeom>
          </p:spPr>
          <p:txBody>
            <a:bodyPr anchor="ctr" rtlCol="false" tIns="50800" lIns="50800" bIns="50800" rIns="50800"/>
            <a:lstStyle/>
            <a:p>
              <a:pPr algn="ctr">
                <a:lnSpc>
                  <a:spcPts val="3639"/>
                </a:lnSpc>
              </a:pPr>
              <a:r>
                <a:rPr lang="en-US" sz="2599" b="true">
                  <a:solidFill>
                    <a:srgbClr val="000000"/>
                  </a:solidFill>
                  <a:latin typeface="Canva Sans Bold"/>
                  <a:ea typeface="Canva Sans Bold"/>
                  <a:cs typeface="Canva Sans Bold"/>
                  <a:sym typeface="Canva Sans Bold"/>
                </a:rPr>
                <a:t>Feature set 1 :</a:t>
              </a:r>
            </a:p>
            <a:p>
              <a:pPr algn="ctr">
                <a:lnSpc>
                  <a:spcPts val="3639"/>
                </a:lnSpc>
              </a:pPr>
              <a:r>
                <a:rPr lang="en-US" sz="2599" b="true">
                  <a:solidFill>
                    <a:srgbClr val="000000"/>
                  </a:solidFill>
                  <a:latin typeface="Canva Sans Bold"/>
                  <a:ea typeface="Canva Sans Bold"/>
                  <a:cs typeface="Canva Sans Bold"/>
                  <a:sym typeface="Canva Sans Bold"/>
                </a:rPr>
                <a:t> Basic  </a:t>
              </a:r>
            </a:p>
            <a:p>
              <a:pPr algn="ctr">
                <a:lnSpc>
                  <a:spcPts val="3639"/>
                </a:lnSpc>
              </a:pPr>
            </a:p>
            <a:p>
              <a:pPr algn="ctr">
                <a:lnSpc>
                  <a:spcPts val="3639"/>
                </a:lnSpc>
              </a:pPr>
              <a:r>
                <a:rPr lang="en-US" sz="2599" b="true">
                  <a:solidFill>
                    <a:srgbClr val="000000"/>
                  </a:solidFill>
                  <a:latin typeface="Canva Sans Bold"/>
                  <a:ea typeface="Canva Sans Bold"/>
                  <a:cs typeface="Canva Sans Bold"/>
                  <a:sym typeface="Canva Sans Bold"/>
                </a:rPr>
                <a:t>Feature set 2 : Basic+Squared_features</a:t>
              </a:r>
            </a:p>
            <a:p>
              <a:pPr algn="ctr">
                <a:lnSpc>
                  <a:spcPts val="3639"/>
                </a:lnSpc>
              </a:pPr>
            </a:p>
            <a:p>
              <a:pPr algn="ctr">
                <a:lnSpc>
                  <a:spcPts val="3639"/>
                </a:lnSpc>
              </a:pPr>
              <a:r>
                <a:rPr lang="en-US" sz="2599" b="true">
                  <a:solidFill>
                    <a:srgbClr val="000000"/>
                  </a:solidFill>
                  <a:latin typeface="Canva Sans Bold"/>
                  <a:ea typeface="Canva Sans Bold"/>
                  <a:cs typeface="Canva Sans Bold"/>
                  <a:sym typeface="Canva Sans Bold"/>
                </a:rPr>
                <a:t>Feature set 3:</a:t>
              </a:r>
            </a:p>
            <a:p>
              <a:pPr algn="ctr">
                <a:lnSpc>
                  <a:spcPts val="3639"/>
                </a:lnSpc>
              </a:pPr>
              <a:r>
                <a:rPr lang="en-US" sz="2599" b="true">
                  <a:solidFill>
                    <a:srgbClr val="000000"/>
                  </a:solidFill>
                  <a:latin typeface="Canva Sans Bold"/>
                  <a:ea typeface="Canva Sans Bold"/>
                  <a:cs typeface="Canva Sans Bold"/>
                  <a:sym typeface="Canva Sans Bold"/>
                </a:rPr>
                <a:t>Feature set 2 + PCA + Cluster</a:t>
              </a:r>
            </a:p>
            <a:p>
              <a:pPr algn="ctr">
                <a:lnSpc>
                  <a:spcPts val="3639"/>
                </a:lnSpc>
              </a:pPr>
            </a:p>
          </p:txBody>
        </p:sp>
      </p:grpSp>
      <p:graphicFrame>
        <p:nvGraphicFramePr>
          <p:cNvPr name="Table 12" id="12"/>
          <p:cNvGraphicFramePr>
            <a:graphicFrameLocks noGrp="true"/>
          </p:cNvGraphicFramePr>
          <p:nvPr/>
        </p:nvGraphicFramePr>
        <p:xfrm>
          <a:off x="9884461" y="2363645"/>
          <a:ext cx="6588148" cy="5775188"/>
        </p:xfrm>
        <a:graphic>
          <a:graphicData uri="http://schemas.openxmlformats.org/drawingml/2006/table">
            <a:tbl>
              <a:tblPr/>
              <a:tblGrid>
                <a:gridCol w="2147130"/>
                <a:gridCol w="2266214"/>
                <a:gridCol w="2174804"/>
              </a:tblGrid>
              <a:tr h="805413">
                <a:tc>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Feature 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RF</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0.9683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943">
                <a:tc>
                  <a:txBody>
                    <a:bodyPr anchor="t" rtlCol="false"/>
                    <a:lstStyle/>
                    <a:p>
                      <a:pPr algn="ctr">
                        <a:lnSpc>
                          <a:spcPts val="2659"/>
                        </a:lnSpc>
                        <a:defRPr/>
                      </a:pPr>
                      <a:r>
                        <a:rPr lang="en-US" sz="1899">
                          <a:solidFill>
                            <a:srgbClr val="FFFFFF"/>
                          </a:solidFill>
                          <a:latin typeface="Canva Sans"/>
                          <a:ea typeface="Canva Sans"/>
                          <a:cs typeface="Canva Sans"/>
                          <a:sym typeface="Canva Sans"/>
                        </a:rPr>
                        <a:t>Feature 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RF</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0.9678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943">
                <a:tc>
                  <a:txBody>
                    <a:bodyPr anchor="t" rtlCol="false"/>
                    <a:lstStyle/>
                    <a:p>
                      <a:pPr algn="ctr">
                        <a:lnSpc>
                          <a:spcPts val="2659"/>
                        </a:lnSpc>
                        <a:defRPr/>
                      </a:pPr>
                      <a:r>
                        <a:rPr lang="en-US" sz="1899">
                          <a:solidFill>
                            <a:srgbClr val="FFFFFF"/>
                          </a:solidFill>
                          <a:latin typeface="Canva Sans"/>
                          <a:ea typeface="Canva Sans"/>
                          <a:cs typeface="Canva Sans"/>
                          <a:sym typeface="Canva Sans"/>
                        </a:rPr>
                        <a:t>Feature 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RF</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0.9600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943">
                <a:tc>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Feature 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DT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0.9500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84982">
                <a:tc>
                  <a:txBody>
                    <a:bodyPr anchor="t" rtlCol="false"/>
                    <a:lstStyle/>
                    <a:p>
                      <a:pPr algn="ctr">
                        <a:lnSpc>
                          <a:spcPts val="2659"/>
                        </a:lnSpc>
                        <a:defRPr/>
                      </a:pPr>
                      <a:r>
                        <a:rPr lang="en-US" sz="1899">
                          <a:solidFill>
                            <a:srgbClr val="FFFFFF"/>
                          </a:solidFill>
                          <a:latin typeface="Canva Sans"/>
                          <a:ea typeface="Canva Sans"/>
                          <a:cs typeface="Canva Sans"/>
                          <a:sym typeface="Canva Sans"/>
                        </a:rPr>
                        <a:t>Feature 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KNN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0.8749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06962">
                <a:tc>
                  <a:txBody>
                    <a:bodyPr anchor="t" rtlCol="false"/>
                    <a:lstStyle/>
                    <a:p>
                      <a:pPr algn="ctr">
                        <a:lnSpc>
                          <a:spcPts val="2659"/>
                        </a:lnSpc>
                        <a:defRPr/>
                      </a:pPr>
                      <a:r>
                        <a:rPr lang="en-US" sz="1899">
                          <a:solidFill>
                            <a:srgbClr val="FFFFFF"/>
                          </a:solidFill>
                          <a:latin typeface="Canva Sans"/>
                          <a:ea typeface="Canva Sans"/>
                          <a:cs typeface="Canva Sans"/>
                          <a:sym typeface="Canva Sans"/>
                        </a:rPr>
                        <a:t>Feature 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NB</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0.8601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13" id="13"/>
          <p:cNvSpPr txBox="true"/>
          <p:nvPr/>
        </p:nvSpPr>
        <p:spPr>
          <a:xfrm rot="0">
            <a:off x="6257595" y="394652"/>
            <a:ext cx="4943889"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Model Testing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grpSp>
        <p:nvGrpSpPr>
          <p:cNvPr name="Group 9" id="9"/>
          <p:cNvGrpSpPr/>
          <p:nvPr/>
        </p:nvGrpSpPr>
        <p:grpSpPr>
          <a:xfrm rot="60000">
            <a:off x="1291425" y="2833142"/>
            <a:ext cx="6281820" cy="5559710"/>
            <a:chOff x="0" y="0"/>
            <a:chExt cx="1654471" cy="1464286"/>
          </a:xfrm>
        </p:grpSpPr>
        <p:sp>
          <p:nvSpPr>
            <p:cNvPr name="Freeform 10" id="10"/>
            <p:cNvSpPr/>
            <p:nvPr/>
          </p:nvSpPr>
          <p:spPr>
            <a:xfrm flipH="false" flipV="false" rot="0">
              <a:off x="0" y="0"/>
              <a:ext cx="1654471" cy="1464286"/>
            </a:xfrm>
            <a:custGeom>
              <a:avLst/>
              <a:gdLst/>
              <a:ahLst/>
              <a:cxnLst/>
              <a:rect r="r" b="b" t="t" l="l"/>
              <a:pathLst>
                <a:path h="1464286" w="1654471">
                  <a:moveTo>
                    <a:pt x="62854" y="0"/>
                  </a:moveTo>
                  <a:lnTo>
                    <a:pt x="1591617" y="0"/>
                  </a:lnTo>
                  <a:cubicBezTo>
                    <a:pt x="1626331" y="0"/>
                    <a:pt x="1654471" y="28141"/>
                    <a:pt x="1654471" y="62854"/>
                  </a:cubicBezTo>
                  <a:lnTo>
                    <a:pt x="1654471" y="1401432"/>
                  </a:lnTo>
                  <a:cubicBezTo>
                    <a:pt x="1654471" y="1436145"/>
                    <a:pt x="1626331" y="1464286"/>
                    <a:pt x="1591617" y="1464286"/>
                  </a:cubicBezTo>
                  <a:lnTo>
                    <a:pt x="62854" y="1464286"/>
                  </a:lnTo>
                  <a:cubicBezTo>
                    <a:pt x="28141" y="1464286"/>
                    <a:pt x="0" y="1436145"/>
                    <a:pt x="0" y="1401432"/>
                  </a:cubicBezTo>
                  <a:lnTo>
                    <a:pt x="0" y="62854"/>
                  </a:lnTo>
                  <a:cubicBezTo>
                    <a:pt x="0" y="28141"/>
                    <a:pt x="28141" y="0"/>
                    <a:pt x="62854" y="0"/>
                  </a:cubicBezTo>
                  <a:close/>
                </a:path>
              </a:pathLst>
            </a:custGeom>
            <a:solidFill>
              <a:srgbClr val="55AF47"/>
            </a:solidFill>
          </p:spPr>
        </p:sp>
        <p:sp>
          <p:nvSpPr>
            <p:cNvPr name="TextBox 11" id="11"/>
            <p:cNvSpPr txBox="true"/>
            <p:nvPr/>
          </p:nvSpPr>
          <p:spPr>
            <a:xfrm>
              <a:off x="0" y="-57150"/>
              <a:ext cx="1654471" cy="1521436"/>
            </a:xfrm>
            <a:prstGeom prst="rect">
              <a:avLst/>
            </a:prstGeom>
          </p:spPr>
          <p:txBody>
            <a:bodyPr anchor="ctr" rtlCol="false" tIns="50800" lIns="50800" bIns="50800" rIns="50800"/>
            <a:lstStyle/>
            <a:p>
              <a:pPr algn="ctr">
                <a:lnSpc>
                  <a:spcPts val="3639"/>
                </a:lnSpc>
              </a:pPr>
              <a:r>
                <a:rPr lang="en-US" sz="2599" b="true">
                  <a:solidFill>
                    <a:srgbClr val="000000"/>
                  </a:solidFill>
                  <a:latin typeface="Canva Sans Bold"/>
                  <a:ea typeface="Canva Sans Bold"/>
                  <a:cs typeface="Canva Sans Bold"/>
                  <a:sym typeface="Canva Sans Bold"/>
                </a:rPr>
                <a:t>Training of 4 Participants and Evaluating on 5th Participant </a:t>
              </a:r>
            </a:p>
            <a:p>
              <a:pPr algn="ctr">
                <a:lnSpc>
                  <a:spcPts val="3639"/>
                </a:lnSpc>
              </a:pPr>
              <a:r>
                <a:rPr lang="en-US" b="true" sz="2599">
                  <a:solidFill>
                    <a:srgbClr val="000000"/>
                  </a:solidFill>
                  <a:latin typeface="Canva Sans Bold"/>
                  <a:ea typeface="Canva Sans Bold"/>
                  <a:cs typeface="Canva Sans Bold"/>
                  <a:sym typeface="Canva Sans Bold"/>
                </a:rPr>
                <a:t>with accuracy score of 0.9695</a:t>
              </a:r>
            </a:p>
          </p:txBody>
        </p:sp>
      </p:grpSp>
      <p:graphicFrame>
        <p:nvGraphicFramePr>
          <p:cNvPr name="Table 12" id="12"/>
          <p:cNvGraphicFramePr>
            <a:graphicFrameLocks noGrp="true"/>
          </p:cNvGraphicFramePr>
          <p:nvPr/>
        </p:nvGraphicFramePr>
        <p:xfrm>
          <a:off x="9975342" y="2239382"/>
          <a:ext cx="6766607" cy="6747230"/>
        </p:xfrm>
        <a:graphic>
          <a:graphicData uri="http://schemas.openxmlformats.org/drawingml/2006/table">
            <a:tbl>
              <a:tblPr/>
              <a:tblGrid>
                <a:gridCol w="1213515"/>
                <a:gridCol w="925515"/>
                <a:gridCol w="925515"/>
                <a:gridCol w="925515"/>
                <a:gridCol w="925515"/>
                <a:gridCol w="925515"/>
                <a:gridCol w="925515"/>
              </a:tblGrid>
              <a:tr h="929612">
                <a:tc gridSpan="7">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hMerge="true">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hMerge="true">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hMerge="true">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hMerge="true">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hMerge="true">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hMerge="true">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Predicted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963">
                <a:tc rowSpan="6">
                  <a:txBody>
                    <a:bodyPr anchor="t" rtlCol="false"/>
                    <a:lstStyle/>
                    <a:p>
                      <a:pPr algn="ctr">
                        <a:lnSpc>
                          <a:spcPts val="2659"/>
                        </a:lnSpc>
                        <a:defRPr/>
                      </a:pPr>
                      <a:r>
                        <a:rPr lang="en-US" sz="1899">
                          <a:solidFill>
                            <a:srgbClr val="FFFFFF"/>
                          </a:solidFill>
                          <a:latin typeface="Canva Sans"/>
                          <a:ea typeface="Canva Sans"/>
                          <a:cs typeface="Canva Sans"/>
                          <a:sym typeface="Canva Sans"/>
                        </a:rPr>
                        <a:t>Actual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277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83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963">
                <a:tc vMerge="true">
                  <a:txBody>
                    <a:bodyPr anchor="t" rtlCol="false"/>
                    <a:lstStyle/>
                    <a:p>
                      <a:pPr algn="ctr">
                        <a:lnSpc>
                          <a:spcPts val="2659"/>
                        </a:lnSpc>
                        <a:defRPr/>
                      </a:pPr>
                      <a:r>
                        <a:rPr lang="en-US" sz="1899">
                          <a:solidFill>
                            <a:srgbClr val="FFFFFF"/>
                          </a:solidFill>
                          <a:latin typeface="Canva Sans"/>
                          <a:ea typeface="Canva Sans"/>
                          <a:cs typeface="Canva Sans"/>
                          <a:sym typeface="Canva Sans"/>
                        </a:rPr>
                        <a:t>Actual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531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963">
                <a:tc vMerge="true">
                  <a:txBody>
                    <a:bodyPr anchor="t" rtlCol="false"/>
                    <a:lstStyle/>
                    <a:p>
                      <a:pPr algn="ctr">
                        <a:lnSpc>
                          <a:spcPts val="2659"/>
                        </a:lnSpc>
                        <a:defRPr/>
                      </a:pPr>
                      <a:r>
                        <a:rPr lang="en-US" sz="1899">
                          <a:solidFill>
                            <a:srgbClr val="FFFFFF"/>
                          </a:solidFill>
                          <a:latin typeface="Canva Sans"/>
                          <a:ea typeface="Canva Sans"/>
                          <a:cs typeface="Canva Sans"/>
                          <a:sym typeface="Canva Sans"/>
                        </a:rPr>
                        <a:t>Actual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643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963">
                <a:tc vMerge="true">
                  <a:txBody>
                    <a:bodyPr anchor="t" rtlCol="false"/>
                    <a:lstStyle/>
                    <a:p>
                      <a:pPr algn="ctr">
                        <a:lnSpc>
                          <a:spcPts val="2659"/>
                        </a:lnSpc>
                        <a:defRPr/>
                      </a:pPr>
                      <a:r>
                        <a:rPr lang="en-US" sz="1899">
                          <a:solidFill>
                            <a:srgbClr val="FFFFFF"/>
                          </a:solidFill>
                          <a:latin typeface="Canva Sans"/>
                          <a:ea typeface="Canva Sans"/>
                          <a:cs typeface="Canva Sans"/>
                          <a:sym typeface="Canva Sans"/>
                        </a:rPr>
                        <a:t>Actual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738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84136">
                <a:tc vMerge="true">
                  <a:txBody>
                    <a:bodyPr anchor="t" rtlCol="false"/>
                    <a:lstStyle/>
                    <a:p>
                      <a:pPr algn="ctr">
                        <a:lnSpc>
                          <a:spcPts val="2659"/>
                        </a:lnSpc>
                        <a:defRPr/>
                      </a:pPr>
                      <a:r>
                        <a:rPr lang="en-US" sz="1899">
                          <a:solidFill>
                            <a:srgbClr val="FFFFFF"/>
                          </a:solidFill>
                          <a:latin typeface="Canva Sans"/>
                          <a:ea typeface="Canva Sans"/>
                          <a:cs typeface="Canva Sans"/>
                          <a:sym typeface="Canva Sans"/>
                        </a:rPr>
                        <a:t>Actual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84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33631">
                <a:tc vMerge="true">
                  <a:txBody>
                    <a:bodyPr anchor="t" rtlCol="false"/>
                    <a:lstStyle/>
                    <a:p>
                      <a:pPr algn="ctr">
                        <a:lnSpc>
                          <a:spcPts val="2659"/>
                        </a:lnSpc>
                        <a:defRPr/>
                      </a:pPr>
                      <a:r>
                        <a:rPr lang="en-US" sz="1899">
                          <a:solidFill>
                            <a:srgbClr val="FFFFFF"/>
                          </a:solidFill>
                          <a:latin typeface="Canva Sans"/>
                          <a:ea typeface="Canva Sans"/>
                          <a:cs typeface="Canva Sans"/>
                          <a:sym typeface="Canva Sans"/>
                        </a:rPr>
                        <a:t>Actual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624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13" id="13"/>
          <p:cNvSpPr txBox="true"/>
          <p:nvPr/>
        </p:nvSpPr>
        <p:spPr>
          <a:xfrm rot="0">
            <a:off x="6257595" y="394652"/>
            <a:ext cx="6397993" cy="887095"/>
          </a:xfrm>
          <a:prstGeom prst="rect">
            <a:avLst/>
          </a:prstGeom>
        </p:spPr>
        <p:txBody>
          <a:bodyPr anchor="t" rtlCol="false" tIns="0" lIns="0" bIns="0" rIns="0">
            <a:spAutoFit/>
          </a:bodyPr>
          <a:lstStyle/>
          <a:p>
            <a:pPr algn="ctr">
              <a:lnSpc>
                <a:spcPts val="7279"/>
              </a:lnSpc>
            </a:pPr>
            <a:r>
              <a:rPr lang="en-US" sz="5199" b="true">
                <a:solidFill>
                  <a:srgbClr val="F8E71C"/>
                </a:solidFill>
                <a:latin typeface="Canva Sans Bold"/>
                <a:ea typeface="Canva Sans Bold"/>
                <a:cs typeface="Canva Sans Bold"/>
                <a:sym typeface="Canva Sans Bold"/>
              </a:rPr>
              <a:t>Validation Check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9" id="9"/>
          <p:cNvSpPr/>
          <p:nvPr/>
        </p:nvSpPr>
        <p:spPr>
          <a:xfrm flipH="false" flipV="false" rot="0">
            <a:off x="9608783" y="2445168"/>
            <a:ext cx="7793392" cy="5241056"/>
          </a:xfrm>
          <a:custGeom>
            <a:avLst/>
            <a:gdLst/>
            <a:ahLst/>
            <a:cxnLst/>
            <a:rect r="r" b="b" t="t" l="l"/>
            <a:pathLst>
              <a:path h="5241056" w="7793392">
                <a:moveTo>
                  <a:pt x="0" y="0"/>
                </a:moveTo>
                <a:lnTo>
                  <a:pt x="7793392" y="0"/>
                </a:lnTo>
                <a:lnTo>
                  <a:pt x="7793392" y="5241056"/>
                </a:lnTo>
                <a:lnTo>
                  <a:pt x="0" y="5241056"/>
                </a:lnTo>
                <a:lnTo>
                  <a:pt x="0" y="0"/>
                </a:lnTo>
                <a:close/>
              </a:path>
            </a:pathLst>
          </a:custGeom>
          <a:blipFill>
            <a:blip r:embed="rId3"/>
            <a:stretch>
              <a:fillRect l="0" t="0" r="0" b="0"/>
            </a:stretch>
          </a:blipFill>
        </p:spPr>
      </p:sp>
      <p:sp>
        <p:nvSpPr>
          <p:cNvPr name="TextBox 10" id="10"/>
          <p:cNvSpPr txBox="true"/>
          <p:nvPr/>
        </p:nvSpPr>
        <p:spPr>
          <a:xfrm rot="0">
            <a:off x="2326539" y="1782428"/>
            <a:ext cx="6109022" cy="1601722"/>
          </a:xfrm>
          <a:prstGeom prst="rect">
            <a:avLst/>
          </a:prstGeom>
        </p:spPr>
        <p:txBody>
          <a:bodyPr anchor="t" rtlCol="false" tIns="0" lIns="0" bIns="0" rIns="0">
            <a:spAutoFit/>
          </a:bodyPr>
          <a:lstStyle/>
          <a:p>
            <a:pPr algn="l">
              <a:lnSpc>
                <a:spcPts val="12516"/>
              </a:lnSpc>
            </a:pPr>
            <a:r>
              <a:rPr lang="en-US" sz="8940">
                <a:solidFill>
                  <a:srgbClr val="D2DF47"/>
                </a:solidFill>
                <a:latin typeface="Costa Rica"/>
                <a:ea typeface="Costa Rica"/>
                <a:cs typeface="Costa Rica"/>
                <a:sym typeface="Costa Rica"/>
              </a:rPr>
              <a:t>Bench Press</a:t>
            </a:r>
          </a:p>
        </p:txBody>
      </p:sp>
      <p:sp>
        <p:nvSpPr>
          <p:cNvPr name="TextBox 11" id="11"/>
          <p:cNvSpPr txBox="true"/>
          <p:nvPr/>
        </p:nvSpPr>
        <p:spPr>
          <a:xfrm rot="0">
            <a:off x="1321819" y="4236706"/>
            <a:ext cx="8013866" cy="3449518"/>
          </a:xfrm>
          <a:prstGeom prst="rect">
            <a:avLst/>
          </a:prstGeom>
        </p:spPr>
        <p:txBody>
          <a:bodyPr anchor="t" rtlCol="false" tIns="0" lIns="0" bIns="0" rIns="0">
            <a:spAutoFit/>
          </a:bodyPr>
          <a:lstStyle/>
          <a:p>
            <a:pPr algn="l">
              <a:lnSpc>
                <a:spcPts val="4629"/>
              </a:lnSpc>
            </a:pPr>
            <a:r>
              <a:rPr lang="en-US" sz="2930">
                <a:solidFill>
                  <a:srgbClr val="FFFFFF"/>
                </a:solidFill>
                <a:latin typeface="Open Sans Light"/>
                <a:ea typeface="Open Sans Light"/>
                <a:cs typeface="Open Sans Light"/>
                <a:sym typeface="Open Sans Light"/>
              </a:rPr>
              <a:t>The overhead bench press is a strength exercise targeting the shoulders, triceps, and upper chest. It involves pressing weights above the head from a seated or standing position, enhancing upper body stability and muscle endurance.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9" id="9"/>
          <p:cNvSpPr/>
          <p:nvPr/>
        </p:nvSpPr>
        <p:spPr>
          <a:xfrm flipH="false" flipV="false" rot="0">
            <a:off x="10784308" y="2707114"/>
            <a:ext cx="5957642" cy="5957642"/>
          </a:xfrm>
          <a:custGeom>
            <a:avLst/>
            <a:gdLst/>
            <a:ahLst/>
            <a:cxnLst/>
            <a:rect r="r" b="b" t="t" l="l"/>
            <a:pathLst>
              <a:path h="5957642" w="5957642">
                <a:moveTo>
                  <a:pt x="0" y="0"/>
                </a:moveTo>
                <a:lnTo>
                  <a:pt x="5957641" y="0"/>
                </a:lnTo>
                <a:lnTo>
                  <a:pt x="5957641" y="5957642"/>
                </a:lnTo>
                <a:lnTo>
                  <a:pt x="0" y="5957642"/>
                </a:lnTo>
                <a:lnTo>
                  <a:pt x="0" y="0"/>
                </a:lnTo>
                <a:close/>
              </a:path>
            </a:pathLst>
          </a:custGeom>
          <a:blipFill>
            <a:blip r:embed="rId3"/>
            <a:stretch>
              <a:fillRect l="0" t="0" r="0" b="0"/>
            </a:stretch>
          </a:blipFill>
        </p:spPr>
      </p:sp>
      <p:sp>
        <p:nvSpPr>
          <p:cNvPr name="TextBox 10" id="10"/>
          <p:cNvSpPr txBox="true"/>
          <p:nvPr/>
        </p:nvSpPr>
        <p:spPr>
          <a:xfrm rot="0">
            <a:off x="3695909" y="1782428"/>
            <a:ext cx="3265687" cy="1601722"/>
          </a:xfrm>
          <a:prstGeom prst="rect">
            <a:avLst/>
          </a:prstGeom>
        </p:spPr>
        <p:txBody>
          <a:bodyPr anchor="t" rtlCol="false" tIns="0" lIns="0" bIns="0" rIns="0">
            <a:spAutoFit/>
          </a:bodyPr>
          <a:lstStyle/>
          <a:p>
            <a:pPr algn="l">
              <a:lnSpc>
                <a:spcPts val="12516"/>
              </a:lnSpc>
            </a:pPr>
            <a:r>
              <a:rPr lang="en-US" sz="8940">
                <a:solidFill>
                  <a:srgbClr val="D2DF47"/>
                </a:solidFill>
                <a:latin typeface="Costa Rica"/>
                <a:ea typeface="Costa Rica"/>
                <a:cs typeface="Costa Rica"/>
                <a:sym typeface="Costa Rica"/>
              </a:rPr>
              <a:t>Squat</a:t>
            </a:r>
          </a:p>
        </p:txBody>
      </p:sp>
      <p:sp>
        <p:nvSpPr>
          <p:cNvPr name="TextBox 11" id="11"/>
          <p:cNvSpPr txBox="true"/>
          <p:nvPr/>
        </p:nvSpPr>
        <p:spPr>
          <a:xfrm rot="0">
            <a:off x="1673243" y="4364496"/>
            <a:ext cx="8013866" cy="3449518"/>
          </a:xfrm>
          <a:prstGeom prst="rect">
            <a:avLst/>
          </a:prstGeom>
        </p:spPr>
        <p:txBody>
          <a:bodyPr anchor="t" rtlCol="false" tIns="0" lIns="0" bIns="0" rIns="0">
            <a:spAutoFit/>
          </a:bodyPr>
          <a:lstStyle/>
          <a:p>
            <a:pPr algn="l">
              <a:lnSpc>
                <a:spcPts val="4629"/>
              </a:lnSpc>
            </a:pPr>
            <a:r>
              <a:rPr lang="en-US" sz="2930">
                <a:solidFill>
                  <a:srgbClr val="FFFFFF"/>
                </a:solidFill>
                <a:latin typeface="Open Sans Light"/>
                <a:ea typeface="Open Sans Light"/>
                <a:cs typeface="Open Sans Light"/>
                <a:sym typeface="Open Sans Light"/>
              </a:rPr>
              <a:t>The squat is a foundational strength exercise targeting the lower body, especially the quadriceps, hamstrings, and glutes. By bending the knees and hips with a straight back, it builds power, improves balance, and enhances mobility.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9" id="9"/>
          <p:cNvSpPr/>
          <p:nvPr/>
        </p:nvSpPr>
        <p:spPr>
          <a:xfrm flipH="false" flipV="false" rot="0">
            <a:off x="1526830" y="1941200"/>
            <a:ext cx="4643554" cy="6920111"/>
          </a:xfrm>
          <a:custGeom>
            <a:avLst/>
            <a:gdLst/>
            <a:ahLst/>
            <a:cxnLst/>
            <a:rect r="r" b="b" t="t" l="l"/>
            <a:pathLst>
              <a:path h="6920111" w="4643554">
                <a:moveTo>
                  <a:pt x="0" y="0"/>
                </a:moveTo>
                <a:lnTo>
                  <a:pt x="4643554" y="0"/>
                </a:lnTo>
                <a:lnTo>
                  <a:pt x="4643554" y="6920111"/>
                </a:lnTo>
                <a:lnTo>
                  <a:pt x="0" y="6920111"/>
                </a:lnTo>
                <a:lnTo>
                  <a:pt x="0" y="0"/>
                </a:lnTo>
                <a:close/>
              </a:path>
            </a:pathLst>
          </a:custGeom>
          <a:blipFill>
            <a:blip r:embed="rId3"/>
            <a:stretch>
              <a:fillRect l="0" t="-29895" r="0" b="-19966"/>
            </a:stretch>
          </a:blipFill>
        </p:spPr>
      </p:sp>
      <p:sp>
        <p:nvSpPr>
          <p:cNvPr name="TextBox 10" id="10"/>
          <p:cNvSpPr txBox="true"/>
          <p:nvPr/>
        </p:nvSpPr>
        <p:spPr>
          <a:xfrm rot="0">
            <a:off x="10740947" y="1974333"/>
            <a:ext cx="4134283" cy="1275062"/>
          </a:xfrm>
          <a:prstGeom prst="rect">
            <a:avLst/>
          </a:prstGeom>
        </p:spPr>
        <p:txBody>
          <a:bodyPr anchor="t" rtlCol="false" tIns="0" lIns="0" bIns="0" rIns="0">
            <a:spAutoFit/>
          </a:bodyPr>
          <a:lstStyle/>
          <a:p>
            <a:pPr algn="l">
              <a:lnSpc>
                <a:spcPts val="10045"/>
              </a:lnSpc>
            </a:pPr>
            <a:r>
              <a:rPr lang="en-US" sz="7175">
                <a:solidFill>
                  <a:srgbClr val="D2DF47"/>
                </a:solidFill>
                <a:latin typeface="Costa Rica"/>
                <a:ea typeface="Costa Rica"/>
                <a:cs typeface="Costa Rica"/>
                <a:sym typeface="Costa Rica"/>
              </a:rPr>
              <a:t>DeadLift</a:t>
            </a:r>
          </a:p>
        </p:txBody>
      </p:sp>
      <p:sp>
        <p:nvSpPr>
          <p:cNvPr name="TextBox 11" id="11"/>
          <p:cNvSpPr txBox="true"/>
          <p:nvPr/>
        </p:nvSpPr>
        <p:spPr>
          <a:xfrm rot="0">
            <a:off x="8733119" y="3732253"/>
            <a:ext cx="8081353" cy="4174609"/>
          </a:xfrm>
          <a:prstGeom prst="rect">
            <a:avLst/>
          </a:prstGeom>
        </p:spPr>
        <p:txBody>
          <a:bodyPr anchor="t" rtlCol="false" tIns="0" lIns="0" bIns="0" rIns="0">
            <a:spAutoFit/>
          </a:bodyPr>
          <a:lstStyle/>
          <a:p>
            <a:pPr algn="l">
              <a:lnSpc>
                <a:spcPts val="4799"/>
              </a:lnSpc>
            </a:pPr>
            <a:r>
              <a:rPr lang="en-US" sz="3037">
                <a:solidFill>
                  <a:srgbClr val="FFFFFF"/>
                </a:solidFill>
                <a:latin typeface="Open Sans Light"/>
                <a:ea typeface="Open Sans Light"/>
                <a:cs typeface="Open Sans Light"/>
                <a:sym typeface="Open Sans Light"/>
              </a:rPr>
              <a:t>The deadlift is a strength-training exercise where you lift a weighted barbell or dumbbell from the ground to hip level, engaging multiple muscle groups, especially the back, glutes, and hamstrings. It builds power and improves posture when performed with proper form.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9" id="9"/>
          <p:cNvSpPr/>
          <p:nvPr/>
        </p:nvSpPr>
        <p:spPr>
          <a:xfrm flipH="false" flipV="false" rot="0">
            <a:off x="574285" y="3249396"/>
            <a:ext cx="7320767" cy="4436829"/>
          </a:xfrm>
          <a:custGeom>
            <a:avLst/>
            <a:gdLst/>
            <a:ahLst/>
            <a:cxnLst/>
            <a:rect r="r" b="b" t="t" l="l"/>
            <a:pathLst>
              <a:path h="4436829" w="7320767">
                <a:moveTo>
                  <a:pt x="0" y="0"/>
                </a:moveTo>
                <a:lnTo>
                  <a:pt x="7320767" y="0"/>
                </a:lnTo>
                <a:lnTo>
                  <a:pt x="7320767" y="4436828"/>
                </a:lnTo>
                <a:lnTo>
                  <a:pt x="0" y="4436828"/>
                </a:lnTo>
                <a:lnTo>
                  <a:pt x="0" y="0"/>
                </a:lnTo>
                <a:close/>
              </a:path>
            </a:pathLst>
          </a:custGeom>
          <a:blipFill>
            <a:blip r:embed="rId3"/>
            <a:stretch>
              <a:fillRect l="0" t="0" r="0" b="0"/>
            </a:stretch>
          </a:blipFill>
        </p:spPr>
      </p:sp>
      <p:sp>
        <p:nvSpPr>
          <p:cNvPr name="TextBox 10" id="10"/>
          <p:cNvSpPr txBox="true"/>
          <p:nvPr/>
        </p:nvSpPr>
        <p:spPr>
          <a:xfrm rot="0">
            <a:off x="10740947" y="1974333"/>
            <a:ext cx="4134283" cy="1275062"/>
          </a:xfrm>
          <a:prstGeom prst="rect">
            <a:avLst/>
          </a:prstGeom>
        </p:spPr>
        <p:txBody>
          <a:bodyPr anchor="t" rtlCol="false" tIns="0" lIns="0" bIns="0" rIns="0">
            <a:spAutoFit/>
          </a:bodyPr>
          <a:lstStyle/>
          <a:p>
            <a:pPr algn="l">
              <a:lnSpc>
                <a:spcPts val="10045"/>
              </a:lnSpc>
            </a:pPr>
            <a:r>
              <a:rPr lang="en-US" sz="7175">
                <a:solidFill>
                  <a:srgbClr val="D2DF47"/>
                </a:solidFill>
                <a:latin typeface="Costa Rica"/>
                <a:ea typeface="Costa Rica"/>
                <a:cs typeface="Costa Rica"/>
                <a:sym typeface="Costa Rica"/>
              </a:rPr>
              <a:t>Row</a:t>
            </a:r>
          </a:p>
        </p:txBody>
      </p:sp>
      <p:sp>
        <p:nvSpPr>
          <p:cNvPr name="TextBox 11" id="11"/>
          <p:cNvSpPr txBox="true"/>
          <p:nvPr/>
        </p:nvSpPr>
        <p:spPr>
          <a:xfrm rot="0">
            <a:off x="8733119" y="3732253"/>
            <a:ext cx="8081353" cy="3572262"/>
          </a:xfrm>
          <a:prstGeom prst="rect">
            <a:avLst/>
          </a:prstGeom>
        </p:spPr>
        <p:txBody>
          <a:bodyPr anchor="t" rtlCol="false" tIns="0" lIns="0" bIns="0" rIns="0">
            <a:spAutoFit/>
          </a:bodyPr>
          <a:lstStyle/>
          <a:p>
            <a:pPr algn="l">
              <a:lnSpc>
                <a:spcPts val="4799"/>
              </a:lnSpc>
            </a:pPr>
            <a:r>
              <a:rPr lang="en-US" sz="3037">
                <a:solidFill>
                  <a:srgbClr val="FFFFFF"/>
                </a:solidFill>
                <a:latin typeface="Open Sans Light"/>
                <a:ea typeface="Open Sans Light"/>
                <a:cs typeface="Open Sans Light"/>
                <a:sym typeface="Open Sans Light"/>
              </a:rPr>
              <a:t>The Row exercise in the gym targets your upper back, shoulders, and arms. It involves pulling weight toward your torso, often using a barbell, dumbbells, or a cable machine, and helps improve posture and build back strength.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TextBox 9" id="9"/>
          <p:cNvSpPr txBox="true"/>
          <p:nvPr/>
        </p:nvSpPr>
        <p:spPr>
          <a:xfrm rot="0">
            <a:off x="3237533" y="857250"/>
            <a:ext cx="11812935"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Feature Engeneering</a:t>
            </a:r>
          </a:p>
        </p:txBody>
      </p:sp>
      <p:sp>
        <p:nvSpPr>
          <p:cNvPr name="TextBox 10" id="10"/>
          <p:cNvSpPr txBox="true"/>
          <p:nvPr/>
        </p:nvSpPr>
        <p:spPr>
          <a:xfrm rot="0">
            <a:off x="5348284" y="3256717"/>
            <a:ext cx="6903244" cy="887095"/>
          </a:xfrm>
          <a:prstGeom prst="rect">
            <a:avLst/>
          </a:prstGeom>
        </p:spPr>
        <p:txBody>
          <a:bodyPr anchor="t" rtlCol="false" tIns="0" lIns="0" bIns="0" rIns="0">
            <a:spAutoFit/>
          </a:bodyPr>
          <a:lstStyle/>
          <a:p>
            <a:pPr algn="ctr">
              <a:lnSpc>
                <a:spcPts val="7279"/>
              </a:lnSpc>
            </a:pPr>
            <a:r>
              <a:rPr lang="en-US" sz="5199" b="true">
                <a:solidFill>
                  <a:srgbClr val="D2DF47"/>
                </a:solidFill>
                <a:latin typeface="Canva Sans Bold"/>
                <a:ea typeface="Canva Sans Bold"/>
                <a:cs typeface="Canva Sans Bold"/>
                <a:sym typeface="Canva Sans Bold"/>
              </a:rPr>
              <a:t>Feature Construction</a:t>
            </a:r>
          </a:p>
        </p:txBody>
      </p:sp>
      <p:sp>
        <p:nvSpPr>
          <p:cNvPr name="TextBox 11" id="11"/>
          <p:cNvSpPr txBox="true"/>
          <p:nvPr/>
        </p:nvSpPr>
        <p:spPr>
          <a:xfrm rot="0">
            <a:off x="4960810" y="4759099"/>
            <a:ext cx="7678192" cy="887095"/>
          </a:xfrm>
          <a:prstGeom prst="rect">
            <a:avLst/>
          </a:prstGeom>
        </p:spPr>
        <p:txBody>
          <a:bodyPr anchor="t" rtlCol="false" tIns="0" lIns="0" bIns="0" rIns="0">
            <a:spAutoFit/>
          </a:bodyPr>
          <a:lstStyle/>
          <a:p>
            <a:pPr algn="ctr">
              <a:lnSpc>
                <a:spcPts val="7279"/>
              </a:lnSpc>
            </a:pPr>
            <a:r>
              <a:rPr lang="en-US" sz="5199" b="true">
                <a:solidFill>
                  <a:srgbClr val="D2DF47"/>
                </a:solidFill>
                <a:latin typeface="Canva Sans Bold"/>
                <a:ea typeface="Canva Sans Bold"/>
                <a:cs typeface="Canva Sans Bold"/>
                <a:sym typeface="Canva Sans Bold"/>
              </a:rPr>
              <a:t>Feature Transformation</a:t>
            </a:r>
          </a:p>
        </p:txBody>
      </p:sp>
      <p:sp>
        <p:nvSpPr>
          <p:cNvPr name="TextBox 12" id="12"/>
          <p:cNvSpPr txBox="true"/>
          <p:nvPr/>
        </p:nvSpPr>
        <p:spPr>
          <a:xfrm rot="0">
            <a:off x="5655316" y="6265319"/>
            <a:ext cx="5994053" cy="887095"/>
          </a:xfrm>
          <a:prstGeom prst="rect">
            <a:avLst/>
          </a:prstGeom>
        </p:spPr>
        <p:txBody>
          <a:bodyPr anchor="t" rtlCol="false" tIns="0" lIns="0" bIns="0" rIns="0">
            <a:spAutoFit/>
          </a:bodyPr>
          <a:lstStyle/>
          <a:p>
            <a:pPr algn="ctr">
              <a:lnSpc>
                <a:spcPts val="7279"/>
              </a:lnSpc>
            </a:pPr>
            <a:r>
              <a:rPr lang="en-US" sz="5199" b="true">
                <a:solidFill>
                  <a:srgbClr val="D2DF47"/>
                </a:solidFill>
                <a:latin typeface="Canva Sans Bold"/>
                <a:ea typeface="Canva Sans Bold"/>
                <a:cs typeface="Canva Sans Bold"/>
                <a:sym typeface="Canva Sans Bold"/>
              </a:rPr>
              <a:t>Feature Extraction</a:t>
            </a:r>
          </a:p>
        </p:txBody>
      </p:sp>
      <p:sp>
        <p:nvSpPr>
          <p:cNvPr name="TextBox 13" id="13"/>
          <p:cNvSpPr txBox="true"/>
          <p:nvPr/>
        </p:nvSpPr>
        <p:spPr>
          <a:xfrm rot="0">
            <a:off x="5950442" y="7590974"/>
            <a:ext cx="5698927" cy="887095"/>
          </a:xfrm>
          <a:prstGeom prst="rect">
            <a:avLst/>
          </a:prstGeom>
        </p:spPr>
        <p:txBody>
          <a:bodyPr anchor="t" rtlCol="false" tIns="0" lIns="0" bIns="0" rIns="0">
            <a:spAutoFit/>
          </a:bodyPr>
          <a:lstStyle/>
          <a:p>
            <a:pPr algn="ctr">
              <a:lnSpc>
                <a:spcPts val="7279"/>
              </a:lnSpc>
            </a:pPr>
            <a:r>
              <a:rPr lang="en-US" sz="5199" b="true">
                <a:solidFill>
                  <a:srgbClr val="D2DF47"/>
                </a:solidFill>
                <a:latin typeface="Canva Sans Bold"/>
                <a:ea typeface="Canva Sans Bold"/>
                <a:cs typeface="Canva Sans Bold"/>
                <a:sym typeface="Canva Sans Bold"/>
              </a:rPr>
              <a:t>Feature Selection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9" id="9"/>
          <p:cNvSpPr/>
          <p:nvPr/>
        </p:nvSpPr>
        <p:spPr>
          <a:xfrm flipH="false" flipV="false" rot="0">
            <a:off x="2118579" y="1353557"/>
            <a:ext cx="14050841" cy="1906495"/>
          </a:xfrm>
          <a:custGeom>
            <a:avLst/>
            <a:gdLst/>
            <a:ahLst/>
            <a:cxnLst/>
            <a:rect r="r" b="b" t="t" l="l"/>
            <a:pathLst>
              <a:path h="1906495" w="14050841">
                <a:moveTo>
                  <a:pt x="0" y="0"/>
                </a:moveTo>
                <a:lnTo>
                  <a:pt x="14050842" y="0"/>
                </a:lnTo>
                <a:lnTo>
                  <a:pt x="14050842" y="1906495"/>
                </a:lnTo>
                <a:lnTo>
                  <a:pt x="0" y="1906495"/>
                </a:lnTo>
                <a:lnTo>
                  <a:pt x="0" y="0"/>
                </a:lnTo>
                <a:close/>
              </a:path>
            </a:pathLst>
          </a:custGeom>
          <a:blipFill>
            <a:blip r:embed="rId3"/>
            <a:stretch>
              <a:fillRect l="-3218" t="-21446" r="-1995" b="-20068"/>
            </a:stretch>
          </a:blipFill>
        </p:spPr>
      </p:sp>
      <p:grpSp>
        <p:nvGrpSpPr>
          <p:cNvPr name="Group 10" id="10"/>
          <p:cNvGrpSpPr/>
          <p:nvPr/>
        </p:nvGrpSpPr>
        <p:grpSpPr>
          <a:xfrm rot="0">
            <a:off x="5745845" y="3673276"/>
            <a:ext cx="2804961" cy="986543"/>
            <a:chOff x="0" y="0"/>
            <a:chExt cx="3739948" cy="1315390"/>
          </a:xfrm>
        </p:grpSpPr>
        <p:grpSp>
          <p:nvGrpSpPr>
            <p:cNvPr name="Group 11" id="11"/>
            <p:cNvGrpSpPr/>
            <p:nvPr/>
          </p:nvGrpSpPr>
          <p:grpSpPr>
            <a:xfrm rot="0">
              <a:off x="0" y="0"/>
              <a:ext cx="3739948" cy="1315390"/>
              <a:chOff x="0" y="0"/>
              <a:chExt cx="812800" cy="285873"/>
            </a:xfrm>
          </p:grpSpPr>
          <p:sp>
            <p:nvSpPr>
              <p:cNvPr name="Freeform 12" id="12"/>
              <p:cNvSpPr/>
              <p:nvPr/>
            </p:nvSpPr>
            <p:spPr>
              <a:xfrm flipH="false" flipV="false" rot="0">
                <a:off x="0" y="0"/>
                <a:ext cx="812800" cy="285873"/>
              </a:xfrm>
              <a:custGeom>
                <a:avLst/>
                <a:gdLst/>
                <a:ahLst/>
                <a:cxnLst/>
                <a:rect r="r" b="b" t="t" l="l"/>
                <a:pathLst>
                  <a:path h="285873" w="812800">
                    <a:moveTo>
                      <a:pt x="609600" y="0"/>
                    </a:moveTo>
                    <a:cubicBezTo>
                      <a:pt x="721824" y="0"/>
                      <a:pt x="812800" y="63995"/>
                      <a:pt x="812800" y="142936"/>
                    </a:cubicBezTo>
                    <a:cubicBezTo>
                      <a:pt x="812800" y="221878"/>
                      <a:pt x="721824" y="285873"/>
                      <a:pt x="609600" y="285873"/>
                    </a:cubicBezTo>
                    <a:lnTo>
                      <a:pt x="203200" y="285873"/>
                    </a:lnTo>
                    <a:cubicBezTo>
                      <a:pt x="90976" y="285873"/>
                      <a:pt x="0" y="221878"/>
                      <a:pt x="0" y="142936"/>
                    </a:cubicBezTo>
                    <a:cubicBezTo>
                      <a:pt x="0" y="63995"/>
                      <a:pt x="90976" y="0"/>
                      <a:pt x="203200" y="0"/>
                    </a:cubicBezTo>
                    <a:close/>
                  </a:path>
                </a:pathLst>
              </a:custGeom>
              <a:solidFill>
                <a:srgbClr val="F8E71C"/>
              </a:solidFill>
            </p:spPr>
          </p:sp>
          <p:sp>
            <p:nvSpPr>
              <p:cNvPr name="TextBox 13" id="13"/>
              <p:cNvSpPr txBox="true"/>
              <p:nvPr/>
            </p:nvSpPr>
            <p:spPr>
              <a:xfrm>
                <a:off x="0" y="-38100"/>
                <a:ext cx="812800" cy="32397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63883" y="88100"/>
              <a:ext cx="2212181" cy="1053465"/>
            </a:xfrm>
            <a:prstGeom prst="rect">
              <a:avLst/>
            </a:prstGeom>
          </p:spPr>
          <p:txBody>
            <a:bodyPr anchor="t" rtlCol="false" tIns="0" lIns="0" bIns="0" rIns="0">
              <a:spAutoFit/>
            </a:bodyPr>
            <a:lstStyle/>
            <a:p>
              <a:pPr algn="ctr">
                <a:lnSpc>
                  <a:spcPts val="6720"/>
                </a:lnSpc>
              </a:pPr>
              <a:r>
                <a:rPr lang="en-US" sz="4800" b="true">
                  <a:solidFill>
                    <a:srgbClr val="000000"/>
                  </a:solidFill>
                  <a:latin typeface="Canva Sans Bold"/>
                  <a:ea typeface="Canva Sans Bold"/>
                  <a:cs typeface="Canva Sans Bold"/>
                  <a:sym typeface="Canva Sans Bold"/>
                </a:rPr>
                <a:t>Split </a:t>
              </a:r>
            </a:p>
          </p:txBody>
        </p:sp>
      </p:grpSp>
      <p:grpSp>
        <p:nvGrpSpPr>
          <p:cNvPr name="Group 15" id="15"/>
          <p:cNvGrpSpPr/>
          <p:nvPr/>
        </p:nvGrpSpPr>
        <p:grpSpPr>
          <a:xfrm rot="0">
            <a:off x="8866798" y="3763862"/>
            <a:ext cx="3529430" cy="962631"/>
            <a:chOff x="0" y="0"/>
            <a:chExt cx="4705906" cy="1283508"/>
          </a:xfrm>
        </p:grpSpPr>
        <p:grpSp>
          <p:nvGrpSpPr>
            <p:cNvPr name="Group 16" id="16"/>
            <p:cNvGrpSpPr/>
            <p:nvPr/>
          </p:nvGrpSpPr>
          <p:grpSpPr>
            <a:xfrm rot="0">
              <a:off x="0" y="0"/>
              <a:ext cx="4705906" cy="1283508"/>
              <a:chOff x="0" y="0"/>
              <a:chExt cx="1118298" cy="305009"/>
            </a:xfrm>
          </p:grpSpPr>
          <p:sp>
            <p:nvSpPr>
              <p:cNvPr name="Freeform 17" id="17"/>
              <p:cNvSpPr/>
              <p:nvPr/>
            </p:nvSpPr>
            <p:spPr>
              <a:xfrm flipH="false" flipV="false" rot="0">
                <a:off x="0" y="0"/>
                <a:ext cx="1118298" cy="305009"/>
              </a:xfrm>
              <a:custGeom>
                <a:avLst/>
                <a:gdLst/>
                <a:ahLst/>
                <a:cxnLst/>
                <a:rect r="r" b="b" t="t" l="l"/>
                <a:pathLst>
                  <a:path h="305009" w="1118298">
                    <a:moveTo>
                      <a:pt x="915098" y="0"/>
                    </a:moveTo>
                    <a:cubicBezTo>
                      <a:pt x="1027323" y="0"/>
                      <a:pt x="1118298" y="68279"/>
                      <a:pt x="1118298" y="152505"/>
                    </a:cubicBezTo>
                    <a:cubicBezTo>
                      <a:pt x="1118298" y="236731"/>
                      <a:pt x="1027323" y="305009"/>
                      <a:pt x="915098" y="305009"/>
                    </a:cubicBezTo>
                    <a:lnTo>
                      <a:pt x="203200" y="305009"/>
                    </a:lnTo>
                    <a:cubicBezTo>
                      <a:pt x="90976" y="305009"/>
                      <a:pt x="0" y="236731"/>
                      <a:pt x="0" y="152505"/>
                    </a:cubicBezTo>
                    <a:cubicBezTo>
                      <a:pt x="0" y="68279"/>
                      <a:pt x="90976" y="0"/>
                      <a:pt x="203200" y="0"/>
                    </a:cubicBezTo>
                    <a:close/>
                  </a:path>
                </a:pathLst>
              </a:custGeom>
              <a:solidFill>
                <a:srgbClr val="F8E71C"/>
              </a:solidFill>
            </p:spPr>
          </p:sp>
          <p:sp>
            <p:nvSpPr>
              <p:cNvPr name="TextBox 18" id="18"/>
              <p:cNvSpPr txBox="true"/>
              <p:nvPr/>
            </p:nvSpPr>
            <p:spPr>
              <a:xfrm>
                <a:off x="0" y="-38100"/>
                <a:ext cx="1118298" cy="343109"/>
              </a:xfrm>
              <a:prstGeom prst="rect">
                <a:avLst/>
              </a:prstGeom>
            </p:spPr>
            <p:txBody>
              <a:bodyPr anchor="ctr" rtlCol="false" tIns="50800" lIns="50800" bIns="50800" rIns="50800"/>
              <a:lstStyle/>
              <a:p>
                <a:pPr algn="ctr">
                  <a:lnSpc>
                    <a:spcPts val="2660"/>
                  </a:lnSpc>
                  <a:spcBef>
                    <a:spcPct val="0"/>
                  </a:spcBef>
                </a:pPr>
              </a:p>
            </p:txBody>
          </p:sp>
        </p:grpSp>
        <p:sp>
          <p:nvSpPr>
            <p:cNvPr name="TextBox 19" id="19"/>
            <p:cNvSpPr txBox="true"/>
            <p:nvPr/>
          </p:nvSpPr>
          <p:spPr>
            <a:xfrm rot="0">
              <a:off x="961180" y="63720"/>
              <a:ext cx="2783546" cy="1060817"/>
            </a:xfrm>
            <a:prstGeom prst="rect">
              <a:avLst/>
            </a:prstGeom>
          </p:spPr>
          <p:txBody>
            <a:bodyPr anchor="t" rtlCol="false" tIns="0" lIns="0" bIns="0" rIns="0">
              <a:spAutoFit/>
            </a:bodyPr>
            <a:lstStyle/>
            <a:p>
              <a:pPr algn="ctr">
                <a:lnSpc>
                  <a:spcPts val="6657"/>
                </a:lnSpc>
              </a:pPr>
              <a:r>
                <a:rPr lang="en-US" sz="4755" b="true">
                  <a:solidFill>
                    <a:srgbClr val="000000"/>
                  </a:solidFill>
                  <a:latin typeface="Canva Sans Bold"/>
                  <a:ea typeface="Canva Sans Bold"/>
                  <a:cs typeface="Canva Sans Bold"/>
                  <a:sym typeface="Canva Sans Bold"/>
                </a:rPr>
                <a:t>R Strip</a:t>
              </a:r>
            </a:p>
          </p:txBody>
        </p:sp>
      </p:grpSp>
      <p:grpSp>
        <p:nvGrpSpPr>
          <p:cNvPr name="Group 20" id="20"/>
          <p:cNvGrpSpPr/>
          <p:nvPr/>
        </p:nvGrpSpPr>
        <p:grpSpPr>
          <a:xfrm rot="0">
            <a:off x="4844615" y="6532186"/>
            <a:ext cx="8044366" cy="897007"/>
            <a:chOff x="0" y="0"/>
            <a:chExt cx="10725822" cy="1196010"/>
          </a:xfrm>
        </p:grpSpPr>
        <p:grpSp>
          <p:nvGrpSpPr>
            <p:cNvPr name="Group 21" id="21"/>
            <p:cNvGrpSpPr/>
            <p:nvPr/>
          </p:nvGrpSpPr>
          <p:grpSpPr>
            <a:xfrm rot="0">
              <a:off x="0" y="0"/>
              <a:ext cx="10725822" cy="1196010"/>
              <a:chOff x="0" y="0"/>
              <a:chExt cx="2331034" cy="259928"/>
            </a:xfrm>
          </p:grpSpPr>
          <p:sp>
            <p:nvSpPr>
              <p:cNvPr name="Freeform 22" id="22"/>
              <p:cNvSpPr/>
              <p:nvPr/>
            </p:nvSpPr>
            <p:spPr>
              <a:xfrm flipH="false" flipV="false" rot="0">
                <a:off x="0" y="0"/>
                <a:ext cx="2331034" cy="259928"/>
              </a:xfrm>
              <a:custGeom>
                <a:avLst/>
                <a:gdLst/>
                <a:ahLst/>
                <a:cxnLst/>
                <a:rect r="r" b="b" t="t" l="l"/>
                <a:pathLst>
                  <a:path h="259928" w="2331034">
                    <a:moveTo>
                      <a:pt x="2127834" y="0"/>
                    </a:moveTo>
                    <a:cubicBezTo>
                      <a:pt x="2240059" y="0"/>
                      <a:pt x="2331034" y="58187"/>
                      <a:pt x="2331034" y="129964"/>
                    </a:cubicBezTo>
                    <a:cubicBezTo>
                      <a:pt x="2331034" y="201741"/>
                      <a:pt x="2240059" y="259928"/>
                      <a:pt x="2127834" y="259928"/>
                    </a:cubicBezTo>
                    <a:lnTo>
                      <a:pt x="203200" y="259928"/>
                    </a:lnTo>
                    <a:cubicBezTo>
                      <a:pt x="90976" y="259928"/>
                      <a:pt x="0" y="201741"/>
                      <a:pt x="0" y="129964"/>
                    </a:cubicBezTo>
                    <a:cubicBezTo>
                      <a:pt x="0" y="58187"/>
                      <a:pt x="90976" y="0"/>
                      <a:pt x="203200" y="0"/>
                    </a:cubicBezTo>
                    <a:close/>
                  </a:path>
                </a:pathLst>
              </a:custGeom>
              <a:solidFill>
                <a:srgbClr val="F8E71C"/>
              </a:solidFill>
            </p:spPr>
          </p:sp>
          <p:sp>
            <p:nvSpPr>
              <p:cNvPr name="TextBox 23" id="23"/>
              <p:cNvSpPr txBox="true"/>
              <p:nvPr/>
            </p:nvSpPr>
            <p:spPr>
              <a:xfrm>
                <a:off x="0" y="-38100"/>
                <a:ext cx="2331034" cy="298028"/>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2190746" y="97625"/>
              <a:ext cx="6344329" cy="924559"/>
            </a:xfrm>
            <a:prstGeom prst="rect">
              <a:avLst/>
            </a:prstGeom>
          </p:spPr>
          <p:txBody>
            <a:bodyPr anchor="t" rtlCol="false" tIns="0" lIns="0" bIns="0" rIns="0">
              <a:spAutoFit/>
            </a:bodyPr>
            <a:lstStyle/>
            <a:p>
              <a:pPr algn="ctr">
                <a:lnSpc>
                  <a:spcPts val="5880"/>
                </a:lnSpc>
              </a:pPr>
              <a:r>
                <a:rPr lang="en-US" sz="4200" b="true">
                  <a:solidFill>
                    <a:srgbClr val="000000"/>
                  </a:solidFill>
                  <a:latin typeface="Canva Sans Bold"/>
                  <a:ea typeface="Canva Sans Bold"/>
                  <a:cs typeface="Canva Sans Bold"/>
                  <a:sym typeface="Canva Sans Bold"/>
                </a:rPr>
                <a:t>Resample(200ms)</a:t>
              </a:r>
            </a:p>
          </p:txBody>
        </p:sp>
      </p:grpSp>
      <p:grpSp>
        <p:nvGrpSpPr>
          <p:cNvPr name="Group 25" id="25"/>
          <p:cNvGrpSpPr/>
          <p:nvPr/>
        </p:nvGrpSpPr>
        <p:grpSpPr>
          <a:xfrm rot="0">
            <a:off x="7125205" y="5136069"/>
            <a:ext cx="3483187" cy="986543"/>
            <a:chOff x="0" y="0"/>
            <a:chExt cx="4644249" cy="1315390"/>
          </a:xfrm>
        </p:grpSpPr>
        <p:grpSp>
          <p:nvGrpSpPr>
            <p:cNvPr name="Group 26" id="26"/>
            <p:cNvGrpSpPr/>
            <p:nvPr/>
          </p:nvGrpSpPr>
          <p:grpSpPr>
            <a:xfrm rot="0">
              <a:off x="0" y="0"/>
              <a:ext cx="4644249" cy="1315390"/>
              <a:chOff x="0" y="0"/>
              <a:chExt cx="1009331" cy="285873"/>
            </a:xfrm>
          </p:grpSpPr>
          <p:sp>
            <p:nvSpPr>
              <p:cNvPr name="Freeform 27" id="27"/>
              <p:cNvSpPr/>
              <p:nvPr/>
            </p:nvSpPr>
            <p:spPr>
              <a:xfrm flipH="false" flipV="false" rot="0">
                <a:off x="0" y="0"/>
                <a:ext cx="1009331" cy="285873"/>
              </a:xfrm>
              <a:custGeom>
                <a:avLst/>
                <a:gdLst/>
                <a:ahLst/>
                <a:cxnLst/>
                <a:rect r="r" b="b" t="t" l="l"/>
                <a:pathLst>
                  <a:path h="285873" w="1009331">
                    <a:moveTo>
                      <a:pt x="806131" y="0"/>
                    </a:moveTo>
                    <a:cubicBezTo>
                      <a:pt x="918355" y="0"/>
                      <a:pt x="1009331" y="63995"/>
                      <a:pt x="1009331" y="142936"/>
                    </a:cubicBezTo>
                    <a:cubicBezTo>
                      <a:pt x="1009331" y="221878"/>
                      <a:pt x="918355" y="285873"/>
                      <a:pt x="806131" y="285873"/>
                    </a:cubicBezTo>
                    <a:lnTo>
                      <a:pt x="203200" y="285873"/>
                    </a:lnTo>
                    <a:cubicBezTo>
                      <a:pt x="90976" y="285873"/>
                      <a:pt x="0" y="221878"/>
                      <a:pt x="0" y="142936"/>
                    </a:cubicBezTo>
                    <a:cubicBezTo>
                      <a:pt x="0" y="63995"/>
                      <a:pt x="90976" y="0"/>
                      <a:pt x="203200" y="0"/>
                    </a:cubicBezTo>
                    <a:close/>
                  </a:path>
                </a:pathLst>
              </a:custGeom>
              <a:solidFill>
                <a:srgbClr val="F8E71C"/>
              </a:solidFill>
            </p:spPr>
          </p:sp>
          <p:sp>
            <p:nvSpPr>
              <p:cNvPr name="TextBox 28" id="28"/>
              <p:cNvSpPr txBox="true"/>
              <p:nvPr/>
            </p:nvSpPr>
            <p:spPr>
              <a:xfrm>
                <a:off x="0" y="-38100"/>
                <a:ext cx="1009331" cy="323973"/>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948587" y="88100"/>
              <a:ext cx="2747075" cy="1053465"/>
            </a:xfrm>
            <a:prstGeom prst="rect">
              <a:avLst/>
            </a:prstGeom>
          </p:spPr>
          <p:txBody>
            <a:bodyPr anchor="t" rtlCol="false" tIns="0" lIns="0" bIns="0" rIns="0">
              <a:spAutoFit/>
            </a:bodyPr>
            <a:lstStyle/>
            <a:p>
              <a:pPr algn="ctr">
                <a:lnSpc>
                  <a:spcPts val="6720"/>
                </a:lnSpc>
              </a:pPr>
              <a:r>
                <a:rPr lang="en-US" sz="4800" b="true">
                  <a:solidFill>
                    <a:srgbClr val="000000"/>
                  </a:solidFill>
                  <a:latin typeface="Canva Sans Bold"/>
                  <a:ea typeface="Canva Sans Bold"/>
                  <a:cs typeface="Canva Sans Bold"/>
                  <a:sym typeface="Canva Sans Bold"/>
                </a:rPr>
                <a:t>concat</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402175" y="616485"/>
            <a:ext cx="269340" cy="26934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5AF47"/>
            </a:solidFill>
          </p:spPr>
        </p:sp>
      </p:grpSp>
      <p:grpSp>
        <p:nvGrpSpPr>
          <p:cNvPr name="Group 5" id="5"/>
          <p:cNvGrpSpPr/>
          <p:nvPr/>
        </p:nvGrpSpPr>
        <p:grpSpPr>
          <a:xfrm rot="0">
            <a:off x="16937392" y="616485"/>
            <a:ext cx="269340" cy="26934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9ECC3B"/>
            </a:solidFill>
          </p:spPr>
        </p:sp>
      </p:grpSp>
      <p:grpSp>
        <p:nvGrpSpPr>
          <p:cNvPr name="Group 7" id="7"/>
          <p:cNvGrpSpPr/>
          <p:nvPr/>
        </p:nvGrpSpPr>
        <p:grpSpPr>
          <a:xfrm rot="0">
            <a:off x="16472609" y="616485"/>
            <a:ext cx="269340" cy="26934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2DF47"/>
            </a:solidFill>
          </p:spPr>
        </p:sp>
      </p:grpSp>
      <p:sp>
        <p:nvSpPr>
          <p:cNvPr name="Freeform 9" id="9"/>
          <p:cNvSpPr/>
          <p:nvPr/>
        </p:nvSpPr>
        <p:spPr>
          <a:xfrm flipH="false" flipV="false" rot="0">
            <a:off x="574285" y="3781508"/>
            <a:ext cx="16827890" cy="3644109"/>
          </a:xfrm>
          <a:custGeom>
            <a:avLst/>
            <a:gdLst/>
            <a:ahLst/>
            <a:cxnLst/>
            <a:rect r="r" b="b" t="t" l="l"/>
            <a:pathLst>
              <a:path h="3644109" w="16827890">
                <a:moveTo>
                  <a:pt x="0" y="0"/>
                </a:moveTo>
                <a:lnTo>
                  <a:pt x="16827890" y="0"/>
                </a:lnTo>
                <a:lnTo>
                  <a:pt x="16827890" y="3644109"/>
                </a:lnTo>
                <a:lnTo>
                  <a:pt x="0" y="3644109"/>
                </a:lnTo>
                <a:lnTo>
                  <a:pt x="0" y="0"/>
                </a:lnTo>
                <a:close/>
              </a:path>
            </a:pathLst>
          </a:custGeom>
          <a:blipFill>
            <a:blip r:embed="rId3"/>
            <a:stretch>
              <a:fillRect l="0" t="0" r="0" b="0"/>
            </a:stretch>
          </a:blipFill>
        </p:spPr>
      </p:sp>
      <p:grpSp>
        <p:nvGrpSpPr>
          <p:cNvPr name="Group 10" id="10"/>
          <p:cNvGrpSpPr/>
          <p:nvPr/>
        </p:nvGrpSpPr>
        <p:grpSpPr>
          <a:xfrm rot="0">
            <a:off x="4748772" y="1843127"/>
            <a:ext cx="8044366" cy="863987"/>
            <a:chOff x="0" y="0"/>
            <a:chExt cx="10725822" cy="1151983"/>
          </a:xfrm>
        </p:grpSpPr>
        <p:grpSp>
          <p:nvGrpSpPr>
            <p:cNvPr name="Group 11" id="11"/>
            <p:cNvGrpSpPr/>
            <p:nvPr/>
          </p:nvGrpSpPr>
          <p:grpSpPr>
            <a:xfrm rot="0">
              <a:off x="0" y="0"/>
              <a:ext cx="10725822" cy="1151983"/>
              <a:chOff x="0" y="0"/>
              <a:chExt cx="2331034" cy="250360"/>
            </a:xfrm>
          </p:grpSpPr>
          <p:sp>
            <p:nvSpPr>
              <p:cNvPr name="Freeform 12" id="12"/>
              <p:cNvSpPr/>
              <p:nvPr/>
            </p:nvSpPr>
            <p:spPr>
              <a:xfrm flipH="false" flipV="false" rot="0">
                <a:off x="0" y="0"/>
                <a:ext cx="2331034" cy="250360"/>
              </a:xfrm>
              <a:custGeom>
                <a:avLst/>
                <a:gdLst/>
                <a:ahLst/>
                <a:cxnLst/>
                <a:rect r="r" b="b" t="t" l="l"/>
                <a:pathLst>
                  <a:path h="250360" w="2331034">
                    <a:moveTo>
                      <a:pt x="2127834" y="0"/>
                    </a:moveTo>
                    <a:cubicBezTo>
                      <a:pt x="2240059" y="0"/>
                      <a:pt x="2331034" y="56045"/>
                      <a:pt x="2331034" y="125180"/>
                    </a:cubicBezTo>
                    <a:cubicBezTo>
                      <a:pt x="2331034" y="194315"/>
                      <a:pt x="2240059" y="250360"/>
                      <a:pt x="2127834" y="250360"/>
                    </a:cubicBezTo>
                    <a:lnTo>
                      <a:pt x="203200" y="250360"/>
                    </a:lnTo>
                    <a:cubicBezTo>
                      <a:pt x="90976" y="250360"/>
                      <a:pt x="0" y="194315"/>
                      <a:pt x="0" y="125180"/>
                    </a:cubicBezTo>
                    <a:cubicBezTo>
                      <a:pt x="0" y="56045"/>
                      <a:pt x="90976" y="0"/>
                      <a:pt x="203200" y="0"/>
                    </a:cubicBezTo>
                    <a:close/>
                  </a:path>
                </a:pathLst>
              </a:custGeom>
              <a:solidFill>
                <a:srgbClr val="F8E71C"/>
              </a:solidFill>
            </p:spPr>
          </p:sp>
          <p:sp>
            <p:nvSpPr>
              <p:cNvPr name="TextBox 13" id="13"/>
              <p:cNvSpPr txBox="true"/>
              <p:nvPr/>
            </p:nvSpPr>
            <p:spPr>
              <a:xfrm>
                <a:off x="0" y="-38100"/>
                <a:ext cx="2331034" cy="28846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190746" y="88100"/>
              <a:ext cx="6344329" cy="890057"/>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Post Resampling</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DAGUvnlk8_E</dc:identifier>
  <dcterms:modified xsi:type="dcterms:W3CDTF">2011-08-01T06:04:30Z</dcterms:modified>
  <cp:revision>1</cp:revision>
  <dc:title>Excercise Classificstion </dc:title>
</cp:coreProperties>
</file>