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2"/>
  </p:sldMasterIdLst>
  <p:sldIdLst>
    <p:sldId id="257" r:id="rId3"/>
    <p:sldId id="274" r:id="rId4"/>
    <p:sldId id="259" r:id="rId5"/>
    <p:sldId id="260" r:id="rId6"/>
    <p:sldId id="276" r:id="rId7"/>
    <p:sldId id="277" r:id="rId8"/>
    <p:sldId id="278" r:id="rId9"/>
    <p:sldId id="279" r:id="rId10"/>
    <p:sldId id="280" r:id="rId11"/>
    <p:sldId id="281" r:id="rId12"/>
    <p:sldId id="282" r:id="rId13"/>
    <p:sldId id="284" r:id="rId14"/>
    <p:sldId id="283" r:id="rId15"/>
    <p:sldId id="285" r:id="rId16"/>
    <p:sldId id="28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738" autoAdjust="0"/>
    <p:restoredTop sz="94660"/>
  </p:normalViewPr>
  <p:slideViewPr>
    <p:cSldViewPr snapToGrid="0">
      <p:cViewPr varScale="1">
        <p:scale>
          <a:sx n="86" d="100"/>
          <a:sy n="86" d="100"/>
        </p:scale>
        <p:origin x="67"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F11F0EC-4F60-4544-9956-271209A740FE}" type="datetimeFigureOut">
              <a:rPr lang="en-US" smtClean="0"/>
              <a:t>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7A5AD-5AEC-42D0-A3BE-F46B40576360}" type="slidenum">
              <a:rPr lang="en-US" smtClean="0"/>
              <a:t>‹#›</a:t>
            </a:fld>
            <a:endParaRPr lang="en-US"/>
          </a:p>
        </p:txBody>
      </p:sp>
    </p:spTree>
    <p:extLst>
      <p:ext uri="{BB962C8B-B14F-4D97-AF65-F5344CB8AC3E}">
        <p14:creationId xmlns:p14="http://schemas.microsoft.com/office/powerpoint/2010/main" val="12229642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F11F0EC-4F60-4544-9956-271209A740FE}" type="datetimeFigureOut">
              <a:rPr lang="en-US" smtClean="0"/>
              <a:t>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7A5AD-5AEC-42D0-A3BE-F46B40576360}" type="slidenum">
              <a:rPr lang="en-US" smtClean="0"/>
              <a:t>‹#›</a:t>
            </a:fld>
            <a:endParaRPr lang="en-US"/>
          </a:p>
        </p:txBody>
      </p:sp>
    </p:spTree>
    <p:extLst>
      <p:ext uri="{BB962C8B-B14F-4D97-AF65-F5344CB8AC3E}">
        <p14:creationId xmlns:p14="http://schemas.microsoft.com/office/powerpoint/2010/main" val="3313363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F11F0EC-4F60-4544-9956-271209A740FE}" type="datetimeFigureOut">
              <a:rPr lang="en-US" smtClean="0"/>
              <a:t>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7A5AD-5AEC-42D0-A3BE-F46B4057636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723999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F11F0EC-4F60-4544-9956-271209A740FE}" type="datetimeFigureOut">
              <a:rPr lang="en-US" smtClean="0"/>
              <a:t>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7A5AD-5AEC-42D0-A3BE-F46B40576360}" type="slidenum">
              <a:rPr lang="en-US" smtClean="0"/>
              <a:t>‹#›</a:t>
            </a:fld>
            <a:endParaRPr lang="en-US"/>
          </a:p>
        </p:txBody>
      </p:sp>
    </p:spTree>
    <p:extLst>
      <p:ext uri="{BB962C8B-B14F-4D97-AF65-F5344CB8AC3E}">
        <p14:creationId xmlns:p14="http://schemas.microsoft.com/office/powerpoint/2010/main" val="3803880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F11F0EC-4F60-4544-9956-271209A740FE}" type="datetimeFigureOut">
              <a:rPr lang="en-US" smtClean="0"/>
              <a:t>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7A5AD-5AEC-42D0-A3BE-F46B4057636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019839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F11F0EC-4F60-4544-9956-271209A740FE}" type="datetimeFigureOut">
              <a:rPr lang="en-US" smtClean="0"/>
              <a:t>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7A5AD-5AEC-42D0-A3BE-F46B40576360}" type="slidenum">
              <a:rPr lang="en-US" smtClean="0"/>
              <a:t>‹#›</a:t>
            </a:fld>
            <a:endParaRPr lang="en-US"/>
          </a:p>
        </p:txBody>
      </p:sp>
    </p:spTree>
    <p:extLst>
      <p:ext uri="{BB962C8B-B14F-4D97-AF65-F5344CB8AC3E}">
        <p14:creationId xmlns:p14="http://schemas.microsoft.com/office/powerpoint/2010/main" val="26896592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11F0EC-4F60-4544-9956-271209A740FE}" type="datetimeFigureOut">
              <a:rPr lang="en-US" smtClean="0"/>
              <a:t>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7A5AD-5AEC-42D0-A3BE-F46B40576360}" type="slidenum">
              <a:rPr lang="en-US" smtClean="0"/>
              <a:t>‹#›</a:t>
            </a:fld>
            <a:endParaRPr lang="en-US"/>
          </a:p>
        </p:txBody>
      </p:sp>
    </p:spTree>
    <p:extLst>
      <p:ext uri="{BB962C8B-B14F-4D97-AF65-F5344CB8AC3E}">
        <p14:creationId xmlns:p14="http://schemas.microsoft.com/office/powerpoint/2010/main" val="4466605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11F0EC-4F60-4544-9956-271209A740FE}" type="datetimeFigureOut">
              <a:rPr lang="en-US" smtClean="0"/>
              <a:t>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7A5AD-5AEC-42D0-A3BE-F46B40576360}" type="slidenum">
              <a:rPr lang="en-US" smtClean="0"/>
              <a:t>‹#›</a:t>
            </a:fld>
            <a:endParaRPr lang="en-US"/>
          </a:p>
        </p:txBody>
      </p:sp>
    </p:spTree>
    <p:extLst>
      <p:ext uri="{BB962C8B-B14F-4D97-AF65-F5344CB8AC3E}">
        <p14:creationId xmlns:p14="http://schemas.microsoft.com/office/powerpoint/2010/main" val="26510638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nd Takeawa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000"/>
            </a:lvl1pPr>
          </a:lstStyle>
          <a:p>
            <a:r>
              <a:rPr lang="en-US"/>
              <a:t>Click to edit Master title style</a:t>
            </a:r>
            <a:endParaRPr lang="en-US" dirty="0"/>
          </a:p>
        </p:txBody>
      </p:sp>
      <p:sp>
        <p:nvSpPr>
          <p:cNvPr id="5" name="Text Placeholder 4"/>
          <p:cNvSpPr>
            <a:spLocks noGrp="1"/>
          </p:cNvSpPr>
          <p:nvPr>
            <p:ph type="body" sz="quarter" idx="10"/>
          </p:nvPr>
        </p:nvSpPr>
        <p:spPr>
          <a:xfrm>
            <a:off x="215899" y="5707593"/>
            <a:ext cx="11755967" cy="625475"/>
          </a:xfrm>
          <a:solidFill>
            <a:schemeClr val="accent1"/>
          </a:solidFill>
        </p:spPr>
        <p:txBody>
          <a:bodyPr anchor="ctr"/>
          <a:lstStyle>
            <a:lvl1pPr marL="0" indent="0" algn="ctr">
              <a:buNone/>
              <a:defRPr sz="1400" b="1" i="1">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Edit Master text styles</a:t>
            </a:r>
          </a:p>
        </p:txBody>
      </p:sp>
      <p:sp>
        <p:nvSpPr>
          <p:cNvPr id="6" name="Text Placeholder 3"/>
          <p:cNvSpPr>
            <a:spLocks noGrp="1"/>
          </p:cNvSpPr>
          <p:nvPr>
            <p:ph type="body" sz="quarter" idx="14" hasCustomPrompt="1"/>
          </p:nvPr>
        </p:nvSpPr>
        <p:spPr>
          <a:xfrm>
            <a:off x="215902" y="6353176"/>
            <a:ext cx="9916285" cy="488995"/>
          </a:xfrm>
        </p:spPr>
        <p:txBody>
          <a:bodyPr tIns="27432" anchor="b">
            <a:normAutofit/>
          </a:bodyPr>
          <a:lstStyle>
            <a:lvl1pPr marL="0" indent="0">
              <a:spcBef>
                <a:spcPts val="0"/>
              </a:spcBef>
              <a:buNone/>
              <a:defRPr sz="900" baseline="0">
                <a:solidFill>
                  <a:schemeClr val="tx1">
                    <a:lumMod val="50000"/>
                    <a:lumOff val="50000"/>
                  </a:schemeClr>
                </a:solidFill>
              </a:defRPr>
            </a:lvl1pPr>
          </a:lstStyle>
          <a:p>
            <a:pPr lvl="0"/>
            <a:r>
              <a:rPr lang="en-US" dirty="0"/>
              <a:t>Source note goes in this automatically generated placeholder</a:t>
            </a:r>
          </a:p>
        </p:txBody>
      </p:sp>
    </p:spTree>
    <p:extLst>
      <p:ext uri="{BB962C8B-B14F-4D97-AF65-F5344CB8AC3E}">
        <p14:creationId xmlns:p14="http://schemas.microsoft.com/office/powerpoint/2010/main" val="2853836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11F0EC-4F60-4544-9956-271209A740FE}" type="datetimeFigureOut">
              <a:rPr lang="en-US" smtClean="0"/>
              <a:t>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7A5AD-5AEC-42D0-A3BE-F46B40576360}" type="slidenum">
              <a:rPr lang="en-US" smtClean="0"/>
              <a:t>‹#›</a:t>
            </a:fld>
            <a:endParaRPr lang="en-US"/>
          </a:p>
        </p:txBody>
      </p:sp>
    </p:spTree>
    <p:extLst>
      <p:ext uri="{BB962C8B-B14F-4D97-AF65-F5344CB8AC3E}">
        <p14:creationId xmlns:p14="http://schemas.microsoft.com/office/powerpoint/2010/main" val="3613072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F11F0EC-4F60-4544-9956-271209A740FE}" type="datetimeFigureOut">
              <a:rPr lang="en-US" smtClean="0"/>
              <a:t>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7A5AD-5AEC-42D0-A3BE-F46B40576360}" type="slidenum">
              <a:rPr lang="en-US" smtClean="0"/>
              <a:t>‹#›</a:t>
            </a:fld>
            <a:endParaRPr lang="en-US"/>
          </a:p>
        </p:txBody>
      </p:sp>
    </p:spTree>
    <p:extLst>
      <p:ext uri="{BB962C8B-B14F-4D97-AF65-F5344CB8AC3E}">
        <p14:creationId xmlns:p14="http://schemas.microsoft.com/office/powerpoint/2010/main" val="2109025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F11F0EC-4F60-4544-9956-271209A740FE}" type="datetimeFigureOut">
              <a:rPr lang="en-US" smtClean="0"/>
              <a:t>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C7A5AD-5AEC-42D0-A3BE-F46B40576360}" type="slidenum">
              <a:rPr lang="en-US" smtClean="0"/>
              <a:t>‹#›</a:t>
            </a:fld>
            <a:endParaRPr lang="en-US"/>
          </a:p>
        </p:txBody>
      </p:sp>
    </p:spTree>
    <p:extLst>
      <p:ext uri="{BB962C8B-B14F-4D97-AF65-F5344CB8AC3E}">
        <p14:creationId xmlns:p14="http://schemas.microsoft.com/office/powerpoint/2010/main" val="2843427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F11F0EC-4F60-4544-9956-271209A740FE}" type="datetimeFigureOut">
              <a:rPr lang="en-US" smtClean="0"/>
              <a:t>2/6/2017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C7A5AD-5AEC-42D0-A3BE-F46B40576360}" type="slidenum">
              <a:rPr lang="en-US" smtClean="0"/>
              <a:t>‹#›</a:t>
            </a:fld>
            <a:endParaRPr lang="en-US"/>
          </a:p>
        </p:txBody>
      </p:sp>
    </p:spTree>
    <p:extLst>
      <p:ext uri="{BB962C8B-B14F-4D97-AF65-F5344CB8AC3E}">
        <p14:creationId xmlns:p14="http://schemas.microsoft.com/office/powerpoint/2010/main" val="1790877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F11F0EC-4F60-4544-9956-271209A740FE}" type="datetimeFigureOut">
              <a:rPr lang="en-US" smtClean="0"/>
              <a:t>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C7A5AD-5AEC-42D0-A3BE-F46B40576360}" type="slidenum">
              <a:rPr lang="en-US" smtClean="0"/>
              <a:t>‹#›</a:t>
            </a:fld>
            <a:endParaRPr lang="en-US"/>
          </a:p>
        </p:txBody>
      </p:sp>
    </p:spTree>
    <p:extLst>
      <p:ext uri="{BB962C8B-B14F-4D97-AF65-F5344CB8AC3E}">
        <p14:creationId xmlns:p14="http://schemas.microsoft.com/office/powerpoint/2010/main" val="3823245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11F0EC-4F60-4544-9956-271209A740FE}" type="datetimeFigureOut">
              <a:rPr lang="en-US" smtClean="0"/>
              <a:t>2/6/2017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C7A5AD-5AEC-42D0-A3BE-F46B40576360}" type="slidenum">
              <a:rPr lang="en-US" smtClean="0"/>
              <a:t>‹#›</a:t>
            </a:fld>
            <a:endParaRPr lang="en-US"/>
          </a:p>
        </p:txBody>
      </p:sp>
    </p:spTree>
    <p:extLst>
      <p:ext uri="{BB962C8B-B14F-4D97-AF65-F5344CB8AC3E}">
        <p14:creationId xmlns:p14="http://schemas.microsoft.com/office/powerpoint/2010/main" val="3202969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F11F0EC-4F60-4544-9956-271209A740FE}" type="datetimeFigureOut">
              <a:rPr lang="en-US" smtClean="0"/>
              <a:t>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C7A5AD-5AEC-42D0-A3BE-F46B40576360}" type="slidenum">
              <a:rPr lang="en-US" smtClean="0"/>
              <a:t>‹#›</a:t>
            </a:fld>
            <a:endParaRPr lang="en-US"/>
          </a:p>
        </p:txBody>
      </p:sp>
    </p:spTree>
    <p:extLst>
      <p:ext uri="{BB962C8B-B14F-4D97-AF65-F5344CB8AC3E}">
        <p14:creationId xmlns:p14="http://schemas.microsoft.com/office/powerpoint/2010/main" val="2950055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C7A5AD-5AEC-42D0-A3BE-F46B40576360}" type="slidenum">
              <a:rPr lang="en-US" smtClean="0"/>
              <a:t>‹#›</a:t>
            </a:fld>
            <a:endParaRPr lang="en-US"/>
          </a:p>
        </p:txBody>
      </p:sp>
      <p:sp>
        <p:nvSpPr>
          <p:cNvPr id="5" name="Date Placeholder 4"/>
          <p:cNvSpPr>
            <a:spLocks noGrp="1"/>
          </p:cNvSpPr>
          <p:nvPr>
            <p:ph type="dt" sz="half" idx="10"/>
          </p:nvPr>
        </p:nvSpPr>
        <p:spPr/>
        <p:txBody>
          <a:bodyPr/>
          <a:lstStyle/>
          <a:p>
            <a:fld id="{FF11F0EC-4F60-4544-9956-271209A740FE}" type="datetimeFigureOut">
              <a:rPr lang="en-US" smtClean="0"/>
              <a:t>2/6/2017</a:t>
            </a:fld>
            <a:endParaRPr lang="en-US"/>
          </a:p>
        </p:txBody>
      </p:sp>
    </p:spTree>
    <p:extLst>
      <p:ext uri="{BB962C8B-B14F-4D97-AF65-F5344CB8AC3E}">
        <p14:creationId xmlns:p14="http://schemas.microsoft.com/office/powerpoint/2010/main" val="3251416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F11F0EC-4F60-4544-9956-271209A740FE}" type="datetimeFigureOut">
              <a:rPr lang="en-US" smtClean="0"/>
              <a:t>2/6/2017</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EC7A5AD-5AEC-42D0-A3BE-F46B40576360}" type="slidenum">
              <a:rPr lang="en-US" smtClean="0"/>
              <a:t>‹#›</a:t>
            </a:fld>
            <a:endParaRPr lang="en-US"/>
          </a:p>
        </p:txBody>
      </p:sp>
    </p:spTree>
    <p:extLst>
      <p:ext uri="{BB962C8B-B14F-4D97-AF65-F5344CB8AC3E}">
        <p14:creationId xmlns:p14="http://schemas.microsoft.com/office/powerpoint/2010/main" val="42614096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6" name="Rectangle 8"/>
          <p:cNvSpPr>
            <a:spLocks noGrp="1" noChangeArrowheads="1"/>
          </p:cNvSpPr>
          <p:nvPr>
            <p:ph type="ctrTitle"/>
          </p:nvPr>
        </p:nvSpPr>
        <p:spPr/>
        <p:txBody>
          <a:bodyPr/>
          <a:lstStyle/>
          <a:p>
            <a:r>
              <a:rPr lang="en-US" sz="4000" cap="all" dirty="0"/>
              <a:t>AN ANALYSIS OF CUSTOMER SENTIMENTS ACROSS ALL</a:t>
            </a:r>
            <a:br>
              <a:rPr lang="en-US" sz="4000" dirty="0"/>
            </a:br>
            <a:r>
              <a:rPr lang="en-US" sz="4000" cap="all" dirty="0"/>
              <a:t>THAI RESTAURANTS</a:t>
            </a:r>
            <a:br>
              <a:rPr lang="en-US" sz="4000" dirty="0"/>
            </a:br>
            <a:r>
              <a:rPr lang="en-US" sz="4000" cap="all" dirty="0"/>
              <a:t>in new </a:t>
            </a:r>
            <a:r>
              <a:rPr lang="en-US" sz="4000" cap="all" dirty="0" err="1"/>
              <a:t>york</a:t>
            </a:r>
            <a:r>
              <a:rPr lang="en-US" sz="4000" cap="all" dirty="0"/>
              <a:t> city</a:t>
            </a:r>
            <a:endParaRPr lang="en-US" sz="4000" dirty="0"/>
          </a:p>
        </p:txBody>
      </p:sp>
      <p:sp>
        <p:nvSpPr>
          <p:cNvPr id="89097" name="Rectangle 9"/>
          <p:cNvSpPr>
            <a:spLocks noGrp="1" noChangeArrowheads="1"/>
          </p:cNvSpPr>
          <p:nvPr>
            <p:ph type="subTitle" idx="1"/>
          </p:nvPr>
        </p:nvSpPr>
        <p:spPr/>
        <p:txBody>
          <a:bodyPr>
            <a:normAutofit fontScale="92500" lnSpcReduction="10000"/>
          </a:bodyPr>
          <a:lstStyle/>
          <a:p>
            <a:r>
              <a:rPr lang="en-US" b="1" dirty="0"/>
              <a:t>Olarn Pornpitaksuk</a:t>
            </a:r>
          </a:p>
          <a:p>
            <a:r>
              <a:rPr lang="en-US" i="1" dirty="0"/>
              <a:t>Springboard Capstone Project</a:t>
            </a:r>
          </a:p>
          <a:p>
            <a:r>
              <a:rPr lang="en-US"/>
              <a:t>February </a:t>
            </a:r>
            <a:r>
              <a:rPr lang="en-US"/>
              <a:t>1</a:t>
            </a:r>
            <a:r>
              <a:rPr lang="en-US"/>
              <a:t>, </a:t>
            </a:r>
            <a:r>
              <a:rPr lang="en-US" dirty="0"/>
              <a:t>2017</a:t>
            </a:r>
          </a:p>
          <a:p>
            <a:endParaRPr lang="en-US" dirty="0"/>
          </a:p>
        </p:txBody>
      </p:sp>
    </p:spTree>
    <p:extLst>
      <p:ext uri="{BB962C8B-B14F-4D97-AF65-F5344CB8AC3E}">
        <p14:creationId xmlns:p14="http://schemas.microsoft.com/office/powerpoint/2010/main" val="2387950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61926" y="219075"/>
            <a:ext cx="8816974" cy="695325"/>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t>Model performance was evaluated by analyzing each model’s F1 Score, the Confusion Matrix, ROC Curve &amp; the Precision Recall Curve.</a:t>
            </a:r>
          </a:p>
        </p:txBody>
      </p:sp>
      <p:sp>
        <p:nvSpPr>
          <p:cNvPr id="10" name="Text Placeholder 4"/>
          <p:cNvSpPr txBox="1">
            <a:spLocks/>
          </p:cNvSpPr>
          <p:nvPr/>
        </p:nvSpPr>
        <p:spPr>
          <a:xfrm>
            <a:off x="399079" y="5390896"/>
            <a:ext cx="9080201" cy="658368"/>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The confusion matrices allowed us to identify the Logistic Regression classifier has the strongest because it possessed the lowest amount of prediction errors and the most balanced ratio between false negatives and false positives.</a:t>
            </a:r>
          </a:p>
        </p:txBody>
      </p:sp>
      <p:pic>
        <p:nvPicPr>
          <p:cNvPr id="6" name="Picture 5" descr="Naive Bayes &#10;Predicted &#10;Positive &#10;Negative &#10;Support Vector &#10;Classification &#10;Predicted &#10;Negative Positive &#10;Logistic Regression &#10;Predicted &#10;Positive &#10;Negative &#10;812 &#10;2212 &#10;5 "/>
          <p:cNvPicPr/>
          <p:nvPr/>
        </p:nvPicPr>
        <p:blipFill>
          <a:blip r:embed="rId2">
            <a:extLst>
              <a:ext uri="{28A0092B-C50C-407E-A947-70E740481C1C}">
                <a14:useLocalDpi xmlns:a14="http://schemas.microsoft.com/office/drawing/2010/main" val="0"/>
              </a:ext>
            </a:extLst>
          </a:blip>
          <a:srcRect/>
          <a:stretch>
            <a:fillRect/>
          </a:stretch>
        </p:blipFill>
        <p:spPr bwMode="auto">
          <a:xfrm>
            <a:off x="2114550" y="1275080"/>
            <a:ext cx="5901690" cy="3987800"/>
          </a:xfrm>
          <a:prstGeom prst="rect">
            <a:avLst/>
          </a:prstGeom>
          <a:noFill/>
          <a:ln>
            <a:noFill/>
          </a:ln>
        </p:spPr>
      </p:pic>
    </p:spTree>
    <p:extLst>
      <p:ext uri="{BB962C8B-B14F-4D97-AF65-F5344CB8AC3E}">
        <p14:creationId xmlns:p14="http://schemas.microsoft.com/office/powerpoint/2010/main" val="4065217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61926" y="219075"/>
            <a:ext cx="8816974" cy="695325"/>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t>Model performance was evaluated by analyzing each model’s F1 Score, the Confusion Matrix, ROC Curve &amp; the Precision Recall Curve.</a:t>
            </a:r>
          </a:p>
        </p:txBody>
      </p:sp>
      <p:sp>
        <p:nvSpPr>
          <p:cNvPr id="10" name="Text Placeholder 4"/>
          <p:cNvSpPr txBox="1">
            <a:spLocks/>
          </p:cNvSpPr>
          <p:nvPr/>
        </p:nvSpPr>
        <p:spPr>
          <a:xfrm>
            <a:off x="399079" y="5390896"/>
            <a:ext cx="9080201" cy="658368"/>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All three classifiers achieved a Precision-Recall AUC score of 0.96, with marginal differences in the ROC AUC score. The Logistic Regression achieved the highest ROC AUC score at 0.94, while the Naïve Bayes and SVC achieved 0.01 less at 0.93. </a:t>
            </a:r>
          </a:p>
        </p:txBody>
      </p:sp>
      <p:pic>
        <p:nvPicPr>
          <p:cNvPr id="7" name="Picture 6" descr="Receiver Operating Characteristic &#10;ROC (area 0.93) &#10;Positive "/>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926" y="1821083"/>
            <a:ext cx="2300907" cy="1612826"/>
          </a:xfrm>
          <a:prstGeom prst="rect">
            <a:avLst/>
          </a:prstGeom>
          <a:noFill/>
          <a:ln>
            <a:noFill/>
          </a:ln>
        </p:spPr>
      </p:pic>
      <p:pic>
        <p:nvPicPr>
          <p:cNvPr id="8" name="Picture 7" descr="Precision-Recall example: AUC=O.96 "/>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50055" y="1821083"/>
            <a:ext cx="2327204" cy="1623236"/>
          </a:xfrm>
          <a:prstGeom prst="rect">
            <a:avLst/>
          </a:prstGeom>
          <a:noFill/>
          <a:ln>
            <a:noFill/>
          </a:ln>
        </p:spPr>
      </p:pic>
      <p:pic>
        <p:nvPicPr>
          <p:cNvPr id="9" name="Picture 8"/>
          <p:cNvPicPr/>
          <p:nvPr/>
        </p:nvPicPr>
        <p:blipFill>
          <a:blip r:embed="rId4"/>
          <a:stretch>
            <a:fillRect/>
          </a:stretch>
        </p:blipFill>
        <p:spPr>
          <a:xfrm>
            <a:off x="4937229" y="1828317"/>
            <a:ext cx="2281186" cy="1578861"/>
          </a:xfrm>
          <a:prstGeom prst="rect">
            <a:avLst/>
          </a:prstGeom>
        </p:spPr>
      </p:pic>
      <p:pic>
        <p:nvPicPr>
          <p:cNvPr id="11" name="Picture 10" descr="Precision-Recall example: AUC=O.96 &#10;Precision-Recall curve "/>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18415" y="1782087"/>
            <a:ext cx="2281185" cy="1621592"/>
          </a:xfrm>
          <a:prstGeom prst="rect">
            <a:avLst/>
          </a:prstGeom>
          <a:noFill/>
          <a:ln>
            <a:noFill/>
          </a:ln>
        </p:spPr>
      </p:pic>
      <p:pic>
        <p:nvPicPr>
          <p:cNvPr id="12" name="Picture 11" descr="Receiver Operating Characteristic &#10;Roc curve (area = 0.93) &#10;Faiso Positive Rato "/>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36595" y="3778619"/>
            <a:ext cx="2254889" cy="1622687"/>
          </a:xfrm>
          <a:prstGeom prst="rect">
            <a:avLst/>
          </a:prstGeom>
          <a:noFill/>
          <a:ln>
            <a:noFill/>
          </a:ln>
        </p:spPr>
      </p:pic>
      <p:pic>
        <p:nvPicPr>
          <p:cNvPr id="13" name="Picture 12" descr="Precision.Recall example: AUC=O.96 "/>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91484" y="3760874"/>
            <a:ext cx="2327204" cy="1626523"/>
          </a:xfrm>
          <a:prstGeom prst="rect">
            <a:avLst/>
          </a:prstGeom>
          <a:noFill/>
          <a:ln>
            <a:noFill/>
          </a:ln>
        </p:spPr>
      </p:pic>
      <p:sp>
        <p:nvSpPr>
          <p:cNvPr id="3" name="Rectangle 2"/>
          <p:cNvSpPr/>
          <p:nvPr/>
        </p:nvSpPr>
        <p:spPr>
          <a:xfrm>
            <a:off x="1680611" y="1323167"/>
            <a:ext cx="1413977" cy="487506"/>
          </a:xfrm>
          <a:prstGeom prst="rect">
            <a:avLst/>
          </a:prstGeom>
        </p:spPr>
        <p:txBody>
          <a:bodyPr wrap="square">
            <a:spAutoFit/>
          </a:bodyPr>
          <a:lstStyle/>
          <a:p>
            <a:pPr marL="10160" marR="0" algn="ctr">
              <a:lnSpc>
                <a:spcPct val="107000"/>
              </a:lnSpc>
              <a:spcBef>
                <a:spcPts val="0"/>
              </a:spcBef>
              <a:spcAft>
                <a:spcPts val="0"/>
              </a:spcAft>
            </a:pPr>
            <a:r>
              <a:rPr lang="en-US" b="1" u="sng" dirty="0">
                <a:latin typeface="Calibri" panose="020F0502020204030204" pitchFamily="34" charset="0"/>
                <a:ea typeface="Times New Roman" panose="02020603050405020304" pitchFamily="18" charset="0"/>
                <a:cs typeface="Calibri" panose="020F0502020204030204" pitchFamily="34" charset="0"/>
              </a:rPr>
              <a:t>Naïve Bayes</a:t>
            </a:r>
            <a:r>
              <a:rPr lang="en-US" sz="2400" dirty="0">
                <a:latin typeface="Calibri" panose="020F0502020204030204" pitchFamily="34" charset="0"/>
                <a:ea typeface="Times New Roman" panose="02020603050405020304" pitchFamily="18" charset="0"/>
                <a:cs typeface="Calibri" panose="020F0502020204030204" pitchFamily="34"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14" name="Rectangle 13"/>
          <p:cNvSpPr/>
          <p:nvPr/>
        </p:nvSpPr>
        <p:spPr>
          <a:xfrm>
            <a:off x="6166589" y="1410916"/>
            <a:ext cx="2297294" cy="388696"/>
          </a:xfrm>
          <a:prstGeom prst="rect">
            <a:avLst/>
          </a:prstGeom>
        </p:spPr>
        <p:txBody>
          <a:bodyPr wrap="square">
            <a:spAutoFit/>
          </a:bodyPr>
          <a:lstStyle/>
          <a:p>
            <a:pPr marL="10160" marR="0" algn="ctr">
              <a:lnSpc>
                <a:spcPct val="107000"/>
              </a:lnSpc>
              <a:spcBef>
                <a:spcPts val="0"/>
              </a:spcBef>
              <a:spcAft>
                <a:spcPts val="0"/>
              </a:spcAft>
            </a:pPr>
            <a:r>
              <a:rPr lang="en-US" b="1" u="sng" dirty="0">
                <a:latin typeface="Calibri" panose="020F0502020204030204" pitchFamily="34" charset="0"/>
                <a:ea typeface="Times New Roman" panose="02020603050405020304" pitchFamily="18" charset="0"/>
                <a:cs typeface="Calibri" panose="020F0502020204030204" pitchFamily="34" charset="0"/>
              </a:rPr>
              <a:t>Logistic Regression</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15" name="Rectangle 14"/>
          <p:cNvSpPr/>
          <p:nvPr/>
        </p:nvSpPr>
        <p:spPr>
          <a:xfrm>
            <a:off x="3282521" y="3375464"/>
            <a:ext cx="3277200" cy="388696"/>
          </a:xfrm>
          <a:prstGeom prst="rect">
            <a:avLst/>
          </a:prstGeom>
        </p:spPr>
        <p:txBody>
          <a:bodyPr wrap="square">
            <a:spAutoFit/>
          </a:bodyPr>
          <a:lstStyle/>
          <a:p>
            <a:pPr marL="10160" marR="0" algn="ctr">
              <a:lnSpc>
                <a:spcPct val="107000"/>
              </a:lnSpc>
              <a:spcBef>
                <a:spcPts val="0"/>
              </a:spcBef>
              <a:spcAft>
                <a:spcPts val="0"/>
              </a:spcAft>
            </a:pPr>
            <a:r>
              <a:rPr lang="en-US" b="1" u="sng" dirty="0">
                <a:latin typeface="Calibri" panose="020F0502020204030204" pitchFamily="34" charset="0"/>
                <a:ea typeface="Times New Roman" panose="02020603050405020304" pitchFamily="18" charset="0"/>
                <a:cs typeface="Calibri" panose="020F0502020204030204" pitchFamily="34" charset="0"/>
              </a:rPr>
              <a:t>Support Vector Classification</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369919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0844" y="2184747"/>
            <a:ext cx="8596668" cy="3880773"/>
          </a:xfrm>
        </p:spPr>
        <p:txBody>
          <a:bodyPr/>
          <a:lstStyle/>
          <a:p>
            <a:pPr marL="0" indent="0">
              <a:buNone/>
            </a:pPr>
            <a:r>
              <a:rPr lang="en-US" dirty="0"/>
              <a:t>The Logistic Regression was the highest performing classifier when evaluated on these remaining metrics. </a:t>
            </a:r>
          </a:p>
          <a:p>
            <a:pPr lvl="1"/>
            <a:r>
              <a:rPr lang="en-US" dirty="0"/>
              <a:t>According to the confusion matrix, Logistic Regression predicted less errors than both Naïve Bayes and SVC. </a:t>
            </a:r>
          </a:p>
          <a:p>
            <a:pPr lvl="1"/>
            <a:r>
              <a:rPr lang="en-US" dirty="0"/>
              <a:t>According to the ROC Curve, Logistic Regression also had the highest ROC AUC value at 0.94 when compared to 0.93 of the other classifiers. </a:t>
            </a:r>
          </a:p>
          <a:p>
            <a:endParaRPr lang="en-US" dirty="0"/>
          </a:p>
        </p:txBody>
      </p:sp>
      <p:sp>
        <p:nvSpPr>
          <p:cNvPr id="4" name="Title 1"/>
          <p:cNvSpPr txBox="1">
            <a:spLocks/>
          </p:cNvSpPr>
          <p:nvPr/>
        </p:nvSpPr>
        <p:spPr>
          <a:xfrm>
            <a:off x="161926" y="219075"/>
            <a:ext cx="8816974" cy="695325"/>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t>Logistic Regression was the highest performing text classifier.</a:t>
            </a:r>
          </a:p>
        </p:txBody>
      </p:sp>
      <p:sp>
        <p:nvSpPr>
          <p:cNvPr id="6" name="Text Placeholder 4"/>
          <p:cNvSpPr txBox="1">
            <a:spLocks/>
          </p:cNvSpPr>
          <p:nvPr/>
        </p:nvSpPr>
        <p:spPr>
          <a:xfrm>
            <a:off x="399079" y="914400"/>
            <a:ext cx="9080201" cy="944880"/>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a:t>Because all three classifiers were incredibly similar, the only differentiator of performance was the confusion matrix and the ROC curve. </a:t>
            </a:r>
          </a:p>
        </p:txBody>
      </p:sp>
      <p:sp>
        <p:nvSpPr>
          <p:cNvPr id="7" name="Rectangle 6"/>
          <p:cNvSpPr/>
          <p:nvPr/>
        </p:nvSpPr>
        <p:spPr>
          <a:xfrm>
            <a:off x="563563" y="4803833"/>
            <a:ext cx="8626475" cy="751465"/>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2240280" tIns="91440" bIns="91440" rtlCol="0" anchor="ctr"/>
          <a:lstStyle/>
          <a:p>
            <a:r>
              <a:rPr lang="en-US" sz="1600" dirty="0">
                <a:solidFill>
                  <a:schemeClr val="tx1"/>
                </a:solidFill>
              </a:rPr>
              <a:t>Therefore, the text classifier chosen to evaluate our Thai restaurant was the Logistic Regression model.</a:t>
            </a:r>
          </a:p>
        </p:txBody>
      </p:sp>
      <p:sp>
        <p:nvSpPr>
          <p:cNvPr id="8" name="Pentagon 12"/>
          <p:cNvSpPr/>
          <p:nvPr/>
        </p:nvSpPr>
        <p:spPr>
          <a:xfrm>
            <a:off x="563563" y="4803833"/>
            <a:ext cx="2087562" cy="751465"/>
          </a:xfrm>
          <a:prstGeom prst="homePlate">
            <a:avLst>
              <a:gd name="adj" fmla="val 37709"/>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sz="1600" b="1" dirty="0">
                <a:solidFill>
                  <a:schemeClr val="bg1"/>
                </a:solidFill>
              </a:rPr>
              <a:t>Model Evaluation</a:t>
            </a:r>
          </a:p>
        </p:txBody>
      </p:sp>
    </p:spTree>
    <p:extLst>
      <p:ext uri="{BB962C8B-B14F-4D97-AF65-F5344CB8AC3E}">
        <p14:creationId xmlns:p14="http://schemas.microsoft.com/office/powerpoint/2010/main" val="36266888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61926" y="219075"/>
            <a:ext cx="8816974" cy="695325"/>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t>Business insights were extracted from the Logistic Regression model using two methods.</a:t>
            </a:r>
          </a:p>
        </p:txBody>
      </p:sp>
      <p:sp>
        <p:nvSpPr>
          <p:cNvPr id="10" name="Text Placeholder 4"/>
          <p:cNvSpPr txBox="1">
            <a:spLocks/>
          </p:cNvSpPr>
          <p:nvPr/>
        </p:nvSpPr>
        <p:spPr>
          <a:xfrm>
            <a:off x="161926" y="990449"/>
            <a:ext cx="9080201" cy="944880"/>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AutoNum type="arabicPeriod"/>
            </a:pPr>
            <a:r>
              <a:rPr lang="en-US" dirty="0"/>
              <a:t>Observe the appearance of highly influential words and their frequency</a:t>
            </a:r>
          </a:p>
          <a:p>
            <a:pPr>
              <a:buAutoNum type="arabicPeriod"/>
            </a:pPr>
            <a:r>
              <a:rPr lang="en-US" dirty="0"/>
              <a:t>Compare the local probability of words with their universal probability</a:t>
            </a:r>
          </a:p>
        </p:txBody>
      </p:sp>
      <p:graphicFrame>
        <p:nvGraphicFramePr>
          <p:cNvPr id="11" name="Table 10"/>
          <p:cNvGraphicFramePr>
            <a:graphicFrameLocks noGrp="1"/>
          </p:cNvGraphicFramePr>
          <p:nvPr>
            <p:extLst>
              <p:ext uri="{D42A27DB-BD31-4B8C-83A1-F6EECF244321}">
                <p14:modId xmlns:p14="http://schemas.microsoft.com/office/powerpoint/2010/main" val="3024818790"/>
              </p:ext>
            </p:extLst>
          </p:nvPr>
        </p:nvGraphicFramePr>
        <p:xfrm>
          <a:off x="446103" y="2470655"/>
          <a:ext cx="4438803" cy="4043295"/>
        </p:xfrm>
        <a:graphic>
          <a:graphicData uri="http://schemas.openxmlformats.org/drawingml/2006/table">
            <a:tbl>
              <a:tblPr firstRow="1" firstCol="1" bandRow="1">
                <a:tableStyleId>{5C22544A-7EE6-4342-B048-85BDC9FD1C3A}</a:tableStyleId>
              </a:tblPr>
              <a:tblGrid>
                <a:gridCol w="910101">
                  <a:extLst>
                    <a:ext uri="{9D8B030D-6E8A-4147-A177-3AD203B41FA5}">
                      <a16:colId xmlns:a16="http://schemas.microsoft.com/office/drawing/2014/main" val="1546578965"/>
                    </a:ext>
                  </a:extLst>
                </a:gridCol>
                <a:gridCol w="718887">
                  <a:extLst>
                    <a:ext uri="{9D8B030D-6E8A-4147-A177-3AD203B41FA5}">
                      <a16:colId xmlns:a16="http://schemas.microsoft.com/office/drawing/2014/main" val="3760846443"/>
                    </a:ext>
                  </a:extLst>
                </a:gridCol>
                <a:gridCol w="634475">
                  <a:extLst>
                    <a:ext uri="{9D8B030D-6E8A-4147-A177-3AD203B41FA5}">
                      <a16:colId xmlns:a16="http://schemas.microsoft.com/office/drawing/2014/main" val="3890781039"/>
                    </a:ext>
                  </a:extLst>
                </a:gridCol>
                <a:gridCol w="708496">
                  <a:extLst>
                    <a:ext uri="{9D8B030D-6E8A-4147-A177-3AD203B41FA5}">
                      <a16:colId xmlns:a16="http://schemas.microsoft.com/office/drawing/2014/main" val="1362414963"/>
                    </a:ext>
                  </a:extLst>
                </a:gridCol>
                <a:gridCol w="877689">
                  <a:extLst>
                    <a:ext uri="{9D8B030D-6E8A-4147-A177-3AD203B41FA5}">
                      <a16:colId xmlns:a16="http://schemas.microsoft.com/office/drawing/2014/main" val="4247552475"/>
                    </a:ext>
                  </a:extLst>
                </a:gridCol>
                <a:gridCol w="589155">
                  <a:extLst>
                    <a:ext uri="{9D8B030D-6E8A-4147-A177-3AD203B41FA5}">
                      <a16:colId xmlns:a16="http://schemas.microsoft.com/office/drawing/2014/main" val="2639632224"/>
                    </a:ext>
                  </a:extLst>
                </a:gridCol>
              </a:tblGrid>
              <a:tr h="391287">
                <a:tc gridSpan="3">
                  <a:txBody>
                    <a:bodyPr/>
                    <a:lstStyle/>
                    <a:p>
                      <a:pPr marL="0" marR="0">
                        <a:lnSpc>
                          <a:spcPct val="107000"/>
                        </a:lnSpc>
                        <a:spcBef>
                          <a:spcPts val="0"/>
                        </a:spcBef>
                        <a:spcAft>
                          <a:spcPts val="0"/>
                        </a:spcAft>
                      </a:pPr>
                      <a:r>
                        <a:rPr lang="en-US" sz="800">
                          <a:effectLst/>
                        </a:rPr>
                        <a:t> </a:t>
                      </a:r>
                      <a:endParaRPr lang="en-US" sz="1000">
                        <a:effectLst/>
                      </a:endParaRPr>
                    </a:p>
                    <a:p>
                      <a:pPr marL="0" marR="0" algn="ctr">
                        <a:lnSpc>
                          <a:spcPct val="107000"/>
                        </a:lnSpc>
                        <a:spcBef>
                          <a:spcPts val="0"/>
                        </a:spcBef>
                        <a:spcAft>
                          <a:spcPts val="0"/>
                        </a:spcAft>
                      </a:pPr>
                      <a:r>
                        <a:rPr lang="en-US" sz="800">
                          <a:effectLst/>
                        </a:rPr>
                        <a:t>MOST INFLUENTIAL WORDS FOR</a:t>
                      </a:r>
                      <a:endParaRPr lang="en-US" sz="1000">
                        <a:effectLst/>
                      </a:endParaRPr>
                    </a:p>
                    <a:p>
                      <a:pPr marL="0" marR="0" algn="ctr">
                        <a:lnSpc>
                          <a:spcPct val="107000"/>
                        </a:lnSpc>
                        <a:spcBef>
                          <a:spcPts val="0"/>
                        </a:spcBef>
                        <a:spcAft>
                          <a:spcPts val="0"/>
                        </a:spcAft>
                      </a:pPr>
                      <a:r>
                        <a:rPr lang="en-US" sz="800">
                          <a:effectLst/>
                        </a:rPr>
                        <a:t>GOOD REVIEWS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446" marR="61446" marT="0" marB="0" anchor="ctr"/>
                </a:tc>
                <a:tc hMerge="1">
                  <a:txBody>
                    <a:bodyPr/>
                    <a:lstStyle/>
                    <a:p>
                      <a:endParaRPr lang="en-US"/>
                    </a:p>
                  </a:txBody>
                  <a:tcPr/>
                </a:tc>
                <a:tc hMerge="1">
                  <a:txBody>
                    <a:bodyPr/>
                    <a:lstStyle/>
                    <a:p>
                      <a:endParaRPr lang="en-US"/>
                    </a:p>
                  </a:txBody>
                  <a:tcPr/>
                </a:tc>
                <a:tc gridSpan="3">
                  <a:txBody>
                    <a:bodyPr/>
                    <a:lstStyle/>
                    <a:p>
                      <a:pPr marL="0" marR="0" algn="ctr">
                        <a:lnSpc>
                          <a:spcPct val="107000"/>
                        </a:lnSpc>
                        <a:spcBef>
                          <a:spcPts val="0"/>
                        </a:spcBef>
                        <a:spcAft>
                          <a:spcPts val="0"/>
                        </a:spcAft>
                      </a:pPr>
                      <a:r>
                        <a:rPr lang="en-US" sz="800" dirty="0">
                          <a:effectLst/>
                        </a:rPr>
                        <a:t> </a:t>
                      </a:r>
                      <a:endParaRPr lang="en-US" sz="1000" dirty="0">
                        <a:effectLst/>
                      </a:endParaRPr>
                    </a:p>
                    <a:p>
                      <a:pPr marL="0" marR="0" algn="ctr">
                        <a:lnSpc>
                          <a:spcPct val="107000"/>
                        </a:lnSpc>
                        <a:spcBef>
                          <a:spcPts val="0"/>
                        </a:spcBef>
                        <a:spcAft>
                          <a:spcPts val="0"/>
                        </a:spcAft>
                      </a:pPr>
                      <a:r>
                        <a:rPr lang="en-US" sz="800" dirty="0">
                          <a:effectLst/>
                        </a:rPr>
                        <a:t>MOST INFLUENTIAL WORDS FOR </a:t>
                      </a:r>
                      <a:endParaRPr lang="en-US" sz="1000" dirty="0">
                        <a:effectLst/>
                      </a:endParaRPr>
                    </a:p>
                    <a:p>
                      <a:pPr marL="0" marR="0" algn="ctr">
                        <a:lnSpc>
                          <a:spcPct val="107000"/>
                        </a:lnSpc>
                        <a:spcBef>
                          <a:spcPts val="0"/>
                        </a:spcBef>
                        <a:spcAft>
                          <a:spcPts val="0"/>
                        </a:spcAft>
                      </a:pPr>
                      <a:r>
                        <a:rPr lang="en-US" sz="800" dirty="0">
                          <a:effectLst/>
                        </a:rPr>
                        <a:t>BAD REVIEWS</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446" marR="61446"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86864194"/>
                  </a:ext>
                </a:extLst>
              </a:tr>
              <a:tr h="391287">
                <a:tc>
                  <a:txBody>
                    <a:bodyPr/>
                    <a:lstStyle/>
                    <a:p>
                      <a:pPr marL="0" marR="0" algn="ctr">
                        <a:lnSpc>
                          <a:spcPct val="107000"/>
                        </a:lnSpc>
                        <a:spcBef>
                          <a:spcPts val="0"/>
                        </a:spcBef>
                        <a:spcAft>
                          <a:spcPts val="0"/>
                        </a:spcAft>
                      </a:pPr>
                      <a:r>
                        <a:rPr lang="en-US" sz="800" u="sng">
                          <a:effectLst/>
                        </a:rPr>
                        <a:t>Word/Feature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446" marR="61446" marT="0" marB="0"/>
                </a:tc>
                <a:tc>
                  <a:txBody>
                    <a:bodyPr/>
                    <a:lstStyle/>
                    <a:p>
                      <a:pPr marL="0" marR="0" algn="ctr">
                        <a:lnSpc>
                          <a:spcPct val="107000"/>
                        </a:lnSpc>
                        <a:spcBef>
                          <a:spcPts val="0"/>
                        </a:spcBef>
                        <a:spcAft>
                          <a:spcPts val="0"/>
                        </a:spcAft>
                      </a:pPr>
                      <a:r>
                        <a:rPr lang="en-US" sz="800" u="sng">
                          <a:effectLst/>
                        </a:rPr>
                        <a:t>Prob Good Review</a:t>
                      </a:r>
                      <a:br>
                        <a:rPr lang="en-US" sz="800" u="sng">
                          <a:effectLst/>
                        </a:rPr>
                      </a:br>
                      <a:r>
                        <a:rPr lang="en-US" sz="800" u="sng">
                          <a:effectLst/>
                        </a:rPr>
                        <a:t>(Universal)</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446" marR="61446" marT="0" marB="0"/>
                </a:tc>
                <a:tc>
                  <a:txBody>
                    <a:bodyPr/>
                    <a:lstStyle/>
                    <a:p>
                      <a:pPr marL="0" marR="0" algn="ctr">
                        <a:lnSpc>
                          <a:spcPct val="107000"/>
                        </a:lnSpc>
                        <a:spcBef>
                          <a:spcPts val="0"/>
                        </a:spcBef>
                        <a:spcAft>
                          <a:spcPts val="0"/>
                        </a:spcAft>
                      </a:pPr>
                      <a:r>
                        <a:rPr lang="en-US" sz="800" u="sng">
                          <a:effectLst/>
                        </a:rPr>
                        <a:t>Frequency of Reviews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446" marR="61446" marT="0" marB="0"/>
                </a:tc>
                <a:tc>
                  <a:txBody>
                    <a:bodyPr/>
                    <a:lstStyle/>
                    <a:p>
                      <a:pPr marL="0" marR="0" algn="ctr">
                        <a:lnSpc>
                          <a:spcPct val="107000"/>
                        </a:lnSpc>
                        <a:spcBef>
                          <a:spcPts val="0"/>
                        </a:spcBef>
                        <a:spcAft>
                          <a:spcPts val="0"/>
                        </a:spcAft>
                      </a:pPr>
                      <a:r>
                        <a:rPr lang="en-US" sz="800" u="sng" dirty="0">
                          <a:effectLst/>
                        </a:rPr>
                        <a:t>Word/Feature</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446" marR="61446" marT="0" marB="0"/>
                </a:tc>
                <a:tc>
                  <a:txBody>
                    <a:bodyPr/>
                    <a:lstStyle/>
                    <a:p>
                      <a:pPr marL="0" marR="0" algn="ctr">
                        <a:lnSpc>
                          <a:spcPct val="107000"/>
                        </a:lnSpc>
                        <a:spcBef>
                          <a:spcPts val="0"/>
                        </a:spcBef>
                        <a:spcAft>
                          <a:spcPts val="0"/>
                        </a:spcAft>
                      </a:pPr>
                      <a:r>
                        <a:rPr lang="en-US" sz="800" u="sng">
                          <a:effectLst/>
                        </a:rPr>
                        <a:t>Prob Good Review</a:t>
                      </a:r>
                      <a:br>
                        <a:rPr lang="en-US" sz="800" u="sng">
                          <a:effectLst/>
                        </a:rPr>
                      </a:br>
                      <a:r>
                        <a:rPr lang="en-US" sz="800" u="sng">
                          <a:effectLst/>
                        </a:rPr>
                        <a:t>(Universal)</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446" marR="61446" marT="0" marB="0"/>
                </a:tc>
                <a:tc>
                  <a:txBody>
                    <a:bodyPr/>
                    <a:lstStyle/>
                    <a:p>
                      <a:pPr marL="0" marR="0" algn="ctr">
                        <a:lnSpc>
                          <a:spcPct val="107000"/>
                        </a:lnSpc>
                        <a:spcBef>
                          <a:spcPts val="0"/>
                        </a:spcBef>
                        <a:spcAft>
                          <a:spcPts val="0"/>
                        </a:spcAft>
                      </a:pPr>
                      <a:r>
                        <a:rPr lang="en-US" sz="800" u="sng">
                          <a:effectLst/>
                        </a:rPr>
                        <a:t>Frequency of Reviews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446" marR="61446" marT="0" marB="0"/>
                </a:tc>
                <a:extLst>
                  <a:ext uri="{0D108BD9-81ED-4DB2-BD59-A6C34878D82A}">
                    <a16:rowId xmlns:a16="http://schemas.microsoft.com/office/drawing/2014/main" val="3452338169"/>
                  </a:ext>
                </a:extLst>
              </a:tr>
              <a:tr h="130429">
                <a:tc>
                  <a:txBody>
                    <a:bodyPr/>
                    <a:lstStyle/>
                    <a:p>
                      <a:pPr marL="0" marR="0">
                        <a:lnSpc>
                          <a:spcPct val="107000"/>
                        </a:lnSpc>
                        <a:spcBef>
                          <a:spcPts val="0"/>
                        </a:spcBef>
                        <a:spcAft>
                          <a:spcPts val="0"/>
                        </a:spcAft>
                      </a:pPr>
                      <a:r>
                        <a:rPr lang="en-US" sz="800">
                          <a:effectLst/>
                        </a:rPr>
                        <a:t>delicious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446" marR="61446" marT="0" marB="0"/>
                </a:tc>
                <a:tc>
                  <a:txBody>
                    <a:bodyPr/>
                    <a:lstStyle/>
                    <a:p>
                      <a:pPr marL="0" marR="0" algn="ctr">
                        <a:lnSpc>
                          <a:spcPct val="107000"/>
                        </a:lnSpc>
                        <a:spcBef>
                          <a:spcPts val="0"/>
                        </a:spcBef>
                        <a:spcAft>
                          <a:spcPts val="0"/>
                        </a:spcAft>
                      </a:pPr>
                      <a:r>
                        <a:rPr lang="en-US" sz="800">
                          <a:effectLst/>
                        </a:rPr>
                        <a:t>83%</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446" marR="61446" marT="0" marB="0"/>
                </a:tc>
                <a:tc>
                  <a:txBody>
                    <a:bodyPr/>
                    <a:lstStyle/>
                    <a:p>
                      <a:pPr marL="0" marR="0" algn="ctr">
                        <a:lnSpc>
                          <a:spcPct val="107000"/>
                        </a:lnSpc>
                        <a:spcBef>
                          <a:spcPts val="0"/>
                        </a:spcBef>
                        <a:spcAft>
                          <a:spcPts val="0"/>
                        </a:spcAft>
                      </a:pPr>
                      <a:r>
                        <a:rPr lang="en-US" sz="800">
                          <a:effectLst/>
                        </a:rPr>
                        <a:t>54</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446" marR="61446" marT="0" marB="0"/>
                </a:tc>
                <a:tc>
                  <a:txBody>
                    <a:bodyPr/>
                    <a:lstStyle/>
                    <a:p>
                      <a:pPr marL="0" marR="0">
                        <a:lnSpc>
                          <a:spcPct val="107000"/>
                        </a:lnSpc>
                        <a:spcBef>
                          <a:spcPts val="0"/>
                        </a:spcBef>
                        <a:spcAft>
                          <a:spcPts val="0"/>
                        </a:spcAft>
                      </a:pPr>
                      <a:r>
                        <a:rPr lang="en-US" sz="800">
                          <a:effectLst/>
                        </a:rPr>
                        <a:t>bit high</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446" marR="61446" marT="0" marB="0"/>
                </a:tc>
                <a:tc>
                  <a:txBody>
                    <a:bodyPr/>
                    <a:lstStyle/>
                    <a:p>
                      <a:pPr marL="0" marR="0" algn="ctr">
                        <a:lnSpc>
                          <a:spcPct val="107000"/>
                        </a:lnSpc>
                        <a:spcBef>
                          <a:spcPts val="0"/>
                        </a:spcBef>
                        <a:spcAft>
                          <a:spcPts val="0"/>
                        </a:spcAft>
                      </a:pPr>
                      <a:r>
                        <a:rPr lang="en-US" sz="800">
                          <a:effectLst/>
                        </a:rPr>
                        <a:t>36%</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446" marR="61446" marT="0" marB="0"/>
                </a:tc>
                <a:tc>
                  <a:txBody>
                    <a:bodyPr/>
                    <a:lstStyle/>
                    <a:p>
                      <a:pPr marL="0" marR="0" algn="ctr">
                        <a:lnSpc>
                          <a:spcPct val="107000"/>
                        </a:lnSpc>
                        <a:spcBef>
                          <a:spcPts val="0"/>
                        </a:spcBef>
                        <a:spcAft>
                          <a:spcPts val="0"/>
                        </a:spcAft>
                      </a:pPr>
                      <a:r>
                        <a:rPr lang="en-US" sz="800">
                          <a:effectLst/>
                        </a:rPr>
                        <a:t>14</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446" marR="61446" marT="0" marB="0"/>
                </a:tc>
                <a:extLst>
                  <a:ext uri="{0D108BD9-81ED-4DB2-BD59-A6C34878D82A}">
                    <a16:rowId xmlns:a16="http://schemas.microsoft.com/office/drawing/2014/main" val="1213250824"/>
                  </a:ext>
                </a:extLst>
              </a:tr>
              <a:tr h="130429">
                <a:tc>
                  <a:txBody>
                    <a:bodyPr/>
                    <a:lstStyle/>
                    <a:p>
                      <a:pPr marL="0" marR="0">
                        <a:lnSpc>
                          <a:spcPct val="107000"/>
                        </a:lnSpc>
                        <a:spcBef>
                          <a:spcPts val="0"/>
                        </a:spcBef>
                        <a:spcAft>
                          <a:spcPts val="0"/>
                        </a:spcAft>
                      </a:pPr>
                      <a:r>
                        <a:rPr lang="en-US" sz="800">
                          <a:effectLst/>
                        </a:rPr>
                        <a:t>happy</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446" marR="61446" marT="0" marB="0"/>
                </a:tc>
                <a:tc>
                  <a:txBody>
                    <a:bodyPr/>
                    <a:lstStyle/>
                    <a:p>
                      <a:pPr marL="0" marR="0" algn="ctr">
                        <a:lnSpc>
                          <a:spcPct val="107000"/>
                        </a:lnSpc>
                        <a:spcBef>
                          <a:spcPts val="0"/>
                        </a:spcBef>
                        <a:spcAft>
                          <a:spcPts val="0"/>
                        </a:spcAft>
                      </a:pPr>
                      <a:r>
                        <a:rPr lang="en-US" sz="800">
                          <a:effectLst/>
                        </a:rPr>
                        <a:t>82%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446" marR="61446" marT="0" marB="0"/>
                </a:tc>
                <a:tc>
                  <a:txBody>
                    <a:bodyPr/>
                    <a:lstStyle/>
                    <a:p>
                      <a:pPr marL="0" marR="0" algn="ctr">
                        <a:lnSpc>
                          <a:spcPct val="107000"/>
                        </a:lnSpc>
                        <a:spcBef>
                          <a:spcPts val="0"/>
                        </a:spcBef>
                        <a:spcAft>
                          <a:spcPts val="0"/>
                        </a:spcAft>
                      </a:pPr>
                      <a:r>
                        <a:rPr lang="en-US" sz="800">
                          <a:effectLst/>
                        </a:rPr>
                        <a:t>10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446" marR="61446" marT="0" marB="0"/>
                </a:tc>
                <a:tc>
                  <a:txBody>
                    <a:bodyPr/>
                    <a:lstStyle/>
                    <a:p>
                      <a:pPr marL="0" marR="0">
                        <a:lnSpc>
                          <a:spcPct val="107000"/>
                        </a:lnSpc>
                        <a:spcBef>
                          <a:spcPts val="0"/>
                        </a:spcBef>
                        <a:spcAft>
                          <a:spcPts val="0"/>
                        </a:spcAft>
                      </a:pPr>
                      <a:r>
                        <a:rPr lang="en-US" sz="800">
                          <a:effectLst/>
                        </a:rPr>
                        <a:t>bumping</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446" marR="61446" marT="0" marB="0"/>
                </a:tc>
                <a:tc>
                  <a:txBody>
                    <a:bodyPr/>
                    <a:lstStyle/>
                    <a:p>
                      <a:pPr marL="0" marR="0" algn="ctr">
                        <a:lnSpc>
                          <a:spcPct val="107000"/>
                        </a:lnSpc>
                        <a:spcBef>
                          <a:spcPts val="0"/>
                        </a:spcBef>
                        <a:spcAft>
                          <a:spcPts val="0"/>
                        </a:spcAft>
                      </a:pPr>
                      <a:r>
                        <a:rPr lang="en-US" sz="800">
                          <a:effectLst/>
                        </a:rPr>
                        <a:t>37%</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446" marR="61446" marT="0" marB="0"/>
                </a:tc>
                <a:tc>
                  <a:txBody>
                    <a:bodyPr/>
                    <a:lstStyle/>
                    <a:p>
                      <a:pPr marL="0" marR="0" algn="ctr">
                        <a:lnSpc>
                          <a:spcPct val="107000"/>
                        </a:lnSpc>
                        <a:spcBef>
                          <a:spcPts val="0"/>
                        </a:spcBef>
                        <a:spcAft>
                          <a:spcPts val="0"/>
                        </a:spcAft>
                      </a:pPr>
                      <a:r>
                        <a:rPr lang="en-US" sz="800">
                          <a:effectLst/>
                        </a:rPr>
                        <a:t>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446" marR="61446" marT="0" marB="0"/>
                </a:tc>
                <a:extLst>
                  <a:ext uri="{0D108BD9-81ED-4DB2-BD59-A6C34878D82A}">
                    <a16:rowId xmlns:a16="http://schemas.microsoft.com/office/drawing/2014/main" val="2653442729"/>
                  </a:ext>
                </a:extLst>
              </a:tr>
              <a:tr h="130429">
                <a:tc>
                  <a:txBody>
                    <a:bodyPr/>
                    <a:lstStyle/>
                    <a:p>
                      <a:pPr marL="0" marR="0">
                        <a:lnSpc>
                          <a:spcPct val="107000"/>
                        </a:lnSpc>
                        <a:spcBef>
                          <a:spcPts val="0"/>
                        </a:spcBef>
                        <a:spcAft>
                          <a:spcPts val="0"/>
                        </a:spcAft>
                      </a:pPr>
                      <a:r>
                        <a:rPr lang="en-US" sz="800">
                          <a:effectLst/>
                        </a:rPr>
                        <a:t>disappoint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446" marR="61446" marT="0" marB="0"/>
                </a:tc>
                <a:tc>
                  <a:txBody>
                    <a:bodyPr/>
                    <a:lstStyle/>
                    <a:p>
                      <a:pPr marL="0" marR="0" algn="ctr">
                        <a:lnSpc>
                          <a:spcPct val="107000"/>
                        </a:lnSpc>
                        <a:spcBef>
                          <a:spcPts val="0"/>
                        </a:spcBef>
                        <a:spcAft>
                          <a:spcPts val="0"/>
                        </a:spcAft>
                      </a:pPr>
                      <a:r>
                        <a:rPr lang="en-US" sz="800">
                          <a:effectLst/>
                        </a:rPr>
                        <a:t>81%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446" marR="61446" marT="0" marB="0"/>
                </a:tc>
                <a:tc>
                  <a:txBody>
                    <a:bodyPr/>
                    <a:lstStyle/>
                    <a:p>
                      <a:pPr marL="0" marR="0" algn="ctr">
                        <a:lnSpc>
                          <a:spcPct val="107000"/>
                        </a:lnSpc>
                        <a:spcBef>
                          <a:spcPts val="0"/>
                        </a:spcBef>
                        <a:spcAft>
                          <a:spcPts val="0"/>
                        </a:spcAft>
                      </a:pPr>
                      <a:r>
                        <a:rPr lang="en-US" sz="800">
                          <a:effectLst/>
                        </a:rPr>
                        <a:t>12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446" marR="61446" marT="0" marB="0"/>
                </a:tc>
                <a:tc>
                  <a:txBody>
                    <a:bodyPr/>
                    <a:lstStyle/>
                    <a:p>
                      <a:pPr marL="0" marR="0">
                        <a:lnSpc>
                          <a:spcPct val="107000"/>
                        </a:lnSpc>
                        <a:spcBef>
                          <a:spcPts val="0"/>
                        </a:spcBef>
                        <a:spcAft>
                          <a:spcPts val="0"/>
                        </a:spcAft>
                      </a:pPr>
                      <a:r>
                        <a:rPr lang="en-US" sz="800">
                          <a:effectLst/>
                        </a:rPr>
                        <a:t>ridiculous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446" marR="61446" marT="0" marB="0"/>
                </a:tc>
                <a:tc>
                  <a:txBody>
                    <a:bodyPr/>
                    <a:lstStyle/>
                    <a:p>
                      <a:pPr marL="0" marR="0" algn="ctr">
                        <a:lnSpc>
                          <a:spcPct val="107000"/>
                        </a:lnSpc>
                        <a:spcBef>
                          <a:spcPts val="0"/>
                        </a:spcBef>
                        <a:spcAft>
                          <a:spcPts val="0"/>
                        </a:spcAft>
                      </a:pPr>
                      <a:r>
                        <a:rPr lang="en-US" sz="800">
                          <a:effectLst/>
                        </a:rPr>
                        <a:t>37%</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446" marR="61446" marT="0" marB="0"/>
                </a:tc>
                <a:tc>
                  <a:txBody>
                    <a:bodyPr/>
                    <a:lstStyle/>
                    <a:p>
                      <a:pPr marL="0" marR="0" algn="ctr">
                        <a:lnSpc>
                          <a:spcPct val="107000"/>
                        </a:lnSpc>
                        <a:spcBef>
                          <a:spcPts val="0"/>
                        </a:spcBef>
                        <a:spcAft>
                          <a:spcPts val="0"/>
                        </a:spcAft>
                      </a:pPr>
                      <a:r>
                        <a:rPr lang="en-US" sz="800">
                          <a:effectLst/>
                        </a:rPr>
                        <a:t>3</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446" marR="61446" marT="0" marB="0"/>
                </a:tc>
                <a:extLst>
                  <a:ext uri="{0D108BD9-81ED-4DB2-BD59-A6C34878D82A}">
                    <a16:rowId xmlns:a16="http://schemas.microsoft.com/office/drawing/2014/main" val="922203182"/>
                  </a:ext>
                </a:extLst>
              </a:tr>
              <a:tr h="260858">
                <a:tc>
                  <a:txBody>
                    <a:bodyPr/>
                    <a:lstStyle/>
                    <a:p>
                      <a:pPr marL="0" marR="0">
                        <a:lnSpc>
                          <a:spcPct val="107000"/>
                        </a:lnSpc>
                        <a:spcBef>
                          <a:spcPts val="0"/>
                        </a:spcBef>
                        <a:spcAft>
                          <a:spcPts val="0"/>
                        </a:spcAft>
                      </a:pPr>
                      <a:r>
                        <a:rPr lang="en-US" sz="800">
                          <a:effectLst/>
                        </a:rPr>
                        <a:t>felt bad</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446" marR="61446" marT="0" marB="0"/>
                </a:tc>
                <a:tc>
                  <a:txBody>
                    <a:bodyPr/>
                    <a:lstStyle/>
                    <a:p>
                      <a:pPr marL="0" marR="0" algn="ctr">
                        <a:lnSpc>
                          <a:spcPct val="107000"/>
                        </a:lnSpc>
                        <a:spcBef>
                          <a:spcPts val="0"/>
                        </a:spcBef>
                        <a:spcAft>
                          <a:spcPts val="0"/>
                        </a:spcAft>
                      </a:pPr>
                      <a:r>
                        <a:rPr lang="en-US" sz="800">
                          <a:effectLst/>
                        </a:rPr>
                        <a:t>80%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446" marR="61446" marT="0" marB="0"/>
                </a:tc>
                <a:tc>
                  <a:txBody>
                    <a:bodyPr/>
                    <a:lstStyle/>
                    <a:p>
                      <a:pPr marL="0" marR="0" algn="ctr">
                        <a:lnSpc>
                          <a:spcPct val="107000"/>
                        </a:lnSpc>
                        <a:spcBef>
                          <a:spcPts val="0"/>
                        </a:spcBef>
                        <a:spcAft>
                          <a:spcPts val="0"/>
                        </a:spcAft>
                      </a:pPr>
                      <a:r>
                        <a:rPr lang="en-US" sz="800">
                          <a:effectLst/>
                        </a:rPr>
                        <a:t>11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446" marR="61446" marT="0" marB="0"/>
                </a:tc>
                <a:tc>
                  <a:txBody>
                    <a:bodyPr/>
                    <a:lstStyle/>
                    <a:p>
                      <a:pPr marL="0" marR="0">
                        <a:lnSpc>
                          <a:spcPct val="107000"/>
                        </a:lnSpc>
                        <a:spcBef>
                          <a:spcPts val="0"/>
                        </a:spcBef>
                        <a:spcAft>
                          <a:spcPts val="0"/>
                        </a:spcAft>
                      </a:pPr>
                      <a:r>
                        <a:rPr lang="en-US" sz="800">
                          <a:effectLst/>
                        </a:rPr>
                        <a:t>disappointment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446" marR="61446" marT="0" marB="0"/>
                </a:tc>
                <a:tc>
                  <a:txBody>
                    <a:bodyPr/>
                    <a:lstStyle/>
                    <a:p>
                      <a:pPr marL="0" marR="0" algn="ctr">
                        <a:lnSpc>
                          <a:spcPct val="107000"/>
                        </a:lnSpc>
                        <a:spcBef>
                          <a:spcPts val="0"/>
                        </a:spcBef>
                        <a:spcAft>
                          <a:spcPts val="0"/>
                        </a:spcAft>
                      </a:pPr>
                      <a:r>
                        <a:rPr lang="en-US" sz="800">
                          <a:effectLst/>
                        </a:rPr>
                        <a:t>37%</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446" marR="61446" marT="0" marB="0"/>
                </a:tc>
                <a:tc>
                  <a:txBody>
                    <a:bodyPr/>
                    <a:lstStyle/>
                    <a:p>
                      <a:pPr marL="0" marR="0" algn="ctr">
                        <a:lnSpc>
                          <a:spcPct val="107000"/>
                        </a:lnSpc>
                        <a:spcBef>
                          <a:spcPts val="0"/>
                        </a:spcBef>
                        <a:spcAft>
                          <a:spcPts val="0"/>
                        </a:spcAft>
                      </a:pPr>
                      <a:r>
                        <a:rPr lang="en-US" sz="800">
                          <a:effectLst/>
                        </a:rPr>
                        <a:t>4</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446" marR="61446" marT="0" marB="0"/>
                </a:tc>
                <a:extLst>
                  <a:ext uri="{0D108BD9-81ED-4DB2-BD59-A6C34878D82A}">
                    <a16:rowId xmlns:a16="http://schemas.microsoft.com/office/drawing/2014/main" val="3890702012"/>
                  </a:ext>
                </a:extLst>
              </a:tr>
              <a:tr h="260858">
                <a:tc>
                  <a:txBody>
                    <a:bodyPr/>
                    <a:lstStyle/>
                    <a:p>
                      <a:pPr marL="0" marR="0">
                        <a:lnSpc>
                          <a:spcPct val="107000"/>
                        </a:lnSpc>
                        <a:spcBef>
                          <a:spcPts val="0"/>
                        </a:spcBef>
                        <a:spcAft>
                          <a:spcPts val="0"/>
                        </a:spcAft>
                      </a:pPr>
                      <a:r>
                        <a:rPr lang="en-US" sz="800">
                          <a:effectLst/>
                        </a:rPr>
                        <a:t>fantastic</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446" marR="61446" marT="0" marB="0"/>
                </a:tc>
                <a:tc>
                  <a:txBody>
                    <a:bodyPr/>
                    <a:lstStyle/>
                    <a:p>
                      <a:pPr marL="0" marR="0" algn="ctr">
                        <a:lnSpc>
                          <a:spcPct val="107000"/>
                        </a:lnSpc>
                        <a:spcBef>
                          <a:spcPts val="0"/>
                        </a:spcBef>
                        <a:spcAft>
                          <a:spcPts val="0"/>
                        </a:spcAft>
                      </a:pPr>
                      <a:r>
                        <a:rPr lang="en-US" sz="800">
                          <a:effectLst/>
                        </a:rPr>
                        <a:t>79%</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446" marR="61446" marT="0" marB="0"/>
                </a:tc>
                <a:tc>
                  <a:txBody>
                    <a:bodyPr/>
                    <a:lstStyle/>
                    <a:p>
                      <a:pPr marL="0" marR="0" algn="ctr">
                        <a:lnSpc>
                          <a:spcPct val="107000"/>
                        </a:lnSpc>
                        <a:spcBef>
                          <a:spcPts val="0"/>
                        </a:spcBef>
                        <a:spcAft>
                          <a:spcPts val="0"/>
                        </a:spcAft>
                      </a:pPr>
                      <a:r>
                        <a:rPr lang="en-US" sz="800">
                          <a:effectLst/>
                        </a:rPr>
                        <a:t>11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446" marR="61446" marT="0" marB="0"/>
                </a:tc>
                <a:tc>
                  <a:txBody>
                    <a:bodyPr/>
                    <a:lstStyle/>
                    <a:p>
                      <a:pPr marL="0" marR="0">
                        <a:lnSpc>
                          <a:spcPct val="107000"/>
                        </a:lnSpc>
                        <a:spcBef>
                          <a:spcPts val="0"/>
                        </a:spcBef>
                        <a:spcAft>
                          <a:spcPts val="0"/>
                        </a:spcAft>
                      </a:pPr>
                      <a:r>
                        <a:rPr lang="en-US" sz="800">
                          <a:effectLst/>
                        </a:rPr>
                        <a:t>food poisoning</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446" marR="61446" marT="0" marB="0"/>
                </a:tc>
                <a:tc>
                  <a:txBody>
                    <a:bodyPr/>
                    <a:lstStyle/>
                    <a:p>
                      <a:pPr marL="0" marR="0" algn="ctr">
                        <a:lnSpc>
                          <a:spcPct val="107000"/>
                        </a:lnSpc>
                        <a:spcBef>
                          <a:spcPts val="0"/>
                        </a:spcBef>
                        <a:spcAft>
                          <a:spcPts val="0"/>
                        </a:spcAft>
                      </a:pPr>
                      <a:r>
                        <a:rPr lang="en-US" sz="800">
                          <a:effectLst/>
                        </a:rPr>
                        <a:t>37%</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446" marR="61446" marT="0" marB="0"/>
                </a:tc>
                <a:tc>
                  <a:txBody>
                    <a:bodyPr/>
                    <a:lstStyle/>
                    <a:p>
                      <a:pPr marL="0" marR="0" algn="ctr">
                        <a:lnSpc>
                          <a:spcPct val="107000"/>
                        </a:lnSpc>
                        <a:spcBef>
                          <a:spcPts val="0"/>
                        </a:spcBef>
                        <a:spcAft>
                          <a:spcPts val="0"/>
                        </a:spcAft>
                      </a:pPr>
                      <a:r>
                        <a:rPr lang="en-US" sz="800">
                          <a:effectLst/>
                        </a:rPr>
                        <a:t>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446" marR="61446" marT="0" marB="0"/>
                </a:tc>
                <a:extLst>
                  <a:ext uri="{0D108BD9-81ED-4DB2-BD59-A6C34878D82A}">
                    <a16:rowId xmlns:a16="http://schemas.microsoft.com/office/drawing/2014/main" val="3547242645"/>
                  </a:ext>
                </a:extLst>
              </a:tr>
              <a:tr h="130429">
                <a:tc>
                  <a:txBody>
                    <a:bodyPr/>
                    <a:lstStyle/>
                    <a:p>
                      <a:pPr marL="0" marR="0">
                        <a:lnSpc>
                          <a:spcPct val="107000"/>
                        </a:lnSpc>
                        <a:spcBef>
                          <a:spcPts val="0"/>
                        </a:spcBef>
                        <a:spcAft>
                          <a:spcPts val="0"/>
                        </a:spcAft>
                      </a:pPr>
                      <a:r>
                        <a:rPr lang="en-US" sz="800">
                          <a:effectLst/>
                        </a:rPr>
                        <a:t>love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446" marR="61446" marT="0" marB="0"/>
                </a:tc>
                <a:tc>
                  <a:txBody>
                    <a:bodyPr/>
                    <a:lstStyle/>
                    <a:p>
                      <a:pPr marL="0" marR="0" algn="ctr">
                        <a:lnSpc>
                          <a:spcPct val="107000"/>
                        </a:lnSpc>
                        <a:spcBef>
                          <a:spcPts val="0"/>
                        </a:spcBef>
                        <a:spcAft>
                          <a:spcPts val="0"/>
                        </a:spcAft>
                      </a:pPr>
                      <a:r>
                        <a:rPr lang="en-US" sz="800">
                          <a:effectLst/>
                        </a:rPr>
                        <a:t>77%</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446" marR="61446" marT="0" marB="0"/>
                </a:tc>
                <a:tc>
                  <a:txBody>
                    <a:bodyPr/>
                    <a:lstStyle/>
                    <a:p>
                      <a:pPr marL="0" marR="0" algn="ctr">
                        <a:lnSpc>
                          <a:spcPct val="107000"/>
                        </a:lnSpc>
                        <a:spcBef>
                          <a:spcPts val="0"/>
                        </a:spcBef>
                        <a:spcAft>
                          <a:spcPts val="0"/>
                        </a:spcAft>
                      </a:pPr>
                      <a:r>
                        <a:rPr lang="en-US" sz="800">
                          <a:effectLst/>
                        </a:rPr>
                        <a:t>39</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446" marR="61446" marT="0" marB="0"/>
                </a:tc>
                <a:tc>
                  <a:txBody>
                    <a:bodyPr/>
                    <a:lstStyle/>
                    <a:p>
                      <a:pPr marL="0" marR="0">
                        <a:lnSpc>
                          <a:spcPct val="107000"/>
                        </a:lnSpc>
                        <a:spcBef>
                          <a:spcPts val="0"/>
                        </a:spcBef>
                        <a:spcAft>
                          <a:spcPts val="0"/>
                        </a:spcAft>
                      </a:pPr>
                      <a:r>
                        <a:rPr lang="en-US" sz="800">
                          <a:effectLst/>
                        </a:rPr>
                        <a:t>tasted old</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446" marR="61446" marT="0" marB="0"/>
                </a:tc>
                <a:tc>
                  <a:txBody>
                    <a:bodyPr/>
                    <a:lstStyle/>
                    <a:p>
                      <a:pPr marL="0" marR="0" algn="ctr">
                        <a:lnSpc>
                          <a:spcPct val="107000"/>
                        </a:lnSpc>
                        <a:spcBef>
                          <a:spcPts val="0"/>
                        </a:spcBef>
                        <a:spcAft>
                          <a:spcPts val="0"/>
                        </a:spcAft>
                      </a:pPr>
                      <a:r>
                        <a:rPr lang="en-US" sz="800">
                          <a:effectLst/>
                        </a:rPr>
                        <a:t>37%</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446" marR="61446" marT="0" marB="0"/>
                </a:tc>
                <a:tc>
                  <a:txBody>
                    <a:bodyPr/>
                    <a:lstStyle/>
                    <a:p>
                      <a:pPr marL="0" marR="0" algn="ctr">
                        <a:lnSpc>
                          <a:spcPct val="107000"/>
                        </a:lnSpc>
                        <a:spcBef>
                          <a:spcPts val="0"/>
                        </a:spcBef>
                        <a:spcAft>
                          <a:spcPts val="0"/>
                        </a:spcAft>
                      </a:pPr>
                      <a:r>
                        <a:rPr lang="en-US" sz="800">
                          <a:effectLst/>
                        </a:rPr>
                        <a:t>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446" marR="61446" marT="0" marB="0"/>
                </a:tc>
                <a:extLst>
                  <a:ext uri="{0D108BD9-81ED-4DB2-BD59-A6C34878D82A}">
                    <a16:rowId xmlns:a16="http://schemas.microsoft.com/office/drawing/2014/main" val="2009256959"/>
                  </a:ext>
                </a:extLst>
              </a:tr>
              <a:tr h="260858">
                <a:tc>
                  <a:txBody>
                    <a:bodyPr/>
                    <a:lstStyle/>
                    <a:p>
                      <a:pPr marL="0" marR="0">
                        <a:lnSpc>
                          <a:spcPct val="107000"/>
                        </a:lnSpc>
                        <a:spcBef>
                          <a:spcPts val="0"/>
                        </a:spcBef>
                        <a:spcAft>
                          <a:spcPts val="0"/>
                        </a:spcAft>
                      </a:pPr>
                      <a:r>
                        <a:rPr lang="en-US" sz="800">
                          <a:effectLst/>
                        </a:rPr>
                        <a:t>really good</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446" marR="61446" marT="0" marB="0"/>
                </a:tc>
                <a:tc>
                  <a:txBody>
                    <a:bodyPr/>
                    <a:lstStyle/>
                    <a:p>
                      <a:pPr marL="0" marR="0" algn="ctr">
                        <a:lnSpc>
                          <a:spcPct val="107000"/>
                        </a:lnSpc>
                        <a:spcBef>
                          <a:spcPts val="0"/>
                        </a:spcBef>
                        <a:spcAft>
                          <a:spcPts val="0"/>
                        </a:spcAft>
                      </a:pPr>
                      <a:r>
                        <a:rPr lang="en-US" sz="800">
                          <a:effectLst/>
                        </a:rPr>
                        <a:t>77%</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446" marR="61446" marT="0" marB="0"/>
                </a:tc>
                <a:tc>
                  <a:txBody>
                    <a:bodyPr/>
                    <a:lstStyle/>
                    <a:p>
                      <a:pPr marL="0" marR="0" algn="ctr">
                        <a:lnSpc>
                          <a:spcPct val="107000"/>
                        </a:lnSpc>
                        <a:spcBef>
                          <a:spcPts val="0"/>
                        </a:spcBef>
                        <a:spcAft>
                          <a:spcPts val="0"/>
                        </a:spcAft>
                      </a:pPr>
                      <a:r>
                        <a:rPr lang="en-US" sz="800">
                          <a:effectLst/>
                        </a:rPr>
                        <a:t>14</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446" marR="61446" marT="0" marB="0"/>
                </a:tc>
                <a:tc>
                  <a:txBody>
                    <a:bodyPr/>
                    <a:lstStyle/>
                    <a:p>
                      <a:pPr marL="0" marR="0">
                        <a:lnSpc>
                          <a:spcPct val="107000"/>
                        </a:lnSpc>
                        <a:spcBef>
                          <a:spcPts val="0"/>
                        </a:spcBef>
                        <a:spcAft>
                          <a:spcPts val="0"/>
                        </a:spcAft>
                      </a:pPr>
                      <a:r>
                        <a:rPr lang="en-US" sz="800">
                          <a:effectLst/>
                        </a:rPr>
                        <a:t>underwhelming</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446" marR="61446" marT="0" marB="0"/>
                </a:tc>
                <a:tc>
                  <a:txBody>
                    <a:bodyPr/>
                    <a:lstStyle/>
                    <a:p>
                      <a:pPr marL="0" marR="0" algn="ctr">
                        <a:lnSpc>
                          <a:spcPct val="107000"/>
                        </a:lnSpc>
                        <a:spcBef>
                          <a:spcPts val="0"/>
                        </a:spcBef>
                        <a:spcAft>
                          <a:spcPts val="0"/>
                        </a:spcAft>
                      </a:pPr>
                      <a:r>
                        <a:rPr lang="en-US" sz="800">
                          <a:effectLst/>
                        </a:rPr>
                        <a:t>37%</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446" marR="61446" marT="0" marB="0"/>
                </a:tc>
                <a:tc>
                  <a:txBody>
                    <a:bodyPr/>
                    <a:lstStyle/>
                    <a:p>
                      <a:pPr marL="0" marR="0" algn="ctr">
                        <a:lnSpc>
                          <a:spcPct val="107000"/>
                        </a:lnSpc>
                        <a:spcBef>
                          <a:spcPts val="0"/>
                        </a:spcBef>
                        <a:spcAft>
                          <a:spcPts val="0"/>
                        </a:spcAft>
                      </a:pPr>
                      <a:r>
                        <a:rPr lang="en-US" sz="800">
                          <a:effectLst/>
                        </a:rPr>
                        <a:t>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446" marR="61446" marT="0" marB="0"/>
                </a:tc>
                <a:extLst>
                  <a:ext uri="{0D108BD9-81ED-4DB2-BD59-A6C34878D82A}">
                    <a16:rowId xmlns:a16="http://schemas.microsoft.com/office/drawing/2014/main" val="264073443"/>
                  </a:ext>
                </a:extLst>
              </a:tr>
              <a:tr h="260857">
                <a:tc>
                  <a:txBody>
                    <a:bodyPr/>
                    <a:lstStyle/>
                    <a:p>
                      <a:pPr marL="0" marR="0">
                        <a:lnSpc>
                          <a:spcPct val="107000"/>
                        </a:lnSpc>
                        <a:spcBef>
                          <a:spcPts val="0"/>
                        </a:spcBef>
                        <a:spcAft>
                          <a:spcPts val="0"/>
                        </a:spcAft>
                      </a:pPr>
                      <a:r>
                        <a:rPr lang="en-US" sz="800">
                          <a:effectLst/>
                        </a:rPr>
                        <a:t>also yummy</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446" marR="61446" marT="0" marB="0"/>
                </a:tc>
                <a:tc>
                  <a:txBody>
                    <a:bodyPr/>
                    <a:lstStyle/>
                    <a:p>
                      <a:pPr marL="0" marR="0" algn="ctr">
                        <a:lnSpc>
                          <a:spcPct val="107000"/>
                        </a:lnSpc>
                        <a:spcBef>
                          <a:spcPts val="0"/>
                        </a:spcBef>
                        <a:spcAft>
                          <a:spcPts val="0"/>
                        </a:spcAft>
                      </a:pPr>
                      <a:r>
                        <a:rPr lang="en-US" sz="800">
                          <a:effectLst/>
                        </a:rPr>
                        <a:t>74%</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446" marR="61446" marT="0" marB="0"/>
                </a:tc>
                <a:tc>
                  <a:txBody>
                    <a:bodyPr/>
                    <a:lstStyle/>
                    <a:p>
                      <a:pPr marL="0" marR="0" algn="ctr">
                        <a:lnSpc>
                          <a:spcPct val="107000"/>
                        </a:lnSpc>
                        <a:spcBef>
                          <a:spcPts val="0"/>
                        </a:spcBef>
                        <a:spcAft>
                          <a:spcPts val="0"/>
                        </a:spcAft>
                      </a:pPr>
                      <a:r>
                        <a:rPr lang="en-US" sz="800">
                          <a:effectLst/>
                        </a:rPr>
                        <a:t>15</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446" marR="61446" marT="0" marB="0"/>
                </a:tc>
                <a:tc>
                  <a:txBody>
                    <a:bodyPr/>
                    <a:lstStyle/>
                    <a:p>
                      <a:pPr marL="0" marR="0">
                        <a:lnSpc>
                          <a:spcPct val="107000"/>
                        </a:lnSpc>
                        <a:spcBef>
                          <a:spcPts val="0"/>
                        </a:spcBef>
                        <a:spcAft>
                          <a:spcPts val="0"/>
                        </a:spcAft>
                      </a:pPr>
                      <a:r>
                        <a:rPr lang="en-US" sz="800">
                          <a:effectLst/>
                        </a:rPr>
                        <a:t>hype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446" marR="61446" marT="0" marB="0"/>
                </a:tc>
                <a:tc>
                  <a:txBody>
                    <a:bodyPr/>
                    <a:lstStyle/>
                    <a:p>
                      <a:pPr marL="0" marR="0" algn="ctr">
                        <a:lnSpc>
                          <a:spcPct val="107000"/>
                        </a:lnSpc>
                        <a:spcBef>
                          <a:spcPts val="0"/>
                        </a:spcBef>
                        <a:spcAft>
                          <a:spcPts val="0"/>
                        </a:spcAft>
                      </a:pPr>
                      <a:r>
                        <a:rPr lang="en-US" sz="800">
                          <a:effectLst/>
                        </a:rPr>
                        <a:t>37%</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446" marR="61446" marT="0" marB="0"/>
                </a:tc>
                <a:tc>
                  <a:txBody>
                    <a:bodyPr/>
                    <a:lstStyle/>
                    <a:p>
                      <a:pPr marL="0" marR="0" algn="ctr">
                        <a:lnSpc>
                          <a:spcPct val="107000"/>
                        </a:lnSpc>
                        <a:spcBef>
                          <a:spcPts val="0"/>
                        </a:spcBef>
                        <a:spcAft>
                          <a:spcPts val="0"/>
                        </a:spcAft>
                      </a:pPr>
                      <a:r>
                        <a:rPr lang="en-US" sz="800">
                          <a:effectLst/>
                        </a:rPr>
                        <a:t>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446" marR="61446" marT="0" marB="0"/>
                </a:tc>
                <a:extLst>
                  <a:ext uri="{0D108BD9-81ED-4DB2-BD59-A6C34878D82A}">
                    <a16:rowId xmlns:a16="http://schemas.microsoft.com/office/drawing/2014/main" val="3783707054"/>
                  </a:ext>
                </a:extLst>
              </a:tr>
              <a:tr h="130429">
                <a:tc>
                  <a:txBody>
                    <a:bodyPr/>
                    <a:lstStyle/>
                    <a:p>
                      <a:pPr marL="0" marR="0">
                        <a:lnSpc>
                          <a:spcPct val="107000"/>
                        </a:lnSpc>
                        <a:spcBef>
                          <a:spcPts val="0"/>
                        </a:spcBef>
                        <a:spcAft>
                          <a:spcPts val="0"/>
                        </a:spcAft>
                      </a:pPr>
                      <a:r>
                        <a:rPr lang="en-US" sz="800">
                          <a:effectLst/>
                        </a:rPr>
                        <a:t>often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446" marR="61446" marT="0" marB="0"/>
                </a:tc>
                <a:tc>
                  <a:txBody>
                    <a:bodyPr/>
                    <a:lstStyle/>
                    <a:p>
                      <a:pPr marL="0" marR="0" algn="ctr">
                        <a:lnSpc>
                          <a:spcPct val="107000"/>
                        </a:lnSpc>
                        <a:spcBef>
                          <a:spcPts val="0"/>
                        </a:spcBef>
                        <a:spcAft>
                          <a:spcPts val="0"/>
                        </a:spcAft>
                      </a:pPr>
                      <a:r>
                        <a:rPr lang="en-US" sz="800">
                          <a:effectLst/>
                        </a:rPr>
                        <a:t>74%</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446" marR="61446" marT="0" marB="0"/>
                </a:tc>
                <a:tc>
                  <a:txBody>
                    <a:bodyPr/>
                    <a:lstStyle/>
                    <a:p>
                      <a:pPr marL="0" marR="0" algn="ctr">
                        <a:lnSpc>
                          <a:spcPct val="107000"/>
                        </a:lnSpc>
                        <a:spcBef>
                          <a:spcPts val="0"/>
                        </a:spcBef>
                        <a:spcAft>
                          <a:spcPts val="0"/>
                        </a:spcAft>
                      </a:pPr>
                      <a:r>
                        <a:rPr lang="en-US" sz="800">
                          <a:effectLst/>
                        </a:rPr>
                        <a:t>12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446" marR="61446" marT="0" marB="0"/>
                </a:tc>
                <a:tc>
                  <a:txBody>
                    <a:bodyPr/>
                    <a:lstStyle/>
                    <a:p>
                      <a:pPr marL="0" marR="0">
                        <a:lnSpc>
                          <a:spcPct val="107000"/>
                        </a:lnSpc>
                        <a:spcBef>
                          <a:spcPts val="0"/>
                        </a:spcBef>
                        <a:spcAft>
                          <a:spcPts val="0"/>
                        </a:spcAft>
                      </a:pPr>
                      <a:r>
                        <a:rPr lang="en-US" sz="800">
                          <a:effectLst/>
                        </a:rPr>
                        <a:t>miserable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446" marR="61446" marT="0" marB="0"/>
                </a:tc>
                <a:tc>
                  <a:txBody>
                    <a:bodyPr/>
                    <a:lstStyle/>
                    <a:p>
                      <a:pPr marL="0" marR="0" algn="ctr">
                        <a:lnSpc>
                          <a:spcPct val="107000"/>
                        </a:lnSpc>
                        <a:spcBef>
                          <a:spcPts val="0"/>
                        </a:spcBef>
                        <a:spcAft>
                          <a:spcPts val="0"/>
                        </a:spcAft>
                      </a:pPr>
                      <a:r>
                        <a:rPr lang="en-US" sz="800">
                          <a:effectLst/>
                        </a:rPr>
                        <a:t>37%</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446" marR="61446" marT="0" marB="0"/>
                </a:tc>
                <a:tc>
                  <a:txBody>
                    <a:bodyPr/>
                    <a:lstStyle/>
                    <a:p>
                      <a:pPr marL="0" marR="0" algn="ctr">
                        <a:lnSpc>
                          <a:spcPct val="107000"/>
                        </a:lnSpc>
                        <a:spcBef>
                          <a:spcPts val="0"/>
                        </a:spcBef>
                        <a:spcAft>
                          <a:spcPts val="0"/>
                        </a:spcAft>
                      </a:pPr>
                      <a:r>
                        <a:rPr lang="en-US" sz="800">
                          <a:effectLst/>
                        </a:rPr>
                        <a:t>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446" marR="61446" marT="0" marB="0"/>
                </a:tc>
                <a:extLst>
                  <a:ext uri="{0D108BD9-81ED-4DB2-BD59-A6C34878D82A}">
                    <a16:rowId xmlns:a16="http://schemas.microsoft.com/office/drawing/2014/main" val="3085143984"/>
                  </a:ext>
                </a:extLst>
              </a:tr>
              <a:tr h="130429">
                <a:tc>
                  <a:txBody>
                    <a:bodyPr/>
                    <a:lstStyle/>
                    <a:p>
                      <a:pPr marL="0" marR="0">
                        <a:lnSpc>
                          <a:spcPct val="107000"/>
                        </a:lnSpc>
                        <a:spcBef>
                          <a:spcPts val="0"/>
                        </a:spcBef>
                        <a:spcAft>
                          <a:spcPts val="0"/>
                        </a:spcAft>
                      </a:pPr>
                      <a:r>
                        <a:rPr lang="en-US" sz="800">
                          <a:effectLst/>
                        </a:rPr>
                        <a:t>yum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446" marR="61446" marT="0" marB="0"/>
                </a:tc>
                <a:tc>
                  <a:txBody>
                    <a:bodyPr/>
                    <a:lstStyle/>
                    <a:p>
                      <a:pPr marL="0" marR="0" algn="ctr">
                        <a:lnSpc>
                          <a:spcPct val="107000"/>
                        </a:lnSpc>
                        <a:spcBef>
                          <a:spcPts val="0"/>
                        </a:spcBef>
                        <a:spcAft>
                          <a:spcPts val="0"/>
                        </a:spcAft>
                      </a:pPr>
                      <a:r>
                        <a:rPr lang="en-US" sz="800">
                          <a:effectLst/>
                        </a:rPr>
                        <a:t>72%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446" marR="61446" marT="0" marB="0"/>
                </a:tc>
                <a:tc>
                  <a:txBody>
                    <a:bodyPr/>
                    <a:lstStyle/>
                    <a:p>
                      <a:pPr marL="0" marR="0" algn="ctr">
                        <a:lnSpc>
                          <a:spcPct val="107000"/>
                        </a:lnSpc>
                        <a:spcBef>
                          <a:spcPts val="0"/>
                        </a:spcBef>
                        <a:spcAft>
                          <a:spcPts val="0"/>
                        </a:spcAft>
                      </a:pPr>
                      <a:r>
                        <a:rPr lang="en-US" sz="800">
                          <a:effectLst/>
                        </a:rPr>
                        <a:t>13</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446" marR="61446" marT="0" marB="0"/>
                </a:tc>
                <a:tc>
                  <a:txBody>
                    <a:bodyPr/>
                    <a:lstStyle/>
                    <a:p>
                      <a:pPr marL="0" marR="0">
                        <a:lnSpc>
                          <a:spcPct val="107000"/>
                        </a:lnSpc>
                        <a:spcBef>
                          <a:spcPts val="0"/>
                        </a:spcBef>
                        <a:spcAft>
                          <a:spcPts val="0"/>
                        </a:spcAft>
                      </a:pPr>
                      <a:r>
                        <a:rPr lang="en-US" sz="800">
                          <a:effectLst/>
                        </a:rPr>
                        <a:t>increased</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446" marR="61446" marT="0" marB="0"/>
                </a:tc>
                <a:tc>
                  <a:txBody>
                    <a:bodyPr/>
                    <a:lstStyle/>
                    <a:p>
                      <a:pPr marL="0" marR="0" algn="ctr">
                        <a:lnSpc>
                          <a:spcPct val="107000"/>
                        </a:lnSpc>
                        <a:spcBef>
                          <a:spcPts val="0"/>
                        </a:spcBef>
                        <a:spcAft>
                          <a:spcPts val="0"/>
                        </a:spcAft>
                      </a:pPr>
                      <a:r>
                        <a:rPr lang="en-US" sz="800">
                          <a:effectLst/>
                        </a:rPr>
                        <a:t>38%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446" marR="61446" marT="0" marB="0"/>
                </a:tc>
                <a:tc>
                  <a:txBody>
                    <a:bodyPr/>
                    <a:lstStyle/>
                    <a:p>
                      <a:pPr marL="0" marR="0" algn="ctr">
                        <a:lnSpc>
                          <a:spcPct val="107000"/>
                        </a:lnSpc>
                        <a:spcBef>
                          <a:spcPts val="0"/>
                        </a:spcBef>
                        <a:spcAft>
                          <a:spcPts val="0"/>
                        </a:spcAft>
                      </a:pPr>
                      <a:r>
                        <a:rPr lang="en-US" sz="800">
                          <a:effectLst/>
                        </a:rPr>
                        <a:t>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446" marR="61446" marT="0" marB="0"/>
                </a:tc>
                <a:extLst>
                  <a:ext uri="{0D108BD9-81ED-4DB2-BD59-A6C34878D82A}">
                    <a16:rowId xmlns:a16="http://schemas.microsoft.com/office/drawing/2014/main" val="130940828"/>
                  </a:ext>
                </a:extLst>
              </a:tr>
              <a:tr h="130429">
                <a:tc>
                  <a:txBody>
                    <a:bodyPr/>
                    <a:lstStyle/>
                    <a:p>
                      <a:pPr marL="0" marR="0">
                        <a:lnSpc>
                          <a:spcPct val="107000"/>
                        </a:lnSpc>
                        <a:spcBef>
                          <a:spcPts val="0"/>
                        </a:spcBef>
                        <a:spcAft>
                          <a:spcPts val="0"/>
                        </a:spcAft>
                      </a:pPr>
                      <a:r>
                        <a:rPr lang="en-US" sz="800">
                          <a:effectLst/>
                        </a:rPr>
                        <a:t>good food</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446" marR="61446" marT="0" marB="0"/>
                </a:tc>
                <a:tc>
                  <a:txBody>
                    <a:bodyPr/>
                    <a:lstStyle/>
                    <a:p>
                      <a:pPr marL="0" marR="0" algn="ctr">
                        <a:lnSpc>
                          <a:spcPct val="107000"/>
                        </a:lnSpc>
                        <a:spcBef>
                          <a:spcPts val="0"/>
                        </a:spcBef>
                        <a:spcAft>
                          <a:spcPts val="0"/>
                        </a:spcAft>
                      </a:pPr>
                      <a:r>
                        <a:rPr lang="en-US" sz="800">
                          <a:effectLst/>
                        </a:rPr>
                        <a:t>72%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446" marR="61446" marT="0" marB="0"/>
                </a:tc>
                <a:tc>
                  <a:txBody>
                    <a:bodyPr/>
                    <a:lstStyle/>
                    <a:p>
                      <a:pPr marL="0" marR="0" algn="ctr">
                        <a:lnSpc>
                          <a:spcPct val="107000"/>
                        </a:lnSpc>
                        <a:spcBef>
                          <a:spcPts val="0"/>
                        </a:spcBef>
                        <a:spcAft>
                          <a:spcPts val="0"/>
                        </a:spcAft>
                      </a:pPr>
                      <a:r>
                        <a:rPr lang="en-US" sz="800">
                          <a:effectLst/>
                        </a:rPr>
                        <a:t>12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446" marR="61446" marT="0" marB="0"/>
                </a:tc>
                <a:tc>
                  <a:txBody>
                    <a:bodyPr/>
                    <a:lstStyle/>
                    <a:p>
                      <a:pPr marL="0" marR="0">
                        <a:lnSpc>
                          <a:spcPct val="107000"/>
                        </a:lnSpc>
                        <a:spcBef>
                          <a:spcPts val="0"/>
                        </a:spcBef>
                        <a:spcAft>
                          <a:spcPts val="0"/>
                        </a:spcAft>
                      </a:pPr>
                      <a:r>
                        <a:rPr lang="en-US" sz="800">
                          <a:effectLst/>
                        </a:rPr>
                        <a:t>improve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446" marR="61446" marT="0" marB="0"/>
                </a:tc>
                <a:tc>
                  <a:txBody>
                    <a:bodyPr/>
                    <a:lstStyle/>
                    <a:p>
                      <a:pPr marL="0" marR="0" algn="ctr">
                        <a:lnSpc>
                          <a:spcPct val="107000"/>
                        </a:lnSpc>
                        <a:spcBef>
                          <a:spcPts val="0"/>
                        </a:spcBef>
                        <a:spcAft>
                          <a:spcPts val="0"/>
                        </a:spcAft>
                      </a:pPr>
                      <a:r>
                        <a:rPr lang="en-US" sz="800">
                          <a:effectLst/>
                        </a:rPr>
                        <a:t>38%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446" marR="61446" marT="0" marB="0"/>
                </a:tc>
                <a:tc>
                  <a:txBody>
                    <a:bodyPr/>
                    <a:lstStyle/>
                    <a:p>
                      <a:pPr marL="0" marR="0" algn="ctr">
                        <a:lnSpc>
                          <a:spcPct val="107000"/>
                        </a:lnSpc>
                        <a:spcBef>
                          <a:spcPts val="0"/>
                        </a:spcBef>
                        <a:spcAft>
                          <a:spcPts val="0"/>
                        </a:spcAft>
                      </a:pPr>
                      <a:r>
                        <a:rPr lang="en-US" sz="800">
                          <a:effectLst/>
                        </a:rPr>
                        <a:t>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446" marR="61446" marT="0" marB="0"/>
                </a:tc>
                <a:extLst>
                  <a:ext uri="{0D108BD9-81ED-4DB2-BD59-A6C34878D82A}">
                    <a16:rowId xmlns:a16="http://schemas.microsoft.com/office/drawing/2014/main" val="463380628"/>
                  </a:ext>
                </a:extLst>
              </a:tr>
              <a:tr h="130429">
                <a:tc>
                  <a:txBody>
                    <a:bodyPr/>
                    <a:lstStyle/>
                    <a:p>
                      <a:pPr marL="0" marR="0">
                        <a:lnSpc>
                          <a:spcPct val="107000"/>
                        </a:lnSpc>
                        <a:spcBef>
                          <a:spcPts val="0"/>
                        </a:spcBef>
                        <a:spcAft>
                          <a:spcPts val="0"/>
                        </a:spcAft>
                      </a:pPr>
                      <a:r>
                        <a:rPr lang="en-US" sz="800">
                          <a:effectLst/>
                        </a:rPr>
                        <a:t>Best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446" marR="61446" marT="0" marB="0"/>
                </a:tc>
                <a:tc>
                  <a:txBody>
                    <a:bodyPr/>
                    <a:lstStyle/>
                    <a:p>
                      <a:pPr marL="0" marR="0" algn="ctr">
                        <a:lnSpc>
                          <a:spcPct val="107000"/>
                        </a:lnSpc>
                        <a:spcBef>
                          <a:spcPts val="0"/>
                        </a:spcBef>
                        <a:spcAft>
                          <a:spcPts val="0"/>
                        </a:spcAft>
                      </a:pPr>
                      <a:r>
                        <a:rPr lang="en-US" sz="800">
                          <a:effectLst/>
                        </a:rPr>
                        <a:t>72%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446" marR="61446" marT="0" marB="0"/>
                </a:tc>
                <a:tc>
                  <a:txBody>
                    <a:bodyPr/>
                    <a:lstStyle/>
                    <a:p>
                      <a:pPr marL="0" marR="0" algn="ctr">
                        <a:lnSpc>
                          <a:spcPct val="107000"/>
                        </a:lnSpc>
                        <a:spcBef>
                          <a:spcPts val="0"/>
                        </a:spcBef>
                        <a:spcAft>
                          <a:spcPts val="0"/>
                        </a:spcAft>
                      </a:pPr>
                      <a:r>
                        <a:rPr lang="en-US" sz="800">
                          <a:effectLst/>
                        </a:rPr>
                        <a:t>48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446" marR="61446" marT="0" marB="0"/>
                </a:tc>
                <a:tc>
                  <a:txBody>
                    <a:bodyPr/>
                    <a:lstStyle/>
                    <a:p>
                      <a:pPr marL="0" marR="0">
                        <a:lnSpc>
                          <a:spcPct val="107000"/>
                        </a:lnSpc>
                        <a:spcBef>
                          <a:spcPts val="0"/>
                        </a:spcBef>
                        <a:spcAft>
                          <a:spcPts val="0"/>
                        </a:spcAft>
                      </a:pPr>
                      <a:r>
                        <a:rPr lang="en-US" sz="800">
                          <a:effectLst/>
                        </a:rPr>
                        <a:t>mushy</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446" marR="61446" marT="0" marB="0"/>
                </a:tc>
                <a:tc>
                  <a:txBody>
                    <a:bodyPr/>
                    <a:lstStyle/>
                    <a:p>
                      <a:pPr marL="0" marR="0" algn="ctr">
                        <a:lnSpc>
                          <a:spcPct val="107000"/>
                        </a:lnSpc>
                        <a:spcBef>
                          <a:spcPts val="0"/>
                        </a:spcBef>
                        <a:spcAft>
                          <a:spcPts val="0"/>
                        </a:spcAft>
                      </a:pPr>
                      <a:r>
                        <a:rPr lang="en-US" sz="800">
                          <a:effectLst/>
                        </a:rPr>
                        <a:t>38%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446" marR="61446" marT="0" marB="0"/>
                </a:tc>
                <a:tc>
                  <a:txBody>
                    <a:bodyPr/>
                    <a:lstStyle/>
                    <a:p>
                      <a:pPr marL="0" marR="0" algn="ctr">
                        <a:lnSpc>
                          <a:spcPct val="107000"/>
                        </a:lnSpc>
                        <a:spcBef>
                          <a:spcPts val="0"/>
                        </a:spcBef>
                        <a:spcAft>
                          <a:spcPts val="0"/>
                        </a:spcAft>
                      </a:pPr>
                      <a:r>
                        <a:rPr lang="en-US" sz="800">
                          <a:effectLst/>
                        </a:rPr>
                        <a:t>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446" marR="61446" marT="0" marB="0"/>
                </a:tc>
                <a:extLst>
                  <a:ext uri="{0D108BD9-81ED-4DB2-BD59-A6C34878D82A}">
                    <a16:rowId xmlns:a16="http://schemas.microsoft.com/office/drawing/2014/main" val="2443037690"/>
                  </a:ext>
                </a:extLst>
              </a:tr>
              <a:tr h="260857">
                <a:tc>
                  <a:txBody>
                    <a:bodyPr/>
                    <a:lstStyle/>
                    <a:p>
                      <a:pPr marL="0" marR="0">
                        <a:lnSpc>
                          <a:spcPct val="107000"/>
                        </a:lnSpc>
                        <a:spcBef>
                          <a:spcPts val="0"/>
                        </a:spcBef>
                        <a:spcAft>
                          <a:spcPts val="0"/>
                        </a:spcAft>
                      </a:pPr>
                      <a:r>
                        <a:rPr lang="en-US" sz="800">
                          <a:effectLst/>
                        </a:rPr>
                        <a:t>dipping sauces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446" marR="61446" marT="0" marB="0"/>
                </a:tc>
                <a:tc>
                  <a:txBody>
                    <a:bodyPr/>
                    <a:lstStyle/>
                    <a:p>
                      <a:pPr marL="0" marR="0" algn="ctr">
                        <a:lnSpc>
                          <a:spcPct val="107000"/>
                        </a:lnSpc>
                        <a:spcBef>
                          <a:spcPts val="0"/>
                        </a:spcBef>
                        <a:spcAft>
                          <a:spcPts val="0"/>
                        </a:spcAft>
                      </a:pPr>
                      <a:r>
                        <a:rPr lang="en-US" sz="800">
                          <a:effectLst/>
                        </a:rPr>
                        <a:t>72%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446" marR="61446" marT="0" marB="0"/>
                </a:tc>
                <a:tc>
                  <a:txBody>
                    <a:bodyPr/>
                    <a:lstStyle/>
                    <a:p>
                      <a:pPr marL="0" marR="0" algn="ctr">
                        <a:lnSpc>
                          <a:spcPct val="107000"/>
                        </a:lnSpc>
                        <a:spcBef>
                          <a:spcPts val="0"/>
                        </a:spcBef>
                        <a:spcAft>
                          <a:spcPts val="0"/>
                        </a:spcAft>
                      </a:pPr>
                      <a:r>
                        <a:rPr lang="en-US" sz="800">
                          <a:effectLst/>
                        </a:rPr>
                        <a:t>15</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446" marR="61446" marT="0" marB="0"/>
                </a:tc>
                <a:tc>
                  <a:txBody>
                    <a:bodyPr/>
                    <a:lstStyle/>
                    <a:p>
                      <a:pPr marL="0" marR="0">
                        <a:lnSpc>
                          <a:spcPct val="107000"/>
                        </a:lnSpc>
                        <a:spcBef>
                          <a:spcPts val="0"/>
                        </a:spcBef>
                        <a:spcAft>
                          <a:spcPts val="0"/>
                        </a:spcAft>
                      </a:pPr>
                      <a:r>
                        <a:rPr lang="en-US" sz="800">
                          <a:effectLst/>
                        </a:rPr>
                        <a:t>refused</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446" marR="61446" marT="0" marB="0"/>
                </a:tc>
                <a:tc>
                  <a:txBody>
                    <a:bodyPr/>
                    <a:lstStyle/>
                    <a:p>
                      <a:pPr marL="0" marR="0" algn="ctr">
                        <a:lnSpc>
                          <a:spcPct val="107000"/>
                        </a:lnSpc>
                        <a:spcBef>
                          <a:spcPts val="0"/>
                        </a:spcBef>
                        <a:spcAft>
                          <a:spcPts val="0"/>
                        </a:spcAft>
                      </a:pPr>
                      <a:r>
                        <a:rPr lang="en-US" sz="800">
                          <a:effectLst/>
                        </a:rPr>
                        <a:t>38%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446" marR="61446" marT="0" marB="0"/>
                </a:tc>
                <a:tc>
                  <a:txBody>
                    <a:bodyPr/>
                    <a:lstStyle/>
                    <a:p>
                      <a:pPr marL="0" marR="0" algn="ctr">
                        <a:lnSpc>
                          <a:spcPct val="107000"/>
                        </a:lnSpc>
                        <a:spcBef>
                          <a:spcPts val="0"/>
                        </a:spcBef>
                        <a:spcAft>
                          <a:spcPts val="0"/>
                        </a:spcAft>
                      </a:pPr>
                      <a:r>
                        <a:rPr lang="en-US" sz="800">
                          <a:effectLst/>
                        </a:rPr>
                        <a:t>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446" marR="61446" marT="0" marB="0"/>
                </a:tc>
                <a:extLst>
                  <a:ext uri="{0D108BD9-81ED-4DB2-BD59-A6C34878D82A}">
                    <a16:rowId xmlns:a16="http://schemas.microsoft.com/office/drawing/2014/main" val="3382989951"/>
                  </a:ext>
                </a:extLst>
              </a:tr>
              <a:tr h="260857">
                <a:tc>
                  <a:txBody>
                    <a:bodyPr/>
                    <a:lstStyle/>
                    <a:p>
                      <a:pPr marL="0" marR="0">
                        <a:lnSpc>
                          <a:spcPct val="107000"/>
                        </a:lnSpc>
                        <a:spcBef>
                          <a:spcPts val="0"/>
                        </a:spcBef>
                        <a:spcAft>
                          <a:spcPts val="0"/>
                        </a:spcAft>
                      </a:pPr>
                      <a:r>
                        <a:rPr lang="en-US" sz="800">
                          <a:effectLst/>
                        </a:rPr>
                        <a:t>whole thing</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446" marR="61446" marT="0" marB="0"/>
                </a:tc>
                <a:tc>
                  <a:txBody>
                    <a:bodyPr/>
                    <a:lstStyle/>
                    <a:p>
                      <a:pPr marL="0" marR="0" algn="ctr">
                        <a:lnSpc>
                          <a:spcPct val="107000"/>
                        </a:lnSpc>
                        <a:spcBef>
                          <a:spcPts val="0"/>
                        </a:spcBef>
                        <a:spcAft>
                          <a:spcPts val="0"/>
                        </a:spcAft>
                      </a:pPr>
                      <a:r>
                        <a:rPr lang="en-US" sz="800">
                          <a:effectLst/>
                        </a:rPr>
                        <a:t>71%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446" marR="61446" marT="0" marB="0"/>
                </a:tc>
                <a:tc>
                  <a:txBody>
                    <a:bodyPr/>
                    <a:lstStyle/>
                    <a:p>
                      <a:pPr marL="0" marR="0" algn="ctr">
                        <a:lnSpc>
                          <a:spcPct val="107000"/>
                        </a:lnSpc>
                        <a:spcBef>
                          <a:spcPts val="0"/>
                        </a:spcBef>
                        <a:spcAft>
                          <a:spcPts val="0"/>
                        </a:spcAft>
                      </a:pPr>
                      <a:r>
                        <a:rPr lang="en-US" sz="800">
                          <a:effectLst/>
                        </a:rPr>
                        <a:t>16</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446" marR="61446" marT="0" marB="0"/>
                </a:tc>
                <a:tc>
                  <a:txBody>
                    <a:bodyPr/>
                    <a:lstStyle/>
                    <a:p>
                      <a:pPr marL="0" marR="0">
                        <a:lnSpc>
                          <a:spcPct val="107000"/>
                        </a:lnSpc>
                        <a:spcBef>
                          <a:spcPts val="0"/>
                        </a:spcBef>
                        <a:spcAft>
                          <a:spcPts val="0"/>
                        </a:spcAft>
                      </a:pPr>
                      <a:r>
                        <a:rPr lang="en-US" sz="800">
                          <a:effectLst/>
                        </a:rPr>
                        <a:t>okay</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446" marR="61446" marT="0" marB="0"/>
                </a:tc>
                <a:tc>
                  <a:txBody>
                    <a:bodyPr/>
                    <a:lstStyle/>
                    <a:p>
                      <a:pPr marL="0" marR="0" algn="ctr">
                        <a:lnSpc>
                          <a:spcPct val="107000"/>
                        </a:lnSpc>
                        <a:spcBef>
                          <a:spcPts val="0"/>
                        </a:spcBef>
                        <a:spcAft>
                          <a:spcPts val="0"/>
                        </a:spcAft>
                      </a:pPr>
                      <a:r>
                        <a:rPr lang="en-US" sz="800">
                          <a:effectLst/>
                        </a:rPr>
                        <a:t>38%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446" marR="61446" marT="0" marB="0"/>
                </a:tc>
                <a:tc>
                  <a:txBody>
                    <a:bodyPr/>
                    <a:lstStyle/>
                    <a:p>
                      <a:pPr marL="0" marR="0" algn="ctr">
                        <a:lnSpc>
                          <a:spcPct val="107000"/>
                        </a:lnSpc>
                        <a:spcBef>
                          <a:spcPts val="0"/>
                        </a:spcBef>
                        <a:spcAft>
                          <a:spcPts val="0"/>
                        </a:spcAft>
                      </a:pPr>
                      <a:r>
                        <a:rPr lang="en-US" sz="800">
                          <a:effectLst/>
                        </a:rPr>
                        <a:t>12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446" marR="61446" marT="0" marB="0"/>
                </a:tc>
                <a:extLst>
                  <a:ext uri="{0D108BD9-81ED-4DB2-BD59-A6C34878D82A}">
                    <a16:rowId xmlns:a16="http://schemas.microsoft.com/office/drawing/2014/main" val="4010207322"/>
                  </a:ext>
                </a:extLst>
              </a:tr>
              <a:tr h="260858">
                <a:tc>
                  <a:txBody>
                    <a:bodyPr/>
                    <a:lstStyle/>
                    <a:p>
                      <a:pPr marL="0" marR="0">
                        <a:lnSpc>
                          <a:spcPct val="107000"/>
                        </a:lnSpc>
                        <a:spcBef>
                          <a:spcPts val="0"/>
                        </a:spcBef>
                        <a:spcAft>
                          <a:spcPts val="0"/>
                        </a:spcAft>
                      </a:pPr>
                      <a:r>
                        <a:rPr lang="en-US" sz="800">
                          <a:effectLst/>
                        </a:rPr>
                        <a:t>reasonable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446" marR="61446" marT="0" marB="0"/>
                </a:tc>
                <a:tc>
                  <a:txBody>
                    <a:bodyPr/>
                    <a:lstStyle/>
                    <a:p>
                      <a:pPr marL="0" marR="0" algn="ctr">
                        <a:lnSpc>
                          <a:spcPct val="107000"/>
                        </a:lnSpc>
                        <a:spcBef>
                          <a:spcPts val="0"/>
                        </a:spcBef>
                        <a:spcAft>
                          <a:spcPts val="0"/>
                        </a:spcAft>
                      </a:pPr>
                      <a:r>
                        <a:rPr lang="en-US" sz="800">
                          <a:effectLst/>
                        </a:rPr>
                        <a:t>71%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446" marR="61446" marT="0" marB="0"/>
                </a:tc>
                <a:tc>
                  <a:txBody>
                    <a:bodyPr/>
                    <a:lstStyle/>
                    <a:p>
                      <a:pPr marL="0" marR="0" algn="ctr">
                        <a:lnSpc>
                          <a:spcPct val="107000"/>
                        </a:lnSpc>
                        <a:spcBef>
                          <a:spcPts val="0"/>
                        </a:spcBef>
                        <a:spcAft>
                          <a:spcPts val="0"/>
                        </a:spcAft>
                      </a:pPr>
                      <a:r>
                        <a:rPr lang="en-US" sz="800">
                          <a:effectLst/>
                        </a:rPr>
                        <a:t>17</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446" marR="61446" marT="0" marB="0"/>
                </a:tc>
                <a:tc>
                  <a:txBody>
                    <a:bodyPr/>
                    <a:lstStyle/>
                    <a:p>
                      <a:pPr marL="0" marR="0">
                        <a:lnSpc>
                          <a:spcPct val="107000"/>
                        </a:lnSpc>
                        <a:spcBef>
                          <a:spcPts val="0"/>
                        </a:spcBef>
                        <a:spcAft>
                          <a:spcPts val="0"/>
                        </a:spcAft>
                      </a:pPr>
                      <a:r>
                        <a:rPr lang="en-US" sz="800">
                          <a:effectLst/>
                        </a:rPr>
                        <a:t>extremely rude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446" marR="61446" marT="0" marB="0"/>
                </a:tc>
                <a:tc>
                  <a:txBody>
                    <a:bodyPr/>
                    <a:lstStyle/>
                    <a:p>
                      <a:pPr marL="0" marR="0" algn="ctr">
                        <a:lnSpc>
                          <a:spcPct val="107000"/>
                        </a:lnSpc>
                        <a:spcBef>
                          <a:spcPts val="0"/>
                        </a:spcBef>
                        <a:spcAft>
                          <a:spcPts val="0"/>
                        </a:spcAft>
                      </a:pPr>
                      <a:r>
                        <a:rPr lang="en-US" sz="800">
                          <a:effectLst/>
                        </a:rPr>
                        <a:t>39%</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446" marR="61446" marT="0" marB="0"/>
                </a:tc>
                <a:tc>
                  <a:txBody>
                    <a:bodyPr/>
                    <a:lstStyle/>
                    <a:p>
                      <a:pPr marL="0" marR="0" algn="ctr">
                        <a:lnSpc>
                          <a:spcPct val="107000"/>
                        </a:lnSpc>
                        <a:spcBef>
                          <a:spcPts val="0"/>
                        </a:spcBef>
                        <a:spcAft>
                          <a:spcPts val="0"/>
                        </a:spcAft>
                      </a:pPr>
                      <a:r>
                        <a:rPr lang="en-US" sz="800">
                          <a:effectLst/>
                        </a:rPr>
                        <a:t>10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446" marR="61446" marT="0" marB="0"/>
                </a:tc>
                <a:extLst>
                  <a:ext uri="{0D108BD9-81ED-4DB2-BD59-A6C34878D82A}">
                    <a16:rowId xmlns:a16="http://schemas.microsoft.com/office/drawing/2014/main" val="3217633280"/>
                  </a:ext>
                </a:extLst>
              </a:tr>
              <a:tr h="260857">
                <a:tc>
                  <a:txBody>
                    <a:bodyPr/>
                    <a:lstStyle/>
                    <a:p>
                      <a:pPr marL="0" marR="0">
                        <a:lnSpc>
                          <a:spcPct val="107000"/>
                        </a:lnSpc>
                        <a:spcBef>
                          <a:spcPts val="0"/>
                        </a:spcBef>
                        <a:spcAft>
                          <a:spcPts val="0"/>
                        </a:spcAft>
                      </a:pPr>
                      <a:r>
                        <a:rPr lang="en-US" sz="800">
                          <a:effectLst/>
                        </a:rPr>
                        <a:t>romantic</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446" marR="61446" marT="0" marB="0"/>
                </a:tc>
                <a:tc>
                  <a:txBody>
                    <a:bodyPr/>
                    <a:lstStyle/>
                    <a:p>
                      <a:pPr marL="0" marR="0" algn="ctr">
                        <a:lnSpc>
                          <a:spcPct val="107000"/>
                        </a:lnSpc>
                        <a:spcBef>
                          <a:spcPts val="0"/>
                        </a:spcBef>
                        <a:spcAft>
                          <a:spcPts val="0"/>
                        </a:spcAft>
                      </a:pPr>
                      <a:r>
                        <a:rPr lang="en-US" sz="800">
                          <a:effectLst/>
                        </a:rPr>
                        <a:t>71%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446" marR="61446" marT="0" marB="0"/>
                </a:tc>
                <a:tc>
                  <a:txBody>
                    <a:bodyPr/>
                    <a:lstStyle/>
                    <a:p>
                      <a:pPr marL="0" marR="0" algn="ctr">
                        <a:lnSpc>
                          <a:spcPct val="107000"/>
                        </a:lnSpc>
                        <a:spcBef>
                          <a:spcPts val="0"/>
                        </a:spcBef>
                        <a:spcAft>
                          <a:spcPts val="0"/>
                        </a:spcAft>
                      </a:pPr>
                      <a:r>
                        <a:rPr lang="en-US" sz="800">
                          <a:effectLst/>
                        </a:rPr>
                        <a:t>12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446" marR="61446" marT="0" marB="0"/>
                </a:tc>
                <a:tc>
                  <a:txBody>
                    <a:bodyPr/>
                    <a:lstStyle/>
                    <a:p>
                      <a:pPr marL="0" marR="0">
                        <a:lnSpc>
                          <a:spcPct val="107000"/>
                        </a:lnSpc>
                        <a:spcBef>
                          <a:spcPts val="0"/>
                        </a:spcBef>
                        <a:spcAft>
                          <a:spcPts val="0"/>
                        </a:spcAft>
                      </a:pPr>
                      <a:r>
                        <a:rPr lang="en-US" sz="800">
                          <a:effectLst/>
                        </a:rPr>
                        <a:t>better thai</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446" marR="61446" marT="0" marB="0"/>
                </a:tc>
                <a:tc>
                  <a:txBody>
                    <a:bodyPr/>
                    <a:lstStyle/>
                    <a:p>
                      <a:pPr marL="0" marR="0" algn="ctr">
                        <a:lnSpc>
                          <a:spcPct val="107000"/>
                        </a:lnSpc>
                        <a:spcBef>
                          <a:spcPts val="0"/>
                        </a:spcBef>
                        <a:spcAft>
                          <a:spcPts val="0"/>
                        </a:spcAft>
                      </a:pPr>
                      <a:r>
                        <a:rPr lang="en-US" sz="800">
                          <a:effectLst/>
                        </a:rPr>
                        <a:t>41%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446" marR="61446" marT="0" marB="0"/>
                </a:tc>
                <a:tc>
                  <a:txBody>
                    <a:bodyPr/>
                    <a:lstStyle/>
                    <a:p>
                      <a:pPr marL="0" marR="0" algn="ctr">
                        <a:lnSpc>
                          <a:spcPct val="107000"/>
                        </a:lnSpc>
                        <a:spcBef>
                          <a:spcPts val="0"/>
                        </a:spcBef>
                        <a:spcAft>
                          <a:spcPts val="0"/>
                        </a:spcAft>
                      </a:pPr>
                      <a:r>
                        <a:rPr lang="en-US" sz="800">
                          <a:effectLst/>
                        </a:rPr>
                        <a:t>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446" marR="61446" marT="0" marB="0"/>
                </a:tc>
                <a:extLst>
                  <a:ext uri="{0D108BD9-81ED-4DB2-BD59-A6C34878D82A}">
                    <a16:rowId xmlns:a16="http://schemas.microsoft.com/office/drawing/2014/main" val="3276539095"/>
                  </a:ext>
                </a:extLst>
              </a:tr>
              <a:tr h="130429">
                <a:tc>
                  <a:txBody>
                    <a:bodyPr/>
                    <a:lstStyle/>
                    <a:p>
                      <a:pPr marL="0" marR="0">
                        <a:lnSpc>
                          <a:spcPct val="107000"/>
                        </a:lnSpc>
                        <a:spcBef>
                          <a:spcPts val="0"/>
                        </a:spcBef>
                        <a:spcAft>
                          <a:spcPts val="0"/>
                        </a:spcAft>
                      </a:pPr>
                      <a:r>
                        <a:rPr lang="en-US" sz="800">
                          <a:effectLst/>
                        </a:rPr>
                        <a:t>great pad</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446" marR="61446" marT="0" marB="0"/>
                </a:tc>
                <a:tc>
                  <a:txBody>
                    <a:bodyPr/>
                    <a:lstStyle/>
                    <a:p>
                      <a:pPr marL="0" marR="0" algn="ctr">
                        <a:lnSpc>
                          <a:spcPct val="107000"/>
                        </a:lnSpc>
                        <a:spcBef>
                          <a:spcPts val="0"/>
                        </a:spcBef>
                        <a:spcAft>
                          <a:spcPts val="0"/>
                        </a:spcAft>
                      </a:pPr>
                      <a:r>
                        <a:rPr lang="en-US" sz="800">
                          <a:effectLst/>
                        </a:rPr>
                        <a:t>70%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446" marR="61446" marT="0" marB="0"/>
                </a:tc>
                <a:tc>
                  <a:txBody>
                    <a:bodyPr/>
                    <a:lstStyle/>
                    <a:p>
                      <a:pPr marL="0" marR="0" algn="ctr">
                        <a:lnSpc>
                          <a:spcPct val="107000"/>
                        </a:lnSpc>
                        <a:spcBef>
                          <a:spcPts val="0"/>
                        </a:spcBef>
                        <a:spcAft>
                          <a:spcPts val="0"/>
                        </a:spcAft>
                      </a:pPr>
                      <a:r>
                        <a:rPr lang="en-US" sz="800">
                          <a:effectLst/>
                        </a:rPr>
                        <a:t>11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446" marR="61446" marT="0" marB="0"/>
                </a:tc>
                <a:tc>
                  <a:txBody>
                    <a:bodyPr/>
                    <a:lstStyle/>
                    <a:p>
                      <a:pPr marL="0" marR="0">
                        <a:lnSpc>
                          <a:spcPct val="107000"/>
                        </a:lnSpc>
                        <a:spcBef>
                          <a:spcPts val="0"/>
                        </a:spcBef>
                        <a:spcAft>
                          <a:spcPts val="0"/>
                        </a:spcAft>
                      </a:pPr>
                      <a:r>
                        <a:rPr lang="en-US" sz="800">
                          <a:effectLst/>
                        </a:rPr>
                        <a:t>basic</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446" marR="61446" marT="0" marB="0"/>
                </a:tc>
                <a:tc>
                  <a:txBody>
                    <a:bodyPr/>
                    <a:lstStyle/>
                    <a:p>
                      <a:pPr marL="0" marR="0" algn="ctr">
                        <a:lnSpc>
                          <a:spcPct val="107000"/>
                        </a:lnSpc>
                        <a:spcBef>
                          <a:spcPts val="0"/>
                        </a:spcBef>
                        <a:spcAft>
                          <a:spcPts val="0"/>
                        </a:spcAft>
                      </a:pPr>
                      <a:r>
                        <a:rPr lang="en-US" sz="800">
                          <a:effectLst/>
                        </a:rPr>
                        <a:t>43%</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446" marR="61446" marT="0" marB="0"/>
                </a:tc>
                <a:tc>
                  <a:txBody>
                    <a:bodyPr/>
                    <a:lstStyle/>
                    <a:p>
                      <a:pPr marL="0" marR="0" algn="ctr">
                        <a:lnSpc>
                          <a:spcPct val="107000"/>
                        </a:lnSpc>
                        <a:spcBef>
                          <a:spcPts val="0"/>
                        </a:spcBef>
                        <a:spcAft>
                          <a:spcPts val="0"/>
                        </a:spcAft>
                      </a:pPr>
                      <a:r>
                        <a:rPr lang="en-US" sz="800" dirty="0">
                          <a:effectLst/>
                        </a:rPr>
                        <a:t>18</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446" marR="61446" marT="0" marB="0"/>
                </a:tc>
                <a:extLst>
                  <a:ext uri="{0D108BD9-81ED-4DB2-BD59-A6C34878D82A}">
                    <a16:rowId xmlns:a16="http://schemas.microsoft.com/office/drawing/2014/main" val="1457847466"/>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461970125"/>
              </p:ext>
            </p:extLst>
          </p:nvPr>
        </p:nvGraphicFramePr>
        <p:xfrm>
          <a:off x="5151119" y="2470658"/>
          <a:ext cx="4724402" cy="4043296"/>
        </p:xfrm>
        <a:graphic>
          <a:graphicData uri="http://schemas.openxmlformats.org/drawingml/2006/table">
            <a:tbl>
              <a:tblPr firstRow="1" firstCol="1" bandRow="1">
                <a:tableStyleId>{5C22544A-7EE6-4342-B048-85BDC9FD1C3A}</a:tableStyleId>
              </a:tblPr>
              <a:tblGrid>
                <a:gridCol w="952993">
                  <a:extLst>
                    <a:ext uri="{9D8B030D-6E8A-4147-A177-3AD203B41FA5}">
                      <a16:colId xmlns:a16="http://schemas.microsoft.com/office/drawing/2014/main" val="4011165600"/>
                    </a:ext>
                  </a:extLst>
                </a:gridCol>
                <a:gridCol w="1074649">
                  <a:extLst>
                    <a:ext uri="{9D8B030D-6E8A-4147-A177-3AD203B41FA5}">
                      <a16:colId xmlns:a16="http://schemas.microsoft.com/office/drawing/2014/main" val="617949218"/>
                    </a:ext>
                  </a:extLst>
                </a:gridCol>
                <a:gridCol w="904439">
                  <a:extLst>
                    <a:ext uri="{9D8B030D-6E8A-4147-A177-3AD203B41FA5}">
                      <a16:colId xmlns:a16="http://schemas.microsoft.com/office/drawing/2014/main" val="973177988"/>
                    </a:ext>
                  </a:extLst>
                </a:gridCol>
                <a:gridCol w="746694">
                  <a:extLst>
                    <a:ext uri="{9D8B030D-6E8A-4147-A177-3AD203B41FA5}">
                      <a16:colId xmlns:a16="http://schemas.microsoft.com/office/drawing/2014/main" val="944644770"/>
                    </a:ext>
                  </a:extLst>
                </a:gridCol>
                <a:gridCol w="1045627">
                  <a:extLst>
                    <a:ext uri="{9D8B030D-6E8A-4147-A177-3AD203B41FA5}">
                      <a16:colId xmlns:a16="http://schemas.microsoft.com/office/drawing/2014/main" val="3451554854"/>
                    </a:ext>
                  </a:extLst>
                </a:gridCol>
              </a:tblGrid>
              <a:tr h="584515">
                <a:tc>
                  <a:txBody>
                    <a:bodyPr/>
                    <a:lstStyle/>
                    <a:p>
                      <a:pPr marL="0" marR="0" algn="ctr">
                        <a:lnSpc>
                          <a:spcPct val="107000"/>
                        </a:lnSpc>
                        <a:spcBef>
                          <a:spcPts val="0"/>
                        </a:spcBef>
                        <a:spcAft>
                          <a:spcPts val="0"/>
                        </a:spcAft>
                      </a:pPr>
                      <a:r>
                        <a:rPr lang="en-US" sz="900" u="sng" dirty="0">
                          <a:effectLst/>
                        </a:rPr>
                        <a:t>Word/Feature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900" u="sng" dirty="0" err="1">
                          <a:effectLst/>
                        </a:rPr>
                        <a:t>Prob</a:t>
                      </a:r>
                      <a:r>
                        <a:rPr lang="en-US" sz="900" u="sng" dirty="0">
                          <a:effectLst/>
                        </a:rPr>
                        <a:t> Good Review</a:t>
                      </a:r>
                      <a:br>
                        <a:rPr lang="en-US" sz="900" u="sng" dirty="0">
                          <a:effectLst/>
                        </a:rPr>
                      </a:br>
                      <a:r>
                        <a:rPr lang="en-US" sz="900" u="sng" dirty="0">
                          <a:effectLst/>
                        </a:rPr>
                        <a:t>(Universal)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900" u="sng">
                          <a:effectLst/>
                        </a:rPr>
                        <a:t>Prob Good Review</a:t>
                      </a:r>
                      <a:br>
                        <a:rPr lang="en-US" sz="900" u="sng">
                          <a:effectLst/>
                        </a:rPr>
                      </a:br>
                      <a:r>
                        <a:rPr lang="en-US" sz="900" u="sng">
                          <a:effectLst/>
                        </a:rPr>
                        <a:t>(Local)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900" u="sng" dirty="0">
                          <a:effectLst/>
                        </a:rPr>
                        <a:t>Odds Ratio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900" u="sng">
                          <a:effectLst/>
                        </a:rPr>
                        <a:t>Frequency of Reviews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74033223"/>
                  </a:ext>
                </a:extLst>
              </a:tr>
              <a:tr h="204055">
                <a:tc>
                  <a:txBody>
                    <a:bodyPr/>
                    <a:lstStyle/>
                    <a:p>
                      <a:pPr marL="0" marR="0">
                        <a:lnSpc>
                          <a:spcPct val="107000"/>
                        </a:lnSpc>
                        <a:spcBef>
                          <a:spcPts val="0"/>
                        </a:spcBef>
                        <a:spcAft>
                          <a:spcPts val="0"/>
                        </a:spcAft>
                      </a:pPr>
                      <a:r>
                        <a:rPr lang="en-US" sz="900">
                          <a:effectLst/>
                        </a:rPr>
                        <a:t>coconut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900">
                          <a:effectLst/>
                        </a:rPr>
                        <a:t>58%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900">
                          <a:effectLst/>
                        </a:rPr>
                        <a:t>90%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900" dirty="0">
                          <a:effectLst/>
                        </a:rPr>
                        <a:t>6.5172413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900">
                          <a:effectLst/>
                        </a:rPr>
                        <a:t>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11186225"/>
                  </a:ext>
                </a:extLst>
              </a:tr>
              <a:tr h="397956">
                <a:tc>
                  <a:txBody>
                    <a:bodyPr/>
                    <a:lstStyle/>
                    <a:p>
                      <a:pPr marL="0" marR="0">
                        <a:lnSpc>
                          <a:spcPct val="107000"/>
                        </a:lnSpc>
                        <a:spcBef>
                          <a:spcPts val="0"/>
                        </a:spcBef>
                        <a:spcAft>
                          <a:spcPts val="0"/>
                        </a:spcAft>
                      </a:pPr>
                      <a:r>
                        <a:rPr lang="en-US" sz="900">
                          <a:effectLst/>
                        </a:rPr>
                        <a:t>large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900" dirty="0">
                          <a:effectLst/>
                        </a:rPr>
                        <a:t>62%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900">
                          <a:effectLst/>
                        </a:rPr>
                        <a:t>88%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900" dirty="0">
                          <a:effectLst/>
                        </a:rPr>
                        <a:t>4.4946236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900">
                          <a:effectLst/>
                        </a:rPr>
                        <a:t>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8220009"/>
                  </a:ext>
                </a:extLst>
              </a:tr>
              <a:tr h="204055">
                <a:tc>
                  <a:txBody>
                    <a:bodyPr/>
                    <a:lstStyle/>
                    <a:p>
                      <a:pPr marL="0" marR="0">
                        <a:lnSpc>
                          <a:spcPct val="107000"/>
                        </a:lnSpc>
                        <a:spcBef>
                          <a:spcPts val="0"/>
                        </a:spcBef>
                        <a:spcAft>
                          <a:spcPts val="0"/>
                        </a:spcAft>
                      </a:pPr>
                      <a:r>
                        <a:rPr lang="en-US" sz="900">
                          <a:effectLst/>
                        </a:rPr>
                        <a:t>cocktails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900">
                          <a:effectLst/>
                        </a:rPr>
                        <a:t>58%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900">
                          <a:effectLst/>
                        </a:rPr>
                        <a:t>83%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900" dirty="0">
                          <a:effectLst/>
                        </a:rPr>
                        <a:t>3.5354969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900" dirty="0">
                          <a:effectLst/>
                        </a:rPr>
                        <a:t>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81315135"/>
                  </a:ext>
                </a:extLst>
              </a:tr>
              <a:tr h="204055">
                <a:tc>
                  <a:txBody>
                    <a:bodyPr/>
                    <a:lstStyle/>
                    <a:p>
                      <a:pPr marL="0" marR="0">
                        <a:lnSpc>
                          <a:spcPct val="107000"/>
                        </a:lnSpc>
                        <a:spcBef>
                          <a:spcPts val="0"/>
                        </a:spcBef>
                        <a:spcAft>
                          <a:spcPts val="0"/>
                        </a:spcAft>
                      </a:pPr>
                      <a:r>
                        <a:rPr lang="en-US" sz="900">
                          <a:effectLst/>
                        </a:rPr>
                        <a:t>wine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900">
                          <a:effectLst/>
                        </a:rPr>
                        <a:t>65%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900">
                          <a:effectLst/>
                        </a:rPr>
                        <a:t>86%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900" dirty="0">
                          <a:effectLst/>
                        </a:rPr>
                        <a:t>3.3076923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900">
                          <a:effectLst/>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97210855"/>
                  </a:ext>
                </a:extLst>
              </a:tr>
              <a:tr h="204055">
                <a:tc>
                  <a:txBody>
                    <a:bodyPr/>
                    <a:lstStyle/>
                    <a:p>
                      <a:pPr marL="0" marR="0">
                        <a:lnSpc>
                          <a:spcPct val="107000"/>
                        </a:lnSpc>
                        <a:spcBef>
                          <a:spcPts val="0"/>
                        </a:spcBef>
                        <a:spcAft>
                          <a:spcPts val="0"/>
                        </a:spcAft>
                      </a:pPr>
                      <a:r>
                        <a:rPr lang="en-US" sz="900">
                          <a:effectLst/>
                        </a:rPr>
                        <a:t>specials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900">
                          <a:effectLst/>
                        </a:rPr>
                        <a:t>54%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900">
                          <a:effectLst/>
                        </a:rPr>
                        <a:t>79%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900" dirty="0">
                          <a:effectLst/>
                        </a:rPr>
                        <a:t>3.2045855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900">
                          <a:effectLst/>
                        </a:rPr>
                        <a:t>15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14779096"/>
                  </a:ext>
                </a:extLst>
              </a:tr>
              <a:tr h="204055">
                <a:tc>
                  <a:txBody>
                    <a:bodyPr/>
                    <a:lstStyle/>
                    <a:p>
                      <a:pPr marL="0" marR="0">
                        <a:lnSpc>
                          <a:spcPct val="107000"/>
                        </a:lnSpc>
                        <a:spcBef>
                          <a:spcPts val="0"/>
                        </a:spcBef>
                        <a:spcAft>
                          <a:spcPts val="0"/>
                        </a:spcAft>
                      </a:pPr>
                      <a:r>
                        <a:rPr lang="en-US" sz="900">
                          <a:effectLst/>
                        </a:rPr>
                        <a:t>sticky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900">
                          <a:effectLst/>
                        </a:rPr>
                        <a:t>56%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900">
                          <a:effectLst/>
                        </a:rPr>
                        <a:t>80%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900" dirty="0">
                          <a:effectLst/>
                        </a:rPr>
                        <a:t>3.1428571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900">
                          <a:effectLst/>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36242298"/>
                  </a:ext>
                </a:extLst>
              </a:tr>
              <a:tr h="204055">
                <a:tc>
                  <a:txBody>
                    <a:bodyPr/>
                    <a:lstStyle/>
                    <a:p>
                      <a:pPr marL="0" marR="0">
                        <a:lnSpc>
                          <a:spcPct val="107000"/>
                        </a:lnSpc>
                        <a:spcBef>
                          <a:spcPts val="0"/>
                        </a:spcBef>
                        <a:spcAft>
                          <a:spcPts val="0"/>
                        </a:spcAft>
                      </a:pPr>
                      <a:r>
                        <a:rPr lang="en-US" sz="900">
                          <a:effectLst/>
                        </a:rPr>
                        <a:t>excellent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900">
                          <a:effectLst/>
                        </a:rPr>
                        <a:t>81%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900">
                          <a:effectLst/>
                        </a:rPr>
                        <a:t>92%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900" dirty="0">
                          <a:effectLst/>
                        </a:rPr>
                        <a:t>2.6975308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900">
                          <a:effectLst/>
                        </a:rPr>
                        <a:t>16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41762888"/>
                  </a:ext>
                </a:extLst>
              </a:tr>
              <a:tr h="204055">
                <a:tc>
                  <a:txBody>
                    <a:bodyPr/>
                    <a:lstStyle/>
                    <a:p>
                      <a:pPr marL="0" marR="0">
                        <a:lnSpc>
                          <a:spcPct val="107000"/>
                        </a:lnSpc>
                        <a:spcBef>
                          <a:spcPts val="0"/>
                        </a:spcBef>
                        <a:spcAft>
                          <a:spcPts val="0"/>
                        </a:spcAft>
                      </a:pPr>
                      <a:r>
                        <a:rPr lang="en-US" sz="900">
                          <a:effectLst/>
                        </a:rPr>
                        <a:t>pork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900">
                          <a:effectLst/>
                        </a:rPr>
                        <a:t>61%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900">
                          <a:effectLst/>
                        </a:rPr>
                        <a:t>80%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900" dirty="0">
                          <a:effectLst/>
                        </a:rPr>
                        <a:t>2.5573770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9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77802583"/>
                  </a:ext>
                </a:extLst>
              </a:tr>
              <a:tr h="204055">
                <a:tc>
                  <a:txBody>
                    <a:bodyPr/>
                    <a:lstStyle/>
                    <a:p>
                      <a:pPr marL="0" marR="0">
                        <a:lnSpc>
                          <a:spcPct val="107000"/>
                        </a:lnSpc>
                        <a:spcBef>
                          <a:spcPts val="0"/>
                        </a:spcBef>
                        <a:spcAft>
                          <a:spcPts val="0"/>
                        </a:spcAft>
                      </a:pPr>
                      <a:r>
                        <a:rPr lang="en-US" sz="900">
                          <a:effectLst/>
                        </a:rPr>
                        <a:t>presented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900">
                          <a:effectLst/>
                        </a:rPr>
                        <a:t>54%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900">
                          <a:effectLst/>
                        </a:rPr>
                        <a:t>75%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900" dirty="0">
                          <a:effectLst/>
                        </a:rPr>
                        <a:t>2.5555555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9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28538945"/>
                  </a:ext>
                </a:extLst>
              </a:tr>
              <a:tr h="204055">
                <a:tc>
                  <a:txBody>
                    <a:bodyPr/>
                    <a:lstStyle/>
                    <a:p>
                      <a:pPr marL="0" marR="0">
                        <a:lnSpc>
                          <a:spcPct val="107000"/>
                        </a:lnSpc>
                        <a:spcBef>
                          <a:spcPts val="0"/>
                        </a:spcBef>
                        <a:spcAft>
                          <a:spcPts val="0"/>
                        </a:spcAft>
                      </a:pPr>
                      <a:r>
                        <a:rPr lang="en-US" sz="900">
                          <a:effectLst/>
                        </a:rPr>
                        <a:t>red curry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900">
                          <a:effectLst/>
                        </a:rPr>
                        <a:t>66%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900">
                          <a:effectLst/>
                        </a:rPr>
                        <a:t>83%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900" dirty="0">
                          <a:effectLst/>
                        </a:rPr>
                        <a:t>2.5151515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900">
                          <a:effectLst/>
                        </a:rPr>
                        <a:t>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94282277"/>
                  </a:ext>
                </a:extLst>
              </a:tr>
              <a:tr h="204055">
                <a:tc>
                  <a:txBody>
                    <a:bodyPr/>
                    <a:lstStyle/>
                    <a:p>
                      <a:pPr marL="0" marR="0">
                        <a:lnSpc>
                          <a:spcPct val="107000"/>
                        </a:lnSpc>
                        <a:spcBef>
                          <a:spcPts val="0"/>
                        </a:spcBef>
                        <a:spcAft>
                          <a:spcPts val="0"/>
                        </a:spcAft>
                      </a:pPr>
                      <a:r>
                        <a:rPr lang="en-US" sz="900">
                          <a:effectLst/>
                        </a:rPr>
                        <a:t>mango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900">
                          <a:effectLst/>
                        </a:rPr>
                        <a:t>66%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900">
                          <a:effectLst/>
                        </a:rPr>
                        <a:t>83%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900" dirty="0">
                          <a:effectLst/>
                        </a:rPr>
                        <a:t>2.5151515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900">
                          <a:effectLst/>
                        </a:rPr>
                        <a:t>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67993145"/>
                  </a:ext>
                </a:extLst>
              </a:tr>
              <a:tr h="204055">
                <a:tc>
                  <a:txBody>
                    <a:bodyPr/>
                    <a:lstStyle/>
                    <a:p>
                      <a:pPr marL="0" marR="0">
                        <a:lnSpc>
                          <a:spcPct val="107000"/>
                        </a:lnSpc>
                        <a:spcBef>
                          <a:spcPts val="0"/>
                        </a:spcBef>
                        <a:spcAft>
                          <a:spcPts val="0"/>
                        </a:spcAft>
                      </a:pPr>
                      <a:r>
                        <a:rPr lang="en-US" sz="900">
                          <a:effectLst/>
                        </a:rPr>
                        <a:t>tofu</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900">
                          <a:effectLst/>
                        </a:rPr>
                        <a:t>62%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900">
                          <a:effectLst/>
                        </a:rPr>
                        <a:t>80%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900" dirty="0">
                          <a:effectLst/>
                        </a:rPr>
                        <a:t>2.4516129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900">
                          <a:effectLst/>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10031273"/>
                  </a:ext>
                </a:extLst>
              </a:tr>
              <a:tr h="204055">
                <a:tc>
                  <a:txBody>
                    <a:bodyPr/>
                    <a:lstStyle/>
                    <a:p>
                      <a:pPr marL="0" marR="0">
                        <a:lnSpc>
                          <a:spcPct val="107000"/>
                        </a:lnSpc>
                        <a:spcBef>
                          <a:spcPts val="0"/>
                        </a:spcBef>
                        <a:spcAft>
                          <a:spcPts val="0"/>
                        </a:spcAft>
                      </a:pPr>
                      <a:r>
                        <a:rPr lang="en-US" sz="900">
                          <a:effectLst/>
                        </a:rPr>
                        <a:t>pla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900">
                          <a:effectLst/>
                        </a:rPr>
                        <a:t>62%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900">
                          <a:effectLst/>
                        </a:rPr>
                        <a:t>80%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900" dirty="0">
                          <a:effectLst/>
                        </a:rPr>
                        <a:t>2.4516129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900">
                          <a:effectLst/>
                        </a:rPr>
                        <a: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15375345"/>
                  </a:ext>
                </a:extLst>
              </a:tr>
              <a:tr h="204055">
                <a:tc>
                  <a:txBody>
                    <a:bodyPr/>
                    <a:lstStyle/>
                    <a:p>
                      <a:pPr marL="0" marR="0">
                        <a:lnSpc>
                          <a:spcPct val="107000"/>
                        </a:lnSpc>
                        <a:spcBef>
                          <a:spcPts val="0"/>
                        </a:spcBef>
                        <a:spcAft>
                          <a:spcPts val="0"/>
                        </a:spcAft>
                      </a:pPr>
                      <a:r>
                        <a:rPr lang="en-US" sz="900">
                          <a:effectLst/>
                        </a:rPr>
                        <a:t>curry dishes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900">
                          <a:effectLst/>
                        </a:rPr>
                        <a:t>57%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900">
                          <a:effectLst/>
                        </a:rPr>
                        <a:t>75%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900" dirty="0">
                          <a:effectLst/>
                        </a:rPr>
                        <a:t>2.2631578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9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51233349"/>
                  </a:ext>
                </a:extLst>
              </a:tr>
              <a:tr h="204055">
                <a:tc>
                  <a:txBody>
                    <a:bodyPr/>
                    <a:lstStyle/>
                    <a:p>
                      <a:pPr marL="0" marR="0">
                        <a:lnSpc>
                          <a:spcPct val="107000"/>
                        </a:lnSpc>
                        <a:spcBef>
                          <a:spcPts val="0"/>
                        </a:spcBef>
                        <a:spcAft>
                          <a:spcPts val="0"/>
                        </a:spcAft>
                      </a:pPr>
                      <a:r>
                        <a:rPr lang="en-US" sz="900">
                          <a:effectLst/>
                        </a:rPr>
                        <a:t>fried ice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900">
                          <a:effectLst/>
                        </a:rPr>
                        <a:t>59%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900">
                          <a:effectLst/>
                        </a:rPr>
                        <a:t>76%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900" dirty="0">
                          <a:effectLst/>
                        </a:rPr>
                        <a:t>2.2005649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900">
                          <a:effectLst/>
                        </a:rPr>
                        <a:t>19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94144677"/>
                  </a:ext>
                </a:extLst>
              </a:tr>
              <a:tr h="204055">
                <a:tc>
                  <a:txBody>
                    <a:bodyPr/>
                    <a:lstStyle/>
                    <a:p>
                      <a:pPr marL="0" marR="0">
                        <a:lnSpc>
                          <a:spcPct val="107000"/>
                        </a:lnSpc>
                        <a:spcBef>
                          <a:spcPts val="0"/>
                        </a:spcBef>
                        <a:spcAft>
                          <a:spcPts val="0"/>
                        </a:spcAft>
                      </a:pPr>
                      <a:r>
                        <a:rPr lang="en-US" sz="900">
                          <a:effectLst/>
                        </a:rPr>
                        <a:t>tom yum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900">
                          <a:effectLst/>
                        </a:rPr>
                        <a:t>58%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900">
                          <a:effectLst/>
                        </a:rPr>
                        <a:t>75%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900" dirty="0">
                          <a:effectLst/>
                        </a:rPr>
                        <a:t>2.1724137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900" dirty="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58672382"/>
                  </a:ext>
                </a:extLst>
              </a:tr>
            </a:tbl>
          </a:graphicData>
        </a:graphic>
      </p:graphicFrame>
      <p:sp>
        <p:nvSpPr>
          <p:cNvPr id="13" name="Rectangle 5"/>
          <p:cNvSpPr>
            <a:spLocks noChangeArrowheads="1"/>
          </p:cNvSpPr>
          <p:nvPr/>
        </p:nvSpPr>
        <p:spPr bwMode="auto">
          <a:xfrm>
            <a:off x="1400584" y="2011378"/>
            <a:ext cx="2673576" cy="382223"/>
          </a:xfrm>
          <a:prstGeom prst="rect">
            <a:avLst/>
          </a:prstGeom>
          <a:solidFill>
            <a:schemeClr val="accent1"/>
          </a:solidFill>
          <a:ln w="12700" algn="ctr">
            <a:solidFill>
              <a:schemeClr val="tx1"/>
            </a:solidFill>
            <a:miter lim="800000"/>
            <a:headEnd/>
            <a:tailEnd/>
          </a:ln>
          <a:effectLst/>
          <a:extLst/>
        </p:spPr>
        <p:txBody>
          <a:bodyPr wrap="none" lIns="0" tIns="0" rIns="0" bIns="0" anchor="ctr"/>
          <a:lstStyle/>
          <a:p>
            <a:pPr algn="ctr" eaLnBrk="0" hangingPunct="0"/>
            <a:r>
              <a:rPr lang="en-US" sz="1600" b="1" dirty="0">
                <a:solidFill>
                  <a:schemeClr val="bg1"/>
                </a:solidFill>
                <a:latin typeface="Arial" charset="0"/>
                <a:cs typeface="+mn-cs"/>
              </a:rPr>
              <a:t>Method #1</a:t>
            </a:r>
          </a:p>
        </p:txBody>
      </p:sp>
      <p:sp>
        <p:nvSpPr>
          <p:cNvPr id="15" name="Rectangle 5"/>
          <p:cNvSpPr>
            <a:spLocks noChangeArrowheads="1"/>
          </p:cNvSpPr>
          <p:nvPr/>
        </p:nvSpPr>
        <p:spPr bwMode="auto">
          <a:xfrm>
            <a:off x="6345031" y="2011377"/>
            <a:ext cx="2673576" cy="382223"/>
          </a:xfrm>
          <a:prstGeom prst="rect">
            <a:avLst/>
          </a:prstGeom>
          <a:solidFill>
            <a:schemeClr val="accent1"/>
          </a:solidFill>
          <a:ln w="12700" algn="ctr">
            <a:solidFill>
              <a:schemeClr val="tx1"/>
            </a:solidFill>
            <a:miter lim="800000"/>
            <a:headEnd/>
            <a:tailEnd/>
          </a:ln>
          <a:effectLst/>
          <a:extLst/>
        </p:spPr>
        <p:txBody>
          <a:bodyPr wrap="none" lIns="0" tIns="0" rIns="0" bIns="0" anchor="ctr"/>
          <a:lstStyle/>
          <a:p>
            <a:pPr algn="ctr" eaLnBrk="0" hangingPunct="0"/>
            <a:r>
              <a:rPr lang="en-US" sz="1600" b="1" dirty="0">
                <a:solidFill>
                  <a:schemeClr val="bg1"/>
                </a:solidFill>
                <a:latin typeface="Arial" charset="0"/>
                <a:cs typeface="+mn-cs"/>
              </a:rPr>
              <a:t>Method #2</a:t>
            </a:r>
          </a:p>
        </p:txBody>
      </p:sp>
    </p:spTree>
    <p:extLst>
      <p:ext uri="{BB962C8B-B14F-4D97-AF65-F5344CB8AC3E}">
        <p14:creationId xmlns:p14="http://schemas.microsoft.com/office/powerpoint/2010/main" val="1969583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Applying Model Insights </a:t>
            </a:r>
            <a:r>
              <a:rPr lang="en-US" dirty="0"/>
              <a:t>to Business Decisions</a:t>
            </a:r>
          </a:p>
        </p:txBody>
      </p:sp>
      <p:sp>
        <p:nvSpPr>
          <p:cNvPr id="4" name="Text Placeholder 3"/>
          <p:cNvSpPr>
            <a:spLocks noGrp="1"/>
          </p:cNvSpPr>
          <p:nvPr>
            <p:ph type="body" sz="quarter" idx="14"/>
          </p:nvPr>
        </p:nvSpPr>
        <p:spPr/>
        <p:txBody>
          <a:bodyPr/>
          <a:lstStyle/>
          <a:p>
            <a:r>
              <a:rPr lang="en-US" dirty="0"/>
              <a:t>Source: Insight Strategy Advisors </a:t>
            </a:r>
          </a:p>
        </p:txBody>
      </p:sp>
      <p:sp>
        <p:nvSpPr>
          <p:cNvPr id="13" name="Rectangle 12"/>
          <p:cNvSpPr/>
          <p:nvPr/>
        </p:nvSpPr>
        <p:spPr>
          <a:xfrm>
            <a:off x="1832456" y="1351560"/>
            <a:ext cx="5514374" cy="315172"/>
          </a:xfrm>
          <a:prstGeom prst="rect">
            <a:avLst/>
          </a:prstGeom>
          <a:gradFill flip="none" rotWithShape="1">
            <a:gsLst>
              <a:gs pos="16000">
                <a:schemeClr val="accent1">
                  <a:lumMod val="5000"/>
                  <a:lumOff val="95000"/>
                </a:schemeClr>
              </a:gs>
              <a:gs pos="85000">
                <a:schemeClr val="accent1"/>
              </a:gs>
            </a:gsLst>
            <a:lin ang="108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r>
              <a:rPr lang="en-US" sz="1400" b="1" i="1" dirty="0">
                <a:solidFill>
                  <a:schemeClr val="bg1"/>
                </a:solidFill>
              </a:rPr>
              <a:t>Recommendations </a:t>
            </a:r>
          </a:p>
        </p:txBody>
      </p:sp>
      <p:grpSp>
        <p:nvGrpSpPr>
          <p:cNvPr id="8" name="Group 7"/>
          <p:cNvGrpSpPr/>
          <p:nvPr/>
        </p:nvGrpSpPr>
        <p:grpSpPr>
          <a:xfrm>
            <a:off x="1824441" y="1943872"/>
            <a:ext cx="7863466" cy="777240"/>
            <a:chOff x="300441" y="2390681"/>
            <a:chExt cx="7863466" cy="777240"/>
          </a:xfrm>
        </p:grpSpPr>
        <p:sp>
          <p:nvSpPr>
            <p:cNvPr id="10" name="Rectangle 9"/>
            <p:cNvSpPr/>
            <p:nvPr/>
          </p:nvSpPr>
          <p:spPr>
            <a:xfrm>
              <a:off x="300441" y="2425358"/>
              <a:ext cx="486030" cy="707886"/>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4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1</a:t>
              </a:r>
            </a:p>
          </p:txBody>
        </p:sp>
        <p:cxnSp>
          <p:nvCxnSpPr>
            <p:cNvPr id="11" name="Straight Connector 10"/>
            <p:cNvCxnSpPr/>
            <p:nvPr/>
          </p:nvCxnSpPr>
          <p:spPr>
            <a:xfrm>
              <a:off x="952681" y="2550701"/>
              <a:ext cx="0" cy="457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Rectangle 4"/>
            <p:cNvSpPr>
              <a:spLocks noChangeArrowheads="1"/>
            </p:cNvSpPr>
            <p:nvPr/>
          </p:nvSpPr>
          <p:spPr bwMode="auto">
            <a:xfrm>
              <a:off x="1242774" y="2390681"/>
              <a:ext cx="6921133" cy="77724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spcBef>
                  <a:spcPts val="800"/>
                </a:spcBef>
                <a:buClr>
                  <a:srgbClr val="3C698C"/>
                </a:buClr>
              </a:pPr>
              <a:r>
                <a:rPr lang="en-US" sz="1400" dirty="0">
                  <a:solidFill>
                    <a:prstClr val="black"/>
                  </a:solidFill>
                </a:rPr>
                <a:t>Understand the points of differentiation for the restaurant as voiced by customers</a:t>
              </a:r>
            </a:p>
          </p:txBody>
        </p:sp>
      </p:grpSp>
      <p:grpSp>
        <p:nvGrpSpPr>
          <p:cNvPr id="14" name="Group 13"/>
          <p:cNvGrpSpPr/>
          <p:nvPr/>
        </p:nvGrpSpPr>
        <p:grpSpPr>
          <a:xfrm>
            <a:off x="1824441" y="3006237"/>
            <a:ext cx="7863466" cy="777240"/>
            <a:chOff x="300441" y="3531082"/>
            <a:chExt cx="7863466" cy="777240"/>
          </a:xfrm>
        </p:grpSpPr>
        <p:sp>
          <p:nvSpPr>
            <p:cNvPr id="15" name="Rectangle 14"/>
            <p:cNvSpPr/>
            <p:nvPr/>
          </p:nvSpPr>
          <p:spPr>
            <a:xfrm>
              <a:off x="300441" y="3565759"/>
              <a:ext cx="486030" cy="707886"/>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4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2</a:t>
              </a:r>
            </a:p>
          </p:txBody>
        </p:sp>
        <p:cxnSp>
          <p:nvCxnSpPr>
            <p:cNvPr id="16" name="Straight Connector 15"/>
            <p:cNvCxnSpPr/>
            <p:nvPr/>
          </p:nvCxnSpPr>
          <p:spPr>
            <a:xfrm>
              <a:off x="952681" y="3691102"/>
              <a:ext cx="0" cy="457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Rectangle 4"/>
            <p:cNvSpPr>
              <a:spLocks noChangeArrowheads="1"/>
            </p:cNvSpPr>
            <p:nvPr/>
          </p:nvSpPr>
          <p:spPr bwMode="auto">
            <a:xfrm>
              <a:off x="1242774" y="3531082"/>
              <a:ext cx="6921133" cy="77724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spcBef>
                  <a:spcPts val="800"/>
                </a:spcBef>
                <a:buClr>
                  <a:srgbClr val="3C698C"/>
                </a:buClr>
              </a:pPr>
              <a:r>
                <a:rPr lang="en-US" sz="1400" dirty="0">
                  <a:solidFill>
                    <a:prstClr val="black"/>
                  </a:solidFill>
                </a:rPr>
                <a:t>Identify strengths and weaknesses both internally within the restaurant’s product offerings, and externally against other competitors in New York City</a:t>
              </a:r>
            </a:p>
          </p:txBody>
        </p:sp>
      </p:grpSp>
      <p:grpSp>
        <p:nvGrpSpPr>
          <p:cNvPr id="18" name="Group 17"/>
          <p:cNvGrpSpPr/>
          <p:nvPr/>
        </p:nvGrpSpPr>
        <p:grpSpPr>
          <a:xfrm>
            <a:off x="1824442" y="4068602"/>
            <a:ext cx="7863465" cy="777240"/>
            <a:chOff x="300441" y="4682812"/>
            <a:chExt cx="7863465" cy="777240"/>
          </a:xfrm>
        </p:grpSpPr>
        <p:sp>
          <p:nvSpPr>
            <p:cNvPr id="19" name="Rectangle 18"/>
            <p:cNvSpPr/>
            <p:nvPr/>
          </p:nvSpPr>
          <p:spPr>
            <a:xfrm>
              <a:off x="300441" y="4717489"/>
              <a:ext cx="486030" cy="707886"/>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4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3</a:t>
              </a:r>
            </a:p>
          </p:txBody>
        </p:sp>
        <p:cxnSp>
          <p:nvCxnSpPr>
            <p:cNvPr id="20" name="Straight Connector 19"/>
            <p:cNvCxnSpPr/>
            <p:nvPr/>
          </p:nvCxnSpPr>
          <p:spPr>
            <a:xfrm>
              <a:off x="952681" y="4842832"/>
              <a:ext cx="0" cy="457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Rectangle 4"/>
            <p:cNvSpPr>
              <a:spLocks noChangeArrowheads="1"/>
            </p:cNvSpPr>
            <p:nvPr/>
          </p:nvSpPr>
          <p:spPr bwMode="auto">
            <a:xfrm>
              <a:off x="1242773" y="4682812"/>
              <a:ext cx="6921133" cy="77724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spcBef>
                  <a:spcPts val="800"/>
                </a:spcBef>
                <a:buClr>
                  <a:srgbClr val="3C698C"/>
                </a:buClr>
              </a:pPr>
              <a:r>
                <a:rPr lang="en-US" sz="1400" dirty="0">
                  <a:solidFill>
                    <a:prstClr val="black"/>
                  </a:solidFill>
                </a:rPr>
                <a:t>Become aware of consistency issues with serve and in the kitchen</a:t>
              </a:r>
            </a:p>
          </p:txBody>
        </p:sp>
      </p:grpSp>
      <p:grpSp>
        <p:nvGrpSpPr>
          <p:cNvPr id="22" name="Group 21"/>
          <p:cNvGrpSpPr/>
          <p:nvPr/>
        </p:nvGrpSpPr>
        <p:grpSpPr>
          <a:xfrm>
            <a:off x="1824443" y="5130966"/>
            <a:ext cx="7863465" cy="777240"/>
            <a:chOff x="300441" y="4682812"/>
            <a:chExt cx="7863465" cy="777240"/>
          </a:xfrm>
        </p:grpSpPr>
        <p:sp>
          <p:nvSpPr>
            <p:cNvPr id="23" name="Rectangle 22"/>
            <p:cNvSpPr/>
            <p:nvPr/>
          </p:nvSpPr>
          <p:spPr>
            <a:xfrm>
              <a:off x="300441" y="4717489"/>
              <a:ext cx="486030" cy="707886"/>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4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4</a:t>
              </a:r>
            </a:p>
          </p:txBody>
        </p:sp>
        <p:cxnSp>
          <p:nvCxnSpPr>
            <p:cNvPr id="24" name="Straight Connector 23"/>
            <p:cNvCxnSpPr/>
            <p:nvPr/>
          </p:nvCxnSpPr>
          <p:spPr>
            <a:xfrm>
              <a:off x="952681" y="4842832"/>
              <a:ext cx="0" cy="457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6" name="Rectangle 4"/>
            <p:cNvSpPr>
              <a:spLocks noChangeArrowheads="1"/>
            </p:cNvSpPr>
            <p:nvPr/>
          </p:nvSpPr>
          <p:spPr bwMode="auto">
            <a:xfrm>
              <a:off x="1242773" y="4682812"/>
              <a:ext cx="6921133" cy="77724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spcBef>
                  <a:spcPts val="800"/>
                </a:spcBef>
                <a:buClr>
                  <a:srgbClr val="3C698C"/>
                </a:buClr>
              </a:pPr>
              <a:r>
                <a:rPr lang="en-US" sz="1400" dirty="0">
                  <a:solidFill>
                    <a:prstClr val="black"/>
                  </a:solidFill>
                </a:rPr>
                <a:t>Keep an eye out for disgruntled employees</a:t>
              </a:r>
            </a:p>
          </p:txBody>
        </p:sp>
      </p:grpSp>
    </p:spTree>
    <p:extLst>
      <p:ext uri="{BB962C8B-B14F-4D97-AF65-F5344CB8AC3E}">
        <p14:creationId xmlns:p14="http://schemas.microsoft.com/office/powerpoint/2010/main" val="5899031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dirty="0"/>
              <a:t>Thank you.</a:t>
            </a:r>
          </a:p>
        </p:txBody>
      </p:sp>
    </p:spTree>
    <p:extLst>
      <p:ext uri="{BB962C8B-B14F-4D97-AF65-F5344CB8AC3E}">
        <p14:creationId xmlns:p14="http://schemas.microsoft.com/office/powerpoint/2010/main" val="3362449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Objective and Background</a:t>
            </a:r>
            <a:endParaRPr lang="en-US" sz="2000" dirty="0"/>
          </a:p>
        </p:txBody>
      </p:sp>
      <p:sp>
        <p:nvSpPr>
          <p:cNvPr id="3" name="Rectangle 2"/>
          <p:cNvSpPr/>
          <p:nvPr/>
        </p:nvSpPr>
        <p:spPr>
          <a:xfrm>
            <a:off x="827578" y="1416626"/>
            <a:ext cx="2128058" cy="1616335"/>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defTabSz="914400">
              <a:defRPr/>
            </a:pPr>
            <a:r>
              <a:rPr lang="en-US" b="1" kern="0" dirty="0">
                <a:solidFill>
                  <a:schemeClr val="bg1"/>
                </a:solidFill>
              </a:rPr>
              <a:t>Situation</a:t>
            </a:r>
          </a:p>
        </p:txBody>
      </p:sp>
      <p:sp>
        <p:nvSpPr>
          <p:cNvPr id="4" name="Rectangle 3"/>
          <p:cNvSpPr/>
          <p:nvPr/>
        </p:nvSpPr>
        <p:spPr>
          <a:xfrm>
            <a:off x="827578" y="3306876"/>
            <a:ext cx="2128058" cy="1395753"/>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defTabSz="914400"/>
            <a:r>
              <a:rPr lang="en-US" b="1" kern="0" dirty="0">
                <a:solidFill>
                  <a:schemeClr val="bg1"/>
                </a:solidFill>
              </a:rPr>
              <a:t>Consideration</a:t>
            </a:r>
          </a:p>
        </p:txBody>
      </p:sp>
      <p:sp>
        <p:nvSpPr>
          <p:cNvPr id="5" name="Rectangle 4"/>
          <p:cNvSpPr/>
          <p:nvPr/>
        </p:nvSpPr>
        <p:spPr>
          <a:xfrm>
            <a:off x="827578" y="5012871"/>
            <a:ext cx="2128058" cy="1424333"/>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defTabSz="914400">
              <a:defRPr/>
            </a:pPr>
            <a:r>
              <a:rPr lang="en-US" b="1" kern="0" dirty="0">
                <a:solidFill>
                  <a:schemeClr val="bg1"/>
                </a:solidFill>
              </a:rPr>
              <a:t>Question</a:t>
            </a:r>
          </a:p>
        </p:txBody>
      </p:sp>
      <p:sp>
        <p:nvSpPr>
          <p:cNvPr id="6" name="TextBox 5"/>
          <p:cNvSpPr txBox="1"/>
          <p:nvPr/>
        </p:nvSpPr>
        <p:spPr>
          <a:xfrm>
            <a:off x="3055388" y="5012869"/>
            <a:ext cx="6434052" cy="1424334"/>
          </a:xfrm>
          <a:prstGeom prst="rect">
            <a:avLst/>
          </a:prstGeom>
          <a:noFill/>
        </p:spPr>
        <p:txBody>
          <a:bodyPr wrap="square" rtlCol="0" anchor="ctr" anchorCtr="0">
            <a:noAutofit/>
          </a:bodyPr>
          <a:lstStyle/>
          <a:p>
            <a:pPr marL="285750" indent="-285750" defTabSz="914400">
              <a:spcBef>
                <a:spcPts val="1200"/>
              </a:spcBef>
              <a:buFont typeface="Wingdings" panose="05000000000000000000" pitchFamily="2" charset="2"/>
              <a:buChar char="§"/>
              <a:defRPr/>
            </a:pPr>
            <a:r>
              <a:rPr lang="en-US" sz="1400" i="1" kern="0" dirty="0">
                <a:solidFill>
                  <a:sysClr val="windowText" lastClr="000000"/>
                </a:solidFill>
              </a:rPr>
              <a:t>How can we access this data source?</a:t>
            </a:r>
          </a:p>
          <a:p>
            <a:pPr marL="285750" indent="-285750" defTabSz="914400">
              <a:spcBef>
                <a:spcPts val="1200"/>
              </a:spcBef>
              <a:buFont typeface="Wingdings" panose="05000000000000000000" pitchFamily="2" charset="2"/>
              <a:buChar char="§"/>
              <a:defRPr/>
            </a:pPr>
            <a:r>
              <a:rPr lang="en-US" sz="1400" i="1" kern="0" dirty="0">
                <a:solidFill>
                  <a:sysClr val="windowText" lastClr="000000"/>
                </a:solidFill>
              </a:rPr>
              <a:t>How can we build a predictive model that is able to accurately predict whether a review is good (4 or 5 stars) or bad (1 2 or 3 stars) by analyzing the included words?</a:t>
            </a:r>
          </a:p>
          <a:p>
            <a:pPr marL="285750" indent="-285750" defTabSz="914400">
              <a:spcBef>
                <a:spcPts val="1200"/>
              </a:spcBef>
              <a:buFont typeface="Wingdings" panose="05000000000000000000" pitchFamily="2" charset="2"/>
              <a:buChar char="§"/>
              <a:defRPr/>
            </a:pPr>
            <a:r>
              <a:rPr lang="en-US" sz="1400" i="1" kern="0" dirty="0">
                <a:solidFill>
                  <a:sysClr val="windowText" lastClr="000000"/>
                </a:solidFill>
              </a:rPr>
              <a:t>What insights can we extract from this model to improve our business?</a:t>
            </a:r>
          </a:p>
        </p:txBody>
      </p:sp>
      <p:sp>
        <p:nvSpPr>
          <p:cNvPr id="7" name="TextBox 6"/>
          <p:cNvSpPr txBox="1"/>
          <p:nvPr/>
        </p:nvSpPr>
        <p:spPr>
          <a:xfrm>
            <a:off x="3055389" y="3385124"/>
            <a:ext cx="6175289" cy="1268866"/>
          </a:xfrm>
          <a:prstGeom prst="rect">
            <a:avLst/>
          </a:prstGeom>
          <a:noFill/>
        </p:spPr>
        <p:txBody>
          <a:bodyPr wrap="square" rtlCol="0" anchor="ctr" anchorCtr="0">
            <a:noAutofit/>
          </a:bodyPr>
          <a:lstStyle/>
          <a:p>
            <a:pPr marL="285750" indent="-285750" defTabSz="914400">
              <a:spcBef>
                <a:spcPts val="1200"/>
              </a:spcBef>
              <a:buFont typeface="Wingdings" panose="05000000000000000000" pitchFamily="2" charset="2"/>
              <a:buChar char="§"/>
              <a:defRPr/>
            </a:pPr>
            <a:r>
              <a:rPr lang="en-US" sz="1400" dirty="0"/>
              <a:t>Yelp has developed a wonderful community where customers can share their experiences about restaurants by sharing ratings and reviews. </a:t>
            </a:r>
          </a:p>
          <a:p>
            <a:pPr marL="285750" indent="-285750" defTabSz="914400">
              <a:spcBef>
                <a:spcPts val="1200"/>
              </a:spcBef>
              <a:buFont typeface="Wingdings" panose="05000000000000000000" pitchFamily="2" charset="2"/>
              <a:buChar char="§"/>
              <a:defRPr/>
            </a:pPr>
            <a:r>
              <a:rPr lang="en-US" sz="1400" dirty="0"/>
              <a:t>This created a treasure trove of data that can be used to assess customer sentiment for restaurants across New York City.</a:t>
            </a:r>
            <a:endParaRPr lang="en-US" sz="1400" kern="0" dirty="0">
              <a:solidFill>
                <a:sysClr val="windowText" lastClr="000000"/>
              </a:solidFill>
            </a:endParaRPr>
          </a:p>
        </p:txBody>
      </p:sp>
      <p:sp>
        <p:nvSpPr>
          <p:cNvPr id="8" name="TextBox 7"/>
          <p:cNvSpPr txBox="1"/>
          <p:nvPr/>
        </p:nvSpPr>
        <p:spPr>
          <a:xfrm>
            <a:off x="3055388" y="1246909"/>
            <a:ext cx="6268952" cy="1915392"/>
          </a:xfrm>
          <a:prstGeom prst="rect">
            <a:avLst/>
          </a:prstGeom>
          <a:noFill/>
        </p:spPr>
        <p:txBody>
          <a:bodyPr wrap="square" rtlCol="0" anchor="ctr" anchorCtr="0">
            <a:noAutofit/>
          </a:bodyPr>
          <a:lstStyle/>
          <a:p>
            <a:pPr marL="285750" indent="-285750" defTabSz="914400">
              <a:spcBef>
                <a:spcPts val="1200"/>
              </a:spcBef>
              <a:buFont typeface="Wingdings" panose="05000000000000000000" pitchFamily="2" charset="2"/>
              <a:buChar char="§"/>
              <a:defRPr/>
            </a:pPr>
            <a:r>
              <a:rPr lang="en-US" sz="1400" dirty="0"/>
              <a:t>As a member of family that owns Thai restaurants in New York City, listening to customer feedback and understanding how they rate Thai food and service is valuable information for improving a business.</a:t>
            </a:r>
            <a:endParaRPr lang="en-US" sz="1400" kern="0" dirty="0">
              <a:solidFill>
                <a:sysClr val="windowText" lastClr="000000"/>
              </a:solidFill>
            </a:endParaRPr>
          </a:p>
        </p:txBody>
      </p:sp>
      <p:cxnSp>
        <p:nvCxnSpPr>
          <p:cNvPr id="9" name="Straight Connector 8"/>
          <p:cNvCxnSpPr/>
          <p:nvPr/>
        </p:nvCxnSpPr>
        <p:spPr>
          <a:xfrm>
            <a:off x="604204" y="3241708"/>
            <a:ext cx="86264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604204" y="4869710"/>
            <a:ext cx="86264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2056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dirty="0"/>
              <a:t>Overview of Topics Covered </a:t>
            </a:r>
          </a:p>
        </p:txBody>
      </p:sp>
      <p:sp>
        <p:nvSpPr>
          <p:cNvPr id="91139" name="Rectangle 3"/>
          <p:cNvSpPr>
            <a:spLocks noGrp="1" noChangeArrowheads="1"/>
          </p:cNvSpPr>
          <p:nvPr>
            <p:ph idx="1"/>
          </p:nvPr>
        </p:nvSpPr>
        <p:spPr>
          <a:xfrm>
            <a:off x="677334" y="1600201"/>
            <a:ext cx="8596668" cy="4441162"/>
          </a:xfrm>
        </p:spPr>
        <p:txBody>
          <a:bodyPr/>
          <a:lstStyle/>
          <a:p>
            <a:pPr>
              <a:lnSpc>
                <a:spcPct val="150000"/>
              </a:lnSpc>
              <a:spcAft>
                <a:spcPts val="1200"/>
              </a:spcAft>
              <a:buFont typeface="+mj-lt"/>
              <a:buAutoNum type="arabicPeriod"/>
            </a:pPr>
            <a:r>
              <a:rPr lang="en-US" dirty="0"/>
              <a:t>Data Scraping Methods</a:t>
            </a:r>
          </a:p>
          <a:p>
            <a:pPr>
              <a:lnSpc>
                <a:spcPct val="150000"/>
              </a:lnSpc>
              <a:spcAft>
                <a:spcPts val="1200"/>
              </a:spcAft>
              <a:buFont typeface="+mj-lt"/>
              <a:buAutoNum type="arabicPeriod"/>
            </a:pPr>
            <a:r>
              <a:rPr lang="en-US" dirty="0"/>
              <a:t>Exploratory Data Analysis</a:t>
            </a:r>
          </a:p>
          <a:p>
            <a:pPr>
              <a:lnSpc>
                <a:spcPct val="150000"/>
              </a:lnSpc>
              <a:spcAft>
                <a:spcPts val="1200"/>
              </a:spcAft>
              <a:buFont typeface="+mj-lt"/>
              <a:buAutoNum type="arabicPeriod"/>
            </a:pPr>
            <a:r>
              <a:rPr lang="en-US" dirty="0"/>
              <a:t>Data Pre-Processing</a:t>
            </a:r>
          </a:p>
          <a:p>
            <a:pPr>
              <a:lnSpc>
                <a:spcPct val="150000"/>
              </a:lnSpc>
              <a:spcAft>
                <a:spcPts val="1200"/>
              </a:spcAft>
              <a:buFont typeface="+mj-lt"/>
              <a:buAutoNum type="arabicPeriod"/>
            </a:pPr>
            <a:r>
              <a:rPr lang="en-US" dirty="0"/>
              <a:t>Model Selection and Parameter Estimation</a:t>
            </a:r>
          </a:p>
          <a:p>
            <a:pPr>
              <a:lnSpc>
                <a:spcPct val="150000"/>
              </a:lnSpc>
              <a:spcAft>
                <a:spcPts val="1200"/>
              </a:spcAft>
              <a:buFont typeface="+mj-lt"/>
              <a:buAutoNum type="arabicPeriod"/>
            </a:pPr>
            <a:r>
              <a:rPr lang="en-US" dirty="0"/>
              <a:t>Model Evaluation</a:t>
            </a:r>
          </a:p>
          <a:p>
            <a:pPr>
              <a:lnSpc>
                <a:spcPct val="150000"/>
              </a:lnSpc>
              <a:spcAft>
                <a:spcPts val="1200"/>
              </a:spcAft>
              <a:buFont typeface="+mj-lt"/>
              <a:buAutoNum type="arabicPeriod"/>
            </a:pPr>
            <a:r>
              <a:rPr lang="en-US" dirty="0"/>
              <a:t>Business Insights and Recommendation</a:t>
            </a:r>
          </a:p>
        </p:txBody>
      </p:sp>
    </p:spTree>
    <p:extLst>
      <p:ext uri="{BB962C8B-B14F-4D97-AF65-F5344CB8AC3E}">
        <p14:creationId xmlns:p14="http://schemas.microsoft.com/office/powerpoint/2010/main" val="3807692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4" name="Rectangle 4"/>
          <p:cNvSpPr>
            <a:spLocks noGrp="1" noChangeArrowheads="1"/>
          </p:cNvSpPr>
          <p:nvPr>
            <p:ph sz="half" idx="1"/>
          </p:nvPr>
        </p:nvSpPr>
        <p:spPr/>
        <p:txBody>
          <a:bodyPr>
            <a:normAutofit/>
          </a:bodyPr>
          <a:lstStyle/>
          <a:p>
            <a:r>
              <a:rPr lang="en-US" sz="1400" dirty="0"/>
              <a:t>Review data are restaurant rating and reviews written by members on the Yelp website</a:t>
            </a:r>
          </a:p>
          <a:p>
            <a:r>
              <a:rPr lang="en-US" sz="1400" dirty="0"/>
              <a:t>A web crawler was developed to iterate across each page of reviews, with each page containing several reviews </a:t>
            </a:r>
          </a:p>
          <a:p>
            <a:r>
              <a:rPr lang="en-US" sz="1400" dirty="0"/>
              <a:t>A total of 83,349 rating and reviews were collected from 541 Thai restaurants in New York City</a:t>
            </a:r>
          </a:p>
        </p:txBody>
      </p:sp>
      <p:sp>
        <p:nvSpPr>
          <p:cNvPr id="92165" name="Rectangle 5"/>
          <p:cNvSpPr>
            <a:spLocks noGrp="1" noChangeArrowheads="1"/>
          </p:cNvSpPr>
          <p:nvPr>
            <p:ph sz="half" idx="2"/>
          </p:nvPr>
        </p:nvSpPr>
        <p:spPr/>
        <p:txBody>
          <a:bodyPr/>
          <a:lstStyle/>
          <a:p>
            <a:r>
              <a:rPr lang="en-US" sz="1400" dirty="0"/>
              <a:t>Metadata are attributes self-reported by the restaurants (e.g. price, availability of waiter service, alcoholic beverages)</a:t>
            </a:r>
          </a:p>
          <a:p>
            <a:pPr marL="342900" lvl="1" indent="-342900"/>
            <a:r>
              <a:rPr lang="en-US" sz="1400" dirty="0"/>
              <a:t>A webs crawler was developed to iterate across all Thai restaurants that appeared in a New York City Thai restaurant query</a:t>
            </a:r>
          </a:p>
          <a:p>
            <a:pPr marL="342900" lvl="1" indent="-342900"/>
            <a:r>
              <a:rPr lang="en-US" sz="1400" dirty="0"/>
              <a:t>For each of the 541 Thai restaurants in New York City, 28 distinct attributes/features were collected. </a:t>
            </a:r>
          </a:p>
        </p:txBody>
      </p:sp>
      <p:sp>
        <p:nvSpPr>
          <p:cNvPr id="8" name="Title 1"/>
          <p:cNvSpPr>
            <a:spLocks noGrp="1"/>
          </p:cNvSpPr>
          <p:nvPr>
            <p:ph type="title"/>
          </p:nvPr>
        </p:nvSpPr>
        <p:spPr>
          <a:xfrm>
            <a:off x="161926" y="219075"/>
            <a:ext cx="8816974" cy="695325"/>
          </a:xfrm>
        </p:spPr>
        <p:txBody>
          <a:bodyPr>
            <a:noAutofit/>
          </a:bodyPr>
          <a:lstStyle/>
          <a:p>
            <a:r>
              <a:rPr lang="en-US" sz="2400" dirty="0"/>
              <a:t>A web scraper was developed to collect the review and metadata for each restaurant.</a:t>
            </a:r>
          </a:p>
        </p:txBody>
      </p:sp>
      <p:sp>
        <p:nvSpPr>
          <p:cNvPr id="9" name="Text Placeholder 4"/>
          <p:cNvSpPr txBox="1">
            <a:spLocks/>
          </p:cNvSpPr>
          <p:nvPr/>
        </p:nvSpPr>
        <p:spPr>
          <a:xfrm>
            <a:off x="184573" y="1046951"/>
            <a:ext cx="9661555" cy="658368"/>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a:t>Processing was divided into two stages to collect each type of data by using the Beautiful soup and </a:t>
            </a:r>
            <a:r>
              <a:rPr lang="en-US" dirty="0" err="1"/>
              <a:t>lxml</a:t>
            </a:r>
            <a:r>
              <a:rPr lang="en-US" dirty="0"/>
              <a:t> packages, in addition to the web browser tool.</a:t>
            </a:r>
          </a:p>
        </p:txBody>
      </p:sp>
      <p:pic>
        <p:nvPicPr>
          <p:cNvPr id="10" name="Picture 9"/>
          <p:cNvPicPr/>
          <p:nvPr/>
        </p:nvPicPr>
        <p:blipFill>
          <a:blip r:embed="rId2"/>
          <a:stretch>
            <a:fillRect/>
          </a:stretch>
        </p:blipFill>
        <p:spPr>
          <a:xfrm>
            <a:off x="677333" y="4576392"/>
            <a:ext cx="3990975" cy="1920240"/>
          </a:xfrm>
          <a:prstGeom prst="rect">
            <a:avLst/>
          </a:prstGeom>
        </p:spPr>
      </p:pic>
      <p:sp>
        <p:nvSpPr>
          <p:cNvPr id="12" name="Rectangle 5"/>
          <p:cNvSpPr>
            <a:spLocks noChangeArrowheads="1"/>
          </p:cNvSpPr>
          <p:nvPr/>
        </p:nvSpPr>
        <p:spPr bwMode="auto">
          <a:xfrm>
            <a:off x="827828" y="1735367"/>
            <a:ext cx="3840480" cy="365125"/>
          </a:xfrm>
          <a:prstGeom prst="rect">
            <a:avLst/>
          </a:prstGeom>
          <a:solidFill>
            <a:schemeClr val="accent1"/>
          </a:solidFill>
          <a:ln w="12700" algn="ctr">
            <a:solidFill>
              <a:schemeClr val="tx1"/>
            </a:solidFill>
            <a:miter lim="800000"/>
            <a:headEnd/>
            <a:tailEnd/>
          </a:ln>
          <a:effectLst/>
          <a:extLst/>
        </p:spPr>
        <p:txBody>
          <a:bodyPr wrap="none" lIns="0" tIns="0" rIns="0" bIns="0" anchor="ctr"/>
          <a:lstStyle/>
          <a:p>
            <a:pPr algn="ctr" eaLnBrk="0" hangingPunct="0"/>
            <a:r>
              <a:rPr lang="en-US" sz="1600" b="1" dirty="0">
                <a:solidFill>
                  <a:schemeClr val="bg1"/>
                </a:solidFill>
                <a:latin typeface="Arial" charset="0"/>
                <a:cs typeface="+mn-cs"/>
              </a:rPr>
              <a:t>Review Data</a:t>
            </a:r>
          </a:p>
        </p:txBody>
      </p:sp>
      <p:sp>
        <p:nvSpPr>
          <p:cNvPr id="13" name="Rectangle 5"/>
          <p:cNvSpPr>
            <a:spLocks noChangeArrowheads="1"/>
          </p:cNvSpPr>
          <p:nvPr/>
        </p:nvSpPr>
        <p:spPr bwMode="auto">
          <a:xfrm>
            <a:off x="5509307" y="1735367"/>
            <a:ext cx="3840480" cy="365125"/>
          </a:xfrm>
          <a:prstGeom prst="rect">
            <a:avLst/>
          </a:prstGeom>
          <a:solidFill>
            <a:schemeClr val="accent1"/>
          </a:solidFill>
          <a:ln w="12700" algn="ctr">
            <a:solidFill>
              <a:schemeClr val="tx1"/>
            </a:solidFill>
            <a:miter lim="800000"/>
            <a:headEnd/>
            <a:tailEnd/>
          </a:ln>
          <a:effectLst/>
          <a:extLst/>
        </p:spPr>
        <p:txBody>
          <a:bodyPr wrap="none" lIns="0" tIns="0" rIns="0" bIns="0" anchor="ctr"/>
          <a:lstStyle/>
          <a:p>
            <a:pPr algn="ctr" eaLnBrk="0" hangingPunct="0"/>
            <a:r>
              <a:rPr lang="en-US" sz="1600" b="1" dirty="0">
                <a:solidFill>
                  <a:schemeClr val="bg1"/>
                </a:solidFill>
                <a:latin typeface="Arial" charset="0"/>
                <a:cs typeface="+mn-cs"/>
              </a:rPr>
              <a:t>Metadata</a:t>
            </a:r>
          </a:p>
        </p:txBody>
      </p:sp>
      <p:pic>
        <p:nvPicPr>
          <p:cNvPr id="14" name="Picture 13"/>
          <p:cNvPicPr/>
          <p:nvPr/>
        </p:nvPicPr>
        <p:blipFill>
          <a:blip r:embed="rId3"/>
          <a:stretch>
            <a:fillRect/>
          </a:stretch>
        </p:blipFill>
        <p:spPr>
          <a:xfrm>
            <a:off x="5207783" y="4576392"/>
            <a:ext cx="4146116" cy="1920240"/>
          </a:xfrm>
          <a:prstGeom prst="rect">
            <a:avLst/>
          </a:prstGeom>
        </p:spPr>
      </p:pic>
      <p:cxnSp>
        <p:nvCxnSpPr>
          <p:cNvPr id="15" name="Straight Connector 14"/>
          <p:cNvCxnSpPr>
            <a:cxnSpLocks/>
          </p:cNvCxnSpPr>
          <p:nvPr/>
        </p:nvCxnSpPr>
        <p:spPr>
          <a:xfrm>
            <a:off x="4929020" y="1863523"/>
            <a:ext cx="0" cy="398169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7101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161926" y="219075"/>
            <a:ext cx="8816974" cy="695325"/>
          </a:xfrm>
        </p:spPr>
        <p:txBody>
          <a:bodyPr>
            <a:noAutofit/>
          </a:bodyPr>
          <a:lstStyle/>
          <a:p>
            <a:r>
              <a:rPr lang="en-US" sz="2400" dirty="0"/>
              <a:t>The review and metadata sets were explored with the guidance of key questions. </a:t>
            </a:r>
          </a:p>
        </p:txBody>
      </p:sp>
      <p:sp>
        <p:nvSpPr>
          <p:cNvPr id="9" name="Text Placeholder 4"/>
          <p:cNvSpPr txBox="1">
            <a:spLocks/>
          </p:cNvSpPr>
          <p:nvPr/>
        </p:nvSpPr>
        <p:spPr>
          <a:xfrm>
            <a:off x="184573" y="1046951"/>
            <a:ext cx="9661555" cy="658368"/>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US" dirty="0"/>
          </a:p>
        </p:txBody>
      </p:sp>
      <p:sp>
        <p:nvSpPr>
          <p:cNvPr id="12" name="Rectangle 5"/>
          <p:cNvSpPr>
            <a:spLocks noChangeArrowheads="1"/>
          </p:cNvSpPr>
          <p:nvPr/>
        </p:nvSpPr>
        <p:spPr bwMode="auto">
          <a:xfrm>
            <a:off x="600162" y="1160380"/>
            <a:ext cx="3971837" cy="365490"/>
          </a:xfrm>
          <a:prstGeom prst="rect">
            <a:avLst/>
          </a:prstGeom>
          <a:solidFill>
            <a:schemeClr val="accent1"/>
          </a:solidFill>
          <a:ln w="12700" algn="ctr">
            <a:solidFill>
              <a:schemeClr val="tx1"/>
            </a:solidFill>
            <a:miter lim="800000"/>
            <a:headEnd/>
            <a:tailEnd/>
          </a:ln>
          <a:effectLst/>
          <a:extLst/>
        </p:spPr>
        <p:txBody>
          <a:bodyPr wrap="none" lIns="0" tIns="0" rIns="0" bIns="0" anchor="ctr"/>
          <a:lstStyle/>
          <a:p>
            <a:pPr lvl="0" algn="ctr"/>
            <a:r>
              <a:rPr lang="en-US" sz="1300" b="1" dirty="0">
                <a:solidFill>
                  <a:schemeClr val="bg1"/>
                </a:solidFill>
              </a:rPr>
              <a:t>What is the distribution of average rating </a:t>
            </a:r>
          </a:p>
          <a:p>
            <a:pPr lvl="0" algn="ctr"/>
            <a:r>
              <a:rPr lang="en-US" sz="1300" b="1" dirty="0">
                <a:solidFill>
                  <a:schemeClr val="bg1"/>
                </a:solidFill>
              </a:rPr>
              <a:t>across Thai restaurants in New York City?</a:t>
            </a:r>
            <a:endParaRPr lang="en-US" sz="1300" dirty="0">
              <a:solidFill>
                <a:schemeClr val="bg1"/>
              </a:solidFill>
            </a:endParaRPr>
          </a:p>
        </p:txBody>
      </p:sp>
      <p:pic>
        <p:nvPicPr>
          <p:cNvPr id="15" name="Content Placeholder 14"/>
          <p:cNvPicPr>
            <a:picLocks noGrp="1"/>
          </p:cNvPicPr>
          <p:nvPr>
            <p:ph sz="half" idx="1"/>
          </p:nvPr>
        </p:nvPicPr>
        <p:blipFill>
          <a:blip r:embed="rId2"/>
          <a:stretch>
            <a:fillRect/>
          </a:stretch>
        </p:blipFill>
        <p:spPr>
          <a:xfrm>
            <a:off x="600162" y="1533617"/>
            <a:ext cx="3971837" cy="2233418"/>
          </a:xfrm>
          <a:prstGeom prst="rect">
            <a:avLst/>
          </a:prstGeom>
          <a:ln>
            <a:solidFill>
              <a:schemeClr val="tx1"/>
            </a:solidFill>
          </a:ln>
        </p:spPr>
      </p:pic>
      <p:sp>
        <p:nvSpPr>
          <p:cNvPr id="7" name="Rectangle 5"/>
          <p:cNvSpPr>
            <a:spLocks noChangeArrowheads="1"/>
          </p:cNvSpPr>
          <p:nvPr/>
        </p:nvSpPr>
        <p:spPr bwMode="auto">
          <a:xfrm>
            <a:off x="600162" y="4011734"/>
            <a:ext cx="3971837" cy="423598"/>
          </a:xfrm>
          <a:prstGeom prst="rect">
            <a:avLst/>
          </a:prstGeom>
          <a:solidFill>
            <a:schemeClr val="accent1"/>
          </a:solidFill>
          <a:ln w="12700" algn="ctr">
            <a:solidFill>
              <a:schemeClr val="tx1"/>
            </a:solidFill>
            <a:miter lim="800000"/>
            <a:headEnd/>
            <a:tailEnd/>
          </a:ln>
          <a:effectLst/>
          <a:extLst/>
        </p:spPr>
        <p:txBody>
          <a:bodyPr wrap="none" lIns="0" tIns="0" rIns="0" bIns="0" anchor="ctr"/>
          <a:lstStyle/>
          <a:p>
            <a:pPr algn="ctr"/>
            <a:r>
              <a:rPr lang="en-US" sz="1300" b="1" dirty="0">
                <a:solidFill>
                  <a:schemeClr val="bg1"/>
                </a:solidFill>
              </a:rPr>
              <a:t>What is distribution of individual ratings across</a:t>
            </a:r>
          </a:p>
          <a:p>
            <a:pPr algn="ctr"/>
            <a:r>
              <a:rPr lang="en-US" sz="1300" b="1" dirty="0">
                <a:solidFill>
                  <a:schemeClr val="bg1"/>
                </a:solidFill>
              </a:rPr>
              <a:t>all reviews of Thai Restaurants in New York City?</a:t>
            </a:r>
            <a:endParaRPr lang="en-US" sz="1300" dirty="0">
              <a:solidFill>
                <a:schemeClr val="bg1"/>
              </a:solidFill>
            </a:endParaRPr>
          </a:p>
        </p:txBody>
      </p:sp>
      <p:pic>
        <p:nvPicPr>
          <p:cNvPr id="13" name="Picture 12"/>
          <p:cNvPicPr/>
          <p:nvPr/>
        </p:nvPicPr>
        <p:blipFill>
          <a:blip r:embed="rId3"/>
          <a:stretch>
            <a:fillRect/>
          </a:stretch>
        </p:blipFill>
        <p:spPr>
          <a:xfrm>
            <a:off x="600162" y="4443079"/>
            <a:ext cx="3971836" cy="2274001"/>
          </a:xfrm>
          <a:prstGeom prst="rect">
            <a:avLst/>
          </a:prstGeom>
          <a:ln>
            <a:solidFill>
              <a:schemeClr val="tx1"/>
            </a:solidFill>
          </a:ln>
        </p:spPr>
      </p:pic>
      <p:sp>
        <p:nvSpPr>
          <p:cNvPr id="16" name="Rectangle 5"/>
          <p:cNvSpPr>
            <a:spLocks noChangeArrowheads="1"/>
          </p:cNvSpPr>
          <p:nvPr/>
        </p:nvSpPr>
        <p:spPr bwMode="auto">
          <a:xfrm>
            <a:off x="5030448" y="4011734"/>
            <a:ext cx="4634046" cy="423598"/>
          </a:xfrm>
          <a:prstGeom prst="rect">
            <a:avLst/>
          </a:prstGeom>
          <a:solidFill>
            <a:schemeClr val="accent1"/>
          </a:solidFill>
          <a:ln w="12700" algn="ctr">
            <a:solidFill>
              <a:schemeClr val="tx1"/>
            </a:solidFill>
            <a:miter lim="800000"/>
            <a:headEnd/>
            <a:tailEnd/>
          </a:ln>
          <a:effectLst/>
          <a:extLst/>
        </p:spPr>
        <p:txBody>
          <a:bodyPr wrap="none" lIns="0" tIns="0" rIns="0" bIns="0" anchor="ctr"/>
          <a:lstStyle/>
          <a:p>
            <a:pPr algn="ctr"/>
            <a:r>
              <a:rPr lang="en-US" sz="1300" b="1" dirty="0">
                <a:solidFill>
                  <a:schemeClr val="bg1"/>
                </a:solidFill>
              </a:rPr>
              <a:t>Do Thai restaurants that serve alcohol </a:t>
            </a:r>
          </a:p>
          <a:p>
            <a:pPr algn="ctr"/>
            <a:r>
              <a:rPr lang="en-US" sz="1300" b="1" dirty="0">
                <a:solidFill>
                  <a:schemeClr val="bg1"/>
                </a:solidFill>
              </a:rPr>
              <a:t>generally receive higher ratings?</a:t>
            </a:r>
            <a:endParaRPr lang="en-US" sz="1300" dirty="0">
              <a:solidFill>
                <a:schemeClr val="bg1"/>
              </a:solidFill>
            </a:endParaRPr>
          </a:p>
        </p:txBody>
      </p:sp>
      <p:pic>
        <p:nvPicPr>
          <p:cNvPr id="18" name="Picture 17"/>
          <p:cNvPicPr/>
          <p:nvPr/>
        </p:nvPicPr>
        <p:blipFill>
          <a:blip r:embed="rId4"/>
          <a:stretch>
            <a:fillRect/>
          </a:stretch>
        </p:blipFill>
        <p:spPr>
          <a:xfrm>
            <a:off x="5030447" y="4443079"/>
            <a:ext cx="4634047" cy="2116455"/>
          </a:xfrm>
          <a:prstGeom prst="rect">
            <a:avLst/>
          </a:prstGeom>
          <a:ln>
            <a:solidFill>
              <a:schemeClr val="tx1"/>
            </a:solidFill>
          </a:ln>
        </p:spPr>
      </p:pic>
      <p:sp>
        <p:nvSpPr>
          <p:cNvPr id="19" name="Rectangle 5"/>
          <p:cNvSpPr>
            <a:spLocks noChangeArrowheads="1"/>
          </p:cNvSpPr>
          <p:nvPr/>
        </p:nvSpPr>
        <p:spPr bwMode="auto">
          <a:xfrm>
            <a:off x="5030447" y="1160380"/>
            <a:ext cx="4634046" cy="423598"/>
          </a:xfrm>
          <a:prstGeom prst="rect">
            <a:avLst/>
          </a:prstGeom>
          <a:solidFill>
            <a:schemeClr val="accent1"/>
          </a:solidFill>
          <a:ln w="12700" algn="ctr">
            <a:solidFill>
              <a:schemeClr val="tx1"/>
            </a:solidFill>
            <a:miter lim="800000"/>
            <a:headEnd/>
            <a:tailEnd/>
          </a:ln>
          <a:effectLst/>
          <a:extLst/>
        </p:spPr>
        <p:txBody>
          <a:bodyPr wrap="none" lIns="0" tIns="0" rIns="0" bIns="0" anchor="ctr"/>
          <a:lstStyle/>
          <a:p>
            <a:pPr lvl="0" algn="ctr"/>
            <a:r>
              <a:rPr lang="en-US" sz="1300" b="1" dirty="0">
                <a:solidFill>
                  <a:schemeClr val="bg1"/>
                </a:solidFill>
              </a:rPr>
              <a:t>Do restaurants that are more expensive </a:t>
            </a:r>
          </a:p>
          <a:p>
            <a:pPr lvl="0" algn="ctr"/>
            <a:r>
              <a:rPr lang="en-US" sz="1300" b="1" dirty="0">
                <a:solidFill>
                  <a:schemeClr val="bg1"/>
                </a:solidFill>
              </a:rPr>
              <a:t>generally receive higher ratings?</a:t>
            </a:r>
            <a:endParaRPr lang="en-US" sz="1300" dirty="0">
              <a:solidFill>
                <a:schemeClr val="bg1"/>
              </a:solidFill>
            </a:endParaRPr>
          </a:p>
        </p:txBody>
      </p:sp>
      <p:pic>
        <p:nvPicPr>
          <p:cNvPr id="20" name="Picture 19"/>
          <p:cNvPicPr/>
          <p:nvPr/>
        </p:nvPicPr>
        <p:blipFill>
          <a:blip r:embed="rId5"/>
          <a:stretch>
            <a:fillRect/>
          </a:stretch>
        </p:blipFill>
        <p:spPr>
          <a:xfrm>
            <a:off x="5030447" y="1583978"/>
            <a:ext cx="4634047" cy="2014294"/>
          </a:xfrm>
          <a:prstGeom prst="rect">
            <a:avLst/>
          </a:prstGeom>
          <a:ln>
            <a:solidFill>
              <a:schemeClr val="tx1"/>
            </a:solidFill>
          </a:ln>
        </p:spPr>
      </p:pic>
    </p:spTree>
    <p:extLst>
      <p:ext uri="{BB962C8B-B14F-4D97-AF65-F5344CB8AC3E}">
        <p14:creationId xmlns:p14="http://schemas.microsoft.com/office/powerpoint/2010/main" val="2211601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161926" y="219075"/>
            <a:ext cx="9378314" cy="695325"/>
          </a:xfrm>
        </p:spPr>
        <p:txBody>
          <a:bodyPr>
            <a:noAutofit/>
          </a:bodyPr>
          <a:lstStyle/>
          <a:p>
            <a:r>
              <a:rPr lang="en-US" sz="2400" dirty="0"/>
              <a:t>Collected data was pre-processed to become suitable for text mining models. </a:t>
            </a:r>
          </a:p>
        </p:txBody>
      </p:sp>
      <p:sp>
        <p:nvSpPr>
          <p:cNvPr id="9" name="Text Placeholder 4"/>
          <p:cNvSpPr txBox="1">
            <a:spLocks/>
          </p:cNvSpPr>
          <p:nvPr/>
        </p:nvSpPr>
        <p:spPr>
          <a:xfrm>
            <a:off x="184573" y="1046951"/>
            <a:ext cx="9661555" cy="658368"/>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US" dirty="0"/>
          </a:p>
        </p:txBody>
      </p:sp>
      <p:sp>
        <p:nvSpPr>
          <p:cNvPr id="18" name="Text Placeholder 4"/>
          <p:cNvSpPr txBox="1">
            <a:spLocks/>
          </p:cNvSpPr>
          <p:nvPr/>
        </p:nvSpPr>
        <p:spPr>
          <a:xfrm>
            <a:off x="161926" y="1126205"/>
            <a:ext cx="9661555" cy="658368"/>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a:t>The review data was cleaned and refined using several processes. </a:t>
            </a:r>
          </a:p>
        </p:txBody>
      </p:sp>
      <p:sp>
        <p:nvSpPr>
          <p:cNvPr id="16" name="Pentagon 2"/>
          <p:cNvSpPr/>
          <p:nvPr/>
        </p:nvSpPr>
        <p:spPr>
          <a:xfrm>
            <a:off x="614363" y="1622108"/>
            <a:ext cx="2547938" cy="914400"/>
          </a:xfrm>
          <a:prstGeom prst="homePlate">
            <a:avLst>
              <a:gd name="adj" fmla="val 42042"/>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a:r>
              <a:rPr lang="en-US" sz="1400" b="1" dirty="0">
                <a:solidFill>
                  <a:schemeClr val="bg1"/>
                </a:solidFill>
                <a:latin typeface="Arial" pitchFamily="34" charset="0"/>
                <a:cs typeface="Arial" pitchFamily="34" charset="0"/>
              </a:rPr>
              <a:t>Tokenization</a:t>
            </a:r>
          </a:p>
        </p:txBody>
      </p:sp>
      <p:sp>
        <p:nvSpPr>
          <p:cNvPr id="17" name="Pentagon 5"/>
          <p:cNvSpPr/>
          <p:nvPr/>
        </p:nvSpPr>
        <p:spPr>
          <a:xfrm>
            <a:off x="614363" y="2668290"/>
            <a:ext cx="2547938" cy="914400"/>
          </a:xfrm>
          <a:prstGeom prst="homePlate">
            <a:avLst>
              <a:gd name="adj" fmla="val 42042"/>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a:r>
              <a:rPr lang="en-US" sz="1400" b="1" dirty="0">
                <a:solidFill>
                  <a:schemeClr val="bg1"/>
                </a:solidFill>
                <a:latin typeface="Arial" pitchFamily="34" charset="0"/>
                <a:cs typeface="Arial" pitchFamily="34" charset="0"/>
              </a:rPr>
              <a:t>N-grams</a:t>
            </a:r>
          </a:p>
        </p:txBody>
      </p:sp>
      <p:sp>
        <p:nvSpPr>
          <p:cNvPr id="19" name="Rectangle 4"/>
          <p:cNvSpPr>
            <a:spLocks noChangeArrowheads="1"/>
          </p:cNvSpPr>
          <p:nvPr/>
        </p:nvSpPr>
        <p:spPr bwMode="auto">
          <a:xfrm>
            <a:off x="3305175" y="1622108"/>
            <a:ext cx="5935663" cy="9144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marL="234950" lvl="0" indent="-234950">
              <a:spcBef>
                <a:spcPts val="1200"/>
              </a:spcBef>
              <a:buClr>
                <a:schemeClr val="accent1"/>
              </a:buClr>
              <a:buFont typeface="Wingdings" pitchFamily="2" charset="2"/>
              <a:buChar char="§"/>
            </a:pPr>
            <a:r>
              <a:rPr lang="en-US" sz="1200" dirty="0">
                <a:solidFill>
                  <a:prstClr val="black"/>
                </a:solidFill>
                <a:latin typeface="Arial" panose="020B0604020202020204" pitchFamily="34" charset="0"/>
                <a:cs typeface="Arial" panose="020B0604020202020204" pitchFamily="34" charset="0"/>
              </a:rPr>
              <a:t>All reviews were broken up into its individual words</a:t>
            </a:r>
          </a:p>
          <a:p>
            <a:pPr marL="234950" lvl="0" indent="-234950">
              <a:spcBef>
                <a:spcPts val="1200"/>
              </a:spcBef>
              <a:buClr>
                <a:schemeClr val="accent1"/>
              </a:buClr>
              <a:buFont typeface="Wingdings" pitchFamily="2" charset="2"/>
              <a:buChar char="§"/>
            </a:pPr>
            <a:r>
              <a:rPr lang="en-US" sz="1200" dirty="0">
                <a:solidFill>
                  <a:prstClr val="black"/>
                </a:solidFill>
                <a:latin typeface="Arial" panose="020B0604020202020204" pitchFamily="34" charset="0"/>
                <a:cs typeface="Arial" panose="020B0604020202020204" pitchFamily="34" charset="0"/>
              </a:rPr>
              <a:t>Words were set as lower-case and all punctuation was removed</a:t>
            </a:r>
          </a:p>
          <a:p>
            <a:pPr marL="234950" indent="-234950">
              <a:spcBef>
                <a:spcPts val="1200"/>
              </a:spcBef>
              <a:buClr>
                <a:schemeClr val="accent1"/>
              </a:buClr>
              <a:buFont typeface="Wingdings" pitchFamily="2" charset="2"/>
              <a:buChar char="§"/>
            </a:pPr>
            <a:r>
              <a:rPr lang="en-US" sz="1200" dirty="0">
                <a:solidFill>
                  <a:prstClr val="black"/>
                </a:solidFill>
                <a:latin typeface="Arial" panose="020B0604020202020204" pitchFamily="34" charset="0"/>
                <a:cs typeface="Arial" panose="020B0604020202020204" pitchFamily="34" charset="0"/>
              </a:rPr>
              <a:t>Stop words were removed from the set</a:t>
            </a:r>
          </a:p>
        </p:txBody>
      </p:sp>
      <p:sp>
        <p:nvSpPr>
          <p:cNvPr id="31" name="Rectangle 4"/>
          <p:cNvSpPr>
            <a:spLocks noChangeArrowheads="1"/>
          </p:cNvSpPr>
          <p:nvPr/>
        </p:nvSpPr>
        <p:spPr bwMode="auto">
          <a:xfrm>
            <a:off x="3305175" y="2668290"/>
            <a:ext cx="5935663" cy="9144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marL="234950" lvl="0" indent="-234950">
              <a:spcBef>
                <a:spcPts val="1200"/>
              </a:spcBef>
              <a:buClr>
                <a:schemeClr val="accent1"/>
              </a:buClr>
              <a:buFont typeface="Wingdings" pitchFamily="2" charset="2"/>
              <a:buChar char="§"/>
            </a:pPr>
            <a:r>
              <a:rPr lang="en-US" sz="1200" dirty="0">
                <a:solidFill>
                  <a:prstClr val="black"/>
                </a:solidFill>
                <a:latin typeface="Arial" pitchFamily="34" charset="0"/>
                <a:cs typeface="Arial" panose="020B0604020202020204" pitchFamily="34" charset="0"/>
              </a:rPr>
              <a:t>A search grid function between n-gram values between 1 and 3 was applied, optimizing towards the best F1 score</a:t>
            </a:r>
          </a:p>
          <a:p>
            <a:pPr marL="234950" indent="-234950">
              <a:spcBef>
                <a:spcPts val="1200"/>
              </a:spcBef>
              <a:buClr>
                <a:schemeClr val="accent1"/>
              </a:buClr>
              <a:buFont typeface="Wingdings" pitchFamily="2" charset="2"/>
              <a:buChar char="§"/>
            </a:pPr>
            <a:r>
              <a:rPr lang="en-US" sz="1200" dirty="0">
                <a:solidFill>
                  <a:prstClr val="black"/>
                </a:solidFill>
                <a:latin typeface="Arial" pitchFamily="34" charset="0"/>
                <a:cs typeface="Arial" panose="020B0604020202020204" pitchFamily="34" charset="0"/>
              </a:rPr>
              <a:t>N-gram set to 2 was selected because it significantly increased the vocabulary in our lexicon, and would improve performance related to positioning patterns in sentences</a:t>
            </a:r>
          </a:p>
        </p:txBody>
      </p:sp>
      <p:cxnSp>
        <p:nvCxnSpPr>
          <p:cNvPr id="32" name="Straight Connector 31"/>
          <p:cNvCxnSpPr/>
          <p:nvPr/>
        </p:nvCxnSpPr>
        <p:spPr>
          <a:xfrm>
            <a:off x="614363" y="2602399"/>
            <a:ext cx="8626475" cy="0"/>
          </a:xfrm>
          <a:prstGeom prst="line">
            <a:avLst/>
          </a:prstGeom>
          <a:ln w="12700">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3" name="Pentagon 8"/>
          <p:cNvSpPr/>
          <p:nvPr/>
        </p:nvSpPr>
        <p:spPr>
          <a:xfrm>
            <a:off x="614363" y="3714472"/>
            <a:ext cx="2547938" cy="914400"/>
          </a:xfrm>
          <a:prstGeom prst="homePlate">
            <a:avLst>
              <a:gd name="adj" fmla="val 42042"/>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a:r>
              <a:rPr lang="en-US" sz="1400" b="1" dirty="0">
                <a:solidFill>
                  <a:schemeClr val="bg1"/>
                </a:solidFill>
                <a:latin typeface="Arial" pitchFamily="34" charset="0"/>
                <a:cs typeface="Arial" pitchFamily="34" charset="0"/>
              </a:rPr>
              <a:t>Minimum Document</a:t>
            </a:r>
          </a:p>
          <a:p>
            <a:pPr algn="ctr"/>
            <a:r>
              <a:rPr lang="en-US" sz="1400" b="1" dirty="0">
                <a:solidFill>
                  <a:schemeClr val="bg1"/>
                </a:solidFill>
                <a:latin typeface="Arial" pitchFamily="34" charset="0"/>
                <a:cs typeface="Arial" pitchFamily="34" charset="0"/>
              </a:rPr>
              <a:t>Frequency</a:t>
            </a:r>
          </a:p>
        </p:txBody>
      </p:sp>
      <p:sp>
        <p:nvSpPr>
          <p:cNvPr id="34" name="Rectangle 4"/>
          <p:cNvSpPr>
            <a:spLocks noChangeArrowheads="1"/>
          </p:cNvSpPr>
          <p:nvPr/>
        </p:nvSpPr>
        <p:spPr bwMode="auto">
          <a:xfrm>
            <a:off x="3305175" y="3714472"/>
            <a:ext cx="5935663" cy="9144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marL="234950" indent="-234950">
              <a:spcBef>
                <a:spcPts val="1200"/>
              </a:spcBef>
              <a:buClr>
                <a:schemeClr val="accent1"/>
              </a:buClr>
              <a:buFont typeface="Wingdings" pitchFamily="2" charset="2"/>
              <a:buChar char="§"/>
            </a:pPr>
            <a:r>
              <a:rPr lang="en-US" sz="1200" dirty="0">
                <a:solidFill>
                  <a:prstClr val="black"/>
                </a:solidFill>
                <a:latin typeface="Arial" panose="020B0604020202020204" pitchFamily="34" charset="0"/>
                <a:cs typeface="Arial" panose="020B0604020202020204" pitchFamily="34" charset="0"/>
              </a:rPr>
              <a:t>A search grid function between n-gram values between .00001 and 1 was applied, optimizing towards the best F1 score</a:t>
            </a:r>
          </a:p>
          <a:p>
            <a:pPr marL="234950" indent="-234950">
              <a:spcBef>
                <a:spcPts val="1200"/>
              </a:spcBef>
              <a:buClr>
                <a:schemeClr val="accent1"/>
              </a:buClr>
              <a:buFont typeface="Wingdings" pitchFamily="2" charset="2"/>
              <a:buChar char="§"/>
            </a:pPr>
            <a:r>
              <a:rPr lang="en-US" sz="1200" dirty="0">
                <a:solidFill>
                  <a:prstClr val="black"/>
                </a:solidFill>
                <a:latin typeface="Arial" panose="020B0604020202020204" pitchFamily="34" charset="0"/>
                <a:cs typeface="Arial" panose="020B0604020202020204" pitchFamily="34" charset="0"/>
              </a:rPr>
              <a:t>Minimum document frequency was set to 0.001 because it was the most optimal value for model performance</a:t>
            </a:r>
          </a:p>
        </p:txBody>
      </p:sp>
      <p:cxnSp>
        <p:nvCxnSpPr>
          <p:cNvPr id="35" name="Straight Connector 34"/>
          <p:cNvCxnSpPr/>
          <p:nvPr/>
        </p:nvCxnSpPr>
        <p:spPr>
          <a:xfrm>
            <a:off x="614363" y="3648581"/>
            <a:ext cx="8626475" cy="0"/>
          </a:xfrm>
          <a:prstGeom prst="line">
            <a:avLst/>
          </a:prstGeom>
          <a:ln w="12700">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6" name="Pentagon 12"/>
          <p:cNvSpPr/>
          <p:nvPr/>
        </p:nvSpPr>
        <p:spPr>
          <a:xfrm>
            <a:off x="614363" y="4760654"/>
            <a:ext cx="2547938" cy="914400"/>
          </a:xfrm>
          <a:prstGeom prst="homePlate">
            <a:avLst>
              <a:gd name="adj" fmla="val 42042"/>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a:r>
              <a:rPr lang="en-US" sz="1400" b="1" dirty="0">
                <a:solidFill>
                  <a:schemeClr val="bg1"/>
                </a:solidFill>
                <a:latin typeface="Arial" pitchFamily="34" charset="0"/>
                <a:cs typeface="Arial" pitchFamily="34" charset="0"/>
              </a:rPr>
              <a:t>Bag of Words</a:t>
            </a:r>
          </a:p>
        </p:txBody>
      </p:sp>
      <p:sp>
        <p:nvSpPr>
          <p:cNvPr id="37" name="Rectangle 4"/>
          <p:cNvSpPr>
            <a:spLocks noChangeArrowheads="1"/>
          </p:cNvSpPr>
          <p:nvPr/>
        </p:nvSpPr>
        <p:spPr bwMode="auto">
          <a:xfrm>
            <a:off x="3305175" y="4760654"/>
            <a:ext cx="5935663" cy="9144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marL="234950" lvl="0" indent="-234950">
              <a:spcBef>
                <a:spcPts val="1200"/>
              </a:spcBef>
              <a:buClr>
                <a:schemeClr val="accent1"/>
              </a:buClr>
              <a:buFont typeface="Wingdings" pitchFamily="2" charset="2"/>
              <a:buChar char="§"/>
            </a:pPr>
            <a:r>
              <a:rPr lang="en-US" sz="1200" dirty="0">
                <a:solidFill>
                  <a:prstClr val="black"/>
                </a:solidFill>
                <a:latin typeface="Arial" pitchFamily="34" charset="0"/>
                <a:cs typeface="Arial" panose="020B0604020202020204" pitchFamily="34" charset="0"/>
              </a:rPr>
              <a:t>With these rules in mind, reviews were converted into a bag of words representation</a:t>
            </a:r>
          </a:p>
          <a:p>
            <a:pPr marL="234950" indent="-234950">
              <a:spcBef>
                <a:spcPts val="1200"/>
              </a:spcBef>
              <a:buClr>
                <a:schemeClr val="accent1"/>
              </a:buClr>
              <a:buFont typeface="Wingdings" pitchFamily="2" charset="2"/>
              <a:buChar char="§"/>
            </a:pPr>
            <a:r>
              <a:rPr lang="en-US" sz="1200" dirty="0">
                <a:solidFill>
                  <a:prstClr val="black"/>
                </a:solidFill>
                <a:latin typeface="Arial" pitchFamily="34" charset="0"/>
                <a:cs typeface="Arial" panose="020B0604020202020204" pitchFamily="34" charset="0"/>
              </a:rPr>
              <a:t>The lexicon contained 71,510 unique features (including pair of words)</a:t>
            </a:r>
          </a:p>
        </p:txBody>
      </p:sp>
      <p:cxnSp>
        <p:nvCxnSpPr>
          <p:cNvPr id="38" name="Straight Connector 37"/>
          <p:cNvCxnSpPr/>
          <p:nvPr/>
        </p:nvCxnSpPr>
        <p:spPr>
          <a:xfrm>
            <a:off x="614363" y="4694763"/>
            <a:ext cx="8626475" cy="0"/>
          </a:xfrm>
          <a:prstGeom prst="line">
            <a:avLst/>
          </a:prstGeom>
          <a:ln w="12700">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9" name="Pentagon 15"/>
          <p:cNvSpPr/>
          <p:nvPr/>
        </p:nvSpPr>
        <p:spPr>
          <a:xfrm>
            <a:off x="614363" y="5806837"/>
            <a:ext cx="2547938" cy="914400"/>
          </a:xfrm>
          <a:prstGeom prst="homePlate">
            <a:avLst>
              <a:gd name="adj" fmla="val 42042"/>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a:r>
              <a:rPr lang="en-US" sz="1400" b="1" dirty="0">
                <a:solidFill>
                  <a:schemeClr val="bg1"/>
                </a:solidFill>
                <a:latin typeface="Arial" pitchFamily="34" charset="0"/>
                <a:cs typeface="Arial" pitchFamily="34" charset="0"/>
              </a:rPr>
              <a:t>Chi-squared</a:t>
            </a:r>
          </a:p>
          <a:p>
            <a:pPr algn="ctr"/>
            <a:r>
              <a:rPr lang="en-US" sz="1400" b="1" dirty="0">
                <a:solidFill>
                  <a:schemeClr val="bg1"/>
                </a:solidFill>
                <a:latin typeface="Arial" pitchFamily="34" charset="0"/>
                <a:cs typeface="Arial" pitchFamily="34" charset="0"/>
              </a:rPr>
              <a:t>Feature Reduction</a:t>
            </a:r>
          </a:p>
        </p:txBody>
      </p:sp>
      <p:sp>
        <p:nvSpPr>
          <p:cNvPr id="40" name="Rectangle 4"/>
          <p:cNvSpPr>
            <a:spLocks noChangeArrowheads="1"/>
          </p:cNvSpPr>
          <p:nvPr/>
        </p:nvSpPr>
        <p:spPr bwMode="auto">
          <a:xfrm>
            <a:off x="3305175" y="5809897"/>
            <a:ext cx="5935663" cy="9144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marL="234950" lvl="0" indent="-234950">
              <a:spcBef>
                <a:spcPts val="1200"/>
              </a:spcBef>
              <a:buClr>
                <a:schemeClr val="accent1"/>
              </a:buClr>
              <a:buFont typeface="Wingdings" pitchFamily="2" charset="2"/>
              <a:buChar char="§"/>
            </a:pPr>
            <a:r>
              <a:rPr lang="en-US" sz="1200" dirty="0">
                <a:solidFill>
                  <a:prstClr val="black"/>
                </a:solidFill>
                <a:latin typeface="Arial" pitchFamily="34" charset="0"/>
                <a:cs typeface="Arial" panose="020B0604020202020204" pitchFamily="34" charset="0"/>
              </a:rPr>
              <a:t>Chi-squared feature reduction was applied to our lexicon to reduce the features to contain only the most highly correlated words</a:t>
            </a:r>
          </a:p>
          <a:p>
            <a:pPr marL="234950" indent="-234950">
              <a:spcBef>
                <a:spcPts val="1200"/>
              </a:spcBef>
              <a:buClr>
                <a:schemeClr val="accent1"/>
              </a:buClr>
              <a:buFont typeface="Wingdings" pitchFamily="2" charset="2"/>
              <a:buChar char="§"/>
            </a:pPr>
            <a:r>
              <a:rPr lang="en-US" sz="1200" dirty="0">
                <a:solidFill>
                  <a:prstClr val="black"/>
                </a:solidFill>
                <a:latin typeface="Arial" pitchFamily="34" charset="0"/>
                <a:cs typeface="Arial" panose="020B0604020202020204" pitchFamily="34" charset="0"/>
              </a:rPr>
              <a:t>A alpha of p = 0.05 was chosen for our significance threshold</a:t>
            </a:r>
          </a:p>
          <a:p>
            <a:pPr marL="234950" indent="-234950">
              <a:spcBef>
                <a:spcPts val="1200"/>
              </a:spcBef>
              <a:buClr>
                <a:schemeClr val="accent1"/>
              </a:buClr>
              <a:buFont typeface="Wingdings" pitchFamily="2" charset="2"/>
              <a:buChar char="§"/>
            </a:pPr>
            <a:r>
              <a:rPr lang="en-US" sz="1200" dirty="0">
                <a:solidFill>
                  <a:prstClr val="black"/>
                </a:solidFill>
                <a:latin typeface="Arial" pitchFamily="34" charset="0"/>
                <a:cs typeface="Arial" panose="020B0604020202020204" pitchFamily="34" charset="0"/>
              </a:rPr>
              <a:t>The reduced lexicon contained 24,915 features</a:t>
            </a:r>
          </a:p>
        </p:txBody>
      </p:sp>
      <p:cxnSp>
        <p:nvCxnSpPr>
          <p:cNvPr id="41" name="Straight Connector 40"/>
          <p:cNvCxnSpPr/>
          <p:nvPr/>
        </p:nvCxnSpPr>
        <p:spPr>
          <a:xfrm>
            <a:off x="614363" y="5740945"/>
            <a:ext cx="8626475" cy="0"/>
          </a:xfrm>
          <a:prstGeom prst="line">
            <a:avLst/>
          </a:prstGeom>
          <a:ln w="12700">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5353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631000" y="1971946"/>
            <a:ext cx="2651760" cy="304086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137160" rIns="0" bIns="0"/>
          <a:lstStyle/>
          <a:p>
            <a:pPr marL="234950" lvl="0" indent="-234950">
              <a:spcBef>
                <a:spcPts val="1600"/>
              </a:spcBef>
              <a:buClr>
                <a:srgbClr val="3C698C"/>
              </a:buClr>
              <a:buFont typeface="Wingdings" pitchFamily="2" charset="2"/>
              <a:buChar char="§"/>
            </a:pPr>
            <a:r>
              <a:rPr lang="en-US" sz="1400" dirty="0"/>
              <a:t>Simplest and effective text classifying algorithms</a:t>
            </a:r>
            <a:endParaRPr lang="en-US" sz="1400" dirty="0">
              <a:solidFill>
                <a:prstClr val="black"/>
              </a:solidFill>
            </a:endParaRPr>
          </a:p>
          <a:p>
            <a:pPr marL="234950" indent="-234950">
              <a:spcBef>
                <a:spcPts val="1600"/>
              </a:spcBef>
              <a:buClr>
                <a:srgbClr val="3C698C"/>
              </a:buClr>
              <a:buFont typeface="Wingdings" pitchFamily="2" charset="2"/>
              <a:buChar char="§"/>
            </a:pPr>
            <a:r>
              <a:rPr lang="en-US" sz="1400" dirty="0"/>
              <a:t>Computationally inexpensive</a:t>
            </a:r>
          </a:p>
          <a:p>
            <a:pPr marL="234950" indent="-234950">
              <a:spcBef>
                <a:spcPts val="1600"/>
              </a:spcBef>
              <a:buClr>
                <a:srgbClr val="3C698C"/>
              </a:buClr>
              <a:buFont typeface="Wingdings" pitchFamily="2" charset="2"/>
              <a:buChar char="§"/>
            </a:pPr>
            <a:r>
              <a:rPr lang="en-US" sz="1400" dirty="0"/>
              <a:t>Fast to train</a:t>
            </a:r>
          </a:p>
          <a:p>
            <a:pPr marL="234950" indent="-234950">
              <a:spcBef>
                <a:spcPts val="1600"/>
              </a:spcBef>
              <a:buClr>
                <a:srgbClr val="3C698C"/>
              </a:buClr>
              <a:buFont typeface="Wingdings" pitchFamily="2" charset="2"/>
              <a:buChar char="§"/>
            </a:pPr>
            <a:r>
              <a:rPr lang="en-US" sz="1400" dirty="0"/>
              <a:t>Often times performs very close to more complicated and less efficient techniques</a:t>
            </a:r>
            <a:endParaRPr lang="en-US" sz="1400" dirty="0">
              <a:solidFill>
                <a:prstClr val="black"/>
              </a:solidFill>
            </a:endParaRPr>
          </a:p>
        </p:txBody>
      </p:sp>
      <p:sp>
        <p:nvSpPr>
          <p:cNvPr id="3" name="Rectangle 5"/>
          <p:cNvSpPr>
            <a:spLocks noChangeArrowheads="1"/>
          </p:cNvSpPr>
          <p:nvPr/>
        </p:nvSpPr>
        <p:spPr bwMode="auto">
          <a:xfrm>
            <a:off x="631000" y="1423398"/>
            <a:ext cx="2651760" cy="557784"/>
          </a:xfrm>
          <a:prstGeom prst="rect">
            <a:avLst/>
          </a:prstGeom>
          <a:solidFill>
            <a:schemeClr val="accent1"/>
          </a:solidFill>
          <a:ln w="12700" algn="ctr">
            <a:solidFill>
              <a:schemeClr val="tx1"/>
            </a:solidFill>
            <a:miter lim="800000"/>
            <a:headEnd/>
            <a:tailEnd/>
          </a:ln>
          <a:effectLst/>
          <a:extLst/>
        </p:spPr>
        <p:txBody>
          <a:bodyPr wrap="none" lIns="0" tIns="0" rIns="0" bIns="0" anchor="ctr"/>
          <a:lstStyle/>
          <a:p>
            <a:pPr algn="ctr" eaLnBrk="0" hangingPunct="0"/>
            <a:r>
              <a:rPr lang="en-US" sz="1600" b="1" dirty="0">
                <a:solidFill>
                  <a:schemeClr val="bg1"/>
                </a:solidFill>
                <a:latin typeface="Arial" charset="0"/>
                <a:cs typeface="+mn-cs"/>
              </a:rPr>
              <a:t>Naïve Bayes</a:t>
            </a:r>
          </a:p>
        </p:txBody>
      </p:sp>
      <p:cxnSp>
        <p:nvCxnSpPr>
          <p:cNvPr id="4" name="Straight Connector 3"/>
          <p:cNvCxnSpPr/>
          <p:nvPr/>
        </p:nvCxnSpPr>
        <p:spPr>
          <a:xfrm>
            <a:off x="3452400" y="1423399"/>
            <a:ext cx="0" cy="3589410"/>
          </a:xfrm>
          <a:prstGeom prst="line">
            <a:avLst/>
          </a:prstGeom>
          <a:ln w="12700">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6441599" y="1423399"/>
            <a:ext cx="0" cy="3589410"/>
          </a:xfrm>
          <a:prstGeom prst="line">
            <a:avLst/>
          </a:prstGeom>
          <a:ln w="12700">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6" name="Rectangle 4"/>
          <p:cNvSpPr>
            <a:spLocks noChangeArrowheads="1"/>
          </p:cNvSpPr>
          <p:nvPr/>
        </p:nvSpPr>
        <p:spPr bwMode="auto">
          <a:xfrm>
            <a:off x="3622040" y="1971946"/>
            <a:ext cx="2651760" cy="304086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137160" rIns="0" bIns="0"/>
          <a:lstStyle/>
          <a:p>
            <a:pPr marL="234950" lvl="0" indent="-234950">
              <a:spcBef>
                <a:spcPts val="1600"/>
              </a:spcBef>
              <a:buClr>
                <a:srgbClr val="3C698C"/>
              </a:buClr>
              <a:buFont typeface="Wingdings" pitchFamily="2" charset="2"/>
              <a:buChar char="§"/>
            </a:pPr>
            <a:r>
              <a:rPr lang="en-US" sz="1400" dirty="0"/>
              <a:t>Effective ability assign weights to features for binary classification</a:t>
            </a:r>
          </a:p>
          <a:p>
            <a:pPr marL="234950" lvl="0" indent="-234950">
              <a:spcBef>
                <a:spcPts val="1600"/>
              </a:spcBef>
              <a:buClr>
                <a:srgbClr val="3C698C"/>
              </a:buClr>
              <a:buFont typeface="Wingdings" pitchFamily="2" charset="2"/>
              <a:buChar char="§"/>
            </a:pPr>
            <a:r>
              <a:rPr lang="en-US" sz="1400" dirty="0"/>
              <a:t>Incredibly easy to implement</a:t>
            </a:r>
          </a:p>
          <a:p>
            <a:pPr marL="234950" lvl="0" indent="-234950">
              <a:spcBef>
                <a:spcPts val="1600"/>
              </a:spcBef>
              <a:buClr>
                <a:srgbClr val="3C698C"/>
              </a:buClr>
              <a:buFont typeface="Wingdings" pitchFamily="2" charset="2"/>
              <a:buChar char="§"/>
            </a:pPr>
            <a:r>
              <a:rPr lang="en-US" sz="1400" dirty="0"/>
              <a:t>Computationally inexpensive </a:t>
            </a:r>
          </a:p>
          <a:p>
            <a:pPr marL="234950" lvl="0" indent="-234950">
              <a:spcBef>
                <a:spcPts val="1600"/>
              </a:spcBef>
              <a:buClr>
                <a:srgbClr val="3C698C"/>
              </a:buClr>
              <a:buFont typeface="Wingdings" pitchFamily="2" charset="2"/>
              <a:buChar char="§"/>
            </a:pPr>
            <a:r>
              <a:rPr lang="en-US" sz="1400" dirty="0"/>
              <a:t>Knowledge representation would be fairly easy to interpret</a:t>
            </a:r>
          </a:p>
        </p:txBody>
      </p:sp>
      <p:sp>
        <p:nvSpPr>
          <p:cNvPr id="7" name="Rectangle 5"/>
          <p:cNvSpPr>
            <a:spLocks noChangeArrowheads="1"/>
          </p:cNvSpPr>
          <p:nvPr/>
        </p:nvSpPr>
        <p:spPr bwMode="auto">
          <a:xfrm>
            <a:off x="3622040" y="1423398"/>
            <a:ext cx="2651760" cy="557784"/>
          </a:xfrm>
          <a:prstGeom prst="rect">
            <a:avLst/>
          </a:prstGeom>
          <a:solidFill>
            <a:schemeClr val="accent1"/>
          </a:solidFill>
          <a:ln w="12700" algn="ctr">
            <a:solidFill>
              <a:schemeClr val="tx1"/>
            </a:solidFill>
            <a:miter lim="800000"/>
            <a:headEnd/>
            <a:tailEnd/>
          </a:ln>
          <a:effectLst/>
          <a:extLst/>
        </p:spPr>
        <p:txBody>
          <a:bodyPr wrap="none" lIns="0" tIns="0" rIns="0" bIns="0" anchor="ctr"/>
          <a:lstStyle/>
          <a:p>
            <a:pPr algn="ctr" eaLnBrk="0" hangingPunct="0"/>
            <a:r>
              <a:rPr lang="en-US" sz="1600" b="1" dirty="0">
                <a:solidFill>
                  <a:schemeClr val="bg1"/>
                </a:solidFill>
                <a:latin typeface="Arial" charset="0"/>
                <a:cs typeface="+mn-cs"/>
              </a:rPr>
              <a:t>Logistic Regression</a:t>
            </a:r>
          </a:p>
        </p:txBody>
      </p:sp>
      <p:sp>
        <p:nvSpPr>
          <p:cNvPr id="8" name="Rectangle 4"/>
          <p:cNvSpPr>
            <a:spLocks noChangeArrowheads="1"/>
          </p:cNvSpPr>
          <p:nvPr/>
        </p:nvSpPr>
        <p:spPr bwMode="auto">
          <a:xfrm>
            <a:off x="6609398" y="1971946"/>
            <a:ext cx="2651760" cy="304086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137160" rIns="0" bIns="0"/>
          <a:lstStyle/>
          <a:p>
            <a:pPr marL="234950" lvl="0" indent="-234950">
              <a:spcBef>
                <a:spcPts val="1600"/>
              </a:spcBef>
              <a:buClr>
                <a:srgbClr val="3C698C"/>
              </a:buClr>
              <a:buFont typeface="Wingdings" pitchFamily="2" charset="2"/>
              <a:buChar char="§"/>
            </a:pPr>
            <a:r>
              <a:rPr lang="en-US" sz="1400" dirty="0"/>
              <a:t>Performs well in high-dimensional input space</a:t>
            </a:r>
          </a:p>
          <a:p>
            <a:pPr marL="742950" lvl="1" indent="-285750">
              <a:spcBef>
                <a:spcPts val="1600"/>
              </a:spcBef>
              <a:buClr>
                <a:srgbClr val="3C698C"/>
              </a:buClr>
              <a:buFont typeface="Wingdings" panose="05000000000000000000" pitchFamily="2" charset="2"/>
              <a:buChar char="Ø"/>
            </a:pPr>
            <a:r>
              <a:rPr lang="en-US" sz="1400" dirty="0"/>
              <a:t>Text classification can have over 10,000 features</a:t>
            </a:r>
          </a:p>
          <a:p>
            <a:pPr marL="234950" lvl="0" indent="-234950">
              <a:spcBef>
                <a:spcPts val="1600"/>
              </a:spcBef>
              <a:buClr>
                <a:srgbClr val="3C698C"/>
              </a:buClr>
              <a:buFont typeface="Wingdings" pitchFamily="2" charset="2"/>
              <a:buChar char="§"/>
            </a:pPr>
            <a:r>
              <a:rPr lang="en-US" sz="1400" dirty="0"/>
              <a:t>However, SVC does not directly provide probability estimates</a:t>
            </a:r>
          </a:p>
        </p:txBody>
      </p:sp>
      <p:sp>
        <p:nvSpPr>
          <p:cNvPr id="9" name="Rectangle 5"/>
          <p:cNvSpPr>
            <a:spLocks noChangeArrowheads="1"/>
          </p:cNvSpPr>
          <p:nvPr/>
        </p:nvSpPr>
        <p:spPr bwMode="auto">
          <a:xfrm>
            <a:off x="6609398" y="1423398"/>
            <a:ext cx="2651760" cy="557784"/>
          </a:xfrm>
          <a:prstGeom prst="rect">
            <a:avLst/>
          </a:prstGeom>
          <a:solidFill>
            <a:schemeClr val="accent1"/>
          </a:solidFill>
          <a:ln w="12700" algn="ctr">
            <a:solidFill>
              <a:schemeClr val="tx1"/>
            </a:solidFill>
            <a:miter lim="800000"/>
            <a:headEnd/>
            <a:tailEnd/>
          </a:ln>
          <a:effectLst/>
          <a:extLst/>
        </p:spPr>
        <p:txBody>
          <a:bodyPr wrap="none" lIns="0" tIns="0" rIns="0" bIns="0" anchor="ctr"/>
          <a:lstStyle/>
          <a:p>
            <a:pPr algn="ctr" eaLnBrk="0" hangingPunct="0"/>
            <a:r>
              <a:rPr lang="en-US" sz="1600" b="1" dirty="0">
                <a:solidFill>
                  <a:schemeClr val="bg1"/>
                </a:solidFill>
                <a:latin typeface="Arial" charset="0"/>
                <a:cs typeface="+mn-cs"/>
              </a:rPr>
              <a:t>Support Vector</a:t>
            </a:r>
          </a:p>
          <a:p>
            <a:pPr algn="ctr" eaLnBrk="0" hangingPunct="0"/>
            <a:r>
              <a:rPr lang="en-US" sz="1600" b="1" dirty="0">
                <a:solidFill>
                  <a:schemeClr val="bg1"/>
                </a:solidFill>
                <a:latin typeface="Arial" charset="0"/>
              </a:rPr>
              <a:t>Classification</a:t>
            </a:r>
            <a:endParaRPr lang="en-US" sz="1600" b="1" dirty="0">
              <a:solidFill>
                <a:schemeClr val="bg1"/>
              </a:solidFill>
              <a:latin typeface="Arial" charset="0"/>
              <a:cs typeface="+mn-cs"/>
            </a:endParaRPr>
          </a:p>
        </p:txBody>
      </p:sp>
      <p:sp>
        <p:nvSpPr>
          <p:cNvPr id="10" name="Title 1"/>
          <p:cNvSpPr txBox="1">
            <a:spLocks/>
          </p:cNvSpPr>
          <p:nvPr/>
        </p:nvSpPr>
        <p:spPr>
          <a:xfrm>
            <a:off x="161926" y="219075"/>
            <a:ext cx="9378314" cy="695325"/>
          </a:xfrm>
          <a:prstGeom prst="rect">
            <a:avLst/>
          </a:prstGeom>
        </p:spPr>
        <p:txBody>
          <a:bodyPr>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t>Several models were selected for text classification, with performance measured with the F1 metric.</a:t>
            </a:r>
          </a:p>
        </p:txBody>
      </p:sp>
      <p:sp>
        <p:nvSpPr>
          <p:cNvPr id="11" name="Text Placeholder 4"/>
          <p:cNvSpPr txBox="1">
            <a:spLocks/>
          </p:cNvSpPr>
          <p:nvPr/>
        </p:nvSpPr>
        <p:spPr>
          <a:xfrm>
            <a:off x="439719" y="4683625"/>
            <a:ext cx="9317740" cy="658368"/>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a:t>Models were optimized to the F1 metric because it contained the most balanced composition of true positives and true negatives, and both error types were considered equally harmful to the restaurant business care. </a:t>
            </a:r>
          </a:p>
          <a:p>
            <a:pPr>
              <a:buFont typeface="Wingdings" panose="05000000000000000000" pitchFamily="2" charset="2"/>
              <a:buChar char="Ø"/>
            </a:pPr>
            <a:r>
              <a:rPr lang="en-US" dirty="0"/>
              <a:t>False Positives lead to a failure to recognize restaurant pain points.</a:t>
            </a:r>
          </a:p>
          <a:p>
            <a:pPr>
              <a:buFont typeface="Wingdings" panose="05000000000000000000" pitchFamily="2" charset="2"/>
              <a:buChar char="Ø"/>
            </a:pPr>
            <a:r>
              <a:rPr lang="en-US" dirty="0"/>
              <a:t>False Negatives lead to wasting effort on improving the wrong parts of the restaurant.</a:t>
            </a:r>
          </a:p>
        </p:txBody>
      </p:sp>
    </p:spTree>
    <p:extLst>
      <p:ext uri="{BB962C8B-B14F-4D97-AF65-F5344CB8AC3E}">
        <p14:creationId xmlns:p14="http://schemas.microsoft.com/office/powerpoint/2010/main" val="285489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2"/>
          <p:cNvSpPr/>
          <p:nvPr/>
        </p:nvSpPr>
        <p:spPr>
          <a:xfrm>
            <a:off x="258763" y="1545590"/>
            <a:ext cx="2971800" cy="874982"/>
          </a:xfrm>
          <a:prstGeom prst="homePlate">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a:r>
              <a:rPr lang="en-US" sz="1400" b="1" dirty="0">
                <a:solidFill>
                  <a:schemeClr val="bg1"/>
                </a:solidFill>
                <a:latin typeface="Arial" charset="0"/>
              </a:rPr>
              <a:t>Naïve Bayes</a:t>
            </a:r>
          </a:p>
        </p:txBody>
      </p:sp>
      <p:sp>
        <p:nvSpPr>
          <p:cNvPr id="3" name="Chevron 3"/>
          <p:cNvSpPr/>
          <p:nvPr/>
        </p:nvSpPr>
        <p:spPr>
          <a:xfrm>
            <a:off x="3086100" y="1545590"/>
            <a:ext cx="2971800" cy="874982"/>
          </a:xfrm>
          <a:prstGeom prst="chevron">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a:r>
              <a:rPr lang="en-US" sz="1400" b="1" dirty="0">
                <a:solidFill>
                  <a:schemeClr val="bg1"/>
                </a:solidFill>
                <a:latin typeface="Arial" charset="0"/>
              </a:rPr>
              <a:t>Logistic Regression</a:t>
            </a:r>
          </a:p>
        </p:txBody>
      </p:sp>
      <p:sp>
        <p:nvSpPr>
          <p:cNvPr id="4" name="Chevron 4"/>
          <p:cNvSpPr/>
          <p:nvPr/>
        </p:nvSpPr>
        <p:spPr>
          <a:xfrm>
            <a:off x="5913438" y="1545590"/>
            <a:ext cx="2971800" cy="874982"/>
          </a:xfrm>
          <a:prstGeom prst="chevron">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eaLnBrk="0" hangingPunct="0"/>
            <a:r>
              <a:rPr lang="en-US" sz="1400" b="1" dirty="0">
                <a:solidFill>
                  <a:schemeClr val="bg1"/>
                </a:solidFill>
                <a:latin typeface="Arial" charset="0"/>
              </a:rPr>
              <a:t>Support Vector</a:t>
            </a:r>
          </a:p>
          <a:p>
            <a:pPr algn="ctr" eaLnBrk="0" hangingPunct="0"/>
            <a:r>
              <a:rPr lang="en-US" sz="1400" b="1" dirty="0">
                <a:solidFill>
                  <a:schemeClr val="bg1"/>
                </a:solidFill>
                <a:latin typeface="Arial" charset="0"/>
              </a:rPr>
              <a:t>Classification</a:t>
            </a:r>
          </a:p>
        </p:txBody>
      </p:sp>
      <p:sp>
        <p:nvSpPr>
          <p:cNvPr id="5" name="Title 1"/>
          <p:cNvSpPr txBox="1">
            <a:spLocks/>
          </p:cNvSpPr>
          <p:nvPr/>
        </p:nvSpPr>
        <p:spPr>
          <a:xfrm>
            <a:off x="161926" y="219075"/>
            <a:ext cx="8816974" cy="695325"/>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t>Hyperparameter for each model was selected by applying a grid search and optimizing towards the highest F1 score.</a:t>
            </a:r>
          </a:p>
        </p:txBody>
      </p:sp>
      <p:sp>
        <p:nvSpPr>
          <p:cNvPr id="6" name="Rectangle 4"/>
          <p:cNvSpPr>
            <a:spLocks noChangeArrowheads="1"/>
          </p:cNvSpPr>
          <p:nvPr/>
        </p:nvSpPr>
        <p:spPr bwMode="auto">
          <a:xfrm>
            <a:off x="396756" y="2618691"/>
            <a:ext cx="2579328" cy="356684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137160" rIns="0" bIns="0" anchor="t"/>
          <a:lstStyle/>
          <a:p>
            <a:pPr marL="234950" lvl="0" indent="-234950">
              <a:spcBef>
                <a:spcPts val="1400"/>
              </a:spcBef>
              <a:buClr>
                <a:schemeClr val="accent1"/>
              </a:buClr>
              <a:buFont typeface="Wingdings" pitchFamily="2" charset="2"/>
              <a:buChar char="§"/>
            </a:pPr>
            <a:r>
              <a:rPr lang="en-US" sz="1400" dirty="0">
                <a:solidFill>
                  <a:prstClr val="black"/>
                </a:solidFill>
                <a:latin typeface="Arial" panose="020B0604020202020204" pitchFamily="34" charset="0"/>
                <a:cs typeface="Arial" panose="020B0604020202020204" pitchFamily="34" charset="0"/>
              </a:rPr>
              <a:t>The search grid scanned values of hyperparameter alpha between 0001 through 10,000 by orders of magnitude</a:t>
            </a:r>
          </a:p>
          <a:p>
            <a:pPr marL="234950" lvl="0" indent="-234950">
              <a:spcBef>
                <a:spcPts val="1400"/>
              </a:spcBef>
              <a:buClr>
                <a:schemeClr val="accent1"/>
              </a:buClr>
              <a:buFont typeface="Wingdings" pitchFamily="2" charset="2"/>
              <a:buChar char="§"/>
            </a:pPr>
            <a:r>
              <a:rPr lang="en-US" sz="1400" dirty="0">
                <a:solidFill>
                  <a:prstClr val="black"/>
                </a:solidFill>
                <a:latin typeface="Arial" panose="020B0604020202020204" pitchFamily="34" charset="0"/>
                <a:cs typeface="Arial" panose="020B0604020202020204" pitchFamily="34" charset="0"/>
              </a:rPr>
              <a:t>Alpha = 1.0 was discovered as the highest performing parameters against the F1 score.</a:t>
            </a:r>
          </a:p>
        </p:txBody>
      </p:sp>
      <p:sp>
        <p:nvSpPr>
          <p:cNvPr id="7" name="Rectangle 4"/>
          <p:cNvSpPr>
            <a:spLocks noChangeArrowheads="1"/>
          </p:cNvSpPr>
          <p:nvPr/>
        </p:nvSpPr>
        <p:spPr bwMode="auto">
          <a:xfrm>
            <a:off x="3232689" y="2618691"/>
            <a:ext cx="2579328" cy="356684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137160" rIns="0" bIns="0" anchor="t"/>
          <a:lstStyle/>
          <a:p>
            <a:pPr marL="234950" lvl="0" indent="-234950">
              <a:spcBef>
                <a:spcPts val="1400"/>
              </a:spcBef>
              <a:buClr>
                <a:schemeClr val="accent1"/>
              </a:buClr>
              <a:buFont typeface="Wingdings" pitchFamily="2" charset="2"/>
              <a:buChar char="§"/>
            </a:pPr>
            <a:r>
              <a:rPr lang="en-US" sz="1400" dirty="0">
                <a:solidFill>
                  <a:prstClr val="black"/>
                </a:solidFill>
                <a:latin typeface="Arial" pitchFamily="34" charset="0"/>
                <a:cs typeface="Arial" panose="020B0604020202020204" pitchFamily="34" charset="0"/>
              </a:rPr>
              <a:t>The search grid scanned values of hyperparameter C between .01 through 100 by orders of magnitude.  </a:t>
            </a:r>
          </a:p>
          <a:p>
            <a:pPr marL="234950" indent="-234950">
              <a:spcBef>
                <a:spcPts val="1400"/>
              </a:spcBef>
              <a:buClr>
                <a:schemeClr val="accent1"/>
              </a:buClr>
              <a:buFont typeface="Wingdings" pitchFamily="2" charset="2"/>
              <a:buChar char="§"/>
            </a:pPr>
            <a:r>
              <a:rPr lang="en-US" sz="1400" dirty="0">
                <a:solidFill>
                  <a:prstClr val="black"/>
                </a:solidFill>
                <a:latin typeface="Arial" pitchFamily="34" charset="0"/>
                <a:cs typeface="Arial" panose="020B0604020202020204" pitchFamily="34" charset="0"/>
              </a:rPr>
              <a:t>C = .01 was discovered to be the highest performing parameter against the F1 score.</a:t>
            </a:r>
          </a:p>
        </p:txBody>
      </p:sp>
      <p:sp>
        <p:nvSpPr>
          <p:cNvPr id="8" name="Rectangle 4"/>
          <p:cNvSpPr>
            <a:spLocks noChangeArrowheads="1"/>
          </p:cNvSpPr>
          <p:nvPr/>
        </p:nvSpPr>
        <p:spPr bwMode="auto">
          <a:xfrm>
            <a:off x="6057900" y="2618691"/>
            <a:ext cx="2579328" cy="356684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137160" rIns="0" bIns="0" anchor="t"/>
          <a:lstStyle/>
          <a:p>
            <a:pPr marL="234950" lvl="0" indent="-234950">
              <a:spcBef>
                <a:spcPts val="1400"/>
              </a:spcBef>
              <a:buClr>
                <a:schemeClr val="accent1"/>
              </a:buClr>
              <a:buFont typeface="Wingdings" pitchFamily="2" charset="2"/>
              <a:buChar char="§"/>
            </a:pPr>
            <a:r>
              <a:rPr lang="en-US" sz="1400" dirty="0">
                <a:solidFill>
                  <a:prstClr val="black"/>
                </a:solidFill>
                <a:latin typeface="Arial" pitchFamily="34" charset="0"/>
                <a:cs typeface="Arial" panose="020B0604020202020204" pitchFamily="34" charset="0"/>
              </a:rPr>
              <a:t>The search grid scanned values of hyperparameter C between .01 through 100 by orders of magnitude.  </a:t>
            </a:r>
          </a:p>
          <a:p>
            <a:pPr marL="234950" indent="-234950">
              <a:spcBef>
                <a:spcPts val="1400"/>
              </a:spcBef>
              <a:buClr>
                <a:schemeClr val="accent1"/>
              </a:buClr>
              <a:buFont typeface="Wingdings" pitchFamily="2" charset="2"/>
              <a:buChar char="§"/>
            </a:pPr>
            <a:r>
              <a:rPr lang="en-US" sz="1400" dirty="0">
                <a:solidFill>
                  <a:prstClr val="black"/>
                </a:solidFill>
                <a:latin typeface="Arial" pitchFamily="34" charset="0"/>
                <a:cs typeface="Arial" panose="020B0604020202020204" pitchFamily="34" charset="0"/>
              </a:rPr>
              <a:t>C = 100 was discovered to be the highest performing parameter against the F1 score.</a:t>
            </a:r>
          </a:p>
        </p:txBody>
      </p:sp>
    </p:spTree>
    <p:extLst>
      <p:ext uri="{BB962C8B-B14F-4D97-AF65-F5344CB8AC3E}">
        <p14:creationId xmlns:p14="http://schemas.microsoft.com/office/powerpoint/2010/main" val="2385033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61926" y="219075"/>
            <a:ext cx="8816974" cy="695325"/>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t>Model performance was evaluated by analyzing each model’s F1 Score, the Confusion Matrix, ROC Curve &amp; the Precision Recall Curve.</a:t>
            </a:r>
          </a:p>
        </p:txBody>
      </p:sp>
      <p:pic>
        <p:nvPicPr>
          <p:cNvPr id="9" name="Picture 8"/>
          <p:cNvPicPr>
            <a:picLocks noChangeAspect="1"/>
          </p:cNvPicPr>
          <p:nvPr/>
        </p:nvPicPr>
        <p:blipFill>
          <a:blip r:embed="rId2"/>
          <a:stretch>
            <a:fillRect/>
          </a:stretch>
        </p:blipFill>
        <p:spPr>
          <a:xfrm>
            <a:off x="2201545" y="1362710"/>
            <a:ext cx="5367655" cy="4093014"/>
          </a:xfrm>
          <a:prstGeom prst="rect">
            <a:avLst/>
          </a:prstGeom>
        </p:spPr>
      </p:pic>
      <p:sp>
        <p:nvSpPr>
          <p:cNvPr id="10" name="Text Placeholder 4"/>
          <p:cNvSpPr txBox="1">
            <a:spLocks/>
          </p:cNvSpPr>
          <p:nvPr/>
        </p:nvSpPr>
        <p:spPr>
          <a:xfrm>
            <a:off x="561639" y="5364345"/>
            <a:ext cx="8887161" cy="658368"/>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Surprisingly, all three classifiers performed equally well on the F1 metric with a score of 0.88. This indicated that harmonic mean of precision and recall be equally maximized effectively as moderate performance on both would be favored over exceptional performance on any individual metric. </a:t>
            </a:r>
          </a:p>
        </p:txBody>
      </p:sp>
    </p:spTree>
    <p:extLst>
      <p:ext uri="{BB962C8B-B14F-4D97-AF65-F5344CB8AC3E}">
        <p14:creationId xmlns:p14="http://schemas.microsoft.com/office/powerpoint/2010/main" val="2914812620"/>
      </p:ext>
    </p:extLst>
  </p:cSld>
  <p:clrMapOvr>
    <a:masterClrMapping/>
  </p:clrMapOvr>
</p:sld>
</file>

<file path=ppt/theme/theme1.xml><?xml version="1.0" encoding="utf-8"?>
<a:theme xmlns:a="http://schemas.openxmlformats.org/drawingml/2006/main" name="Face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6836B0F-2395-43B9-BBEF-90A78CA70F2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1472</TotalTime>
  <Words>1615</Words>
  <Application>Microsoft Office PowerPoint</Application>
  <PresentationFormat>Widescreen</PresentationFormat>
  <Paragraphs>323</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Times New Roman</vt:lpstr>
      <vt:lpstr>Trebuchet MS</vt:lpstr>
      <vt:lpstr>Wingdings</vt:lpstr>
      <vt:lpstr>Wingdings 3</vt:lpstr>
      <vt:lpstr>Facet</vt:lpstr>
      <vt:lpstr>AN ANALYSIS OF CUSTOMER SENTIMENTS ACROSS ALL THAI RESTAURANTS in new york city</vt:lpstr>
      <vt:lpstr>Project Objective and Background</vt:lpstr>
      <vt:lpstr>Overview of Topics Covered </vt:lpstr>
      <vt:lpstr>A web scraper was developed to collect the review and metadata for each restaurant.</vt:lpstr>
      <vt:lpstr>The review and metadata sets were explored with the guidance of key questions. </vt:lpstr>
      <vt:lpstr>Collected data was pre-processed to become suitable for text mining models.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Applying Model Insights to Business Decisions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ANALYSIS OF CUSTOMER SENTIMENTS ACROSS ALL THAI RESTAURANTS in new york city</dc:title>
  <dc:creator>Olarn P</dc:creator>
  <cp:keywords/>
  <cp:lastModifiedBy>Olarn P</cp:lastModifiedBy>
  <cp:revision>19</cp:revision>
  <dcterms:created xsi:type="dcterms:W3CDTF">2017-02-01T06:13:30Z</dcterms:created>
  <dcterms:modified xsi:type="dcterms:W3CDTF">2017-02-08T02:15:34Z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TC034180659991</vt:lpwstr>
  </property>
</Properties>
</file>