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comments/comment4.xml" ContentType="application/vnd.openxmlformats-officedocument.presentationml.comments+xml"/>
  <Override PartName="/ppt/notesSlides/notesSlide5.xml" ContentType="application/vnd.openxmlformats-officedocument.presentationml.notesSlide+xml"/>
  <Override PartName="/ppt/comments/comment5.xml" ContentType="application/vnd.openxmlformats-officedocument.presentationml.comments+xml"/>
  <Override PartName="/ppt/notesSlides/notesSlide6.xml" ContentType="application/vnd.openxmlformats-officedocument.presentationml.notesSlide+xml"/>
  <Override PartName="/ppt/comments/comment6.xml" ContentType="application/vnd.openxmlformats-officedocument.presentationml.comments+xml"/>
  <Override PartName="/ppt/notesSlides/notesSlide7.xml" ContentType="application/vnd.openxmlformats-officedocument.presentationml.notesSlide+xml"/>
  <Override PartName="/ppt/comments/comment7.xml" ContentType="application/vnd.openxmlformats-officedocument.presentationml.comments+xml"/>
  <Override PartName="/ppt/notesSlides/notesSlide8.xml" ContentType="application/vnd.openxmlformats-officedocument.presentationml.notesSlide+xml"/>
  <Override PartName="/ppt/comments/comment8.xml" ContentType="application/vnd.openxmlformats-officedocument.presentationml.comments+xml"/>
  <Override PartName="/ppt/notesSlides/notesSlide9.xml" ContentType="application/vnd.openxmlformats-officedocument.presentationml.notesSlide+xml"/>
  <Override PartName="/ppt/comments/comment9.xml" ContentType="application/vnd.openxmlformats-officedocument.presentationml.comments+xml"/>
  <Override PartName="/ppt/notesSlides/notesSlide10.xml" ContentType="application/vnd.openxmlformats-officedocument.presentationml.notesSlide+xml"/>
  <Override PartName="/ppt/comments/comment10.xml" ContentType="application/vnd.openxmlformats-officedocument.presentationml.comments+xml"/>
  <Override PartName="/ppt/comments/comment1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6" r:id="rId2"/>
    <p:sldMasterId id="2147484172" r:id="rId3"/>
  </p:sldMasterIdLst>
  <p:notesMasterIdLst>
    <p:notesMasterId r:id="rId18"/>
  </p:notesMasterIdLst>
  <p:sldIdLst>
    <p:sldId id="560" r:id="rId4"/>
    <p:sldId id="591" r:id="rId5"/>
    <p:sldId id="597" r:id="rId6"/>
    <p:sldId id="592" r:id="rId7"/>
    <p:sldId id="602" r:id="rId8"/>
    <p:sldId id="593" r:id="rId9"/>
    <p:sldId id="599" r:id="rId10"/>
    <p:sldId id="596" r:id="rId11"/>
    <p:sldId id="600" r:id="rId12"/>
    <p:sldId id="601" r:id="rId13"/>
    <p:sldId id="603" r:id="rId14"/>
    <p:sldId id="604" r:id="rId15"/>
    <p:sldId id="605" r:id="rId16"/>
    <p:sldId id="606" r:id="rId17"/>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08" userDrawn="1">
          <p15:clr>
            <a:srgbClr val="A4A3A4"/>
          </p15:clr>
        </p15:guide>
        <p15:guide id="2" pos="42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omniak" initials="G" lastIdx="1" clrIdx="0">
    <p:extLst>
      <p:ext uri="{19B8F6BF-5375-455C-9EA6-DF929625EA0E}">
        <p15:presenceInfo xmlns:p15="http://schemas.microsoft.com/office/powerpoint/2012/main" userId="Gromniak" providerId="None"/>
      </p:ext>
    </p:extLst>
  </p:cmAuthor>
  <p:cmAuthor id="2" name="SGerlach" initials="SG" lastIdx="20" clrIdx="1">
    <p:extLst>
      <p:ext uri="{19B8F6BF-5375-455C-9EA6-DF929625EA0E}">
        <p15:presenceInfo xmlns:p15="http://schemas.microsoft.com/office/powerpoint/2012/main" userId="5a489f864962bb86" providerId="Windows Live"/>
      </p:ext>
    </p:extLst>
  </p:cmAuthor>
  <p:cmAuthor id="3" name="johanna.sprenger@tuhh.de" initials="j" lastIdx="11" clrIdx="2">
    <p:extLst>
      <p:ext uri="{19B8F6BF-5375-455C-9EA6-DF929625EA0E}">
        <p15:presenceInfo xmlns:p15="http://schemas.microsoft.com/office/powerpoint/2012/main" userId="ab801d85a09c92fb" providerId="Windows Live"/>
      </p:ext>
    </p:extLst>
  </p:cmAuthor>
  <p:cmAuthor id="4" name="nilesh hampiholi" initials="nh" lastIdx="20" clrIdx="3">
    <p:extLst>
      <p:ext uri="{19B8F6BF-5375-455C-9EA6-DF929625EA0E}">
        <p15:presenceInfo xmlns:p15="http://schemas.microsoft.com/office/powerpoint/2012/main" userId="93510da39e85f6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3A6FA5"/>
    <a:srgbClr val="6699FF"/>
    <a:srgbClr val="00458A"/>
    <a:srgbClr val="0000FF"/>
    <a:srgbClr val="FF7F7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4" autoAdjust="0"/>
    <p:restoredTop sz="82147" autoAdjust="0"/>
  </p:normalViewPr>
  <p:slideViewPr>
    <p:cSldViewPr>
      <p:cViewPr varScale="1">
        <p:scale>
          <a:sx n="71" d="100"/>
          <a:sy n="71" d="100"/>
        </p:scale>
        <p:origin x="1109" y="53"/>
      </p:cViewPr>
      <p:guideLst>
        <p:guide orient="horz" pos="1008"/>
        <p:guide pos="4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21-11-08T14:36:48.193" idx="1">
    <p:pos x="4532" y="3285"/>
    <p:text>you are not reconstructing volumes, better: robot-guided ultrasound probe calibration and volume scanning</p:text>
    <p:extLst>
      <p:ext uri="{C676402C-5697-4E1C-873F-D02D1690AC5C}">
        <p15:threadingInfo xmlns:p15="http://schemas.microsoft.com/office/powerpoint/2012/main" timeZoneBias="-60"/>
      </p:ext>
    </p:extLst>
  </p:cm>
  <p:cm authorId="4" dt="2021-11-08T16:05:36.451" idx="1">
    <p:pos x="4532" y="3381"/>
    <p:text>Done</p:text>
    <p:extLst>
      <p:ext uri="{C676402C-5697-4E1C-873F-D02D1690AC5C}">
        <p15:threadingInfo xmlns:p15="http://schemas.microsoft.com/office/powerpoint/2012/main" timeZoneBias="-60">
          <p15:parentCm authorId="3" idx="1"/>
        </p15:threadingInfo>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2" dt="2021-11-08T14:24:06.029" idx="20">
    <p:pos x="10" y="10"/>
    <p:text>good but also put some error metrics</p:text>
    <p:extLst>
      <p:ext uri="{C676402C-5697-4E1C-873F-D02D1690AC5C}">
        <p15:threadingInfo xmlns:p15="http://schemas.microsoft.com/office/powerpoint/2012/main" timeZoneBias="-60"/>
      </p:ext>
    </p:extLst>
  </p:cm>
  <p:cm authorId="3" dt="2021-11-08T14:44:56.649" idx="8">
    <p:pos x="10" y="106"/>
    <p:text>agree</p:text>
    <p:extLst>
      <p:ext uri="{C676402C-5697-4E1C-873F-D02D1690AC5C}">
        <p15:threadingInfo xmlns:p15="http://schemas.microsoft.com/office/powerpoint/2012/main" timeZoneBias="-60">
          <p15:parentCm authorId="2" idx="20"/>
        </p15:threadingInfo>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2" dt="2021-11-08T14:23:13.963" idx="19">
    <p:pos x="10" y="10"/>
    <p:text>this is how you want to evaluate the calibration and volume generation -&gt; how much the scanned volume matches the CAD drawing</p:text>
    <p:extLst>
      <p:ext uri="{C676402C-5697-4E1C-873F-D02D1690AC5C}">
        <p15:threadingInfo xmlns:p15="http://schemas.microsoft.com/office/powerpoint/2012/main" timeZoneBias="-60"/>
      </p:ext>
    </p:extLst>
  </p:cm>
  <p:cm authorId="4" dt="2021-11-08T17:48:19.878" idx="19">
    <p:pos x="10" y="106"/>
    <p:text>I understand.</p:text>
    <p:extLst>
      <p:ext uri="{C676402C-5697-4E1C-873F-D02D1690AC5C}">
        <p15:threadingInfo xmlns:p15="http://schemas.microsoft.com/office/powerpoint/2012/main" timeZoneBias="-60">
          <p15:parentCm authorId="2" idx="19"/>
        </p15:threadingInfo>
      </p:ext>
    </p:extLst>
  </p:cm>
  <p:cm authorId="4" dt="2021-11-08T17:48:19.886" idx="20">
    <p:pos x="10" y="202"/>
    <p:text>I understand.</p:text>
    <p:extLst>
      <p:ext uri="{C676402C-5697-4E1C-873F-D02D1690AC5C}">
        <p15:threadingInfo xmlns:p15="http://schemas.microsoft.com/office/powerpoint/2012/main" timeZoneBias="-60">
          <p15:parentCm authorId="2" idx="19"/>
        </p15:threadingInfo>
      </p:ext>
    </p:extLst>
  </p:cm>
  <p:cm authorId="3" dt="2021-11-08T14:49:41.986" idx="10">
    <p:pos x="3429" y="2745"/>
    <p:text>not "detect the objects" ! you just want to scan and make the volume. from the volume you can derivate the size of the samples and compare the to CAD / real values to compute how accurate your scanning and volume stitching is!</p:text>
    <p:extLst>
      <p:ext uri="{C676402C-5697-4E1C-873F-D02D1690AC5C}">
        <p15:threadingInfo xmlns:p15="http://schemas.microsoft.com/office/powerpoint/2012/main" timeZoneBias="-60"/>
      </p:ext>
    </p:extLst>
  </p:cm>
  <p:cm authorId="3" dt="2021-11-08T14:51:05.190" idx="11">
    <p:pos x="3429" y="2841"/>
    <p:text>so probably "measure objects"</p:text>
    <p:extLst>
      <p:ext uri="{C676402C-5697-4E1C-873F-D02D1690AC5C}">
        <p15:threadingInfo xmlns:p15="http://schemas.microsoft.com/office/powerpoint/2012/main" timeZoneBias="-60">
          <p15:parentCm authorId="3" idx="10"/>
        </p15:threadingInfo>
      </p:ext>
    </p:extLst>
  </p:cm>
  <p:cm authorId="4" dt="2021-11-08T17:47:49.602" idx="17">
    <p:pos x="3429" y="2937"/>
    <p:text>Done</p:text>
    <p:extLst>
      <p:ext uri="{C676402C-5697-4E1C-873F-D02D1690AC5C}">
        <p15:threadingInfo xmlns:p15="http://schemas.microsoft.com/office/powerpoint/2012/main" timeZoneBias="-60">
          <p15:parentCm authorId="3" idx="10"/>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1-11-08T14:06:24.230" idx="2">
    <p:pos x="6593" y="751"/>
    <p:text>image from us</p:text>
    <p:extLst>
      <p:ext uri="{C676402C-5697-4E1C-873F-D02D1690AC5C}">
        <p15:threadingInfo xmlns:p15="http://schemas.microsoft.com/office/powerpoint/2012/main" timeZoneBias="-60"/>
      </p:ext>
    </p:extLst>
  </p:cm>
  <p:cm authorId="4" dt="2021-11-08T16:37:23.974" idx="7">
    <p:pos x="6593" y="847"/>
    <p:text>done</p:text>
    <p:extLst>
      <p:ext uri="{C676402C-5697-4E1C-873F-D02D1690AC5C}">
        <p15:threadingInfo xmlns:p15="http://schemas.microsoft.com/office/powerpoint/2012/main" timeZoneBias="-60">
          <p15:parentCm authorId="2" idx="2"/>
        </p15:threadingInfo>
      </p:ext>
    </p:extLst>
  </p:cm>
  <p:cm authorId="2" dt="2021-11-08T14:06:45.930" idx="3">
    <p:pos x="2365" y="1137"/>
    <p:text>calibration of linear probe to marker / robot</p:text>
    <p:extLst>
      <p:ext uri="{C676402C-5697-4E1C-873F-D02D1690AC5C}">
        <p15:threadingInfo xmlns:p15="http://schemas.microsoft.com/office/powerpoint/2012/main" timeZoneBias="-60"/>
      </p:ext>
    </p:extLst>
  </p:cm>
  <p:cm authorId="4" dt="2021-11-08T16:37:28.045" idx="8">
    <p:pos x="2365" y="1233"/>
    <p:text>done</p:text>
    <p:extLst>
      <p:ext uri="{C676402C-5697-4E1C-873F-D02D1690AC5C}">
        <p15:threadingInfo xmlns:p15="http://schemas.microsoft.com/office/powerpoint/2012/main" timeZoneBias="-60">
          <p15:parentCm authorId="2" idx="3"/>
        </p15:threadingInfo>
      </p:ext>
    </p:extLst>
  </p:cm>
  <p:cm authorId="2" dt="2021-11-08T14:07:15.758" idx="4">
    <p:pos x="2124" y="1516"/>
    <p:text>intermediate goal to enable assistance: need a US volume of the patient -&gt; need position of US probe -&gt; need calibration</p:text>
    <p:extLst>
      <p:ext uri="{C676402C-5697-4E1C-873F-D02D1690AC5C}">
        <p15:threadingInfo xmlns:p15="http://schemas.microsoft.com/office/powerpoint/2012/main" timeZoneBias="-60"/>
      </p:ext>
    </p:extLst>
  </p:cm>
  <p:cm authorId="4" dt="2021-11-08T17:07:33.379" idx="12">
    <p:pos x="2124" y="1612"/>
    <p:text>done</p:text>
    <p:extLst>
      <p:ext uri="{C676402C-5697-4E1C-873F-D02D1690AC5C}">
        <p15:threadingInfo xmlns:p15="http://schemas.microsoft.com/office/powerpoint/2012/main" timeZoneBias="-60">
          <p15:parentCm authorId="2" idx="4"/>
        </p15:threadingInfo>
      </p:ext>
    </p:extLst>
  </p:cm>
  <p:cm authorId="2" dt="2021-11-08T14:08:40.629" idx="5">
    <p:pos x="5169" y="1504"/>
    <p:text>can show image with several 2D US images with different positions and orientations -&gt; need calibration to accurately concatenate images to volume</p:text>
    <p:extLst>
      <p:ext uri="{C676402C-5697-4E1C-873F-D02D1690AC5C}">
        <p15:threadingInfo xmlns:p15="http://schemas.microsoft.com/office/powerpoint/2012/main" timeZoneBias="-60"/>
      </p:ext>
    </p:extLst>
  </p:cm>
  <p:cm authorId="4" dt="2021-11-08T17:07:43.510" idx="13">
    <p:pos x="5169" y="1600"/>
    <p:text>dint find images</p:text>
    <p:extLst>
      <p:ext uri="{C676402C-5697-4E1C-873F-D02D1690AC5C}">
        <p15:threadingInfo xmlns:p15="http://schemas.microsoft.com/office/powerpoint/2012/main" timeZoneBias="-60">
          <p15:parentCm authorId="2" idx="5"/>
        </p15:threadingInfo>
      </p:ext>
    </p:extLst>
  </p:cm>
  <p:cm authorId="2" dt="2021-11-08T14:09:49.919" idx="6">
    <p:pos x="5289" y="2263"/>
    <p:text>on previous slide describe very briefly the project. Then explain on this slide why you need calibration</p:text>
    <p:extLst>
      <p:ext uri="{C676402C-5697-4E1C-873F-D02D1690AC5C}">
        <p15:threadingInfo xmlns:p15="http://schemas.microsoft.com/office/powerpoint/2012/main" timeZoneBias="-60"/>
      </p:ext>
    </p:extLst>
  </p:cm>
  <p:cm authorId="4" dt="2021-11-08T16:52:23.487" idx="10">
    <p:pos x="5289" y="2359"/>
    <p:text>done</p:text>
    <p:extLst>
      <p:ext uri="{C676402C-5697-4E1C-873F-D02D1690AC5C}">
        <p15:threadingInfo xmlns:p15="http://schemas.microsoft.com/office/powerpoint/2012/main" timeZoneBias="-60">
          <p15:parentCm authorId="2" idx="6"/>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1-11-08T14:14:15.894" idx="10">
    <p:pos x="5593" y="744"/>
    <p:text>this slide should have come before methods</p:text>
    <p:extLst>
      <p:ext uri="{C676402C-5697-4E1C-873F-D02D1690AC5C}">
        <p15:threadingInfo xmlns:p15="http://schemas.microsoft.com/office/powerpoint/2012/main" timeZoneBias="-60"/>
      </p:ext>
    </p:extLst>
  </p:cm>
  <p:cm authorId="4" dt="2021-11-08T16:51:58.223" idx="9">
    <p:pos x="5593" y="840"/>
    <p:text>done</p:text>
    <p:extLst>
      <p:ext uri="{C676402C-5697-4E1C-873F-D02D1690AC5C}">
        <p15:threadingInfo xmlns:p15="http://schemas.microsoft.com/office/powerpoint/2012/main" timeZoneBias="-60">
          <p15:parentCm authorId="2" idx="10"/>
        </p15:threadingInfo>
      </p:ext>
    </p:extLst>
  </p:cm>
  <p:cm authorId="4" dt="2021-11-08T16:54:10.562" idx="11">
    <p:pos x="10" y="10"/>
    <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1-11-08T14:11:15.506" idx="7">
    <p:pos x="751" y="858"/>
    <p:text>explain briefly what hand-eye calibration is, i.e. that it gives you the transformation from robot to probe -&gt; I woulld put the slide which is now "upcoming tasks" (HE calibration)  before this.</p:text>
    <p:extLst>
      <p:ext uri="{C676402C-5697-4E1C-873F-D02D1690AC5C}">
        <p15:threadingInfo xmlns:p15="http://schemas.microsoft.com/office/powerpoint/2012/main" timeZoneBias="-60"/>
      </p:ext>
    </p:extLst>
  </p:cm>
  <p:cm authorId="2" dt="2021-11-08T14:12:56.443" idx="8">
    <p:pos x="751" y="954"/>
    <p:text>also explain what you need for HE calibration, i.e. poses of the robot and poses of a static object in the US frames from different poses of the US probe</p:text>
    <p:extLst>
      <p:ext uri="{C676402C-5697-4E1C-873F-D02D1690AC5C}">
        <p15:threadingInfo xmlns:p15="http://schemas.microsoft.com/office/powerpoint/2012/main" timeZoneBias="-60">
          <p15:parentCm authorId="2" idx="7"/>
        </p15:threadingInfo>
      </p:ext>
    </p:extLst>
  </p:cm>
  <p:cm authorId="2" dt="2021-11-08T14:13:12.447" idx="9">
    <p:pos x="586" y="1092"/>
    <p:text>make clear that this is an overview of things that you did / will do and a detailed explanation follows</p:text>
    <p:extLst>
      <p:ext uri="{C676402C-5697-4E1C-873F-D02D1690AC5C}">
        <p15:threadingInfo xmlns:p15="http://schemas.microsoft.com/office/powerpoint/2012/main" timeZoneBias="-60"/>
      </p:ext>
    </p:extLst>
  </p:cm>
  <p:cm authorId="3" dt="2021-11-08T14:38:52.361" idx="2">
    <p:pos x="2557" y="1576"/>
    <p:text>segmenting markers -&gt; image segmentation is normally interpreted as semantic segmentation</p:text>
    <p:extLst>
      <p:ext uri="{C676402C-5697-4E1C-873F-D02D1690AC5C}">
        <p15:threadingInfo xmlns:p15="http://schemas.microsoft.com/office/powerpoint/2012/main" timeZoneBias="-60"/>
      </p:ext>
    </p:extLst>
  </p:cm>
  <p:cm authorId="4" dt="2021-11-08T17:22:51.300" idx="15">
    <p:pos x="2557" y="1672"/>
    <p:text>done</p:text>
    <p:extLst>
      <p:ext uri="{C676402C-5697-4E1C-873F-D02D1690AC5C}">
        <p15:threadingInfo xmlns:p15="http://schemas.microsoft.com/office/powerpoint/2012/main" timeZoneBias="-60">
          <p15:parentCm authorId="3" idx="2"/>
        </p15:threadingInfo>
      </p:ext>
    </p:extLst>
  </p:cm>
  <p:cm authorId="3" dt="2021-11-08T14:40:27.233" idx="3">
    <p:pos x="1580" y="2194"/>
    <p:text>from segmented markers</p:text>
    <p:extLst>
      <p:ext uri="{C676402C-5697-4E1C-873F-D02D1690AC5C}">
        <p15:threadingInfo xmlns:p15="http://schemas.microsoft.com/office/powerpoint/2012/main" timeZoneBias="-60"/>
      </p:ext>
    </p:extLst>
  </p:cm>
  <p:cm authorId="4" dt="2021-11-08T17:31:22.011" idx="16">
    <p:pos x="1580" y="2290"/>
    <p:text>done</p:text>
    <p:extLst>
      <p:ext uri="{C676402C-5697-4E1C-873F-D02D1690AC5C}">
        <p15:threadingInfo xmlns:p15="http://schemas.microsoft.com/office/powerpoint/2012/main" timeZoneBias="-60">
          <p15:parentCm authorId="3" idx="3"/>
        </p15:threadingInfo>
      </p:ext>
    </p:extLst>
  </p:cm>
  <p:cm authorId="3" dt="2021-11-08T14:42:31.819" idx="5">
    <p:pos x="4770" y="1871"/>
    <p:text>rather "wire phantom"</p:text>
    <p:extLst>
      <p:ext uri="{C676402C-5697-4E1C-873F-D02D1690AC5C}">
        <p15:threadingInfo xmlns:p15="http://schemas.microsoft.com/office/powerpoint/2012/main" timeZoneBias="-60"/>
      </p:ext>
    </p:extLst>
  </p:cm>
  <p:cm authorId="4" dt="2021-11-08T17:22:41.645" idx="14">
    <p:pos x="4770" y="1967"/>
    <p:text>done</p:text>
    <p:extLst>
      <p:ext uri="{C676402C-5697-4E1C-873F-D02D1690AC5C}">
        <p15:threadingInfo xmlns:p15="http://schemas.microsoft.com/office/powerpoint/2012/main" timeZoneBias="-60">
          <p15:parentCm authorId="3" idx="5"/>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21-11-08T14:19:32.579" idx="17">
    <p:pos x="10" y="10"/>
    <p:text/>
    <p:extLst>
      <p:ext uri="{C676402C-5697-4E1C-873F-D02D1690AC5C}">
        <p15:threadingInfo xmlns:p15="http://schemas.microsoft.com/office/powerpoint/2012/main" timeZoneBias="-60"/>
      </p:ext>
    </p:extLst>
  </p:cm>
  <p:cm authorId="2" dt="2021-11-08T14:22:58.258" idx="18">
    <p:pos x="10" y="106"/>
    <p:text>I would put this slide before your current Methology or after the Methology overview slide because this explains what you try to do and why you need the US to object calibration</p:text>
    <p:extLst>
      <p:ext uri="{C676402C-5697-4E1C-873F-D02D1690AC5C}">
        <p15:threadingInfo xmlns:p15="http://schemas.microsoft.com/office/powerpoint/2012/main" timeZoneBias="-60">
          <p15:parentCm authorId="2" idx="17"/>
        </p15:threadingInfo>
      </p:ext>
    </p:extLst>
  </p:cm>
  <p:cm authorId="3" dt="2021-11-08T14:49:02.501" idx="9">
    <p:pos x="3208" y="2075"/>
    <p:text>could lead to questions, can you explain the idea?</p:text>
    <p:extLst>
      <p:ext uri="{C676402C-5697-4E1C-873F-D02D1690AC5C}">
        <p15:threadingInfo xmlns:p15="http://schemas.microsoft.com/office/powerpoint/2012/main" timeZoneBias="-60"/>
      </p:ext>
    </p:extLst>
  </p:cm>
  <p:cm authorId="4" dt="2021-11-08T16:35:58.497" idx="5">
    <p:pos x="3208" y="2171"/>
    <p:text>I am not so sure I will take it off</p:text>
    <p:extLst>
      <p:ext uri="{C676402C-5697-4E1C-873F-D02D1690AC5C}">
        <p15:threadingInfo xmlns:p15="http://schemas.microsoft.com/office/powerpoint/2012/main" timeZoneBias="-60">
          <p15:parentCm authorId="3" idx="9"/>
        </p15:threadingInfo>
      </p:ext>
    </p:extLst>
  </p:cm>
  <p:cm authorId="4" dt="2021-11-08T16:35:58.497" idx="6">
    <p:pos x="3208" y="2267"/>
    <p:text>I am not so sure I will take it off</p:text>
    <p:extLst>
      <p:ext uri="{C676402C-5697-4E1C-873F-D02D1690AC5C}">
        <p15:threadingInfo xmlns:p15="http://schemas.microsoft.com/office/powerpoint/2012/main" timeZoneBias="-60">
          <p15:parentCm authorId="3" idx="9"/>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21-11-08T14:15:40.047" idx="11">
    <p:pos x="10" y="10"/>
    <p:text>good</p:text>
    <p:extLst>
      <p:ext uri="{C676402C-5697-4E1C-873F-D02D1690AC5C}">
        <p15:threadingInfo xmlns:p15="http://schemas.microsoft.com/office/powerpoint/2012/main" timeZoneBias="-60"/>
      </p:ext>
    </p:extLst>
  </p:cm>
  <p:cm authorId="3" dt="2021-11-08T14:42:16.993" idx="4">
    <p:pos x="10" y="106"/>
    <p:text>title could go to top of slide as in other slides and the explanation directly under the images, makes it either to map and reead</p:text>
    <p:extLst>
      <p:ext uri="{C676402C-5697-4E1C-873F-D02D1690AC5C}">
        <p15:threadingInfo xmlns:p15="http://schemas.microsoft.com/office/powerpoint/2012/main" timeZoneBias="-60">
          <p15:parentCm authorId="2" idx="11"/>
        </p15:threadingInfo>
      </p:ext>
    </p:extLst>
  </p:cm>
  <p:cm authorId="4" dt="2021-11-08T16:21:52.021" idx="3">
    <p:pos x="10" y="202"/>
    <p:text>done</p:text>
    <p:extLst>
      <p:ext uri="{C676402C-5697-4E1C-873F-D02D1690AC5C}">
        <p15:threadingInfo xmlns:p15="http://schemas.microsoft.com/office/powerpoint/2012/main" timeZoneBias="-60">
          <p15:parentCm authorId="2" idx="11"/>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21-11-08T14:16:13.898" idx="13">
    <p:pos x="10" y="10"/>
    <p:text>good</p:text>
    <p:extLst>
      <p:ext uri="{C676402C-5697-4E1C-873F-D02D1690AC5C}">
        <p15:threadingInfo xmlns:p15="http://schemas.microsoft.com/office/powerpoint/2012/main" timeZoneBias="-60"/>
      </p:ext>
    </p:extLst>
  </p:cm>
  <p:cm authorId="3" dt="2021-11-08T14:43:07.229" idx="6">
    <p:pos x="7334" y="1986"/>
    <p:text>add arrows that show the different parts in the image: wire, bottom of phantom, ...</p:text>
    <p:extLst>
      <p:ext uri="{C676402C-5697-4E1C-873F-D02D1690AC5C}">
        <p15:threadingInfo xmlns:p15="http://schemas.microsoft.com/office/powerpoint/2012/main" timeZoneBias="-60"/>
      </p:ext>
    </p:extLst>
  </p:cm>
  <p:cm authorId="4" dt="2021-11-08T16:25:54.929" idx="4">
    <p:pos x="7334" y="2082"/>
    <p:text>done</p:text>
    <p:extLst>
      <p:ext uri="{C676402C-5697-4E1C-873F-D02D1690AC5C}">
        <p15:threadingInfo xmlns:p15="http://schemas.microsoft.com/office/powerpoint/2012/main" timeZoneBias="-60">
          <p15:parentCm authorId="3" idx="6"/>
        </p15:threadingInfo>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21-11-08T14:16:06.290" idx="12">
    <p:pos x="10" y="10"/>
    <p:text>good</p:text>
    <p:extLst>
      <p:ext uri="{C676402C-5697-4E1C-873F-D02D1690AC5C}">
        <p15:threadingInfo xmlns:p15="http://schemas.microsoft.com/office/powerpoint/2012/main" timeZoneBias="-60"/>
      </p:ext>
    </p:extLst>
  </p:cm>
  <p:cm authorId="3" dt="2021-11-08T14:43:42.808" idx="7">
    <p:pos x="7210" y="395"/>
    <p:text>title at top and explanations under images</p:text>
    <p:extLst>
      <p:ext uri="{C676402C-5697-4E1C-873F-D02D1690AC5C}">
        <p15:threadingInfo xmlns:p15="http://schemas.microsoft.com/office/powerpoint/2012/main" timeZoneBias="-6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2" dt="2021-11-08T14:16:58.993" idx="14">
    <p:pos x="10" y="10"/>
    <p:text>you can say here that you use ICP but adjusted the error calculation: you only calculate the error between image points and respective closest points of the model and not the whole model points as is usually done with ICP</p:text>
    <p:extLst>
      <p:ext uri="{C676402C-5697-4E1C-873F-D02D1690AC5C}">
        <p15:threadingInfo xmlns:p15="http://schemas.microsoft.com/office/powerpoint/2012/main" timeZoneBias="-60"/>
      </p:ext>
    </p:extLst>
  </p:cm>
  <p:cm authorId="2" dt="2021-11-08T14:19:12.168" idx="15">
    <p:pos x="10" y="106"/>
    <p:text>also describe the two approaches used and their limitations (on extra slides)</p:text>
    <p:extLst>
      <p:ext uri="{C676402C-5697-4E1C-873F-D02D1690AC5C}">
        <p15:threadingInfo xmlns:p15="http://schemas.microsoft.com/office/powerpoint/2012/main" timeZoneBias="-60">
          <p15:parentCm authorId="2" idx="14"/>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0484E930-8B2D-4A02-9951-3A1C724343EE}" type="datetimeFigureOut">
              <a:rPr lang="de-DE" smtClean="0"/>
              <a:t>09.11.2021</a:t>
            </a:fld>
            <a:endParaRPr lang="de-DE"/>
          </a:p>
        </p:txBody>
      </p:sp>
      <p:sp>
        <p:nvSpPr>
          <p:cNvPr id="4" name="Folienbildplatzhalt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731838" y="4560888"/>
            <a:ext cx="5851525" cy="4319587"/>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4E732DFE-ABC8-41C7-9D0E-F4D80D222D2F}" type="slidenum">
              <a:rPr lang="de-DE" smtClean="0"/>
              <a:t>‹#›</a:t>
            </a:fld>
            <a:endParaRPr lang="de-DE"/>
          </a:p>
        </p:txBody>
      </p:sp>
    </p:spTree>
    <p:extLst>
      <p:ext uri="{BB962C8B-B14F-4D97-AF65-F5344CB8AC3E}">
        <p14:creationId xmlns:p14="http://schemas.microsoft.com/office/powerpoint/2010/main" val="3590107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57200" y="720725"/>
            <a:ext cx="6400800" cy="360045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E732DFE-ABC8-41C7-9D0E-F4D80D222D2F}" type="slidenum">
              <a:rPr lang="de-DE" smtClean="0"/>
              <a:t>1</a:t>
            </a:fld>
            <a:endParaRPr lang="de-DE"/>
          </a:p>
        </p:txBody>
      </p:sp>
    </p:spTree>
    <p:extLst>
      <p:ext uri="{BB962C8B-B14F-4D97-AF65-F5344CB8AC3E}">
        <p14:creationId xmlns:p14="http://schemas.microsoft.com/office/powerpoint/2010/main" val="38152377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E732DFE-ABC8-41C7-9D0E-F4D80D222D2F}" type="slidenum">
              <a:rPr lang="de-DE" smtClean="0"/>
              <a:t>10</a:t>
            </a:fld>
            <a:endParaRPr lang="de-DE"/>
          </a:p>
        </p:txBody>
      </p:sp>
    </p:spTree>
    <p:extLst>
      <p:ext uri="{BB962C8B-B14F-4D97-AF65-F5344CB8AC3E}">
        <p14:creationId xmlns:p14="http://schemas.microsoft.com/office/powerpoint/2010/main" val="2934881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E732DFE-ABC8-41C7-9D0E-F4D80D222D2F}" type="slidenum">
              <a:rPr lang="de-DE" smtClean="0"/>
              <a:t>2</a:t>
            </a:fld>
            <a:endParaRPr lang="de-DE"/>
          </a:p>
        </p:txBody>
      </p:sp>
    </p:spTree>
    <p:extLst>
      <p:ext uri="{BB962C8B-B14F-4D97-AF65-F5344CB8AC3E}">
        <p14:creationId xmlns:p14="http://schemas.microsoft.com/office/powerpoint/2010/main" val="4130597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 very sure about the motivation.</a:t>
            </a:r>
            <a:endParaRPr lang="en-IN" dirty="0"/>
          </a:p>
        </p:txBody>
      </p:sp>
      <p:sp>
        <p:nvSpPr>
          <p:cNvPr id="4" name="Slide Number Placeholder 3"/>
          <p:cNvSpPr>
            <a:spLocks noGrp="1"/>
          </p:cNvSpPr>
          <p:nvPr>
            <p:ph type="sldNum" sz="quarter" idx="5"/>
          </p:nvPr>
        </p:nvSpPr>
        <p:spPr/>
        <p:txBody>
          <a:bodyPr/>
          <a:lstStyle/>
          <a:p>
            <a:fld id="{4E732DFE-ABC8-41C7-9D0E-F4D80D222D2F}" type="slidenum">
              <a:rPr lang="de-DE" smtClean="0"/>
              <a:t>3</a:t>
            </a:fld>
            <a:endParaRPr lang="de-DE"/>
          </a:p>
        </p:txBody>
      </p:sp>
    </p:spTree>
    <p:extLst>
      <p:ext uri="{BB962C8B-B14F-4D97-AF65-F5344CB8AC3E}">
        <p14:creationId xmlns:p14="http://schemas.microsoft.com/office/powerpoint/2010/main" val="4187795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E732DFE-ABC8-41C7-9D0E-F4D80D222D2F}" type="slidenum">
              <a:rPr lang="de-DE" smtClean="0"/>
              <a:t>4</a:t>
            </a:fld>
            <a:endParaRPr lang="de-DE"/>
          </a:p>
        </p:txBody>
      </p:sp>
    </p:spTree>
    <p:extLst>
      <p:ext uri="{BB962C8B-B14F-4D97-AF65-F5344CB8AC3E}">
        <p14:creationId xmlns:p14="http://schemas.microsoft.com/office/powerpoint/2010/main" val="2855120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E732DFE-ABC8-41C7-9D0E-F4D80D222D2F}" type="slidenum">
              <a:rPr lang="de-DE" smtClean="0"/>
              <a:t>5</a:t>
            </a:fld>
            <a:endParaRPr lang="de-DE"/>
          </a:p>
        </p:txBody>
      </p:sp>
    </p:spTree>
    <p:extLst>
      <p:ext uri="{BB962C8B-B14F-4D97-AF65-F5344CB8AC3E}">
        <p14:creationId xmlns:p14="http://schemas.microsoft.com/office/powerpoint/2010/main" val="3791416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E732DFE-ABC8-41C7-9D0E-F4D80D222D2F}" type="slidenum">
              <a:rPr lang="de-DE" smtClean="0"/>
              <a:t>6</a:t>
            </a:fld>
            <a:endParaRPr lang="de-DE"/>
          </a:p>
        </p:txBody>
      </p:sp>
    </p:spTree>
    <p:extLst>
      <p:ext uri="{BB962C8B-B14F-4D97-AF65-F5344CB8AC3E}">
        <p14:creationId xmlns:p14="http://schemas.microsoft.com/office/powerpoint/2010/main" val="1630085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E732DFE-ABC8-41C7-9D0E-F4D80D222D2F}" type="slidenum">
              <a:rPr lang="de-DE" smtClean="0"/>
              <a:t>7</a:t>
            </a:fld>
            <a:endParaRPr lang="de-DE"/>
          </a:p>
        </p:txBody>
      </p:sp>
    </p:spTree>
    <p:extLst>
      <p:ext uri="{BB962C8B-B14F-4D97-AF65-F5344CB8AC3E}">
        <p14:creationId xmlns:p14="http://schemas.microsoft.com/office/powerpoint/2010/main" val="36692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E732DFE-ABC8-41C7-9D0E-F4D80D222D2F}" type="slidenum">
              <a:rPr lang="de-DE" smtClean="0"/>
              <a:t>8</a:t>
            </a:fld>
            <a:endParaRPr lang="de-DE"/>
          </a:p>
        </p:txBody>
      </p:sp>
    </p:spTree>
    <p:extLst>
      <p:ext uri="{BB962C8B-B14F-4D97-AF65-F5344CB8AC3E}">
        <p14:creationId xmlns:p14="http://schemas.microsoft.com/office/powerpoint/2010/main" val="4189231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E732DFE-ABC8-41C7-9D0E-F4D80D222D2F}" type="slidenum">
              <a:rPr lang="de-DE" smtClean="0"/>
              <a:t>9</a:t>
            </a:fld>
            <a:endParaRPr lang="de-DE"/>
          </a:p>
        </p:txBody>
      </p:sp>
    </p:spTree>
    <p:extLst>
      <p:ext uri="{BB962C8B-B14F-4D97-AF65-F5344CB8AC3E}">
        <p14:creationId xmlns:p14="http://schemas.microsoft.com/office/powerpoint/2010/main" val="1347408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lgn="ctr">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5377BD14-F013-4A15-890F-339259989F27}" type="datetimeFigureOut">
              <a:rPr lang="en-US"/>
              <a:pPr>
                <a:defRPr/>
              </a:pPr>
              <a:t>11/9/2021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8DB54D0-6A98-4A5B-9BA5-70DE7BE4E01A}" type="slidenum">
              <a:rPr lang="en-US"/>
              <a:pPr>
                <a:defRPr/>
              </a:pPr>
              <a:t>‹#›</a:t>
            </a:fld>
            <a:endParaRPr lang="en-US"/>
          </a:p>
        </p:txBody>
      </p:sp>
    </p:spTree>
    <p:extLst>
      <p:ext uri="{BB962C8B-B14F-4D97-AF65-F5344CB8AC3E}">
        <p14:creationId xmlns:p14="http://schemas.microsoft.com/office/powerpoint/2010/main" val="1535031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52CFCC8-AD0E-404E-8402-A5B2657161DB}" type="datetimeFigureOut">
              <a:rPr lang="en-US"/>
              <a:pPr>
                <a:defRPr/>
              </a:pPr>
              <a:t>11/9/2021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D381C51-EABA-4CDF-B556-2784386848DA}" type="slidenum">
              <a:rPr lang="en-US"/>
              <a:pPr>
                <a:defRPr/>
              </a:pPr>
              <a:t>‹#›</a:t>
            </a:fld>
            <a:endParaRPr lang="en-US"/>
          </a:p>
        </p:txBody>
      </p:sp>
    </p:spTree>
    <p:extLst>
      <p:ext uri="{BB962C8B-B14F-4D97-AF65-F5344CB8AC3E}">
        <p14:creationId xmlns:p14="http://schemas.microsoft.com/office/powerpoint/2010/main" val="2752487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D7E0E68-6242-4CCE-ABF4-6B4F3E325F20}" type="datetimeFigureOut">
              <a:rPr lang="en-US"/>
              <a:pPr>
                <a:defRPr/>
              </a:pPr>
              <a:t>11/9/2021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B406DFD-953D-4C7C-80E1-BF005B2C4516}" type="slidenum">
              <a:rPr lang="en-US"/>
              <a:pPr>
                <a:defRPr/>
              </a:pPr>
              <a:t>‹#›</a:t>
            </a:fld>
            <a:endParaRPr lang="en-US"/>
          </a:p>
        </p:txBody>
      </p:sp>
    </p:spTree>
    <p:extLst>
      <p:ext uri="{BB962C8B-B14F-4D97-AF65-F5344CB8AC3E}">
        <p14:creationId xmlns:p14="http://schemas.microsoft.com/office/powerpoint/2010/main" val="1945321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idx="10"/>
          </p:nvPr>
        </p:nvSpPr>
        <p:spPr/>
        <p:txBody>
          <a:bodyPr/>
          <a:lstStyle>
            <a:lvl1pPr>
              <a:defRPr/>
            </a:lvl1pPr>
          </a:lstStyle>
          <a:p>
            <a:pPr>
              <a:defRPr/>
            </a:pPr>
            <a:endParaRPr lang="en-GB"/>
          </a:p>
        </p:txBody>
      </p:sp>
      <p:sp>
        <p:nvSpPr>
          <p:cNvPr id="5" name="Rectangle 9"/>
          <p:cNvSpPr>
            <a:spLocks noGrp="1" noChangeArrowheads="1"/>
          </p:cNvSpPr>
          <p:nvPr>
            <p:ph type="ftr" idx="11"/>
          </p:nvPr>
        </p:nvSpPr>
        <p:spPr/>
        <p:txBody>
          <a:bodyPr/>
          <a:lstStyle>
            <a:lvl1pPr>
              <a:defRPr/>
            </a:lvl1pPr>
          </a:lstStyle>
          <a:p>
            <a:pPr>
              <a:defRPr/>
            </a:pPr>
            <a:endParaRPr lang="en-GB"/>
          </a:p>
        </p:txBody>
      </p:sp>
      <p:sp>
        <p:nvSpPr>
          <p:cNvPr id="6" name="Rectangle 10"/>
          <p:cNvSpPr>
            <a:spLocks noGrp="1" noChangeArrowheads="1"/>
          </p:cNvSpPr>
          <p:nvPr>
            <p:ph type="sldNum" idx="12"/>
          </p:nvPr>
        </p:nvSpPr>
        <p:spPr/>
        <p:txBody>
          <a:bodyPr/>
          <a:lstStyle>
            <a:lvl1pPr>
              <a:defRPr/>
            </a:lvl1pPr>
          </a:lstStyle>
          <a:p>
            <a:pPr>
              <a:defRPr/>
            </a:pPr>
            <a:fld id="{E81B4FF6-BB95-41CC-85D7-1FE46FEC8698}" type="slidenum">
              <a:rPr lang="en-GB"/>
              <a:pPr>
                <a:defRPr/>
              </a:pPr>
              <a:t>‹#›</a:t>
            </a:fld>
            <a:endParaRPr lang="en-GB" dirty="0"/>
          </a:p>
        </p:txBody>
      </p:sp>
    </p:spTree>
    <p:extLst>
      <p:ext uri="{BB962C8B-B14F-4D97-AF65-F5344CB8AC3E}">
        <p14:creationId xmlns:p14="http://schemas.microsoft.com/office/powerpoint/2010/main" val="432101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Line 6"/>
          <p:cNvSpPr>
            <a:spLocks noChangeShapeType="1"/>
          </p:cNvSpPr>
          <p:nvPr userDrawn="1"/>
        </p:nvSpPr>
        <p:spPr bwMode="auto">
          <a:xfrm>
            <a:off x="632885" y="3581400"/>
            <a:ext cx="10924116" cy="1588"/>
          </a:xfrm>
          <a:prstGeom prst="line">
            <a:avLst/>
          </a:prstGeom>
          <a:noFill/>
          <a:ln w="57240">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de-DE"/>
          </a:p>
        </p:txBody>
      </p:sp>
      <p:sp>
        <p:nvSpPr>
          <p:cNvPr id="2" name="Title 1"/>
          <p:cNvSpPr>
            <a:spLocks noGrp="1"/>
          </p:cNvSpPr>
          <p:nvPr>
            <p:ph type="ctrTitle"/>
          </p:nvPr>
        </p:nvSpPr>
        <p:spPr>
          <a:xfrm>
            <a:off x="914400" y="2130426"/>
            <a:ext cx="10363200" cy="1470025"/>
          </a:xfrm>
        </p:spPr>
        <p:txBody>
          <a:bodyPr>
            <a:normAutofit/>
          </a:bodyPr>
          <a:lstStyle>
            <a:lvl1pPr algn="ctr">
              <a:defRPr sz="4800"/>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Date Placeholder 3"/>
          <p:cNvSpPr>
            <a:spLocks noGrp="1"/>
          </p:cNvSpPr>
          <p:nvPr>
            <p:ph type="dt" sz="half" idx="10"/>
          </p:nvPr>
        </p:nvSpPr>
        <p:spPr/>
        <p:txBody>
          <a:bodyPr/>
          <a:lstStyle>
            <a:lvl1pPr>
              <a:defRPr/>
            </a:lvl1pPr>
          </a:lstStyle>
          <a:p>
            <a:pPr>
              <a:defRPr/>
            </a:pPr>
            <a:fld id="{023DDAB1-C01B-4687-9FBE-182A2CD0D058}" type="datetimeFigureOut">
              <a:rPr lang="en-US"/>
              <a:pPr>
                <a:defRPr/>
              </a:pPr>
              <a:t>11/9/2021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D008884-0E5D-492B-8E89-5EEEED715CE6}" type="slidenum">
              <a:rPr lang="en-US"/>
              <a:pPr>
                <a:defRPr/>
              </a:pPr>
              <a:t>‹#›</a:t>
            </a:fld>
            <a:endParaRPr lang="en-US"/>
          </a:p>
        </p:txBody>
      </p:sp>
    </p:spTree>
    <p:extLst>
      <p:ext uri="{BB962C8B-B14F-4D97-AF65-F5344CB8AC3E}">
        <p14:creationId xmlns:p14="http://schemas.microsoft.com/office/powerpoint/2010/main" val="39424843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9511B58-BA18-4BD5-B41A-D8925C7CCE23}" type="datetimeFigureOut">
              <a:rPr lang="en-US"/>
              <a:pPr>
                <a:defRPr/>
              </a:pPr>
              <a:t>11/9/2021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B24757F-3180-4EE1-9833-679B0BB22481}" type="slidenum">
              <a:rPr lang="en-US"/>
              <a:pPr>
                <a:defRPr/>
              </a:pPr>
              <a:t>‹#›</a:t>
            </a:fld>
            <a:endParaRPr lang="en-US"/>
          </a:p>
        </p:txBody>
      </p:sp>
    </p:spTree>
    <p:extLst>
      <p:ext uri="{BB962C8B-B14F-4D97-AF65-F5344CB8AC3E}">
        <p14:creationId xmlns:p14="http://schemas.microsoft.com/office/powerpoint/2010/main" val="15589269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Line 6"/>
          <p:cNvSpPr>
            <a:spLocks noChangeShapeType="1"/>
          </p:cNvSpPr>
          <p:nvPr userDrawn="1"/>
        </p:nvSpPr>
        <p:spPr bwMode="auto">
          <a:xfrm>
            <a:off x="632885" y="4418014"/>
            <a:ext cx="10924116" cy="1587"/>
          </a:xfrm>
          <a:prstGeom prst="line">
            <a:avLst/>
          </a:prstGeom>
          <a:noFill/>
          <a:ln w="57240">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de-DE"/>
          </a:p>
        </p:txBody>
      </p:sp>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0C5FE75-51F4-452C-B8F5-D2EF43C93B69}" type="datetimeFigureOut">
              <a:rPr lang="en-US"/>
              <a:pPr>
                <a:defRPr/>
              </a:pPr>
              <a:t>11/9/2021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4FE15A1-5277-4641-ACC1-F53D5FEE4A22}" type="slidenum">
              <a:rPr lang="en-US"/>
              <a:pPr>
                <a:defRPr/>
              </a:pPr>
              <a:t>‹#›</a:t>
            </a:fld>
            <a:endParaRPr lang="en-US"/>
          </a:p>
        </p:txBody>
      </p:sp>
    </p:spTree>
    <p:extLst>
      <p:ext uri="{BB962C8B-B14F-4D97-AF65-F5344CB8AC3E}">
        <p14:creationId xmlns:p14="http://schemas.microsoft.com/office/powerpoint/2010/main" val="385571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2E329FC4-955B-47D5-BE6E-CC6E87CA234D}" type="datetimeFigureOut">
              <a:rPr lang="en-US"/>
              <a:pPr>
                <a:defRPr/>
              </a:pPr>
              <a:t>11/9/2021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AB2B6EA-6294-4287-8737-4246D47FE980}" type="slidenum">
              <a:rPr lang="en-US"/>
              <a:pPr>
                <a:defRPr/>
              </a:pPr>
              <a:t>‹#›</a:t>
            </a:fld>
            <a:endParaRPr lang="en-US"/>
          </a:p>
        </p:txBody>
      </p:sp>
    </p:spTree>
    <p:extLst>
      <p:ext uri="{BB962C8B-B14F-4D97-AF65-F5344CB8AC3E}">
        <p14:creationId xmlns:p14="http://schemas.microsoft.com/office/powerpoint/2010/main" val="36087319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E6B075C-2FFD-4E39-B896-928FB6F88C7E}" type="datetimeFigureOut">
              <a:rPr lang="en-US"/>
              <a:pPr>
                <a:defRPr/>
              </a:pPr>
              <a:t>11/9/2021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FE748F5-E7D6-42B9-B341-CF132D040094}" type="slidenum">
              <a:rPr lang="en-US"/>
              <a:pPr>
                <a:defRPr/>
              </a:pPr>
              <a:t>‹#›</a:t>
            </a:fld>
            <a:endParaRPr lang="en-US"/>
          </a:p>
        </p:txBody>
      </p:sp>
    </p:spTree>
    <p:extLst>
      <p:ext uri="{BB962C8B-B14F-4D97-AF65-F5344CB8AC3E}">
        <p14:creationId xmlns:p14="http://schemas.microsoft.com/office/powerpoint/2010/main" val="35394808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E261FF5-3AC1-43BE-86E7-08C0AEE6A454}" type="datetimeFigureOut">
              <a:rPr lang="en-US"/>
              <a:pPr>
                <a:defRPr/>
              </a:pPr>
              <a:t>11/9/2021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B445F53-E8CD-4341-AFEC-2D7CE2326394}" type="slidenum">
              <a:rPr lang="en-US"/>
              <a:pPr>
                <a:defRPr/>
              </a:pPr>
              <a:t>‹#›</a:t>
            </a:fld>
            <a:endParaRPr lang="en-US"/>
          </a:p>
        </p:txBody>
      </p:sp>
    </p:spTree>
    <p:extLst>
      <p:ext uri="{BB962C8B-B14F-4D97-AF65-F5344CB8AC3E}">
        <p14:creationId xmlns:p14="http://schemas.microsoft.com/office/powerpoint/2010/main" val="41690561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D24C328-B7B3-40A2-9F9D-BDDE52D8C0EC}" type="datetimeFigureOut">
              <a:rPr lang="en-US"/>
              <a:pPr>
                <a:defRPr/>
              </a:pPr>
              <a:t>11/9/2021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45DF145-AB9C-4A2B-9751-AA68EDC9E31E}" type="slidenum">
              <a:rPr lang="en-US"/>
              <a:pPr>
                <a:defRPr/>
              </a:pPr>
              <a:t>‹#›</a:t>
            </a:fld>
            <a:endParaRPr lang="en-US"/>
          </a:p>
        </p:txBody>
      </p:sp>
    </p:spTree>
    <p:extLst>
      <p:ext uri="{BB962C8B-B14F-4D97-AF65-F5344CB8AC3E}">
        <p14:creationId xmlns:p14="http://schemas.microsoft.com/office/powerpoint/2010/main" val="1480502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448800" cy="563562"/>
          </a:xfrm>
        </p:spPr>
        <p:txBody>
          <a:bodyPr/>
          <a:lstStyle/>
          <a:p>
            <a:r>
              <a:rPr lang="en-US"/>
              <a:t>Click to edit Master title style</a:t>
            </a:r>
          </a:p>
        </p:txBody>
      </p:sp>
      <p:sp>
        <p:nvSpPr>
          <p:cNvPr id="3" name="Content Placeholder 2"/>
          <p:cNvSpPr>
            <a:spLocks noGrp="1"/>
          </p:cNvSpPr>
          <p:nvPr>
            <p:ph idx="1"/>
          </p:nvPr>
        </p:nvSpPr>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p:txBody>
          <a:bodyPr/>
          <a:lstStyle>
            <a:lvl1pPr>
              <a:defRPr/>
            </a:lvl1pPr>
          </a:lstStyle>
          <a:p>
            <a:pPr>
              <a:defRPr/>
            </a:pPr>
            <a:fld id="{01D5C1C1-F6BE-472B-A191-315F87C5DDFB}" type="datetimeFigureOut">
              <a:rPr lang="en-US"/>
              <a:pPr>
                <a:defRPr/>
              </a:pPr>
              <a:t>11/9/2021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6609789-8DBF-4D26-912C-C447B14C9078}" type="slidenum">
              <a:rPr lang="en-US"/>
              <a:pPr>
                <a:defRPr/>
              </a:pPr>
              <a:t>‹#›</a:t>
            </a:fld>
            <a:endParaRPr lang="en-US"/>
          </a:p>
        </p:txBody>
      </p:sp>
    </p:spTree>
    <p:extLst>
      <p:ext uri="{BB962C8B-B14F-4D97-AF65-F5344CB8AC3E}">
        <p14:creationId xmlns:p14="http://schemas.microsoft.com/office/powerpoint/2010/main" val="26833176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8C43D14-1950-4E88-B18A-001B9522C9AC}" type="datetimeFigureOut">
              <a:rPr lang="en-US"/>
              <a:pPr>
                <a:defRPr/>
              </a:pPr>
              <a:t>11/9/2021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90CA0A7-D22B-4872-9378-9175F06CC870}" type="slidenum">
              <a:rPr lang="en-US"/>
              <a:pPr>
                <a:defRPr/>
              </a:pPr>
              <a:t>‹#›</a:t>
            </a:fld>
            <a:endParaRPr lang="en-US"/>
          </a:p>
        </p:txBody>
      </p:sp>
    </p:spTree>
    <p:extLst>
      <p:ext uri="{BB962C8B-B14F-4D97-AF65-F5344CB8AC3E}">
        <p14:creationId xmlns:p14="http://schemas.microsoft.com/office/powerpoint/2010/main" val="14582954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9DF3B9A-E468-45BF-B1AC-B3E384A74CEF}" type="datetimeFigureOut">
              <a:rPr lang="en-US"/>
              <a:pPr>
                <a:defRPr/>
              </a:pPr>
              <a:t>11/9/2021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0CE7C66-5141-45F6-8BE7-A32AE5911E75}" type="slidenum">
              <a:rPr lang="en-US"/>
              <a:pPr>
                <a:defRPr/>
              </a:pPr>
              <a:t>‹#›</a:t>
            </a:fld>
            <a:endParaRPr lang="en-US"/>
          </a:p>
        </p:txBody>
      </p:sp>
    </p:spTree>
    <p:extLst>
      <p:ext uri="{BB962C8B-B14F-4D97-AF65-F5344CB8AC3E}">
        <p14:creationId xmlns:p14="http://schemas.microsoft.com/office/powerpoint/2010/main" val="38375644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D19E75C-5E2E-4508-B151-31E459CBF2AA}" type="datetimeFigureOut">
              <a:rPr lang="en-US"/>
              <a:pPr>
                <a:defRPr/>
              </a:pPr>
              <a:t>11/9/2021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09660C2-D056-4208-91E1-8CAE104B585F}" type="slidenum">
              <a:rPr lang="en-US"/>
              <a:pPr>
                <a:defRPr/>
              </a:pPr>
              <a:t>‹#›</a:t>
            </a:fld>
            <a:endParaRPr lang="en-US"/>
          </a:p>
        </p:txBody>
      </p:sp>
    </p:spTree>
    <p:extLst>
      <p:ext uri="{BB962C8B-B14F-4D97-AF65-F5344CB8AC3E}">
        <p14:creationId xmlns:p14="http://schemas.microsoft.com/office/powerpoint/2010/main" val="22988856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AAEE302-9F5E-428C-9EAD-124F5443F41A}" type="datetimeFigureOut">
              <a:rPr lang="en-US"/>
              <a:pPr>
                <a:defRPr/>
              </a:pPr>
              <a:t>11/9/2021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0CBC472-4269-45DC-9EB9-22B10946AC9F}" type="slidenum">
              <a:rPr lang="en-US"/>
              <a:pPr>
                <a:defRPr/>
              </a:pPr>
              <a:t>‹#›</a:t>
            </a:fld>
            <a:endParaRPr lang="en-US"/>
          </a:p>
        </p:txBody>
      </p:sp>
    </p:spTree>
    <p:extLst>
      <p:ext uri="{BB962C8B-B14F-4D97-AF65-F5344CB8AC3E}">
        <p14:creationId xmlns:p14="http://schemas.microsoft.com/office/powerpoint/2010/main" val="1880107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idx="10"/>
          </p:nvPr>
        </p:nvSpPr>
        <p:spPr/>
        <p:txBody>
          <a:bodyPr/>
          <a:lstStyle>
            <a:lvl1pPr>
              <a:defRPr/>
            </a:lvl1pPr>
          </a:lstStyle>
          <a:p>
            <a:pPr>
              <a:defRPr/>
            </a:pPr>
            <a:endParaRPr lang="en-GB"/>
          </a:p>
        </p:txBody>
      </p:sp>
      <p:sp>
        <p:nvSpPr>
          <p:cNvPr id="5" name="Rectangle 7"/>
          <p:cNvSpPr>
            <a:spLocks noGrp="1" noChangeArrowheads="1"/>
          </p:cNvSpPr>
          <p:nvPr>
            <p:ph type="ftr" idx="11"/>
          </p:nvPr>
        </p:nvSpPr>
        <p:spPr/>
        <p:txBody>
          <a:bodyPr/>
          <a:lstStyle>
            <a:lvl1pPr>
              <a:defRPr/>
            </a:lvl1pPr>
          </a:lstStyle>
          <a:p>
            <a:pPr>
              <a:defRPr/>
            </a:pPr>
            <a:endParaRPr lang="en-GB"/>
          </a:p>
        </p:txBody>
      </p:sp>
      <p:sp>
        <p:nvSpPr>
          <p:cNvPr id="6" name="Rectangle 8"/>
          <p:cNvSpPr>
            <a:spLocks noGrp="1" noChangeArrowheads="1"/>
          </p:cNvSpPr>
          <p:nvPr>
            <p:ph type="sldNum" idx="12"/>
          </p:nvPr>
        </p:nvSpPr>
        <p:spPr/>
        <p:txBody>
          <a:bodyPr/>
          <a:lstStyle>
            <a:lvl1pPr>
              <a:defRPr/>
            </a:lvl1pPr>
          </a:lstStyle>
          <a:p>
            <a:pPr>
              <a:defRPr/>
            </a:pPr>
            <a:fld id="{E4825862-3FA7-474C-9DE8-BE6AC28BA632}" type="slidenum">
              <a:rPr lang="en-GB"/>
              <a:pPr>
                <a:defRPr/>
              </a:pPr>
              <a:t>‹#›</a:t>
            </a:fld>
            <a:endParaRPr lang="en-GB" dirty="0"/>
          </a:p>
        </p:txBody>
      </p:sp>
    </p:spTree>
    <p:extLst>
      <p:ext uri="{BB962C8B-B14F-4D97-AF65-F5344CB8AC3E}">
        <p14:creationId xmlns:p14="http://schemas.microsoft.com/office/powerpoint/2010/main" val="15216549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sp>
        <p:nvSpPr>
          <p:cNvPr id="20" name="Rectangle 2"/>
          <p:cNvSpPr>
            <a:spLocks noGrp="1" noChangeArrowheads="1"/>
          </p:cNvSpPr>
          <p:nvPr>
            <p:ph type="ctrTitle" hasCustomPrompt="1"/>
          </p:nvPr>
        </p:nvSpPr>
        <p:spPr>
          <a:xfrm>
            <a:off x="1016000" y="3124201"/>
            <a:ext cx="7239000" cy="876041"/>
          </a:xfrm>
        </p:spPr>
        <p:txBody>
          <a:bodyPr>
            <a:normAutofit/>
          </a:bodyPr>
          <a:lstStyle>
            <a:lvl1pPr algn="l">
              <a:defRPr sz="2000">
                <a:solidFill>
                  <a:srgbClr val="000099"/>
                </a:solidFill>
                <a:latin typeface="Arial" pitchFamily="34" charset="0"/>
                <a:cs typeface="Arial" pitchFamily="34" charset="0"/>
              </a:defRPr>
            </a:lvl1pPr>
          </a:lstStyle>
          <a:p>
            <a:r>
              <a:rPr lang="de-DE" dirty="0"/>
              <a:t>Titelmasterformat durch </a:t>
            </a:r>
            <a:br>
              <a:rPr lang="de-DE" dirty="0"/>
            </a:br>
            <a:r>
              <a:rPr lang="de-DE" dirty="0"/>
              <a:t>Klicken bearbeiten</a:t>
            </a:r>
          </a:p>
        </p:txBody>
      </p:sp>
      <p:sp>
        <p:nvSpPr>
          <p:cNvPr id="21" name="Rectangle 3"/>
          <p:cNvSpPr>
            <a:spLocks noGrp="1" noChangeArrowheads="1"/>
          </p:cNvSpPr>
          <p:nvPr>
            <p:ph type="subTitle" idx="1"/>
          </p:nvPr>
        </p:nvSpPr>
        <p:spPr>
          <a:xfrm>
            <a:off x="1016000" y="4267202"/>
            <a:ext cx="10160000" cy="1447799"/>
          </a:xfrm>
        </p:spPr>
        <p:txBody>
          <a:bodyPr anchor="ctr"/>
          <a:lstStyle>
            <a:lvl1pPr marL="0" indent="0">
              <a:buFontTx/>
              <a:buNone/>
              <a:defRPr b="1">
                <a:solidFill>
                  <a:srgbClr val="FF0000"/>
                </a:solidFill>
                <a:latin typeface="Arial" pitchFamily="34" charset="0"/>
                <a:cs typeface="Arial" pitchFamily="34" charset="0"/>
              </a:defRPr>
            </a:lvl1pPr>
          </a:lstStyle>
          <a:p>
            <a:r>
              <a:rPr lang="de-DE" dirty="0"/>
              <a:t>Formatvorlage des Untertitelmasters durch Klicken bearbeiten</a:t>
            </a:r>
          </a:p>
        </p:txBody>
      </p:sp>
      <p:sp>
        <p:nvSpPr>
          <p:cNvPr id="27" name="Rectangle 13"/>
          <p:cNvSpPr>
            <a:spLocks noChangeArrowheads="1"/>
          </p:cNvSpPr>
          <p:nvPr userDrawn="1"/>
        </p:nvSpPr>
        <p:spPr bwMode="auto">
          <a:xfrm>
            <a:off x="2362" y="4101188"/>
            <a:ext cx="8252637" cy="117331"/>
          </a:xfrm>
          <a:prstGeom prst="rect">
            <a:avLst/>
          </a:prstGeom>
          <a:solidFill>
            <a:srgbClr val="000099"/>
          </a:solidFill>
          <a:ln w="9525" cap="rnd">
            <a:solidFill>
              <a:srgbClr val="000099"/>
            </a:solidFill>
            <a:round/>
            <a:headEnd/>
            <a:tailEnd/>
          </a:ln>
          <a:effectLst/>
        </p:spPr>
        <p:txBody>
          <a:bodyPr wrap="none" anchor="ctr"/>
          <a:lstStyle/>
          <a:p>
            <a:endParaRPr lang="en-US" dirty="0">
              <a:solidFill>
                <a:prstClr val="black"/>
              </a:solidFill>
              <a:latin typeface="Arial" pitchFamily="34" charset="0"/>
            </a:endParaRPr>
          </a:p>
        </p:txBody>
      </p:sp>
      <p:sp>
        <p:nvSpPr>
          <p:cNvPr id="11" name="Rectangle 13"/>
          <p:cNvSpPr>
            <a:spLocks noChangeArrowheads="1"/>
          </p:cNvSpPr>
          <p:nvPr userDrawn="1"/>
        </p:nvSpPr>
        <p:spPr bwMode="auto">
          <a:xfrm>
            <a:off x="11277600" y="4101188"/>
            <a:ext cx="914400" cy="118800"/>
          </a:xfrm>
          <a:prstGeom prst="rect">
            <a:avLst/>
          </a:prstGeom>
          <a:solidFill>
            <a:srgbClr val="000099"/>
          </a:solidFill>
          <a:ln w="9525" cap="rnd">
            <a:solidFill>
              <a:srgbClr val="000099"/>
            </a:solidFill>
            <a:round/>
            <a:headEnd/>
            <a:tailEnd/>
          </a:ln>
          <a:effectLst/>
        </p:spPr>
        <p:txBody>
          <a:bodyPr wrap="none" anchor="ctr"/>
          <a:lstStyle/>
          <a:p>
            <a:endParaRPr lang="en-US">
              <a:solidFill>
                <a:prstClr val="black"/>
              </a:solidFill>
              <a:latin typeface="Arial" pitchFamily="34" charset="0"/>
            </a:endParaRPr>
          </a:p>
        </p:txBody>
      </p:sp>
      <p:sp>
        <p:nvSpPr>
          <p:cNvPr id="13" name="Rectangle 13"/>
          <p:cNvSpPr>
            <a:spLocks noChangeArrowheads="1"/>
          </p:cNvSpPr>
          <p:nvPr userDrawn="1"/>
        </p:nvSpPr>
        <p:spPr bwMode="auto">
          <a:xfrm>
            <a:off x="1016000" y="4101188"/>
            <a:ext cx="6223000" cy="120911"/>
          </a:xfrm>
          <a:prstGeom prst="rect">
            <a:avLst/>
          </a:prstGeom>
          <a:solidFill>
            <a:schemeClr val="bg1"/>
          </a:solidFill>
          <a:ln w="9525" cap="rnd">
            <a:solidFill>
              <a:schemeClr val="bg1"/>
            </a:solidFill>
            <a:round/>
            <a:headEnd/>
            <a:tailEnd/>
          </a:ln>
          <a:effectLst/>
        </p:spPr>
        <p:txBody>
          <a:bodyPr wrap="none" anchor="ctr"/>
          <a:lstStyle/>
          <a:p>
            <a:endParaRPr lang="en-US">
              <a:solidFill>
                <a:prstClr val="black"/>
              </a:solidFill>
              <a:latin typeface="Arial" pitchFamily="34" charset="0"/>
            </a:endParaRPr>
          </a:p>
        </p:txBody>
      </p:sp>
      <p:sp>
        <p:nvSpPr>
          <p:cNvPr id="14" name="Text Box 15"/>
          <p:cNvSpPr txBox="1">
            <a:spLocks noChangeArrowheads="1"/>
          </p:cNvSpPr>
          <p:nvPr userDrawn="1"/>
        </p:nvSpPr>
        <p:spPr bwMode="auto">
          <a:xfrm>
            <a:off x="1065093" y="3961948"/>
            <a:ext cx="6216770" cy="349702"/>
          </a:xfrm>
          <a:prstGeom prst="rect">
            <a:avLst/>
          </a:prstGeom>
          <a:noFill/>
          <a:ln w="9525">
            <a:noFill/>
            <a:miter lim="800000"/>
            <a:headEnd/>
            <a:tailEnd/>
          </a:ln>
          <a:effectLst/>
        </p:spPr>
        <p:txBody>
          <a:bodyPr wrap="square" lIns="54000" tIns="36000" rIns="18000" bIns="36000">
            <a:spAutoFit/>
          </a:bodyPr>
          <a:lstStyle/>
          <a:p>
            <a:r>
              <a:rPr lang="de-DE" sz="1800" b="1" dirty="0">
                <a:solidFill>
                  <a:srgbClr val="000099"/>
                </a:solidFill>
                <a:effectLst>
                  <a:innerShdw>
                    <a:schemeClr val="bg1"/>
                  </a:innerShdw>
                </a:effectLst>
                <a:latin typeface="Arial" pitchFamily="34" charset="0"/>
                <a:cs typeface="Arial" pitchFamily="34" charset="0"/>
              </a:rPr>
              <a:t>Institute </a:t>
            </a:r>
            <a:r>
              <a:rPr lang="de-DE" sz="1800" b="1" dirty="0" err="1">
                <a:solidFill>
                  <a:srgbClr val="000099"/>
                </a:solidFill>
                <a:effectLst>
                  <a:innerShdw>
                    <a:schemeClr val="bg1"/>
                  </a:innerShdw>
                </a:effectLst>
                <a:latin typeface="Arial" pitchFamily="34" charset="0"/>
                <a:cs typeface="Arial" pitchFamily="34" charset="0"/>
              </a:rPr>
              <a:t>of</a:t>
            </a:r>
            <a:r>
              <a:rPr lang="de-DE" sz="1800" b="1" dirty="0">
                <a:solidFill>
                  <a:srgbClr val="000099"/>
                </a:solidFill>
                <a:effectLst>
                  <a:innerShdw>
                    <a:schemeClr val="bg1"/>
                  </a:innerShdw>
                </a:effectLst>
                <a:latin typeface="Arial" pitchFamily="34" charset="0"/>
                <a:cs typeface="Arial" pitchFamily="34" charset="0"/>
              </a:rPr>
              <a:t> Medical Technology </a:t>
            </a:r>
            <a:r>
              <a:rPr lang="de-DE" sz="1800" b="1" dirty="0" err="1">
                <a:solidFill>
                  <a:srgbClr val="000099"/>
                </a:solidFill>
                <a:effectLst>
                  <a:innerShdw>
                    <a:schemeClr val="bg1"/>
                  </a:innerShdw>
                </a:effectLst>
                <a:latin typeface="Arial" pitchFamily="34" charset="0"/>
                <a:cs typeface="Arial" pitchFamily="34" charset="0"/>
              </a:rPr>
              <a:t>and</a:t>
            </a:r>
            <a:r>
              <a:rPr lang="de-DE" sz="1800" b="1" dirty="0">
                <a:solidFill>
                  <a:srgbClr val="000099"/>
                </a:solidFill>
                <a:effectLst>
                  <a:innerShdw>
                    <a:schemeClr val="bg1"/>
                  </a:innerShdw>
                </a:effectLst>
                <a:latin typeface="Arial" pitchFamily="34" charset="0"/>
                <a:cs typeface="Arial" pitchFamily="34" charset="0"/>
              </a:rPr>
              <a:t> Intelligent Systems</a:t>
            </a:r>
          </a:p>
        </p:txBody>
      </p:sp>
      <p:sp>
        <p:nvSpPr>
          <p:cNvPr id="4" name="AutoShape 4"/>
          <p:cNvSpPr>
            <a:spLocks noChangeAspect="1" noChangeArrowheads="1" noTextEdit="1"/>
          </p:cNvSpPr>
          <p:nvPr userDrawn="1"/>
        </p:nvSpPr>
        <p:spPr bwMode="auto">
          <a:xfrm>
            <a:off x="-573616" y="-381378"/>
            <a:ext cx="13555133" cy="277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pic>
        <p:nvPicPr>
          <p:cNvPr id="101" name="Grafik 10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7168" y="533400"/>
            <a:ext cx="3849632" cy="1240539"/>
          </a:xfrm>
          <a:prstGeom prst="rect">
            <a:avLst/>
          </a:prstGeom>
        </p:spPr>
      </p:pic>
      <p:pic>
        <p:nvPicPr>
          <p:cNvPr id="6" name="Grafik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14431" y="3366000"/>
            <a:ext cx="2939393" cy="914402"/>
          </a:xfrm>
          <a:prstGeom prst="rect">
            <a:avLst/>
          </a:prstGeom>
        </p:spPr>
      </p:pic>
    </p:spTree>
    <p:extLst>
      <p:ext uri="{BB962C8B-B14F-4D97-AF65-F5344CB8AC3E}">
        <p14:creationId xmlns:p14="http://schemas.microsoft.com/office/powerpoint/2010/main" val="10458303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3_Title Slide">
    <p:spTree>
      <p:nvGrpSpPr>
        <p:cNvPr id="1" name=""/>
        <p:cNvGrpSpPr/>
        <p:nvPr/>
      </p:nvGrpSpPr>
      <p:grpSpPr>
        <a:xfrm>
          <a:off x="0" y="0"/>
          <a:ext cx="0" cy="0"/>
          <a:chOff x="0" y="0"/>
          <a:chExt cx="0" cy="0"/>
        </a:xfrm>
      </p:grpSpPr>
      <p:sp>
        <p:nvSpPr>
          <p:cNvPr id="20" name="Rectangle 2"/>
          <p:cNvSpPr>
            <a:spLocks noGrp="1" noChangeArrowheads="1"/>
          </p:cNvSpPr>
          <p:nvPr>
            <p:ph type="ctrTitle" hasCustomPrompt="1"/>
          </p:nvPr>
        </p:nvSpPr>
        <p:spPr>
          <a:xfrm>
            <a:off x="1016000" y="3124201"/>
            <a:ext cx="7239000" cy="876041"/>
          </a:xfrm>
        </p:spPr>
        <p:txBody>
          <a:bodyPr>
            <a:normAutofit/>
          </a:bodyPr>
          <a:lstStyle>
            <a:lvl1pPr algn="l">
              <a:defRPr sz="2000">
                <a:solidFill>
                  <a:srgbClr val="000099"/>
                </a:solidFill>
                <a:latin typeface="Arial" pitchFamily="34" charset="0"/>
                <a:cs typeface="Arial" pitchFamily="34" charset="0"/>
              </a:defRPr>
            </a:lvl1pPr>
          </a:lstStyle>
          <a:p>
            <a:r>
              <a:rPr lang="de-DE" dirty="0"/>
              <a:t>Titelmasterformat durch </a:t>
            </a:r>
            <a:br>
              <a:rPr lang="de-DE" dirty="0"/>
            </a:br>
            <a:r>
              <a:rPr lang="de-DE" dirty="0"/>
              <a:t>Klicken bearbeiten</a:t>
            </a:r>
          </a:p>
        </p:txBody>
      </p:sp>
      <p:sp>
        <p:nvSpPr>
          <p:cNvPr id="21" name="Rectangle 3"/>
          <p:cNvSpPr>
            <a:spLocks noGrp="1" noChangeArrowheads="1"/>
          </p:cNvSpPr>
          <p:nvPr>
            <p:ph type="subTitle" idx="1"/>
          </p:nvPr>
        </p:nvSpPr>
        <p:spPr>
          <a:xfrm>
            <a:off x="1016000" y="4267202"/>
            <a:ext cx="10160000" cy="1447799"/>
          </a:xfrm>
        </p:spPr>
        <p:txBody>
          <a:bodyPr anchor="ctr"/>
          <a:lstStyle>
            <a:lvl1pPr marL="0" indent="0">
              <a:buFontTx/>
              <a:buNone/>
              <a:defRPr b="1">
                <a:solidFill>
                  <a:srgbClr val="FF0000"/>
                </a:solidFill>
                <a:latin typeface="Arial" pitchFamily="34" charset="0"/>
                <a:cs typeface="Arial" pitchFamily="34" charset="0"/>
              </a:defRPr>
            </a:lvl1pPr>
          </a:lstStyle>
          <a:p>
            <a:r>
              <a:rPr lang="de-DE" dirty="0"/>
              <a:t>Formatvorlage des Untertitelmasters durch Klicken bearbeiten</a:t>
            </a:r>
          </a:p>
        </p:txBody>
      </p:sp>
      <p:sp>
        <p:nvSpPr>
          <p:cNvPr id="27" name="Rectangle 13"/>
          <p:cNvSpPr>
            <a:spLocks noChangeArrowheads="1"/>
          </p:cNvSpPr>
          <p:nvPr userDrawn="1"/>
        </p:nvSpPr>
        <p:spPr bwMode="auto">
          <a:xfrm>
            <a:off x="2362" y="4101188"/>
            <a:ext cx="8252637" cy="117331"/>
          </a:xfrm>
          <a:prstGeom prst="rect">
            <a:avLst/>
          </a:prstGeom>
          <a:solidFill>
            <a:srgbClr val="FF0000"/>
          </a:solidFill>
          <a:ln w="9525" cap="rnd">
            <a:solidFill>
              <a:srgbClr val="FF0000"/>
            </a:solidFill>
            <a:round/>
            <a:headEnd/>
            <a:tailEnd/>
          </a:ln>
          <a:effectLst/>
        </p:spPr>
        <p:txBody>
          <a:bodyPr wrap="none" anchor="ctr"/>
          <a:lstStyle/>
          <a:p>
            <a:endParaRPr lang="en-US" dirty="0">
              <a:solidFill>
                <a:prstClr val="black"/>
              </a:solidFill>
              <a:latin typeface="Arial" pitchFamily="34" charset="0"/>
            </a:endParaRPr>
          </a:p>
        </p:txBody>
      </p:sp>
      <p:sp>
        <p:nvSpPr>
          <p:cNvPr id="11" name="Rectangle 13"/>
          <p:cNvSpPr>
            <a:spLocks noChangeArrowheads="1"/>
          </p:cNvSpPr>
          <p:nvPr userDrawn="1"/>
        </p:nvSpPr>
        <p:spPr bwMode="auto">
          <a:xfrm>
            <a:off x="11277600" y="4101188"/>
            <a:ext cx="914400" cy="118800"/>
          </a:xfrm>
          <a:prstGeom prst="rect">
            <a:avLst/>
          </a:prstGeom>
          <a:solidFill>
            <a:srgbClr val="FF0000"/>
          </a:solidFill>
          <a:ln w="9525" cap="rnd">
            <a:solidFill>
              <a:srgbClr val="FF0000"/>
            </a:solidFill>
            <a:round/>
            <a:headEnd/>
            <a:tailEnd/>
          </a:ln>
          <a:effectLst/>
        </p:spPr>
        <p:txBody>
          <a:bodyPr wrap="none" anchor="ctr"/>
          <a:lstStyle/>
          <a:p>
            <a:endParaRPr lang="en-US">
              <a:solidFill>
                <a:prstClr val="black"/>
              </a:solidFill>
              <a:latin typeface="Arial" pitchFamily="34" charset="0"/>
            </a:endParaRPr>
          </a:p>
        </p:txBody>
      </p:sp>
      <p:sp>
        <p:nvSpPr>
          <p:cNvPr id="13" name="Rectangle 13"/>
          <p:cNvSpPr>
            <a:spLocks noChangeArrowheads="1"/>
          </p:cNvSpPr>
          <p:nvPr userDrawn="1"/>
        </p:nvSpPr>
        <p:spPr bwMode="auto">
          <a:xfrm>
            <a:off x="1016000" y="4101188"/>
            <a:ext cx="6223000" cy="120911"/>
          </a:xfrm>
          <a:prstGeom prst="rect">
            <a:avLst/>
          </a:prstGeom>
          <a:solidFill>
            <a:schemeClr val="bg1"/>
          </a:solidFill>
          <a:ln w="9525" cap="rnd">
            <a:solidFill>
              <a:schemeClr val="bg1"/>
            </a:solidFill>
            <a:round/>
            <a:headEnd/>
            <a:tailEnd/>
          </a:ln>
          <a:effectLst/>
        </p:spPr>
        <p:txBody>
          <a:bodyPr wrap="none" anchor="ctr"/>
          <a:lstStyle/>
          <a:p>
            <a:endParaRPr lang="en-US">
              <a:solidFill>
                <a:prstClr val="black"/>
              </a:solidFill>
              <a:latin typeface="Arial" pitchFamily="34" charset="0"/>
            </a:endParaRPr>
          </a:p>
        </p:txBody>
      </p:sp>
      <p:sp>
        <p:nvSpPr>
          <p:cNvPr id="14" name="Text Box 15"/>
          <p:cNvSpPr txBox="1">
            <a:spLocks noChangeArrowheads="1"/>
          </p:cNvSpPr>
          <p:nvPr userDrawn="1"/>
        </p:nvSpPr>
        <p:spPr bwMode="auto">
          <a:xfrm>
            <a:off x="1065093" y="3961948"/>
            <a:ext cx="6216770" cy="349702"/>
          </a:xfrm>
          <a:prstGeom prst="rect">
            <a:avLst/>
          </a:prstGeom>
          <a:noFill/>
          <a:ln w="9525">
            <a:noFill/>
            <a:miter lim="800000"/>
            <a:headEnd/>
            <a:tailEnd/>
          </a:ln>
          <a:effectLst/>
        </p:spPr>
        <p:txBody>
          <a:bodyPr wrap="square" lIns="54000" tIns="36000" rIns="18000" bIns="36000">
            <a:spAutoFit/>
          </a:bodyPr>
          <a:lstStyle/>
          <a:p>
            <a:r>
              <a:rPr lang="de-DE" sz="1800" b="1" dirty="0">
                <a:solidFill>
                  <a:srgbClr val="000099"/>
                </a:solidFill>
                <a:effectLst>
                  <a:innerShdw>
                    <a:schemeClr val="bg1"/>
                  </a:innerShdw>
                </a:effectLst>
                <a:latin typeface="Arial" pitchFamily="34" charset="0"/>
                <a:cs typeface="Arial" pitchFamily="34" charset="0"/>
              </a:rPr>
              <a:t>Institute </a:t>
            </a:r>
            <a:r>
              <a:rPr lang="de-DE" sz="1800" b="1" dirty="0" err="1">
                <a:solidFill>
                  <a:srgbClr val="000099"/>
                </a:solidFill>
                <a:effectLst>
                  <a:innerShdw>
                    <a:schemeClr val="bg1"/>
                  </a:innerShdw>
                </a:effectLst>
                <a:latin typeface="Arial" pitchFamily="34" charset="0"/>
                <a:cs typeface="Arial" pitchFamily="34" charset="0"/>
              </a:rPr>
              <a:t>of</a:t>
            </a:r>
            <a:r>
              <a:rPr lang="de-DE" sz="1800" b="1" dirty="0">
                <a:solidFill>
                  <a:srgbClr val="000099"/>
                </a:solidFill>
                <a:effectLst>
                  <a:innerShdw>
                    <a:schemeClr val="bg1"/>
                  </a:innerShdw>
                </a:effectLst>
                <a:latin typeface="Arial" pitchFamily="34" charset="0"/>
                <a:cs typeface="Arial" pitchFamily="34" charset="0"/>
              </a:rPr>
              <a:t> Medical Technology </a:t>
            </a:r>
            <a:r>
              <a:rPr lang="de-DE" sz="1800" b="1" dirty="0" err="1">
                <a:solidFill>
                  <a:srgbClr val="000099"/>
                </a:solidFill>
                <a:effectLst>
                  <a:innerShdw>
                    <a:schemeClr val="bg1"/>
                  </a:innerShdw>
                </a:effectLst>
                <a:latin typeface="Arial" pitchFamily="34" charset="0"/>
                <a:cs typeface="Arial" pitchFamily="34" charset="0"/>
              </a:rPr>
              <a:t>and</a:t>
            </a:r>
            <a:r>
              <a:rPr lang="de-DE" sz="1800" b="1" dirty="0">
                <a:solidFill>
                  <a:srgbClr val="000099"/>
                </a:solidFill>
                <a:effectLst>
                  <a:innerShdw>
                    <a:schemeClr val="bg1"/>
                  </a:innerShdw>
                </a:effectLst>
                <a:latin typeface="Arial" pitchFamily="34" charset="0"/>
                <a:cs typeface="Arial" pitchFamily="34" charset="0"/>
              </a:rPr>
              <a:t> Intelligent Systems</a:t>
            </a:r>
          </a:p>
        </p:txBody>
      </p:sp>
      <p:sp>
        <p:nvSpPr>
          <p:cNvPr id="4" name="AutoShape 4"/>
          <p:cNvSpPr>
            <a:spLocks noChangeAspect="1" noChangeArrowheads="1" noTextEdit="1"/>
          </p:cNvSpPr>
          <p:nvPr userDrawn="1"/>
        </p:nvSpPr>
        <p:spPr bwMode="auto">
          <a:xfrm>
            <a:off x="-573616" y="-381378"/>
            <a:ext cx="13555133" cy="277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pic>
        <p:nvPicPr>
          <p:cNvPr id="101" name="Grafik 10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7168" y="533400"/>
            <a:ext cx="3849632" cy="1240539"/>
          </a:xfrm>
          <a:prstGeom prst="rect">
            <a:avLst/>
          </a:prstGeom>
        </p:spPr>
      </p:pic>
      <p:pic>
        <p:nvPicPr>
          <p:cNvPr id="6" name="Grafik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14431" y="3366000"/>
            <a:ext cx="2939393" cy="914402"/>
          </a:xfrm>
          <a:prstGeom prst="rect">
            <a:avLst/>
          </a:prstGeom>
        </p:spPr>
      </p:pic>
    </p:spTree>
    <p:extLst>
      <p:ext uri="{BB962C8B-B14F-4D97-AF65-F5344CB8AC3E}">
        <p14:creationId xmlns:p14="http://schemas.microsoft.com/office/powerpoint/2010/main" val="31070756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6_Title Slide">
    <p:spTree>
      <p:nvGrpSpPr>
        <p:cNvPr id="1" name=""/>
        <p:cNvGrpSpPr/>
        <p:nvPr/>
      </p:nvGrpSpPr>
      <p:grpSpPr>
        <a:xfrm>
          <a:off x="0" y="0"/>
          <a:ext cx="0" cy="0"/>
          <a:chOff x="0" y="0"/>
          <a:chExt cx="0" cy="0"/>
        </a:xfrm>
      </p:grpSpPr>
      <p:sp>
        <p:nvSpPr>
          <p:cNvPr id="20" name="Rectangle 2"/>
          <p:cNvSpPr>
            <a:spLocks noGrp="1" noChangeArrowheads="1"/>
          </p:cNvSpPr>
          <p:nvPr>
            <p:ph type="ctrTitle" hasCustomPrompt="1"/>
          </p:nvPr>
        </p:nvSpPr>
        <p:spPr>
          <a:xfrm>
            <a:off x="1016000" y="3124201"/>
            <a:ext cx="7239000" cy="876041"/>
          </a:xfrm>
        </p:spPr>
        <p:txBody>
          <a:bodyPr>
            <a:normAutofit/>
          </a:bodyPr>
          <a:lstStyle>
            <a:lvl1pPr algn="l">
              <a:defRPr sz="2000">
                <a:solidFill>
                  <a:srgbClr val="000099"/>
                </a:solidFill>
                <a:latin typeface="Arial" pitchFamily="34" charset="0"/>
                <a:cs typeface="Arial" pitchFamily="34" charset="0"/>
              </a:defRPr>
            </a:lvl1pPr>
          </a:lstStyle>
          <a:p>
            <a:r>
              <a:rPr lang="de-DE" dirty="0"/>
              <a:t>Titelmasterformat durch </a:t>
            </a:r>
            <a:br>
              <a:rPr lang="de-DE" dirty="0"/>
            </a:br>
            <a:r>
              <a:rPr lang="de-DE" dirty="0"/>
              <a:t>Klicken bearbeiten</a:t>
            </a:r>
          </a:p>
        </p:txBody>
      </p:sp>
      <p:sp>
        <p:nvSpPr>
          <p:cNvPr id="21" name="Rectangle 3"/>
          <p:cNvSpPr>
            <a:spLocks noGrp="1" noChangeArrowheads="1"/>
          </p:cNvSpPr>
          <p:nvPr>
            <p:ph type="subTitle" idx="1"/>
          </p:nvPr>
        </p:nvSpPr>
        <p:spPr>
          <a:xfrm>
            <a:off x="1016000" y="4267202"/>
            <a:ext cx="10160000" cy="1447799"/>
          </a:xfrm>
        </p:spPr>
        <p:txBody>
          <a:bodyPr anchor="ctr"/>
          <a:lstStyle>
            <a:lvl1pPr marL="0" indent="0">
              <a:buFontTx/>
              <a:buNone/>
              <a:defRPr b="1">
                <a:solidFill>
                  <a:srgbClr val="FF0000"/>
                </a:solidFill>
                <a:latin typeface="Arial" pitchFamily="34" charset="0"/>
                <a:cs typeface="Arial" pitchFamily="34" charset="0"/>
              </a:defRPr>
            </a:lvl1pPr>
          </a:lstStyle>
          <a:p>
            <a:r>
              <a:rPr lang="de-DE" dirty="0"/>
              <a:t>Formatvorlage des Untertitelmasters durch Klicken bearbeiten</a:t>
            </a:r>
          </a:p>
        </p:txBody>
      </p:sp>
      <p:sp>
        <p:nvSpPr>
          <p:cNvPr id="27" name="Rectangle 13"/>
          <p:cNvSpPr>
            <a:spLocks noChangeArrowheads="1"/>
          </p:cNvSpPr>
          <p:nvPr userDrawn="1"/>
        </p:nvSpPr>
        <p:spPr bwMode="auto">
          <a:xfrm>
            <a:off x="2363" y="4101188"/>
            <a:ext cx="8074838" cy="117331"/>
          </a:xfrm>
          <a:prstGeom prst="rect">
            <a:avLst/>
          </a:prstGeom>
          <a:solidFill>
            <a:srgbClr val="000099"/>
          </a:solidFill>
          <a:ln w="9525" cap="rnd">
            <a:solidFill>
              <a:srgbClr val="000099"/>
            </a:solidFill>
            <a:round/>
            <a:headEnd/>
            <a:tailEnd/>
          </a:ln>
          <a:effectLst/>
        </p:spPr>
        <p:txBody>
          <a:bodyPr wrap="none" anchor="ctr"/>
          <a:lstStyle/>
          <a:p>
            <a:endParaRPr lang="en-US" dirty="0">
              <a:solidFill>
                <a:prstClr val="black"/>
              </a:solidFill>
              <a:latin typeface="Arial" pitchFamily="34" charset="0"/>
            </a:endParaRPr>
          </a:p>
        </p:txBody>
      </p:sp>
      <p:sp>
        <p:nvSpPr>
          <p:cNvPr id="11" name="Rectangle 13"/>
          <p:cNvSpPr>
            <a:spLocks noChangeArrowheads="1"/>
          </p:cNvSpPr>
          <p:nvPr userDrawn="1"/>
        </p:nvSpPr>
        <p:spPr bwMode="auto">
          <a:xfrm>
            <a:off x="11252199" y="4101188"/>
            <a:ext cx="939801" cy="118800"/>
          </a:xfrm>
          <a:prstGeom prst="rect">
            <a:avLst/>
          </a:prstGeom>
          <a:solidFill>
            <a:srgbClr val="000099"/>
          </a:solidFill>
          <a:ln w="9525" cap="rnd">
            <a:solidFill>
              <a:srgbClr val="000099"/>
            </a:solidFill>
            <a:round/>
            <a:headEnd/>
            <a:tailEnd/>
          </a:ln>
          <a:effectLst/>
        </p:spPr>
        <p:txBody>
          <a:bodyPr wrap="none" anchor="ctr"/>
          <a:lstStyle/>
          <a:p>
            <a:endParaRPr lang="en-US">
              <a:solidFill>
                <a:prstClr val="black"/>
              </a:solidFill>
              <a:latin typeface="Arial" pitchFamily="34" charset="0"/>
            </a:endParaRPr>
          </a:p>
        </p:txBody>
      </p:sp>
      <p:sp>
        <p:nvSpPr>
          <p:cNvPr id="13" name="Rectangle 13"/>
          <p:cNvSpPr>
            <a:spLocks noChangeArrowheads="1"/>
          </p:cNvSpPr>
          <p:nvPr userDrawn="1"/>
        </p:nvSpPr>
        <p:spPr bwMode="auto">
          <a:xfrm>
            <a:off x="1016000" y="4101188"/>
            <a:ext cx="6223000" cy="120911"/>
          </a:xfrm>
          <a:prstGeom prst="rect">
            <a:avLst/>
          </a:prstGeom>
          <a:solidFill>
            <a:schemeClr val="bg1"/>
          </a:solidFill>
          <a:ln w="9525" cap="rnd">
            <a:solidFill>
              <a:schemeClr val="bg1"/>
            </a:solidFill>
            <a:round/>
            <a:headEnd/>
            <a:tailEnd/>
          </a:ln>
          <a:effectLst/>
        </p:spPr>
        <p:txBody>
          <a:bodyPr wrap="none" anchor="ctr"/>
          <a:lstStyle/>
          <a:p>
            <a:endParaRPr lang="en-US">
              <a:solidFill>
                <a:prstClr val="black"/>
              </a:solidFill>
              <a:latin typeface="Arial" pitchFamily="34" charset="0"/>
            </a:endParaRPr>
          </a:p>
        </p:txBody>
      </p:sp>
      <p:sp>
        <p:nvSpPr>
          <p:cNvPr id="14" name="Text Box 15"/>
          <p:cNvSpPr txBox="1">
            <a:spLocks noChangeArrowheads="1"/>
          </p:cNvSpPr>
          <p:nvPr userDrawn="1"/>
        </p:nvSpPr>
        <p:spPr bwMode="auto">
          <a:xfrm>
            <a:off x="1065093" y="3961948"/>
            <a:ext cx="6216770" cy="349702"/>
          </a:xfrm>
          <a:prstGeom prst="rect">
            <a:avLst/>
          </a:prstGeom>
          <a:noFill/>
          <a:ln w="9525">
            <a:noFill/>
            <a:miter lim="800000"/>
            <a:headEnd/>
            <a:tailEnd/>
          </a:ln>
          <a:effectLst/>
        </p:spPr>
        <p:txBody>
          <a:bodyPr wrap="square" lIns="54000" tIns="36000" rIns="18000" bIns="36000">
            <a:spAutoFit/>
          </a:bodyPr>
          <a:lstStyle/>
          <a:p>
            <a:r>
              <a:rPr lang="de-DE" sz="1800" b="1" dirty="0">
                <a:solidFill>
                  <a:srgbClr val="000099"/>
                </a:solidFill>
                <a:effectLst>
                  <a:innerShdw>
                    <a:schemeClr val="bg1"/>
                  </a:innerShdw>
                </a:effectLst>
                <a:latin typeface="Arial" pitchFamily="34" charset="0"/>
                <a:cs typeface="Arial" pitchFamily="34" charset="0"/>
              </a:rPr>
              <a:t>Institut für Medizintechnische und Intelligente Systeme</a:t>
            </a:r>
          </a:p>
        </p:txBody>
      </p:sp>
      <p:sp>
        <p:nvSpPr>
          <p:cNvPr id="4" name="AutoShape 4"/>
          <p:cNvSpPr>
            <a:spLocks noChangeAspect="1" noChangeArrowheads="1" noTextEdit="1"/>
          </p:cNvSpPr>
          <p:nvPr userDrawn="1"/>
        </p:nvSpPr>
        <p:spPr bwMode="auto">
          <a:xfrm>
            <a:off x="-573616" y="-381378"/>
            <a:ext cx="13555133" cy="277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 name="AutoShape 3"/>
          <p:cNvSpPr>
            <a:spLocks noChangeAspect="1" noChangeArrowheads="1" noTextEdit="1"/>
          </p:cNvSpPr>
          <p:nvPr userDrawn="1"/>
        </p:nvSpPr>
        <p:spPr bwMode="auto">
          <a:xfrm>
            <a:off x="7954434" y="3352800"/>
            <a:ext cx="3729567"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pic>
        <p:nvPicPr>
          <p:cNvPr id="3074" name="Picture 2" descr="https://intranet.tuhh.de/img/logo/web_rgb_de.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16001" y="529820"/>
            <a:ext cx="3632199" cy="1247515"/>
          </a:xfrm>
          <a:prstGeom prst="rect">
            <a:avLst/>
          </a:prstGeom>
          <a:noFill/>
          <a:extLst>
            <a:ext uri="{909E8E84-426E-40DD-AFC4-6F175D3DCCD1}">
              <a14:hiddenFill xmlns:a14="http://schemas.microsoft.com/office/drawing/2010/main">
                <a:solidFill>
                  <a:srgbClr val="FFFFFF"/>
                </a:solidFill>
              </a14:hiddenFill>
            </a:ext>
          </a:extLst>
        </p:spPr>
      </p:pic>
      <p:pic>
        <p:nvPicPr>
          <p:cNvPr id="3" name="Grafik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153400" y="3353967"/>
            <a:ext cx="3022600" cy="906883"/>
          </a:xfrm>
          <a:prstGeom prst="rect">
            <a:avLst/>
          </a:prstGeom>
        </p:spPr>
      </p:pic>
    </p:spTree>
    <p:extLst>
      <p:ext uri="{BB962C8B-B14F-4D97-AF65-F5344CB8AC3E}">
        <p14:creationId xmlns:p14="http://schemas.microsoft.com/office/powerpoint/2010/main" val="882309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3E88C60-C778-4C54-9C4C-2E7935A72648}" type="datetimeFigureOut">
              <a:rPr lang="en-US"/>
              <a:pPr>
                <a:defRPr/>
              </a:pPr>
              <a:t>11/9/2021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BB2F213-7EC3-4EA2-B432-37886D80C61C}" type="slidenum">
              <a:rPr lang="en-US"/>
              <a:pPr>
                <a:defRPr/>
              </a:pPr>
              <a:t>‹#›</a:t>
            </a:fld>
            <a:endParaRPr lang="en-US"/>
          </a:p>
        </p:txBody>
      </p:sp>
    </p:spTree>
    <p:extLst>
      <p:ext uri="{BB962C8B-B14F-4D97-AF65-F5344CB8AC3E}">
        <p14:creationId xmlns:p14="http://schemas.microsoft.com/office/powerpoint/2010/main" val="3512555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6CA30B30-1687-4C14-93CE-05ADFE70FBFA}" type="datetimeFigureOut">
              <a:rPr lang="en-US"/>
              <a:pPr>
                <a:defRPr/>
              </a:pPr>
              <a:t>11/9/2021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9976784-DAAE-4DE8-94FD-8C93EDECAE9F}" type="slidenum">
              <a:rPr lang="en-US"/>
              <a:pPr>
                <a:defRPr/>
              </a:pPr>
              <a:t>‹#›</a:t>
            </a:fld>
            <a:endParaRPr lang="en-US"/>
          </a:p>
        </p:txBody>
      </p:sp>
    </p:spTree>
    <p:extLst>
      <p:ext uri="{BB962C8B-B14F-4D97-AF65-F5344CB8AC3E}">
        <p14:creationId xmlns:p14="http://schemas.microsoft.com/office/powerpoint/2010/main" val="3910782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39973361-A17A-47E5-8FEC-DD6B9E6BDDF3}" type="datetimeFigureOut">
              <a:rPr lang="en-US"/>
              <a:pPr>
                <a:defRPr/>
              </a:pPr>
              <a:t>11/9/2021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CC5D5DE-E526-4783-B26D-B108B5139FC3}" type="slidenum">
              <a:rPr lang="en-US"/>
              <a:pPr>
                <a:defRPr/>
              </a:pPr>
              <a:t>‹#›</a:t>
            </a:fld>
            <a:endParaRPr lang="en-US"/>
          </a:p>
        </p:txBody>
      </p:sp>
    </p:spTree>
    <p:extLst>
      <p:ext uri="{BB962C8B-B14F-4D97-AF65-F5344CB8AC3E}">
        <p14:creationId xmlns:p14="http://schemas.microsoft.com/office/powerpoint/2010/main" val="1549074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2A76887A-A24F-41F1-8934-86669C14265D}" type="datetimeFigureOut">
              <a:rPr lang="en-US"/>
              <a:pPr>
                <a:defRPr/>
              </a:pPr>
              <a:t>11/9/2021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FAA0413-4CD8-43C9-9DFE-DB434A6E2A6C}" type="slidenum">
              <a:rPr lang="en-US"/>
              <a:pPr>
                <a:defRPr/>
              </a:pPr>
              <a:t>‹#›</a:t>
            </a:fld>
            <a:endParaRPr lang="en-US"/>
          </a:p>
        </p:txBody>
      </p:sp>
    </p:spTree>
    <p:extLst>
      <p:ext uri="{BB962C8B-B14F-4D97-AF65-F5344CB8AC3E}">
        <p14:creationId xmlns:p14="http://schemas.microsoft.com/office/powerpoint/2010/main" val="3625590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556133C-BE43-4C20-A214-17548B743442}" type="datetimeFigureOut">
              <a:rPr lang="en-US"/>
              <a:pPr>
                <a:defRPr/>
              </a:pPr>
              <a:t>11/9/2021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4B144CA-4047-4533-9191-52272118CBFA}" type="slidenum">
              <a:rPr lang="en-US"/>
              <a:pPr>
                <a:defRPr/>
              </a:pPr>
              <a:t>‹#›</a:t>
            </a:fld>
            <a:endParaRPr lang="en-US"/>
          </a:p>
        </p:txBody>
      </p:sp>
    </p:spTree>
    <p:extLst>
      <p:ext uri="{BB962C8B-B14F-4D97-AF65-F5344CB8AC3E}">
        <p14:creationId xmlns:p14="http://schemas.microsoft.com/office/powerpoint/2010/main" val="4050292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7DF1C8F-2802-408F-B7B1-DE299A6215A9}" type="datetimeFigureOut">
              <a:rPr lang="en-US"/>
              <a:pPr>
                <a:defRPr/>
              </a:pPr>
              <a:t>11/9/2021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C1673F2-37E3-472E-AD6F-1B245AC6AAA8}" type="slidenum">
              <a:rPr lang="en-US"/>
              <a:pPr>
                <a:defRPr/>
              </a:pPr>
              <a:t>‹#›</a:t>
            </a:fld>
            <a:endParaRPr lang="en-US"/>
          </a:p>
        </p:txBody>
      </p:sp>
    </p:spTree>
    <p:extLst>
      <p:ext uri="{BB962C8B-B14F-4D97-AF65-F5344CB8AC3E}">
        <p14:creationId xmlns:p14="http://schemas.microsoft.com/office/powerpoint/2010/main" val="3179556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2301A1E-E0A2-46D1-97A5-4211D3E2B41B}" type="datetimeFigureOut">
              <a:rPr lang="en-US"/>
              <a:pPr>
                <a:defRPr/>
              </a:pPr>
              <a:t>11/9/2021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84D7165-5FD8-43BC-833D-1BA1547D5FFD}" type="slidenum">
              <a:rPr lang="en-US"/>
              <a:pPr>
                <a:defRPr/>
              </a:pPr>
              <a:t>‹#›</a:t>
            </a:fld>
            <a:endParaRPr lang="en-US"/>
          </a:p>
        </p:txBody>
      </p:sp>
    </p:spTree>
    <p:extLst>
      <p:ext uri="{BB962C8B-B14F-4D97-AF65-F5344CB8AC3E}">
        <p14:creationId xmlns:p14="http://schemas.microsoft.com/office/powerpoint/2010/main" val="358313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de-DE"/>
              <a:t>Click to edit Master title style</a:t>
            </a:r>
          </a:p>
        </p:txBody>
      </p:sp>
      <p:sp>
        <p:nvSpPr>
          <p:cNvPr id="1027" name="Text Placeholder 2"/>
          <p:cNvSpPr>
            <a:spLocks noGrp="1"/>
          </p:cNvSpPr>
          <p:nvPr>
            <p:ph type="body" idx="1"/>
          </p:nvPr>
        </p:nvSpPr>
        <p:spPr bwMode="auto">
          <a:xfrm>
            <a:off x="609600" y="990600"/>
            <a:ext cx="109728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de-DE" dirty="0"/>
              <a:t>Click to edit Master text styles</a:t>
            </a:r>
          </a:p>
          <a:p>
            <a:pPr lvl="1"/>
            <a:r>
              <a:rPr lang="en-US" altLang="de-DE" dirty="0"/>
              <a:t>Second level</a:t>
            </a:r>
          </a:p>
          <a:p>
            <a:pPr lvl="2"/>
            <a:r>
              <a:rPr lang="en-US" altLang="de-DE" dirty="0"/>
              <a:t>Third level</a:t>
            </a:r>
          </a:p>
          <a:p>
            <a:pPr lvl="3"/>
            <a:r>
              <a:rPr lang="en-US" altLang="de-DE" dirty="0"/>
              <a:t>Fourth level</a:t>
            </a:r>
          </a:p>
          <a:p>
            <a:pPr lvl="4"/>
            <a:r>
              <a:rPr lang="en-US" altLang="de-DE"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7DDA4B19-18F0-42A1-A244-1631E8841168}" type="datetimeFigureOut">
              <a:rPr lang="en-US"/>
              <a:pPr>
                <a:defRPr/>
              </a:pPr>
              <a:t>11/9/2021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BBE38EF8-1C44-4F32-A564-13A820BE5267}" type="slidenum">
              <a:rPr lang="en-US"/>
              <a:pPr>
                <a:defRPr/>
              </a:pPr>
              <a:t>‹#›</a:t>
            </a:fld>
            <a:endParaRPr lang="en-US"/>
          </a:p>
        </p:txBody>
      </p:sp>
      <p:sp>
        <p:nvSpPr>
          <p:cNvPr id="1032" name="Line 6"/>
          <p:cNvSpPr>
            <a:spLocks noChangeShapeType="1"/>
          </p:cNvSpPr>
          <p:nvPr/>
        </p:nvSpPr>
        <p:spPr bwMode="auto">
          <a:xfrm>
            <a:off x="632884" y="836615"/>
            <a:ext cx="9806515" cy="1586"/>
          </a:xfrm>
          <a:prstGeom prst="line">
            <a:avLst/>
          </a:prstGeom>
          <a:noFill/>
          <a:ln w="50800">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de-DE"/>
          </a:p>
        </p:txBody>
      </p:sp>
      <p:sp>
        <p:nvSpPr>
          <p:cNvPr id="12" name="Date Placeholder 3"/>
          <p:cNvSpPr txBox="1">
            <a:spLocks/>
          </p:cNvSpPr>
          <p:nvPr/>
        </p:nvSpPr>
        <p:spPr>
          <a:xfrm>
            <a:off x="609600" y="0"/>
            <a:ext cx="10972800" cy="228600"/>
          </a:xfrm>
          <a:prstGeom prst="rect">
            <a:avLst/>
          </a:prstGeom>
        </p:spPr>
        <p:txBody>
          <a:bodyPr lIns="0" tIns="0" rIns="0" bIns="0" anchor="ctr"/>
          <a:lstStyle>
            <a:lvl1pPr algn="l" fontAlgn="auto">
              <a:spcBef>
                <a:spcPts val="0"/>
              </a:spcBef>
              <a:spcAft>
                <a:spcPts val="0"/>
              </a:spcAft>
              <a:defRPr sz="1200">
                <a:solidFill>
                  <a:schemeClr val="tx1">
                    <a:tint val="75000"/>
                  </a:schemeClr>
                </a:solidFill>
                <a:latin typeface="+mn-lt"/>
              </a:defRPr>
            </a:lvl1pPr>
          </a:lstStyle>
          <a:p>
            <a:pPr algn="r">
              <a:tabLst>
                <a:tab pos="7531100" algn="r"/>
                <a:tab pos="8229600" algn="r"/>
              </a:tabLst>
              <a:defRPr/>
            </a:pPr>
            <a:r>
              <a:rPr lang="en-US" sz="1200" dirty="0">
                <a:solidFill>
                  <a:schemeClr val="tx1"/>
                </a:solidFill>
              </a:rPr>
              <a:t>		                       </a:t>
            </a:r>
            <a:r>
              <a:rPr lang="en-US" sz="1200" dirty="0">
                <a:solidFill>
                  <a:srgbClr val="FF0000"/>
                </a:solidFill>
              </a:rPr>
              <a:t>November 10</a:t>
            </a:r>
            <a:r>
              <a:rPr lang="en-US" sz="1200" baseline="30000" dirty="0">
                <a:solidFill>
                  <a:srgbClr val="FF0000"/>
                </a:solidFill>
              </a:rPr>
              <a:t>th</a:t>
            </a:r>
            <a:r>
              <a:rPr lang="en-US" sz="1200" dirty="0">
                <a:solidFill>
                  <a:srgbClr val="FF0000"/>
                </a:solidFill>
              </a:rPr>
              <a:t> 2021</a:t>
            </a:r>
            <a:r>
              <a:rPr lang="en-US" sz="1200" dirty="0">
                <a:solidFill>
                  <a:schemeClr val="tx1"/>
                </a:solidFill>
              </a:rPr>
              <a:t> – Slide </a:t>
            </a:r>
            <a:fld id="{B15AA36A-D586-46AD-A6A0-89B503CAB4FA}" type="slidenum">
              <a:rPr lang="en-US" sz="1200" smtClean="0">
                <a:solidFill>
                  <a:schemeClr val="tx1"/>
                </a:solidFill>
              </a:rPr>
              <a:pPr algn="r">
                <a:tabLst>
                  <a:tab pos="7531100" algn="r"/>
                  <a:tab pos="8229600" algn="r"/>
                </a:tabLst>
                <a:defRPr/>
              </a:pPr>
              <a:t>‹#›</a:t>
            </a:fld>
            <a:endParaRPr lang="en-US" sz="1200" dirty="0">
              <a:solidFill>
                <a:schemeClr val="tx1"/>
              </a:solidFill>
            </a:endParaRPr>
          </a:p>
        </p:txBody>
      </p:sp>
      <p:pic>
        <p:nvPicPr>
          <p:cNvPr id="106" name="Picture 10"/>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502400" y="630000"/>
            <a:ext cx="1080000" cy="240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4136" r:id="rId1"/>
    <p:sldLayoutId id="2147484167" r:id="rId2"/>
    <p:sldLayoutId id="2147484137" r:id="rId3"/>
    <p:sldLayoutId id="2147484138" r:id="rId4"/>
    <p:sldLayoutId id="2147484139" r:id="rId5"/>
    <p:sldLayoutId id="2147484140" r:id="rId6"/>
    <p:sldLayoutId id="2147484141" r:id="rId7"/>
    <p:sldLayoutId id="2147484142" r:id="rId8"/>
    <p:sldLayoutId id="2147484143" r:id="rId9"/>
    <p:sldLayoutId id="2147484144" r:id="rId10"/>
    <p:sldLayoutId id="2147484145" r:id="rId11"/>
    <p:sldLayoutId id="2147484168" r:id="rId12"/>
  </p:sldLayoutIdLst>
  <p:txStyles>
    <p:titleStyle>
      <a:lvl1pPr algn="l" rtl="0" eaLnBrk="0" fontAlgn="base" hangingPunct="0">
        <a:spcBef>
          <a:spcPct val="0"/>
        </a:spcBef>
        <a:spcAft>
          <a:spcPct val="0"/>
        </a:spcAft>
        <a:defRPr sz="3200" b="1" kern="1200">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Calibri" pitchFamily="34" charset="0"/>
        </a:defRPr>
      </a:lvl2pPr>
      <a:lvl3pPr algn="l" rtl="0" eaLnBrk="0" fontAlgn="base" hangingPunct="0">
        <a:spcBef>
          <a:spcPct val="0"/>
        </a:spcBef>
        <a:spcAft>
          <a:spcPct val="0"/>
        </a:spcAft>
        <a:defRPr sz="3200" b="1">
          <a:solidFill>
            <a:schemeClr val="tx1"/>
          </a:solidFill>
          <a:latin typeface="Calibri" pitchFamily="34" charset="0"/>
        </a:defRPr>
      </a:lvl3pPr>
      <a:lvl4pPr algn="l" rtl="0" eaLnBrk="0" fontAlgn="base" hangingPunct="0">
        <a:spcBef>
          <a:spcPct val="0"/>
        </a:spcBef>
        <a:spcAft>
          <a:spcPct val="0"/>
        </a:spcAft>
        <a:defRPr sz="3200" b="1">
          <a:solidFill>
            <a:schemeClr val="tx1"/>
          </a:solidFill>
          <a:latin typeface="Calibri" pitchFamily="34" charset="0"/>
        </a:defRPr>
      </a:lvl4pPr>
      <a:lvl5pPr algn="l" rtl="0" eaLnBrk="0" fontAlgn="base" hangingPunct="0">
        <a:spcBef>
          <a:spcPct val="0"/>
        </a:spcBef>
        <a:spcAft>
          <a:spcPct val="0"/>
        </a:spcAft>
        <a:defRPr sz="3200" b="1">
          <a:solidFill>
            <a:schemeClr val="tx1"/>
          </a:solidFill>
          <a:latin typeface="Calibri" pitchFamily="34" charset="0"/>
        </a:defRPr>
      </a:lvl5pPr>
      <a:lvl6pPr marL="457200" algn="l" rtl="0" fontAlgn="base">
        <a:spcBef>
          <a:spcPct val="0"/>
        </a:spcBef>
        <a:spcAft>
          <a:spcPct val="0"/>
        </a:spcAft>
        <a:defRPr sz="3200" b="1">
          <a:solidFill>
            <a:schemeClr val="tx1"/>
          </a:solidFill>
          <a:latin typeface="Calibri" pitchFamily="34" charset="0"/>
        </a:defRPr>
      </a:lvl6pPr>
      <a:lvl7pPr marL="914400" algn="l" rtl="0" fontAlgn="base">
        <a:spcBef>
          <a:spcPct val="0"/>
        </a:spcBef>
        <a:spcAft>
          <a:spcPct val="0"/>
        </a:spcAft>
        <a:defRPr sz="3200" b="1">
          <a:solidFill>
            <a:schemeClr val="tx1"/>
          </a:solidFill>
          <a:latin typeface="Calibri" pitchFamily="34" charset="0"/>
        </a:defRPr>
      </a:lvl7pPr>
      <a:lvl8pPr marL="1371600" algn="l" rtl="0" fontAlgn="base">
        <a:spcBef>
          <a:spcPct val="0"/>
        </a:spcBef>
        <a:spcAft>
          <a:spcPct val="0"/>
        </a:spcAft>
        <a:defRPr sz="3200" b="1">
          <a:solidFill>
            <a:schemeClr val="tx1"/>
          </a:solidFill>
          <a:latin typeface="Calibri" pitchFamily="34" charset="0"/>
        </a:defRPr>
      </a:lvl8pPr>
      <a:lvl9pPr marL="1828800" algn="l" rtl="0" fontAlgn="base">
        <a:spcBef>
          <a:spcPct val="0"/>
        </a:spcBef>
        <a:spcAft>
          <a:spcPct val="0"/>
        </a:spcAft>
        <a:defRPr sz="32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09600" y="274638"/>
            <a:ext cx="109728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de-DE"/>
              <a:t>Click to edit Master title style</a:t>
            </a:r>
          </a:p>
        </p:txBody>
      </p:sp>
      <p:sp>
        <p:nvSpPr>
          <p:cNvPr id="2051" name="Text Placeholder 2"/>
          <p:cNvSpPr>
            <a:spLocks noGrp="1"/>
          </p:cNvSpPr>
          <p:nvPr>
            <p:ph type="body" idx="1"/>
          </p:nvPr>
        </p:nvSpPr>
        <p:spPr bwMode="auto">
          <a:xfrm>
            <a:off x="609600" y="990600"/>
            <a:ext cx="109728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de-DE"/>
              <a:t>Click to edit Master text styles</a:t>
            </a:r>
          </a:p>
          <a:p>
            <a:pPr lvl="1"/>
            <a:r>
              <a:rPr lang="en-US" altLang="de-DE"/>
              <a:t>Second level</a:t>
            </a:r>
          </a:p>
          <a:p>
            <a:pPr lvl="2"/>
            <a:r>
              <a:rPr lang="en-US" altLang="de-DE"/>
              <a:t>Third level</a:t>
            </a:r>
          </a:p>
          <a:p>
            <a:pPr lvl="3"/>
            <a:r>
              <a:rPr lang="en-US" altLang="de-DE"/>
              <a:t>Fourth level</a:t>
            </a:r>
          </a:p>
          <a:p>
            <a:pPr lvl="4"/>
            <a:r>
              <a:rPr lang="en-US" altLang="de-DE"/>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643F7450-A6A8-45D6-82CC-5AFBF3BF7BCA}" type="datetimeFigureOut">
              <a:rPr lang="en-US"/>
              <a:pPr>
                <a:defRPr/>
              </a:pPr>
              <a:t>11/9/2021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2CAAD5E-0297-4144-9A74-93F642044CE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69" r:id="rId1"/>
    <p:sldLayoutId id="2147484146" r:id="rId2"/>
    <p:sldLayoutId id="2147484170" r:id="rId3"/>
    <p:sldLayoutId id="2147484147" r:id="rId4"/>
    <p:sldLayoutId id="2147484148" r:id="rId5"/>
    <p:sldLayoutId id="2147484149" r:id="rId6"/>
    <p:sldLayoutId id="2147484150" r:id="rId7"/>
    <p:sldLayoutId id="2147484151" r:id="rId8"/>
    <p:sldLayoutId id="2147484152" r:id="rId9"/>
    <p:sldLayoutId id="2147484153" r:id="rId10"/>
    <p:sldLayoutId id="2147484154" r:id="rId11"/>
    <p:sldLayoutId id="2147484171" r:id="rId12"/>
  </p:sldLayoutIdLst>
  <p:txStyles>
    <p:titleStyle>
      <a:lvl1pPr algn="l" rtl="0" eaLnBrk="0" fontAlgn="base" hangingPunct="0">
        <a:spcBef>
          <a:spcPct val="0"/>
        </a:spcBef>
        <a:spcAft>
          <a:spcPct val="0"/>
        </a:spcAft>
        <a:defRPr sz="3200" b="1" kern="1200">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Calibri" pitchFamily="34" charset="0"/>
        </a:defRPr>
      </a:lvl2pPr>
      <a:lvl3pPr algn="l" rtl="0" eaLnBrk="0" fontAlgn="base" hangingPunct="0">
        <a:spcBef>
          <a:spcPct val="0"/>
        </a:spcBef>
        <a:spcAft>
          <a:spcPct val="0"/>
        </a:spcAft>
        <a:defRPr sz="3200" b="1">
          <a:solidFill>
            <a:schemeClr val="tx1"/>
          </a:solidFill>
          <a:latin typeface="Calibri" pitchFamily="34" charset="0"/>
        </a:defRPr>
      </a:lvl3pPr>
      <a:lvl4pPr algn="l" rtl="0" eaLnBrk="0" fontAlgn="base" hangingPunct="0">
        <a:spcBef>
          <a:spcPct val="0"/>
        </a:spcBef>
        <a:spcAft>
          <a:spcPct val="0"/>
        </a:spcAft>
        <a:defRPr sz="3200" b="1">
          <a:solidFill>
            <a:schemeClr val="tx1"/>
          </a:solidFill>
          <a:latin typeface="Calibri" pitchFamily="34" charset="0"/>
        </a:defRPr>
      </a:lvl4pPr>
      <a:lvl5pPr algn="l" rtl="0" eaLnBrk="0" fontAlgn="base" hangingPunct="0">
        <a:spcBef>
          <a:spcPct val="0"/>
        </a:spcBef>
        <a:spcAft>
          <a:spcPct val="0"/>
        </a:spcAft>
        <a:defRPr sz="3200" b="1">
          <a:solidFill>
            <a:schemeClr val="tx1"/>
          </a:solidFill>
          <a:latin typeface="Calibri" pitchFamily="34" charset="0"/>
        </a:defRPr>
      </a:lvl5pPr>
      <a:lvl6pPr marL="457200" algn="l" rtl="0" fontAlgn="base">
        <a:spcBef>
          <a:spcPct val="0"/>
        </a:spcBef>
        <a:spcAft>
          <a:spcPct val="0"/>
        </a:spcAft>
        <a:defRPr sz="3200" b="1">
          <a:solidFill>
            <a:schemeClr val="tx1"/>
          </a:solidFill>
          <a:latin typeface="Calibri" pitchFamily="34" charset="0"/>
        </a:defRPr>
      </a:lvl6pPr>
      <a:lvl7pPr marL="914400" algn="l" rtl="0" fontAlgn="base">
        <a:spcBef>
          <a:spcPct val="0"/>
        </a:spcBef>
        <a:spcAft>
          <a:spcPct val="0"/>
        </a:spcAft>
        <a:defRPr sz="3200" b="1">
          <a:solidFill>
            <a:schemeClr val="tx1"/>
          </a:solidFill>
          <a:latin typeface="Calibri" pitchFamily="34" charset="0"/>
        </a:defRPr>
      </a:lvl7pPr>
      <a:lvl8pPr marL="1371600" algn="l" rtl="0" fontAlgn="base">
        <a:spcBef>
          <a:spcPct val="0"/>
        </a:spcBef>
        <a:spcAft>
          <a:spcPct val="0"/>
        </a:spcAft>
        <a:defRPr sz="3200" b="1">
          <a:solidFill>
            <a:schemeClr val="tx1"/>
          </a:solidFill>
          <a:latin typeface="Calibri" pitchFamily="34" charset="0"/>
        </a:defRPr>
      </a:lvl8pPr>
      <a:lvl9pPr marL="1828800" algn="l" rtl="0" fontAlgn="base">
        <a:spcBef>
          <a:spcPct val="0"/>
        </a:spcBef>
        <a:spcAft>
          <a:spcPct val="0"/>
        </a:spcAft>
        <a:defRPr sz="32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C50D96-7F68-438C-9E9B-69108E360225}" type="datetimeFigureOut">
              <a:rPr lang="en-US" smtClean="0">
                <a:solidFill>
                  <a:prstClr val="black">
                    <a:tint val="75000"/>
                  </a:prstClr>
                </a:solidFill>
                <a:latin typeface="Arial" pitchFamily="34" charset="0"/>
              </a:rPr>
              <a:pPr/>
              <a:t>11/9/2021</a:t>
            </a:fld>
            <a:endParaRPr lang="en-US">
              <a:solidFill>
                <a:prstClr val="black">
                  <a:tint val="75000"/>
                </a:prstClr>
              </a:solidFill>
              <a:latin typeface="Arial" pitchFamily="34" charset="0"/>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Arial" pitchFamily="34" charset="0"/>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7108EF-738D-43E3-BE81-80B0274C7E78}" type="slidenum">
              <a:rPr lang="en-US" smtClean="0">
                <a:solidFill>
                  <a:prstClr val="black">
                    <a:tint val="75000"/>
                  </a:prstClr>
                </a:solidFill>
                <a:latin typeface="Arial" pitchFamily="34" charset="0"/>
              </a:rPr>
              <a:pPr/>
              <a:t>‹#›</a:t>
            </a:fld>
            <a:endParaRPr lang="en-US">
              <a:solidFill>
                <a:prstClr val="black">
                  <a:tint val="75000"/>
                </a:prstClr>
              </a:solidFill>
              <a:latin typeface="Arial" pitchFamily="34" charset="0"/>
            </a:endParaRPr>
          </a:p>
        </p:txBody>
      </p:sp>
    </p:spTree>
    <p:extLst>
      <p:ext uri="{BB962C8B-B14F-4D97-AF65-F5344CB8AC3E}">
        <p14:creationId xmlns:p14="http://schemas.microsoft.com/office/powerpoint/2010/main" val="3405579959"/>
      </p:ext>
    </p:extLst>
  </p:cSld>
  <p:clrMap bg1="lt1" tx1="dk1" bg2="lt2" tx2="dk2" accent1="accent1" accent2="accent2" accent3="accent3" accent4="accent4" accent5="accent5" accent6="accent6" hlink="hlink" folHlink="folHlink"/>
  <p:sldLayoutIdLst>
    <p:sldLayoutId id="2147484206" r:id="rId1"/>
    <p:sldLayoutId id="2147484211" r:id="rId2"/>
    <p:sldLayoutId id="2147484210"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comments" Target="../comments/comment10.xml"/><Relationship Id="rId4" Type="http://schemas.openxmlformats.org/officeDocument/2006/relationships/image" Target="../media/image19.jpg"/></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comments" Target="../comments/comment3.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comments" Target="../comments/comment5.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comments" Target="../comments/comment6.xml"/><Relationship Id="rId5" Type="http://schemas.openxmlformats.org/officeDocument/2006/relationships/image" Target="../media/image12.jpe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comments" Target="../comments/comment7.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comments" Target="../comments/comment8.xml"/><Relationship Id="rId5" Type="http://schemas.openxmlformats.org/officeDocument/2006/relationships/image" Target="../media/image16.jpeg"/><Relationship Id="rId4" Type="http://schemas.openxmlformats.org/officeDocument/2006/relationships/image" Target="../media/image15.jpg"/></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comments" Target="../comments/commen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1066800" y="2667000"/>
            <a:ext cx="6553200" cy="1583100"/>
          </a:xfrm>
        </p:spPr>
        <p:txBody>
          <a:bodyPr>
            <a:normAutofit/>
          </a:bodyPr>
          <a:lstStyle/>
          <a:p>
            <a:r>
              <a:rPr lang="en-US" dirty="0">
                <a:solidFill>
                  <a:srgbClr val="000099"/>
                </a:solidFill>
              </a:rPr>
              <a:t>Nilesh Hampiholi</a:t>
            </a:r>
            <a:br>
              <a:rPr lang="en-US" dirty="0">
                <a:solidFill>
                  <a:srgbClr val="000099"/>
                </a:solidFill>
              </a:rPr>
            </a:br>
            <a:r>
              <a:rPr lang="en-US" sz="900" dirty="0">
                <a:solidFill>
                  <a:srgbClr val="000099"/>
                </a:solidFill>
              </a:rPr>
              <a:t> </a:t>
            </a:r>
            <a:br>
              <a:rPr lang="en-US" dirty="0">
                <a:solidFill>
                  <a:srgbClr val="000099"/>
                </a:solidFill>
              </a:rPr>
            </a:br>
            <a:br>
              <a:rPr lang="en-US" sz="1400" dirty="0">
                <a:solidFill>
                  <a:srgbClr val="000099"/>
                </a:solidFill>
              </a:rPr>
            </a:br>
            <a:endParaRPr lang="en-US" sz="1300" dirty="0">
              <a:solidFill>
                <a:srgbClr val="000099"/>
              </a:solidFill>
            </a:endParaRPr>
          </a:p>
        </p:txBody>
      </p:sp>
      <p:sp>
        <p:nvSpPr>
          <p:cNvPr id="3" name="Subtitle 2"/>
          <p:cNvSpPr>
            <a:spLocks noGrp="1"/>
          </p:cNvSpPr>
          <p:nvPr>
            <p:ph type="subTitle" idx="1"/>
          </p:nvPr>
        </p:nvSpPr>
        <p:spPr>
          <a:xfrm>
            <a:off x="1066800" y="4495801"/>
            <a:ext cx="10363200" cy="1447799"/>
          </a:xfrm>
        </p:spPr>
        <p:txBody>
          <a:bodyPr rtlCol="0">
            <a:normAutofit/>
          </a:bodyPr>
          <a:lstStyle/>
          <a:p>
            <a:r>
              <a:rPr lang="de-DE" sz="2800" dirty="0">
                <a:solidFill>
                  <a:srgbClr val="000099"/>
                </a:solidFill>
              </a:rPr>
              <a:t>Robot - </a:t>
            </a:r>
            <a:r>
              <a:rPr lang="de-DE" sz="2800" dirty="0" err="1">
                <a:solidFill>
                  <a:srgbClr val="000099"/>
                </a:solidFill>
              </a:rPr>
              <a:t>Guided</a:t>
            </a:r>
            <a:r>
              <a:rPr lang="de-DE" sz="2800" dirty="0">
                <a:solidFill>
                  <a:srgbClr val="000099"/>
                </a:solidFill>
              </a:rPr>
              <a:t> Ultrasound Probe </a:t>
            </a:r>
            <a:r>
              <a:rPr lang="de-DE" sz="2800" dirty="0" err="1">
                <a:solidFill>
                  <a:srgbClr val="000099"/>
                </a:solidFill>
              </a:rPr>
              <a:t>Calibration</a:t>
            </a:r>
            <a:r>
              <a:rPr lang="de-DE" sz="2800" dirty="0">
                <a:solidFill>
                  <a:srgbClr val="000099"/>
                </a:solidFill>
              </a:rPr>
              <a:t> and Volume Scanning</a:t>
            </a:r>
          </a:p>
        </p:txBody>
      </p:sp>
      <p:sp>
        <p:nvSpPr>
          <p:cNvPr id="4" name="Subtitle 2"/>
          <p:cNvSpPr txBox="1">
            <a:spLocks/>
          </p:cNvSpPr>
          <p:nvPr/>
        </p:nvSpPr>
        <p:spPr>
          <a:xfrm>
            <a:off x="2286000" y="5715000"/>
            <a:ext cx="5429250" cy="1143000"/>
          </a:xfrm>
          <a:prstGeom prst="rect">
            <a:avLst/>
          </a:prstGeom>
        </p:spPr>
        <p:txBody>
          <a:bodyPr vert="horz" lIns="91440" tIns="45720" rIns="91440" bIns="45720" rtlCol="0" anchor="ctr">
            <a:normAutofit/>
          </a:bodyPr>
          <a:lstStyle/>
          <a:p>
            <a:pPr fontAlgn="auto">
              <a:spcBef>
                <a:spcPct val="20000"/>
              </a:spcBef>
              <a:spcAft>
                <a:spcPts val="0"/>
              </a:spcAft>
              <a:defRPr/>
            </a:pPr>
            <a:endParaRPr lang="en-US" dirty="0">
              <a:solidFill>
                <a:prstClr val="black"/>
              </a:solidFill>
              <a:latin typeface="Calibri"/>
            </a:endParaRPr>
          </a:p>
        </p:txBody>
      </p:sp>
    </p:spTree>
    <p:extLst>
      <p:ext uri="{BB962C8B-B14F-4D97-AF65-F5344CB8AC3E}">
        <p14:creationId xmlns:p14="http://schemas.microsoft.com/office/powerpoint/2010/main" val="4144525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774F9671-8DE7-49AB-AB6A-E0AA8857D8BD}"/>
              </a:ext>
            </a:extLst>
          </p:cNvPr>
          <p:cNvPicPr>
            <a:picLocks noGrp="1" noChangeAspect="1"/>
          </p:cNvPicPr>
          <p:nvPr>
            <p:ph sz="quarter" idx="4"/>
          </p:nvPr>
        </p:nvPicPr>
        <p:blipFill rotWithShape="1">
          <a:blip r:embed="rId3">
            <a:extLst>
              <a:ext uri="{28A0092B-C50C-407E-A947-70E740481C1C}">
                <a14:useLocalDpi xmlns:a14="http://schemas.microsoft.com/office/drawing/2010/main" val="0"/>
              </a:ext>
            </a:extLst>
          </a:blip>
          <a:srcRect l="10305" t="4739" r="8932" b="6551"/>
          <a:stretch/>
        </p:blipFill>
        <p:spPr>
          <a:xfrm>
            <a:off x="6196014" y="990600"/>
            <a:ext cx="5346560" cy="5386635"/>
          </a:xfrm>
          <a:ln w="22225">
            <a:solidFill>
              <a:schemeClr val="tx1"/>
            </a:solidFill>
          </a:ln>
        </p:spPr>
      </p:pic>
      <p:pic>
        <p:nvPicPr>
          <p:cNvPr id="4" name="Content Placeholder 3">
            <a:extLst>
              <a:ext uri="{FF2B5EF4-FFF2-40B4-BE49-F238E27FC236}">
                <a16:creationId xmlns:a16="http://schemas.microsoft.com/office/drawing/2014/main" id="{D11D6318-3F76-44C6-B550-AB2A0A831E7B}"/>
              </a:ext>
            </a:extLst>
          </p:cNvPr>
          <p:cNvPicPr>
            <a:picLocks noGrp="1" noChangeAspect="1"/>
          </p:cNvPicPr>
          <p:nvPr>
            <p:ph sz="half" idx="2"/>
          </p:nvPr>
        </p:nvPicPr>
        <p:blipFill rotWithShape="1">
          <a:blip r:embed="rId4">
            <a:extLst>
              <a:ext uri="{28A0092B-C50C-407E-A947-70E740481C1C}">
                <a14:useLocalDpi xmlns:a14="http://schemas.microsoft.com/office/drawing/2010/main" val="0"/>
              </a:ext>
            </a:extLst>
          </a:blip>
          <a:srcRect l="12758" t="2813" r="8306" b="8478"/>
          <a:stretch/>
        </p:blipFill>
        <p:spPr>
          <a:xfrm>
            <a:off x="548580" y="990600"/>
            <a:ext cx="5242620" cy="5386635"/>
          </a:xfrm>
          <a:ln w="22225">
            <a:solidFill>
              <a:schemeClr val="tx1"/>
            </a:solidFill>
          </a:ln>
        </p:spPr>
      </p:pic>
      <p:sp>
        <p:nvSpPr>
          <p:cNvPr id="5" name="Title 4">
            <a:extLst>
              <a:ext uri="{FF2B5EF4-FFF2-40B4-BE49-F238E27FC236}">
                <a16:creationId xmlns:a16="http://schemas.microsoft.com/office/drawing/2014/main" id="{7222FCD7-88B5-469C-BCAF-90A5D98BC2B0}"/>
              </a:ext>
            </a:extLst>
          </p:cNvPr>
          <p:cNvSpPr>
            <a:spLocks noGrp="1"/>
          </p:cNvSpPr>
          <p:nvPr>
            <p:ph type="title"/>
          </p:nvPr>
        </p:nvSpPr>
        <p:spPr/>
        <p:txBody>
          <a:bodyPr/>
          <a:lstStyle/>
          <a:p>
            <a:r>
              <a:rPr lang="en-GB" dirty="0"/>
              <a:t>Pose Estimation Results </a:t>
            </a:r>
            <a:endParaRPr lang="en-IN" dirty="0"/>
          </a:p>
        </p:txBody>
      </p:sp>
      <p:sp>
        <p:nvSpPr>
          <p:cNvPr id="6" name="Text Placeholder 5">
            <a:extLst>
              <a:ext uri="{FF2B5EF4-FFF2-40B4-BE49-F238E27FC236}">
                <a16:creationId xmlns:a16="http://schemas.microsoft.com/office/drawing/2014/main" id="{57E3FACA-AA76-4A88-90CB-8A62B6144208}"/>
              </a:ext>
            </a:extLst>
          </p:cNvPr>
          <p:cNvSpPr>
            <a:spLocks noGrp="1"/>
          </p:cNvSpPr>
          <p:nvPr>
            <p:ph type="body" idx="1"/>
          </p:nvPr>
        </p:nvSpPr>
        <p:spPr>
          <a:xfrm>
            <a:off x="609071" y="848609"/>
            <a:ext cx="5386917" cy="639762"/>
          </a:xfrm>
        </p:spPr>
        <p:txBody>
          <a:bodyPr/>
          <a:lstStyle/>
          <a:p>
            <a:r>
              <a:rPr lang="en-GB" dirty="0"/>
              <a:t>Initial Data </a:t>
            </a:r>
            <a:endParaRPr lang="en-IN" dirty="0"/>
          </a:p>
        </p:txBody>
      </p:sp>
      <p:sp>
        <p:nvSpPr>
          <p:cNvPr id="8" name="Text Placeholder 7">
            <a:extLst>
              <a:ext uri="{FF2B5EF4-FFF2-40B4-BE49-F238E27FC236}">
                <a16:creationId xmlns:a16="http://schemas.microsoft.com/office/drawing/2014/main" id="{90825799-FF84-49E3-8A77-F8E300EA7129}"/>
              </a:ext>
            </a:extLst>
          </p:cNvPr>
          <p:cNvSpPr>
            <a:spLocks noGrp="1"/>
          </p:cNvSpPr>
          <p:nvPr>
            <p:ph type="body" sz="quarter" idx="3"/>
          </p:nvPr>
        </p:nvSpPr>
        <p:spPr>
          <a:xfrm>
            <a:off x="6156185" y="814086"/>
            <a:ext cx="5389033" cy="639762"/>
          </a:xfrm>
        </p:spPr>
        <p:txBody>
          <a:bodyPr/>
          <a:lstStyle/>
          <a:p>
            <a:r>
              <a:rPr lang="en-GB" dirty="0"/>
              <a:t>Transformed Data </a:t>
            </a:r>
            <a:endParaRPr lang="en-IN" dirty="0"/>
          </a:p>
        </p:txBody>
      </p:sp>
    </p:spTree>
    <p:extLst>
      <p:ext uri="{BB962C8B-B14F-4D97-AF65-F5344CB8AC3E}">
        <p14:creationId xmlns:p14="http://schemas.microsoft.com/office/powerpoint/2010/main" val="3806874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FF0EC-D4C6-45EB-924A-2E8BF8D04E46}"/>
              </a:ext>
            </a:extLst>
          </p:cNvPr>
          <p:cNvSpPr>
            <a:spLocks noGrp="1"/>
          </p:cNvSpPr>
          <p:nvPr>
            <p:ph type="title"/>
          </p:nvPr>
        </p:nvSpPr>
        <p:spPr/>
        <p:txBody>
          <a:bodyPr/>
          <a:lstStyle/>
          <a:p>
            <a:r>
              <a:rPr lang="en-GB" dirty="0"/>
              <a:t>Upcoming Tasks</a:t>
            </a:r>
            <a:endParaRPr lang="en-IN" dirty="0"/>
          </a:p>
        </p:txBody>
      </p:sp>
      <p:sp>
        <p:nvSpPr>
          <p:cNvPr id="3" name="Content Placeholder 2">
            <a:extLst>
              <a:ext uri="{FF2B5EF4-FFF2-40B4-BE49-F238E27FC236}">
                <a16:creationId xmlns:a16="http://schemas.microsoft.com/office/drawing/2014/main" id="{3B0C6E64-86B1-4385-ADF4-0FCAAA747F79}"/>
              </a:ext>
            </a:extLst>
          </p:cNvPr>
          <p:cNvSpPr>
            <a:spLocks noGrp="1"/>
          </p:cNvSpPr>
          <p:nvPr>
            <p:ph idx="1"/>
          </p:nvPr>
        </p:nvSpPr>
        <p:spPr>
          <a:xfrm>
            <a:off x="590774" y="1014492"/>
            <a:ext cx="5638800" cy="4407932"/>
          </a:xfrm>
        </p:spPr>
        <p:txBody>
          <a:bodyPr/>
          <a:lstStyle/>
          <a:p>
            <a:endParaRPr lang="en-GB" dirty="0"/>
          </a:p>
          <a:p>
            <a:r>
              <a:rPr lang="en-GB" sz="2400" dirty="0"/>
              <a:t>Solve hand eye calibration</a:t>
            </a:r>
          </a:p>
          <a:p>
            <a:r>
              <a:rPr lang="en-GB" sz="2400" dirty="0"/>
              <a:t>Creating 3D volume using image stitching techniques</a:t>
            </a:r>
          </a:p>
          <a:p>
            <a:pPr lvl="1"/>
            <a:r>
              <a:rPr lang="en-GB" sz="2000" dirty="0"/>
              <a:t> Using the calibrated US probe scan the shown objects.</a:t>
            </a:r>
            <a:endParaRPr lang="en-GB" sz="2400" dirty="0"/>
          </a:p>
          <a:p>
            <a:pPr lvl="1"/>
            <a:r>
              <a:rPr lang="en-GB" sz="2000" dirty="0"/>
              <a:t>Measure the 3D objects and evaluate the results</a:t>
            </a:r>
            <a:r>
              <a:rPr lang="en-GB" dirty="0"/>
              <a:t>.  </a:t>
            </a:r>
            <a:endParaRPr lang="en-IN" dirty="0"/>
          </a:p>
        </p:txBody>
      </p:sp>
      <p:pic>
        <p:nvPicPr>
          <p:cNvPr id="5" name="Picture 4">
            <a:extLst>
              <a:ext uri="{FF2B5EF4-FFF2-40B4-BE49-F238E27FC236}">
                <a16:creationId xmlns:a16="http://schemas.microsoft.com/office/drawing/2014/main" id="{E280F77B-86C6-463E-888D-8ADB9DE9E6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1988" y="1677807"/>
            <a:ext cx="5160412" cy="3581400"/>
          </a:xfrm>
          <a:prstGeom prst="rect">
            <a:avLst/>
          </a:prstGeom>
          <a:ln w="22225">
            <a:solidFill>
              <a:schemeClr val="tx1"/>
            </a:solidFill>
          </a:ln>
        </p:spPr>
      </p:pic>
      <p:cxnSp>
        <p:nvCxnSpPr>
          <p:cNvPr id="7" name="Straight Arrow Connector 6">
            <a:extLst>
              <a:ext uri="{FF2B5EF4-FFF2-40B4-BE49-F238E27FC236}">
                <a16:creationId xmlns:a16="http://schemas.microsoft.com/office/drawing/2014/main" id="{CF29F0BF-0507-4271-BAA1-AF0BCA9EEE25}"/>
              </a:ext>
            </a:extLst>
          </p:cNvPr>
          <p:cNvCxnSpPr>
            <a:cxnSpLocks/>
          </p:cNvCxnSpPr>
          <p:nvPr/>
        </p:nvCxnSpPr>
        <p:spPr>
          <a:xfrm>
            <a:off x="9144000" y="3962400"/>
            <a:ext cx="1490753" cy="84846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8" name="TextBox 7">
            <a:extLst>
              <a:ext uri="{FF2B5EF4-FFF2-40B4-BE49-F238E27FC236}">
                <a16:creationId xmlns:a16="http://schemas.microsoft.com/office/drawing/2014/main" id="{ED809A1B-6F6B-4E20-8095-563DA7F13742}"/>
              </a:ext>
            </a:extLst>
          </p:cNvPr>
          <p:cNvSpPr txBox="1"/>
          <p:nvPr/>
        </p:nvSpPr>
        <p:spPr>
          <a:xfrm>
            <a:off x="10512048" y="4810861"/>
            <a:ext cx="1271731" cy="369332"/>
          </a:xfrm>
          <a:prstGeom prst="rect">
            <a:avLst/>
          </a:prstGeom>
          <a:noFill/>
        </p:spPr>
        <p:txBody>
          <a:bodyPr wrap="square" rtlCol="0">
            <a:spAutoFit/>
          </a:bodyPr>
          <a:lstStyle/>
          <a:p>
            <a:r>
              <a:rPr lang="en-GB" dirty="0"/>
              <a:t>Objects</a:t>
            </a:r>
            <a:endParaRPr lang="en-IN" dirty="0"/>
          </a:p>
        </p:txBody>
      </p:sp>
    </p:spTree>
    <p:extLst>
      <p:ext uri="{BB962C8B-B14F-4D97-AF65-F5344CB8AC3E}">
        <p14:creationId xmlns:p14="http://schemas.microsoft.com/office/powerpoint/2010/main" val="3033091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990938-CF44-4BE5-BF2D-DAE32F21C7FB}"/>
              </a:ext>
            </a:extLst>
          </p:cNvPr>
          <p:cNvSpPr>
            <a:spLocks noGrp="1"/>
          </p:cNvSpPr>
          <p:nvPr>
            <p:ph type="ctrTitle"/>
          </p:nvPr>
        </p:nvSpPr>
        <p:spPr/>
        <p:txBody>
          <a:bodyPr/>
          <a:lstStyle/>
          <a:p>
            <a:r>
              <a:rPr lang="en-GB" sz="4000" dirty="0"/>
              <a:t>Thank</a:t>
            </a:r>
            <a:r>
              <a:rPr lang="en-GB" dirty="0"/>
              <a:t> </a:t>
            </a:r>
            <a:r>
              <a:rPr lang="en-GB" sz="4000" dirty="0"/>
              <a:t>you</a:t>
            </a:r>
            <a:endParaRPr lang="en-IN" dirty="0"/>
          </a:p>
        </p:txBody>
      </p:sp>
    </p:spTree>
    <p:extLst>
      <p:ext uri="{BB962C8B-B14F-4D97-AF65-F5344CB8AC3E}">
        <p14:creationId xmlns:p14="http://schemas.microsoft.com/office/powerpoint/2010/main" val="1101896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D3579-9CF6-4D90-801D-6D67D7468DE4}"/>
              </a:ext>
            </a:extLst>
          </p:cNvPr>
          <p:cNvSpPr>
            <a:spLocks noGrp="1"/>
          </p:cNvSpPr>
          <p:nvPr>
            <p:ph type="title"/>
          </p:nvPr>
        </p:nvSpPr>
        <p:spPr/>
        <p:txBody>
          <a:bodyPr/>
          <a:lstStyle/>
          <a:p>
            <a:r>
              <a:rPr lang="en-GB" dirty="0"/>
              <a:t>Pose Estimation Plane Wise</a:t>
            </a:r>
            <a:endParaRPr lang="en-IN" dirty="0"/>
          </a:p>
        </p:txBody>
      </p:sp>
      <p:sp>
        <p:nvSpPr>
          <p:cNvPr id="3" name="Content Placeholder 2">
            <a:extLst>
              <a:ext uri="{FF2B5EF4-FFF2-40B4-BE49-F238E27FC236}">
                <a16:creationId xmlns:a16="http://schemas.microsoft.com/office/drawing/2014/main" id="{F94B98B1-F1EA-43B3-8643-17ACF0679157}"/>
              </a:ext>
            </a:extLst>
          </p:cNvPr>
          <p:cNvSpPr>
            <a:spLocks noGrp="1"/>
          </p:cNvSpPr>
          <p:nvPr>
            <p:ph idx="1"/>
          </p:nvPr>
        </p:nvSpPr>
        <p:spPr>
          <a:xfrm>
            <a:off x="609600" y="990600"/>
            <a:ext cx="11125200" cy="5135563"/>
          </a:xfrm>
        </p:spPr>
        <p:txBody>
          <a:bodyPr/>
          <a:lstStyle/>
          <a:p>
            <a:r>
              <a:rPr lang="en-GB" sz="2400" dirty="0"/>
              <a:t>Iteratively feed one plane of the phantom</a:t>
            </a:r>
          </a:p>
          <a:p>
            <a:r>
              <a:rPr lang="en-IN" sz="2400" dirty="0"/>
              <a:t>Commute the transformation between segmented markers and static phantom plane</a:t>
            </a:r>
          </a:p>
          <a:p>
            <a:r>
              <a:rPr lang="en-IN" sz="2400" dirty="0"/>
              <a:t>Transform the  markers</a:t>
            </a:r>
          </a:p>
          <a:p>
            <a:r>
              <a:rPr lang="en-IN" sz="2400" dirty="0"/>
              <a:t>Compute mean Euclidian distance between markers and correspondence phantom points</a:t>
            </a:r>
          </a:p>
          <a:p>
            <a:r>
              <a:rPr lang="en-IN" sz="2400" dirty="0"/>
              <a:t>Choose the transformation that yields least distance</a:t>
            </a:r>
          </a:p>
          <a:p>
            <a:r>
              <a:rPr lang="en-IN" sz="2400" dirty="0"/>
              <a:t>Pose estimation error = 0.76mm</a:t>
            </a:r>
          </a:p>
          <a:p>
            <a:endParaRPr lang="en-IN" sz="2400" dirty="0"/>
          </a:p>
          <a:p>
            <a:r>
              <a:rPr lang="en-IN" sz="2400" dirty="0"/>
              <a:t>Limitations : </a:t>
            </a:r>
          </a:p>
          <a:p>
            <a:pPr lvl="1"/>
            <a:r>
              <a:rPr lang="en-IN" sz="2000" dirty="0"/>
              <a:t>Case of rotation along X and Z axis is not considered</a:t>
            </a:r>
          </a:p>
        </p:txBody>
      </p:sp>
    </p:spTree>
    <p:extLst>
      <p:ext uri="{BB962C8B-B14F-4D97-AF65-F5344CB8AC3E}">
        <p14:creationId xmlns:p14="http://schemas.microsoft.com/office/powerpoint/2010/main" val="1275335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69283-EC0A-4019-BF03-5E09376B6766}"/>
              </a:ext>
            </a:extLst>
          </p:cNvPr>
          <p:cNvSpPr>
            <a:spLocks noGrp="1"/>
          </p:cNvSpPr>
          <p:nvPr>
            <p:ph type="title"/>
          </p:nvPr>
        </p:nvSpPr>
        <p:spPr/>
        <p:txBody>
          <a:bodyPr/>
          <a:lstStyle/>
          <a:p>
            <a:r>
              <a:rPr lang="en-GB" dirty="0"/>
              <a:t>Pose Estimation using Distance Ratio</a:t>
            </a:r>
            <a:endParaRPr lang="en-IN" dirty="0"/>
          </a:p>
        </p:txBody>
      </p:sp>
      <p:sp>
        <p:nvSpPr>
          <p:cNvPr id="3" name="Content Placeholder 2">
            <a:extLst>
              <a:ext uri="{FF2B5EF4-FFF2-40B4-BE49-F238E27FC236}">
                <a16:creationId xmlns:a16="http://schemas.microsoft.com/office/drawing/2014/main" id="{AEFCAED5-DF16-4CA3-8E1E-2944AB2218A5}"/>
              </a:ext>
            </a:extLst>
          </p:cNvPr>
          <p:cNvSpPr>
            <a:spLocks noGrp="1"/>
          </p:cNvSpPr>
          <p:nvPr>
            <p:ph idx="1"/>
          </p:nvPr>
        </p:nvSpPr>
        <p:spPr>
          <a:xfrm>
            <a:off x="609600" y="990600"/>
            <a:ext cx="8077200" cy="5135563"/>
          </a:xfrm>
        </p:spPr>
        <p:txBody>
          <a:bodyPr/>
          <a:lstStyle/>
          <a:p>
            <a:r>
              <a:rPr lang="en-GB" sz="2400" dirty="0"/>
              <a:t>Compute the distance ratio of the markers for every layer</a:t>
            </a:r>
          </a:p>
          <a:p>
            <a:r>
              <a:rPr lang="en-GB" sz="2400" dirty="0"/>
              <a:t>Compute the distance ratio for the phantom</a:t>
            </a:r>
          </a:p>
          <a:p>
            <a:r>
              <a:rPr lang="en-GB" sz="2400" dirty="0"/>
              <a:t> Match the distance ratio for every layer separately</a:t>
            </a:r>
          </a:p>
          <a:p>
            <a:r>
              <a:rPr lang="en-GB" sz="2400" dirty="0"/>
              <a:t>This gives the approximate location of the image plane in phantom coordinates</a:t>
            </a:r>
          </a:p>
          <a:p>
            <a:r>
              <a:rPr lang="en-GB" sz="2400" dirty="0"/>
              <a:t>Use ICP to compute the transformation in the small region of the phantom model</a:t>
            </a:r>
          </a:p>
          <a:p>
            <a:r>
              <a:rPr lang="en-IN" sz="2400" dirty="0"/>
              <a:t>Pose estimation error = 1.05mm</a:t>
            </a:r>
          </a:p>
          <a:p>
            <a:endParaRPr lang="en-IN" sz="2400" dirty="0"/>
          </a:p>
          <a:p>
            <a:r>
              <a:rPr lang="en-IN" sz="2400" dirty="0"/>
              <a:t>Limitation:</a:t>
            </a:r>
          </a:p>
          <a:p>
            <a:pPr lvl="1"/>
            <a:r>
              <a:rPr lang="en-IN" sz="2000" dirty="0"/>
              <a:t>Rotation along Z axis is difficult to estimate.</a:t>
            </a:r>
          </a:p>
          <a:p>
            <a:endParaRPr lang="en-IN" sz="2400" dirty="0"/>
          </a:p>
          <a:p>
            <a:endParaRPr lang="en-GB" sz="2400" dirty="0"/>
          </a:p>
          <a:p>
            <a:endParaRPr lang="en-GB" sz="2400" dirty="0"/>
          </a:p>
        </p:txBody>
      </p:sp>
      <p:grpSp>
        <p:nvGrpSpPr>
          <p:cNvPr id="14" name="Group 13">
            <a:extLst>
              <a:ext uri="{FF2B5EF4-FFF2-40B4-BE49-F238E27FC236}">
                <a16:creationId xmlns:a16="http://schemas.microsoft.com/office/drawing/2014/main" id="{71633C39-EFE1-493C-A13E-02FAB9EF7F7A}"/>
              </a:ext>
            </a:extLst>
          </p:cNvPr>
          <p:cNvGrpSpPr/>
          <p:nvPr/>
        </p:nvGrpSpPr>
        <p:grpSpPr>
          <a:xfrm>
            <a:off x="8940800" y="976130"/>
            <a:ext cx="2984066" cy="2999227"/>
            <a:chOff x="8940800" y="976130"/>
            <a:chExt cx="2984066" cy="2999227"/>
          </a:xfrm>
        </p:grpSpPr>
        <p:pic>
          <p:nvPicPr>
            <p:cNvPr id="4" name="Picture 3">
              <a:extLst>
                <a:ext uri="{FF2B5EF4-FFF2-40B4-BE49-F238E27FC236}">
                  <a16:creationId xmlns:a16="http://schemas.microsoft.com/office/drawing/2014/main" id="{3B7A021B-7D02-4BEA-80EA-081834E59818}"/>
                </a:ext>
              </a:extLst>
            </p:cNvPr>
            <p:cNvPicPr>
              <a:picLocks noChangeAspect="1"/>
            </p:cNvPicPr>
            <p:nvPr/>
          </p:nvPicPr>
          <p:blipFill rotWithShape="1">
            <a:blip r:embed="rId2">
              <a:extLst>
                <a:ext uri="{28A0092B-C50C-407E-A947-70E740481C1C}">
                  <a14:useLocalDpi xmlns:a14="http://schemas.microsoft.com/office/drawing/2010/main" val="0"/>
                </a:ext>
              </a:extLst>
            </a:blip>
            <a:srcRect l="13821" t="5725" r="13254" b="11226"/>
            <a:stretch/>
          </p:blipFill>
          <p:spPr>
            <a:xfrm>
              <a:off x="8940800" y="976130"/>
              <a:ext cx="2895600" cy="2662022"/>
            </a:xfrm>
            <a:prstGeom prst="rect">
              <a:avLst/>
            </a:prstGeom>
          </p:spPr>
        </p:pic>
        <p:cxnSp>
          <p:nvCxnSpPr>
            <p:cNvPr id="6" name="Straight Arrow Connector 5">
              <a:extLst>
                <a:ext uri="{FF2B5EF4-FFF2-40B4-BE49-F238E27FC236}">
                  <a16:creationId xmlns:a16="http://schemas.microsoft.com/office/drawing/2014/main" id="{F150D4CD-24AB-4490-B7A0-152BD7BE7B17}"/>
                </a:ext>
              </a:extLst>
            </p:cNvPr>
            <p:cNvCxnSpPr>
              <a:cxnSpLocks/>
            </p:cNvCxnSpPr>
            <p:nvPr/>
          </p:nvCxnSpPr>
          <p:spPr>
            <a:xfrm>
              <a:off x="9400540" y="1828800"/>
              <a:ext cx="1282483" cy="0"/>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 name="Straight Arrow Connector 6">
              <a:extLst>
                <a:ext uri="{FF2B5EF4-FFF2-40B4-BE49-F238E27FC236}">
                  <a16:creationId xmlns:a16="http://schemas.microsoft.com/office/drawing/2014/main" id="{88E3663A-6763-45B6-8FAA-E3BDA772689F}"/>
                </a:ext>
              </a:extLst>
            </p:cNvPr>
            <p:cNvCxnSpPr>
              <a:cxnSpLocks/>
            </p:cNvCxnSpPr>
            <p:nvPr/>
          </p:nvCxnSpPr>
          <p:spPr>
            <a:xfrm>
              <a:off x="9359900" y="1981200"/>
              <a:ext cx="2286000" cy="0"/>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1" name="TextBox 10">
              <a:extLst>
                <a:ext uri="{FF2B5EF4-FFF2-40B4-BE49-F238E27FC236}">
                  <a16:creationId xmlns:a16="http://schemas.microsoft.com/office/drawing/2014/main" id="{3191E823-37DB-4467-AE30-1E7DB1F79276}"/>
                </a:ext>
              </a:extLst>
            </p:cNvPr>
            <p:cNvSpPr txBox="1"/>
            <p:nvPr/>
          </p:nvSpPr>
          <p:spPr>
            <a:xfrm>
              <a:off x="9817100" y="1517677"/>
              <a:ext cx="1143000" cy="738664"/>
            </a:xfrm>
            <a:prstGeom prst="rect">
              <a:avLst/>
            </a:prstGeom>
            <a:noFill/>
          </p:spPr>
          <p:txBody>
            <a:bodyPr wrap="square" rtlCol="0">
              <a:spAutoFit/>
            </a:bodyPr>
            <a:lstStyle/>
            <a:p>
              <a:r>
                <a:rPr lang="en-GB" sz="1400" dirty="0"/>
                <a:t>α_1</a:t>
              </a:r>
            </a:p>
            <a:p>
              <a:endParaRPr lang="en-GB" sz="1400" dirty="0"/>
            </a:p>
            <a:p>
              <a:r>
                <a:rPr lang="en-GB" sz="1400" dirty="0"/>
                <a:t>α_2</a:t>
              </a:r>
              <a:endParaRPr lang="en-IN" sz="1400" dirty="0"/>
            </a:p>
          </p:txBody>
        </p:sp>
        <p:sp>
          <p:nvSpPr>
            <p:cNvPr id="12" name="TextBox 11">
              <a:extLst>
                <a:ext uri="{FF2B5EF4-FFF2-40B4-BE49-F238E27FC236}">
                  <a16:creationId xmlns:a16="http://schemas.microsoft.com/office/drawing/2014/main" id="{BE1A56F2-1FD9-487B-B0EC-C5028BC87BC3}"/>
                </a:ext>
              </a:extLst>
            </p:cNvPr>
            <p:cNvSpPr txBox="1"/>
            <p:nvPr/>
          </p:nvSpPr>
          <p:spPr>
            <a:xfrm>
              <a:off x="9359900" y="3606025"/>
              <a:ext cx="2564966" cy="369332"/>
            </a:xfrm>
            <a:prstGeom prst="rect">
              <a:avLst/>
            </a:prstGeom>
            <a:noFill/>
          </p:spPr>
          <p:txBody>
            <a:bodyPr wrap="square" rtlCol="0">
              <a:spAutoFit/>
            </a:bodyPr>
            <a:lstStyle/>
            <a:p>
              <a:r>
                <a:rPr lang="en-GB" dirty="0" err="1"/>
                <a:t>d_image</a:t>
              </a:r>
              <a:r>
                <a:rPr lang="en-GB" dirty="0"/>
                <a:t> = </a:t>
              </a:r>
              <a:r>
                <a:rPr lang="en-GB" sz="1800" dirty="0"/>
                <a:t>α_1/ α_2</a:t>
              </a:r>
              <a:endParaRPr lang="en-IN" dirty="0"/>
            </a:p>
          </p:txBody>
        </p:sp>
      </p:grpSp>
    </p:spTree>
    <p:extLst>
      <p:ext uri="{BB962C8B-B14F-4D97-AF65-F5344CB8AC3E}">
        <p14:creationId xmlns:p14="http://schemas.microsoft.com/office/powerpoint/2010/main" val="4084059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Project Environment</a:t>
            </a:r>
          </a:p>
        </p:txBody>
      </p:sp>
      <p:sp>
        <p:nvSpPr>
          <p:cNvPr id="3" name="Inhaltsplatzhalter 2"/>
          <p:cNvSpPr>
            <a:spLocks noGrp="1"/>
          </p:cNvSpPr>
          <p:nvPr>
            <p:ph idx="1"/>
          </p:nvPr>
        </p:nvSpPr>
        <p:spPr>
          <a:xfrm>
            <a:off x="609600" y="990600"/>
            <a:ext cx="10947836" cy="4724400"/>
          </a:xfrm>
        </p:spPr>
        <p:txBody>
          <a:bodyPr/>
          <a:lstStyle/>
          <a:p>
            <a:r>
              <a:rPr lang="en-US" dirty="0"/>
              <a:t>Ultrasound image-guided puncture supported by augmented reality (AR)</a:t>
            </a:r>
          </a:p>
          <a:p>
            <a:pPr lvl="1"/>
            <a:r>
              <a:rPr lang="en-US" dirty="0"/>
              <a:t>Calibration of linear probe to  maker/ robot</a:t>
            </a:r>
          </a:p>
          <a:p>
            <a:pPr lvl="1"/>
            <a:r>
              <a:rPr lang="en-US" dirty="0"/>
              <a:t>Augmentation of 2D US images into 3D volume</a:t>
            </a:r>
          </a:p>
          <a:p>
            <a:pPr lvl="1"/>
            <a:r>
              <a:rPr lang="en-US" dirty="0"/>
              <a:t>Derive motion profiles of US probe and patient</a:t>
            </a:r>
          </a:p>
          <a:p>
            <a:pPr lvl="1"/>
            <a:r>
              <a:rPr lang="en-US" dirty="0"/>
              <a:t>3D Rendering of the structures under the skin into AR glasses</a:t>
            </a:r>
          </a:p>
          <a:p>
            <a:pPr lvl="1"/>
            <a:r>
              <a:rPr lang="en-US" dirty="0"/>
              <a:t>Localizing the target using the scan</a:t>
            </a:r>
          </a:p>
          <a:p>
            <a:pPr lvl="1"/>
            <a:r>
              <a:rPr lang="en-US" dirty="0"/>
              <a:t>Needle placement</a:t>
            </a:r>
          </a:p>
          <a:p>
            <a:pPr lvl="1"/>
            <a:endParaRPr lang="de-DE" dirty="0"/>
          </a:p>
        </p:txBody>
      </p:sp>
    </p:spTree>
    <p:extLst>
      <p:ext uri="{BB962C8B-B14F-4D97-AF65-F5344CB8AC3E}">
        <p14:creationId xmlns:p14="http://schemas.microsoft.com/office/powerpoint/2010/main" val="663544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55B58-BD35-4117-B1CA-891CC06449DB}"/>
              </a:ext>
            </a:extLst>
          </p:cNvPr>
          <p:cNvSpPr>
            <a:spLocks noGrp="1"/>
          </p:cNvSpPr>
          <p:nvPr>
            <p:ph type="title"/>
          </p:nvPr>
        </p:nvSpPr>
        <p:spPr/>
        <p:txBody>
          <a:bodyPr/>
          <a:lstStyle/>
          <a:p>
            <a:r>
              <a:rPr lang="en-US" dirty="0"/>
              <a:t>Motivation and Goals</a:t>
            </a:r>
            <a:endParaRPr lang="en-IN" dirty="0"/>
          </a:p>
        </p:txBody>
      </p:sp>
      <p:sp>
        <p:nvSpPr>
          <p:cNvPr id="6" name="Content Placeholder 5">
            <a:extLst>
              <a:ext uri="{FF2B5EF4-FFF2-40B4-BE49-F238E27FC236}">
                <a16:creationId xmlns:a16="http://schemas.microsoft.com/office/drawing/2014/main" id="{34045364-A4E8-410D-A523-174FCEF5889C}"/>
              </a:ext>
            </a:extLst>
          </p:cNvPr>
          <p:cNvSpPr>
            <a:spLocks noGrp="1"/>
          </p:cNvSpPr>
          <p:nvPr>
            <p:ph idx="1"/>
          </p:nvPr>
        </p:nvSpPr>
        <p:spPr>
          <a:xfrm>
            <a:off x="609600" y="990600"/>
            <a:ext cx="7848600" cy="5715000"/>
          </a:xfrm>
        </p:spPr>
        <p:txBody>
          <a:bodyPr/>
          <a:lstStyle/>
          <a:p>
            <a:r>
              <a:rPr lang="en-US" sz="2800" dirty="0"/>
              <a:t>Motivation</a:t>
            </a:r>
          </a:p>
          <a:p>
            <a:pPr lvl="1"/>
            <a:r>
              <a:rPr lang="en-US" sz="2400" dirty="0"/>
              <a:t>Tracked ultrasound imaging is an inexpensive, safe, non-invasive technique for several guided interventions such as needle insertions, biopsies and ablations</a:t>
            </a:r>
          </a:p>
          <a:p>
            <a:pPr lvl="1"/>
            <a:r>
              <a:rPr lang="en-US" sz="2400" dirty="0"/>
              <a:t>Existing solution concentrate on free hand probe calibration using external trackers and camera </a:t>
            </a:r>
          </a:p>
          <a:p>
            <a:pPr marL="914400" lvl="2" indent="0">
              <a:buNone/>
            </a:pPr>
            <a:endParaRPr lang="en-US" sz="1800" dirty="0"/>
          </a:p>
          <a:p>
            <a:r>
              <a:rPr lang="en-US" sz="2800" dirty="0"/>
              <a:t>Goals</a:t>
            </a:r>
          </a:p>
          <a:p>
            <a:pPr lvl="1"/>
            <a:r>
              <a:rPr lang="en-US" sz="2400" dirty="0"/>
              <a:t>Calibration of linear probe to  maker/ robot</a:t>
            </a:r>
          </a:p>
          <a:p>
            <a:pPr lvl="2"/>
            <a:r>
              <a:rPr lang="en-US" sz="1800" dirty="0"/>
              <a:t>To enable assistance, US volume of the patient is needed</a:t>
            </a:r>
          </a:p>
          <a:p>
            <a:pPr lvl="2"/>
            <a:r>
              <a:rPr lang="en-US" sz="1800" dirty="0"/>
              <a:t>To obtain the volume, position of probe has to be determined accurately</a:t>
            </a:r>
          </a:p>
          <a:p>
            <a:pPr lvl="2"/>
            <a:r>
              <a:rPr lang="en-US" sz="1800" dirty="0"/>
              <a:t>Position is computed by calibration</a:t>
            </a:r>
          </a:p>
          <a:p>
            <a:pPr lvl="1"/>
            <a:r>
              <a:rPr lang="en-US" sz="2400" dirty="0"/>
              <a:t>Augmentation of 2D US scans into 3D volume</a:t>
            </a:r>
          </a:p>
          <a:p>
            <a:pPr marL="457200" lvl="1" indent="0">
              <a:buNone/>
            </a:pPr>
            <a:endParaRPr lang="en-IN" dirty="0"/>
          </a:p>
        </p:txBody>
      </p:sp>
      <p:sp>
        <p:nvSpPr>
          <p:cNvPr id="3" name="TextBox 2">
            <a:extLst>
              <a:ext uri="{FF2B5EF4-FFF2-40B4-BE49-F238E27FC236}">
                <a16:creationId xmlns:a16="http://schemas.microsoft.com/office/drawing/2014/main" id="{1B3E87DF-2601-48E8-81FD-4D8E9031790E}"/>
              </a:ext>
            </a:extLst>
          </p:cNvPr>
          <p:cNvSpPr txBox="1"/>
          <p:nvPr/>
        </p:nvSpPr>
        <p:spPr>
          <a:xfrm>
            <a:off x="8915400" y="5978267"/>
            <a:ext cx="2895600" cy="584775"/>
          </a:xfrm>
          <a:prstGeom prst="rect">
            <a:avLst/>
          </a:prstGeom>
          <a:noFill/>
        </p:spPr>
        <p:txBody>
          <a:bodyPr wrap="square" rtlCol="0">
            <a:spAutoFit/>
          </a:bodyPr>
          <a:lstStyle/>
          <a:p>
            <a:pPr algn="ctr"/>
            <a:r>
              <a:rPr lang="en-GB" sz="1600" dirty="0"/>
              <a:t>US Scan from </a:t>
            </a:r>
          </a:p>
          <a:p>
            <a:pPr algn="ctr"/>
            <a:r>
              <a:rPr lang="en-GB" sz="1600" dirty="0"/>
              <a:t>different angles</a:t>
            </a:r>
            <a:endParaRPr lang="en-IN" sz="1600" dirty="0"/>
          </a:p>
        </p:txBody>
      </p:sp>
      <p:pic>
        <p:nvPicPr>
          <p:cNvPr id="8" name="Picture 7">
            <a:extLst>
              <a:ext uri="{FF2B5EF4-FFF2-40B4-BE49-F238E27FC236}">
                <a16:creationId xmlns:a16="http://schemas.microsoft.com/office/drawing/2014/main" id="{A50128E0-1970-46AB-9115-FB049EE4C3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1600" y="3582600"/>
            <a:ext cx="2418965" cy="2449175"/>
          </a:xfrm>
          <a:prstGeom prst="rect">
            <a:avLst/>
          </a:prstGeom>
        </p:spPr>
      </p:pic>
      <p:pic>
        <p:nvPicPr>
          <p:cNvPr id="10" name="Picture 9">
            <a:extLst>
              <a:ext uri="{FF2B5EF4-FFF2-40B4-BE49-F238E27FC236}">
                <a16:creationId xmlns:a16="http://schemas.microsoft.com/office/drawing/2014/main" id="{A54C2384-2727-4E1D-87A5-05EC704B83A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91600" y="971034"/>
            <a:ext cx="2418965" cy="2381766"/>
          </a:xfrm>
          <a:prstGeom prst="rect">
            <a:avLst/>
          </a:prstGeom>
        </p:spPr>
      </p:pic>
    </p:spTree>
    <p:extLst>
      <p:ext uri="{BB962C8B-B14F-4D97-AF65-F5344CB8AC3E}">
        <p14:creationId xmlns:p14="http://schemas.microsoft.com/office/powerpoint/2010/main" val="1247316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AAB96-5B8C-452C-873A-FF4E002CC44B}"/>
              </a:ext>
            </a:extLst>
          </p:cNvPr>
          <p:cNvSpPr>
            <a:spLocks noGrp="1"/>
          </p:cNvSpPr>
          <p:nvPr>
            <p:ph type="title"/>
          </p:nvPr>
        </p:nvSpPr>
        <p:spPr/>
        <p:txBody>
          <a:bodyPr/>
          <a:lstStyle/>
          <a:p>
            <a:br>
              <a:rPr lang="en-US" dirty="0"/>
            </a:br>
            <a:r>
              <a:rPr lang="en-GB" dirty="0"/>
              <a:t>Methodology</a:t>
            </a:r>
            <a:br>
              <a:rPr lang="en-US" dirty="0"/>
            </a:br>
            <a:endParaRPr lang="en-IN" dirty="0"/>
          </a:p>
        </p:txBody>
      </p:sp>
      <p:sp>
        <p:nvSpPr>
          <p:cNvPr id="3" name="Content Placeholder 2">
            <a:extLst>
              <a:ext uri="{FF2B5EF4-FFF2-40B4-BE49-F238E27FC236}">
                <a16:creationId xmlns:a16="http://schemas.microsoft.com/office/drawing/2014/main" id="{8BAFAD6B-62F5-497B-A84A-5525402BE04A}"/>
              </a:ext>
            </a:extLst>
          </p:cNvPr>
          <p:cNvSpPr>
            <a:spLocks noGrp="1"/>
          </p:cNvSpPr>
          <p:nvPr>
            <p:ph idx="1"/>
          </p:nvPr>
        </p:nvSpPr>
        <p:spPr>
          <a:xfrm>
            <a:off x="609600" y="861218"/>
            <a:ext cx="6172200" cy="5722144"/>
          </a:xfrm>
        </p:spPr>
        <p:txBody>
          <a:bodyPr/>
          <a:lstStyle/>
          <a:p>
            <a:r>
              <a:rPr lang="en-GB" sz="2400" dirty="0"/>
              <a:t>Design calibration phantom</a:t>
            </a:r>
          </a:p>
          <a:p>
            <a:r>
              <a:rPr lang="en-GB" sz="2400" dirty="0"/>
              <a:t>Data acquisition</a:t>
            </a:r>
          </a:p>
          <a:p>
            <a:r>
              <a:rPr lang="en-GB" sz="2400" dirty="0"/>
              <a:t>Semantic segmentation</a:t>
            </a:r>
          </a:p>
          <a:p>
            <a:r>
              <a:rPr lang="en-IN" sz="2400" dirty="0"/>
              <a:t>Extraction of centroids from  segmented markers</a:t>
            </a:r>
          </a:p>
          <a:p>
            <a:r>
              <a:rPr lang="en-IN" sz="2400" dirty="0"/>
              <a:t>Pose estimation</a:t>
            </a:r>
          </a:p>
          <a:p>
            <a:r>
              <a:rPr lang="en-IN" sz="2400" dirty="0"/>
              <a:t>Solve hand eye problem</a:t>
            </a:r>
          </a:p>
          <a:p>
            <a:r>
              <a:rPr lang="en-IN" sz="2400" dirty="0"/>
              <a:t>Image stitching  to obtain 3D US-volume</a:t>
            </a:r>
          </a:p>
        </p:txBody>
      </p:sp>
      <p:pic>
        <p:nvPicPr>
          <p:cNvPr id="5" name="Picture 4">
            <a:extLst>
              <a:ext uri="{FF2B5EF4-FFF2-40B4-BE49-F238E27FC236}">
                <a16:creationId xmlns:a16="http://schemas.microsoft.com/office/drawing/2014/main" id="{0F818023-F581-4ACD-8C27-A9030B7A08F5}"/>
              </a:ext>
            </a:extLst>
          </p:cNvPr>
          <p:cNvPicPr>
            <a:picLocks noChangeAspect="1"/>
          </p:cNvPicPr>
          <p:nvPr/>
        </p:nvPicPr>
        <p:blipFill rotWithShape="1">
          <a:blip r:embed="rId3">
            <a:extLst>
              <a:ext uri="{28A0092B-C50C-407E-A947-70E740481C1C}">
                <a14:useLocalDpi xmlns:a14="http://schemas.microsoft.com/office/drawing/2010/main" val="0"/>
              </a:ext>
            </a:extLst>
          </a:blip>
          <a:srcRect l="-8198" t="12093" r="13114" b="18647"/>
          <a:stretch/>
        </p:blipFill>
        <p:spPr>
          <a:xfrm>
            <a:off x="7162801" y="1295401"/>
            <a:ext cx="4419600" cy="4800600"/>
          </a:xfrm>
          <a:prstGeom prst="rect">
            <a:avLst/>
          </a:prstGeom>
          <a:ln w="22225">
            <a:solidFill>
              <a:schemeClr val="tx1"/>
            </a:solidFill>
          </a:ln>
        </p:spPr>
      </p:pic>
      <p:sp>
        <p:nvSpPr>
          <p:cNvPr id="10" name="TextBox 9">
            <a:extLst>
              <a:ext uri="{FF2B5EF4-FFF2-40B4-BE49-F238E27FC236}">
                <a16:creationId xmlns:a16="http://schemas.microsoft.com/office/drawing/2014/main" id="{850BA91B-9204-4B66-B66E-83726835E300}"/>
              </a:ext>
            </a:extLst>
          </p:cNvPr>
          <p:cNvSpPr txBox="1"/>
          <p:nvPr/>
        </p:nvSpPr>
        <p:spPr>
          <a:xfrm>
            <a:off x="8260758" y="6073589"/>
            <a:ext cx="2339102" cy="369332"/>
          </a:xfrm>
          <a:prstGeom prst="rect">
            <a:avLst/>
          </a:prstGeom>
          <a:noFill/>
        </p:spPr>
        <p:txBody>
          <a:bodyPr wrap="none" rtlCol="0">
            <a:spAutoFit/>
          </a:bodyPr>
          <a:lstStyle/>
          <a:p>
            <a:r>
              <a:rPr lang="en-GB" dirty="0"/>
              <a:t>Experimental Set-up</a:t>
            </a:r>
            <a:endParaRPr lang="en-IN" dirty="0"/>
          </a:p>
        </p:txBody>
      </p:sp>
      <p:cxnSp>
        <p:nvCxnSpPr>
          <p:cNvPr id="12" name="Straight Arrow Connector 11">
            <a:extLst>
              <a:ext uri="{FF2B5EF4-FFF2-40B4-BE49-F238E27FC236}">
                <a16:creationId xmlns:a16="http://schemas.microsoft.com/office/drawing/2014/main" id="{68FFB7A2-C7D0-4BC3-9CA1-4E9427C948F3}"/>
              </a:ext>
            </a:extLst>
          </p:cNvPr>
          <p:cNvCxnSpPr>
            <a:cxnSpLocks/>
          </p:cNvCxnSpPr>
          <p:nvPr/>
        </p:nvCxnSpPr>
        <p:spPr>
          <a:xfrm>
            <a:off x="8610600" y="1531844"/>
            <a:ext cx="952500" cy="416859"/>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A2FC7FF2-6A7F-4F1F-9C2E-643A13B37968}"/>
              </a:ext>
            </a:extLst>
          </p:cNvPr>
          <p:cNvCxnSpPr>
            <a:cxnSpLocks/>
          </p:cNvCxnSpPr>
          <p:nvPr/>
        </p:nvCxnSpPr>
        <p:spPr>
          <a:xfrm>
            <a:off x="8382000" y="2371071"/>
            <a:ext cx="609600" cy="905528"/>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AA73B59B-D726-4BF1-8ECB-B695AB6BAE33}"/>
              </a:ext>
            </a:extLst>
          </p:cNvPr>
          <p:cNvCxnSpPr>
            <a:cxnSpLocks/>
          </p:cNvCxnSpPr>
          <p:nvPr/>
        </p:nvCxnSpPr>
        <p:spPr>
          <a:xfrm>
            <a:off x="8260758" y="3276599"/>
            <a:ext cx="349842" cy="598395"/>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F625A9E4-4DAD-42A9-BB38-FBA586EC1514}"/>
              </a:ext>
            </a:extLst>
          </p:cNvPr>
          <p:cNvSpPr txBox="1"/>
          <p:nvPr/>
        </p:nvSpPr>
        <p:spPr>
          <a:xfrm>
            <a:off x="7223327" y="1306720"/>
            <a:ext cx="1646605" cy="2031325"/>
          </a:xfrm>
          <a:prstGeom prst="rect">
            <a:avLst/>
          </a:prstGeom>
          <a:noFill/>
        </p:spPr>
        <p:txBody>
          <a:bodyPr wrap="none" rtlCol="0">
            <a:spAutoFit/>
          </a:bodyPr>
          <a:lstStyle/>
          <a:p>
            <a:r>
              <a:rPr lang="en-GB" dirty="0"/>
              <a:t>UR-3 Robot</a:t>
            </a:r>
          </a:p>
          <a:p>
            <a:endParaRPr lang="en-GB" dirty="0"/>
          </a:p>
          <a:p>
            <a:endParaRPr lang="en-GB" dirty="0"/>
          </a:p>
          <a:p>
            <a:r>
              <a:rPr lang="en-GB" dirty="0"/>
              <a:t>US Probe</a:t>
            </a:r>
          </a:p>
          <a:p>
            <a:endParaRPr lang="en-GB" dirty="0"/>
          </a:p>
          <a:p>
            <a:endParaRPr lang="en-GB" dirty="0"/>
          </a:p>
          <a:p>
            <a:r>
              <a:rPr lang="en-GB" dirty="0"/>
              <a:t>Wire Phantom</a:t>
            </a:r>
            <a:endParaRPr lang="en-IN" dirty="0"/>
          </a:p>
        </p:txBody>
      </p:sp>
    </p:spTree>
    <p:extLst>
      <p:ext uri="{BB962C8B-B14F-4D97-AF65-F5344CB8AC3E}">
        <p14:creationId xmlns:p14="http://schemas.microsoft.com/office/powerpoint/2010/main" val="259727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F5D66CE-41A3-4042-8FBA-49FD23F299ED}"/>
              </a:ext>
            </a:extLst>
          </p:cNvPr>
          <p:cNvSpPr>
            <a:spLocks noGrp="1"/>
          </p:cNvSpPr>
          <p:nvPr>
            <p:ph type="title"/>
          </p:nvPr>
        </p:nvSpPr>
        <p:spPr/>
        <p:txBody>
          <a:bodyPr/>
          <a:lstStyle/>
          <a:p>
            <a:r>
              <a:rPr lang="en-GB" dirty="0"/>
              <a:t>Hand Eye Calibration</a:t>
            </a:r>
            <a:endParaRPr lang="en-IN" dirty="0"/>
          </a:p>
        </p:txBody>
      </p:sp>
      <p:sp>
        <p:nvSpPr>
          <p:cNvPr id="8" name="Content Placeholder 7">
            <a:extLst>
              <a:ext uri="{FF2B5EF4-FFF2-40B4-BE49-F238E27FC236}">
                <a16:creationId xmlns:a16="http://schemas.microsoft.com/office/drawing/2014/main" id="{9A48F858-364E-4EB4-8FED-C06DB8F133C3}"/>
              </a:ext>
            </a:extLst>
          </p:cNvPr>
          <p:cNvSpPr>
            <a:spLocks noGrp="1"/>
          </p:cNvSpPr>
          <p:nvPr>
            <p:ph idx="1"/>
          </p:nvPr>
        </p:nvSpPr>
        <p:spPr>
          <a:xfrm>
            <a:off x="609600" y="990600"/>
            <a:ext cx="5486400" cy="5135563"/>
          </a:xfrm>
        </p:spPr>
        <p:txBody>
          <a:bodyPr/>
          <a:lstStyle/>
          <a:p>
            <a:r>
              <a:rPr lang="en-US" sz="2400" dirty="0">
                <a:solidFill>
                  <a:srgbClr val="202122"/>
                </a:solidFill>
              </a:rPr>
              <a:t>Location of probe and scanning object is unknown with respect to robot base or world coordinates</a:t>
            </a:r>
          </a:p>
          <a:p>
            <a:endParaRPr lang="en-US" sz="2400" dirty="0">
              <a:solidFill>
                <a:srgbClr val="202122"/>
              </a:solidFill>
            </a:endParaRPr>
          </a:p>
          <a:p>
            <a:r>
              <a:rPr lang="en-US" sz="2400" dirty="0">
                <a:solidFill>
                  <a:srgbClr val="202122"/>
                </a:solidFill>
              </a:rPr>
              <a:t>D</a:t>
            </a:r>
            <a:r>
              <a:rPr lang="en-US" sz="2400" b="0" i="0" dirty="0">
                <a:solidFill>
                  <a:srgbClr val="202122"/>
                </a:solidFill>
                <a:effectLst/>
              </a:rPr>
              <a:t>etermining the transformation between robot </a:t>
            </a:r>
            <a:r>
              <a:rPr lang="en-US" sz="2400" b="0" i="0" strike="noStrike" dirty="0">
                <a:effectLst/>
              </a:rPr>
              <a:t>end-effector</a:t>
            </a:r>
            <a:r>
              <a:rPr lang="en-US" sz="2400" b="0" i="0" dirty="0">
                <a:solidFill>
                  <a:srgbClr val="202122"/>
                </a:solidFill>
                <a:effectLst/>
              </a:rPr>
              <a:t> and a sensor </a:t>
            </a:r>
          </a:p>
          <a:p>
            <a:endParaRPr lang="en-GB" sz="2400" dirty="0"/>
          </a:p>
          <a:p>
            <a:r>
              <a:rPr lang="en-GB" sz="2400" dirty="0"/>
              <a:t>Solve AX=XB to obtain pose of phantom in robot base coordinate frame</a:t>
            </a:r>
          </a:p>
          <a:p>
            <a:pPr marL="0" indent="0">
              <a:buNone/>
            </a:pPr>
            <a:endParaRPr lang="en-IN" dirty="0"/>
          </a:p>
        </p:txBody>
      </p:sp>
      <p:pic>
        <p:nvPicPr>
          <p:cNvPr id="3" name="Picture 2">
            <a:extLst>
              <a:ext uri="{FF2B5EF4-FFF2-40B4-BE49-F238E27FC236}">
                <a16:creationId xmlns:a16="http://schemas.microsoft.com/office/drawing/2014/main" id="{E3D8D9FE-1BEB-4A6A-ACA1-767501B5EB37}"/>
              </a:ext>
            </a:extLst>
          </p:cNvPr>
          <p:cNvPicPr>
            <a:picLocks noChangeAspect="1"/>
          </p:cNvPicPr>
          <p:nvPr/>
        </p:nvPicPr>
        <p:blipFill rotWithShape="1">
          <a:blip r:embed="rId3">
            <a:extLst>
              <a:ext uri="{28A0092B-C50C-407E-A947-70E740481C1C}">
                <a14:useLocalDpi xmlns:a14="http://schemas.microsoft.com/office/drawing/2010/main" val="0"/>
              </a:ext>
            </a:extLst>
          </a:blip>
          <a:srcRect l="4986" t="14445" r="43015" b="14444"/>
          <a:stretch/>
        </p:blipFill>
        <p:spPr>
          <a:xfrm>
            <a:off x="6341633" y="1208964"/>
            <a:ext cx="5334000" cy="5095164"/>
          </a:xfrm>
          <a:prstGeom prst="rect">
            <a:avLst/>
          </a:prstGeom>
          <a:ln w="22225">
            <a:solidFill>
              <a:schemeClr val="tx1"/>
            </a:solidFill>
          </a:ln>
        </p:spPr>
      </p:pic>
    </p:spTree>
    <p:extLst>
      <p:ext uri="{BB962C8B-B14F-4D97-AF65-F5344CB8AC3E}">
        <p14:creationId xmlns:p14="http://schemas.microsoft.com/office/powerpoint/2010/main" val="2453964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85A7D-A3C3-4105-B23A-9354816CE108}"/>
              </a:ext>
            </a:extLst>
          </p:cNvPr>
          <p:cNvSpPr>
            <a:spLocks noGrp="1"/>
          </p:cNvSpPr>
          <p:nvPr>
            <p:ph type="title" idx="4294967295"/>
          </p:nvPr>
        </p:nvSpPr>
        <p:spPr>
          <a:xfrm>
            <a:off x="609600" y="274638"/>
            <a:ext cx="9753600" cy="563562"/>
          </a:xfrm>
        </p:spPr>
        <p:txBody>
          <a:bodyPr/>
          <a:lstStyle/>
          <a:p>
            <a:pPr lvl="1"/>
            <a:r>
              <a:rPr lang="en-GB" dirty="0"/>
              <a:t>Design of Calibration Phantom</a:t>
            </a:r>
          </a:p>
        </p:txBody>
      </p:sp>
      <p:pic>
        <p:nvPicPr>
          <p:cNvPr id="10" name="Picture Placeholder 9">
            <a:extLst>
              <a:ext uri="{FF2B5EF4-FFF2-40B4-BE49-F238E27FC236}">
                <a16:creationId xmlns:a16="http://schemas.microsoft.com/office/drawing/2014/main" id="{6E1CE93E-6752-428E-9EDA-F0269159688E}"/>
              </a:ext>
            </a:extLst>
          </p:cNvPr>
          <p:cNvPicPr>
            <a:picLocks noGrp="1" noChangeAspect="1"/>
          </p:cNvPicPr>
          <p:nvPr>
            <p:ph idx="4294967295"/>
          </p:nvPr>
        </p:nvPicPr>
        <p:blipFill rotWithShape="1">
          <a:blip r:embed="rId3">
            <a:extLst>
              <a:ext uri="{28A0092B-C50C-407E-A947-70E740481C1C}">
                <a14:useLocalDpi xmlns:a14="http://schemas.microsoft.com/office/drawing/2010/main" val="0"/>
              </a:ext>
            </a:extLst>
          </a:blip>
          <a:srcRect t="8193" r="22189"/>
          <a:stretch/>
        </p:blipFill>
        <p:spPr>
          <a:xfrm>
            <a:off x="7616260" y="1337566"/>
            <a:ext cx="4090388" cy="3446463"/>
          </a:xfrm>
          <a:ln w="22225">
            <a:solidFill>
              <a:schemeClr val="tx1"/>
            </a:solidFill>
          </a:ln>
        </p:spPr>
      </p:pic>
      <p:pic>
        <p:nvPicPr>
          <p:cNvPr id="16" name="Picture 15">
            <a:extLst>
              <a:ext uri="{FF2B5EF4-FFF2-40B4-BE49-F238E27FC236}">
                <a16:creationId xmlns:a16="http://schemas.microsoft.com/office/drawing/2014/main" id="{2205D614-CE89-4B80-AA1A-9EA3111EFBC8}"/>
              </a:ext>
            </a:extLst>
          </p:cNvPr>
          <p:cNvPicPr>
            <a:picLocks noChangeAspect="1"/>
          </p:cNvPicPr>
          <p:nvPr/>
        </p:nvPicPr>
        <p:blipFill rotWithShape="1">
          <a:blip r:embed="rId4">
            <a:extLst>
              <a:ext uri="{28A0092B-C50C-407E-A947-70E740481C1C}">
                <a14:useLocalDpi xmlns:a14="http://schemas.microsoft.com/office/drawing/2010/main" val="0"/>
              </a:ext>
            </a:extLst>
          </a:blip>
          <a:srcRect l="849" t="28888" r="-849" b="-1109"/>
          <a:stretch/>
        </p:blipFill>
        <p:spPr>
          <a:xfrm>
            <a:off x="645160" y="1308462"/>
            <a:ext cx="3614918" cy="3450316"/>
          </a:xfrm>
          <a:prstGeom prst="rect">
            <a:avLst/>
          </a:prstGeom>
          <a:ln w="22225">
            <a:solidFill>
              <a:schemeClr val="tx1"/>
            </a:solidFill>
          </a:ln>
        </p:spPr>
      </p:pic>
      <p:pic>
        <p:nvPicPr>
          <p:cNvPr id="18" name="Picture 17">
            <a:extLst>
              <a:ext uri="{FF2B5EF4-FFF2-40B4-BE49-F238E27FC236}">
                <a16:creationId xmlns:a16="http://schemas.microsoft.com/office/drawing/2014/main" id="{0DA9EF89-AD60-432E-B976-47E0C041EAF8}"/>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3750" t="16180" r="10625" b="24445"/>
          <a:stretch/>
        </p:blipFill>
        <p:spPr>
          <a:xfrm rot="5400000">
            <a:off x="4329180" y="2032448"/>
            <a:ext cx="3450317" cy="2002346"/>
          </a:xfrm>
          <a:prstGeom prst="rect">
            <a:avLst/>
          </a:prstGeom>
          <a:ln w="22225">
            <a:solidFill>
              <a:schemeClr val="tx1"/>
            </a:solidFill>
          </a:ln>
        </p:spPr>
      </p:pic>
      <p:sp>
        <p:nvSpPr>
          <p:cNvPr id="19" name="TextBox 18">
            <a:extLst>
              <a:ext uri="{FF2B5EF4-FFF2-40B4-BE49-F238E27FC236}">
                <a16:creationId xmlns:a16="http://schemas.microsoft.com/office/drawing/2014/main" id="{C6DE5772-D094-4A52-A6D5-BCD6749565D4}"/>
              </a:ext>
            </a:extLst>
          </p:cNvPr>
          <p:cNvSpPr txBox="1"/>
          <p:nvPr/>
        </p:nvSpPr>
        <p:spPr>
          <a:xfrm>
            <a:off x="8305800" y="5118163"/>
            <a:ext cx="2928118" cy="923330"/>
          </a:xfrm>
          <a:prstGeom prst="rect">
            <a:avLst/>
          </a:prstGeom>
          <a:noFill/>
        </p:spPr>
        <p:txBody>
          <a:bodyPr wrap="square" rtlCol="0">
            <a:spAutoFit/>
          </a:bodyPr>
          <a:lstStyle/>
          <a:p>
            <a:pPr algn="ctr"/>
            <a:r>
              <a:rPr lang="en-GB" dirty="0"/>
              <a:t>(c)</a:t>
            </a:r>
            <a:r>
              <a:rPr lang="en-GB" sz="1800" dirty="0"/>
              <a:t> Point Cloud model of the Calibration Phantom </a:t>
            </a:r>
          </a:p>
          <a:p>
            <a:endParaRPr lang="en-IN" dirty="0"/>
          </a:p>
        </p:txBody>
      </p:sp>
      <p:sp>
        <p:nvSpPr>
          <p:cNvPr id="20" name="TextBox 19">
            <a:extLst>
              <a:ext uri="{FF2B5EF4-FFF2-40B4-BE49-F238E27FC236}">
                <a16:creationId xmlns:a16="http://schemas.microsoft.com/office/drawing/2014/main" id="{49471DF6-AB11-4B05-ACED-B6B0451BA1EA}"/>
              </a:ext>
            </a:extLst>
          </p:cNvPr>
          <p:cNvSpPr txBox="1"/>
          <p:nvPr/>
        </p:nvSpPr>
        <p:spPr>
          <a:xfrm>
            <a:off x="4503597" y="5128323"/>
            <a:ext cx="3101481" cy="923330"/>
          </a:xfrm>
          <a:prstGeom prst="rect">
            <a:avLst/>
          </a:prstGeom>
          <a:noFill/>
        </p:spPr>
        <p:txBody>
          <a:bodyPr wrap="square" rtlCol="0">
            <a:spAutoFit/>
          </a:bodyPr>
          <a:lstStyle/>
          <a:p>
            <a:pPr algn="ctr"/>
            <a:r>
              <a:rPr lang="en-GB" dirty="0"/>
              <a:t>(b) </a:t>
            </a:r>
            <a:r>
              <a:rPr lang="en-GB" sz="1800" dirty="0"/>
              <a:t>Fishing Wires arranged in N – shape with 4 layers</a:t>
            </a:r>
          </a:p>
          <a:p>
            <a:endParaRPr lang="en-IN" dirty="0"/>
          </a:p>
        </p:txBody>
      </p:sp>
      <p:sp>
        <p:nvSpPr>
          <p:cNvPr id="21" name="TextBox 20">
            <a:extLst>
              <a:ext uri="{FF2B5EF4-FFF2-40B4-BE49-F238E27FC236}">
                <a16:creationId xmlns:a16="http://schemas.microsoft.com/office/drawing/2014/main" id="{A80F28AB-24F8-4950-AD77-08309935FDEE}"/>
              </a:ext>
            </a:extLst>
          </p:cNvPr>
          <p:cNvSpPr txBox="1"/>
          <p:nvPr/>
        </p:nvSpPr>
        <p:spPr>
          <a:xfrm>
            <a:off x="872328" y="5128323"/>
            <a:ext cx="2819400" cy="646331"/>
          </a:xfrm>
          <a:prstGeom prst="rect">
            <a:avLst/>
          </a:prstGeom>
          <a:noFill/>
        </p:spPr>
        <p:txBody>
          <a:bodyPr wrap="square" rtlCol="0">
            <a:spAutoFit/>
          </a:bodyPr>
          <a:lstStyle/>
          <a:p>
            <a:pPr algn="ctr"/>
            <a:r>
              <a:rPr lang="en-GB" dirty="0"/>
              <a:t>(a) </a:t>
            </a:r>
            <a:r>
              <a:rPr lang="en-GB" sz="1800" dirty="0"/>
              <a:t>3D Printed Calibration Phantom 15 x 5 x 10 cm</a:t>
            </a:r>
            <a:endParaRPr lang="en-IN" dirty="0"/>
          </a:p>
        </p:txBody>
      </p:sp>
    </p:spTree>
    <p:extLst>
      <p:ext uri="{BB962C8B-B14F-4D97-AF65-F5344CB8AC3E}">
        <p14:creationId xmlns:p14="http://schemas.microsoft.com/office/powerpoint/2010/main" val="1495942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A5AC8-30C5-4CFA-85E9-2E519AA0A1CE}"/>
              </a:ext>
            </a:extLst>
          </p:cNvPr>
          <p:cNvSpPr>
            <a:spLocks noGrp="1"/>
          </p:cNvSpPr>
          <p:nvPr>
            <p:ph type="title"/>
          </p:nvPr>
        </p:nvSpPr>
        <p:spPr/>
        <p:txBody>
          <a:bodyPr/>
          <a:lstStyle/>
          <a:p>
            <a:r>
              <a:rPr lang="en-US" dirty="0"/>
              <a:t>Data </a:t>
            </a:r>
            <a:r>
              <a:rPr lang="en-GB" dirty="0"/>
              <a:t>Acquisition and Segmentation </a:t>
            </a:r>
            <a:endParaRPr lang="en-IN" dirty="0"/>
          </a:p>
        </p:txBody>
      </p:sp>
      <p:sp>
        <p:nvSpPr>
          <p:cNvPr id="3" name="Content Placeholder 2">
            <a:extLst>
              <a:ext uri="{FF2B5EF4-FFF2-40B4-BE49-F238E27FC236}">
                <a16:creationId xmlns:a16="http://schemas.microsoft.com/office/drawing/2014/main" id="{3CC19459-B429-4130-99B5-EDD70DDB3B97}"/>
              </a:ext>
            </a:extLst>
          </p:cNvPr>
          <p:cNvSpPr>
            <a:spLocks noGrp="1"/>
          </p:cNvSpPr>
          <p:nvPr>
            <p:ph sz="half" idx="1"/>
          </p:nvPr>
        </p:nvSpPr>
        <p:spPr>
          <a:xfrm>
            <a:off x="609600" y="1371601"/>
            <a:ext cx="5715000" cy="4906094"/>
          </a:xfrm>
        </p:spPr>
        <p:txBody>
          <a:bodyPr/>
          <a:lstStyle/>
          <a:p>
            <a:r>
              <a:rPr lang="en-US" sz="2400" dirty="0"/>
              <a:t>Acquiring good ultrasound scans is challenging</a:t>
            </a:r>
          </a:p>
          <a:p>
            <a:pPr lvl="1"/>
            <a:r>
              <a:rPr lang="en-US" sz="2000" dirty="0"/>
              <a:t>Air bubbles </a:t>
            </a:r>
          </a:p>
          <a:p>
            <a:pPr lvl="1"/>
            <a:r>
              <a:rPr lang="en-US" sz="2000" dirty="0"/>
              <a:t>Small dust particles </a:t>
            </a:r>
          </a:p>
          <a:p>
            <a:pPr lvl="1"/>
            <a:r>
              <a:rPr lang="en-US" sz="2000" dirty="0"/>
              <a:t>Sensitive probes  </a:t>
            </a:r>
          </a:p>
          <a:p>
            <a:pPr marL="457200" lvl="1" indent="0">
              <a:buNone/>
            </a:pPr>
            <a:endParaRPr lang="en-US" sz="2000" dirty="0"/>
          </a:p>
          <a:p>
            <a:r>
              <a:rPr lang="en-US" sz="2400" dirty="0"/>
              <a:t>Segmenting markers very close to each other is difficult. </a:t>
            </a:r>
          </a:p>
          <a:p>
            <a:pPr lvl="1"/>
            <a:r>
              <a:rPr lang="en-US" sz="2000" dirty="0"/>
              <a:t>Median filter</a:t>
            </a:r>
          </a:p>
          <a:p>
            <a:pPr lvl="1"/>
            <a:r>
              <a:rPr lang="en-US" sz="2000" dirty="0"/>
              <a:t>Noise removal</a:t>
            </a:r>
          </a:p>
          <a:p>
            <a:pPr lvl="1"/>
            <a:r>
              <a:rPr lang="en-US" sz="2000" dirty="0"/>
              <a:t>Morphological operation</a:t>
            </a:r>
          </a:p>
          <a:p>
            <a:endParaRPr lang="en-US" dirty="0"/>
          </a:p>
          <a:p>
            <a:endParaRPr lang="en-IN" dirty="0"/>
          </a:p>
        </p:txBody>
      </p:sp>
      <p:pic>
        <p:nvPicPr>
          <p:cNvPr id="6" name="Content Placeholder 5">
            <a:extLst>
              <a:ext uri="{FF2B5EF4-FFF2-40B4-BE49-F238E27FC236}">
                <a16:creationId xmlns:a16="http://schemas.microsoft.com/office/drawing/2014/main" id="{985C6E49-27B8-4E99-9CB9-70C68899C5D7}"/>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13333" r="15000"/>
          <a:stretch/>
        </p:blipFill>
        <p:spPr>
          <a:xfrm>
            <a:off x="8153400" y="1387737"/>
            <a:ext cx="3441550" cy="4479663"/>
          </a:xfrm>
        </p:spPr>
      </p:pic>
      <p:sp>
        <p:nvSpPr>
          <p:cNvPr id="7" name="TextBox 6">
            <a:extLst>
              <a:ext uri="{FF2B5EF4-FFF2-40B4-BE49-F238E27FC236}">
                <a16:creationId xmlns:a16="http://schemas.microsoft.com/office/drawing/2014/main" id="{780E0E46-677B-4F70-B59E-620CE307202C}"/>
              </a:ext>
            </a:extLst>
          </p:cNvPr>
          <p:cNvSpPr txBox="1"/>
          <p:nvPr/>
        </p:nvSpPr>
        <p:spPr>
          <a:xfrm>
            <a:off x="9144000" y="5867400"/>
            <a:ext cx="1697901" cy="369332"/>
          </a:xfrm>
          <a:prstGeom prst="rect">
            <a:avLst/>
          </a:prstGeom>
          <a:noFill/>
        </p:spPr>
        <p:txBody>
          <a:bodyPr wrap="none" rtlCol="0">
            <a:spAutoFit/>
          </a:bodyPr>
          <a:lstStyle/>
          <a:p>
            <a:r>
              <a:rPr lang="en-GB" dirty="0"/>
              <a:t>Initial US Scan</a:t>
            </a:r>
            <a:endParaRPr lang="en-IN" dirty="0"/>
          </a:p>
        </p:txBody>
      </p:sp>
      <p:cxnSp>
        <p:nvCxnSpPr>
          <p:cNvPr id="5" name="Straight Arrow Connector 4">
            <a:extLst>
              <a:ext uri="{FF2B5EF4-FFF2-40B4-BE49-F238E27FC236}">
                <a16:creationId xmlns:a16="http://schemas.microsoft.com/office/drawing/2014/main" id="{1756EE6D-B8EC-4BCB-BDE2-F298A608ACCA}"/>
              </a:ext>
            </a:extLst>
          </p:cNvPr>
          <p:cNvCxnSpPr/>
          <p:nvPr/>
        </p:nvCxnSpPr>
        <p:spPr>
          <a:xfrm>
            <a:off x="7543800" y="2362200"/>
            <a:ext cx="1066800" cy="76200"/>
          </a:xfrm>
          <a:prstGeom prst="straightConnector1">
            <a:avLst/>
          </a:prstGeom>
          <a:ln w="222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 name="Straight Arrow Connector 8">
            <a:extLst>
              <a:ext uri="{FF2B5EF4-FFF2-40B4-BE49-F238E27FC236}">
                <a16:creationId xmlns:a16="http://schemas.microsoft.com/office/drawing/2014/main" id="{78AE3007-7C24-4F0D-A01E-350CC01E43C1}"/>
              </a:ext>
            </a:extLst>
          </p:cNvPr>
          <p:cNvCxnSpPr/>
          <p:nvPr/>
        </p:nvCxnSpPr>
        <p:spPr>
          <a:xfrm>
            <a:off x="7543800" y="2514600"/>
            <a:ext cx="1143000" cy="411162"/>
          </a:xfrm>
          <a:prstGeom prst="straightConnector1">
            <a:avLst/>
          </a:prstGeom>
          <a:ln w="222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TextBox 9">
            <a:extLst>
              <a:ext uri="{FF2B5EF4-FFF2-40B4-BE49-F238E27FC236}">
                <a16:creationId xmlns:a16="http://schemas.microsoft.com/office/drawing/2014/main" id="{CDA0E1F7-2269-4714-A21F-0BF90853D810}"/>
              </a:ext>
            </a:extLst>
          </p:cNvPr>
          <p:cNvSpPr txBox="1"/>
          <p:nvPr/>
        </p:nvSpPr>
        <p:spPr>
          <a:xfrm>
            <a:off x="6362700" y="2153335"/>
            <a:ext cx="1371600" cy="738664"/>
          </a:xfrm>
          <a:prstGeom prst="rect">
            <a:avLst/>
          </a:prstGeom>
          <a:noFill/>
        </p:spPr>
        <p:txBody>
          <a:bodyPr wrap="square" rtlCol="0">
            <a:spAutoFit/>
          </a:bodyPr>
          <a:lstStyle/>
          <a:p>
            <a:pPr algn="ctr"/>
            <a:r>
              <a:rPr lang="en-GB" sz="1400" dirty="0"/>
              <a:t>Intersection of Wire with Image Plane</a:t>
            </a:r>
            <a:endParaRPr lang="en-IN" sz="1400" dirty="0"/>
          </a:p>
        </p:txBody>
      </p:sp>
      <p:cxnSp>
        <p:nvCxnSpPr>
          <p:cNvPr id="13" name="Straight Arrow Connector 12">
            <a:extLst>
              <a:ext uri="{FF2B5EF4-FFF2-40B4-BE49-F238E27FC236}">
                <a16:creationId xmlns:a16="http://schemas.microsoft.com/office/drawing/2014/main" id="{62E8ECDF-8EE6-4E4D-80FB-8700AAD1E40F}"/>
              </a:ext>
            </a:extLst>
          </p:cNvPr>
          <p:cNvCxnSpPr>
            <a:cxnSpLocks/>
            <a:stCxn id="15" idx="3"/>
          </p:cNvCxnSpPr>
          <p:nvPr/>
        </p:nvCxnSpPr>
        <p:spPr>
          <a:xfrm flipV="1">
            <a:off x="7429500" y="4038731"/>
            <a:ext cx="1085850" cy="30776"/>
          </a:xfrm>
          <a:prstGeom prst="straightConnector1">
            <a:avLst/>
          </a:prstGeom>
          <a:ln w="1905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E1FD7B0F-13CF-48AF-8F31-74CEE521A888}"/>
              </a:ext>
            </a:extLst>
          </p:cNvPr>
          <p:cNvSpPr txBox="1"/>
          <p:nvPr/>
        </p:nvSpPr>
        <p:spPr>
          <a:xfrm>
            <a:off x="6324600" y="3807897"/>
            <a:ext cx="1104900" cy="523220"/>
          </a:xfrm>
          <a:prstGeom prst="rect">
            <a:avLst/>
          </a:prstGeom>
          <a:noFill/>
        </p:spPr>
        <p:txBody>
          <a:bodyPr wrap="square" rtlCol="0">
            <a:spAutoFit/>
          </a:bodyPr>
          <a:lstStyle/>
          <a:p>
            <a:pPr algn="ctr"/>
            <a:r>
              <a:rPr lang="en-GB" sz="1400" dirty="0"/>
              <a:t>Base of the Phantom</a:t>
            </a:r>
            <a:endParaRPr lang="en-IN" sz="1400" dirty="0"/>
          </a:p>
        </p:txBody>
      </p:sp>
    </p:spTree>
    <p:extLst>
      <p:ext uri="{BB962C8B-B14F-4D97-AF65-F5344CB8AC3E}">
        <p14:creationId xmlns:p14="http://schemas.microsoft.com/office/powerpoint/2010/main" val="2967392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BC2B8-7D0E-4569-AF3E-521794B654A3}"/>
              </a:ext>
            </a:extLst>
          </p:cNvPr>
          <p:cNvSpPr>
            <a:spLocks noGrp="1"/>
          </p:cNvSpPr>
          <p:nvPr>
            <p:ph type="title" idx="4294967295"/>
          </p:nvPr>
        </p:nvSpPr>
        <p:spPr>
          <a:xfrm>
            <a:off x="609600" y="274638"/>
            <a:ext cx="9753600" cy="563562"/>
          </a:xfrm>
        </p:spPr>
        <p:txBody>
          <a:bodyPr/>
          <a:lstStyle/>
          <a:p>
            <a:r>
              <a:rPr lang="en-GB" sz="3200" dirty="0"/>
              <a:t>Segmentation Results</a:t>
            </a:r>
            <a:endParaRPr lang="en-IN" sz="3200" dirty="0"/>
          </a:p>
        </p:txBody>
      </p:sp>
      <p:pic>
        <p:nvPicPr>
          <p:cNvPr id="19" name="Picture 18">
            <a:extLst>
              <a:ext uri="{FF2B5EF4-FFF2-40B4-BE49-F238E27FC236}">
                <a16:creationId xmlns:a16="http://schemas.microsoft.com/office/drawing/2014/main" id="{8104BF21-7B66-458D-BC4A-2D2D71631B96}"/>
              </a:ext>
            </a:extLst>
          </p:cNvPr>
          <p:cNvPicPr>
            <a:picLocks noChangeAspect="1"/>
          </p:cNvPicPr>
          <p:nvPr/>
        </p:nvPicPr>
        <p:blipFill rotWithShape="1">
          <a:blip r:embed="rId3">
            <a:extLst>
              <a:ext uri="{28A0092B-C50C-407E-A947-70E740481C1C}">
                <a14:useLocalDpi xmlns:a14="http://schemas.microsoft.com/office/drawing/2010/main" val="0"/>
              </a:ext>
            </a:extLst>
          </a:blip>
          <a:srcRect l="13821" t="5725" r="13254" b="11226"/>
          <a:stretch/>
        </p:blipFill>
        <p:spPr>
          <a:xfrm>
            <a:off x="8340597" y="1203557"/>
            <a:ext cx="3216403" cy="3488531"/>
          </a:xfrm>
          <a:prstGeom prst="rect">
            <a:avLst/>
          </a:prstGeom>
        </p:spPr>
      </p:pic>
      <p:pic>
        <p:nvPicPr>
          <p:cNvPr id="17" name="Picture 16">
            <a:extLst>
              <a:ext uri="{FF2B5EF4-FFF2-40B4-BE49-F238E27FC236}">
                <a16:creationId xmlns:a16="http://schemas.microsoft.com/office/drawing/2014/main" id="{81B81CD7-3049-4EE0-9452-548686224279}"/>
              </a:ext>
            </a:extLst>
          </p:cNvPr>
          <p:cNvPicPr>
            <a:picLocks noChangeAspect="1"/>
          </p:cNvPicPr>
          <p:nvPr/>
        </p:nvPicPr>
        <p:blipFill rotWithShape="1">
          <a:blip r:embed="rId4">
            <a:extLst>
              <a:ext uri="{28A0092B-C50C-407E-A947-70E740481C1C}">
                <a14:useLocalDpi xmlns:a14="http://schemas.microsoft.com/office/drawing/2010/main" val="0"/>
              </a:ext>
            </a:extLst>
          </a:blip>
          <a:srcRect l="12624" t="5012" r="12919" b="11938"/>
          <a:stretch/>
        </p:blipFill>
        <p:spPr>
          <a:xfrm>
            <a:off x="4380700" y="1203557"/>
            <a:ext cx="3216403" cy="3488531"/>
          </a:xfrm>
          <a:prstGeom prst="rect">
            <a:avLst/>
          </a:prstGeom>
        </p:spPr>
      </p:pic>
      <p:pic>
        <p:nvPicPr>
          <p:cNvPr id="15" name="Picture 14">
            <a:extLst>
              <a:ext uri="{FF2B5EF4-FFF2-40B4-BE49-F238E27FC236}">
                <a16:creationId xmlns:a16="http://schemas.microsoft.com/office/drawing/2014/main" id="{66D73B3E-4239-4085-8128-7969EB1DB61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3205" y="1218349"/>
            <a:ext cx="3258368" cy="3473739"/>
          </a:xfrm>
          <a:prstGeom prst="rect">
            <a:avLst/>
          </a:prstGeom>
          <a:ln w="22225">
            <a:solidFill>
              <a:schemeClr val="tx1"/>
            </a:solidFill>
          </a:ln>
        </p:spPr>
      </p:pic>
      <p:cxnSp>
        <p:nvCxnSpPr>
          <p:cNvPr id="21" name="Straight Arrow Connector 20">
            <a:extLst>
              <a:ext uri="{FF2B5EF4-FFF2-40B4-BE49-F238E27FC236}">
                <a16:creationId xmlns:a16="http://schemas.microsoft.com/office/drawing/2014/main" id="{F95BEB30-308C-47AC-9941-0CD4C510576E}"/>
              </a:ext>
            </a:extLst>
          </p:cNvPr>
          <p:cNvCxnSpPr>
            <a:cxnSpLocks/>
          </p:cNvCxnSpPr>
          <p:nvPr/>
        </p:nvCxnSpPr>
        <p:spPr>
          <a:xfrm flipH="1" flipV="1">
            <a:off x="9819683" y="4141233"/>
            <a:ext cx="924518" cy="4701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103C92A-4B3F-4738-91E7-0BF50D9BDCEF}"/>
              </a:ext>
            </a:extLst>
          </p:cNvPr>
          <p:cNvCxnSpPr>
            <a:cxnSpLocks/>
          </p:cNvCxnSpPr>
          <p:nvPr/>
        </p:nvCxnSpPr>
        <p:spPr>
          <a:xfrm flipV="1">
            <a:off x="10744200" y="4020201"/>
            <a:ext cx="533400" cy="5912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8AB93ECE-3646-4603-A05B-963B6812917A}"/>
              </a:ext>
            </a:extLst>
          </p:cNvPr>
          <p:cNvSpPr txBox="1"/>
          <p:nvPr/>
        </p:nvSpPr>
        <p:spPr>
          <a:xfrm>
            <a:off x="10563177" y="4611400"/>
            <a:ext cx="1172116" cy="369332"/>
          </a:xfrm>
          <a:prstGeom prst="rect">
            <a:avLst/>
          </a:prstGeom>
          <a:noFill/>
        </p:spPr>
        <p:txBody>
          <a:bodyPr wrap="none" rtlCol="0">
            <a:spAutoFit/>
          </a:bodyPr>
          <a:lstStyle/>
          <a:p>
            <a:r>
              <a:rPr lang="en-GB" dirty="0"/>
              <a:t>Centroids</a:t>
            </a:r>
            <a:endParaRPr lang="en-IN" dirty="0"/>
          </a:p>
        </p:txBody>
      </p:sp>
      <p:sp>
        <p:nvSpPr>
          <p:cNvPr id="3" name="TextBox 2">
            <a:extLst>
              <a:ext uri="{FF2B5EF4-FFF2-40B4-BE49-F238E27FC236}">
                <a16:creationId xmlns:a16="http://schemas.microsoft.com/office/drawing/2014/main" id="{F7552DC7-4352-4885-8C07-16E6AE3F2879}"/>
              </a:ext>
            </a:extLst>
          </p:cNvPr>
          <p:cNvSpPr txBox="1"/>
          <p:nvPr/>
        </p:nvSpPr>
        <p:spPr>
          <a:xfrm>
            <a:off x="883323" y="5079925"/>
            <a:ext cx="2249398" cy="646331"/>
          </a:xfrm>
          <a:prstGeom prst="rect">
            <a:avLst/>
          </a:prstGeom>
          <a:noFill/>
        </p:spPr>
        <p:txBody>
          <a:bodyPr wrap="none" rtlCol="0">
            <a:spAutoFit/>
          </a:bodyPr>
          <a:lstStyle/>
          <a:p>
            <a:r>
              <a:rPr lang="en-GB" dirty="0"/>
              <a:t>(a)</a:t>
            </a:r>
            <a:r>
              <a:rPr lang="en-GB" sz="1800" dirty="0"/>
              <a:t> Acquired Images</a:t>
            </a:r>
          </a:p>
          <a:p>
            <a:endParaRPr lang="en-IN" dirty="0"/>
          </a:p>
        </p:txBody>
      </p:sp>
      <p:sp>
        <p:nvSpPr>
          <p:cNvPr id="5" name="TextBox 4">
            <a:extLst>
              <a:ext uri="{FF2B5EF4-FFF2-40B4-BE49-F238E27FC236}">
                <a16:creationId xmlns:a16="http://schemas.microsoft.com/office/drawing/2014/main" id="{3B5D9136-F611-4FC0-8497-2843BEA88C50}"/>
              </a:ext>
            </a:extLst>
          </p:cNvPr>
          <p:cNvSpPr txBox="1"/>
          <p:nvPr/>
        </p:nvSpPr>
        <p:spPr>
          <a:xfrm>
            <a:off x="4487798" y="5051303"/>
            <a:ext cx="3216403" cy="646331"/>
          </a:xfrm>
          <a:prstGeom prst="rect">
            <a:avLst/>
          </a:prstGeom>
          <a:noFill/>
        </p:spPr>
        <p:txBody>
          <a:bodyPr wrap="square" rtlCol="0">
            <a:spAutoFit/>
          </a:bodyPr>
          <a:lstStyle/>
          <a:p>
            <a:r>
              <a:rPr lang="en-GB" dirty="0"/>
              <a:t>(b)</a:t>
            </a:r>
            <a:r>
              <a:rPr lang="en-GB" sz="1800" dirty="0"/>
              <a:t> Segmentation Results</a:t>
            </a:r>
          </a:p>
          <a:p>
            <a:endParaRPr lang="en-IN" dirty="0"/>
          </a:p>
        </p:txBody>
      </p:sp>
      <p:sp>
        <p:nvSpPr>
          <p:cNvPr id="6" name="TextBox 5">
            <a:extLst>
              <a:ext uri="{FF2B5EF4-FFF2-40B4-BE49-F238E27FC236}">
                <a16:creationId xmlns:a16="http://schemas.microsoft.com/office/drawing/2014/main" id="{3A9F7377-7A7B-4EEB-97BA-9BDCDAAB3DFB}"/>
              </a:ext>
            </a:extLst>
          </p:cNvPr>
          <p:cNvSpPr txBox="1"/>
          <p:nvPr/>
        </p:nvSpPr>
        <p:spPr>
          <a:xfrm>
            <a:off x="8757617" y="5054525"/>
            <a:ext cx="2581184" cy="1200329"/>
          </a:xfrm>
          <a:prstGeom prst="rect">
            <a:avLst/>
          </a:prstGeom>
          <a:noFill/>
        </p:spPr>
        <p:txBody>
          <a:bodyPr wrap="square" rtlCol="0">
            <a:spAutoFit/>
          </a:bodyPr>
          <a:lstStyle/>
          <a:p>
            <a:pPr algn="ctr"/>
            <a:r>
              <a:rPr lang="en-GB" dirty="0"/>
              <a:t>(c) </a:t>
            </a:r>
            <a:r>
              <a:rPr lang="en-GB" sz="1800" dirty="0"/>
              <a:t>Extracting centroids from </a:t>
            </a:r>
            <a:r>
              <a:rPr lang="en-IN" sz="1800" dirty="0"/>
              <a:t>segmented markers</a:t>
            </a:r>
          </a:p>
          <a:p>
            <a:endParaRPr lang="en-IN" dirty="0"/>
          </a:p>
        </p:txBody>
      </p:sp>
    </p:spTree>
    <p:extLst>
      <p:ext uri="{BB962C8B-B14F-4D97-AF65-F5344CB8AC3E}">
        <p14:creationId xmlns:p14="http://schemas.microsoft.com/office/powerpoint/2010/main" val="3346712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C2879-21AD-4ACC-8714-E85C998F640F}"/>
              </a:ext>
            </a:extLst>
          </p:cNvPr>
          <p:cNvSpPr>
            <a:spLocks noGrp="1"/>
          </p:cNvSpPr>
          <p:nvPr>
            <p:ph type="title"/>
          </p:nvPr>
        </p:nvSpPr>
        <p:spPr/>
        <p:txBody>
          <a:bodyPr/>
          <a:lstStyle/>
          <a:p>
            <a:r>
              <a:rPr lang="en-GB" dirty="0"/>
              <a:t>Pose Estimation </a:t>
            </a:r>
            <a:endParaRPr lang="en-IN" dirty="0"/>
          </a:p>
        </p:txBody>
      </p:sp>
      <p:sp>
        <p:nvSpPr>
          <p:cNvPr id="3" name="Content Placeholder 2">
            <a:extLst>
              <a:ext uri="{FF2B5EF4-FFF2-40B4-BE49-F238E27FC236}">
                <a16:creationId xmlns:a16="http://schemas.microsoft.com/office/drawing/2014/main" id="{31E38279-057C-429C-B077-6D9AE47C6D92}"/>
              </a:ext>
            </a:extLst>
          </p:cNvPr>
          <p:cNvSpPr>
            <a:spLocks noGrp="1"/>
          </p:cNvSpPr>
          <p:nvPr>
            <p:ph sz="half" idx="1"/>
          </p:nvPr>
        </p:nvSpPr>
        <p:spPr>
          <a:xfrm>
            <a:off x="609600" y="1066801"/>
            <a:ext cx="5867400" cy="5059364"/>
          </a:xfrm>
        </p:spPr>
        <p:txBody>
          <a:bodyPr/>
          <a:lstStyle/>
          <a:p>
            <a:r>
              <a:rPr lang="en-GB" sz="2400" dirty="0"/>
              <a:t>Pose estimation is challenging for US scans due to mapping 2D image to 3D phantom</a:t>
            </a:r>
          </a:p>
          <a:p>
            <a:r>
              <a:rPr lang="en-GB" sz="2400" dirty="0"/>
              <a:t>Transformation from phantom coordinate frame to the US probe coordinate frame </a:t>
            </a:r>
          </a:p>
          <a:p>
            <a:pPr lvl="1"/>
            <a:r>
              <a:rPr lang="en-GB" sz="2000" dirty="0"/>
              <a:t>Match the segmented markers to the point cloud model of the phantom</a:t>
            </a:r>
          </a:p>
          <a:p>
            <a:pPr lvl="1"/>
            <a:r>
              <a:rPr lang="en-GB" sz="2000" dirty="0"/>
              <a:t>Obtain the matching correspondences</a:t>
            </a:r>
          </a:p>
          <a:p>
            <a:pPr lvl="1"/>
            <a:r>
              <a:rPr lang="en-GB" sz="2000" dirty="0"/>
              <a:t>Compute the transformation between matched phantom points and marker points </a:t>
            </a:r>
          </a:p>
          <a:p>
            <a:pPr lvl="1"/>
            <a:r>
              <a:rPr lang="en-GB" sz="2000" dirty="0"/>
              <a:t>Calculate pose estimation error</a:t>
            </a:r>
          </a:p>
          <a:p>
            <a:pPr lvl="1"/>
            <a:endParaRPr lang="en-GB" sz="2000" dirty="0"/>
          </a:p>
          <a:p>
            <a:r>
              <a:rPr lang="en-GB" sz="2400" dirty="0"/>
              <a:t>Mean pose estimation error = 0.76mm</a:t>
            </a:r>
          </a:p>
        </p:txBody>
      </p:sp>
      <p:pic>
        <p:nvPicPr>
          <p:cNvPr id="6" name="Picture 5">
            <a:extLst>
              <a:ext uri="{FF2B5EF4-FFF2-40B4-BE49-F238E27FC236}">
                <a16:creationId xmlns:a16="http://schemas.microsoft.com/office/drawing/2014/main" id="{5EE9D90E-A19C-45DE-9491-D02AEF5B4ED6}"/>
              </a:ext>
            </a:extLst>
          </p:cNvPr>
          <p:cNvPicPr>
            <a:picLocks noChangeAspect="1"/>
          </p:cNvPicPr>
          <p:nvPr/>
        </p:nvPicPr>
        <p:blipFill rotWithShape="1">
          <a:blip r:embed="rId3">
            <a:extLst>
              <a:ext uri="{28A0092B-C50C-407E-A947-70E740481C1C}">
                <a14:useLocalDpi xmlns:a14="http://schemas.microsoft.com/office/drawing/2010/main" val="0"/>
              </a:ext>
            </a:extLst>
          </a:blip>
          <a:srcRect l="6832" t="4000" r="4906"/>
          <a:stretch/>
        </p:blipFill>
        <p:spPr>
          <a:xfrm>
            <a:off x="6705599" y="1219200"/>
            <a:ext cx="4964113" cy="4038600"/>
          </a:xfrm>
          <a:prstGeom prst="rect">
            <a:avLst/>
          </a:prstGeom>
          <a:ln w="22225">
            <a:solidFill>
              <a:schemeClr val="tx1"/>
            </a:solidFill>
          </a:ln>
        </p:spPr>
      </p:pic>
    </p:spTree>
    <p:extLst>
      <p:ext uri="{BB962C8B-B14F-4D97-AF65-F5344CB8AC3E}">
        <p14:creationId xmlns:p14="http://schemas.microsoft.com/office/powerpoint/2010/main" val="2694132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3234</TotalTime>
  <Words>619</Words>
  <Application>Microsoft Office PowerPoint</Application>
  <PresentationFormat>Widescreen</PresentationFormat>
  <Paragraphs>123</Paragraphs>
  <Slides>14</Slides>
  <Notes>10</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14</vt:i4>
      </vt:variant>
    </vt:vector>
  </HeadingPairs>
  <TitlesOfParts>
    <vt:vector size="19" baseType="lpstr">
      <vt:lpstr>Arial</vt:lpstr>
      <vt:lpstr>Calibri</vt:lpstr>
      <vt:lpstr>Office Theme</vt:lpstr>
      <vt:lpstr>1_Office Theme</vt:lpstr>
      <vt:lpstr>Custom Design</vt:lpstr>
      <vt:lpstr>Nilesh Hampiholi    </vt:lpstr>
      <vt:lpstr>Project Environment</vt:lpstr>
      <vt:lpstr>Motivation and Goals</vt:lpstr>
      <vt:lpstr> Methodology </vt:lpstr>
      <vt:lpstr>Hand Eye Calibration</vt:lpstr>
      <vt:lpstr>Design of Calibration Phantom</vt:lpstr>
      <vt:lpstr>Data Acquisition and Segmentation </vt:lpstr>
      <vt:lpstr>Segmentation Results</vt:lpstr>
      <vt:lpstr>Pose Estimation </vt:lpstr>
      <vt:lpstr>Pose Estimation Results </vt:lpstr>
      <vt:lpstr>Upcoming Tasks</vt:lpstr>
      <vt:lpstr>Thank you</vt:lpstr>
      <vt:lpstr>Pose Estimation Plane Wise</vt:lpstr>
      <vt:lpstr>Pose Estimation using Distance Ratio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Robotik</dc:title>
  <dc:creator>Alex</dc:creator>
  <cp:lastModifiedBy>nilesh hampiholi</cp:lastModifiedBy>
  <cp:revision>572</cp:revision>
  <dcterms:created xsi:type="dcterms:W3CDTF">2008-10-03T10:44:45Z</dcterms:created>
  <dcterms:modified xsi:type="dcterms:W3CDTF">2021-11-11T11:34:33Z</dcterms:modified>
</cp:coreProperties>
</file>