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4"/>
    <p:sldMasterId id="2147483652" r:id="rId5"/>
    <p:sldMasterId id="2147483654" r:id="rId6"/>
    <p:sldMasterId id="2147483656" r:id="rId7"/>
  </p:sldMasterIdLst>
  <p:notesMasterIdLst>
    <p:notesMasterId r:id="rId21"/>
  </p:notesMasterIdLst>
  <p:sldIdLst>
    <p:sldId id="285" r:id="rId8"/>
    <p:sldId id="266" r:id="rId9"/>
    <p:sldId id="267" r:id="rId10"/>
    <p:sldId id="268" r:id="rId11"/>
    <p:sldId id="269" r:id="rId12"/>
    <p:sldId id="271" r:id="rId13"/>
    <p:sldId id="272" r:id="rId14"/>
    <p:sldId id="273" r:id="rId15"/>
    <p:sldId id="281" r:id="rId16"/>
    <p:sldId id="275" r:id="rId17"/>
    <p:sldId id="283" r:id="rId18"/>
    <p:sldId id="276" r:id="rId19"/>
    <p:sldId id="278" r:id="rId20"/>
  </p:sldIdLst>
  <p:sldSz cx="16257588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16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ja3xhyqiCUrqhhizFKrXEkFWGZ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883" y="58"/>
      </p:cViewPr>
      <p:guideLst>
        <p:guide orient="horz" pos="3216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customschemas.google.com/relationships/presentationmetadata" Target="metadata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8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ivier Jolliet" userId="972eff1b-046a-42c0-8d2c-c4bfa9260042" providerId="ADAL" clId="{EB8CFAAD-40B0-447C-9249-9588CA96C6CF}"/>
    <pc:docChg chg="addSld delSld modSld">
      <pc:chgData name="Olivier Jolliet" userId="972eff1b-046a-42c0-8d2c-c4bfa9260042" providerId="ADAL" clId="{EB8CFAAD-40B0-447C-9249-9588CA96C6CF}" dt="2022-09-21T14:19:24.445" v="4" actId="47"/>
      <pc:docMkLst>
        <pc:docMk/>
      </pc:docMkLst>
      <pc:sldChg chg="add del">
        <pc:chgData name="Olivier Jolliet" userId="972eff1b-046a-42c0-8d2c-c4bfa9260042" providerId="ADAL" clId="{EB8CFAAD-40B0-447C-9249-9588CA96C6CF}" dt="2022-09-21T14:19:10.819" v="3" actId="47"/>
        <pc:sldMkLst>
          <pc:docMk/>
          <pc:sldMk cId="0" sldId="256"/>
        </pc:sldMkLst>
      </pc:sldChg>
      <pc:sldChg chg="del">
        <pc:chgData name="Olivier Jolliet" userId="972eff1b-046a-42c0-8d2c-c4bfa9260042" providerId="ADAL" clId="{EB8CFAAD-40B0-447C-9249-9588CA96C6CF}" dt="2022-09-21T14:19:10.819" v="3" actId="47"/>
        <pc:sldMkLst>
          <pc:docMk/>
          <pc:sldMk cId="0" sldId="257"/>
        </pc:sldMkLst>
      </pc:sldChg>
      <pc:sldChg chg="del">
        <pc:chgData name="Olivier Jolliet" userId="972eff1b-046a-42c0-8d2c-c4bfa9260042" providerId="ADAL" clId="{EB8CFAAD-40B0-447C-9249-9588CA96C6CF}" dt="2022-09-21T14:19:24.445" v="4" actId="47"/>
        <pc:sldMkLst>
          <pc:docMk/>
          <pc:sldMk cId="0" sldId="258"/>
        </pc:sldMkLst>
      </pc:sldChg>
      <pc:sldChg chg="del">
        <pc:chgData name="Olivier Jolliet" userId="972eff1b-046a-42c0-8d2c-c4bfa9260042" providerId="ADAL" clId="{EB8CFAAD-40B0-447C-9249-9588CA96C6CF}" dt="2022-09-21T14:19:24.445" v="4" actId="47"/>
        <pc:sldMkLst>
          <pc:docMk/>
          <pc:sldMk cId="0" sldId="259"/>
        </pc:sldMkLst>
      </pc:sldChg>
      <pc:sldChg chg="del">
        <pc:chgData name="Olivier Jolliet" userId="972eff1b-046a-42c0-8d2c-c4bfa9260042" providerId="ADAL" clId="{EB8CFAAD-40B0-447C-9249-9588CA96C6CF}" dt="2022-09-21T14:19:24.445" v="4" actId="47"/>
        <pc:sldMkLst>
          <pc:docMk/>
          <pc:sldMk cId="0" sldId="260"/>
        </pc:sldMkLst>
      </pc:sldChg>
      <pc:sldChg chg="del">
        <pc:chgData name="Olivier Jolliet" userId="972eff1b-046a-42c0-8d2c-c4bfa9260042" providerId="ADAL" clId="{EB8CFAAD-40B0-447C-9249-9588CA96C6CF}" dt="2022-09-21T14:19:24.445" v="4" actId="47"/>
        <pc:sldMkLst>
          <pc:docMk/>
          <pc:sldMk cId="0" sldId="261"/>
        </pc:sldMkLst>
      </pc:sldChg>
      <pc:sldChg chg="del">
        <pc:chgData name="Olivier Jolliet" userId="972eff1b-046a-42c0-8d2c-c4bfa9260042" providerId="ADAL" clId="{EB8CFAAD-40B0-447C-9249-9588CA96C6CF}" dt="2022-09-21T14:19:24.445" v="4" actId="47"/>
        <pc:sldMkLst>
          <pc:docMk/>
          <pc:sldMk cId="0" sldId="262"/>
        </pc:sldMkLst>
      </pc:sldChg>
      <pc:sldChg chg="add">
        <pc:chgData name="Olivier Jolliet" userId="972eff1b-046a-42c0-8d2c-c4bfa9260042" providerId="ADAL" clId="{EB8CFAAD-40B0-447C-9249-9588CA96C6CF}" dt="2022-09-21T14:18:51.426" v="0"/>
        <pc:sldMkLst>
          <pc:docMk/>
          <pc:sldMk cId="0" sldId="263"/>
        </pc:sldMkLst>
      </pc:sldChg>
      <pc:sldChg chg="add">
        <pc:chgData name="Olivier Jolliet" userId="972eff1b-046a-42c0-8d2c-c4bfa9260042" providerId="ADAL" clId="{EB8CFAAD-40B0-447C-9249-9588CA96C6CF}" dt="2022-09-21T14:19:05.632" v="2"/>
        <pc:sldMkLst>
          <pc:docMk/>
          <pc:sldMk cId="0" sldId="264"/>
        </pc:sldMkLst>
      </pc:sldChg>
      <pc:sldChg chg="add">
        <pc:chgData name="Olivier Jolliet" userId="972eff1b-046a-42c0-8d2c-c4bfa9260042" providerId="ADAL" clId="{EB8CFAAD-40B0-447C-9249-9588CA96C6CF}" dt="2022-09-21T14:19:05.632" v="2"/>
        <pc:sldMkLst>
          <pc:docMk/>
          <pc:sldMk cId="0" sldId="265"/>
        </pc:sldMkLst>
      </pc:sldChg>
      <pc:sldChg chg="add">
        <pc:chgData name="Olivier Jolliet" userId="972eff1b-046a-42c0-8d2c-c4bfa9260042" providerId="ADAL" clId="{EB8CFAAD-40B0-447C-9249-9588CA96C6CF}" dt="2022-09-21T14:19:05.632" v="2"/>
        <pc:sldMkLst>
          <pc:docMk/>
          <pc:sldMk cId="0" sldId="266"/>
        </pc:sldMkLst>
      </pc:sldChg>
      <pc:sldChg chg="add">
        <pc:chgData name="Olivier Jolliet" userId="972eff1b-046a-42c0-8d2c-c4bfa9260042" providerId="ADAL" clId="{EB8CFAAD-40B0-447C-9249-9588CA96C6CF}" dt="2022-09-21T14:19:05.632" v="2"/>
        <pc:sldMkLst>
          <pc:docMk/>
          <pc:sldMk cId="0" sldId="267"/>
        </pc:sldMkLst>
      </pc:sldChg>
      <pc:sldChg chg="add">
        <pc:chgData name="Olivier Jolliet" userId="972eff1b-046a-42c0-8d2c-c4bfa9260042" providerId="ADAL" clId="{EB8CFAAD-40B0-447C-9249-9588CA96C6CF}" dt="2022-09-21T14:19:05.632" v="2"/>
        <pc:sldMkLst>
          <pc:docMk/>
          <pc:sldMk cId="0" sldId="268"/>
        </pc:sldMkLst>
      </pc:sldChg>
      <pc:sldChg chg="add">
        <pc:chgData name="Olivier Jolliet" userId="972eff1b-046a-42c0-8d2c-c4bfa9260042" providerId="ADAL" clId="{EB8CFAAD-40B0-447C-9249-9588CA96C6CF}" dt="2022-09-21T14:19:05.632" v="2"/>
        <pc:sldMkLst>
          <pc:docMk/>
          <pc:sldMk cId="0" sldId="269"/>
        </pc:sldMkLst>
      </pc:sldChg>
      <pc:sldChg chg="add">
        <pc:chgData name="Olivier Jolliet" userId="972eff1b-046a-42c0-8d2c-c4bfa9260042" providerId="ADAL" clId="{EB8CFAAD-40B0-447C-9249-9588CA96C6CF}" dt="2022-09-21T14:19:05.632" v="2"/>
        <pc:sldMkLst>
          <pc:docMk/>
          <pc:sldMk cId="0" sldId="270"/>
        </pc:sldMkLst>
      </pc:sldChg>
      <pc:sldChg chg="add">
        <pc:chgData name="Olivier Jolliet" userId="972eff1b-046a-42c0-8d2c-c4bfa9260042" providerId="ADAL" clId="{EB8CFAAD-40B0-447C-9249-9588CA96C6CF}" dt="2022-09-21T14:19:05.632" v="2"/>
        <pc:sldMkLst>
          <pc:docMk/>
          <pc:sldMk cId="0" sldId="271"/>
        </pc:sldMkLst>
      </pc:sldChg>
      <pc:sldChg chg="add">
        <pc:chgData name="Olivier Jolliet" userId="972eff1b-046a-42c0-8d2c-c4bfa9260042" providerId="ADAL" clId="{EB8CFAAD-40B0-447C-9249-9588CA96C6CF}" dt="2022-09-21T14:19:05.632" v="2"/>
        <pc:sldMkLst>
          <pc:docMk/>
          <pc:sldMk cId="0" sldId="272"/>
        </pc:sldMkLst>
      </pc:sldChg>
      <pc:sldChg chg="add">
        <pc:chgData name="Olivier Jolliet" userId="972eff1b-046a-42c0-8d2c-c4bfa9260042" providerId="ADAL" clId="{EB8CFAAD-40B0-447C-9249-9588CA96C6CF}" dt="2022-09-21T14:19:05.632" v="2"/>
        <pc:sldMkLst>
          <pc:docMk/>
          <pc:sldMk cId="0" sldId="273"/>
        </pc:sldMkLst>
      </pc:sldChg>
      <pc:sldChg chg="add">
        <pc:chgData name="Olivier Jolliet" userId="972eff1b-046a-42c0-8d2c-c4bfa9260042" providerId="ADAL" clId="{EB8CFAAD-40B0-447C-9249-9588CA96C6CF}" dt="2022-09-21T14:19:05.632" v="2"/>
        <pc:sldMkLst>
          <pc:docMk/>
          <pc:sldMk cId="0" sldId="274"/>
        </pc:sldMkLst>
      </pc:sldChg>
      <pc:sldChg chg="add">
        <pc:chgData name="Olivier Jolliet" userId="972eff1b-046a-42c0-8d2c-c4bfa9260042" providerId="ADAL" clId="{EB8CFAAD-40B0-447C-9249-9588CA96C6CF}" dt="2022-09-21T14:19:05.632" v="2"/>
        <pc:sldMkLst>
          <pc:docMk/>
          <pc:sldMk cId="0" sldId="275"/>
        </pc:sldMkLst>
      </pc:sldChg>
      <pc:sldChg chg="add">
        <pc:chgData name="Olivier Jolliet" userId="972eff1b-046a-42c0-8d2c-c4bfa9260042" providerId="ADAL" clId="{EB8CFAAD-40B0-447C-9249-9588CA96C6CF}" dt="2022-09-21T14:19:05.632" v="2"/>
        <pc:sldMkLst>
          <pc:docMk/>
          <pc:sldMk cId="0" sldId="276"/>
        </pc:sldMkLst>
      </pc:sldChg>
      <pc:sldChg chg="add">
        <pc:chgData name="Olivier Jolliet" userId="972eff1b-046a-42c0-8d2c-c4bfa9260042" providerId="ADAL" clId="{EB8CFAAD-40B0-447C-9249-9588CA96C6CF}" dt="2022-09-21T14:19:05.632" v="2"/>
        <pc:sldMkLst>
          <pc:docMk/>
          <pc:sldMk cId="0" sldId="277"/>
        </pc:sldMkLst>
      </pc:sldChg>
      <pc:sldChg chg="add">
        <pc:chgData name="Olivier Jolliet" userId="972eff1b-046a-42c0-8d2c-c4bfa9260042" providerId="ADAL" clId="{EB8CFAAD-40B0-447C-9249-9588CA96C6CF}" dt="2022-09-21T14:19:05.632" v="2"/>
        <pc:sldMkLst>
          <pc:docMk/>
          <pc:sldMk cId="0" sldId="278"/>
        </pc:sldMkLst>
      </pc:sldChg>
      <pc:sldChg chg="add">
        <pc:chgData name="Olivier Jolliet" userId="972eff1b-046a-42c0-8d2c-c4bfa9260042" providerId="ADAL" clId="{EB8CFAAD-40B0-447C-9249-9588CA96C6CF}" dt="2022-09-21T14:19:05.632" v="2"/>
        <pc:sldMkLst>
          <pc:docMk/>
          <pc:sldMk cId="0" sldId="279"/>
        </pc:sldMkLst>
      </pc:sldChg>
      <pc:sldChg chg="add">
        <pc:chgData name="Olivier Jolliet" userId="972eff1b-046a-42c0-8d2c-c4bfa9260042" providerId="ADAL" clId="{EB8CFAAD-40B0-447C-9249-9588CA96C6CF}" dt="2022-09-21T14:19:05.632" v="2"/>
        <pc:sldMkLst>
          <pc:docMk/>
          <pc:sldMk cId="0" sldId="280"/>
        </pc:sldMkLst>
      </pc:sldChg>
      <pc:sldMasterChg chg="delSldLayout">
        <pc:chgData name="Olivier Jolliet" userId="972eff1b-046a-42c0-8d2c-c4bfa9260042" providerId="ADAL" clId="{EB8CFAAD-40B0-447C-9249-9588CA96C6CF}" dt="2022-09-21T14:19:10.819" v="3" actId="47"/>
        <pc:sldMasterMkLst>
          <pc:docMk/>
          <pc:sldMasterMk cId="0" sldId="2147483650"/>
        </pc:sldMasterMkLst>
        <pc:sldLayoutChg chg="del">
          <pc:chgData name="Olivier Jolliet" userId="972eff1b-046a-42c0-8d2c-c4bfa9260042" providerId="ADAL" clId="{EB8CFAAD-40B0-447C-9249-9588CA96C6CF}" dt="2022-09-21T14:19:10.819" v="3" actId="47"/>
          <pc:sldLayoutMkLst>
            <pc:docMk/>
            <pc:sldMasterMk cId="0" sldId="2147483650"/>
            <pc:sldLayoutMk cId="3308658461" sldId="214748365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449680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99934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85819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62114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7966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5" name="Google Shape;85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4718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05" name="Google Shape;105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25373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3492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Note: For direct comparisons, we</a:t>
            </a:r>
            <a:r>
              <a:rPr lang="en-US" b="1" baseline="0" dirty="0"/>
              <a:t> assume the same weight and distances divided by a different lifespan. The exact numbers calculated will be different for transportation. </a:t>
            </a:r>
            <a:endParaRPr lang="en-US" b="1" dirty="0"/>
          </a:p>
        </p:txBody>
      </p:sp>
      <p:sp>
        <p:nvSpPr>
          <p:cNvPr id="168" name="Google Shape;168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768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Note: For direct comparisons, we</a:t>
            </a:r>
            <a:r>
              <a:rPr lang="en-US" b="1" baseline="0" dirty="0"/>
              <a:t> assume the same weight and distances divided by a different lifespan. The exact numbers calculated will be different for transportation. </a:t>
            </a:r>
            <a:endParaRPr b="1" dirty="0"/>
          </a:p>
        </p:txBody>
      </p:sp>
      <p:sp>
        <p:nvSpPr>
          <p:cNvPr id="204" name="Google Shape;20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4395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5901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0931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592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 (shown in video)">
  <p:cSld name="Content slide (shown in video)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/>
          </p:nvPr>
        </p:nvSpPr>
        <p:spPr>
          <a:xfrm>
            <a:off x="878783" y="272169"/>
            <a:ext cx="14631828" cy="870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879475" y="1405719"/>
            <a:ext cx="14630400" cy="6373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rgbClr val="00274C"/>
              </a:buClr>
              <a:buSzPts val="1800"/>
              <a:buNone/>
              <a:defRPr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 (shown in video)">
  <p:cSld name="Content slide (shown in video)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body" idx="1"/>
          </p:nvPr>
        </p:nvSpPr>
        <p:spPr>
          <a:xfrm>
            <a:off x="878783" y="386862"/>
            <a:ext cx="14631828" cy="7389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rgbClr val="00274C"/>
              </a:buClr>
              <a:buSzPts val="1800"/>
              <a:buNone/>
              <a:defRPr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 (shown in video)">
  <p:cSld name="Content slide (shown in video)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878783" y="272169"/>
            <a:ext cx="9489860" cy="870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1"/>
          </p:nvPr>
        </p:nvSpPr>
        <p:spPr>
          <a:xfrm>
            <a:off x="879475" y="1405719"/>
            <a:ext cx="14630400" cy="6373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rgbClr val="00274C"/>
              </a:buClr>
              <a:buSzPts val="1800"/>
              <a:buNone/>
              <a:defRPr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esenter notes (not to be shown in video)">
  <p:cSld name="Presenter notes (not to be shown in video)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body" idx="1"/>
          </p:nvPr>
        </p:nvSpPr>
        <p:spPr>
          <a:xfrm>
            <a:off x="1581665" y="1301578"/>
            <a:ext cx="13007546" cy="5807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body" idx="1"/>
          </p:nvPr>
        </p:nvSpPr>
        <p:spPr>
          <a:xfrm>
            <a:off x="878783" y="1405719"/>
            <a:ext cx="14631828" cy="6370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640"/>
              </a:spcBef>
              <a:spcAft>
                <a:spcPts val="0"/>
              </a:spcAft>
              <a:buClr>
                <a:srgbClr val="00274C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878783" y="272169"/>
            <a:ext cx="14631828" cy="870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10"/>
          <p:cNvSpPr/>
          <p:nvPr/>
        </p:nvSpPr>
        <p:spPr>
          <a:xfrm>
            <a:off x="0" y="0"/>
            <a:ext cx="16257588" cy="224918"/>
          </a:xfrm>
          <a:prstGeom prst="rect">
            <a:avLst/>
          </a:prstGeom>
          <a:gradFill>
            <a:gsLst>
              <a:gs pos="0">
                <a:srgbClr val="587ABC"/>
              </a:gs>
              <a:gs pos="63000">
                <a:srgbClr val="00274C"/>
              </a:gs>
              <a:gs pos="100000">
                <a:srgbClr val="00274C"/>
              </a:gs>
            </a:gsLst>
            <a:lin ang="0" scaled="0"/>
          </a:gra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" name="Google Shape;39;p10"/>
          <p:cNvCxnSpPr/>
          <p:nvPr/>
        </p:nvCxnSpPr>
        <p:spPr>
          <a:xfrm>
            <a:off x="1023582" y="1210794"/>
            <a:ext cx="14343797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10"/>
          <p:cNvSpPr/>
          <p:nvPr/>
        </p:nvSpPr>
        <p:spPr>
          <a:xfrm>
            <a:off x="0" y="7776027"/>
            <a:ext cx="16257588" cy="1367973"/>
          </a:xfrm>
          <a:prstGeom prst="rect">
            <a:avLst/>
          </a:prstGeom>
          <a:gradFill>
            <a:gsLst>
              <a:gs pos="0">
                <a:srgbClr val="E4E1DF"/>
              </a:gs>
              <a:gs pos="8000">
                <a:srgbClr val="E4E1DF"/>
              </a:gs>
              <a:gs pos="100000">
                <a:schemeClr val="lt1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41;p10"/>
          <p:cNvCxnSpPr/>
          <p:nvPr/>
        </p:nvCxnSpPr>
        <p:spPr>
          <a:xfrm>
            <a:off x="0" y="7758806"/>
            <a:ext cx="16257588" cy="0"/>
          </a:xfrm>
          <a:prstGeom prst="straightConnector1">
            <a:avLst/>
          </a:prstGeom>
          <a:noFill/>
          <a:ln w="9525" cap="flat" cmpd="sng">
            <a:solidFill>
              <a:srgbClr val="E4E1DF">
                <a:alpha val="29803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/>
          <p:nvPr/>
        </p:nvSpPr>
        <p:spPr>
          <a:xfrm>
            <a:off x="0" y="7776027"/>
            <a:ext cx="16257588" cy="1367973"/>
          </a:xfrm>
          <a:prstGeom prst="rect">
            <a:avLst/>
          </a:prstGeom>
          <a:gradFill>
            <a:gsLst>
              <a:gs pos="0">
                <a:srgbClr val="E4E1DF"/>
              </a:gs>
              <a:gs pos="8000">
                <a:srgbClr val="E4E1DF"/>
              </a:gs>
              <a:gs pos="100000">
                <a:schemeClr val="lt1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12"/>
          <p:cNvCxnSpPr/>
          <p:nvPr/>
        </p:nvCxnSpPr>
        <p:spPr>
          <a:xfrm>
            <a:off x="0" y="7758806"/>
            <a:ext cx="16257588" cy="0"/>
          </a:xfrm>
          <a:prstGeom prst="straightConnector1">
            <a:avLst/>
          </a:prstGeom>
          <a:noFill/>
          <a:ln w="9525" cap="flat" cmpd="sng">
            <a:solidFill>
              <a:srgbClr val="E4E1DF">
                <a:alpha val="29803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8" name="Google Shape;48;p12"/>
          <p:cNvSpPr txBox="1">
            <a:spLocks noGrp="1"/>
          </p:cNvSpPr>
          <p:nvPr>
            <p:ph type="body" idx="1"/>
          </p:nvPr>
        </p:nvSpPr>
        <p:spPr>
          <a:xfrm>
            <a:off x="878783" y="386862"/>
            <a:ext cx="14631828" cy="7389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640"/>
              </a:spcBef>
              <a:spcAft>
                <a:spcPts val="0"/>
              </a:spcAft>
              <a:buClr>
                <a:srgbClr val="00274C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>
            <a:spLocks noGrp="1"/>
          </p:cNvSpPr>
          <p:nvPr>
            <p:ph type="body" idx="1"/>
          </p:nvPr>
        </p:nvSpPr>
        <p:spPr>
          <a:xfrm>
            <a:off x="878783" y="1405719"/>
            <a:ext cx="9489860" cy="6370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640"/>
              </a:spcBef>
              <a:spcAft>
                <a:spcPts val="0"/>
              </a:spcAft>
              <a:buClr>
                <a:srgbClr val="00274C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title"/>
          </p:nvPr>
        </p:nvSpPr>
        <p:spPr>
          <a:xfrm>
            <a:off x="878783" y="272169"/>
            <a:ext cx="9489860" cy="870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4" name="Google Shape;54;p14"/>
          <p:cNvSpPr/>
          <p:nvPr/>
        </p:nvSpPr>
        <p:spPr>
          <a:xfrm>
            <a:off x="0" y="7776027"/>
            <a:ext cx="16257588" cy="1367973"/>
          </a:xfrm>
          <a:prstGeom prst="rect">
            <a:avLst/>
          </a:prstGeom>
          <a:gradFill>
            <a:gsLst>
              <a:gs pos="0">
                <a:srgbClr val="E4E1DF"/>
              </a:gs>
              <a:gs pos="8000">
                <a:srgbClr val="E4E1DF"/>
              </a:gs>
              <a:gs pos="100000">
                <a:schemeClr val="lt1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" name="Google Shape;55;p14"/>
          <p:cNvCxnSpPr/>
          <p:nvPr/>
        </p:nvCxnSpPr>
        <p:spPr>
          <a:xfrm>
            <a:off x="0" y="7758806"/>
            <a:ext cx="16257588" cy="0"/>
          </a:xfrm>
          <a:prstGeom prst="straightConnector1">
            <a:avLst/>
          </a:prstGeom>
          <a:noFill/>
          <a:ln w="9525" cap="flat" cmpd="sng">
            <a:solidFill>
              <a:srgbClr val="E4E1DF">
                <a:alpha val="29803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EAF6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2084172" y="1066154"/>
            <a:ext cx="12002531" cy="5802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5131698-99DC-9FB8-6FE6-61A8D05C5B40}"/>
              </a:ext>
            </a:extLst>
          </p:cNvPr>
          <p:cNvSpPr txBox="1"/>
          <p:nvPr/>
        </p:nvSpPr>
        <p:spPr>
          <a:xfrm>
            <a:off x="3045821" y="4413788"/>
            <a:ext cx="11173217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Case study – Intermediary presentation</a:t>
            </a:r>
            <a:endParaRPr lang="en-US" sz="44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/>
              <a:buNone/>
            </a:pPr>
            <a:r>
              <a:rPr lang="en-US" sz="4400" b="1" dirty="0">
                <a:solidFill>
                  <a:schemeClr val="accent5"/>
                </a:solidFill>
              </a:rPr>
              <a:t>Gasoline vs electric car</a:t>
            </a:r>
            <a:endParaRPr lang="en-US"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92EBA4-55DB-317C-6862-74FE263C1F91}"/>
              </a:ext>
            </a:extLst>
          </p:cNvPr>
          <p:cNvSpPr txBox="1"/>
          <p:nvPr/>
        </p:nvSpPr>
        <p:spPr>
          <a:xfrm>
            <a:off x="4194062" y="2104218"/>
            <a:ext cx="78694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>
                <a:schemeClr val="accent5"/>
              </a:buClr>
              <a:buSzPct val="100000"/>
            </a:pPr>
            <a:r>
              <a:rPr lang="en-IN" sz="4400" b="1" dirty="0">
                <a:solidFill>
                  <a:schemeClr val="accent5"/>
                </a:solidFill>
              </a:rPr>
              <a:t>Life Cycle Assessment(LCA)</a:t>
            </a:r>
          </a:p>
        </p:txBody>
      </p:sp>
    </p:spTree>
    <p:extLst>
      <p:ext uri="{BB962C8B-B14F-4D97-AF65-F5344CB8AC3E}">
        <p14:creationId xmlns:p14="http://schemas.microsoft.com/office/powerpoint/2010/main" val="3305744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"/>
          <p:cNvSpPr txBox="1">
            <a:spLocks noGrp="1"/>
          </p:cNvSpPr>
          <p:nvPr>
            <p:ph type="title"/>
          </p:nvPr>
        </p:nvSpPr>
        <p:spPr>
          <a:xfrm>
            <a:off x="878783" y="272169"/>
            <a:ext cx="14631828" cy="870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4400"/>
              <a:buFont typeface="Arial"/>
              <a:buNone/>
            </a:pPr>
            <a:r>
              <a:rPr lang="en-US"/>
              <a:t>Comparison of energy and CO2 balance across scenarios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5737"/>
            <a:ext cx="16152118" cy="700082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4"/>
          <p:cNvSpPr txBox="1">
            <a:spLocks noGrp="1"/>
          </p:cNvSpPr>
          <p:nvPr>
            <p:ph type="title"/>
          </p:nvPr>
        </p:nvSpPr>
        <p:spPr>
          <a:xfrm>
            <a:off x="878783" y="272169"/>
            <a:ext cx="14631828" cy="870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4400"/>
              <a:buFont typeface="Arial"/>
              <a:buNone/>
            </a:pPr>
            <a:r>
              <a:rPr lang="en-US" dirty="0"/>
              <a:t>Interpretation – sensitivity study cumulative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80" y="1464399"/>
            <a:ext cx="13985436" cy="741337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5173" y="1972125"/>
            <a:ext cx="4816605" cy="351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253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4"/>
          <p:cNvSpPr txBox="1">
            <a:spLocks noGrp="1"/>
          </p:cNvSpPr>
          <p:nvPr>
            <p:ph type="title"/>
          </p:nvPr>
        </p:nvSpPr>
        <p:spPr>
          <a:xfrm>
            <a:off x="878783" y="272169"/>
            <a:ext cx="14631828" cy="870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4400"/>
              <a:buFont typeface="Arial"/>
              <a:buNone/>
            </a:pPr>
            <a:r>
              <a:rPr lang="en-US" dirty="0"/>
              <a:t>Interpretation – sensitivity study fossil CO2 per V-km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78" y="1520318"/>
            <a:ext cx="15198645" cy="736460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6"/>
          <p:cNvSpPr txBox="1">
            <a:spLocks noGrp="1"/>
          </p:cNvSpPr>
          <p:nvPr>
            <p:ph type="title"/>
          </p:nvPr>
        </p:nvSpPr>
        <p:spPr>
          <a:xfrm>
            <a:off x="878783" y="272169"/>
            <a:ext cx="14631828" cy="870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4400"/>
              <a:buFont typeface="Arial"/>
              <a:buNone/>
            </a:pPr>
            <a:r>
              <a:rPr lang="en-US"/>
              <a:t>Conclusion and next steps</a:t>
            </a:r>
            <a:endParaRPr/>
          </a:p>
        </p:txBody>
      </p:sp>
      <p:sp>
        <p:nvSpPr>
          <p:cNvPr id="5" name="Google Shape;79;p4"/>
          <p:cNvSpPr txBox="1"/>
          <p:nvPr/>
        </p:nvSpPr>
        <p:spPr>
          <a:xfrm>
            <a:off x="878783" y="1727355"/>
            <a:ext cx="15052516" cy="2243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>
              <a:buClr>
                <a:srgbClr val="00274C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74C"/>
                </a:solidFill>
              </a:rPr>
              <a:t>The gas vehicle scenario generates higher environmental impacts in terms of energy use and carbon footprint compared to the electric vehicle with UCTE electricity, medium voltage production mix. </a:t>
            </a:r>
          </a:p>
          <a:p>
            <a:pPr marL="457200" lvl="0" indent="-457200">
              <a:buClr>
                <a:srgbClr val="00274C"/>
              </a:buClr>
              <a:buSzPts val="2800"/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274C"/>
              </a:solidFill>
            </a:endParaRPr>
          </a:p>
          <a:p>
            <a:pPr marL="457200" lvl="0" indent="-457200">
              <a:buClr>
                <a:srgbClr val="00274C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74C"/>
                </a:solidFill>
              </a:rPr>
              <a:t>However, the electric vehicle scenario with hard coal generates higher environmental impacts in terms of carbon footprint compared to the gas vehicle. </a:t>
            </a:r>
          </a:p>
          <a:p>
            <a:pPr marL="457200" lvl="0" indent="-457200">
              <a:buClr>
                <a:srgbClr val="00274C"/>
              </a:buClr>
              <a:buSzPts val="2800"/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274C"/>
              </a:solidFill>
            </a:endParaRPr>
          </a:p>
          <a:p>
            <a:pPr marL="457200" lvl="0" indent="-457200">
              <a:buClr>
                <a:srgbClr val="00274C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74C"/>
                </a:solidFill>
              </a:rPr>
              <a:t>The performance of electric vehicles drastically improves with wind or photovoltaic electricity – a key change towards sustainable consumption</a:t>
            </a:r>
          </a:p>
          <a:p>
            <a:pPr marL="457200" lvl="0" indent="-457200">
              <a:buClr>
                <a:srgbClr val="00274C"/>
              </a:buClr>
              <a:buSzPts val="2800"/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274C"/>
              </a:solidFill>
            </a:endParaRPr>
          </a:p>
          <a:p>
            <a:pPr marL="457200" lvl="0" indent="-457200">
              <a:buClr>
                <a:srgbClr val="00274C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74C"/>
                </a:solidFill>
                <a:sym typeface="Arial"/>
              </a:rPr>
              <a:t>Use phase is dominant for the gasoline and the electric car with EU mix, but manufacturing has a substantial contribution with improved photovoltaic and wind electricity</a:t>
            </a:r>
            <a:br>
              <a:rPr lang="en-US" sz="2800" dirty="0">
                <a:solidFill>
                  <a:srgbClr val="00274C"/>
                </a:solidFill>
                <a:sym typeface="Arial"/>
              </a:rPr>
            </a:br>
            <a:endParaRPr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 txBox="1">
            <a:spLocks noGrp="1"/>
          </p:cNvSpPr>
          <p:nvPr>
            <p:ph type="title"/>
          </p:nvPr>
        </p:nvSpPr>
        <p:spPr>
          <a:xfrm>
            <a:off x="878783" y="272169"/>
            <a:ext cx="14631828" cy="870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>
                <a:solidFill>
                  <a:schemeClr val="dk2"/>
                </a:solidFill>
              </a:rPr>
              <a:t>Needs and objectives</a:t>
            </a:r>
            <a:endParaRPr/>
          </a:p>
        </p:txBody>
      </p:sp>
      <p:sp>
        <p:nvSpPr>
          <p:cNvPr id="78" name="Google Shape;78;p4"/>
          <p:cNvSpPr txBox="1"/>
          <p:nvPr/>
        </p:nvSpPr>
        <p:spPr>
          <a:xfrm>
            <a:off x="878783" y="5796005"/>
            <a:ext cx="14863738" cy="2243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rPr>
              <a:t>Objective: </a:t>
            </a:r>
            <a:r>
              <a:rPr lang="en-US" sz="2800" dirty="0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rPr>
              <a:t>Compare the environmental impacts of a </a:t>
            </a:r>
            <a:r>
              <a:rPr lang="en-US" sz="2800" b="1" dirty="0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rPr>
              <a:t>gasoline</a:t>
            </a:r>
            <a:r>
              <a:rPr lang="en-US" sz="2800" dirty="0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rPr>
              <a:t> vs an </a:t>
            </a:r>
            <a:r>
              <a:rPr lang="en-US" sz="2800" b="1" dirty="0">
                <a:solidFill>
                  <a:srgbClr val="00274C"/>
                </a:solidFill>
                <a:sym typeface="Arial"/>
              </a:rPr>
              <a:t>electric car</a:t>
            </a:r>
            <a:endParaRPr b="1" dirty="0"/>
          </a:p>
          <a:p>
            <a:pPr lvl="0">
              <a:spcBef>
                <a:spcPts val="2000"/>
              </a:spcBef>
              <a:buClr>
                <a:srgbClr val="00274C"/>
              </a:buClr>
              <a:buSzPts val="2800"/>
            </a:pPr>
            <a:r>
              <a:rPr lang="en-US" sz="2800" dirty="0">
                <a:solidFill>
                  <a:srgbClr val="00274C"/>
                </a:solidFill>
              </a:rPr>
              <a:t>Study various electricity sources and different distances driven over the car lifetime</a:t>
            </a:r>
            <a:r>
              <a:rPr lang="en-US" sz="2800" b="1" dirty="0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sz="2800" dirty="0">
              <a:solidFill>
                <a:srgbClr val="00274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4"/>
          <p:cNvSpPr txBox="1"/>
          <p:nvPr/>
        </p:nvSpPr>
        <p:spPr>
          <a:xfrm>
            <a:off x="878783" y="1459341"/>
            <a:ext cx="15052516" cy="2243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00274C"/>
              </a:buClr>
              <a:buSzPts val="2800"/>
            </a:pPr>
            <a:r>
              <a:rPr lang="en-US" sz="2800" b="1" dirty="0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rPr>
              <a:t>Context and needs</a:t>
            </a:r>
            <a:r>
              <a:rPr lang="en-US" sz="2800" b="1" dirty="0">
                <a:solidFill>
                  <a:srgbClr val="00274C"/>
                </a:solidFill>
              </a:rPr>
              <a:t>: </a:t>
            </a:r>
            <a:br>
              <a:rPr lang="en-US" sz="2800" b="1" dirty="0">
                <a:solidFill>
                  <a:srgbClr val="00274C"/>
                </a:solidFill>
              </a:rPr>
            </a:br>
            <a:r>
              <a:rPr lang="en-US" sz="2800" dirty="0">
                <a:solidFill>
                  <a:srgbClr val="00274C"/>
                </a:solidFill>
              </a:rPr>
              <a:t>- Climate change and carbon emissions = large problem</a:t>
            </a:r>
          </a:p>
          <a:p>
            <a:pPr lvl="0">
              <a:buClr>
                <a:srgbClr val="00274C"/>
              </a:buClr>
              <a:buSzPts val="2800"/>
            </a:pPr>
            <a:r>
              <a:rPr lang="en-US" sz="2800" dirty="0">
                <a:solidFill>
                  <a:srgbClr val="00274C"/>
                </a:solidFill>
              </a:rPr>
              <a:t>- In 2019 the transportation sector generated 29% of GHG emissions in USA, largest share of emissions (US EPA 2021) </a:t>
            </a:r>
          </a:p>
          <a:p>
            <a:pPr lvl="0">
              <a:buClr>
                <a:srgbClr val="00274C"/>
              </a:buClr>
              <a:buSzPts val="2800"/>
            </a:pPr>
            <a:r>
              <a:rPr lang="en-US" sz="2800" dirty="0">
                <a:solidFill>
                  <a:srgbClr val="00274C"/>
                </a:solidFill>
              </a:rPr>
              <a:t>- Over 90 percent of the fuel used for transportation is petroleum based, which includes primarily gasoline and diesel (IPCC 2007)</a:t>
            </a:r>
          </a:p>
          <a:p>
            <a:pPr lvl="0">
              <a:buClr>
                <a:srgbClr val="00274C"/>
              </a:buClr>
              <a:buSzPts val="2800"/>
            </a:pPr>
            <a:r>
              <a:rPr lang="en-US" sz="2800" dirty="0">
                <a:solidFill>
                  <a:srgbClr val="00274C"/>
                </a:solidFill>
              </a:rPr>
              <a:t>- Lithium Ion battery production requires mining and extraction of specific metals and minerals, which also has substantial environmental impacts</a:t>
            </a:r>
            <a:br>
              <a:rPr lang="en-US" sz="2800" b="1" dirty="0">
                <a:solidFill>
                  <a:srgbClr val="00274C"/>
                </a:solidFill>
                <a:sym typeface="Arial"/>
              </a:rPr>
            </a:br>
            <a:endParaRPr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878783" y="272169"/>
            <a:ext cx="14631828" cy="870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4400"/>
              <a:buFont typeface="Arial"/>
              <a:buNone/>
            </a:pPr>
            <a:r>
              <a:rPr lang="en-US"/>
              <a:t>Function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8" name="Google Shape;88;p5"/>
          <p:cNvSpPr/>
          <p:nvPr/>
        </p:nvSpPr>
        <p:spPr>
          <a:xfrm>
            <a:off x="2922772" y="3660719"/>
            <a:ext cx="1978708" cy="1478214"/>
          </a:xfrm>
          <a:prstGeom prst="rect">
            <a:avLst/>
          </a:prstGeom>
          <a:solidFill>
            <a:schemeClr val="accent6">
              <a:alpha val="28627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5"/>
          <p:cNvSpPr/>
          <p:nvPr/>
        </p:nvSpPr>
        <p:spPr>
          <a:xfrm>
            <a:off x="3120639" y="3045429"/>
            <a:ext cx="1672351" cy="338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PRODUCTS</a:t>
            </a:r>
            <a:endParaRPr/>
          </a:p>
        </p:txBody>
      </p:sp>
      <p:sp>
        <p:nvSpPr>
          <p:cNvPr id="90" name="Google Shape;90;p5"/>
          <p:cNvSpPr/>
          <p:nvPr/>
        </p:nvSpPr>
        <p:spPr>
          <a:xfrm>
            <a:off x="5868850" y="3060927"/>
            <a:ext cx="2022678" cy="351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MAIN FUNCTION</a:t>
            </a:r>
            <a:endParaRPr/>
          </a:p>
        </p:txBody>
      </p:sp>
      <p:cxnSp>
        <p:nvCxnSpPr>
          <p:cNvPr id="91" name="Google Shape;91;p5"/>
          <p:cNvCxnSpPr/>
          <p:nvPr/>
        </p:nvCxnSpPr>
        <p:spPr>
          <a:xfrm>
            <a:off x="2922772" y="3647973"/>
            <a:ext cx="10412044" cy="0"/>
          </a:xfrm>
          <a:prstGeom prst="straightConnector1">
            <a:avLst/>
          </a:prstGeom>
          <a:noFill/>
          <a:ln w="38100" cap="flat" cmpd="sng">
            <a:solidFill>
              <a:srgbClr val="CFCAC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2" name="Google Shape;92;p5"/>
          <p:cNvSpPr/>
          <p:nvPr/>
        </p:nvSpPr>
        <p:spPr>
          <a:xfrm>
            <a:off x="8900042" y="2944153"/>
            <a:ext cx="4419275" cy="66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SECONDARY FUNCTION &amp; </a:t>
            </a:r>
            <a:br>
              <a:rPr lang="en-US"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OTHER PERFORMANCES</a:t>
            </a:r>
            <a:endParaRPr/>
          </a:p>
        </p:txBody>
      </p:sp>
      <p:sp>
        <p:nvSpPr>
          <p:cNvPr id="93" name="Google Shape;93;p5"/>
          <p:cNvSpPr/>
          <p:nvPr/>
        </p:nvSpPr>
        <p:spPr>
          <a:xfrm>
            <a:off x="3086712" y="3692075"/>
            <a:ext cx="1659784" cy="66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Product A</a:t>
            </a:r>
            <a:endParaRPr/>
          </a:p>
        </p:txBody>
      </p:sp>
      <p:sp>
        <p:nvSpPr>
          <p:cNvPr id="94" name="Google Shape;94;p5"/>
          <p:cNvSpPr/>
          <p:nvPr/>
        </p:nvSpPr>
        <p:spPr>
          <a:xfrm>
            <a:off x="3086712" y="4426701"/>
            <a:ext cx="1659784" cy="66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Product B</a:t>
            </a:r>
            <a:endParaRPr/>
          </a:p>
        </p:txBody>
      </p:sp>
      <p:cxnSp>
        <p:nvCxnSpPr>
          <p:cNvPr id="95" name="Google Shape;95;p5"/>
          <p:cNvCxnSpPr/>
          <p:nvPr/>
        </p:nvCxnSpPr>
        <p:spPr>
          <a:xfrm>
            <a:off x="4901480" y="2890445"/>
            <a:ext cx="0" cy="2260863"/>
          </a:xfrm>
          <a:prstGeom prst="straightConnector1">
            <a:avLst/>
          </a:prstGeom>
          <a:noFill/>
          <a:ln w="25400" cap="flat" cmpd="sng">
            <a:solidFill>
              <a:srgbClr val="CFCAC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6" name="Google Shape;96;p5"/>
          <p:cNvCxnSpPr/>
          <p:nvPr/>
        </p:nvCxnSpPr>
        <p:spPr>
          <a:xfrm>
            <a:off x="8915541" y="2890445"/>
            <a:ext cx="0" cy="2260863"/>
          </a:xfrm>
          <a:prstGeom prst="straightConnector1">
            <a:avLst/>
          </a:prstGeom>
          <a:noFill/>
          <a:ln w="25400" cap="flat" cmpd="sng">
            <a:solidFill>
              <a:srgbClr val="CFCAC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7" name="Google Shape;97;p5"/>
          <p:cNvSpPr/>
          <p:nvPr/>
        </p:nvSpPr>
        <p:spPr>
          <a:xfrm>
            <a:off x="2922772" y="2890445"/>
            <a:ext cx="10412044" cy="2248488"/>
          </a:xfrm>
          <a:prstGeom prst="rect">
            <a:avLst/>
          </a:prstGeom>
          <a:noFill/>
          <a:ln w="25400" cap="flat" cmpd="sng">
            <a:solidFill>
              <a:srgbClr val="CFCA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5"/>
          <p:cNvSpPr/>
          <p:nvPr/>
        </p:nvSpPr>
        <p:spPr>
          <a:xfrm>
            <a:off x="5253083" y="3934958"/>
            <a:ext cx="3000885" cy="66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" lvl="0"/>
            <a:r>
              <a:rPr lang="en-US" sz="2400" dirty="0">
                <a:solidFill>
                  <a:schemeClr val="dk2"/>
                </a:solidFill>
              </a:rPr>
              <a:t>Transportation of people and goods</a:t>
            </a:r>
            <a:endParaRPr lang="en-US" sz="2400" dirty="0"/>
          </a:p>
        </p:txBody>
      </p:sp>
      <p:sp>
        <p:nvSpPr>
          <p:cNvPr id="17" name="Google Shape;98;p5"/>
          <p:cNvSpPr/>
          <p:nvPr/>
        </p:nvSpPr>
        <p:spPr>
          <a:xfrm>
            <a:off x="9609236" y="3923383"/>
            <a:ext cx="3000885" cy="66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" lvl="0"/>
            <a:r>
              <a:rPr lang="en-US" sz="2400" dirty="0">
                <a:solidFill>
                  <a:schemeClr val="dk2"/>
                </a:solidFill>
              </a:rPr>
              <a:t>Impress others, safety, 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"/>
          <p:cNvSpPr txBox="1">
            <a:spLocks noGrp="1"/>
          </p:cNvSpPr>
          <p:nvPr>
            <p:ph type="title"/>
          </p:nvPr>
        </p:nvSpPr>
        <p:spPr>
          <a:xfrm>
            <a:off x="878782" y="272169"/>
            <a:ext cx="14844921" cy="870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4400"/>
              <a:buFont typeface="Arial"/>
              <a:buNone/>
            </a:pPr>
            <a:r>
              <a:rPr lang="en-US"/>
              <a:t>Reference flows and key environmental parameters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8" name="Google Shape;108;p6"/>
          <p:cNvSpPr txBox="1"/>
          <p:nvPr/>
        </p:nvSpPr>
        <p:spPr>
          <a:xfrm>
            <a:off x="7966518" y="8264847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6"/>
          <p:cNvSpPr/>
          <p:nvPr/>
        </p:nvSpPr>
        <p:spPr>
          <a:xfrm>
            <a:off x="2683304" y="2363625"/>
            <a:ext cx="1978708" cy="3057466"/>
          </a:xfrm>
          <a:prstGeom prst="rect">
            <a:avLst/>
          </a:prstGeom>
          <a:solidFill>
            <a:schemeClr val="accent6">
              <a:alpha val="28627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6"/>
          <p:cNvSpPr/>
          <p:nvPr/>
        </p:nvSpPr>
        <p:spPr>
          <a:xfrm>
            <a:off x="2683304" y="1672241"/>
            <a:ext cx="1978707" cy="615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PRODUCTS </a:t>
            </a:r>
            <a:br>
              <a:rPr lang="en-US"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OR SYSTEM</a:t>
            </a: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6718931" y="1561081"/>
            <a:ext cx="1985887" cy="73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REFERENCE FLOWS</a:t>
            </a:r>
            <a:br>
              <a:rPr lang="en-US"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(what is purchased)</a:t>
            </a:r>
            <a:endParaRPr/>
          </a:p>
        </p:txBody>
      </p:sp>
      <p:cxnSp>
        <p:nvCxnSpPr>
          <p:cNvPr id="114" name="Google Shape;114;p6"/>
          <p:cNvCxnSpPr/>
          <p:nvPr/>
        </p:nvCxnSpPr>
        <p:spPr>
          <a:xfrm>
            <a:off x="2683304" y="2350879"/>
            <a:ext cx="10412044" cy="0"/>
          </a:xfrm>
          <a:prstGeom prst="straightConnector1">
            <a:avLst/>
          </a:prstGeom>
          <a:noFill/>
          <a:ln w="38100" cap="flat" cmpd="sng">
            <a:solidFill>
              <a:srgbClr val="CFCAC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5" name="Google Shape;115;p6"/>
          <p:cNvSpPr/>
          <p:nvPr/>
        </p:nvSpPr>
        <p:spPr>
          <a:xfrm>
            <a:off x="9167140" y="1662557"/>
            <a:ext cx="3912709" cy="66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KEY ENVIRONMENTAL PARAMETERS</a:t>
            </a:r>
            <a:br>
              <a:rPr lang="en-US" sz="18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(linking reference flows to functional unit)</a:t>
            </a:r>
            <a:endParaRPr/>
          </a:p>
        </p:txBody>
      </p:sp>
      <p:cxnSp>
        <p:nvCxnSpPr>
          <p:cNvPr id="116" name="Google Shape;116;p6"/>
          <p:cNvCxnSpPr/>
          <p:nvPr/>
        </p:nvCxnSpPr>
        <p:spPr>
          <a:xfrm>
            <a:off x="2718778" y="3853107"/>
            <a:ext cx="1943233" cy="0"/>
          </a:xfrm>
          <a:prstGeom prst="straightConnector1">
            <a:avLst/>
          </a:prstGeom>
          <a:noFill/>
          <a:ln w="25400" cap="flat" cmpd="sng">
            <a:solidFill>
              <a:srgbClr val="CFCAC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7" name="Google Shape;117;p6"/>
          <p:cNvCxnSpPr/>
          <p:nvPr/>
        </p:nvCxnSpPr>
        <p:spPr>
          <a:xfrm flipH="1">
            <a:off x="4662011" y="1593351"/>
            <a:ext cx="1" cy="3827740"/>
          </a:xfrm>
          <a:prstGeom prst="straightConnector1">
            <a:avLst/>
          </a:prstGeom>
          <a:noFill/>
          <a:ln w="25400" cap="flat" cmpd="sng">
            <a:solidFill>
              <a:srgbClr val="CFCAC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8" name="Google Shape;118;p6"/>
          <p:cNvCxnSpPr/>
          <p:nvPr/>
        </p:nvCxnSpPr>
        <p:spPr>
          <a:xfrm>
            <a:off x="9165706" y="1579048"/>
            <a:ext cx="0" cy="3809774"/>
          </a:xfrm>
          <a:prstGeom prst="straightConnector1">
            <a:avLst/>
          </a:prstGeom>
          <a:noFill/>
          <a:ln w="25400" cap="flat" cmpd="sng">
            <a:solidFill>
              <a:srgbClr val="CFCAC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9" name="Google Shape;119;p6"/>
          <p:cNvSpPr/>
          <p:nvPr/>
        </p:nvSpPr>
        <p:spPr>
          <a:xfrm>
            <a:off x="2683304" y="1593350"/>
            <a:ext cx="10412044" cy="3795472"/>
          </a:xfrm>
          <a:prstGeom prst="rect">
            <a:avLst/>
          </a:prstGeom>
          <a:noFill/>
          <a:ln w="25400" cap="flat" cmpd="sng">
            <a:solidFill>
              <a:srgbClr val="CFCA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6"/>
          <p:cNvSpPr/>
          <p:nvPr/>
        </p:nvSpPr>
        <p:spPr>
          <a:xfrm>
            <a:off x="4557663" y="1579048"/>
            <a:ext cx="1787302" cy="73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FUNCTIONAL </a:t>
            </a:r>
            <a:br>
              <a:rPr lang="en-US"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UNIT</a:t>
            </a:r>
            <a:br>
              <a:rPr lang="en-US" sz="1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(service offered)</a:t>
            </a:r>
            <a:endParaRPr/>
          </a:p>
        </p:txBody>
      </p:sp>
      <p:cxnSp>
        <p:nvCxnSpPr>
          <p:cNvPr id="121" name="Google Shape;121;p6"/>
          <p:cNvCxnSpPr/>
          <p:nvPr/>
        </p:nvCxnSpPr>
        <p:spPr>
          <a:xfrm rot="10800000" flipH="1">
            <a:off x="6306066" y="3853107"/>
            <a:ext cx="2864476" cy="13975"/>
          </a:xfrm>
          <a:prstGeom prst="straightConnector1">
            <a:avLst/>
          </a:prstGeom>
          <a:noFill/>
          <a:ln w="25400" cap="flat" cmpd="sng">
            <a:solidFill>
              <a:srgbClr val="CFCAC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2" name="Google Shape;122;p6"/>
          <p:cNvCxnSpPr/>
          <p:nvPr/>
        </p:nvCxnSpPr>
        <p:spPr>
          <a:xfrm>
            <a:off x="6263479" y="1579048"/>
            <a:ext cx="0" cy="3809774"/>
          </a:xfrm>
          <a:prstGeom prst="straightConnector1">
            <a:avLst/>
          </a:prstGeom>
          <a:noFill/>
          <a:ln w="25400" cap="flat" cmpd="sng">
            <a:solidFill>
              <a:srgbClr val="CFCAC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3" name="Google Shape;123;p6"/>
          <p:cNvSpPr/>
          <p:nvPr/>
        </p:nvSpPr>
        <p:spPr>
          <a:xfrm>
            <a:off x="2803806" y="2452480"/>
            <a:ext cx="1356849" cy="272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Gasoline car</a:t>
            </a:r>
            <a:endParaRPr dirty="0"/>
          </a:p>
        </p:txBody>
      </p:sp>
      <p:sp>
        <p:nvSpPr>
          <p:cNvPr id="124" name="Google Shape;124;p6"/>
          <p:cNvSpPr/>
          <p:nvPr/>
        </p:nvSpPr>
        <p:spPr>
          <a:xfrm>
            <a:off x="2803806" y="3935349"/>
            <a:ext cx="1356849" cy="554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Electric car</a:t>
            </a:r>
            <a:endParaRPr dirty="0"/>
          </a:p>
        </p:txBody>
      </p:sp>
      <p:sp>
        <p:nvSpPr>
          <p:cNvPr id="125" name="Google Shape;125;p6"/>
          <p:cNvSpPr/>
          <p:nvPr/>
        </p:nvSpPr>
        <p:spPr>
          <a:xfrm>
            <a:off x="4766359" y="3573170"/>
            <a:ext cx="1469075" cy="36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 Vehicle km</a:t>
            </a:r>
          </a:p>
          <a:p>
            <a:pPr marL="4572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2"/>
                </a:solidFill>
              </a:rPr>
              <a:t>(V-km)</a:t>
            </a:r>
            <a:endParaRPr dirty="0"/>
          </a:p>
        </p:txBody>
      </p:sp>
      <p:sp>
        <p:nvSpPr>
          <p:cNvPr id="126" name="Google Shape;126;p6"/>
          <p:cNvSpPr/>
          <p:nvPr/>
        </p:nvSpPr>
        <p:spPr>
          <a:xfrm>
            <a:off x="6446501" y="2474042"/>
            <a:ext cx="2836891" cy="1305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1/150,000 of a gas car</a:t>
            </a:r>
            <a:endParaRPr sz="1600" b="1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6.19 kg gas</a:t>
            </a:r>
            <a:endParaRPr sz="1600" b="1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6"/>
          <p:cNvSpPr/>
          <p:nvPr/>
        </p:nvSpPr>
        <p:spPr>
          <a:xfrm>
            <a:off x="9327025" y="3113558"/>
            <a:ext cx="3640184" cy="1199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Fuel efficiency</a:t>
            </a:r>
          </a:p>
          <a:p>
            <a:pPr marL="4572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2"/>
                </a:solidFill>
              </a:rPr>
              <a:t>Total distance driven over lifetime</a:t>
            </a:r>
          </a:p>
          <a:p>
            <a:pPr marL="4572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2"/>
                </a:solidFill>
              </a:rPr>
              <a:t>Car weight and material composition</a:t>
            </a:r>
            <a:endParaRPr dirty="0"/>
          </a:p>
        </p:txBody>
      </p:sp>
      <p:sp>
        <p:nvSpPr>
          <p:cNvPr id="128" name="Google Shape;128;p6"/>
          <p:cNvSpPr/>
          <p:nvPr/>
        </p:nvSpPr>
        <p:spPr>
          <a:xfrm>
            <a:off x="6490134" y="3984776"/>
            <a:ext cx="2836891" cy="1292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" lvl="0"/>
            <a:r>
              <a:rPr lang="en-US" sz="1600" b="1" dirty="0">
                <a:solidFill>
                  <a:schemeClr val="dk2"/>
                </a:solidFill>
              </a:rPr>
              <a:t>1/225,000 of an electric car</a:t>
            </a:r>
          </a:p>
          <a:p>
            <a:pPr marL="45720" lvl="0"/>
            <a:endParaRPr lang="en-US" sz="1600" b="1" dirty="0">
              <a:solidFill>
                <a:schemeClr val="dk2"/>
              </a:solidFill>
            </a:endParaRPr>
          </a:p>
          <a:p>
            <a:pPr marL="45720" lvl="0"/>
            <a:r>
              <a:rPr lang="en-US" sz="1600" b="1" dirty="0">
                <a:solidFill>
                  <a:schemeClr val="dk2"/>
                </a:solidFill>
              </a:rPr>
              <a:t>0.26 kWh electricity</a:t>
            </a:r>
          </a:p>
          <a:p>
            <a:pPr marL="4572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 txBox="1">
            <a:spLocks noGrp="1"/>
          </p:cNvSpPr>
          <p:nvPr>
            <p:ph type="title"/>
          </p:nvPr>
        </p:nvSpPr>
        <p:spPr>
          <a:xfrm>
            <a:off x="878783" y="272169"/>
            <a:ext cx="14631828" cy="870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4400"/>
              <a:buFont typeface="Arial"/>
              <a:buNone/>
            </a:pPr>
            <a:r>
              <a:rPr lang="en-US" dirty="0"/>
              <a:t>Main assumptions and data used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5" name="Google Shape;79;p4"/>
          <p:cNvSpPr txBox="1"/>
          <p:nvPr/>
        </p:nvSpPr>
        <p:spPr>
          <a:xfrm>
            <a:off x="878783" y="1459341"/>
            <a:ext cx="15052516" cy="2243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00274C"/>
              </a:buClr>
              <a:buSzPts val="2800"/>
            </a:pPr>
            <a:r>
              <a:rPr lang="en-US" sz="2800" b="1" dirty="0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rPr>
              <a:t>Lifetime distance</a:t>
            </a:r>
            <a:r>
              <a:rPr lang="en-US" sz="2800" b="1" dirty="0">
                <a:solidFill>
                  <a:srgbClr val="00274C"/>
                </a:solidFill>
              </a:rPr>
              <a:t>: </a:t>
            </a:r>
            <a:br>
              <a:rPr lang="en-US" sz="2800" b="1" dirty="0">
                <a:solidFill>
                  <a:srgbClr val="00274C"/>
                </a:solidFill>
              </a:rPr>
            </a:br>
            <a:r>
              <a:rPr lang="en-US" sz="2800" dirty="0">
                <a:solidFill>
                  <a:srgbClr val="00274C"/>
                </a:solidFill>
              </a:rPr>
              <a:t>- Gasoline car: 150000 km </a:t>
            </a:r>
          </a:p>
          <a:p>
            <a:pPr marL="457200" lvl="0" indent="-457200">
              <a:buClr>
                <a:srgbClr val="00274C"/>
              </a:buClr>
              <a:buSzPts val="2800"/>
              <a:buFontTx/>
              <a:buChar char="-"/>
            </a:pPr>
            <a:r>
              <a:rPr lang="en-US" sz="2800" dirty="0">
                <a:solidFill>
                  <a:srgbClr val="00274C"/>
                </a:solidFill>
              </a:rPr>
              <a:t>Electric car: 1.5 x distance of the gasoline car</a:t>
            </a:r>
          </a:p>
          <a:p>
            <a:pPr marL="457200" lvl="0" indent="-457200">
              <a:buClr>
                <a:srgbClr val="00274C"/>
              </a:buClr>
              <a:buSzPts val="2800"/>
              <a:buFontTx/>
              <a:buChar char="-"/>
            </a:pPr>
            <a:endParaRPr lang="en-US" sz="2800" dirty="0">
              <a:solidFill>
                <a:srgbClr val="00274C"/>
              </a:solidFill>
            </a:endParaRPr>
          </a:p>
          <a:p>
            <a:pPr marL="457200" lvl="0" indent="-457200">
              <a:buClr>
                <a:srgbClr val="00274C"/>
              </a:buClr>
              <a:buSzPts val="2800"/>
              <a:buFontTx/>
              <a:buChar char="-"/>
            </a:pPr>
            <a:r>
              <a:rPr lang="en-US" sz="2800" dirty="0">
                <a:solidFill>
                  <a:srgbClr val="00274C"/>
                </a:solidFill>
              </a:rPr>
              <a:t>Gasoline car: input data from ecoinvent documentation: petrol car 2010 x 1.05 for weights, and / 1.05 for consumption and emissions, consumption of 0.065/1.05 kg gasoline/V-km</a:t>
            </a:r>
          </a:p>
          <a:p>
            <a:pPr lvl="0">
              <a:buClr>
                <a:srgbClr val="00274C"/>
              </a:buClr>
              <a:buSzPts val="2800"/>
            </a:pPr>
            <a:r>
              <a:rPr lang="en-US" sz="2800" dirty="0">
                <a:solidFill>
                  <a:srgbClr val="00274C"/>
                </a:solidFill>
              </a:rPr>
              <a:t>- Electric car : input data from conference paper Tesla 3.0</a:t>
            </a:r>
          </a:p>
          <a:p>
            <a:pPr lvl="0">
              <a:buClr>
                <a:srgbClr val="00274C"/>
              </a:buClr>
              <a:buSzPts val="2800"/>
            </a:pPr>
            <a:r>
              <a:rPr lang="en-US" sz="2800" dirty="0">
                <a:solidFill>
                  <a:srgbClr val="00274C"/>
                </a:solidFill>
              </a:rPr>
              <a:t>- No battery replacement </a:t>
            </a:r>
            <a:br>
              <a:rPr lang="en-US" sz="2800" b="1" dirty="0">
                <a:solidFill>
                  <a:srgbClr val="00274C"/>
                </a:solidFill>
                <a:sym typeface="Arial"/>
              </a:rPr>
            </a:br>
            <a:endParaRPr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878783" y="272169"/>
            <a:ext cx="14631828" cy="870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4400"/>
              <a:buFont typeface="Arial"/>
              <a:buNone/>
            </a:pPr>
            <a:r>
              <a:rPr lang="en-US" dirty="0"/>
              <a:t>Process Tree: Gasoline car – summary  Neil</a:t>
            </a:r>
            <a:endParaRPr dirty="0"/>
          </a:p>
        </p:txBody>
      </p:sp>
      <p:sp>
        <p:nvSpPr>
          <p:cNvPr id="175" name="Google Shape;175;p9"/>
          <p:cNvSpPr txBox="1"/>
          <p:nvPr/>
        </p:nvSpPr>
        <p:spPr>
          <a:xfrm>
            <a:off x="10936908" y="3361793"/>
            <a:ext cx="1920873" cy="1015622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Clr>
                <a:schemeClr val="accent6"/>
              </a:buClr>
              <a:buSzPts val="2000"/>
            </a:pPr>
            <a:r>
              <a:rPr lang="en-US" sz="2000" dirty="0">
                <a:solidFill>
                  <a:schemeClr val="accent6"/>
                </a:solidFill>
              </a:rPr>
              <a:t>1 vehicle km</a:t>
            </a:r>
          </a:p>
          <a:p>
            <a:pPr lvl="0" algn="ctr">
              <a:buClr>
                <a:schemeClr val="accent6"/>
              </a:buClr>
              <a:buSzPts val="2000"/>
            </a:pPr>
            <a:r>
              <a:rPr lang="en-US" sz="2000" dirty="0">
                <a:solidFill>
                  <a:schemeClr val="accent6"/>
                </a:solidFill>
              </a:rPr>
              <a:t>during 150,000 km lifespan</a:t>
            </a:r>
            <a:endParaRPr dirty="0"/>
          </a:p>
        </p:txBody>
      </p:sp>
      <p:sp>
        <p:nvSpPr>
          <p:cNvPr id="176" name="Google Shape;176;p9"/>
          <p:cNvSpPr txBox="1"/>
          <p:nvPr/>
        </p:nvSpPr>
        <p:spPr>
          <a:xfrm>
            <a:off x="10841929" y="1785797"/>
            <a:ext cx="2082800" cy="1015622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Clr>
                <a:schemeClr val="dk2"/>
              </a:buClr>
              <a:buSzPts val="2000"/>
            </a:pPr>
            <a:r>
              <a:rPr lang="de-DE" sz="2000" dirty="0">
                <a:solidFill>
                  <a:schemeClr val="dk2"/>
                </a:solidFill>
              </a:rPr>
              <a:t>Transportation</a:t>
            </a:r>
            <a:endParaRPr lang="de-DE" sz="2000" dirty="0"/>
          </a:p>
          <a:p>
            <a:pPr lvl="0" algn="ctr">
              <a:buClr>
                <a:schemeClr val="dk2"/>
              </a:buClr>
              <a:buSzPts val="2000"/>
            </a:pPr>
            <a:r>
              <a:rPr lang="de-DE" sz="2000" dirty="0">
                <a:solidFill>
                  <a:schemeClr val="dk2"/>
                </a:solidFill>
              </a:rPr>
              <a:t>Truck</a:t>
            </a:r>
            <a:endParaRPr lang="de-DE" sz="2000" dirty="0"/>
          </a:p>
          <a:p>
            <a:pPr lvl="0" algn="ctr">
              <a:buClr>
                <a:schemeClr val="dk2"/>
              </a:buClr>
              <a:buSzPts val="2000"/>
            </a:pPr>
            <a:r>
              <a:rPr lang="de-DE" sz="2000" dirty="0">
                <a:solidFill>
                  <a:schemeClr val="dk2"/>
                </a:solidFill>
              </a:rPr>
              <a:t>3.94E-04 t-km </a:t>
            </a:r>
          </a:p>
        </p:txBody>
      </p:sp>
      <p:sp>
        <p:nvSpPr>
          <p:cNvPr id="177" name="Google Shape;177;p9"/>
          <p:cNvSpPr txBox="1"/>
          <p:nvPr/>
        </p:nvSpPr>
        <p:spPr>
          <a:xfrm>
            <a:off x="5534540" y="3690177"/>
            <a:ext cx="2082800" cy="400069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lang="en-US" sz="2000" b="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 Gas Vehicle</a:t>
            </a:r>
            <a:endParaRPr dirty="0"/>
          </a:p>
        </p:txBody>
      </p:sp>
      <p:sp>
        <p:nvSpPr>
          <p:cNvPr id="179" name="Google Shape;179;p9"/>
          <p:cNvSpPr txBox="1"/>
          <p:nvPr/>
        </p:nvSpPr>
        <p:spPr>
          <a:xfrm>
            <a:off x="8234877" y="1785777"/>
            <a:ext cx="2082800" cy="1015663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lang="en-US" sz="2000" b="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Transportation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lang="en-US" sz="2000" b="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Freight Train</a:t>
            </a:r>
            <a:endParaRPr dirty="0"/>
          </a:p>
          <a:p>
            <a:pPr lvl="0" algn="ctr">
              <a:buClr>
                <a:schemeClr val="dk2"/>
              </a:buClr>
              <a:buSzPts val="2000"/>
            </a:pPr>
            <a:r>
              <a:rPr lang="en-US" sz="2000" dirty="0">
                <a:solidFill>
                  <a:schemeClr val="dk2"/>
                </a:solidFill>
              </a:rPr>
              <a:t>3.71E-03 t-km</a:t>
            </a:r>
          </a:p>
        </p:txBody>
      </p:sp>
      <p:sp>
        <p:nvSpPr>
          <p:cNvPr id="180" name="Google Shape;180;p9"/>
          <p:cNvSpPr txBox="1"/>
          <p:nvPr/>
        </p:nvSpPr>
        <p:spPr>
          <a:xfrm>
            <a:off x="8243300" y="3365467"/>
            <a:ext cx="2082800" cy="1015622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lang="en-US" sz="2000" b="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Transportation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lang="en-US" sz="2000" b="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Oceanic freight</a:t>
            </a:r>
            <a:endParaRPr dirty="0"/>
          </a:p>
          <a:p>
            <a:pPr lvl="0" algn="ctr">
              <a:buClr>
                <a:schemeClr val="dk2"/>
              </a:buClr>
              <a:buSzPts val="2000"/>
            </a:pPr>
            <a:r>
              <a:rPr lang="en-US" sz="2000" dirty="0">
                <a:solidFill>
                  <a:schemeClr val="dk2"/>
                </a:solidFill>
              </a:rPr>
              <a:t>6.93E-02</a:t>
            </a:r>
            <a:r>
              <a:rPr lang="en-US" sz="2000" b="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t-km</a:t>
            </a:r>
            <a:endParaRPr sz="2000" b="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1" name="Google Shape;181;p9"/>
          <p:cNvCxnSpPr/>
          <p:nvPr/>
        </p:nvCxnSpPr>
        <p:spPr>
          <a:xfrm>
            <a:off x="7617340" y="3868298"/>
            <a:ext cx="617537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82" name="Google Shape;182;p9"/>
          <p:cNvCxnSpPr>
            <a:stCxn id="180" idx="0"/>
            <a:endCxn id="179" idx="2"/>
          </p:cNvCxnSpPr>
          <p:nvPr/>
        </p:nvCxnSpPr>
        <p:spPr>
          <a:xfrm flipH="1" flipV="1">
            <a:off x="9276277" y="2801440"/>
            <a:ext cx="8423" cy="564027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86" name="Google Shape;186;p9"/>
          <p:cNvSpPr txBox="1"/>
          <p:nvPr/>
        </p:nvSpPr>
        <p:spPr>
          <a:xfrm>
            <a:off x="1057219" y="1358510"/>
            <a:ext cx="1910200" cy="369291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Clr>
                <a:schemeClr val="dk2"/>
              </a:buClr>
              <a:buSzPts val="2000"/>
            </a:pPr>
            <a:r>
              <a:rPr lang="en-US" sz="900" dirty="0">
                <a:solidFill>
                  <a:schemeClr val="dk2"/>
                </a:solidFill>
              </a:rPr>
              <a:t>alkyd paint, white</a:t>
            </a:r>
          </a:p>
          <a:p>
            <a:pPr lvl="0" algn="ctr">
              <a:buClr>
                <a:schemeClr val="dk2"/>
              </a:buClr>
              <a:buSzPts val="2000"/>
            </a:pPr>
            <a:r>
              <a:rPr lang="en-US" sz="900" dirty="0">
                <a:solidFill>
                  <a:schemeClr val="dk2"/>
                </a:solidFill>
              </a:rPr>
              <a:t>2.91E-05 kg</a:t>
            </a:r>
            <a:endParaRPr sz="600" dirty="0"/>
          </a:p>
        </p:txBody>
      </p:sp>
      <p:grpSp>
        <p:nvGrpSpPr>
          <p:cNvPr id="5" name="Group 4"/>
          <p:cNvGrpSpPr/>
          <p:nvPr/>
        </p:nvGrpSpPr>
        <p:grpSpPr>
          <a:xfrm>
            <a:off x="878783" y="6870049"/>
            <a:ext cx="14072893" cy="830956"/>
            <a:chOff x="878783" y="6621358"/>
            <a:chExt cx="14072893" cy="1100588"/>
          </a:xfrm>
        </p:grpSpPr>
        <p:sp>
          <p:nvSpPr>
            <p:cNvPr id="200" name="Google Shape;200;p9"/>
            <p:cNvSpPr/>
            <p:nvPr/>
          </p:nvSpPr>
          <p:spPr>
            <a:xfrm>
              <a:off x="878783" y="6637337"/>
              <a:ext cx="14072893" cy="1064546"/>
            </a:xfrm>
            <a:prstGeom prst="rect">
              <a:avLst/>
            </a:pr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9"/>
            <p:cNvSpPr/>
            <p:nvPr/>
          </p:nvSpPr>
          <p:spPr>
            <a:xfrm>
              <a:off x="1043542" y="6621358"/>
              <a:ext cx="13661000" cy="11005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/>
              <a:r>
                <a:rPr lang="en-US" sz="2400" dirty="0">
                  <a:solidFill>
                    <a:schemeClr val="accent6"/>
                  </a:solidFill>
                </a:rPr>
                <a:t>Note: For direct comparisons, we assume the same weight and distances divided by a different lifespan. The exact numbers calculated will be different for transportation. </a:t>
              </a:r>
            </a:p>
          </p:txBody>
        </p:sp>
      </p:grpSp>
      <p:sp>
        <p:nvSpPr>
          <p:cNvPr id="60" name="Google Shape;186;p9"/>
          <p:cNvSpPr txBox="1"/>
          <p:nvPr/>
        </p:nvSpPr>
        <p:spPr>
          <a:xfrm>
            <a:off x="1057219" y="1803511"/>
            <a:ext cx="1910200" cy="369291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Clr>
                <a:schemeClr val="dk2"/>
              </a:buClr>
              <a:buSzPts val="2000"/>
            </a:pPr>
            <a:r>
              <a:rPr lang="en-US" sz="900" dirty="0">
                <a:solidFill>
                  <a:schemeClr val="dk2"/>
                </a:solidFill>
              </a:rPr>
              <a:t>aluminum, primary, ingot</a:t>
            </a:r>
          </a:p>
          <a:p>
            <a:pPr lvl="0" algn="ctr">
              <a:buClr>
                <a:schemeClr val="dk2"/>
              </a:buClr>
              <a:buSzPts val="2000"/>
            </a:pPr>
            <a:r>
              <a:rPr lang="en-US" sz="900" dirty="0">
                <a:solidFill>
                  <a:schemeClr val="dk2"/>
                </a:solidFill>
              </a:rPr>
              <a:t>3.63E-04 kg</a:t>
            </a:r>
          </a:p>
        </p:txBody>
      </p:sp>
      <p:sp>
        <p:nvSpPr>
          <p:cNvPr id="63" name="Google Shape;186;p9"/>
          <p:cNvSpPr txBox="1"/>
          <p:nvPr/>
        </p:nvSpPr>
        <p:spPr>
          <a:xfrm>
            <a:off x="1057219" y="2654417"/>
            <a:ext cx="1910200" cy="369291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Clr>
                <a:schemeClr val="dk2"/>
              </a:buClr>
              <a:buSzPts val="2000"/>
            </a:pPr>
            <a:r>
              <a:rPr lang="en-US" sz="900" dirty="0">
                <a:solidFill>
                  <a:schemeClr val="dk2"/>
                </a:solidFill>
              </a:rPr>
              <a:t>sheet rolling, copper </a:t>
            </a:r>
          </a:p>
          <a:p>
            <a:pPr lvl="0" algn="ctr">
              <a:buClr>
                <a:schemeClr val="dk2"/>
              </a:buClr>
              <a:buSzPts val="2000"/>
            </a:pPr>
            <a:r>
              <a:rPr lang="en-US" sz="900" dirty="0">
                <a:solidFill>
                  <a:schemeClr val="dk2"/>
                </a:solidFill>
              </a:rPr>
              <a:t>1.41E-04 kg</a:t>
            </a:r>
          </a:p>
        </p:txBody>
      </p:sp>
      <p:sp>
        <p:nvSpPr>
          <p:cNvPr id="64" name="Google Shape;186;p9"/>
          <p:cNvSpPr txBox="1"/>
          <p:nvPr/>
        </p:nvSpPr>
        <p:spPr>
          <a:xfrm>
            <a:off x="1057219" y="3087290"/>
            <a:ext cx="1910200" cy="369291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Clr>
                <a:schemeClr val="dk2"/>
              </a:buClr>
              <a:buSzPts val="2000"/>
            </a:pPr>
            <a:r>
              <a:rPr lang="en-US" sz="900" dirty="0">
                <a:solidFill>
                  <a:schemeClr val="dk2"/>
                </a:solidFill>
              </a:rPr>
              <a:t>electronics, for control units 4.08E-05 kg </a:t>
            </a:r>
            <a:endParaRPr sz="600" dirty="0"/>
          </a:p>
        </p:txBody>
      </p:sp>
      <p:sp>
        <p:nvSpPr>
          <p:cNvPr id="65" name="Google Shape;186;p9"/>
          <p:cNvSpPr txBox="1"/>
          <p:nvPr/>
        </p:nvSpPr>
        <p:spPr>
          <a:xfrm>
            <a:off x="1048657" y="3514727"/>
            <a:ext cx="1910200" cy="369291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Clr>
                <a:schemeClr val="dk2"/>
              </a:buClr>
              <a:buSzPts val="2000"/>
            </a:pPr>
            <a:r>
              <a:rPr lang="en-US" sz="900" dirty="0">
                <a:solidFill>
                  <a:schemeClr val="dk2"/>
                </a:solidFill>
              </a:rPr>
              <a:t>ethylene </a:t>
            </a:r>
          </a:p>
          <a:p>
            <a:pPr lvl="0" algn="ctr">
              <a:buClr>
                <a:schemeClr val="dk2"/>
              </a:buClr>
              <a:buSzPts val="2000"/>
            </a:pPr>
            <a:r>
              <a:rPr lang="en-US" sz="900" dirty="0">
                <a:solidFill>
                  <a:schemeClr val="dk2"/>
                </a:solidFill>
              </a:rPr>
              <a:t>1.30E-04 kg</a:t>
            </a:r>
          </a:p>
        </p:txBody>
      </p:sp>
      <p:sp>
        <p:nvSpPr>
          <p:cNvPr id="66" name="Google Shape;186;p9"/>
          <p:cNvSpPr txBox="1"/>
          <p:nvPr/>
        </p:nvSpPr>
        <p:spPr>
          <a:xfrm>
            <a:off x="1057219" y="3944583"/>
            <a:ext cx="1910200" cy="369291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Clr>
                <a:schemeClr val="dk2"/>
              </a:buClr>
              <a:buSzPts val="2000"/>
            </a:pPr>
            <a:r>
              <a:rPr lang="en-US" sz="900" dirty="0">
                <a:solidFill>
                  <a:schemeClr val="dk2"/>
                </a:solidFill>
              </a:rPr>
              <a:t>ethylene glycol </a:t>
            </a:r>
          </a:p>
          <a:p>
            <a:pPr lvl="0" algn="ctr">
              <a:buClr>
                <a:schemeClr val="dk2"/>
              </a:buClr>
              <a:buSzPts val="2000"/>
            </a:pPr>
            <a:r>
              <a:rPr lang="en-US" sz="900" dirty="0">
                <a:solidFill>
                  <a:schemeClr val="dk2"/>
                </a:solidFill>
              </a:rPr>
              <a:t>3.36E-05 kg </a:t>
            </a:r>
            <a:endParaRPr sz="600" dirty="0"/>
          </a:p>
        </p:txBody>
      </p:sp>
      <p:sp>
        <p:nvSpPr>
          <p:cNvPr id="67" name="Google Shape;186;p9"/>
          <p:cNvSpPr txBox="1"/>
          <p:nvPr/>
        </p:nvSpPr>
        <p:spPr>
          <a:xfrm>
            <a:off x="1057219" y="4377456"/>
            <a:ext cx="1910200" cy="369291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Clr>
                <a:schemeClr val="dk2"/>
              </a:buClr>
              <a:buSzPts val="2000"/>
            </a:pPr>
            <a:r>
              <a:rPr lang="en-US" sz="900" dirty="0">
                <a:solidFill>
                  <a:schemeClr val="dk2"/>
                </a:solidFill>
              </a:rPr>
              <a:t>flat glass, uncoated </a:t>
            </a:r>
          </a:p>
          <a:p>
            <a:pPr lvl="0" algn="ctr">
              <a:buClr>
                <a:schemeClr val="dk2"/>
              </a:buClr>
              <a:buSzPts val="2000"/>
            </a:pPr>
            <a:r>
              <a:rPr lang="en-US" sz="900" dirty="0">
                <a:solidFill>
                  <a:schemeClr val="dk2"/>
                </a:solidFill>
              </a:rPr>
              <a:t>2.11E-04 kg</a:t>
            </a:r>
          </a:p>
        </p:txBody>
      </p:sp>
      <p:sp>
        <p:nvSpPr>
          <p:cNvPr id="68" name="Google Shape;186;p9"/>
          <p:cNvSpPr txBox="1"/>
          <p:nvPr/>
        </p:nvSpPr>
        <p:spPr>
          <a:xfrm>
            <a:off x="1040097" y="4805887"/>
            <a:ext cx="1927321" cy="369291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Clr>
                <a:schemeClr val="dk2"/>
              </a:buClr>
              <a:buSzPts val="2000"/>
            </a:pPr>
            <a:r>
              <a:rPr lang="en-US" sz="900" dirty="0">
                <a:solidFill>
                  <a:schemeClr val="dk2"/>
                </a:solidFill>
              </a:rPr>
              <a:t>heat, natural gas</a:t>
            </a:r>
          </a:p>
          <a:p>
            <a:pPr lvl="0" algn="ctr">
              <a:buClr>
                <a:schemeClr val="dk2"/>
              </a:buClr>
              <a:buSzPts val="2000"/>
            </a:pPr>
            <a:r>
              <a:rPr lang="en-US" sz="900" dirty="0">
                <a:solidFill>
                  <a:schemeClr val="dk2"/>
                </a:solidFill>
              </a:rPr>
              <a:t>1.55E-02 MJ  </a:t>
            </a:r>
            <a:endParaRPr sz="600" dirty="0"/>
          </a:p>
        </p:txBody>
      </p:sp>
      <p:sp>
        <p:nvSpPr>
          <p:cNvPr id="69" name="Google Shape;186;p9"/>
          <p:cNvSpPr txBox="1"/>
          <p:nvPr/>
        </p:nvSpPr>
        <p:spPr>
          <a:xfrm>
            <a:off x="1055336" y="5231469"/>
            <a:ext cx="1927320" cy="369291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Clr>
                <a:schemeClr val="dk2"/>
              </a:buClr>
              <a:buSzPts val="2000"/>
            </a:pPr>
            <a:r>
              <a:rPr lang="en-US" sz="900" dirty="0">
                <a:solidFill>
                  <a:schemeClr val="dk2"/>
                </a:solidFill>
              </a:rPr>
              <a:t>lead </a:t>
            </a:r>
          </a:p>
          <a:p>
            <a:pPr lvl="0" algn="ctr">
              <a:buClr>
                <a:schemeClr val="dk2"/>
              </a:buClr>
              <a:buSzPts val="2000"/>
            </a:pPr>
            <a:r>
              <a:rPr lang="en-US" sz="900" dirty="0">
                <a:solidFill>
                  <a:schemeClr val="dk2"/>
                </a:solidFill>
              </a:rPr>
              <a:t>9.10E-05 kg </a:t>
            </a:r>
            <a:endParaRPr sz="600" dirty="0"/>
          </a:p>
        </p:txBody>
      </p:sp>
      <p:sp>
        <p:nvSpPr>
          <p:cNvPr id="72" name="Google Shape;186;p9"/>
          <p:cNvSpPr txBox="1"/>
          <p:nvPr/>
        </p:nvSpPr>
        <p:spPr>
          <a:xfrm>
            <a:off x="1057219" y="2233544"/>
            <a:ext cx="1910200" cy="369291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Clr>
                <a:schemeClr val="dk2"/>
              </a:buClr>
              <a:buSzPts val="2000"/>
            </a:pPr>
            <a:r>
              <a:rPr lang="en-US" sz="900" dirty="0">
                <a:solidFill>
                  <a:schemeClr val="dk2"/>
                </a:solidFill>
              </a:rPr>
              <a:t>chromium oxide, flakes</a:t>
            </a:r>
          </a:p>
          <a:p>
            <a:pPr lvl="0" algn="ctr">
              <a:buClr>
                <a:schemeClr val="dk2"/>
              </a:buClr>
              <a:buSzPts val="2000"/>
            </a:pPr>
            <a:r>
              <a:rPr lang="en-US" sz="900" dirty="0">
                <a:solidFill>
                  <a:schemeClr val="dk2"/>
                </a:solidFill>
              </a:rPr>
              <a:t>1.68E-05 kg </a:t>
            </a:r>
          </a:p>
        </p:txBody>
      </p:sp>
      <p:sp>
        <p:nvSpPr>
          <p:cNvPr id="73" name="Google Shape;186;p9"/>
          <p:cNvSpPr txBox="1"/>
          <p:nvPr/>
        </p:nvSpPr>
        <p:spPr>
          <a:xfrm>
            <a:off x="1040098" y="5652819"/>
            <a:ext cx="1927320" cy="507791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Clr>
                <a:schemeClr val="dk2"/>
              </a:buClr>
              <a:buSzPts val="2000"/>
            </a:pPr>
            <a:r>
              <a:rPr lang="en-US" sz="900" dirty="0">
                <a:solidFill>
                  <a:schemeClr val="dk2"/>
                </a:solidFill>
              </a:rPr>
              <a:t>Light fuel oil, burned in furnace 1MW of greenhouse/MJ  </a:t>
            </a:r>
          </a:p>
          <a:p>
            <a:pPr lvl="0" algn="ctr">
              <a:buClr>
                <a:schemeClr val="dk2"/>
              </a:buClr>
              <a:buSzPts val="2000"/>
            </a:pPr>
            <a:r>
              <a:rPr lang="en-US" sz="900" dirty="0">
                <a:solidFill>
                  <a:schemeClr val="dk2"/>
                </a:solidFill>
              </a:rPr>
              <a:t>4.41E-04 MJ</a:t>
            </a:r>
          </a:p>
        </p:txBody>
      </p:sp>
      <p:sp>
        <p:nvSpPr>
          <p:cNvPr id="74" name="Google Shape;186;p9"/>
          <p:cNvSpPr txBox="1"/>
          <p:nvPr/>
        </p:nvSpPr>
        <p:spPr>
          <a:xfrm>
            <a:off x="1048659" y="6219654"/>
            <a:ext cx="1927320" cy="369291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Clr>
                <a:schemeClr val="dk2"/>
              </a:buClr>
              <a:buSzPts val="2000"/>
            </a:pPr>
            <a:r>
              <a:rPr lang="en-US" sz="900" dirty="0">
                <a:solidFill>
                  <a:schemeClr val="dk2"/>
                </a:solidFill>
              </a:rPr>
              <a:t>nickel </a:t>
            </a:r>
          </a:p>
          <a:p>
            <a:pPr lvl="0" algn="ctr">
              <a:buClr>
                <a:schemeClr val="dk2"/>
              </a:buClr>
              <a:buSzPts val="2000"/>
            </a:pPr>
            <a:r>
              <a:rPr lang="en-US" sz="900" dirty="0">
                <a:solidFill>
                  <a:schemeClr val="dk2"/>
                </a:solidFill>
              </a:rPr>
              <a:t>9.80E-06 kg  </a:t>
            </a:r>
            <a:endParaRPr sz="600" dirty="0"/>
          </a:p>
        </p:txBody>
      </p:sp>
      <p:sp>
        <p:nvSpPr>
          <p:cNvPr id="75" name="Google Shape;186;p9"/>
          <p:cNvSpPr txBox="1"/>
          <p:nvPr/>
        </p:nvSpPr>
        <p:spPr>
          <a:xfrm>
            <a:off x="3036436" y="1358510"/>
            <a:ext cx="1915484" cy="507791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Clr>
                <a:schemeClr val="dk2"/>
              </a:buClr>
              <a:buSzPts val="2000"/>
            </a:pPr>
            <a:r>
              <a:rPr lang="en-US" sz="900" dirty="0">
                <a:solidFill>
                  <a:schemeClr val="dk2"/>
                </a:solidFill>
              </a:rPr>
              <a:t>polyethylene, high density, granulate </a:t>
            </a:r>
          </a:p>
          <a:p>
            <a:pPr lvl="0" algn="ctr">
              <a:buClr>
                <a:schemeClr val="dk2"/>
              </a:buClr>
              <a:buSzPts val="2000"/>
            </a:pPr>
            <a:r>
              <a:rPr lang="en-US" sz="900" dirty="0">
                <a:solidFill>
                  <a:schemeClr val="dk2"/>
                </a:solidFill>
              </a:rPr>
              <a:t>7.14E-04 kg</a:t>
            </a:r>
          </a:p>
        </p:txBody>
      </p:sp>
      <p:sp>
        <p:nvSpPr>
          <p:cNvPr id="77" name="Google Shape;186;p9"/>
          <p:cNvSpPr txBox="1"/>
          <p:nvPr/>
        </p:nvSpPr>
        <p:spPr>
          <a:xfrm>
            <a:off x="3048273" y="1946416"/>
            <a:ext cx="1915484" cy="369291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Clr>
                <a:schemeClr val="dk2"/>
              </a:buClr>
              <a:buSzPts val="2000"/>
            </a:pPr>
            <a:r>
              <a:rPr lang="en-US" sz="900" dirty="0">
                <a:solidFill>
                  <a:schemeClr val="dk2"/>
                </a:solidFill>
              </a:rPr>
              <a:t>polypropylene, granulate </a:t>
            </a:r>
          </a:p>
          <a:p>
            <a:pPr lvl="0" algn="ctr">
              <a:buClr>
                <a:schemeClr val="dk2"/>
              </a:buClr>
              <a:buSzPts val="2000"/>
            </a:pPr>
            <a:r>
              <a:rPr lang="en-US" sz="900" dirty="0">
                <a:solidFill>
                  <a:schemeClr val="dk2"/>
                </a:solidFill>
              </a:rPr>
              <a:t>3.43E-04 kg</a:t>
            </a:r>
          </a:p>
        </p:txBody>
      </p:sp>
      <p:sp>
        <p:nvSpPr>
          <p:cNvPr id="78" name="Google Shape;186;p9"/>
          <p:cNvSpPr txBox="1"/>
          <p:nvPr/>
        </p:nvSpPr>
        <p:spPr>
          <a:xfrm>
            <a:off x="3036437" y="2395356"/>
            <a:ext cx="1927320" cy="507791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Clr>
                <a:schemeClr val="dk2"/>
              </a:buClr>
              <a:buSzPts val="2000"/>
            </a:pPr>
            <a:r>
              <a:rPr lang="en-US" sz="900" dirty="0">
                <a:solidFill>
                  <a:schemeClr val="dk2"/>
                </a:solidFill>
              </a:rPr>
              <a:t>polyvinylchloride, suspension polymerized </a:t>
            </a:r>
          </a:p>
          <a:p>
            <a:pPr lvl="0" algn="ctr">
              <a:buClr>
                <a:schemeClr val="dk2"/>
              </a:buClr>
              <a:buSzPts val="2000"/>
            </a:pPr>
            <a:r>
              <a:rPr lang="en-US" sz="900" dirty="0">
                <a:solidFill>
                  <a:schemeClr val="dk2"/>
                </a:solidFill>
              </a:rPr>
              <a:t>1.12E-04 kg</a:t>
            </a:r>
          </a:p>
        </p:txBody>
      </p:sp>
      <p:sp>
        <p:nvSpPr>
          <p:cNvPr id="79" name="Google Shape;186;p9"/>
          <p:cNvSpPr txBox="1"/>
          <p:nvPr/>
        </p:nvSpPr>
        <p:spPr>
          <a:xfrm>
            <a:off x="3049926" y="2987828"/>
            <a:ext cx="1927320" cy="369291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Clr>
                <a:schemeClr val="dk2"/>
              </a:buClr>
              <a:buSzPts val="2000"/>
            </a:pPr>
            <a:r>
              <a:rPr lang="en-US" sz="900" dirty="0">
                <a:solidFill>
                  <a:schemeClr val="dk2"/>
                </a:solidFill>
              </a:rPr>
              <a:t>section bar rolling, steel </a:t>
            </a:r>
          </a:p>
          <a:p>
            <a:pPr lvl="0" algn="ctr">
              <a:buClr>
                <a:schemeClr val="dk2"/>
              </a:buClr>
              <a:buSzPts val="2000"/>
            </a:pPr>
            <a:r>
              <a:rPr lang="en-US" sz="900" dirty="0">
                <a:solidFill>
                  <a:schemeClr val="dk2"/>
                </a:solidFill>
              </a:rPr>
              <a:t>1.42E-03 kg </a:t>
            </a:r>
            <a:endParaRPr sz="600" dirty="0"/>
          </a:p>
        </p:txBody>
      </p:sp>
      <p:sp>
        <p:nvSpPr>
          <p:cNvPr id="84" name="Google Shape;186;p9"/>
          <p:cNvSpPr txBox="1"/>
          <p:nvPr/>
        </p:nvSpPr>
        <p:spPr>
          <a:xfrm>
            <a:off x="3045159" y="3438853"/>
            <a:ext cx="1927320" cy="369291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Clr>
                <a:schemeClr val="dk2"/>
              </a:buClr>
              <a:buSzPts val="2000"/>
            </a:pPr>
            <a:r>
              <a:rPr lang="en-US" sz="900" dirty="0">
                <a:solidFill>
                  <a:schemeClr val="dk2"/>
                </a:solidFill>
              </a:rPr>
              <a:t>sheet rolling, steel </a:t>
            </a:r>
          </a:p>
          <a:p>
            <a:pPr lvl="0" algn="ctr">
              <a:buClr>
                <a:schemeClr val="dk2"/>
              </a:buClr>
              <a:buSzPts val="2000"/>
            </a:pPr>
            <a:r>
              <a:rPr lang="en-US" sz="900" dirty="0">
                <a:solidFill>
                  <a:schemeClr val="dk2"/>
                </a:solidFill>
              </a:rPr>
              <a:t>3.79E-03 kg</a:t>
            </a:r>
          </a:p>
        </p:txBody>
      </p:sp>
      <p:sp>
        <p:nvSpPr>
          <p:cNvPr id="85" name="Google Shape;186;p9"/>
          <p:cNvSpPr txBox="1"/>
          <p:nvPr/>
        </p:nvSpPr>
        <p:spPr>
          <a:xfrm>
            <a:off x="3030254" y="3890807"/>
            <a:ext cx="1927320" cy="369291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Clr>
                <a:schemeClr val="dk2"/>
              </a:buClr>
              <a:buSzPts val="2000"/>
            </a:pPr>
            <a:r>
              <a:rPr lang="en-US" sz="900" dirty="0">
                <a:solidFill>
                  <a:schemeClr val="dk2"/>
                </a:solidFill>
              </a:rPr>
              <a:t>steel, low-alloyed, hot rolled 6.93E-03 kg</a:t>
            </a:r>
          </a:p>
        </p:txBody>
      </p:sp>
      <p:sp>
        <p:nvSpPr>
          <p:cNvPr id="86" name="Google Shape;186;p9"/>
          <p:cNvSpPr txBox="1"/>
          <p:nvPr/>
        </p:nvSpPr>
        <p:spPr>
          <a:xfrm>
            <a:off x="3030254" y="4339539"/>
            <a:ext cx="1927320" cy="369291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Clr>
                <a:schemeClr val="dk2"/>
              </a:buClr>
              <a:buSzPts val="2000"/>
            </a:pPr>
            <a:r>
              <a:rPr lang="en-US" sz="900" dirty="0">
                <a:solidFill>
                  <a:schemeClr val="dk2"/>
                </a:solidFill>
              </a:rPr>
              <a:t>sulfuric acid </a:t>
            </a:r>
          </a:p>
          <a:p>
            <a:pPr lvl="0" algn="ctr">
              <a:buClr>
                <a:schemeClr val="dk2"/>
              </a:buClr>
              <a:buSzPts val="2000"/>
            </a:pPr>
            <a:r>
              <a:rPr lang="en-US" sz="900" dirty="0">
                <a:solidFill>
                  <a:schemeClr val="dk2"/>
                </a:solidFill>
              </a:rPr>
              <a:t>5.60E-06 kg </a:t>
            </a:r>
          </a:p>
        </p:txBody>
      </p:sp>
      <p:sp>
        <p:nvSpPr>
          <p:cNvPr id="87" name="Google Shape;186;p9"/>
          <p:cNvSpPr txBox="1"/>
          <p:nvPr/>
        </p:nvSpPr>
        <p:spPr>
          <a:xfrm>
            <a:off x="3042355" y="4805887"/>
            <a:ext cx="1927320" cy="369291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Clr>
                <a:schemeClr val="dk2"/>
              </a:buClr>
              <a:buSzPts val="2000"/>
            </a:pPr>
            <a:r>
              <a:rPr lang="en-US" sz="900" dirty="0">
                <a:solidFill>
                  <a:schemeClr val="dk2"/>
                </a:solidFill>
              </a:rPr>
              <a:t>synthetic rubber </a:t>
            </a:r>
          </a:p>
          <a:p>
            <a:pPr lvl="0" algn="ctr">
              <a:buClr>
                <a:schemeClr val="dk2"/>
              </a:buClr>
              <a:buSzPts val="2000"/>
            </a:pPr>
            <a:r>
              <a:rPr lang="en-US" sz="900" dirty="0">
                <a:solidFill>
                  <a:schemeClr val="dk2"/>
                </a:solidFill>
              </a:rPr>
              <a:t>3.09E-04 kg</a:t>
            </a:r>
          </a:p>
        </p:txBody>
      </p:sp>
      <p:sp>
        <p:nvSpPr>
          <p:cNvPr id="88" name="Google Shape;186;p9"/>
          <p:cNvSpPr txBox="1"/>
          <p:nvPr/>
        </p:nvSpPr>
        <p:spPr>
          <a:xfrm>
            <a:off x="3053993" y="5236224"/>
            <a:ext cx="1927320" cy="369291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Clr>
                <a:schemeClr val="dk2"/>
              </a:buClr>
              <a:buSzPts val="2000"/>
            </a:pPr>
            <a:r>
              <a:rPr lang="en-US" sz="900" dirty="0">
                <a:solidFill>
                  <a:schemeClr val="dk2"/>
                </a:solidFill>
              </a:rPr>
              <a:t>tap water </a:t>
            </a:r>
          </a:p>
          <a:p>
            <a:pPr lvl="0" algn="ctr">
              <a:buClr>
                <a:schemeClr val="dk2"/>
              </a:buClr>
              <a:buSzPts val="2000"/>
            </a:pPr>
            <a:r>
              <a:rPr lang="en-US" sz="900" dirty="0">
                <a:solidFill>
                  <a:schemeClr val="dk2"/>
                </a:solidFill>
              </a:rPr>
              <a:t>2.25E-02 kg</a:t>
            </a:r>
          </a:p>
        </p:txBody>
      </p:sp>
      <p:sp>
        <p:nvSpPr>
          <p:cNvPr id="89" name="Google Shape;186;p9"/>
          <p:cNvSpPr txBox="1"/>
          <p:nvPr/>
        </p:nvSpPr>
        <p:spPr>
          <a:xfrm>
            <a:off x="3053993" y="5652022"/>
            <a:ext cx="1927320" cy="369291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Clr>
                <a:schemeClr val="dk2"/>
              </a:buClr>
              <a:buSzPts val="2000"/>
            </a:pPr>
            <a:r>
              <a:rPr lang="en-US" sz="900" dirty="0">
                <a:solidFill>
                  <a:schemeClr val="dk2"/>
                </a:solidFill>
              </a:rPr>
              <a:t>zinc </a:t>
            </a:r>
          </a:p>
          <a:p>
            <a:pPr lvl="0" algn="ctr">
              <a:buClr>
                <a:schemeClr val="dk2"/>
              </a:buClr>
              <a:buSzPts val="2000"/>
            </a:pPr>
            <a:r>
              <a:rPr lang="en-US" sz="900" dirty="0">
                <a:solidFill>
                  <a:schemeClr val="dk2"/>
                </a:solidFill>
              </a:rPr>
              <a:t>4.12E-05 kg </a:t>
            </a:r>
          </a:p>
        </p:txBody>
      </p:sp>
      <p:sp>
        <p:nvSpPr>
          <p:cNvPr id="90" name="Google Shape;186;p9"/>
          <p:cNvSpPr txBox="1"/>
          <p:nvPr/>
        </p:nvSpPr>
        <p:spPr>
          <a:xfrm>
            <a:off x="3053993" y="6098213"/>
            <a:ext cx="1927320" cy="369291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Clr>
                <a:schemeClr val="dk2"/>
              </a:buClr>
              <a:buSzPts val="2000"/>
            </a:pPr>
            <a:r>
              <a:rPr lang="en-US" sz="900" dirty="0">
                <a:solidFill>
                  <a:schemeClr val="dk2"/>
                </a:solidFill>
              </a:rPr>
              <a:t>electricity, medium voltage</a:t>
            </a:r>
          </a:p>
          <a:p>
            <a:pPr lvl="0" algn="ctr">
              <a:buClr>
                <a:schemeClr val="dk2"/>
              </a:buClr>
              <a:buSzPts val="2000"/>
            </a:pPr>
            <a:r>
              <a:rPr lang="en-US" sz="900" dirty="0">
                <a:solidFill>
                  <a:schemeClr val="dk2"/>
                </a:solidFill>
              </a:rPr>
              <a:t>4.16E-03 kWh</a:t>
            </a:r>
          </a:p>
        </p:txBody>
      </p:sp>
      <p:sp>
        <p:nvSpPr>
          <p:cNvPr id="8" name="Right Brace 7"/>
          <p:cNvSpPr/>
          <p:nvPr/>
        </p:nvSpPr>
        <p:spPr>
          <a:xfrm>
            <a:off x="4933775" y="1358510"/>
            <a:ext cx="565325" cy="5347058"/>
          </a:xfrm>
          <a:prstGeom prst="rightBrace">
            <a:avLst>
              <a:gd name="adj1" fmla="val 8333"/>
              <a:gd name="adj2" fmla="val 4715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13" name="Google Shape;181;p9"/>
          <p:cNvCxnSpPr>
            <a:stCxn id="179" idx="3"/>
            <a:endCxn id="176" idx="1"/>
          </p:cNvCxnSpPr>
          <p:nvPr/>
        </p:nvCxnSpPr>
        <p:spPr>
          <a:xfrm flipV="1">
            <a:off x="10317677" y="2293608"/>
            <a:ext cx="524252" cy="1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31" name="Google Shape;181;p9"/>
          <p:cNvCxnSpPr>
            <a:stCxn id="176" idx="2"/>
            <a:endCxn id="175" idx="0"/>
          </p:cNvCxnSpPr>
          <p:nvPr/>
        </p:nvCxnSpPr>
        <p:spPr>
          <a:xfrm>
            <a:off x="11883329" y="2801419"/>
            <a:ext cx="14016" cy="560374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35" name="Google Shape;176;p9"/>
          <p:cNvSpPr txBox="1"/>
          <p:nvPr/>
        </p:nvSpPr>
        <p:spPr>
          <a:xfrm>
            <a:off x="8243300" y="5645670"/>
            <a:ext cx="2082800" cy="1015622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2"/>
              </a:buClr>
              <a:buSzPts val="2000"/>
            </a:pPr>
            <a:r>
              <a:rPr lang="en-US" sz="2000" dirty="0">
                <a:solidFill>
                  <a:schemeClr val="dk2"/>
                </a:solidFill>
              </a:rPr>
              <a:t>Direct combustion 6.19E-02 kg </a:t>
            </a:r>
            <a:endParaRPr sz="2000" dirty="0">
              <a:solidFill>
                <a:schemeClr val="dk2"/>
              </a:solidFill>
            </a:endParaRPr>
          </a:p>
        </p:txBody>
      </p:sp>
      <p:sp>
        <p:nvSpPr>
          <p:cNvPr id="137" name="Google Shape;176;p9"/>
          <p:cNvSpPr txBox="1"/>
          <p:nvPr/>
        </p:nvSpPr>
        <p:spPr>
          <a:xfrm>
            <a:off x="8243300" y="4549135"/>
            <a:ext cx="2082800" cy="1015622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Clr>
                <a:schemeClr val="dk2"/>
              </a:buClr>
              <a:buSzPts val="2000"/>
            </a:pPr>
            <a:r>
              <a:rPr lang="en-US" sz="2000" dirty="0">
                <a:solidFill>
                  <a:schemeClr val="dk2"/>
                </a:solidFill>
              </a:rPr>
              <a:t>Supply chain petrol, low-sulfur 6.19E-02 kg</a:t>
            </a:r>
          </a:p>
        </p:txBody>
      </p:sp>
      <p:grpSp>
        <p:nvGrpSpPr>
          <p:cNvPr id="107" name="Group 106"/>
          <p:cNvGrpSpPr/>
          <p:nvPr/>
        </p:nvGrpSpPr>
        <p:grpSpPr>
          <a:xfrm>
            <a:off x="10271943" y="3869604"/>
            <a:ext cx="664965" cy="2283877"/>
            <a:chOff x="10271943" y="3869604"/>
            <a:chExt cx="664965" cy="2283877"/>
          </a:xfrm>
        </p:grpSpPr>
        <p:cxnSp>
          <p:nvCxnSpPr>
            <p:cNvPr id="192" name="Google Shape;192;p9"/>
            <p:cNvCxnSpPr>
              <a:stCxn id="135" idx="3"/>
              <a:endCxn id="175" idx="1"/>
            </p:cNvCxnSpPr>
            <p:nvPr/>
          </p:nvCxnSpPr>
          <p:spPr>
            <a:xfrm flipV="1">
              <a:off x="10326100" y="3869604"/>
              <a:ext cx="610808" cy="2283877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sm" len="sm"/>
            </a:ln>
          </p:spPr>
        </p:cxnSp>
        <p:cxnSp>
          <p:nvCxnSpPr>
            <p:cNvPr id="143" name="Google Shape;190;p9"/>
            <p:cNvCxnSpPr/>
            <p:nvPr/>
          </p:nvCxnSpPr>
          <p:spPr>
            <a:xfrm>
              <a:off x="10271943" y="5037837"/>
              <a:ext cx="382800" cy="66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sm" len="sm"/>
            </a:ln>
          </p:spPr>
        </p:cxnSp>
      </p:grpSp>
      <p:grpSp>
        <p:nvGrpSpPr>
          <p:cNvPr id="139" name="Group 138"/>
          <p:cNvGrpSpPr/>
          <p:nvPr/>
        </p:nvGrpSpPr>
        <p:grpSpPr>
          <a:xfrm>
            <a:off x="12842404" y="1743285"/>
            <a:ext cx="3132450" cy="4295043"/>
            <a:chOff x="12857780" y="1378617"/>
            <a:chExt cx="3132450" cy="4295043"/>
          </a:xfrm>
        </p:grpSpPr>
        <p:sp>
          <p:nvSpPr>
            <p:cNvPr id="171" name="Google Shape;171;p9"/>
            <p:cNvSpPr txBox="1"/>
            <p:nvPr/>
          </p:nvSpPr>
          <p:spPr>
            <a:xfrm>
              <a:off x="13662955" y="4043120"/>
              <a:ext cx="2327275" cy="923289"/>
            </a:xfrm>
            <a:prstGeom prst="rect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 algn="ctr">
                <a:buClr>
                  <a:schemeClr val="dk2"/>
                </a:buClr>
                <a:buSzPts val="2000"/>
              </a:pPr>
              <a:r>
                <a:rPr lang="en-US" sz="1800" dirty="0">
                  <a:solidFill>
                    <a:schemeClr val="dk2"/>
                  </a:solidFill>
                </a:rPr>
                <a:t>zinc in car shredder residue incineration</a:t>
              </a:r>
            </a:p>
            <a:p>
              <a:pPr lvl="0" algn="ctr">
                <a:buClr>
                  <a:schemeClr val="dk2"/>
                </a:buClr>
                <a:buSzPts val="2000"/>
              </a:pPr>
              <a:r>
                <a:rPr lang="en-US" sz="1800" dirty="0">
                  <a:solidFill>
                    <a:schemeClr val="dk2"/>
                  </a:solidFill>
                </a:rPr>
                <a:t>4.12E-05 kg</a:t>
              </a:r>
              <a:endParaRPr sz="1200" dirty="0"/>
            </a:p>
          </p:txBody>
        </p:sp>
        <p:sp>
          <p:nvSpPr>
            <p:cNvPr id="172" name="Google Shape;172;p9"/>
            <p:cNvSpPr txBox="1"/>
            <p:nvPr/>
          </p:nvSpPr>
          <p:spPr>
            <a:xfrm>
              <a:off x="13662954" y="2349973"/>
              <a:ext cx="2327275" cy="646290"/>
            </a:xfrm>
            <a:prstGeom prst="rect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 algn="ctr">
                <a:buClr>
                  <a:schemeClr val="dk2"/>
                </a:buClr>
                <a:buSzPts val="2000"/>
              </a:pPr>
              <a:r>
                <a:rPr lang="en-US" sz="1800" dirty="0">
                  <a:solidFill>
                    <a:schemeClr val="dk2"/>
                  </a:solidFill>
                </a:rPr>
                <a:t>glass incineration 2.11E-04 kg</a:t>
              </a:r>
              <a:endParaRPr sz="1200" dirty="0"/>
            </a:p>
          </p:txBody>
        </p:sp>
        <p:sp>
          <p:nvSpPr>
            <p:cNvPr id="173" name="Google Shape;173;p9"/>
            <p:cNvSpPr txBox="1"/>
            <p:nvPr/>
          </p:nvSpPr>
          <p:spPr>
            <a:xfrm>
              <a:off x="13662955" y="1378617"/>
              <a:ext cx="2327275" cy="923289"/>
            </a:xfrm>
            <a:prstGeom prst="rect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 algn="ctr">
                <a:buClr>
                  <a:schemeClr val="dk2"/>
                </a:buClr>
                <a:buSzPts val="2000"/>
              </a:pPr>
              <a:r>
                <a:rPr lang="en-US" sz="1800" dirty="0">
                  <a:solidFill>
                    <a:schemeClr val="dk2"/>
                  </a:solidFill>
                </a:rPr>
                <a:t>emulsion paint incineration </a:t>
              </a:r>
            </a:p>
            <a:p>
              <a:pPr lvl="0" algn="ctr">
                <a:buClr>
                  <a:schemeClr val="dk2"/>
                </a:buClr>
                <a:buSzPts val="2000"/>
              </a:pPr>
              <a:r>
                <a:rPr lang="en-US" sz="1800" dirty="0">
                  <a:solidFill>
                    <a:schemeClr val="dk2"/>
                  </a:solidFill>
                </a:rPr>
                <a:t>2.91E-05 kg</a:t>
              </a:r>
              <a:endParaRPr sz="1200" dirty="0"/>
            </a:p>
          </p:txBody>
        </p:sp>
        <p:sp>
          <p:nvSpPr>
            <p:cNvPr id="174" name="Google Shape;174;p9"/>
            <p:cNvSpPr txBox="1"/>
            <p:nvPr/>
          </p:nvSpPr>
          <p:spPr>
            <a:xfrm>
              <a:off x="13662955" y="3053082"/>
              <a:ext cx="2327275" cy="923289"/>
            </a:xfrm>
            <a:prstGeom prst="rect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 algn="ctr">
                <a:buClr>
                  <a:schemeClr val="dk2"/>
                </a:buClr>
                <a:buSzPts val="2000"/>
              </a:pPr>
              <a:r>
                <a:rPr lang="en-US" sz="1800" dirty="0">
                  <a:solidFill>
                    <a:schemeClr val="dk2"/>
                  </a:solidFill>
                </a:rPr>
                <a:t>plastic mixture incineration 4.55E-04 kg</a:t>
              </a:r>
              <a:endParaRPr sz="1200" dirty="0"/>
            </a:p>
          </p:txBody>
        </p:sp>
        <p:sp>
          <p:nvSpPr>
            <p:cNvPr id="148" name="Google Shape;171;p9"/>
            <p:cNvSpPr txBox="1"/>
            <p:nvPr/>
          </p:nvSpPr>
          <p:spPr>
            <a:xfrm>
              <a:off x="13662955" y="5027370"/>
              <a:ext cx="2327275" cy="646290"/>
            </a:xfrm>
            <a:prstGeom prst="rect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 algn="ctr">
                <a:buClr>
                  <a:schemeClr val="dk2"/>
                </a:buClr>
                <a:buSzPts val="2000"/>
              </a:pPr>
              <a:r>
                <a:rPr lang="en-US" sz="1800" dirty="0">
                  <a:solidFill>
                    <a:schemeClr val="dk2"/>
                  </a:solidFill>
                </a:rPr>
                <a:t>aluminum recycling 3.63E-04 kg</a:t>
              </a:r>
              <a:endParaRPr sz="1200" dirty="0"/>
            </a:p>
          </p:txBody>
        </p:sp>
        <p:grpSp>
          <p:nvGrpSpPr>
            <p:cNvPr id="134" name="Group 133"/>
            <p:cNvGrpSpPr/>
            <p:nvPr/>
          </p:nvGrpSpPr>
          <p:grpSpPr>
            <a:xfrm>
              <a:off x="12857780" y="1866301"/>
              <a:ext cx="837844" cy="3488574"/>
              <a:chOff x="12857780" y="1866301"/>
              <a:chExt cx="837844" cy="3488574"/>
            </a:xfrm>
          </p:grpSpPr>
          <p:cxnSp>
            <p:nvCxnSpPr>
              <p:cNvPr id="190" name="Google Shape;190;p9"/>
              <p:cNvCxnSpPr/>
              <p:nvPr/>
            </p:nvCxnSpPr>
            <p:spPr>
              <a:xfrm>
                <a:off x="12857780" y="3540519"/>
                <a:ext cx="415470" cy="942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sm" len="sm"/>
              </a:ln>
            </p:spPr>
          </p:cxnSp>
          <p:grpSp>
            <p:nvGrpSpPr>
              <p:cNvPr id="133" name="Group 132"/>
              <p:cNvGrpSpPr/>
              <p:nvPr/>
            </p:nvGrpSpPr>
            <p:grpSpPr>
              <a:xfrm>
                <a:off x="13240580" y="1866301"/>
                <a:ext cx="455044" cy="3488574"/>
                <a:chOff x="13240580" y="1866301"/>
                <a:chExt cx="455044" cy="3488574"/>
              </a:xfrm>
            </p:grpSpPr>
            <p:cxnSp>
              <p:nvCxnSpPr>
                <p:cNvPr id="195" name="Google Shape;195;p9"/>
                <p:cNvCxnSpPr/>
                <p:nvPr/>
              </p:nvCxnSpPr>
              <p:spPr>
                <a:xfrm flipH="1">
                  <a:off x="13261797" y="1866301"/>
                  <a:ext cx="11453" cy="3488574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52" name="Google Shape;196;p9"/>
                <p:cNvCxnSpPr>
                  <a:endCxn id="148" idx="1"/>
                </p:cNvCxnSpPr>
                <p:nvPr/>
              </p:nvCxnSpPr>
              <p:spPr>
                <a:xfrm flipV="1">
                  <a:off x="13256644" y="5350515"/>
                  <a:ext cx="406311" cy="436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stealth" w="med" len="med"/>
                </a:ln>
              </p:spPr>
            </p:cxnSp>
            <p:cxnSp>
              <p:nvCxnSpPr>
                <p:cNvPr id="202" name="Google Shape;198;p9"/>
                <p:cNvCxnSpPr/>
                <p:nvPr/>
              </p:nvCxnSpPr>
              <p:spPr>
                <a:xfrm>
                  <a:off x="13273250" y="4507862"/>
                  <a:ext cx="422374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stealth" w="med" len="med"/>
                </a:ln>
              </p:spPr>
            </p:cxnSp>
            <p:cxnSp>
              <p:nvCxnSpPr>
                <p:cNvPr id="203" name="Google Shape;198;p9"/>
                <p:cNvCxnSpPr/>
                <p:nvPr/>
              </p:nvCxnSpPr>
              <p:spPr>
                <a:xfrm>
                  <a:off x="13240581" y="2654417"/>
                  <a:ext cx="422374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stealth" w="med" len="med"/>
                </a:ln>
              </p:spPr>
            </p:cxnSp>
            <p:cxnSp>
              <p:nvCxnSpPr>
                <p:cNvPr id="204" name="Google Shape;198;p9"/>
                <p:cNvCxnSpPr/>
                <p:nvPr/>
              </p:nvCxnSpPr>
              <p:spPr>
                <a:xfrm>
                  <a:off x="13240580" y="1866301"/>
                  <a:ext cx="422374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stealth" w="med" len="med"/>
                </a:ln>
              </p:spPr>
            </p:cxnSp>
          </p:grpSp>
        </p:grpSp>
      </p:grpSp>
      <p:cxnSp>
        <p:nvCxnSpPr>
          <p:cNvPr id="205" name="Google Shape;198;p9"/>
          <p:cNvCxnSpPr/>
          <p:nvPr/>
        </p:nvCxnSpPr>
        <p:spPr>
          <a:xfrm>
            <a:off x="13257874" y="3905187"/>
            <a:ext cx="422374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"/>
          <p:cNvSpPr txBox="1">
            <a:spLocks noGrp="1"/>
          </p:cNvSpPr>
          <p:nvPr>
            <p:ph type="title"/>
          </p:nvPr>
        </p:nvSpPr>
        <p:spPr>
          <a:xfrm>
            <a:off x="878783" y="272169"/>
            <a:ext cx="14631828" cy="870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4400"/>
              <a:buFont typeface="Arial"/>
              <a:buNone/>
            </a:pPr>
            <a:r>
              <a:rPr lang="en-US" dirty="0"/>
              <a:t>Process Tree: Electric car summary Neil 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216" name="Google Shape;216;p10"/>
          <p:cNvSpPr/>
          <p:nvPr/>
        </p:nvSpPr>
        <p:spPr>
          <a:xfrm>
            <a:off x="878783" y="6713186"/>
            <a:ext cx="14072893" cy="923289"/>
          </a:xfrm>
          <a:prstGeom prst="rect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0"/>
          <p:cNvSpPr/>
          <p:nvPr/>
        </p:nvSpPr>
        <p:spPr>
          <a:xfrm>
            <a:off x="1043542" y="6814070"/>
            <a:ext cx="136610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800" dirty="0">
                <a:solidFill>
                  <a:schemeClr val="accent6"/>
                </a:solidFill>
              </a:rPr>
              <a:t>Note: For direct comparisons, we assume the same weight and distances divided by a different lifespan. The exact numbers calculated will be different for transportation. </a:t>
            </a:r>
          </a:p>
        </p:txBody>
      </p:sp>
      <p:sp>
        <p:nvSpPr>
          <p:cNvPr id="14" name="Google Shape;175;p9"/>
          <p:cNvSpPr txBox="1"/>
          <p:nvPr/>
        </p:nvSpPr>
        <p:spPr>
          <a:xfrm>
            <a:off x="10936908" y="3361793"/>
            <a:ext cx="1920873" cy="1015622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Clr>
                <a:schemeClr val="accent6"/>
              </a:buClr>
              <a:buSzPts val="2000"/>
            </a:pPr>
            <a:r>
              <a:rPr lang="en-US" sz="2000" dirty="0">
                <a:solidFill>
                  <a:schemeClr val="accent6"/>
                </a:solidFill>
              </a:rPr>
              <a:t>1 vehicle km</a:t>
            </a:r>
          </a:p>
          <a:p>
            <a:pPr lvl="0" algn="ctr">
              <a:buClr>
                <a:schemeClr val="accent6"/>
              </a:buClr>
              <a:buSzPts val="2000"/>
            </a:pPr>
            <a:r>
              <a:rPr lang="en-US" sz="2000" dirty="0">
                <a:solidFill>
                  <a:schemeClr val="accent6"/>
                </a:solidFill>
              </a:rPr>
              <a:t>during 225,000 km lifespan</a:t>
            </a:r>
            <a:endParaRPr dirty="0"/>
          </a:p>
        </p:txBody>
      </p:sp>
      <p:sp>
        <p:nvSpPr>
          <p:cNvPr id="15" name="Google Shape;176;p9"/>
          <p:cNvSpPr txBox="1"/>
          <p:nvPr/>
        </p:nvSpPr>
        <p:spPr>
          <a:xfrm>
            <a:off x="10841929" y="1785797"/>
            <a:ext cx="2082800" cy="1015622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Clr>
                <a:schemeClr val="dk2"/>
              </a:buClr>
              <a:buSzPts val="2000"/>
            </a:pPr>
            <a:r>
              <a:rPr lang="de-DE" sz="2000" dirty="0">
                <a:solidFill>
                  <a:schemeClr val="dk2"/>
                </a:solidFill>
              </a:rPr>
              <a:t>Transportation</a:t>
            </a:r>
            <a:endParaRPr lang="de-DE" sz="2000" dirty="0"/>
          </a:p>
          <a:p>
            <a:pPr lvl="0" algn="ctr">
              <a:buClr>
                <a:schemeClr val="dk2"/>
              </a:buClr>
              <a:buSzPts val="2000"/>
            </a:pPr>
            <a:r>
              <a:rPr lang="de-DE" sz="2000" dirty="0">
                <a:solidFill>
                  <a:schemeClr val="dk2"/>
                </a:solidFill>
              </a:rPr>
              <a:t>Truck</a:t>
            </a:r>
            <a:endParaRPr lang="de-DE" sz="2000" dirty="0"/>
          </a:p>
          <a:p>
            <a:pPr lvl="0" algn="ctr">
              <a:buClr>
                <a:schemeClr val="dk2"/>
              </a:buClr>
              <a:buSzPts val="2000"/>
            </a:pPr>
            <a:r>
              <a:rPr lang="de-DE" sz="2000" dirty="0">
                <a:solidFill>
                  <a:schemeClr val="dk2"/>
                </a:solidFill>
              </a:rPr>
              <a:t>2.63E-04 t-km </a:t>
            </a:r>
          </a:p>
        </p:txBody>
      </p:sp>
      <p:sp>
        <p:nvSpPr>
          <p:cNvPr id="16" name="Google Shape;177;p9"/>
          <p:cNvSpPr txBox="1"/>
          <p:nvPr/>
        </p:nvSpPr>
        <p:spPr>
          <a:xfrm>
            <a:off x="5534540" y="3690177"/>
            <a:ext cx="2082800" cy="707846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lang="en-US" sz="2000" b="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 Electric Vehicle</a:t>
            </a:r>
            <a:endParaRPr dirty="0"/>
          </a:p>
        </p:txBody>
      </p:sp>
      <p:sp>
        <p:nvSpPr>
          <p:cNvPr id="17" name="Google Shape;179;p9"/>
          <p:cNvSpPr txBox="1"/>
          <p:nvPr/>
        </p:nvSpPr>
        <p:spPr>
          <a:xfrm>
            <a:off x="8234877" y="1785777"/>
            <a:ext cx="2082800" cy="1015663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lang="en-US" sz="2000" b="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Transportation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lang="en-US" sz="2000" b="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Freight Train</a:t>
            </a:r>
            <a:endParaRPr dirty="0"/>
          </a:p>
          <a:p>
            <a:pPr lvl="0" algn="ctr">
              <a:buClr>
                <a:schemeClr val="dk2"/>
              </a:buClr>
              <a:buSzPts val="2000"/>
            </a:pPr>
            <a:r>
              <a:rPr lang="en-US" sz="2000" dirty="0">
                <a:solidFill>
                  <a:schemeClr val="dk2"/>
                </a:solidFill>
              </a:rPr>
              <a:t>2.47E-03 t-km</a:t>
            </a:r>
          </a:p>
        </p:txBody>
      </p:sp>
      <p:sp>
        <p:nvSpPr>
          <p:cNvPr id="18" name="Google Shape;180;p9"/>
          <p:cNvSpPr txBox="1"/>
          <p:nvPr/>
        </p:nvSpPr>
        <p:spPr>
          <a:xfrm>
            <a:off x="8243300" y="3365467"/>
            <a:ext cx="2082800" cy="1015622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lang="en-US" sz="2000" b="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Transportation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lang="en-US" sz="2000" b="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Oceanic freight</a:t>
            </a:r>
            <a:endParaRPr dirty="0"/>
          </a:p>
          <a:p>
            <a:pPr lvl="0" algn="ctr">
              <a:buClr>
                <a:schemeClr val="dk2"/>
              </a:buClr>
              <a:buSzPts val="2000"/>
            </a:pPr>
            <a:r>
              <a:rPr lang="en-US" sz="2000" dirty="0">
                <a:solidFill>
                  <a:schemeClr val="dk2"/>
                </a:solidFill>
              </a:rPr>
              <a:t>4.24E-02 t-km</a:t>
            </a:r>
            <a:endParaRPr sz="2000" b="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181;p9"/>
          <p:cNvCxnSpPr/>
          <p:nvPr/>
        </p:nvCxnSpPr>
        <p:spPr>
          <a:xfrm>
            <a:off x="7617340" y="3868298"/>
            <a:ext cx="617537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0" name="Google Shape;182;p9"/>
          <p:cNvCxnSpPr>
            <a:stCxn id="18" idx="0"/>
            <a:endCxn id="17" idx="2"/>
          </p:cNvCxnSpPr>
          <p:nvPr/>
        </p:nvCxnSpPr>
        <p:spPr>
          <a:xfrm flipH="1" flipV="1">
            <a:off x="9276277" y="2801440"/>
            <a:ext cx="8423" cy="564027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1" name="Google Shape;186;p9"/>
          <p:cNvSpPr txBox="1"/>
          <p:nvPr/>
        </p:nvSpPr>
        <p:spPr>
          <a:xfrm>
            <a:off x="1057219" y="1294232"/>
            <a:ext cx="1910200" cy="523180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Clr>
                <a:schemeClr val="dk2"/>
              </a:buClr>
              <a:buSzPts val="2000"/>
            </a:pPr>
            <a:r>
              <a:rPr lang="en-US" dirty="0">
                <a:solidFill>
                  <a:schemeClr val="dk2"/>
                </a:solidFill>
              </a:rPr>
              <a:t>alkyd paint, white</a:t>
            </a:r>
          </a:p>
          <a:p>
            <a:pPr lvl="0" algn="ctr">
              <a:buClr>
                <a:schemeClr val="dk2"/>
              </a:buClr>
              <a:buSzPts val="2000"/>
            </a:pPr>
            <a:r>
              <a:rPr lang="en-US" dirty="0">
                <a:solidFill>
                  <a:schemeClr val="dk2"/>
                </a:solidFill>
              </a:rPr>
              <a:t>1.85E-05 kg</a:t>
            </a:r>
            <a:endParaRPr sz="1050" dirty="0"/>
          </a:p>
        </p:txBody>
      </p:sp>
      <p:sp>
        <p:nvSpPr>
          <p:cNvPr id="22" name="Google Shape;186;p9"/>
          <p:cNvSpPr txBox="1"/>
          <p:nvPr/>
        </p:nvSpPr>
        <p:spPr>
          <a:xfrm>
            <a:off x="1057219" y="1874069"/>
            <a:ext cx="1910200" cy="954067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Clr>
                <a:schemeClr val="dk2"/>
              </a:buClr>
              <a:buSzPts val="2000"/>
            </a:pPr>
            <a:r>
              <a:rPr lang="en-US" dirty="0">
                <a:solidFill>
                  <a:schemeClr val="dk2"/>
                </a:solidFill>
              </a:rPr>
              <a:t>Battery, Li-ion, rechargeable, prismatic </a:t>
            </a:r>
          </a:p>
          <a:p>
            <a:pPr lvl="0" algn="ctr">
              <a:buClr>
                <a:schemeClr val="dk2"/>
              </a:buClr>
              <a:buSzPts val="2000"/>
            </a:pPr>
            <a:r>
              <a:rPr lang="en-US" dirty="0">
                <a:solidFill>
                  <a:schemeClr val="dk2"/>
                </a:solidFill>
              </a:rPr>
              <a:t>3.64E-04 kg</a:t>
            </a:r>
          </a:p>
        </p:txBody>
      </p:sp>
      <p:sp>
        <p:nvSpPr>
          <p:cNvPr id="23" name="Google Shape;186;p9"/>
          <p:cNvSpPr txBox="1"/>
          <p:nvPr/>
        </p:nvSpPr>
        <p:spPr>
          <a:xfrm>
            <a:off x="1057219" y="2912685"/>
            <a:ext cx="1910200" cy="523180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Clr>
                <a:schemeClr val="dk2"/>
              </a:buClr>
              <a:buSzPts val="2000"/>
            </a:pPr>
            <a:r>
              <a:rPr lang="en-US" dirty="0">
                <a:solidFill>
                  <a:schemeClr val="dk2"/>
                </a:solidFill>
              </a:rPr>
              <a:t>Copper </a:t>
            </a:r>
          </a:p>
          <a:p>
            <a:pPr lvl="0" algn="ctr">
              <a:buClr>
                <a:schemeClr val="dk2"/>
              </a:buClr>
              <a:buSzPts val="2000"/>
            </a:pPr>
            <a:r>
              <a:rPr lang="en-US" dirty="0">
                <a:solidFill>
                  <a:schemeClr val="dk2"/>
                </a:solidFill>
              </a:rPr>
              <a:t>1.28E-03 kg</a:t>
            </a:r>
          </a:p>
        </p:txBody>
      </p:sp>
      <p:sp>
        <p:nvSpPr>
          <p:cNvPr id="24" name="Google Shape;186;p9"/>
          <p:cNvSpPr txBox="1"/>
          <p:nvPr/>
        </p:nvSpPr>
        <p:spPr>
          <a:xfrm>
            <a:off x="1057219" y="3521892"/>
            <a:ext cx="1910200" cy="738623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Clr>
                <a:schemeClr val="dk2"/>
              </a:buClr>
              <a:buSzPts val="2000"/>
            </a:pPr>
            <a:r>
              <a:rPr lang="en-US" dirty="0">
                <a:solidFill>
                  <a:schemeClr val="dk2"/>
                </a:solidFill>
              </a:rPr>
              <a:t>electronics, for control units 1.04E-04 kg</a:t>
            </a:r>
          </a:p>
        </p:txBody>
      </p:sp>
      <p:sp>
        <p:nvSpPr>
          <p:cNvPr id="26" name="Google Shape;186;p9"/>
          <p:cNvSpPr txBox="1"/>
          <p:nvPr/>
        </p:nvSpPr>
        <p:spPr>
          <a:xfrm>
            <a:off x="1057219" y="4336354"/>
            <a:ext cx="1910200" cy="523180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Clr>
                <a:schemeClr val="dk2"/>
              </a:buClr>
              <a:buSzPts val="2000"/>
            </a:pPr>
            <a:r>
              <a:rPr lang="en-US" dirty="0">
                <a:solidFill>
                  <a:schemeClr val="dk2"/>
                </a:solidFill>
              </a:rPr>
              <a:t>ethylene glycol </a:t>
            </a:r>
          </a:p>
          <a:p>
            <a:pPr lvl="0" algn="ctr">
              <a:buClr>
                <a:schemeClr val="dk2"/>
              </a:buClr>
              <a:buSzPts val="2000"/>
            </a:pPr>
            <a:r>
              <a:rPr lang="en-US" dirty="0">
                <a:solidFill>
                  <a:schemeClr val="dk2"/>
                </a:solidFill>
              </a:rPr>
              <a:t>6.49E-05 kg</a:t>
            </a:r>
            <a:endParaRPr sz="1050" dirty="0"/>
          </a:p>
        </p:txBody>
      </p:sp>
      <p:sp>
        <p:nvSpPr>
          <p:cNvPr id="27" name="Google Shape;186;p9"/>
          <p:cNvSpPr txBox="1"/>
          <p:nvPr/>
        </p:nvSpPr>
        <p:spPr>
          <a:xfrm>
            <a:off x="1057219" y="4935373"/>
            <a:ext cx="1910200" cy="954067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Clr>
                <a:schemeClr val="dk2"/>
              </a:buClr>
              <a:buSzPts val="2000"/>
            </a:pPr>
            <a:r>
              <a:rPr lang="en-US" dirty="0">
                <a:solidFill>
                  <a:schemeClr val="dk2"/>
                </a:solidFill>
              </a:rPr>
              <a:t>extruded and thermoformed plastic sheets </a:t>
            </a:r>
          </a:p>
          <a:p>
            <a:pPr lvl="0" algn="ctr">
              <a:buClr>
                <a:schemeClr val="dk2"/>
              </a:buClr>
              <a:buSzPts val="2000"/>
            </a:pPr>
            <a:r>
              <a:rPr lang="en-US" dirty="0">
                <a:solidFill>
                  <a:schemeClr val="dk2"/>
                </a:solidFill>
              </a:rPr>
              <a:t>7.24E-04 kg</a:t>
            </a:r>
          </a:p>
        </p:txBody>
      </p:sp>
      <p:sp>
        <p:nvSpPr>
          <p:cNvPr id="28" name="Google Shape;186;p9"/>
          <p:cNvSpPr txBox="1"/>
          <p:nvPr/>
        </p:nvSpPr>
        <p:spPr>
          <a:xfrm>
            <a:off x="1055335" y="5963875"/>
            <a:ext cx="1927321" cy="523180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Clr>
                <a:schemeClr val="dk2"/>
              </a:buClr>
              <a:buSzPts val="2000"/>
            </a:pPr>
            <a:r>
              <a:rPr lang="en-US" dirty="0">
                <a:solidFill>
                  <a:schemeClr val="dk2"/>
                </a:solidFill>
              </a:rPr>
              <a:t>flat glass, uncoated </a:t>
            </a:r>
          </a:p>
          <a:p>
            <a:pPr lvl="0" algn="ctr">
              <a:buClr>
                <a:schemeClr val="dk2"/>
              </a:buClr>
              <a:buSzPts val="2000"/>
            </a:pPr>
            <a:r>
              <a:rPr lang="en-US" dirty="0">
                <a:solidFill>
                  <a:schemeClr val="dk2"/>
                </a:solidFill>
              </a:rPr>
              <a:t>2.18E-04 kg</a:t>
            </a:r>
          </a:p>
        </p:txBody>
      </p:sp>
      <p:sp>
        <p:nvSpPr>
          <p:cNvPr id="29" name="Google Shape;186;p9"/>
          <p:cNvSpPr txBox="1"/>
          <p:nvPr/>
        </p:nvSpPr>
        <p:spPr>
          <a:xfrm>
            <a:off x="3037463" y="1294322"/>
            <a:ext cx="1927320" cy="523180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Clr>
                <a:schemeClr val="dk2"/>
              </a:buClr>
              <a:buSzPts val="2000"/>
            </a:pPr>
            <a:r>
              <a:rPr lang="en-US" dirty="0">
                <a:solidFill>
                  <a:schemeClr val="dk2"/>
                </a:solidFill>
              </a:rPr>
              <a:t>lubricating oil </a:t>
            </a:r>
          </a:p>
          <a:p>
            <a:pPr lvl="0" algn="ctr">
              <a:buClr>
                <a:schemeClr val="dk2"/>
              </a:buClr>
              <a:buSzPts val="2000"/>
            </a:pPr>
            <a:r>
              <a:rPr lang="en-US" dirty="0">
                <a:solidFill>
                  <a:schemeClr val="dk2"/>
                </a:solidFill>
              </a:rPr>
              <a:t>1.51E-05 kg</a:t>
            </a:r>
            <a:endParaRPr sz="1050" dirty="0"/>
          </a:p>
        </p:txBody>
      </p:sp>
      <p:sp>
        <p:nvSpPr>
          <p:cNvPr id="31" name="Google Shape;186;p9"/>
          <p:cNvSpPr txBox="1"/>
          <p:nvPr/>
        </p:nvSpPr>
        <p:spPr>
          <a:xfrm>
            <a:off x="3034688" y="1881690"/>
            <a:ext cx="1927320" cy="954067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Clr>
                <a:schemeClr val="dk2"/>
              </a:buClr>
              <a:buSzPts val="2000"/>
            </a:pPr>
            <a:r>
              <a:rPr lang="en-US" dirty="0">
                <a:solidFill>
                  <a:schemeClr val="dk2"/>
                </a:solidFill>
              </a:rPr>
              <a:t>Metal working, aluminum manufacturing </a:t>
            </a:r>
          </a:p>
          <a:p>
            <a:pPr lvl="0" algn="ctr">
              <a:buClr>
                <a:schemeClr val="dk2"/>
              </a:buClr>
              <a:buSzPts val="2000"/>
            </a:pPr>
            <a:r>
              <a:rPr lang="en-US" dirty="0">
                <a:solidFill>
                  <a:schemeClr val="dk2"/>
                </a:solidFill>
              </a:rPr>
              <a:t>3.40E-04 kg</a:t>
            </a:r>
          </a:p>
        </p:txBody>
      </p:sp>
      <p:sp>
        <p:nvSpPr>
          <p:cNvPr id="33" name="Google Shape;186;p9"/>
          <p:cNvSpPr txBox="1"/>
          <p:nvPr/>
        </p:nvSpPr>
        <p:spPr>
          <a:xfrm>
            <a:off x="3036436" y="3732312"/>
            <a:ext cx="1915484" cy="738623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Clr>
                <a:schemeClr val="dk2"/>
              </a:buClr>
              <a:buSzPts val="2000"/>
            </a:pPr>
            <a:r>
              <a:rPr lang="en-US" dirty="0">
                <a:solidFill>
                  <a:schemeClr val="dk2"/>
                </a:solidFill>
              </a:rPr>
              <a:t>Polypropylene, granulate </a:t>
            </a:r>
          </a:p>
          <a:p>
            <a:pPr lvl="0" algn="ctr">
              <a:buClr>
                <a:schemeClr val="dk2"/>
              </a:buClr>
              <a:buSzPts val="2000"/>
            </a:pPr>
            <a:r>
              <a:rPr lang="en-US" dirty="0">
                <a:solidFill>
                  <a:schemeClr val="dk2"/>
                </a:solidFill>
              </a:rPr>
              <a:t>7.24E-04 kg</a:t>
            </a:r>
          </a:p>
        </p:txBody>
      </p:sp>
      <p:sp>
        <p:nvSpPr>
          <p:cNvPr id="34" name="Google Shape;186;p9"/>
          <p:cNvSpPr txBox="1"/>
          <p:nvPr/>
        </p:nvSpPr>
        <p:spPr>
          <a:xfrm>
            <a:off x="3048273" y="4549135"/>
            <a:ext cx="1915484" cy="738623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Clr>
                <a:schemeClr val="dk2"/>
              </a:buClr>
              <a:buSzPts val="2000"/>
            </a:pPr>
            <a:r>
              <a:rPr lang="nn-NO" dirty="0">
                <a:solidFill>
                  <a:schemeClr val="dk2"/>
                </a:solidFill>
              </a:rPr>
              <a:t>Polyurethane, rigid foam </a:t>
            </a:r>
          </a:p>
          <a:p>
            <a:pPr lvl="0" algn="ctr">
              <a:buClr>
                <a:schemeClr val="dk2"/>
              </a:buClr>
              <a:buSzPts val="2000"/>
            </a:pPr>
            <a:r>
              <a:rPr lang="nn-NO" dirty="0">
                <a:solidFill>
                  <a:schemeClr val="dk2"/>
                </a:solidFill>
              </a:rPr>
              <a:t>4.04E-05 kg</a:t>
            </a:r>
          </a:p>
        </p:txBody>
      </p:sp>
      <p:sp>
        <p:nvSpPr>
          <p:cNvPr id="35" name="Google Shape;186;p9"/>
          <p:cNvSpPr txBox="1"/>
          <p:nvPr/>
        </p:nvSpPr>
        <p:spPr>
          <a:xfrm>
            <a:off x="3036437" y="5362495"/>
            <a:ext cx="1927320" cy="523180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Clr>
                <a:schemeClr val="dk2"/>
              </a:buClr>
              <a:buSzPts val="2000"/>
            </a:pPr>
            <a:r>
              <a:rPr lang="en-US" dirty="0">
                <a:solidFill>
                  <a:schemeClr val="dk2"/>
                </a:solidFill>
              </a:rPr>
              <a:t>steel, low-alloyed, hot rolled 4.24E-03 kg</a:t>
            </a:r>
          </a:p>
        </p:txBody>
      </p:sp>
      <p:sp>
        <p:nvSpPr>
          <p:cNvPr id="36" name="Google Shape;186;p9"/>
          <p:cNvSpPr txBox="1"/>
          <p:nvPr/>
        </p:nvSpPr>
        <p:spPr>
          <a:xfrm>
            <a:off x="3049926" y="5963875"/>
            <a:ext cx="1927320" cy="523180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Clr>
                <a:schemeClr val="dk2"/>
              </a:buClr>
              <a:buSzPts val="2000"/>
            </a:pPr>
            <a:r>
              <a:rPr lang="en-US" dirty="0">
                <a:solidFill>
                  <a:schemeClr val="dk2"/>
                </a:solidFill>
              </a:rPr>
              <a:t>synthetic rubber </a:t>
            </a:r>
          </a:p>
          <a:p>
            <a:pPr lvl="0" algn="ctr">
              <a:buClr>
                <a:schemeClr val="dk2"/>
              </a:buClr>
              <a:buSzPts val="2000"/>
            </a:pPr>
            <a:r>
              <a:rPr lang="en-US" dirty="0">
                <a:solidFill>
                  <a:schemeClr val="dk2"/>
                </a:solidFill>
              </a:rPr>
              <a:t>2.37E-04 kg</a:t>
            </a:r>
          </a:p>
        </p:txBody>
      </p:sp>
      <p:sp>
        <p:nvSpPr>
          <p:cNvPr id="44" name="Right Brace 43"/>
          <p:cNvSpPr/>
          <p:nvPr/>
        </p:nvSpPr>
        <p:spPr>
          <a:xfrm>
            <a:off x="4946474" y="1254341"/>
            <a:ext cx="565325" cy="5347058"/>
          </a:xfrm>
          <a:prstGeom prst="rightBrace">
            <a:avLst>
              <a:gd name="adj1" fmla="val 8333"/>
              <a:gd name="adj2" fmla="val 4715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45" name="Google Shape;181;p9"/>
          <p:cNvCxnSpPr>
            <a:stCxn id="17" idx="3"/>
            <a:endCxn id="15" idx="1"/>
          </p:cNvCxnSpPr>
          <p:nvPr/>
        </p:nvCxnSpPr>
        <p:spPr>
          <a:xfrm flipV="1">
            <a:off x="10317677" y="2293608"/>
            <a:ext cx="524252" cy="1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6" name="Google Shape;181;p9"/>
          <p:cNvCxnSpPr>
            <a:stCxn id="15" idx="2"/>
            <a:endCxn id="14" idx="0"/>
          </p:cNvCxnSpPr>
          <p:nvPr/>
        </p:nvCxnSpPr>
        <p:spPr>
          <a:xfrm>
            <a:off x="11883329" y="2801419"/>
            <a:ext cx="14016" cy="560374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7" name="Google Shape;176;p9"/>
          <p:cNvSpPr txBox="1"/>
          <p:nvPr/>
        </p:nvSpPr>
        <p:spPr>
          <a:xfrm>
            <a:off x="8243300" y="4699561"/>
            <a:ext cx="2082800" cy="1015622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2"/>
              </a:buClr>
              <a:buSzPts val="2000"/>
            </a:pPr>
            <a:r>
              <a:rPr lang="en-US" sz="2000" dirty="0">
                <a:solidFill>
                  <a:schemeClr val="dk2"/>
                </a:solidFill>
              </a:rPr>
              <a:t>electricity, medium voltage</a:t>
            </a:r>
          </a:p>
          <a:p>
            <a:pPr algn="ctr">
              <a:buClr>
                <a:schemeClr val="dk2"/>
              </a:buClr>
              <a:buSzPts val="2000"/>
            </a:pPr>
            <a:r>
              <a:rPr lang="en-US" sz="2000" dirty="0">
                <a:solidFill>
                  <a:schemeClr val="dk2"/>
                </a:solidFill>
              </a:rPr>
              <a:t>0.26 kWh</a:t>
            </a:r>
            <a:endParaRPr sz="2000" dirty="0">
              <a:solidFill>
                <a:schemeClr val="dk2"/>
              </a:solidFill>
            </a:endParaRPr>
          </a:p>
        </p:txBody>
      </p:sp>
      <p:cxnSp>
        <p:nvCxnSpPr>
          <p:cNvPr id="50" name="Google Shape;192;p9"/>
          <p:cNvCxnSpPr>
            <a:stCxn id="47" idx="3"/>
            <a:endCxn id="14" idx="1"/>
          </p:cNvCxnSpPr>
          <p:nvPr/>
        </p:nvCxnSpPr>
        <p:spPr>
          <a:xfrm flipV="1">
            <a:off x="10326100" y="3869604"/>
            <a:ext cx="610808" cy="1337768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sm" len="sm"/>
          </a:ln>
        </p:spPr>
      </p:cxnSp>
      <p:grpSp>
        <p:nvGrpSpPr>
          <p:cNvPr id="52" name="Group 51"/>
          <p:cNvGrpSpPr/>
          <p:nvPr/>
        </p:nvGrpSpPr>
        <p:grpSpPr>
          <a:xfrm>
            <a:off x="12842404" y="1743285"/>
            <a:ext cx="3132450" cy="4816724"/>
            <a:chOff x="12857780" y="1378617"/>
            <a:chExt cx="3132450" cy="4816724"/>
          </a:xfrm>
        </p:grpSpPr>
        <p:sp>
          <p:nvSpPr>
            <p:cNvPr id="53" name="Google Shape;171;p9"/>
            <p:cNvSpPr txBox="1"/>
            <p:nvPr/>
          </p:nvSpPr>
          <p:spPr>
            <a:xfrm>
              <a:off x="13662955" y="3736955"/>
              <a:ext cx="2327275" cy="830956"/>
            </a:xfrm>
            <a:prstGeom prst="rect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 algn="ctr">
                <a:buClr>
                  <a:schemeClr val="dk2"/>
                </a:buClr>
                <a:buSzPts val="2000"/>
              </a:pPr>
              <a:r>
                <a:rPr lang="en-US" sz="1600" dirty="0">
                  <a:solidFill>
                    <a:schemeClr val="dk2"/>
                  </a:solidFill>
                </a:rPr>
                <a:t>plastic, mixture at landfill </a:t>
              </a:r>
            </a:p>
            <a:p>
              <a:pPr lvl="0" algn="ctr">
                <a:buClr>
                  <a:schemeClr val="dk2"/>
                </a:buClr>
                <a:buSzPts val="2000"/>
              </a:pPr>
              <a:r>
                <a:rPr lang="en-US" sz="1600" dirty="0">
                  <a:solidFill>
                    <a:schemeClr val="dk2"/>
                  </a:solidFill>
                </a:rPr>
                <a:t>7.24E-04 kg</a:t>
              </a:r>
            </a:p>
          </p:txBody>
        </p:sp>
        <p:sp>
          <p:nvSpPr>
            <p:cNvPr id="54" name="Google Shape;172;p9"/>
            <p:cNvSpPr txBox="1"/>
            <p:nvPr/>
          </p:nvSpPr>
          <p:spPr>
            <a:xfrm>
              <a:off x="13649935" y="2308999"/>
              <a:ext cx="2327275" cy="584735"/>
            </a:xfrm>
            <a:prstGeom prst="rect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 algn="ctr">
                <a:buClr>
                  <a:schemeClr val="dk2"/>
                </a:buClr>
                <a:buSzPts val="2000"/>
              </a:pPr>
              <a:r>
                <a:rPr lang="en-US" sz="1600" dirty="0">
                  <a:solidFill>
                    <a:schemeClr val="dk2"/>
                  </a:solidFill>
                </a:rPr>
                <a:t>glass at landfill 2.18E-04 kg</a:t>
              </a:r>
            </a:p>
          </p:txBody>
        </p:sp>
        <p:sp>
          <p:nvSpPr>
            <p:cNvPr id="55" name="Google Shape;173;p9"/>
            <p:cNvSpPr txBox="1"/>
            <p:nvPr/>
          </p:nvSpPr>
          <p:spPr>
            <a:xfrm>
              <a:off x="13662955" y="1378617"/>
              <a:ext cx="2327275" cy="830956"/>
            </a:xfrm>
            <a:prstGeom prst="rect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 algn="ctr">
                <a:buClr>
                  <a:schemeClr val="dk2"/>
                </a:buClr>
                <a:buSzPts val="2000"/>
              </a:pPr>
              <a:r>
                <a:rPr lang="en-US" sz="1600" dirty="0">
                  <a:solidFill>
                    <a:schemeClr val="dk2"/>
                  </a:solidFill>
                </a:rPr>
                <a:t>Recycling of iron and mixed metal scrap 4.25E-03 kg</a:t>
              </a:r>
            </a:p>
          </p:txBody>
        </p:sp>
        <p:sp>
          <p:nvSpPr>
            <p:cNvPr id="56" name="Google Shape;174;p9"/>
            <p:cNvSpPr txBox="1"/>
            <p:nvPr/>
          </p:nvSpPr>
          <p:spPr>
            <a:xfrm>
              <a:off x="13662955" y="3053082"/>
              <a:ext cx="2327275" cy="584735"/>
            </a:xfrm>
            <a:prstGeom prst="rect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 algn="ctr">
                <a:buClr>
                  <a:schemeClr val="dk2"/>
                </a:buClr>
                <a:buSzPts val="2000"/>
              </a:pPr>
              <a:r>
                <a:rPr lang="en-US" sz="1600" dirty="0">
                  <a:solidFill>
                    <a:schemeClr val="dk2"/>
                  </a:solidFill>
                </a:rPr>
                <a:t>mineral oil incineration </a:t>
              </a:r>
            </a:p>
            <a:p>
              <a:pPr lvl="0" algn="ctr">
                <a:buClr>
                  <a:schemeClr val="dk2"/>
                </a:buClr>
                <a:buSzPts val="2000"/>
              </a:pPr>
              <a:r>
                <a:rPr lang="en-US" sz="1600" dirty="0">
                  <a:solidFill>
                    <a:schemeClr val="dk2"/>
                  </a:solidFill>
                </a:rPr>
                <a:t>1.51E-05 kg</a:t>
              </a:r>
            </a:p>
          </p:txBody>
        </p:sp>
        <p:sp>
          <p:nvSpPr>
            <p:cNvPr id="57" name="Google Shape;171;p9"/>
            <p:cNvSpPr txBox="1"/>
            <p:nvPr/>
          </p:nvSpPr>
          <p:spPr>
            <a:xfrm>
              <a:off x="13662955" y="5610606"/>
              <a:ext cx="2327275" cy="584735"/>
            </a:xfrm>
            <a:prstGeom prst="rect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 algn="ctr">
                <a:buClr>
                  <a:schemeClr val="dk2"/>
                </a:buClr>
                <a:buSzPts val="2000"/>
              </a:pPr>
              <a:r>
                <a:rPr lang="en-US" sz="1600" dirty="0">
                  <a:solidFill>
                    <a:schemeClr val="dk2"/>
                  </a:solidFill>
                </a:rPr>
                <a:t>aluminum recycling 3.40E-04 kg</a:t>
              </a: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12857780" y="1866301"/>
              <a:ext cx="837844" cy="4071810"/>
              <a:chOff x="12857780" y="1866301"/>
              <a:chExt cx="837844" cy="4071810"/>
            </a:xfrm>
          </p:grpSpPr>
          <p:cxnSp>
            <p:nvCxnSpPr>
              <p:cNvPr id="59" name="Google Shape;190;p9"/>
              <p:cNvCxnSpPr/>
              <p:nvPr/>
            </p:nvCxnSpPr>
            <p:spPr>
              <a:xfrm>
                <a:off x="12857780" y="3540519"/>
                <a:ext cx="415470" cy="942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sm" len="sm"/>
              </a:ln>
            </p:spPr>
          </p:cxnSp>
          <p:grpSp>
            <p:nvGrpSpPr>
              <p:cNvPr id="60" name="Group 59"/>
              <p:cNvGrpSpPr/>
              <p:nvPr/>
            </p:nvGrpSpPr>
            <p:grpSpPr>
              <a:xfrm>
                <a:off x="13227562" y="1866301"/>
                <a:ext cx="468062" cy="4071810"/>
                <a:chOff x="13227562" y="1866301"/>
                <a:chExt cx="468062" cy="4071810"/>
              </a:xfrm>
            </p:grpSpPr>
            <p:cxnSp>
              <p:nvCxnSpPr>
                <p:cNvPr id="61" name="Google Shape;195;p9"/>
                <p:cNvCxnSpPr/>
                <p:nvPr/>
              </p:nvCxnSpPr>
              <p:spPr>
                <a:xfrm flipH="1">
                  <a:off x="13259882" y="1866301"/>
                  <a:ext cx="13369" cy="407181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2" name="Google Shape;196;p9"/>
                <p:cNvCxnSpPr>
                  <a:endCxn id="57" idx="1"/>
                </p:cNvCxnSpPr>
                <p:nvPr/>
              </p:nvCxnSpPr>
              <p:spPr>
                <a:xfrm>
                  <a:off x="13256644" y="5900779"/>
                  <a:ext cx="406311" cy="2195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stealth" w="med" len="med"/>
                </a:ln>
              </p:spPr>
            </p:cxnSp>
            <p:cxnSp>
              <p:nvCxnSpPr>
                <p:cNvPr id="63" name="Google Shape;198;p9"/>
                <p:cNvCxnSpPr/>
                <p:nvPr/>
              </p:nvCxnSpPr>
              <p:spPr>
                <a:xfrm>
                  <a:off x="13273250" y="4507862"/>
                  <a:ext cx="422374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stealth" w="med" len="med"/>
                </a:ln>
              </p:spPr>
            </p:cxnSp>
            <p:cxnSp>
              <p:nvCxnSpPr>
                <p:cNvPr id="64" name="Google Shape;198;p9"/>
                <p:cNvCxnSpPr/>
                <p:nvPr/>
              </p:nvCxnSpPr>
              <p:spPr>
                <a:xfrm>
                  <a:off x="13227562" y="2613443"/>
                  <a:ext cx="422374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stealth" w="med" len="med"/>
                </a:ln>
              </p:spPr>
            </p:cxnSp>
            <p:cxnSp>
              <p:nvCxnSpPr>
                <p:cNvPr id="65" name="Google Shape;198;p9"/>
                <p:cNvCxnSpPr/>
                <p:nvPr/>
              </p:nvCxnSpPr>
              <p:spPr>
                <a:xfrm>
                  <a:off x="13240580" y="1866301"/>
                  <a:ext cx="422374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stealth" w="med" len="med"/>
                </a:ln>
              </p:spPr>
            </p:cxnSp>
          </p:grpSp>
        </p:grpSp>
      </p:grpSp>
      <p:cxnSp>
        <p:nvCxnSpPr>
          <p:cNvPr id="66" name="Google Shape;198;p9"/>
          <p:cNvCxnSpPr/>
          <p:nvPr/>
        </p:nvCxnSpPr>
        <p:spPr>
          <a:xfrm>
            <a:off x="13257874" y="3905187"/>
            <a:ext cx="422374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67" name="Google Shape;186;p9"/>
          <p:cNvSpPr txBox="1"/>
          <p:nvPr/>
        </p:nvSpPr>
        <p:spPr>
          <a:xfrm>
            <a:off x="3034688" y="2912685"/>
            <a:ext cx="1927320" cy="738623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Clr>
                <a:schemeClr val="dk2"/>
              </a:buClr>
              <a:buSzPts val="2000"/>
            </a:pPr>
            <a:r>
              <a:rPr lang="en-US" dirty="0">
                <a:solidFill>
                  <a:schemeClr val="dk2"/>
                </a:solidFill>
              </a:rPr>
              <a:t>Metal working, steel manufacturing </a:t>
            </a:r>
          </a:p>
          <a:p>
            <a:pPr lvl="0" algn="ctr">
              <a:buClr>
                <a:schemeClr val="dk2"/>
              </a:buClr>
              <a:buSzPts val="2000"/>
            </a:pPr>
            <a:r>
              <a:rPr lang="en-US" dirty="0">
                <a:solidFill>
                  <a:schemeClr val="dk2"/>
                </a:solidFill>
              </a:rPr>
              <a:t>4.24E-03 kg</a:t>
            </a:r>
          </a:p>
        </p:txBody>
      </p:sp>
      <p:sp>
        <p:nvSpPr>
          <p:cNvPr id="71" name="Google Shape;171;p9"/>
          <p:cNvSpPr txBox="1"/>
          <p:nvPr/>
        </p:nvSpPr>
        <p:spPr>
          <a:xfrm>
            <a:off x="13647578" y="5031879"/>
            <a:ext cx="2327275" cy="830956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Clr>
                <a:schemeClr val="dk2"/>
              </a:buClr>
              <a:buSzPts val="2000"/>
            </a:pPr>
            <a:r>
              <a:rPr lang="en-US" sz="1600" dirty="0">
                <a:solidFill>
                  <a:schemeClr val="dk2"/>
                </a:solidFill>
              </a:rPr>
              <a:t>waste polyurethane foam </a:t>
            </a:r>
          </a:p>
          <a:p>
            <a:pPr lvl="0" algn="ctr">
              <a:buClr>
                <a:schemeClr val="dk2"/>
              </a:buClr>
              <a:buSzPts val="2000"/>
            </a:pPr>
            <a:r>
              <a:rPr lang="en-US" sz="1600" dirty="0">
                <a:solidFill>
                  <a:schemeClr val="dk2"/>
                </a:solidFill>
              </a:rPr>
              <a:t>4.04E-05 kg</a:t>
            </a:r>
          </a:p>
        </p:txBody>
      </p:sp>
      <p:cxnSp>
        <p:nvCxnSpPr>
          <p:cNvPr id="72" name="Google Shape;196;p9"/>
          <p:cNvCxnSpPr>
            <a:endCxn id="71" idx="1"/>
          </p:cNvCxnSpPr>
          <p:nvPr/>
        </p:nvCxnSpPr>
        <p:spPr>
          <a:xfrm flipV="1">
            <a:off x="13241268" y="5447357"/>
            <a:ext cx="406310" cy="15059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"/>
          <p:cNvSpPr txBox="1">
            <a:spLocks noGrp="1"/>
          </p:cNvSpPr>
          <p:nvPr>
            <p:ph type="title"/>
          </p:nvPr>
        </p:nvSpPr>
        <p:spPr>
          <a:xfrm>
            <a:off x="878783" y="272169"/>
            <a:ext cx="14631828" cy="870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4400"/>
              <a:buFont typeface="Arial"/>
              <a:buNone/>
            </a:pPr>
            <a:r>
              <a:rPr lang="en-US" dirty="0"/>
              <a:t>Energy, CO</a:t>
            </a:r>
            <a:r>
              <a:rPr lang="en-US" baseline="-25000" dirty="0"/>
              <a:t>2</a:t>
            </a:r>
            <a:r>
              <a:rPr lang="en-US" dirty="0"/>
              <a:t> and CO</a:t>
            </a:r>
            <a:r>
              <a:rPr lang="en-US" baseline="-25000" dirty="0"/>
              <a:t>2equ</a:t>
            </a:r>
            <a:r>
              <a:rPr lang="en-US" dirty="0"/>
              <a:t> balance: Gasoline car</a:t>
            </a:r>
            <a:endParaRPr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66" y="1571085"/>
            <a:ext cx="15001706" cy="71498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"/>
          <p:cNvSpPr txBox="1">
            <a:spLocks noGrp="1"/>
          </p:cNvSpPr>
          <p:nvPr>
            <p:ph type="title"/>
          </p:nvPr>
        </p:nvSpPr>
        <p:spPr>
          <a:xfrm>
            <a:off x="878783" y="272169"/>
            <a:ext cx="14631828" cy="870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4400"/>
              <a:buFont typeface="Arial"/>
              <a:buNone/>
            </a:pPr>
            <a:r>
              <a:rPr lang="en-US" dirty="0"/>
              <a:t>Energy, CO</a:t>
            </a:r>
            <a:r>
              <a:rPr lang="en-US" baseline="-25000" dirty="0"/>
              <a:t>2</a:t>
            </a:r>
            <a:r>
              <a:rPr lang="en-US" dirty="0"/>
              <a:t> and CO</a:t>
            </a:r>
            <a:r>
              <a:rPr lang="en-US" baseline="-25000" dirty="0"/>
              <a:t>2equ</a:t>
            </a:r>
            <a:r>
              <a:rPr lang="en-US" dirty="0"/>
              <a:t> balance: Electric car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249" y="1424732"/>
            <a:ext cx="14644362" cy="65032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52711494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 slide (shown in video)">
  <a:themeElements>
    <a:clrScheme name="SPH brand colors">
      <a:dk1>
        <a:srgbClr val="000000"/>
      </a:dk1>
      <a:lt1>
        <a:srgbClr val="FFFFFF"/>
      </a:lt1>
      <a:dk2>
        <a:srgbClr val="00274C"/>
      </a:dk2>
      <a:lt2>
        <a:srgbClr val="E4E1DF"/>
      </a:lt2>
      <a:accent1>
        <a:srgbClr val="FFCB05"/>
      </a:accent1>
      <a:accent2>
        <a:srgbClr val="9A3324"/>
      </a:accent2>
      <a:accent3>
        <a:srgbClr val="ADA400"/>
      </a:accent3>
      <a:accent4>
        <a:srgbClr val="407EC9"/>
      </a:accent4>
      <a:accent5>
        <a:srgbClr val="D86018"/>
      </a:accent5>
      <a:accent6>
        <a:srgbClr val="00B2A9"/>
      </a:accent6>
      <a:hlink>
        <a:srgbClr val="702082"/>
      </a:hlink>
      <a:folHlink>
        <a:srgbClr val="587AB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Content slide (shown in video)">
  <a:themeElements>
    <a:clrScheme name="SPH brand colors">
      <a:dk1>
        <a:srgbClr val="000000"/>
      </a:dk1>
      <a:lt1>
        <a:srgbClr val="FFFFFF"/>
      </a:lt1>
      <a:dk2>
        <a:srgbClr val="00274C"/>
      </a:dk2>
      <a:lt2>
        <a:srgbClr val="E4E1DF"/>
      </a:lt2>
      <a:accent1>
        <a:srgbClr val="FFCB05"/>
      </a:accent1>
      <a:accent2>
        <a:srgbClr val="9A3324"/>
      </a:accent2>
      <a:accent3>
        <a:srgbClr val="ADA400"/>
      </a:accent3>
      <a:accent4>
        <a:srgbClr val="407EC9"/>
      </a:accent4>
      <a:accent5>
        <a:srgbClr val="D86018"/>
      </a:accent5>
      <a:accent6>
        <a:srgbClr val="00B2A9"/>
      </a:accent6>
      <a:hlink>
        <a:srgbClr val="702082"/>
      </a:hlink>
      <a:folHlink>
        <a:srgbClr val="587AB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Content slide (shown in video)">
  <a:themeElements>
    <a:clrScheme name="SPH brand colors">
      <a:dk1>
        <a:srgbClr val="000000"/>
      </a:dk1>
      <a:lt1>
        <a:srgbClr val="FFFFFF"/>
      </a:lt1>
      <a:dk2>
        <a:srgbClr val="00274C"/>
      </a:dk2>
      <a:lt2>
        <a:srgbClr val="E4E1DF"/>
      </a:lt2>
      <a:accent1>
        <a:srgbClr val="FFCB05"/>
      </a:accent1>
      <a:accent2>
        <a:srgbClr val="9A3324"/>
      </a:accent2>
      <a:accent3>
        <a:srgbClr val="ADA400"/>
      </a:accent3>
      <a:accent4>
        <a:srgbClr val="407EC9"/>
      </a:accent4>
      <a:accent5>
        <a:srgbClr val="D86018"/>
      </a:accent5>
      <a:accent6>
        <a:srgbClr val="00B2A9"/>
      </a:accent6>
      <a:hlink>
        <a:srgbClr val="702082"/>
      </a:hlink>
      <a:folHlink>
        <a:srgbClr val="587AB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Notes (not to be shown in video)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E87AD8AD2D7E04FA9AB4C9431D6D3A2" ma:contentTypeVersion="10" ma:contentTypeDescription="Opret et nyt dokument." ma:contentTypeScope="" ma:versionID="0d6085ccc12a7587e94968d797bf732a">
  <xsd:schema xmlns:xsd="http://www.w3.org/2001/XMLSchema" xmlns:xs="http://www.w3.org/2001/XMLSchema" xmlns:p="http://schemas.microsoft.com/office/2006/metadata/properties" xmlns:ns3="fb3f01c3-7657-47ac-91fe-aaf76832b51e" targetNamespace="http://schemas.microsoft.com/office/2006/metadata/properties" ma:root="true" ma:fieldsID="3b11d78b17dae0e4bb7b5e466fcad467" ns3:_="">
    <xsd:import namespace="fb3f01c3-7657-47ac-91fe-aaf76832b51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3f01c3-7657-47ac-91fe-aaf76832b5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b3f01c3-7657-47ac-91fe-aaf76832b51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2000A40-6061-418C-9997-DF9683B839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3f01c3-7657-47ac-91fe-aaf76832b5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0380074-A16F-4EDF-9BE1-2DA36C0FEC53}">
  <ds:schemaRefs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dcmitype/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fb3f01c3-7657-47ac-91fe-aaf76832b51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5EE06671-0F57-4A4A-AEB3-FA5B1B9A8E5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832</TotalTime>
  <Words>921</Words>
  <Application>Microsoft Office PowerPoint</Application>
  <PresentationFormat>Custom</PresentationFormat>
  <Paragraphs>181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Content slide (shown in video)</vt:lpstr>
      <vt:lpstr>2_Content slide (shown in video)</vt:lpstr>
      <vt:lpstr>3_Content slide (shown in video)</vt:lpstr>
      <vt:lpstr>Notes (not to be shown in video)</vt:lpstr>
      <vt:lpstr>PowerPoint Presentation</vt:lpstr>
      <vt:lpstr>Needs and objectives</vt:lpstr>
      <vt:lpstr>Function</vt:lpstr>
      <vt:lpstr>Reference flows and key environmental parameters</vt:lpstr>
      <vt:lpstr>Main assumptions and data used</vt:lpstr>
      <vt:lpstr>Process Tree: Gasoline car – summary  Neil</vt:lpstr>
      <vt:lpstr>Process Tree: Electric car summary Neil </vt:lpstr>
      <vt:lpstr>Energy, CO2 and CO2equ balance: Gasoline car</vt:lpstr>
      <vt:lpstr>Energy, CO2 and CO2equ balance: Electric car</vt:lpstr>
      <vt:lpstr>Comparison of energy and CO2 balance across scenarios</vt:lpstr>
      <vt:lpstr>Interpretation – sensitivity study cumulative</vt:lpstr>
      <vt:lpstr>Interpretation – sensitivity study fossil CO2 per V-km</vt:lpstr>
      <vt:lpstr>Conclusion and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Mahler</dc:creator>
  <cp:lastModifiedBy>nilesh jagtap</cp:lastModifiedBy>
  <cp:revision>89</cp:revision>
  <dcterms:created xsi:type="dcterms:W3CDTF">2017-01-17T22:07:36Z</dcterms:created>
  <dcterms:modified xsi:type="dcterms:W3CDTF">2025-08-24T06:05:34Z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0x0101001E87AD8AD2D7E04FA9AB4C9431D6D3A2</vt:lpwstr>
  </property>
</Properties>
</file>